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74" r:id="rId1"/>
  </p:sldMasterIdLst>
  <p:notesMasterIdLst>
    <p:notesMasterId r:id="rId146"/>
  </p:notesMasterIdLst>
  <p:handoutMasterIdLst>
    <p:handoutMasterId r:id="rId147"/>
  </p:handoutMasterIdLst>
  <p:sldIdLst>
    <p:sldId id="602" r:id="rId2"/>
    <p:sldId id="664" r:id="rId3"/>
    <p:sldId id="665" r:id="rId4"/>
    <p:sldId id="605" r:id="rId5"/>
    <p:sldId id="606" r:id="rId6"/>
    <p:sldId id="607" r:id="rId7"/>
    <p:sldId id="771" r:id="rId8"/>
    <p:sldId id="772" r:id="rId9"/>
    <p:sldId id="773" r:id="rId10"/>
    <p:sldId id="774" r:id="rId11"/>
    <p:sldId id="610" r:id="rId12"/>
    <p:sldId id="718" r:id="rId13"/>
    <p:sldId id="619" r:id="rId14"/>
    <p:sldId id="666" r:id="rId15"/>
    <p:sldId id="620" r:id="rId16"/>
    <p:sldId id="667" r:id="rId17"/>
    <p:sldId id="668" r:id="rId18"/>
    <p:sldId id="669" r:id="rId19"/>
    <p:sldId id="670" r:id="rId20"/>
    <p:sldId id="671" r:id="rId21"/>
    <p:sldId id="672" r:id="rId22"/>
    <p:sldId id="673" r:id="rId23"/>
    <p:sldId id="674" r:id="rId24"/>
    <p:sldId id="675" r:id="rId25"/>
    <p:sldId id="676" r:id="rId26"/>
    <p:sldId id="677" r:id="rId27"/>
    <p:sldId id="678" r:id="rId28"/>
    <p:sldId id="679" r:id="rId29"/>
    <p:sldId id="680" r:id="rId30"/>
    <p:sldId id="681" r:id="rId31"/>
    <p:sldId id="682" r:id="rId32"/>
    <p:sldId id="683" r:id="rId33"/>
    <p:sldId id="684" r:id="rId34"/>
    <p:sldId id="685" r:id="rId35"/>
    <p:sldId id="686" r:id="rId36"/>
    <p:sldId id="687" r:id="rId37"/>
    <p:sldId id="688" r:id="rId38"/>
    <p:sldId id="689" r:id="rId39"/>
    <p:sldId id="690" r:id="rId40"/>
    <p:sldId id="691" r:id="rId41"/>
    <p:sldId id="692" r:id="rId42"/>
    <p:sldId id="693" r:id="rId43"/>
    <p:sldId id="694" r:id="rId44"/>
    <p:sldId id="695" r:id="rId45"/>
    <p:sldId id="719" r:id="rId46"/>
    <p:sldId id="720" r:id="rId47"/>
    <p:sldId id="721" r:id="rId48"/>
    <p:sldId id="775" r:id="rId49"/>
    <p:sldId id="776" r:id="rId50"/>
    <p:sldId id="777" r:id="rId51"/>
    <p:sldId id="778" r:id="rId52"/>
    <p:sldId id="779" r:id="rId53"/>
    <p:sldId id="792" r:id="rId54"/>
    <p:sldId id="737" r:id="rId55"/>
    <p:sldId id="738" r:id="rId56"/>
    <p:sldId id="739" r:id="rId57"/>
    <p:sldId id="740" r:id="rId58"/>
    <p:sldId id="741" r:id="rId59"/>
    <p:sldId id="742" r:id="rId60"/>
    <p:sldId id="745" r:id="rId61"/>
    <p:sldId id="748" r:id="rId62"/>
    <p:sldId id="749" r:id="rId63"/>
    <p:sldId id="750" r:id="rId64"/>
    <p:sldId id="751" r:id="rId65"/>
    <p:sldId id="793" r:id="rId66"/>
    <p:sldId id="797" r:id="rId67"/>
    <p:sldId id="755" r:id="rId68"/>
    <p:sldId id="756" r:id="rId69"/>
    <p:sldId id="757" r:id="rId70"/>
    <p:sldId id="759" r:id="rId71"/>
    <p:sldId id="760" r:id="rId72"/>
    <p:sldId id="761" r:id="rId73"/>
    <p:sldId id="762" r:id="rId74"/>
    <p:sldId id="763" r:id="rId75"/>
    <p:sldId id="764" r:id="rId76"/>
    <p:sldId id="765" r:id="rId77"/>
    <p:sldId id="766" r:id="rId78"/>
    <p:sldId id="767" r:id="rId79"/>
    <p:sldId id="768" r:id="rId80"/>
    <p:sldId id="769" r:id="rId81"/>
    <p:sldId id="770" r:id="rId82"/>
    <p:sldId id="696" r:id="rId83"/>
    <p:sldId id="654" r:id="rId84"/>
    <p:sldId id="697" r:id="rId85"/>
    <p:sldId id="698" r:id="rId86"/>
    <p:sldId id="699" r:id="rId87"/>
    <p:sldId id="700" r:id="rId88"/>
    <p:sldId id="701" r:id="rId89"/>
    <p:sldId id="702" r:id="rId90"/>
    <p:sldId id="703" r:id="rId91"/>
    <p:sldId id="704" r:id="rId92"/>
    <p:sldId id="714" r:id="rId93"/>
    <p:sldId id="715" r:id="rId94"/>
    <p:sldId id="716" r:id="rId95"/>
    <p:sldId id="707" r:id="rId96"/>
    <p:sldId id="708" r:id="rId97"/>
    <p:sldId id="709" r:id="rId98"/>
    <p:sldId id="710" r:id="rId99"/>
    <p:sldId id="794" r:id="rId100"/>
    <p:sldId id="795" r:id="rId101"/>
    <p:sldId id="796" r:id="rId102"/>
    <p:sldId id="529" r:id="rId103"/>
    <p:sldId id="530" r:id="rId104"/>
    <p:sldId id="531" r:id="rId105"/>
    <p:sldId id="532" r:id="rId106"/>
    <p:sldId id="533" r:id="rId107"/>
    <p:sldId id="534" r:id="rId108"/>
    <p:sldId id="535" r:id="rId109"/>
    <p:sldId id="536" r:id="rId110"/>
    <p:sldId id="537" r:id="rId111"/>
    <p:sldId id="538" r:id="rId112"/>
    <p:sldId id="539" r:id="rId113"/>
    <p:sldId id="540" r:id="rId114"/>
    <p:sldId id="541" r:id="rId115"/>
    <p:sldId id="542" r:id="rId116"/>
    <p:sldId id="543" r:id="rId117"/>
    <p:sldId id="544" r:id="rId118"/>
    <p:sldId id="545" r:id="rId119"/>
    <p:sldId id="551" r:id="rId120"/>
    <p:sldId id="552" r:id="rId121"/>
    <p:sldId id="553" r:id="rId122"/>
    <p:sldId id="554" r:id="rId123"/>
    <p:sldId id="555" r:id="rId124"/>
    <p:sldId id="556" r:id="rId125"/>
    <p:sldId id="560" r:id="rId126"/>
    <p:sldId id="561" r:id="rId127"/>
    <p:sldId id="562" r:id="rId128"/>
    <p:sldId id="563" r:id="rId129"/>
    <p:sldId id="564" r:id="rId130"/>
    <p:sldId id="565" r:id="rId131"/>
    <p:sldId id="566" r:id="rId132"/>
    <p:sldId id="780" r:id="rId133"/>
    <p:sldId id="781" r:id="rId134"/>
    <p:sldId id="782" r:id="rId135"/>
    <p:sldId id="783" r:id="rId136"/>
    <p:sldId id="784" r:id="rId137"/>
    <p:sldId id="785" r:id="rId138"/>
    <p:sldId id="786" r:id="rId139"/>
    <p:sldId id="787" r:id="rId140"/>
    <p:sldId id="788" r:id="rId141"/>
    <p:sldId id="789" r:id="rId142"/>
    <p:sldId id="790" r:id="rId143"/>
    <p:sldId id="791" r:id="rId144"/>
    <p:sldId id="402" r:id="rId1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708"/>
  </p:normalViewPr>
  <p:slideViewPr>
    <p:cSldViewPr>
      <p:cViewPr varScale="1">
        <p:scale>
          <a:sx n="88" d="100"/>
          <a:sy n="88" d="100"/>
        </p:scale>
        <p:origin x="1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9" d="100"/>
          <a:sy n="119" d="100"/>
        </p:scale>
        <p:origin x="-3056"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150" Type="http://schemas.openxmlformats.org/officeDocument/2006/relationships/theme" Target="theme/theme1.xml"/><Relationship Id="rId15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notesMaster" Target="notesMasters/notesMaster1.xml"/><Relationship Id="rId147" Type="http://schemas.openxmlformats.org/officeDocument/2006/relationships/handoutMaster" Target="handoutMasters/handoutMaster1.xml"/><Relationship Id="rId148" Type="http://schemas.openxmlformats.org/officeDocument/2006/relationships/presProps" Target="presProps.xml"/><Relationship Id="rId14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All%20My%20Stuff/Datasets/Datasets16/US/USDataFiguresforPPT.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localhost/All%20My%20Stuff/Datasets/Datasets16/US/USDataFiguresforPP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2011377328"/>
        <c:axId val="2030246576"/>
        <c:axId val="0"/>
      </c:bar3DChart>
      <c:catAx>
        <c:axId val="-2011377328"/>
        <c:scaling>
          <c:orientation val="minMax"/>
        </c:scaling>
        <c:delete val="0"/>
        <c:axPos val="b"/>
        <c:numFmt formatCode="General" sourceLinked="0"/>
        <c:majorTickMark val="out"/>
        <c:minorTickMark val="none"/>
        <c:tickLblPos val="nextTo"/>
        <c:crossAx val="2030246576"/>
        <c:crosses val="autoZero"/>
        <c:auto val="1"/>
        <c:lblAlgn val="ctr"/>
        <c:lblOffset val="100"/>
        <c:noMultiLvlLbl val="0"/>
      </c:catAx>
      <c:valAx>
        <c:axId val="2030246576"/>
        <c:scaling>
          <c:orientation val="minMax"/>
        </c:scaling>
        <c:delete val="0"/>
        <c:axPos val="l"/>
        <c:majorGridlines/>
        <c:numFmt formatCode="0.00%" sourceLinked="1"/>
        <c:majorTickMark val="out"/>
        <c:minorTickMark val="none"/>
        <c:tickLblPos val="nextTo"/>
        <c:crossAx val="-2011377328"/>
        <c:crosses val="autoZero"/>
        <c:crossBetween val="between"/>
      </c:valAx>
    </c:plotArea>
    <c:legend>
      <c:legendPos val="r"/>
      <c:overlay val="0"/>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US companies in January 2016</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tables'!$B$1</c:f>
              <c:strCache>
                <c:ptCount val="1"/>
                <c:pt idx="0">
                  <c:v>Current</c:v>
                </c:pt>
              </c:strCache>
            </c:strRef>
          </c:tx>
          <c:spPr>
            <a:solidFill>
              <a:schemeClr val="accent1"/>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tables'!$B$2:$B$15</c:f>
              <c:numCache>
                <c:formatCode>#,##0.#####</c:formatCode>
                <c:ptCount val="14"/>
                <c:pt idx="0">
                  <c:v>216.0</c:v>
                </c:pt>
                <c:pt idx="1">
                  <c:v>235.0</c:v>
                </c:pt>
                <c:pt idx="2">
                  <c:v>404.0</c:v>
                </c:pt>
                <c:pt idx="3">
                  <c:v>495.0</c:v>
                </c:pt>
                <c:pt idx="4">
                  <c:v>481.0</c:v>
                </c:pt>
                <c:pt idx="5">
                  <c:v>346.0</c:v>
                </c:pt>
                <c:pt idx="6">
                  <c:v>218.0</c:v>
                </c:pt>
                <c:pt idx="7">
                  <c:v>182.0</c:v>
                </c:pt>
                <c:pt idx="8">
                  <c:v>111.0</c:v>
                </c:pt>
                <c:pt idx="9">
                  <c:v>91.0</c:v>
                </c:pt>
                <c:pt idx="10">
                  <c:v>159.0</c:v>
                </c:pt>
                <c:pt idx="11">
                  <c:v>170.0</c:v>
                </c:pt>
                <c:pt idx="12">
                  <c:v>67.0</c:v>
                </c:pt>
                <c:pt idx="13">
                  <c:v>169.0</c:v>
                </c:pt>
              </c:numCache>
            </c:numRef>
          </c:val>
        </c:ser>
        <c:ser>
          <c:idx val="1"/>
          <c:order val="1"/>
          <c:tx>
            <c:strRef>
              <c:f>'PE tables'!$C$1</c:f>
              <c:strCache>
                <c:ptCount val="1"/>
                <c:pt idx="0">
                  <c:v>Trailing</c:v>
                </c:pt>
              </c:strCache>
            </c:strRef>
          </c:tx>
          <c:spPr>
            <a:solidFill>
              <a:schemeClr val="accent2"/>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tables'!$C$2:$C$15</c:f>
              <c:numCache>
                <c:formatCode>#,##0.#####</c:formatCode>
                <c:ptCount val="14"/>
                <c:pt idx="0">
                  <c:v>156.0</c:v>
                </c:pt>
                <c:pt idx="1">
                  <c:v>190.0</c:v>
                </c:pt>
                <c:pt idx="2">
                  <c:v>408.0</c:v>
                </c:pt>
                <c:pt idx="3">
                  <c:v>564.0</c:v>
                </c:pt>
                <c:pt idx="4">
                  <c:v>481.0</c:v>
                </c:pt>
                <c:pt idx="5">
                  <c:v>337.0</c:v>
                </c:pt>
                <c:pt idx="6">
                  <c:v>223.0</c:v>
                </c:pt>
                <c:pt idx="7">
                  <c:v>165.0</c:v>
                </c:pt>
                <c:pt idx="8">
                  <c:v>118.0</c:v>
                </c:pt>
                <c:pt idx="9">
                  <c:v>72.0</c:v>
                </c:pt>
                <c:pt idx="10">
                  <c:v>132.0</c:v>
                </c:pt>
                <c:pt idx="11">
                  <c:v>135.0</c:v>
                </c:pt>
                <c:pt idx="12">
                  <c:v>82.0</c:v>
                </c:pt>
                <c:pt idx="13">
                  <c:v>160.0</c:v>
                </c:pt>
              </c:numCache>
            </c:numRef>
          </c:val>
        </c:ser>
        <c:ser>
          <c:idx val="2"/>
          <c:order val="2"/>
          <c:tx>
            <c:strRef>
              <c:f>'PE tables'!$D$1</c:f>
              <c:strCache>
                <c:ptCount val="1"/>
                <c:pt idx="0">
                  <c:v>Forward</c:v>
                </c:pt>
              </c:strCache>
            </c:strRef>
          </c:tx>
          <c:spPr>
            <a:solidFill>
              <a:schemeClr val="accent3"/>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tables'!$D$2:$D$15</c:f>
              <c:numCache>
                <c:formatCode>#,##0.#####</c:formatCode>
                <c:ptCount val="14"/>
                <c:pt idx="0">
                  <c:v>24.0</c:v>
                </c:pt>
                <c:pt idx="1">
                  <c:v>138.0</c:v>
                </c:pt>
                <c:pt idx="2">
                  <c:v>360.0</c:v>
                </c:pt>
                <c:pt idx="3">
                  <c:v>635.0</c:v>
                </c:pt>
                <c:pt idx="4">
                  <c:v>549.0</c:v>
                </c:pt>
                <c:pt idx="5">
                  <c:v>263.0</c:v>
                </c:pt>
                <c:pt idx="6">
                  <c:v>169.0</c:v>
                </c:pt>
                <c:pt idx="7">
                  <c:v>98.0</c:v>
                </c:pt>
                <c:pt idx="8">
                  <c:v>72.0</c:v>
                </c:pt>
                <c:pt idx="9">
                  <c:v>48.0</c:v>
                </c:pt>
                <c:pt idx="10">
                  <c:v>89.0</c:v>
                </c:pt>
                <c:pt idx="11">
                  <c:v>87.0</c:v>
                </c:pt>
                <c:pt idx="12">
                  <c:v>29.0</c:v>
                </c:pt>
                <c:pt idx="13">
                  <c:v>86.0</c:v>
                </c:pt>
              </c:numCache>
            </c:numRef>
          </c:val>
        </c:ser>
        <c:dLbls>
          <c:showLegendKey val="0"/>
          <c:showVal val="0"/>
          <c:showCatName val="0"/>
          <c:showSerName val="0"/>
          <c:showPercent val="0"/>
          <c:showBubbleSize val="0"/>
        </c:dLbls>
        <c:gapWidth val="219"/>
        <c:overlap val="-27"/>
        <c:axId val="1738939792"/>
        <c:axId val="1738943200"/>
      </c:barChart>
      <c:catAx>
        <c:axId val="173893979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8943200"/>
        <c:crosses val="autoZero"/>
        <c:auto val="1"/>
        <c:lblAlgn val="ctr"/>
        <c:lblOffset val="100"/>
        <c:noMultiLvlLbl val="0"/>
      </c:catAx>
      <c:valAx>
        <c:axId val="173894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893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Trailing PE </a:t>
            </a:r>
            <a:r>
              <a:rPr lang="en-US" dirty="0"/>
              <a:t>Ratios by Region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across regions table'!$A$2</c:f>
              <c:strCache>
                <c:ptCount val="1"/>
                <c:pt idx="0">
                  <c:v>&lt;4</c:v>
                </c:pt>
              </c:strCache>
            </c:strRef>
          </c:tx>
          <c:spPr>
            <a:solidFill>
              <a:schemeClr val="accent1"/>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table'!$B$2:$G$2</c:f>
              <c:numCache>
                <c:formatCode>0.00%</c:formatCode>
                <c:ptCount val="6"/>
                <c:pt idx="0">
                  <c:v>0.0484021098355569</c:v>
                </c:pt>
                <c:pt idx="1">
                  <c:v>0.0542381432896064</c:v>
                </c:pt>
                <c:pt idx="2">
                  <c:v>0.0136075949367089</c:v>
                </c:pt>
                <c:pt idx="3">
                  <c:v>0.0436484490398818</c:v>
                </c:pt>
                <c:pt idx="4">
                  <c:v>0.106125970664366</c:v>
                </c:pt>
                <c:pt idx="5">
                  <c:v>0.045037131677713</c:v>
                </c:pt>
              </c:numCache>
            </c:numRef>
          </c:val>
        </c:ser>
        <c:ser>
          <c:idx val="1"/>
          <c:order val="1"/>
          <c:tx>
            <c:strRef>
              <c:f>'PE across regions table'!$A$3</c:f>
              <c:strCache>
                <c:ptCount val="1"/>
                <c:pt idx="0">
                  <c:v>4 To 8</c:v>
                </c:pt>
              </c:strCache>
            </c:strRef>
          </c:tx>
          <c:spPr>
            <a:solidFill>
              <a:schemeClr val="accent2"/>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table'!$B$3:$G$3</c:f>
              <c:numCache>
                <c:formatCode>0.00%</c:formatCode>
                <c:ptCount val="6"/>
                <c:pt idx="0">
                  <c:v>0.0589512876202296</c:v>
                </c:pt>
                <c:pt idx="1">
                  <c:v>0.108224016145308</c:v>
                </c:pt>
                <c:pt idx="2">
                  <c:v>0.125949367088608</c:v>
                </c:pt>
                <c:pt idx="3">
                  <c:v>0.137666174298375</c:v>
                </c:pt>
                <c:pt idx="4">
                  <c:v>0.11130284728214</c:v>
                </c:pt>
                <c:pt idx="5">
                  <c:v>0.120178870877585</c:v>
                </c:pt>
              </c:numCache>
            </c:numRef>
          </c:val>
        </c:ser>
        <c:ser>
          <c:idx val="2"/>
          <c:order val="2"/>
          <c:tx>
            <c:strRef>
              <c:f>'PE across regions table'!$A$4</c:f>
              <c:strCache>
                <c:ptCount val="1"/>
                <c:pt idx="0">
                  <c:v>8 To 12</c:v>
                </c:pt>
              </c:strCache>
            </c:strRef>
          </c:tx>
          <c:spPr>
            <a:solidFill>
              <a:schemeClr val="accent3"/>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table'!$B$4:$G$4</c:f>
              <c:numCache>
                <c:formatCode>0.00%</c:formatCode>
                <c:ptCount val="6"/>
                <c:pt idx="0">
                  <c:v>0.126590133416072</c:v>
                </c:pt>
                <c:pt idx="1">
                  <c:v>0.15438950554995</c:v>
                </c:pt>
                <c:pt idx="2">
                  <c:v>0.225</c:v>
                </c:pt>
                <c:pt idx="3">
                  <c:v>0.171418020679468</c:v>
                </c:pt>
                <c:pt idx="4">
                  <c:v>0.159620362381363</c:v>
                </c:pt>
                <c:pt idx="5">
                  <c:v>0.169168729537651</c:v>
                </c:pt>
              </c:numCache>
            </c:numRef>
          </c:val>
        </c:ser>
        <c:ser>
          <c:idx val="3"/>
          <c:order val="3"/>
          <c:tx>
            <c:strRef>
              <c:f>'PE across regions table'!$A$5</c:f>
              <c:strCache>
                <c:ptCount val="1"/>
                <c:pt idx="0">
                  <c:v>12 To 16</c:v>
                </c:pt>
              </c:strCache>
            </c:strRef>
          </c:tx>
          <c:spPr>
            <a:solidFill>
              <a:schemeClr val="accent4"/>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table'!$B$5:$G$5</c:f>
              <c:numCache>
                <c:formatCode>0.00%</c:formatCode>
                <c:ptCount val="6"/>
                <c:pt idx="0">
                  <c:v>0.174992243251629</c:v>
                </c:pt>
                <c:pt idx="1">
                  <c:v>0.160696266397578</c:v>
                </c:pt>
                <c:pt idx="2">
                  <c:v>0.17246835443038</c:v>
                </c:pt>
                <c:pt idx="3">
                  <c:v>0.127621861152142</c:v>
                </c:pt>
                <c:pt idx="4">
                  <c:v>0.135461604831752</c:v>
                </c:pt>
                <c:pt idx="5">
                  <c:v>0.144973249221433</c:v>
                </c:pt>
              </c:numCache>
            </c:numRef>
          </c:val>
        </c:ser>
        <c:ser>
          <c:idx val="4"/>
          <c:order val="4"/>
          <c:tx>
            <c:strRef>
              <c:f>'PE across regions table'!$A$6</c:f>
              <c:strCache>
                <c:ptCount val="1"/>
                <c:pt idx="0">
                  <c:v>16 To 20</c:v>
                </c:pt>
              </c:strCache>
            </c:strRef>
          </c:tx>
          <c:spPr>
            <a:solidFill>
              <a:schemeClr val="accent5"/>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table'!$B$6:$G$6</c:f>
              <c:numCache>
                <c:formatCode>0.00%</c:formatCode>
                <c:ptCount val="6"/>
                <c:pt idx="0">
                  <c:v>0.149239838659634</c:v>
                </c:pt>
                <c:pt idx="1">
                  <c:v>0.125126135216953</c:v>
                </c:pt>
                <c:pt idx="2">
                  <c:v>0.120886075949367</c:v>
                </c:pt>
                <c:pt idx="3">
                  <c:v>0.0855982274741506</c:v>
                </c:pt>
                <c:pt idx="4">
                  <c:v>0.105263157894737</c:v>
                </c:pt>
                <c:pt idx="5">
                  <c:v>0.105406052862733</c:v>
                </c:pt>
              </c:numCache>
            </c:numRef>
          </c:val>
        </c:ser>
        <c:ser>
          <c:idx val="5"/>
          <c:order val="5"/>
          <c:tx>
            <c:strRef>
              <c:f>'PE across regions table'!$A$7</c:f>
              <c:strCache>
                <c:ptCount val="1"/>
                <c:pt idx="0">
                  <c:v>20 To 24</c:v>
                </c:pt>
              </c:strCache>
            </c:strRef>
          </c:tx>
          <c:spPr>
            <a:solidFill>
              <a:schemeClr val="accent6"/>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table'!$B$7:$G$7</c:f>
              <c:numCache>
                <c:formatCode>0.00%</c:formatCode>
                <c:ptCount val="6"/>
                <c:pt idx="0">
                  <c:v>0.104560968042197</c:v>
                </c:pt>
                <c:pt idx="1">
                  <c:v>0.094853683148335</c:v>
                </c:pt>
                <c:pt idx="2">
                  <c:v>0.0772151898734177</c:v>
                </c:pt>
                <c:pt idx="3">
                  <c:v>0.0581240768094535</c:v>
                </c:pt>
                <c:pt idx="4">
                  <c:v>0.0819672131147541</c:v>
                </c:pt>
                <c:pt idx="5">
                  <c:v>0.0734248981873353</c:v>
                </c:pt>
              </c:numCache>
            </c:numRef>
          </c:val>
        </c:ser>
        <c:ser>
          <c:idx val="6"/>
          <c:order val="6"/>
          <c:tx>
            <c:strRef>
              <c:f>'PE across regions table'!$A$8</c:f>
              <c:strCache>
                <c:ptCount val="1"/>
                <c:pt idx="0">
                  <c:v>24 To 28</c:v>
                </c:pt>
              </c:strCache>
            </c:strRef>
          </c:tx>
          <c:spPr>
            <a:solidFill>
              <a:schemeClr val="accent1">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table'!$B$8:$G$8</c:f>
              <c:numCache>
                <c:formatCode>0.00%</c:formatCode>
                <c:ptCount val="6"/>
                <c:pt idx="0">
                  <c:v>0.0691901954700589</c:v>
                </c:pt>
                <c:pt idx="1">
                  <c:v>0.0681130171543895</c:v>
                </c:pt>
                <c:pt idx="2">
                  <c:v>0.0509493670886076</c:v>
                </c:pt>
                <c:pt idx="3">
                  <c:v>0.0440915805022156</c:v>
                </c:pt>
                <c:pt idx="4">
                  <c:v>0.0586712683347713</c:v>
                </c:pt>
                <c:pt idx="5">
                  <c:v>0.052663099896191</c:v>
                </c:pt>
              </c:numCache>
            </c:numRef>
          </c:val>
        </c:ser>
        <c:ser>
          <c:idx val="7"/>
          <c:order val="7"/>
          <c:tx>
            <c:strRef>
              <c:f>'PE across regions table'!$A$9</c:f>
              <c:strCache>
                <c:ptCount val="1"/>
                <c:pt idx="0">
                  <c:v>28 To 32</c:v>
                </c:pt>
              </c:strCache>
            </c:strRef>
          </c:tx>
          <c:spPr>
            <a:solidFill>
              <a:schemeClr val="accent2">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table'!$B$9:$G$9</c:f>
              <c:numCache>
                <c:formatCode>0.00%</c:formatCode>
                <c:ptCount val="6"/>
                <c:pt idx="0">
                  <c:v>0.0511945392491467</c:v>
                </c:pt>
                <c:pt idx="1">
                  <c:v>0.0443995963673057</c:v>
                </c:pt>
                <c:pt idx="2">
                  <c:v>0.0411392405063291</c:v>
                </c:pt>
                <c:pt idx="3">
                  <c:v>0.0338257016248154</c:v>
                </c:pt>
                <c:pt idx="4">
                  <c:v>0.0327868852459016</c:v>
                </c:pt>
                <c:pt idx="5">
                  <c:v>0.0386089595144933</c:v>
                </c:pt>
              </c:numCache>
            </c:numRef>
          </c:val>
        </c:ser>
        <c:ser>
          <c:idx val="8"/>
          <c:order val="8"/>
          <c:tx>
            <c:strRef>
              <c:f>'PE across regions table'!$A$10</c:f>
              <c:strCache>
                <c:ptCount val="1"/>
                <c:pt idx="0">
                  <c:v>32 To 36</c:v>
                </c:pt>
              </c:strCache>
            </c:strRef>
          </c:tx>
          <c:spPr>
            <a:solidFill>
              <a:schemeClr val="accent3">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table'!$B$10:$G$10</c:f>
              <c:numCache>
                <c:formatCode>0.00%</c:formatCode>
                <c:ptCount val="6"/>
                <c:pt idx="0">
                  <c:v>0.036611852311511</c:v>
                </c:pt>
                <c:pt idx="1">
                  <c:v>0.0325428859737639</c:v>
                </c:pt>
                <c:pt idx="2">
                  <c:v>0.0268987341772152</c:v>
                </c:pt>
                <c:pt idx="3">
                  <c:v>0.0272525849335303</c:v>
                </c:pt>
                <c:pt idx="4">
                  <c:v>0.0276100086281277</c:v>
                </c:pt>
                <c:pt idx="5">
                  <c:v>0.0292661502834784</c:v>
                </c:pt>
              </c:numCache>
            </c:numRef>
          </c:val>
        </c:ser>
        <c:ser>
          <c:idx val="9"/>
          <c:order val="9"/>
          <c:tx>
            <c:strRef>
              <c:f>'PE across regions table'!$A$11</c:f>
              <c:strCache>
                <c:ptCount val="1"/>
                <c:pt idx="0">
                  <c:v>36 To 40</c:v>
                </c:pt>
              </c:strCache>
            </c:strRef>
          </c:tx>
          <c:spPr>
            <a:solidFill>
              <a:schemeClr val="accent4">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table'!$B$11:$G$11</c:f>
              <c:numCache>
                <c:formatCode>0.00%</c:formatCode>
                <c:ptCount val="6"/>
                <c:pt idx="0">
                  <c:v>0.0223394353087186</c:v>
                </c:pt>
                <c:pt idx="1">
                  <c:v>0.0194248234106963</c:v>
                </c:pt>
                <c:pt idx="2">
                  <c:v>0.0205696202531646</c:v>
                </c:pt>
                <c:pt idx="3">
                  <c:v>0.0227474150664697</c:v>
                </c:pt>
                <c:pt idx="4">
                  <c:v>0.0198446937014668</c:v>
                </c:pt>
                <c:pt idx="5">
                  <c:v>0.0217599616705262</c:v>
                </c:pt>
              </c:numCache>
            </c:numRef>
          </c:val>
        </c:ser>
        <c:ser>
          <c:idx val="10"/>
          <c:order val="10"/>
          <c:tx>
            <c:strRef>
              <c:f>'PE across regions table'!$A$12</c:f>
              <c:strCache>
                <c:ptCount val="1"/>
                <c:pt idx="0">
                  <c:v>40 To 50</c:v>
                </c:pt>
              </c:strCache>
            </c:strRef>
          </c:tx>
          <c:spPr>
            <a:solidFill>
              <a:schemeClr val="accent5">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table'!$B$12:$G$12</c:f>
              <c:numCache>
                <c:formatCode>0.00%</c:formatCode>
                <c:ptCount val="6"/>
                <c:pt idx="0">
                  <c:v>0.0409556313993174</c:v>
                </c:pt>
                <c:pt idx="1">
                  <c:v>0.0365792129162462</c:v>
                </c:pt>
                <c:pt idx="2">
                  <c:v>0.0363924050632911</c:v>
                </c:pt>
                <c:pt idx="3">
                  <c:v>0.0412850812407681</c:v>
                </c:pt>
                <c:pt idx="4">
                  <c:v>0.0345125107851596</c:v>
                </c:pt>
                <c:pt idx="5">
                  <c:v>0.0395671963587</c:v>
                </c:pt>
              </c:numCache>
            </c:numRef>
          </c:val>
        </c:ser>
        <c:ser>
          <c:idx val="11"/>
          <c:order val="11"/>
          <c:tx>
            <c:strRef>
              <c:f>'PE across regions table'!$A$13</c:f>
              <c:strCache>
                <c:ptCount val="1"/>
                <c:pt idx="0">
                  <c:v>50 To 75</c:v>
                </c:pt>
              </c:strCache>
            </c:strRef>
          </c:tx>
          <c:spPr>
            <a:solidFill>
              <a:schemeClr val="accent6">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table'!$B$13:$G$13</c:f>
              <c:numCache>
                <c:formatCode>0.00%</c:formatCode>
                <c:ptCount val="6"/>
                <c:pt idx="0">
                  <c:v>0.0418864412038473</c:v>
                </c:pt>
                <c:pt idx="1">
                  <c:v>0.0385973763874874</c:v>
                </c:pt>
                <c:pt idx="2">
                  <c:v>0.0357594936708861</c:v>
                </c:pt>
                <c:pt idx="3">
                  <c:v>0.0598966026587888</c:v>
                </c:pt>
                <c:pt idx="4">
                  <c:v>0.0509059534081104</c:v>
                </c:pt>
                <c:pt idx="5">
                  <c:v>0.0507466262077777</c:v>
                </c:pt>
              </c:numCache>
            </c:numRef>
          </c:val>
        </c:ser>
        <c:ser>
          <c:idx val="12"/>
          <c:order val="12"/>
          <c:tx>
            <c:strRef>
              <c:f>'PE across regions table'!$A$14</c:f>
              <c:strCache>
                <c:ptCount val="1"/>
                <c:pt idx="0">
                  <c:v>75 To 100</c:v>
                </c:pt>
              </c:strCache>
            </c:strRef>
          </c:tx>
          <c:spPr>
            <a:solidFill>
              <a:schemeClr val="accent1">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table'!$B$14:$G$14</c:f>
              <c:numCache>
                <c:formatCode>0.00%</c:formatCode>
                <c:ptCount val="6"/>
                <c:pt idx="0">
                  <c:v>0.0254421346571517</c:v>
                </c:pt>
                <c:pt idx="1">
                  <c:v>0.0161453077699294</c:v>
                </c:pt>
                <c:pt idx="2">
                  <c:v>0.0177215189873418</c:v>
                </c:pt>
                <c:pt idx="3">
                  <c:v>0.0341949778434269</c:v>
                </c:pt>
                <c:pt idx="4">
                  <c:v>0.0189818809318378</c:v>
                </c:pt>
                <c:pt idx="5">
                  <c:v>0.0274295296654156</c:v>
                </c:pt>
              </c:numCache>
            </c:numRef>
          </c:val>
        </c:ser>
        <c:ser>
          <c:idx val="13"/>
          <c:order val="13"/>
          <c:tx>
            <c:strRef>
              <c:f>'PE across regions table'!$A$15</c:f>
              <c:strCache>
                <c:ptCount val="1"/>
                <c:pt idx="0">
                  <c:v>100 and over</c:v>
                </c:pt>
              </c:strCache>
            </c:strRef>
          </c:tx>
          <c:spPr>
            <a:solidFill>
              <a:schemeClr val="accent2">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table'!$B$15:$G$15</c:f>
              <c:numCache>
                <c:formatCode>0.00%</c:formatCode>
                <c:ptCount val="6"/>
                <c:pt idx="0">
                  <c:v>0.0496431895749302</c:v>
                </c:pt>
                <c:pt idx="1">
                  <c:v>0.0466700302724521</c:v>
                </c:pt>
                <c:pt idx="2">
                  <c:v>0.0354430379746835</c:v>
                </c:pt>
                <c:pt idx="3">
                  <c:v>0.112629246676514</c:v>
                </c:pt>
                <c:pt idx="4">
                  <c:v>0.0569456427955134</c:v>
                </c:pt>
                <c:pt idx="5">
                  <c:v>0.0817695440389683</c:v>
                </c:pt>
              </c:numCache>
            </c:numRef>
          </c:val>
        </c:ser>
        <c:dLbls>
          <c:showLegendKey val="0"/>
          <c:showVal val="0"/>
          <c:showCatName val="0"/>
          <c:showSerName val="0"/>
          <c:showPercent val="0"/>
          <c:showBubbleSize val="0"/>
        </c:dLbls>
        <c:gapWidth val="150"/>
        <c:axId val="-2012012032"/>
        <c:axId val="-2012008736"/>
      </c:barChart>
      <c:catAx>
        <c:axId val="-201201203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2008736"/>
        <c:crosses val="autoZero"/>
        <c:auto val="1"/>
        <c:lblAlgn val="ctr"/>
        <c:lblOffset val="100"/>
        <c:noMultiLvlLbl val="0"/>
      </c:catAx>
      <c:valAx>
        <c:axId val="-20120087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20120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0.038135593220339"/>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18849.0</c:v>
                </c:pt>
                <c:pt idx="1">
                  <c:v>0.0</c:v>
                </c:pt>
                <c:pt idx="2">
                  <c:v>5040.0</c:v>
                </c:pt>
                <c:pt idx="3">
                  <c:v>4865.0</c:v>
                </c:pt>
                <c:pt idx="4">
                  <c:v>16093.0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7812.0</c:v>
                </c:pt>
                <c:pt idx="1">
                  <c:v>6853.0</c:v>
                </c:pt>
                <c:pt idx="2">
                  <c:v>3136.0</c:v>
                </c:pt>
                <c:pt idx="3">
                  <c:v>4186.0</c:v>
                </c:pt>
                <c:pt idx="4">
                  <c:v>143.0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6.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1133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4766370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extLst>
      <p:ext uri="{BB962C8B-B14F-4D97-AF65-F5344CB8AC3E}">
        <p14:creationId xmlns:p14="http://schemas.microsoft.com/office/powerpoint/2010/main" val="35629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four pillars of value:</a:t>
            </a:r>
          </a:p>
          <a:p>
            <a:pPr lvl="1"/>
            <a:r>
              <a:rPr lang="en-US" altLang="en-US">
                <a:latin typeface="Times" charset="0"/>
                <a:ea typeface="ＭＳ Ｐゴシック" charset="-128"/>
              </a:rPr>
              <a:t>Cashflows</a:t>
            </a:r>
          </a:p>
          <a:p>
            <a:pPr lvl="1"/>
            <a:r>
              <a:rPr lang="en-US" altLang="en-US">
                <a:latin typeface="Times" charset="0"/>
                <a:ea typeface="ＭＳ Ｐゴシック" charset="-128"/>
              </a:rPr>
              <a:t>Potential for high growth</a:t>
            </a:r>
          </a:p>
          <a:p>
            <a:pPr lvl="1"/>
            <a:r>
              <a:rPr lang="en-US" altLang="en-US">
                <a:latin typeface="Times" charset="0"/>
                <a:ea typeface="ＭＳ Ｐゴシック" charset="-128"/>
              </a:rPr>
              <a:t>Length of the high growth period (before the firm starts growing at the same rate as the economy)</a:t>
            </a:r>
          </a:p>
          <a:p>
            <a:pPr lvl="1"/>
            <a:r>
              <a:rPr lang="en-US" altLang="en-US">
                <a:latin typeface="Times" charset="0"/>
                <a:ea typeface="ＭＳ Ｐゴシック" charset="-128"/>
              </a:rPr>
              <a:t>Discount rate</a:t>
            </a:r>
          </a:p>
          <a:p>
            <a:r>
              <a:rPr lang="en-US" altLang="en-US">
                <a:latin typeface="Times" charset="0"/>
                <a:ea typeface="ＭＳ Ｐゴシック" charset="-128"/>
              </a:rPr>
              <a:t>Note the variations and the need for consistency:</a:t>
            </a:r>
          </a:p>
          <a:p>
            <a:pPr lvl="1"/>
            <a:r>
              <a:rPr lang="en-US" altLang="en-US">
                <a:latin typeface="Times" charset="0"/>
                <a:ea typeface="ＭＳ Ｐゴシック" charset="-128"/>
              </a:rPr>
              <a:t>With equity -&gt; Cashflows to equity - &gt; Growth rate in net income -&gt; Discount at the cost of equity</a:t>
            </a:r>
          </a:p>
          <a:p>
            <a:pPr lvl="1"/>
            <a:r>
              <a:rPr lang="en-US" altLang="en-US">
                <a:latin typeface="Times" charset="0"/>
                <a:ea typeface="ＭＳ Ｐゴシック" charset="-128"/>
              </a:rPr>
              <a:t>With firm -&gt; Cashflows to firm - &gt; Growth rate in operating income -&gt; Discount at the cost of capital</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1957984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150938" y="692150"/>
            <a:ext cx="4556125" cy="3416300"/>
          </a:xfrm>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39265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8EC6A4D8-03AB-6141-A1E4-ED68573BF3E6}" type="slidenum">
              <a:rPr lang="en-US" altLang="en-US" sz="1200"/>
              <a:pPr/>
              <a:t>9</a:t>
            </a:fld>
            <a:endParaRPr lang="en-US" altLang="en-US" sz="1200"/>
          </a:p>
        </p:txBody>
      </p:sp>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507370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lnSpc>
                <a:spcPct val="80000"/>
              </a:lnSpc>
              <a:buFontTx/>
              <a:buAutoNum type="arabicPeriod"/>
            </a:pPr>
            <a:r>
              <a:rPr lang="en-US" altLang="en-US" sz="900">
                <a:latin typeface="Times" charset="0"/>
                <a:ea typeface="ＭＳ Ｐゴシック" charset="-128"/>
              </a:rPr>
              <a:t>To estimate a bottom-up beta for Amazon in January 2000, we used the average beta of internet retailers for the first five years as the bottom-up beta  but assume that the beta will move towards the average beta for specialty retailers over time.  The high operating leverage that is typical of an internet retailer (high infrastructure and technology costs)  provides an intuitive explanation for why they should have higher betas than their brick-and-mortar counterparts. </a:t>
            </a:r>
          </a:p>
          <a:p>
            <a:pPr marL="228600" indent="-228600">
              <a:lnSpc>
                <a:spcPct val="80000"/>
              </a:lnSpc>
              <a:buFontTx/>
              <a:buAutoNum type="arabicPeriod"/>
            </a:pPr>
            <a:r>
              <a:rPr lang="en-US" altLang="en-US" sz="900">
                <a:latin typeface="Times" charset="0"/>
                <a:ea typeface="ＭＳ Ｐゴシック" charset="-128"/>
              </a:rPr>
              <a:t>When a firm has operating losses, the interest coverage ratio is negative. Using the interest coverage ratio table on the next page would yield a D rating for the firm. In January 2000, this seemed a little harsh. For better or worse, bondholders and lenders to the firm seemed to be lending based upon expected operating income in the future rather than past operating income. The interest coverage ratio was therefore defined as follows:</a:t>
            </a:r>
          </a:p>
          <a:p>
            <a:pPr marL="228600" indent="-228600">
              <a:lnSpc>
                <a:spcPct val="80000"/>
              </a:lnSpc>
            </a:pPr>
            <a:r>
              <a:rPr lang="en-US" altLang="en-US" sz="900">
                <a:latin typeface="Times" charset="0"/>
                <a:ea typeface="ＭＳ Ｐゴシック" charset="-128"/>
              </a:rPr>
              <a:t>Interest coverage ratio = Average EBIT next 5 years/ Current interest expense</a:t>
            </a:r>
          </a:p>
          <a:p>
            <a:pPr marL="228600" indent="-228600">
              <a:lnSpc>
                <a:spcPct val="80000"/>
              </a:lnSpc>
            </a:pPr>
            <a:r>
              <a:rPr lang="en-US" altLang="en-US" sz="900">
                <a:latin typeface="Times" charset="0"/>
                <a:ea typeface="ＭＳ Ｐゴシック" charset="-128"/>
              </a:rPr>
              <a:t>The interest coverage ratio yielded a synthetic rating of BBB and a default spread of 1.50% in January 2000.</a:t>
            </a:r>
          </a:p>
          <a:p>
            <a:pPr marL="228600" indent="-228600">
              <a:lnSpc>
                <a:spcPct val="80000"/>
              </a:lnSpc>
            </a:pPr>
            <a:r>
              <a:rPr lang="en-US" altLang="en-US" sz="900">
                <a:latin typeface="Times" charset="0"/>
                <a:ea typeface="ＭＳ Ｐゴシック" charset="-128"/>
              </a:rPr>
              <a:t>3. The pre-tax cost of debt is equal to the after-tax cost for the next 2 years because the firm is expected to keep losing money. In year 3, Amazon is expected to make an operating profit, but it wil have net operating losses that shelter the income leading to no taxes. In year 4, Amazon is able to partially cover the operating income with carried-forward net operating losses… Starting in year 6, we lower the cost of debt since the firm is expected to become a profitable firm with substantial increases in operating income in the subsequent years.</a:t>
            </a:r>
          </a:p>
          <a:p>
            <a:pPr marL="228600" indent="-228600">
              <a:lnSpc>
                <a:spcPct val="80000"/>
              </a:lnSpc>
              <a:buFont typeface="Monotype Sorts" charset="2"/>
              <a:buNone/>
            </a:pPr>
            <a:r>
              <a:rPr lang="en-US" altLang="en-US" sz="900">
                <a:latin typeface="Times" charset="0"/>
                <a:ea typeface="ＭＳ Ｐゴシック" charset="-128"/>
              </a:rPr>
              <a:t>Year	1	2	3	4	5	</a:t>
            </a:r>
          </a:p>
          <a:p>
            <a:pPr marL="228600" indent="-228600">
              <a:lnSpc>
                <a:spcPct val="80000"/>
              </a:lnSpc>
              <a:buFont typeface="Monotype Sorts" charset="2"/>
              <a:buNone/>
            </a:pPr>
            <a:r>
              <a:rPr lang="en-US" altLang="en-US" sz="900">
                <a:latin typeface="Times" charset="0"/>
                <a:ea typeface="ＭＳ Ｐゴシック" charset="-128"/>
              </a:rPr>
              <a:t>EBIT	-$373	-$94	$407	$1,038	$1,628	</a:t>
            </a:r>
          </a:p>
          <a:p>
            <a:pPr marL="228600" indent="-228600">
              <a:lnSpc>
                <a:spcPct val="80000"/>
              </a:lnSpc>
              <a:buFont typeface="Monotype Sorts" charset="2"/>
              <a:buNone/>
            </a:pPr>
            <a:r>
              <a:rPr lang="en-US" altLang="en-US" sz="900">
                <a:latin typeface="Times" charset="0"/>
                <a:ea typeface="ＭＳ Ｐゴシック" charset="-128"/>
              </a:rPr>
              <a:t>Taxes	$0	$0	$0	$167	$570	</a:t>
            </a:r>
          </a:p>
          <a:p>
            <a:pPr marL="228600" indent="-228600">
              <a:lnSpc>
                <a:spcPct val="80000"/>
              </a:lnSpc>
              <a:buFont typeface="Monotype Sorts" charset="2"/>
              <a:buNone/>
            </a:pPr>
            <a:r>
              <a:rPr lang="en-US" altLang="en-US" sz="900">
                <a:latin typeface="Times" charset="0"/>
                <a:ea typeface="ＭＳ Ｐゴシック" charset="-128"/>
              </a:rPr>
              <a:t>EBIT(1-t)	-$373	-$94	$407	$871	$1,058	</a:t>
            </a:r>
          </a:p>
          <a:p>
            <a:pPr marL="228600" indent="-228600">
              <a:lnSpc>
                <a:spcPct val="80000"/>
              </a:lnSpc>
              <a:buFont typeface="Monotype Sorts" charset="2"/>
              <a:buNone/>
            </a:pPr>
            <a:r>
              <a:rPr lang="en-US" altLang="en-US" sz="900">
                <a:latin typeface="Times" charset="0"/>
                <a:ea typeface="ＭＳ Ｐゴシック" charset="-128"/>
              </a:rPr>
              <a:t>Tax rate	0%	0%	0%	16.13%	35%	</a:t>
            </a:r>
          </a:p>
          <a:p>
            <a:pPr marL="228600" indent="-228600">
              <a:lnSpc>
                <a:spcPct val="80000"/>
              </a:lnSpc>
              <a:buFont typeface="Monotype Sorts" charset="2"/>
              <a:buNone/>
            </a:pPr>
            <a:r>
              <a:rPr lang="en-US" altLang="en-US" sz="900">
                <a:latin typeface="Times" charset="0"/>
                <a:ea typeface="ＭＳ Ｐゴシック" charset="-128"/>
              </a:rPr>
              <a:t>NOL	$500	$873	$967	$560	$0</a:t>
            </a:r>
          </a:p>
          <a:p>
            <a:pPr marL="228600" indent="-228600">
              <a:lnSpc>
                <a:spcPct val="80000"/>
              </a:lnSpc>
              <a:buFont typeface="Monotype Sorts" charset="2"/>
              <a:buNone/>
            </a:pPr>
            <a:r>
              <a:rPr lang="en-US" altLang="en-US" sz="900">
                <a:latin typeface="Times" charset="0"/>
                <a:ea typeface="ＭＳ Ｐゴシック" charset="-128"/>
              </a:rPr>
              <a:t>The value per share in January 2000 is $ 34. This valuation was done with all of the inputs at the high end of my expectations and can be considered optimistic. Notwithstanding this, the stock is still overvalued. In fact, the optimism shows when you see that the free cashflows to the firm are negative for the first 6 years… I am assuming that Amazon will have no trouble raising the capital to fund these cashflows…</a:t>
            </a:r>
          </a:p>
          <a:p>
            <a:pPr marL="228600" indent="-228600">
              <a:lnSpc>
                <a:spcPct val="80000"/>
              </a:lnSpc>
              <a:buFont typeface="Monotype Sorts" charset="2"/>
              <a:buNone/>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a:p>
            <a:pPr marL="228600" indent="-228600">
              <a:lnSpc>
                <a:spcPct val="80000"/>
              </a:lnSpc>
            </a:pPr>
            <a:endParaRPr lang="en-US" altLang="en-US" sz="900">
              <a:latin typeface="Times" charset="0"/>
              <a:ea typeface="ＭＳ Ｐゴシック" charset="-128"/>
            </a:endParaRPr>
          </a:p>
        </p:txBody>
      </p:sp>
    </p:spTree>
    <p:extLst>
      <p:ext uri="{BB962C8B-B14F-4D97-AF65-F5344CB8AC3E}">
        <p14:creationId xmlns:p14="http://schemas.microsoft.com/office/powerpoint/2010/main" val="784154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xfrm>
            <a:off x="1150938" y="692150"/>
            <a:ext cx="4556125" cy="3416300"/>
          </a:xfrm>
          <a:ln/>
        </p:spPr>
      </p:sp>
      <p:sp>
        <p:nvSpPr>
          <p:cNvPr id="634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464040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a valuation in January 2001, one year after the first valuation. The difference wrought by the intervening year is remarkable. The economy slowed, e-commerce lost its sheen and Amazon reported disappointingly large operating losses in the period. The big changes in this valuation can be seen in</a:t>
            </a:r>
          </a:p>
          <a:p>
            <a:pPr marL="228600" indent="-228600">
              <a:buFontTx/>
              <a:buAutoNum type="alphaLcPeriod"/>
            </a:pPr>
            <a:r>
              <a:rPr lang="en-US" altLang="en-US">
                <a:latin typeface="Times" charset="0"/>
                <a:ea typeface="ＭＳ Ｐゴシック" charset="-128"/>
              </a:rPr>
              <a:t>The base year numbers - the revenues increase by about 130% but operating losses more than doubled.</a:t>
            </a:r>
          </a:p>
          <a:p>
            <a:pPr marL="228600" indent="-228600">
              <a:buFontTx/>
              <a:buAutoNum type="alphaLcPeriod"/>
            </a:pPr>
            <a:r>
              <a:rPr lang="en-US" altLang="en-US">
                <a:latin typeface="Times" charset="0"/>
                <a:ea typeface="ＭＳ Ｐゴシック" charset="-128"/>
              </a:rPr>
              <a:t>More conservative revenue estimates for the future - a lower compounded revenue growth rate and lower revenues 10 years out</a:t>
            </a:r>
          </a:p>
          <a:p>
            <a:pPr marL="228600" indent="-228600">
              <a:buFontTx/>
              <a:buAutoNum type="alphaLcPeriod"/>
            </a:pPr>
            <a:r>
              <a:rPr lang="en-US" altLang="en-US">
                <a:latin typeface="Times" charset="0"/>
                <a:ea typeface="ＭＳ Ｐゴシック" charset="-128"/>
              </a:rPr>
              <a:t>A slightly lower margin based upon a subset of specialty retailers that look more like Amazon</a:t>
            </a:r>
          </a:p>
          <a:p>
            <a:pPr marL="228600" indent="-228600">
              <a:buFontTx/>
              <a:buAutoNum type="alphaLcPeriod"/>
            </a:pPr>
            <a:r>
              <a:rPr lang="en-US" altLang="en-US">
                <a:latin typeface="Times" charset="0"/>
                <a:ea typeface="ＭＳ Ｐゴシック" charset="-128"/>
              </a:rPr>
              <a:t>A surge in the beta, because of an increase in financial leverage - Amazon increased its debt and its market value of equity dropped by about 80%.</a:t>
            </a:r>
          </a:p>
          <a:p>
            <a:pPr marL="228600" indent="-228600">
              <a:buFontTx/>
              <a:buChar char="•"/>
            </a:pPr>
            <a:r>
              <a:rPr lang="en-US" altLang="en-US">
                <a:latin typeface="Times" charset="0"/>
                <a:ea typeface="ＭＳ Ｐゴシック" charset="-128"/>
              </a:rPr>
              <a:t>The value of the operating assets drops by about 40%, there is a drop in the value of the options to $748 million and the value per share decreases to $18.74….</a:t>
            </a:r>
          </a:p>
          <a:p>
            <a:pPr marL="228600" indent="-228600">
              <a:buFontTx/>
              <a:buChar char="•"/>
            </a:pPr>
            <a:r>
              <a:rPr lang="en-US" altLang="en-US">
                <a:latin typeface="Times" charset="0"/>
                <a:ea typeface="ＭＳ Ｐゴシック" charset="-128"/>
              </a:rPr>
              <a:t>This assumes that Amazon does not re-price its options… What would happen if it did?</a:t>
            </a:r>
          </a:p>
          <a:p>
            <a:pPr marL="228600" indent="-228600"/>
            <a:endParaRPr lang="en-US" altLang="en-US">
              <a:latin typeface="Times" charset="0"/>
              <a:ea typeface="ＭＳ Ｐゴシック" charset="-128"/>
            </a:endParaRPr>
          </a:p>
        </p:txBody>
      </p:sp>
    </p:spTree>
    <p:extLst>
      <p:ext uri="{BB962C8B-B14F-4D97-AF65-F5344CB8AC3E}">
        <p14:creationId xmlns:p14="http://schemas.microsoft.com/office/powerpoint/2010/main" val="1246511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264449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p:cNvSpPr>
          <p:nvPr>
            <p:ph type="sldImg"/>
          </p:nvPr>
        </p:nvSpPr>
        <p:spPr>
          <a:xfrm>
            <a:off x="1150938" y="692150"/>
            <a:ext cx="4556125" cy="3416300"/>
          </a:xfrm>
          <a:solidFill>
            <a:srgbClr val="FFFFFF"/>
          </a:solidFill>
          <a:ln/>
        </p:spPr>
      </p:sp>
      <p:sp>
        <p:nvSpPr>
          <p:cNvPr id="86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Helvetica"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05734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p:cNvSpPr>
          <p:nvPr>
            <p:ph type="sldImg"/>
          </p:nvPr>
        </p:nvSpPr>
        <p:spPr>
          <a:xfrm>
            <a:off x="1150938" y="692150"/>
            <a:ext cx="4556125" cy="3416300"/>
          </a:xfrm>
          <a:solidFill>
            <a:srgbClr val="FFFFFF"/>
          </a:solidFill>
          <a:ln/>
        </p:spPr>
      </p:sp>
      <p:sp>
        <p:nvSpPr>
          <p:cNvPr id="9830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Helvetica" charset="0"/>
                <a:ea typeface="ＭＳ Ｐゴシック" charset="-128"/>
              </a:rPr>
              <a:t>Consistent definition:</a:t>
            </a:r>
            <a:endParaRPr lang="en-US" altLang="en-US">
              <a:latin typeface="Helvetica" charset="0"/>
              <a:ea typeface="ＭＳ Ｐゴシック" charset="-128"/>
            </a:endParaRPr>
          </a:p>
          <a:p>
            <a:pPr marL="228600" indent="-228600"/>
            <a:r>
              <a:rPr lang="en-US" altLang="en-US">
                <a:latin typeface="Helvetica"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Helvetica" charset="0"/>
                <a:ea typeface="ＭＳ Ｐゴシック" charset="-128"/>
              </a:rPr>
              <a:t>Uniformally Estimated:</a:t>
            </a:r>
            <a:endParaRPr lang="en-US" altLang="en-US">
              <a:latin typeface="Helvetica" charset="0"/>
              <a:ea typeface="ＭＳ Ｐゴシック" charset="-128"/>
            </a:endParaRPr>
          </a:p>
          <a:p>
            <a:pPr marL="228600" indent="-228600"/>
            <a:r>
              <a:rPr lang="en-US" altLang="en-US">
                <a:latin typeface="Helvetica"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Helvetica"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Helvetica"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815081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Rot="1" noChangeAspect="1" noChangeArrowheads="1"/>
          </p:cNvSpPr>
          <p:nvPr>
            <p:ph type="sldImg"/>
          </p:nvPr>
        </p:nvSpPr>
        <p:spPr>
          <a:xfrm>
            <a:off x="1150938" y="692150"/>
            <a:ext cx="4556125" cy="3416300"/>
          </a:xfrm>
          <a:solidFill>
            <a:srgbClr val="FFFFFF"/>
          </a:solidFill>
          <a:ln/>
        </p:spPr>
      </p:sp>
      <p:sp>
        <p:nvSpPr>
          <p:cNvPr id="102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Before you use a multiple and develop rules of thumb (8 times EBITDA is cheap), you need to get a sense of the cross-sectional distribution. </a:t>
            </a:r>
          </a:p>
          <a:p>
            <a:r>
              <a:rPr lang="en-US" altLang="en-US">
                <a:latin typeface="Helvetica"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Helvetica"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2128534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1150938" y="692150"/>
            <a:ext cx="4556125" cy="3416300"/>
          </a:xfrm>
          <a:ln/>
        </p:spPr>
      </p:sp>
      <p:sp>
        <p:nvSpPr>
          <p:cNvPr id="22425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689558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noTextEdit="1"/>
          </p:cNvSpPr>
          <p:nvPr>
            <p:ph type="sldImg"/>
          </p:nvPr>
        </p:nvSpPr>
        <p:spPr>
          <a:xfrm>
            <a:off x="1150938" y="692150"/>
            <a:ext cx="4556125" cy="3416300"/>
          </a:xfrm>
          <a:ln/>
        </p:spPr>
      </p:sp>
      <p:sp>
        <p:nvSpPr>
          <p:cNvPr id="226306"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Four things to note…</a:t>
            </a:r>
          </a:p>
          <a:p>
            <a:pPr marL="228600" indent="-228600">
              <a:buFontTx/>
              <a:buAutoNum type="arabicPeriod"/>
            </a:pPr>
            <a:r>
              <a:rPr lang="en-US">
                <a:latin typeface="Times" charset="0"/>
                <a:ea typeface="ＭＳ Ｐゴシック" charset="0"/>
                <a:cs typeface="ＭＳ Ｐゴシック" charset="0"/>
              </a:rPr>
              <a:t>Notice the number of firms that we have lost in the sample as we compute PE ratios.</a:t>
            </a:r>
          </a:p>
          <a:p>
            <a:pPr marL="228600" indent="-228600">
              <a:buFontTx/>
              <a:buAutoNum type="arabicPeriod"/>
            </a:pPr>
            <a:r>
              <a:rPr lang="en-US">
                <a:latin typeface="Times" charset="0"/>
                <a:ea typeface="ＭＳ Ｐゴシック" charset="0"/>
                <a:cs typeface="ＭＳ Ｐゴシック" charset="0"/>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atin typeface="Times" charset="0"/>
                <a:ea typeface="ＭＳ Ｐゴシック" charset="0"/>
                <a:cs typeface="ＭＳ Ｐゴシック" charset="0"/>
              </a:rPr>
              <a:t>The means were computed without capping the PE ratios… the outliers (notice the maximum values for the ratios) push the average to almost twice the median.</a:t>
            </a:r>
          </a:p>
          <a:p>
            <a:pPr marL="228600" indent="-228600">
              <a:buFontTx/>
              <a:buAutoNum type="arabicPeriod"/>
            </a:pPr>
            <a:r>
              <a:rPr lang="en-US">
                <a:latin typeface="Times" charset="0"/>
                <a:ea typeface="ＭＳ Ｐゴシック" charset="0"/>
                <a:cs typeface="ＭＳ Ｐゴシック" charset="0"/>
              </a:rPr>
              <a:t>The median forward PE is higher than the trailing PE which is higher than the current PE…</a:t>
            </a:r>
          </a:p>
        </p:txBody>
      </p:sp>
    </p:spTree>
    <p:extLst>
      <p:ext uri="{BB962C8B-B14F-4D97-AF65-F5344CB8AC3E}">
        <p14:creationId xmlns:p14="http://schemas.microsoft.com/office/powerpoint/2010/main" val="2010168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97228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p:cNvSpPr>
          <p:nvPr>
            <p:ph type="sldImg"/>
          </p:nvPr>
        </p:nvSpPr>
        <p:spPr>
          <a:xfrm>
            <a:off x="1150938" y="692150"/>
            <a:ext cx="4556125" cy="3416300"/>
          </a:xfrm>
          <a:solidFill>
            <a:srgbClr val="FFFFFF"/>
          </a:solidFill>
          <a:ln/>
        </p:spPr>
      </p:sp>
      <p:sp>
        <p:nvSpPr>
          <p:cNvPr id="108546"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1566796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tLang="en-US">
                <a:latin typeface="Helvetica" charset="0"/>
                <a:ea typeface="ＭＳ Ｐゴシック" charset="-128"/>
              </a:rPr>
              <a:t>The expected growth rate in earnings per share</a:t>
            </a:r>
          </a:p>
          <a:p>
            <a:pPr marL="228600" indent="-228600">
              <a:buFontTx/>
              <a:buAutoNum type="arabicPeriod"/>
            </a:pPr>
            <a:r>
              <a:rPr lang="en-US" altLang="en-US">
                <a:latin typeface="Helvetica" charset="0"/>
                <a:ea typeface="ＭＳ Ｐゴシック" charset="-128"/>
              </a:rPr>
              <a:t>The riskiness of the equity, which determines the cost of equity</a:t>
            </a:r>
          </a:p>
          <a:p>
            <a:pPr marL="228600" indent="-228600">
              <a:buFontTx/>
              <a:buAutoNum type="arabicPeriod"/>
            </a:pPr>
            <a:r>
              <a:rPr lang="en-US" altLang="en-US">
                <a:latin typeface="Helvetica" charset="0"/>
                <a:ea typeface="ＭＳ Ｐゴシック" charset="-128"/>
              </a:rPr>
              <a:t>The efficiency with which the firm generates growth,which is measured by how much the firm can pay out or afford to pay out after reinvested to create the growth.</a:t>
            </a:r>
          </a:p>
        </p:txBody>
      </p:sp>
    </p:spTree>
    <p:extLst>
      <p:ext uri="{BB962C8B-B14F-4D97-AF65-F5344CB8AC3E}">
        <p14:creationId xmlns:p14="http://schemas.microsoft.com/office/powerpoint/2010/main" val="193218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938315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Helvetica"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365435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335035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455940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703791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811190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400753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172968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576172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595212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1210968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2112047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1261997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697889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624419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147174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693391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995175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603420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1313962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324184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150499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18422166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1184309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947963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8976273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1264569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6447853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418076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smtClean="0"/>
              <a:t>Cost savings synergies are more likely to be realized than growth synergies. Here are some reasons why:</a:t>
            </a:r>
          </a:p>
          <a:p>
            <a:pPr marL="228600" indent="-228600">
              <a:buFontTx/>
              <a:buAutoNum type="arabicPeriod"/>
              <a:defRPr/>
            </a:pPr>
            <a:r>
              <a:rPr lang="en-US" dirty="0" smtClean="0"/>
              <a:t>They are more concrete and more likely to therefore be put down on paper</a:t>
            </a:r>
          </a:p>
          <a:p>
            <a:pPr marL="228600" indent="-228600">
              <a:buFontTx/>
              <a:buAutoNum type="arabicPeriod"/>
              <a:defRPr/>
            </a:pPr>
            <a:r>
              <a:rPr lang="en-US" dirty="0" smtClean="0"/>
              <a:t>It is easier to hold some one responsible for delivering cost savings</a:t>
            </a:r>
          </a:p>
          <a:p>
            <a:pPr marL="228600" indent="-228600">
              <a:buFontTx/>
              <a:buAutoNum type="arabicPeriod"/>
              <a:defRPr/>
            </a:pPr>
            <a:r>
              <a:rPr lang="en-US" dirty="0" smtClean="0"/>
              <a:t>It is easier to track how close you are to your forecasts</a:t>
            </a:r>
            <a:endParaRPr lang="en-US" dirty="0"/>
          </a:p>
        </p:txBody>
      </p:sp>
    </p:spTree>
    <p:extLst>
      <p:ext uri="{BB962C8B-B14F-4D97-AF65-F5344CB8AC3E}">
        <p14:creationId xmlns:p14="http://schemas.microsoft.com/office/powerpoint/2010/main" val="13839733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2232058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dirty="0">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19371233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Helvetica" charset="0"/>
              <a:ea typeface="ＭＳ Ｐゴシック" charset="-128"/>
            </a:endParaRPr>
          </a:p>
        </p:txBody>
      </p:sp>
    </p:spTree>
    <p:extLst>
      <p:ext uri="{BB962C8B-B14F-4D97-AF65-F5344CB8AC3E}">
        <p14:creationId xmlns:p14="http://schemas.microsoft.com/office/powerpoint/2010/main" val="7156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75FB9A2-E6B6-9D4C-9B23-3D55C36C87F1}" type="slidenum">
              <a:rPr lang="en-US" altLang="en-US"/>
              <a:pPr/>
              <a:t>‹#›</a:t>
            </a:fld>
            <a:endParaRPr lang="en-US" altLang="en-US"/>
          </a:p>
        </p:txBody>
      </p:sp>
    </p:spTree>
    <p:extLst>
      <p:ext uri="{BB962C8B-B14F-4D97-AF65-F5344CB8AC3E}">
        <p14:creationId xmlns:p14="http://schemas.microsoft.com/office/powerpoint/2010/main" val="356731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3532FAB-BB16-EC40-B3EC-434D35F16350}"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a:lvl1pPr>
          </a:lstStyle>
          <a:p>
            <a:fld id="{B3E9CFDF-DEAA-B24A-B432-22EBC2437026}" type="slidenum">
              <a:rPr lang="en-US" altLang="en-US"/>
              <a:pPr/>
              <a:t>‹#›</a:t>
            </a:fld>
            <a:endParaRPr lang="en-US" altLang="en-US"/>
          </a:p>
        </p:txBody>
      </p:sp>
    </p:spTree>
    <p:extLst>
      <p:ext uri="{BB962C8B-B14F-4D97-AF65-F5344CB8AC3E}">
        <p14:creationId xmlns:p14="http://schemas.microsoft.com/office/powerpoint/2010/main" val="195347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fld id="{E33C2154-EED5-DE49-835F-3A75954D3419}"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81994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a:lvl1pPr>
          </a:lstStyle>
          <a:p>
            <a:fld id="{4B9383D4-48EE-434C-9299-AEEF063211B5}"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145599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89C7EDB-3A6C-B64F-A5FF-B3D99D7D5B4E}" type="slidenum">
              <a:rPr lang="en-US" altLang="en-US"/>
              <a:pPr/>
              <a:t>‹#›</a:t>
            </a:fld>
            <a:endParaRPr lang="en-US" altLang="en-US"/>
          </a:p>
        </p:txBody>
      </p:sp>
    </p:spTree>
    <p:extLst>
      <p:ext uri="{BB962C8B-B14F-4D97-AF65-F5344CB8AC3E}">
        <p14:creationId xmlns:p14="http://schemas.microsoft.com/office/powerpoint/2010/main" val="280366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r>
              <a:rPr lang="en-US" altLang="en-US"/>
              <a:t>‹#›</a:t>
            </a:r>
          </a:p>
        </p:txBody>
      </p:sp>
      <p:sp>
        <p:nvSpPr>
          <p:cNvPr id="4" name="Footer Placeholder 2"/>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22"/>
          <p:cNvSpPr>
            <a:spLocks noGrp="1"/>
          </p:cNvSpPr>
          <p:nvPr>
            <p:ph type="sldNum" sz="quarter" idx="12"/>
          </p:nvPr>
        </p:nvSpPr>
        <p:spPr/>
        <p:txBody>
          <a:bodyPr/>
          <a:lstStyle>
            <a:lvl1pPr>
              <a:defRPr/>
            </a:lvl1pPr>
          </a:lstStyle>
          <a:p>
            <a:fld id="{9C7EEAF3-02CA-7442-9C47-E470EAC7994A}" type="slidenum">
              <a:rPr lang="en-US" altLang="en-US"/>
              <a:pPr/>
              <a:t>‹#›</a:t>
            </a:fld>
            <a:endParaRPr lang="en-US" altLang="en-US"/>
          </a:p>
        </p:txBody>
      </p:sp>
    </p:spTree>
    <p:extLst>
      <p:ext uri="{BB962C8B-B14F-4D97-AF65-F5344CB8AC3E}">
        <p14:creationId xmlns:p14="http://schemas.microsoft.com/office/powerpoint/2010/main" val="53345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BF981F8-94EE-4340-B0F5-D0DF2089FEA7}" type="slidenum">
              <a:rPr lang="en-US" altLang="en-US"/>
              <a:pPr/>
              <a:t>‹#›</a:t>
            </a:fld>
            <a:endParaRPr lang="en-US" altLang="en-US"/>
          </a:p>
        </p:txBody>
      </p:sp>
    </p:spTree>
    <p:extLst>
      <p:ext uri="{BB962C8B-B14F-4D97-AF65-F5344CB8AC3E}">
        <p14:creationId xmlns:p14="http://schemas.microsoft.com/office/powerpoint/2010/main" val="551480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a:lvl1pPr>
          </a:lstStyle>
          <a:p>
            <a:fld id="{193A346E-3329-8A4C-AD60-98D110D8688D}" type="slidenum">
              <a:rPr lang="en-US" altLang="en-US"/>
              <a:pPr/>
              <a:t>‹#›</a:t>
            </a:fld>
            <a:endParaRPr lang="en-US" altLang="en-US"/>
          </a:p>
        </p:txBody>
      </p:sp>
    </p:spTree>
    <p:extLst>
      <p:ext uri="{BB962C8B-B14F-4D97-AF65-F5344CB8AC3E}">
        <p14:creationId xmlns:p14="http://schemas.microsoft.com/office/powerpoint/2010/main" val="188469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fld id="{083EB3AC-972C-4941-A779-72864F3D01EC}"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60406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5C8C179F-3275-BF4A-BC51-32FBEB464FD9}" type="slidenum">
              <a:rPr lang="en-US" altLang="en-US"/>
              <a:pPr/>
              <a:t>‹#›</a:t>
            </a:fld>
            <a:endParaRPr lang="en-US" altLang="en-US"/>
          </a:p>
        </p:txBody>
      </p:sp>
    </p:spTree>
    <p:extLst>
      <p:ext uri="{BB962C8B-B14F-4D97-AF65-F5344CB8AC3E}">
        <p14:creationId xmlns:p14="http://schemas.microsoft.com/office/powerpoint/2010/main" val="2107256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DE9F01CC-9783-874D-8F39-A895589F72AD}" type="slidenum">
              <a:rPr lang="en-US" altLang="en-US"/>
              <a:pPr/>
              <a:t>‹#›</a:t>
            </a:fld>
            <a:endParaRPr lang="en-US" altLang="en-US"/>
          </a:p>
        </p:txBody>
      </p:sp>
    </p:spTree>
    <p:extLst>
      <p:ext uri="{BB962C8B-B14F-4D97-AF65-F5344CB8AC3E}">
        <p14:creationId xmlns:p14="http://schemas.microsoft.com/office/powerpoint/2010/main" val="1634738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a:lvl1pPr>
          </a:lstStyle>
          <a:p>
            <a:fld id="{A97165DD-D521-034A-9507-5F95B8F71836}" type="slidenum">
              <a:rPr lang="en-US" altLang="en-US"/>
              <a:pPr/>
              <a:t>‹#›</a:t>
            </a:fld>
            <a:endParaRPr lang="en-US" altLang="en-US"/>
          </a:p>
        </p:txBody>
      </p:sp>
    </p:spTree>
    <p:extLst>
      <p:ext uri="{BB962C8B-B14F-4D97-AF65-F5344CB8AC3E}">
        <p14:creationId xmlns:p14="http://schemas.microsoft.com/office/powerpoint/2010/main" val="1496184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4C339980-F0A8-A546-AA4A-8374BADB51B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666" r:id="rId1"/>
    <p:sldLayoutId id="2147484667" r:id="rId2"/>
    <p:sldLayoutId id="2147484668" r:id="rId3"/>
    <p:sldLayoutId id="2147484669" r:id="rId4"/>
    <p:sldLayoutId id="2147484663" r:id="rId5"/>
    <p:sldLayoutId id="2147484664" r:id="rId6"/>
    <p:sldLayoutId id="2147484670" r:id="rId7"/>
    <p:sldLayoutId id="2147484671" r:id="rId8"/>
    <p:sldLayoutId id="2147484672" r:id="rId9"/>
    <p:sldLayoutId id="2147484665" r:id="rId10"/>
    <p:sldLayoutId id="2147484673" r:id="rId11"/>
    <p:sldLayoutId id="2147484674" r:id="rId12"/>
  </p:sldLayoutIdLst>
  <p:hf hdr="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7.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tif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5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9.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1.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6.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7.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0.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1.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3.png"/></Relationships>
</file>

<file path=ppt/slides/_rels/slide129.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 Id="rId3" Type="http://schemas.openxmlformats.org/officeDocument/2006/relationships/chart" Target="../charts/char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Valuation</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June 2016</a:t>
            </a:r>
          </a:p>
          <a:p>
            <a:pPr eaLnBrk="1" fontAlgn="auto" hangingPunct="1">
              <a:spcAft>
                <a:spcPts val="0"/>
              </a:spcAft>
              <a:buFont typeface="Wingdings"/>
              <a:buNone/>
              <a:defRPr/>
            </a:pPr>
            <a:r>
              <a:rPr lang="en-US" dirty="0" smtClean="0">
                <a:ea typeface="+mn-ea"/>
                <a:cs typeface="+mn-cs"/>
              </a:rPr>
              <a:t>Aswath Damodaran</a:t>
            </a:r>
            <a:endParaRPr lang="en-US" dirty="0">
              <a:ea typeface="+mn-ea"/>
              <a:cs typeface="+mn-cs"/>
            </a:endParaRPr>
          </a:p>
        </p:txBody>
      </p:sp>
      <p:sp>
        <p:nvSpPr>
          <p:cNvPr id="16387"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DADCC0C-1B54-0E43-9D78-E0A87E980FBB}" type="slidenum">
              <a:rPr lang="en-US" altLang="en-US" sz="1400">
                <a:solidFill>
                  <a:schemeClr val="tx2"/>
                </a:solidFill>
              </a:rPr>
              <a:pPr/>
              <a:t>1</a:t>
            </a:fld>
            <a:endParaRPr lang="en-US" altLang="en-US" sz="1400">
              <a:solidFill>
                <a:schemeClr val="tx2"/>
              </a:solidFill>
            </a:endParaRPr>
          </a:p>
        </p:txBody>
      </p:sp>
    </p:spTree>
    <p:extLst>
      <p:ext uri="{BB962C8B-B14F-4D97-AF65-F5344CB8AC3E}">
        <p14:creationId xmlns:p14="http://schemas.microsoft.com/office/powerpoint/2010/main" val="38014637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Agenda</a:t>
            </a:r>
            <a:endParaRPr lang="en-US" dirty="0"/>
          </a:p>
        </p:txBody>
      </p:sp>
      <p:sp>
        <p:nvSpPr>
          <p:cNvPr id="3" name="Content Placeholder 2"/>
          <p:cNvSpPr>
            <a:spLocks noGrp="1"/>
          </p:cNvSpPr>
          <p:nvPr>
            <p:ph sz="quarter" idx="1"/>
          </p:nvPr>
        </p:nvSpPr>
        <p:spPr/>
        <p:txBody>
          <a:bodyPr>
            <a:normAutofit fontScale="92500"/>
          </a:bodyPr>
          <a:lstStyle/>
          <a:p>
            <a:pPr marL="571500" marR="0" lvl="0" indent="-571500" defTabSz="914400" eaLnBrk="1" fontAlgn="auto" latinLnBrk="0" hangingPunct="1">
              <a:lnSpc>
                <a:spcPct val="100000"/>
              </a:lnSpc>
              <a:spcBef>
                <a:spcPts val="0"/>
              </a:spcBef>
              <a:spcAft>
                <a:spcPts val="0"/>
              </a:spcAft>
              <a:buClrTx/>
              <a:buSzTx/>
              <a:buFontTx/>
              <a:buAutoNum type="romanUcPeriod"/>
              <a:tabLst/>
              <a:defRPr/>
            </a:pPr>
            <a:r>
              <a:rPr lang="en-US" u="sng" dirty="0" smtClean="0"/>
              <a:t>Valuation Basics</a:t>
            </a:r>
            <a:r>
              <a:rPr lang="en-US" dirty="0" smtClean="0"/>
              <a:t>: Understanding the drivers of value and why not all DCF valuations are made equal.</a:t>
            </a:r>
          </a:p>
          <a:p>
            <a:pPr marL="571500" indent="-571500" eaLnBrk="1" fontAlgn="auto" hangingPunct="1">
              <a:spcBef>
                <a:spcPts val="0"/>
              </a:spcBef>
              <a:spcAft>
                <a:spcPts val="0"/>
              </a:spcAft>
              <a:buClrTx/>
              <a:buSzTx/>
              <a:buFontTx/>
              <a:buAutoNum type="romanUcPeriod"/>
            </a:pPr>
            <a:r>
              <a:rPr lang="en-US" u="sng" dirty="0"/>
              <a:t>Stories and Numbers</a:t>
            </a:r>
            <a:r>
              <a:rPr lang="en-US" dirty="0"/>
              <a:t>: How to connect stories about companies to their values</a:t>
            </a:r>
            <a:r>
              <a:rPr lang="en-US" dirty="0" smtClean="0"/>
              <a:t>.</a:t>
            </a:r>
          </a:p>
          <a:p>
            <a:pPr marL="571500" indent="-571500" eaLnBrk="1" fontAlgn="auto" hangingPunct="1">
              <a:spcBef>
                <a:spcPts val="0"/>
              </a:spcBef>
              <a:spcAft>
                <a:spcPts val="0"/>
              </a:spcAft>
              <a:buClrTx/>
              <a:buSzTx/>
              <a:buFontTx/>
              <a:buAutoNum type="romanUcPeriod"/>
            </a:pPr>
            <a:r>
              <a:rPr lang="en-US" u="sng" dirty="0" smtClean="0"/>
              <a:t>Dealing with Uncertainty</a:t>
            </a:r>
            <a:r>
              <a:rPr lang="en-US" dirty="0" smtClean="0"/>
              <a:t>: Healthy and unhealthy ways of dealing with uncertainty.</a:t>
            </a:r>
          </a:p>
          <a:p>
            <a:pPr marL="571500" marR="0" lvl="0" indent="-571500" defTabSz="914400" eaLnBrk="1" fontAlgn="auto" latinLnBrk="0" hangingPunct="1">
              <a:lnSpc>
                <a:spcPct val="100000"/>
              </a:lnSpc>
              <a:spcBef>
                <a:spcPts val="0"/>
              </a:spcBef>
              <a:spcAft>
                <a:spcPts val="0"/>
              </a:spcAft>
              <a:buClrTx/>
              <a:buSzTx/>
              <a:buFontTx/>
              <a:buAutoNum type="romanUcPeriod"/>
              <a:tabLst/>
              <a:defRPr/>
            </a:pPr>
            <a:r>
              <a:rPr lang="en-US" u="sng" dirty="0" smtClean="0"/>
              <a:t>Value versus Pricing</a:t>
            </a:r>
            <a:r>
              <a:rPr lang="en-US" dirty="0" smtClean="0"/>
              <a:t>: A contrast of intrinsic and relative valuation and why they may give you different numbers.</a:t>
            </a:r>
          </a:p>
          <a:p>
            <a:pPr marL="571500" marR="0" lvl="0" indent="-571500" defTabSz="914400" eaLnBrk="1" fontAlgn="auto" latinLnBrk="0" hangingPunct="1">
              <a:lnSpc>
                <a:spcPct val="100000"/>
              </a:lnSpc>
              <a:spcBef>
                <a:spcPts val="0"/>
              </a:spcBef>
              <a:spcAft>
                <a:spcPts val="0"/>
              </a:spcAft>
              <a:buClrTx/>
              <a:buSzTx/>
              <a:buFontTx/>
              <a:buAutoNum type="romanUcPeriod"/>
              <a:tabLst/>
              <a:defRPr/>
            </a:pPr>
            <a:r>
              <a:rPr lang="en-US" u="sng" dirty="0" smtClean="0"/>
              <a:t>Acquisition </a:t>
            </a:r>
            <a:r>
              <a:rPr lang="en-US" u="sng" dirty="0" smtClean="0"/>
              <a:t>Valuation</a:t>
            </a:r>
            <a:r>
              <a:rPr lang="en-US" dirty="0" smtClean="0"/>
              <a:t>: Lessons to remember when valuing acquisitions.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2</a:t>
            </a:fld>
            <a:endParaRPr lang="en-US" altLang="en-US"/>
          </a:p>
        </p:txBody>
      </p:sp>
    </p:spTree>
    <p:extLst>
      <p:ext uri="{BB962C8B-B14F-4D97-AF65-F5344CB8AC3E}">
        <p14:creationId xmlns:p14="http://schemas.microsoft.com/office/powerpoint/2010/main" val="444622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Valuation basics: D + CF≠ DCF</a:t>
            </a:r>
            <a:endParaRPr lang="en-US" dirty="0"/>
          </a:p>
        </p:txBody>
      </p:sp>
      <p:sp>
        <p:nvSpPr>
          <p:cNvPr id="3" name="Subtitle 2"/>
          <p:cNvSpPr>
            <a:spLocks noGrp="1"/>
          </p:cNvSpPr>
          <p:nvPr>
            <p:ph type="subTitle" idx="1"/>
          </p:nvPr>
        </p:nvSpPr>
        <p:spPr/>
        <p:txBody>
          <a:bodyPr/>
          <a:lstStyle/>
          <a:p>
            <a:endParaRPr lang="en-US"/>
          </a:p>
        </p:txBody>
      </p:sp>
      <p:sp>
        <p:nvSpPr>
          <p:cNvPr id="4" name="Date Placeholder 3"/>
          <p:cNvSpPr>
            <a:spLocks noGrp="1"/>
          </p:cNvSpPr>
          <p:nvPr>
            <p:ph type="dt" sz="half" idx="10"/>
          </p:nvPr>
        </p:nvSpPr>
        <p:spPr/>
        <p:txBody>
          <a:bodyPr/>
          <a:lstStyle/>
          <a:p>
            <a:r>
              <a:rPr lang="en-US" altLang="en-US" smtClean="0"/>
              <a:t>‹#›</a:t>
            </a:r>
            <a:endParaRPr lang="en-US" altLang="en-US"/>
          </a:p>
        </p:txBody>
      </p:sp>
      <p:sp>
        <p:nvSpPr>
          <p:cNvPr id="5" name="Footer Placeholder 4"/>
          <p:cNvSpPr>
            <a:spLocks noGrp="1"/>
          </p:cNvSpPr>
          <p:nvPr>
            <p:ph type="ftr" sz="quarter" idx="11"/>
          </p:nvPr>
        </p:nvSpPr>
        <p:spPr/>
        <p:txBody>
          <a:bodyPr/>
          <a:lstStyle/>
          <a:p>
            <a:pPr>
              <a:defRPr/>
            </a:pPr>
            <a:r>
              <a:rPr lang="en-US" smtClean="0"/>
              <a:t>Aswath Damodaran</a:t>
            </a:r>
            <a:endParaRPr lang="en-US" dirty="0"/>
          </a:p>
        </p:txBody>
      </p:sp>
      <p:sp>
        <p:nvSpPr>
          <p:cNvPr id="6" name="Slide Number Placeholder 5"/>
          <p:cNvSpPr>
            <a:spLocks noGrp="1"/>
          </p:cNvSpPr>
          <p:nvPr>
            <p:ph type="sldNum" sz="quarter" idx="12"/>
          </p:nvPr>
        </p:nvSpPr>
        <p:spPr/>
        <p:txBody>
          <a:bodyPr/>
          <a:lstStyle/>
          <a:p>
            <a:fld id="{875FB9A2-E6B6-9D4C-9B23-3D55C36C87F1}" type="slidenum">
              <a:rPr lang="en-US" altLang="en-US" smtClean="0"/>
              <a:pPr/>
              <a:t>3</a:t>
            </a:fld>
            <a:endParaRPr lang="en-US" altLang="en-US"/>
          </a:p>
        </p:txBody>
      </p:sp>
    </p:spTree>
    <p:extLst>
      <p:ext uri="{BB962C8B-B14F-4D97-AF65-F5344CB8AC3E}">
        <p14:creationId xmlns:p14="http://schemas.microsoft.com/office/powerpoint/2010/main" val="250170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tLang="en-US" dirty="0" smtClean="0">
                <a:ea typeface="ＭＳ Ｐゴシック" charset="-128"/>
              </a:rPr>
              <a:t>The basics of DCF</a:t>
            </a:r>
            <a:endParaRPr lang="en-US" altLang="en-US" dirty="0">
              <a:ea typeface="ＭＳ Ｐゴシック" charset="-128"/>
            </a:endParaRP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a:ea typeface="ＭＳ Ｐゴシック" charset="-128"/>
              </a:rPr>
              <a:t>The value of a risky asset can be estimated by discounting the expected cash flows on the asset over its life at a risk-adjusted discount rate: </a:t>
            </a:r>
          </a:p>
          <a:p>
            <a:pPr>
              <a:lnSpc>
                <a:spcPct val="80000"/>
              </a:lnSpc>
            </a:pPr>
            <a:endParaRPr lang="en-US" altLang="en-US" sz="2200">
              <a:ea typeface="ＭＳ Ｐゴシック" charset="-128"/>
            </a:endParaRPr>
          </a:p>
          <a:p>
            <a:pPr eaLnBrk="1" hangingPunct="1">
              <a:lnSpc>
                <a:spcPct val="80000"/>
              </a:lnSpc>
              <a:buFont typeface="Calibri" charset="0"/>
              <a:buAutoNum type="arabicPeriod"/>
            </a:pPr>
            <a:r>
              <a:rPr lang="en-US" altLang="en-US" sz="2200" i="1">
                <a:ea typeface="ＭＳ Ｐゴシック" charset="-128"/>
              </a:rPr>
              <a:t>The IT Proposition</a:t>
            </a:r>
            <a:r>
              <a:rPr lang="en-US" altLang="en-US" sz="2200">
                <a:ea typeface="ＭＳ Ｐゴシック" charset="-128"/>
              </a:rPr>
              <a:t>: If “it” does not affect the cash flows or alter risk (thus changing discount rates), “it” cannot affect value. </a:t>
            </a:r>
          </a:p>
          <a:p>
            <a:pPr eaLnBrk="1" hangingPunct="1">
              <a:lnSpc>
                <a:spcPct val="80000"/>
              </a:lnSpc>
              <a:buFont typeface="Calibri" charset="0"/>
              <a:buAutoNum type="arabicPeriod"/>
            </a:pPr>
            <a:r>
              <a:rPr lang="en-US" altLang="en-US" sz="2200" i="1">
                <a:ea typeface="ＭＳ Ｐゴシック" charset="-128"/>
              </a:rPr>
              <a:t>The DUH Proposition</a:t>
            </a:r>
            <a:r>
              <a:rPr lang="en-US" altLang="en-US" sz="2200">
                <a:ea typeface="ＭＳ Ｐゴシック" charset="-128"/>
              </a:rPr>
              <a:t>: For an asset to have value, the expected cash flows have to be positive some time over the life of the asset.</a:t>
            </a:r>
          </a:p>
          <a:p>
            <a:pPr eaLnBrk="1" hangingPunct="1">
              <a:lnSpc>
                <a:spcPct val="80000"/>
              </a:lnSpc>
              <a:buFont typeface="Calibri" charset="0"/>
              <a:buAutoNum type="arabicPeriod"/>
            </a:pPr>
            <a:r>
              <a:rPr lang="en-US" altLang="en-US" sz="2200" i="1">
                <a:ea typeface="ＭＳ Ｐゴシック" charset="-128"/>
              </a:rPr>
              <a:t>The DON’T FREAK OUT Proposition</a:t>
            </a:r>
            <a:r>
              <a:rPr lang="en-US" altLang="en-US" sz="2200">
                <a:ea typeface="ＭＳ Ｐゴシック" charset="-128"/>
              </a:rPr>
              <a:t>: Assets that generate cash flows early in their life will be worth more than assets that generate cash flows later; the latter may however have greater growth and higher cash flows to compensate.</a:t>
            </a:r>
          </a:p>
          <a:p>
            <a:pPr>
              <a:lnSpc>
                <a:spcPct val="80000"/>
              </a:lnSpc>
            </a:pPr>
            <a:endParaRPr lang="en-US" altLang="en-US" sz="2200">
              <a:ea typeface="ＭＳ Ｐゴシック" charset="-128"/>
            </a:endParaRPr>
          </a:p>
        </p:txBody>
      </p:sp>
      <p:sp>
        <p:nvSpPr>
          <p:cNvPr id="225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E2B3CF6-B4BA-C546-AEAD-479CD11B1056}"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2860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052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228600"/>
            <a:ext cx="8156575" cy="990600"/>
          </a:xfrm>
        </p:spPr>
        <p:txBody>
          <a:bodyPr/>
          <a:lstStyle/>
          <a:p>
            <a:pPr eaLnBrk="1" hangingPunct="1"/>
            <a:r>
              <a:rPr lang="en-US" altLang="en-US">
                <a:ea typeface="ＭＳ Ｐゴシック" charset="-128"/>
              </a:rPr>
              <a:t>The drivers of value..</a:t>
            </a:r>
          </a:p>
        </p:txBody>
      </p:sp>
      <p:sp>
        <p:nvSpPr>
          <p:cNvPr id="2355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E5F6470-E218-1344-B758-40B63D90AC78}" type="slidenum">
              <a:rPr lang="en-US" altLang="en-US" sz="1200">
                <a:solidFill>
                  <a:srgbClr val="FFFFFF"/>
                </a:solidFill>
              </a:rPr>
              <a:pPr>
                <a:lnSpc>
                  <a:spcPct val="80000"/>
                </a:lnSpc>
              </a:pPr>
              <a:t>5</a:t>
            </a:fld>
            <a:endParaRPr lang="en-US" altLang="en-US" sz="1200">
              <a:solidFill>
                <a:srgbClr val="FFFFFF"/>
              </a:solidFill>
            </a:endParaRPr>
          </a:p>
        </p:txBody>
      </p:sp>
      <p:pic>
        <p:nvPicPr>
          <p:cNvPr id="2355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8481" b="-38481"/>
          <a:stretch>
            <a:fillRect/>
          </a:stretch>
        </p:blipFill>
        <p:spPr>
          <a:xfrm>
            <a:off x="612775" y="1600200"/>
            <a:ext cx="8153400" cy="4495800"/>
          </a:xfrm>
        </p:spPr>
      </p:pic>
    </p:spTree>
    <p:extLst>
      <p:ext uri="{BB962C8B-B14F-4D97-AF65-F5344CB8AC3E}">
        <p14:creationId xmlns:p14="http://schemas.microsoft.com/office/powerpoint/2010/main" val="782216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DCF as a tool for intrinsic valuation</a:t>
            </a:r>
          </a:p>
        </p:txBody>
      </p:sp>
      <p:sp>
        <p:nvSpPr>
          <p:cNvPr id="2560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9D8B0B-C615-934C-A7AA-E1549ED61B79}" type="slidenum">
              <a:rPr lang="en-US" altLang="en-US" sz="1200">
                <a:solidFill>
                  <a:srgbClr val="FFFFFF"/>
                </a:solidFill>
              </a:rPr>
              <a:pPr>
                <a:lnSpc>
                  <a:spcPct val="80000"/>
                </a:lnSpc>
              </a:pPr>
              <a:t>6</a:t>
            </a:fld>
            <a:endParaRPr lang="en-US" altLang="en-US" sz="1200">
              <a:solidFill>
                <a:srgbClr val="FFFFFF"/>
              </a:solidFill>
            </a:endParaRP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365760" lvl="1" indent="0" eaLnBrk="1" fontAlgn="auto" hangingPunct="1">
              <a:spcAft>
                <a:spcPts val="0"/>
              </a:spcAft>
              <a:buFont typeface="Wingdings 2" charset="0"/>
              <a:buNone/>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20040" indent="-320040" eaLnBrk="1" fontAlgn="auto" hangingPunct="1">
              <a:spcAft>
                <a:spcPts val="0"/>
              </a:spcAft>
              <a:buFont typeface="Wingdings"/>
              <a:buChar char=""/>
              <a:defRPr/>
            </a:pPr>
            <a:endParaRPr lang="en-US" dirty="0" smtClean="0">
              <a:ea typeface="+mn-ea"/>
              <a:cs typeface="+mn-cs"/>
            </a:endParaRPr>
          </a:p>
          <a:p>
            <a:pPr marL="640080" lvl="1" indent="-274320" eaLnBrk="1" fontAlgn="auto" hangingPunct="1">
              <a:spcAft>
                <a:spcPts val="0"/>
              </a:spcAft>
              <a:buFont typeface="Wingdings 2"/>
              <a:buChar char=""/>
              <a:defRPr/>
            </a:pPr>
            <a:endParaRPr lang="en-US" dirty="0">
              <a:ea typeface="+mn-ea"/>
            </a:endParaRPr>
          </a:p>
        </p:txBody>
      </p:sp>
      <p:pic>
        <p:nvPicPr>
          <p:cNvPr id="256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33600"/>
            <a:ext cx="91440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23234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Cash Flows</a:t>
            </a:r>
          </a:p>
        </p:txBody>
      </p:sp>
      <p:sp>
        <p:nvSpPr>
          <p:cNvPr id="450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F3FB20B-B7F6-054D-BF22-BC5CE9A21D61}" type="slidenum">
              <a:rPr lang="en-US" altLang="en-US" sz="1200">
                <a:solidFill>
                  <a:srgbClr val="FFFFFF"/>
                </a:solidFill>
              </a:rPr>
              <a:pPr>
                <a:lnSpc>
                  <a:spcPct val="80000"/>
                </a:lnSpc>
              </a:pPr>
              <a:t>7</a:t>
            </a:fld>
            <a:endParaRPr lang="en-US" altLang="en-US" sz="1200">
              <a:solidFill>
                <a:srgbClr val="FFFFFF"/>
              </a:solidFill>
            </a:endParaRPr>
          </a:p>
        </p:txBody>
      </p:sp>
      <p:graphicFrame>
        <p:nvGraphicFramePr>
          <p:cNvPr id="7" name="Content Placeholder 2"/>
          <p:cNvGraphicFramePr>
            <a:graphicFrameLocks noGrp="1"/>
          </p:cNvGraphicFramePr>
          <p:nvPr>
            <p:ph sz="quarter" idx="1"/>
          </p:nvPr>
        </p:nvGraphicFramePr>
        <p:xfrm>
          <a:off x="914400" y="1371600"/>
          <a:ext cx="7620000" cy="5394450"/>
        </p:xfrm>
        <a:graphic>
          <a:graphicData uri="http://schemas.openxmlformats.org/drawingml/2006/table">
            <a:tbl>
              <a:tblPr firstRow="1" bandRow="1">
                <a:tableStyleId>{5C22544A-7EE6-4342-B048-85BDC9FD1C3A}</a:tableStyleId>
              </a:tblPr>
              <a:tblGrid>
                <a:gridCol w="2347126"/>
                <a:gridCol w="5272874"/>
              </a:tblGrid>
              <a:tr h="365651">
                <a:tc>
                  <a:txBody>
                    <a:bodyPr/>
                    <a:lstStyle/>
                    <a:p>
                      <a:r>
                        <a:rPr lang="en-US" sz="1800" dirty="0" smtClean="0"/>
                        <a:t>To get to cash</a:t>
                      </a:r>
                      <a:r>
                        <a:rPr lang="en-US" sz="1800" baseline="0" dirty="0" smtClean="0"/>
                        <a:t> flow</a:t>
                      </a:r>
                      <a:endParaRPr lang="en-US" sz="1800" dirty="0"/>
                    </a:p>
                  </a:txBody>
                  <a:tcPr marT="45669" marB="45669"/>
                </a:tc>
                <a:tc>
                  <a:txBody>
                    <a:bodyPr/>
                    <a:lstStyle/>
                    <a:p>
                      <a:r>
                        <a:rPr lang="en-US" sz="1800" dirty="0" smtClean="0"/>
                        <a:t>Here</a:t>
                      </a:r>
                      <a:r>
                        <a:rPr lang="en-US" sz="1800" baseline="0" dirty="0" smtClean="0"/>
                        <a:t> is why</a:t>
                      </a:r>
                      <a:endParaRPr lang="en-US" sz="1800" dirty="0"/>
                    </a:p>
                  </a:txBody>
                  <a:tcPr marT="45669" marB="45669"/>
                </a:tc>
              </a:tr>
              <a:tr h="1737217">
                <a:tc>
                  <a:txBody>
                    <a:bodyPr/>
                    <a:lstStyle/>
                    <a:p>
                      <a:r>
                        <a:rPr lang="en-US" sz="1800" dirty="0" smtClean="0"/>
                        <a:t>Operating Earnings</a:t>
                      </a:r>
                      <a:endParaRPr lang="en-US" sz="1800" dirty="0"/>
                    </a:p>
                  </a:txBody>
                  <a:tcPr marT="45669" marB="45669"/>
                </a:tc>
                <a:tc>
                  <a:txBody>
                    <a:bodyPr/>
                    <a:lstStyle/>
                    <a:p>
                      <a:r>
                        <a:rPr lang="en-US" sz="1800" dirty="0" smtClean="0"/>
                        <a:t>This is th</a:t>
                      </a:r>
                      <a:r>
                        <a:rPr lang="en-US" sz="1800" baseline="0" dirty="0" smtClean="0"/>
                        <a:t>e earnings before interest &amp; taxes you generate from your existing assets. </a:t>
                      </a:r>
                    </a:p>
                    <a:p>
                      <a:r>
                        <a:rPr lang="en-US" sz="1800" baseline="0" dirty="0" smtClean="0"/>
                        <a:t>Operating Earnings = Revenues * Operating Margin</a:t>
                      </a:r>
                    </a:p>
                    <a:p>
                      <a:r>
                        <a:rPr lang="en-US" sz="1800" baseline="0" dirty="0" smtClean="0"/>
                        <a:t>Measures the operating efficiency of your assets &amp; can be grown either by growing revenues and/or improving margins.</a:t>
                      </a:r>
                    </a:p>
                  </a:txBody>
                  <a:tcPr marT="45669" marB="45669"/>
                </a:tc>
              </a:tr>
              <a:tr h="914277">
                <a:tc>
                  <a:txBody>
                    <a:bodyPr/>
                    <a:lstStyle/>
                    <a:p>
                      <a:r>
                        <a:rPr lang="en-US" sz="1800" dirty="0" smtClean="0"/>
                        <a:t> (minus)</a:t>
                      </a:r>
                      <a:r>
                        <a:rPr lang="en-US" sz="1800" baseline="0" dirty="0" smtClean="0"/>
                        <a:t> Taxes</a:t>
                      </a:r>
                      <a:endParaRPr lang="en-US" sz="1800" dirty="0"/>
                    </a:p>
                  </a:txBody>
                  <a:tcPr marT="45669" marB="45669"/>
                </a:tc>
                <a:tc>
                  <a:txBody>
                    <a:bodyPr/>
                    <a:lstStyle/>
                    <a:p>
                      <a:r>
                        <a:rPr lang="en-US" sz="1800" dirty="0" smtClean="0"/>
                        <a:t>These</a:t>
                      </a:r>
                      <a:r>
                        <a:rPr lang="en-US" sz="1800" baseline="0" dirty="0" smtClean="0"/>
                        <a:t> are the taxes you would pay on your operating income and are a function of the tax code under which you operate &amp; your fidelity to that code.</a:t>
                      </a:r>
                    </a:p>
                  </a:txBody>
                  <a:tcPr marT="45669" marB="45669"/>
                </a:tc>
              </a:tr>
              <a:tr h="1462903">
                <a:tc>
                  <a:txBody>
                    <a:bodyPr/>
                    <a:lstStyle/>
                    <a:p>
                      <a:r>
                        <a:rPr lang="en-US" sz="1800" dirty="0" smtClean="0"/>
                        <a:t>(minus) Reinvestment</a:t>
                      </a:r>
                      <a:endParaRPr lang="en-US" sz="1800" dirty="0"/>
                    </a:p>
                  </a:txBody>
                  <a:tcPr marT="45669" marB="45669"/>
                </a:tc>
                <a:tc>
                  <a:txBody>
                    <a:bodyPr/>
                    <a:lstStyle/>
                    <a:p>
                      <a:r>
                        <a:rPr lang="en-US" sz="1800" dirty="0" smtClean="0"/>
                        <a:t>Reinvestment is designed to generate future growth and can be in long term and short term assets. Higher growth usually requires more</a:t>
                      </a:r>
                      <a:r>
                        <a:rPr lang="en-US" sz="1800" baseline="0" dirty="0" smtClean="0"/>
                        <a:t> reinvestment, and the efficiency of growth is a function of how much growth you can get for your reinvestment.</a:t>
                      </a:r>
                      <a:endParaRPr lang="en-US" sz="1800" dirty="0"/>
                    </a:p>
                  </a:txBody>
                  <a:tcPr marT="45669" marB="45669"/>
                </a:tc>
              </a:tr>
              <a:tr h="914277">
                <a:tc>
                  <a:txBody>
                    <a:bodyPr/>
                    <a:lstStyle/>
                    <a:p>
                      <a:r>
                        <a:rPr lang="en-US" sz="1800" dirty="0" smtClean="0"/>
                        <a:t>Free Cash Flow to the Firm</a:t>
                      </a:r>
                      <a:endParaRPr lang="en-US" sz="1800" dirty="0"/>
                    </a:p>
                  </a:txBody>
                  <a:tcPr marT="45669" marB="45669"/>
                </a:tc>
                <a:tc>
                  <a:txBody>
                    <a:bodyPr/>
                    <a:lstStyle/>
                    <a:p>
                      <a:r>
                        <a:rPr lang="en-US" sz="1800" dirty="0" smtClean="0"/>
                        <a:t>This is</a:t>
                      </a:r>
                      <a:r>
                        <a:rPr lang="en-US" sz="1800" baseline="0" dirty="0" smtClean="0"/>
                        <a:t> a pre-debt cash flow that will be shared by lenders (as interest &amp; principal payments) and by equity investors (as dividends &amp; buybacks).</a:t>
                      </a:r>
                      <a:endParaRPr lang="en-US" sz="1800" dirty="0"/>
                    </a:p>
                  </a:txBody>
                  <a:tcPr marT="45669" marB="45669"/>
                </a:tc>
              </a:tr>
            </a:tbl>
          </a:graphicData>
        </a:graphic>
      </p:graphicFrame>
    </p:spTree>
    <p:extLst>
      <p:ext uri="{BB962C8B-B14F-4D97-AF65-F5344CB8AC3E}">
        <p14:creationId xmlns:p14="http://schemas.microsoft.com/office/powerpoint/2010/main" val="116431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Discount rates</a:t>
            </a:r>
          </a:p>
        </p:txBody>
      </p:sp>
      <p:sp>
        <p:nvSpPr>
          <p:cNvPr id="46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7E6BD3F-4CD3-B94B-9F5F-609DCF82AA1C}" type="slidenum">
              <a:rPr lang="en-US" altLang="en-US" sz="1200">
                <a:solidFill>
                  <a:srgbClr val="FFFFFF"/>
                </a:solidFill>
              </a:rPr>
              <a:pPr>
                <a:lnSpc>
                  <a:spcPct val="80000"/>
                </a:lnSpc>
              </a:pPr>
              <a:t>8</a:t>
            </a:fld>
            <a:endParaRPr lang="en-US" altLang="en-US" sz="1200">
              <a:solidFill>
                <a:srgbClr val="FFFFFF"/>
              </a:solidFill>
            </a:endParaRPr>
          </a:p>
        </p:txBody>
      </p:sp>
      <p:pic>
        <p:nvPicPr>
          <p:cNvPr id="46084"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2206" b="-12206"/>
          <a:stretch>
            <a:fillRect/>
          </a:stretch>
        </p:blipFill>
        <p:spPr>
          <a:xfrm>
            <a:off x="612775" y="1600200"/>
            <a:ext cx="8153400" cy="4495800"/>
          </a:xfrm>
        </p:spPr>
      </p:pic>
    </p:spTree>
    <p:extLst>
      <p:ext uri="{BB962C8B-B14F-4D97-AF65-F5344CB8AC3E}">
        <p14:creationId xmlns:p14="http://schemas.microsoft.com/office/powerpoint/2010/main" val="74580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3. Expected Growth</a:t>
            </a:r>
          </a:p>
        </p:txBody>
      </p:sp>
      <p:sp>
        <p:nvSpPr>
          <p:cNvPr id="239625" name="Rectangle 9"/>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endParaRPr lang="en-US" u="sng" dirty="0">
              <a:latin typeface="Times" charset="0"/>
              <a:ea typeface="+mn-ea"/>
              <a:cs typeface="+mn-cs"/>
            </a:endParaRPr>
          </a:p>
          <a:p>
            <a:pPr marL="320040" indent="-320040" eaLnBrk="1" fontAlgn="auto" hangingPunct="1">
              <a:spcAft>
                <a:spcPts val="0"/>
              </a:spcAft>
              <a:buFont typeface="Wingdings"/>
              <a:buChar char=""/>
              <a:defRPr/>
            </a:pPr>
            <a:r>
              <a:rPr lang="en-US" u="sng" dirty="0">
                <a:latin typeface="Times" charset="0"/>
                <a:ea typeface="+mn-ea"/>
                <a:cs typeface="+mn-cs"/>
              </a:rPr>
              <a:t>Quality growth is rare</a:t>
            </a:r>
            <a:r>
              <a:rPr lang="en-US" dirty="0">
                <a:latin typeface="Times" charset="0"/>
                <a:ea typeface="+mn-ea"/>
                <a:cs typeface="+mn-cs"/>
              </a:rPr>
              <a:t> </a:t>
            </a:r>
            <a:r>
              <a:rPr lang="en-US" dirty="0" smtClean="0">
                <a:latin typeface="Times" charset="0"/>
                <a:ea typeface="+mn-ea"/>
                <a:cs typeface="+mn-cs"/>
              </a:rPr>
              <a:t> and requires </a:t>
            </a:r>
            <a:r>
              <a:rPr lang="en-US" dirty="0">
                <a:latin typeface="Times" charset="0"/>
                <a:ea typeface="+mn-ea"/>
                <a:cs typeface="+mn-cs"/>
              </a:rPr>
              <a:t>that a firm be able to reinvest a lot and reinvest well (earnings more than your cost of capital) at the same time.</a:t>
            </a:r>
          </a:p>
          <a:p>
            <a:pPr marL="320040" indent="-320040" eaLnBrk="1" fontAlgn="auto" hangingPunct="1">
              <a:spcAft>
                <a:spcPts val="0"/>
              </a:spcAft>
              <a:buFont typeface="Wingdings"/>
              <a:buChar char=""/>
              <a:defRPr/>
            </a:pPr>
            <a:r>
              <a:rPr lang="en-US" u="sng" dirty="0">
                <a:latin typeface="Times" charset="0"/>
                <a:ea typeface="+mn-ea"/>
                <a:cs typeface="+mn-cs"/>
              </a:rPr>
              <a:t>The larger you get</a:t>
            </a:r>
            <a:r>
              <a:rPr lang="en-US" dirty="0">
                <a:latin typeface="Times" charset="0"/>
                <a:ea typeface="+mn-ea"/>
                <a:cs typeface="+mn-cs"/>
              </a:rPr>
              <a:t>, the more difficult it becomes to maintain quality growth.</a:t>
            </a:r>
          </a:p>
          <a:p>
            <a:pPr marL="320040" indent="-320040" eaLnBrk="1" fontAlgn="auto" hangingPunct="1">
              <a:spcAft>
                <a:spcPts val="0"/>
              </a:spcAft>
              <a:buFont typeface="Wingdings"/>
              <a:buChar char=""/>
              <a:defRPr/>
            </a:pPr>
            <a:r>
              <a:rPr lang="en-US" dirty="0">
                <a:latin typeface="Times" charset="0"/>
                <a:ea typeface="+mn-ea"/>
                <a:cs typeface="+mn-cs"/>
              </a:rPr>
              <a:t>You can </a:t>
            </a:r>
            <a:r>
              <a:rPr lang="en-US" u="sng" dirty="0">
                <a:latin typeface="Times" charset="0"/>
                <a:ea typeface="+mn-ea"/>
                <a:cs typeface="+mn-cs"/>
              </a:rPr>
              <a:t>grow while destroying value</a:t>
            </a:r>
            <a:r>
              <a:rPr lang="en-US" dirty="0">
                <a:latin typeface="Times" charset="0"/>
                <a:ea typeface="+mn-ea"/>
                <a:cs typeface="+mn-cs"/>
              </a:rPr>
              <a:t> at the same time.</a:t>
            </a:r>
          </a:p>
          <a:p>
            <a:pPr marL="320040" indent="-320040" eaLnBrk="1" fontAlgn="auto" hangingPunct="1">
              <a:spcAft>
                <a:spcPts val="0"/>
              </a:spcAft>
              <a:buFont typeface="Wingdings"/>
              <a:buChar char=""/>
              <a:defRPr/>
            </a:pPr>
            <a:endParaRPr lang="en-US" dirty="0">
              <a:latin typeface="Times" charset="0"/>
              <a:ea typeface="+mn-ea"/>
              <a:cs typeface="+mn-cs"/>
            </a:endParaRPr>
          </a:p>
        </p:txBody>
      </p:sp>
      <p:pic>
        <p:nvPicPr>
          <p:cNvPr id="4710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7753350" cy="2001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759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9625">
                                            <p:txEl>
                                              <p:pRg st="7" end="7"/>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9625">
                                            <p:txEl>
                                              <p:pRg st="8" end="8"/>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962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Terminal Value</a:t>
            </a:r>
          </a:p>
        </p:txBody>
      </p:sp>
      <p:sp>
        <p:nvSpPr>
          <p:cNvPr id="5017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29D949C-8D23-B342-817F-6D6AC1AD79C1}" type="slidenum">
              <a:rPr lang="en-US" altLang="en-US" sz="1200">
                <a:solidFill>
                  <a:srgbClr val="FFFFFF"/>
                </a:solidFill>
              </a:rPr>
              <a:pPr>
                <a:lnSpc>
                  <a:spcPct val="80000"/>
                </a:lnSpc>
              </a:pPr>
              <a:t>10</a:t>
            </a:fld>
            <a:endParaRPr lang="en-US" altLang="en-US" sz="1200">
              <a:solidFill>
                <a:srgbClr val="FFFFFF"/>
              </a:solidFill>
            </a:endParaRPr>
          </a:p>
        </p:txBody>
      </p:sp>
      <p:pic>
        <p:nvPicPr>
          <p:cNvPr id="50180"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19411" b="-19411"/>
          <a:stretch>
            <a:fillRect/>
          </a:stretch>
        </p:blipFill>
        <p:spPr>
          <a:xfrm>
            <a:off x="612775" y="1600200"/>
            <a:ext cx="8153400" cy="4495800"/>
          </a:xfrm>
        </p:spPr>
      </p:pic>
    </p:spTree>
    <p:extLst>
      <p:ext uri="{BB962C8B-B14F-4D97-AF65-F5344CB8AC3E}">
        <p14:creationId xmlns:p14="http://schemas.microsoft.com/office/powerpoint/2010/main" val="1871427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And consider the trade offs..</a:t>
            </a:r>
          </a:p>
        </p:txBody>
      </p:sp>
      <p:sp>
        <p:nvSpPr>
          <p:cNvPr id="296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A254A48-E05A-4E45-9DFC-3B2BD3161D16}" type="slidenum">
              <a:rPr lang="en-US" altLang="en-US" sz="1200">
                <a:solidFill>
                  <a:srgbClr val="FFFFFF"/>
                </a:solidFill>
              </a:rPr>
              <a:pPr>
                <a:lnSpc>
                  <a:spcPct val="80000"/>
                </a:lnSpc>
              </a:pPr>
              <a:t>11</a:t>
            </a:fld>
            <a:endParaRPr lang="en-US" altLang="en-US" sz="1200">
              <a:solidFill>
                <a:srgbClr val="FFFFFF"/>
              </a:solidFill>
            </a:endParaRPr>
          </a:p>
        </p:txBody>
      </p:sp>
      <p:graphicFrame>
        <p:nvGraphicFramePr>
          <p:cNvPr id="6"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6052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smtClean="0"/>
              <a:t>‹#›</a:t>
            </a:r>
            <a:endParaRPr lang="en-US" altLang="en-US"/>
          </a:p>
        </p:txBody>
      </p:sp>
      <p:sp>
        <p:nvSpPr>
          <p:cNvPr id="3" name="Footer Placeholder 2"/>
          <p:cNvSpPr>
            <a:spLocks noGrp="1"/>
          </p:cNvSpPr>
          <p:nvPr>
            <p:ph type="ftr" sz="quarter" idx="11"/>
          </p:nvPr>
        </p:nvSpPr>
        <p:spPr/>
        <p:txBody>
          <a:bodyPr/>
          <a:lstStyle/>
          <a:p>
            <a:pPr>
              <a:defRPr/>
            </a:pPr>
            <a:r>
              <a:rPr lang="en-US" smtClean="0"/>
              <a:t>Aswath Damodaran</a:t>
            </a:r>
            <a:endParaRPr lang="en-US"/>
          </a:p>
        </p:txBody>
      </p:sp>
      <p:sp>
        <p:nvSpPr>
          <p:cNvPr id="4" name="Slide Number Placeholder 3"/>
          <p:cNvSpPr>
            <a:spLocks noGrp="1"/>
          </p:cNvSpPr>
          <p:nvPr>
            <p:ph type="sldNum" sz="quarter" idx="12"/>
          </p:nvPr>
        </p:nvSpPr>
        <p:spPr/>
        <p:txBody>
          <a:bodyPr/>
          <a:lstStyle/>
          <a:p>
            <a:fld id="{DBF981F8-94EE-4340-B0F5-D0DF2089FEA7}" type="slidenum">
              <a:rPr lang="en-US" altLang="en-US" smtClean="0"/>
              <a:pPr/>
              <a:t>12</a:t>
            </a:fld>
            <a:endParaRPr lang="en-US" altLang="en-US"/>
          </a:p>
        </p:txBody>
      </p:sp>
      <p:pic>
        <p:nvPicPr>
          <p:cNvPr id="11" name="Picture 10"/>
          <p:cNvPicPr>
            <a:picLocks noChangeAspect="1"/>
          </p:cNvPicPr>
          <p:nvPr/>
        </p:nvPicPr>
        <p:blipFill>
          <a:blip r:embed="rId2"/>
          <a:stretch>
            <a:fillRect/>
          </a:stretch>
        </p:blipFill>
        <p:spPr>
          <a:xfrm>
            <a:off x="0" y="324094"/>
            <a:ext cx="9144000" cy="6209811"/>
          </a:xfrm>
          <a:prstGeom prst="rect">
            <a:avLst/>
          </a:prstGeom>
        </p:spPr>
      </p:pic>
      <p:sp>
        <p:nvSpPr>
          <p:cNvPr id="12" name="TextBox 24"/>
          <p:cNvSpPr txBox="1">
            <a:spLocks noChangeArrowheads="1"/>
          </p:cNvSpPr>
          <p:nvPr/>
        </p:nvSpPr>
        <p:spPr bwMode="auto">
          <a:xfrm>
            <a:off x="6081486" y="345865"/>
            <a:ext cx="365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FF0000"/>
                </a:solidFill>
              </a:rPr>
              <a:t>The End Game: Maturity &amp; Closure</a:t>
            </a:r>
          </a:p>
        </p:txBody>
      </p:sp>
      <p:sp>
        <p:nvSpPr>
          <p:cNvPr id="13" name="TextBox 12"/>
          <p:cNvSpPr txBox="1">
            <a:spLocks noChangeArrowheads="1"/>
          </p:cNvSpPr>
          <p:nvPr/>
        </p:nvSpPr>
        <p:spPr bwMode="auto">
          <a:xfrm>
            <a:off x="188005" y="514934"/>
            <a:ext cx="2852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solidFill>
                  <a:srgbClr val="FF0000"/>
                </a:solidFill>
              </a:rPr>
              <a:t>Cash flows from Existing Assets</a:t>
            </a:r>
          </a:p>
        </p:txBody>
      </p:sp>
      <p:sp>
        <p:nvSpPr>
          <p:cNvPr id="14" name="TextBox 4"/>
          <p:cNvSpPr txBox="1">
            <a:spLocks noChangeArrowheads="1"/>
          </p:cNvSpPr>
          <p:nvPr/>
        </p:nvSpPr>
        <p:spPr bwMode="auto">
          <a:xfrm>
            <a:off x="3090862" y="1828800"/>
            <a:ext cx="1506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FF0000"/>
                </a:solidFill>
              </a:rPr>
              <a:t>Value of growth</a:t>
            </a:r>
          </a:p>
        </p:txBody>
      </p:sp>
      <p:sp>
        <p:nvSpPr>
          <p:cNvPr id="15" name="TextBox 11"/>
          <p:cNvSpPr txBox="1">
            <a:spLocks noChangeArrowheads="1"/>
          </p:cNvSpPr>
          <p:nvPr/>
        </p:nvSpPr>
        <p:spPr bwMode="auto">
          <a:xfrm>
            <a:off x="5535612" y="3439885"/>
            <a:ext cx="560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FF0000"/>
                </a:solidFill>
              </a:rPr>
              <a:t>Risk</a:t>
            </a:r>
          </a:p>
        </p:txBody>
      </p:sp>
    </p:spTree>
    <p:extLst>
      <p:ext uri="{BB962C8B-B14F-4D97-AF65-F5344CB8AC3E}">
        <p14:creationId xmlns:p14="http://schemas.microsoft.com/office/powerpoint/2010/main" val="114520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t>
            </a:r>
          </a:p>
        </p:txBody>
      </p:sp>
      <p:sp>
        <p:nvSpPr>
          <p:cNvPr id="41986"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19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3273D51-CEEC-FC4D-87B4-EEB3F253768A}" type="slidenum">
              <a:rPr lang="en-US" altLang="en-US" sz="1400">
                <a:solidFill>
                  <a:schemeClr val="tx2"/>
                </a:solidFill>
              </a:rPr>
              <a:pPr/>
              <a:t>13</a:t>
            </a:fld>
            <a:endParaRPr lang="en-US" altLang="en-US" sz="1400">
              <a:solidFill>
                <a:schemeClr val="tx2"/>
              </a:solidFill>
            </a:endParaRPr>
          </a:p>
        </p:txBody>
      </p:sp>
      <p:pic>
        <p:nvPicPr>
          <p:cNvPr id="419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68300"/>
            <a:ext cx="91440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4389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Narrative and Numbers</a:t>
            </a:r>
            <a:endParaRPr lang="en-US" dirty="0"/>
          </a:p>
        </p:txBody>
      </p:sp>
      <p:sp>
        <p:nvSpPr>
          <p:cNvPr id="3" name="Subtitle 2"/>
          <p:cNvSpPr>
            <a:spLocks noGrp="1"/>
          </p:cNvSpPr>
          <p:nvPr>
            <p:ph type="subTitle" idx="1"/>
          </p:nvPr>
        </p:nvSpPr>
        <p:spPr/>
        <p:txBody>
          <a:bodyPr/>
          <a:lstStyle/>
          <a:p>
            <a:r>
              <a:rPr lang="en-US" dirty="0" smtClean="0"/>
              <a:t>Connecting stories to numbers</a:t>
            </a:r>
            <a:endParaRPr lang="en-US" dirty="0"/>
          </a:p>
        </p:txBody>
      </p:sp>
      <p:sp>
        <p:nvSpPr>
          <p:cNvPr id="4" name="Date Placeholder 3"/>
          <p:cNvSpPr>
            <a:spLocks noGrp="1"/>
          </p:cNvSpPr>
          <p:nvPr>
            <p:ph type="dt" sz="half" idx="10"/>
          </p:nvPr>
        </p:nvSpPr>
        <p:spPr/>
        <p:txBody>
          <a:bodyPr/>
          <a:lstStyle/>
          <a:p>
            <a:r>
              <a:rPr lang="en-US" altLang="en-US" smtClean="0"/>
              <a:t>‹#›</a:t>
            </a:r>
            <a:endParaRPr lang="en-US" altLang="en-US"/>
          </a:p>
        </p:txBody>
      </p:sp>
      <p:sp>
        <p:nvSpPr>
          <p:cNvPr id="5" name="Footer Placeholder 4"/>
          <p:cNvSpPr>
            <a:spLocks noGrp="1"/>
          </p:cNvSpPr>
          <p:nvPr>
            <p:ph type="ftr" sz="quarter" idx="11"/>
          </p:nvPr>
        </p:nvSpPr>
        <p:spPr/>
        <p:txBody>
          <a:bodyPr/>
          <a:lstStyle/>
          <a:p>
            <a:pPr>
              <a:defRPr/>
            </a:pPr>
            <a:r>
              <a:rPr lang="en-US" smtClean="0"/>
              <a:t>Aswath Damodaran</a:t>
            </a:r>
            <a:endParaRPr lang="en-US" dirty="0"/>
          </a:p>
        </p:txBody>
      </p:sp>
      <p:sp>
        <p:nvSpPr>
          <p:cNvPr id="6" name="Slide Number Placeholder 5"/>
          <p:cNvSpPr>
            <a:spLocks noGrp="1"/>
          </p:cNvSpPr>
          <p:nvPr>
            <p:ph type="sldNum" sz="quarter" idx="12"/>
          </p:nvPr>
        </p:nvSpPr>
        <p:spPr/>
        <p:txBody>
          <a:bodyPr/>
          <a:lstStyle/>
          <a:p>
            <a:fld id="{875FB9A2-E6B6-9D4C-9B23-3D55C36C87F1}" type="slidenum">
              <a:rPr lang="en-US" altLang="en-US" smtClean="0"/>
              <a:pPr/>
              <a:t>14</a:t>
            </a:fld>
            <a:endParaRPr lang="en-US" altLang="en-US"/>
          </a:p>
        </p:txBody>
      </p:sp>
    </p:spTree>
    <p:extLst>
      <p:ext uri="{BB962C8B-B14F-4D97-AF65-F5344CB8AC3E}">
        <p14:creationId xmlns:p14="http://schemas.microsoft.com/office/powerpoint/2010/main" val="457939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tLang="en-US" dirty="0" smtClean="0">
                <a:ea typeface="ＭＳ Ｐゴシック" charset="-128"/>
              </a:rPr>
              <a:t>Don’t </a:t>
            </a:r>
            <a:r>
              <a:rPr lang="en-US" altLang="en-US" dirty="0">
                <a:ea typeface="ＭＳ Ｐゴシック" charset="-128"/>
              </a:rPr>
              <a:t>mistake modeling for valuation</a:t>
            </a:r>
          </a:p>
        </p:txBody>
      </p:sp>
      <p:pic>
        <p:nvPicPr>
          <p:cNvPr id="4301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6315" b="-16315"/>
          <a:stretch>
            <a:fillRect/>
          </a:stretch>
        </p:blipFill>
        <p:spPr>
          <a:xfrm>
            <a:off x="612775" y="1600200"/>
            <a:ext cx="8153400" cy="4495800"/>
          </a:xfrm>
        </p:spPr>
      </p:pic>
    </p:spTree>
    <p:extLst>
      <p:ext uri="{BB962C8B-B14F-4D97-AF65-F5344CB8AC3E}">
        <p14:creationId xmlns:p14="http://schemas.microsoft.com/office/powerpoint/2010/main" val="449881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r>
              <a:rPr lang="en-US" altLang="en-US">
                <a:ea typeface="ＭＳ Ｐゴシック" charset="-128"/>
              </a:rPr>
              <a:t>From story to numbers and beyond..</a:t>
            </a:r>
          </a:p>
        </p:txBody>
      </p:sp>
      <p:sp>
        <p:nvSpPr>
          <p:cNvPr id="440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120E6C1-6B35-C749-A6B0-6F2880D5933A}" type="slidenum">
              <a:rPr lang="en-US" altLang="en-US" sz="1200">
                <a:solidFill>
                  <a:srgbClr val="FFFFFF"/>
                </a:solidFill>
              </a:rPr>
              <a:pPr>
                <a:lnSpc>
                  <a:spcPct val="80000"/>
                </a:lnSpc>
              </a:pPr>
              <a:t>16</a:t>
            </a:fld>
            <a:endParaRPr lang="en-US" altLang="en-US" sz="1200">
              <a:solidFill>
                <a:srgbClr val="FFFFFF"/>
              </a:solidFill>
            </a:endParaRPr>
          </a:p>
        </p:txBody>
      </p:sp>
      <p:pic>
        <p:nvPicPr>
          <p:cNvPr id="44036" name="Content Placeholder 6"/>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extLst>
      <p:ext uri="{BB962C8B-B14F-4D97-AF65-F5344CB8AC3E}">
        <p14:creationId xmlns:p14="http://schemas.microsoft.com/office/powerpoint/2010/main" val="1974149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1"/>
          <p:cNvSpPr txBox="1">
            <a:spLocks noChangeArrowheads="1"/>
          </p:cNvSpPr>
          <p:nvPr/>
        </p:nvSpPr>
        <p:spPr bwMode="auto">
          <a:xfrm>
            <a:off x="7162800" y="1143000"/>
            <a:ext cx="1887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Understanding Uber</a:t>
            </a:r>
          </a:p>
        </p:txBody>
      </p:sp>
    </p:spTree>
    <p:extLst>
      <p:ext uri="{BB962C8B-B14F-4D97-AF65-F5344CB8AC3E}">
        <p14:creationId xmlns:p14="http://schemas.microsoft.com/office/powerpoint/2010/main" val="915039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12775" y="228600"/>
            <a:ext cx="8153400" cy="990600"/>
          </a:xfrm>
        </p:spPr>
        <p:txBody>
          <a:bodyPr/>
          <a:lstStyle/>
          <a:p>
            <a:r>
              <a:rPr lang="en-US" altLang="en-US">
                <a:ea typeface="ＭＳ Ｐゴシック" charset="-128"/>
              </a:rPr>
              <a:t>Step 1: Survey the landscape</a:t>
            </a:r>
          </a:p>
        </p:txBody>
      </p:sp>
      <p:sp>
        <p:nvSpPr>
          <p:cNvPr id="21506"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extLst>
      <p:ext uri="{BB962C8B-B14F-4D97-AF65-F5344CB8AC3E}">
        <p14:creationId xmlns:p14="http://schemas.microsoft.com/office/powerpoint/2010/main" val="946161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69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9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1400" y="40386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9624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572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Box 6"/>
          <p:cNvSpPr txBox="1">
            <a:spLocks noChangeArrowheads="1"/>
          </p:cNvSpPr>
          <p:nvPr/>
        </p:nvSpPr>
        <p:spPr bwMode="auto">
          <a:xfrm>
            <a:off x="990600" y="254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2000"/>
              <a:t>Low Growth</a:t>
            </a:r>
          </a:p>
        </p:txBody>
      </p:sp>
      <p:sp>
        <p:nvSpPr>
          <p:cNvPr id="23558" name="TextBox 7"/>
          <p:cNvSpPr txBox="1">
            <a:spLocks noChangeArrowheads="1"/>
          </p:cNvSpPr>
          <p:nvPr/>
        </p:nvSpPr>
        <p:spPr bwMode="auto">
          <a:xfrm>
            <a:off x="4038600" y="16764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a:t>
            </a:r>
          </a:p>
        </p:txBody>
      </p:sp>
      <p:sp>
        <p:nvSpPr>
          <p:cNvPr id="23559" name="TextBox 8"/>
          <p:cNvSpPr txBox="1">
            <a:spLocks noChangeArrowheads="1"/>
          </p:cNvSpPr>
          <p:nvPr/>
        </p:nvSpPr>
        <p:spPr bwMode="auto">
          <a:xfrm>
            <a:off x="6096000" y="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2000"/>
              <a:t>Low Margins</a:t>
            </a:r>
          </a:p>
        </p:txBody>
      </p:sp>
      <p:sp>
        <p:nvSpPr>
          <p:cNvPr id="23560" name="TextBox 9"/>
          <p:cNvSpPr txBox="1">
            <a:spLocks noChangeArrowheads="1"/>
          </p:cNvSpPr>
          <p:nvPr/>
        </p:nvSpPr>
        <p:spPr bwMode="auto">
          <a:xfrm>
            <a:off x="152400" y="34290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2000"/>
              <a:t>High &amp; Increasing Reinvestment</a:t>
            </a:r>
          </a:p>
        </p:txBody>
      </p:sp>
      <p:sp>
        <p:nvSpPr>
          <p:cNvPr id="23561" name="TextBox 10"/>
          <p:cNvSpPr txBox="1">
            <a:spLocks noChangeArrowheads="1"/>
          </p:cNvSpPr>
          <p:nvPr/>
        </p:nvSpPr>
        <p:spPr bwMode="auto">
          <a:xfrm>
            <a:off x="4343400" y="53340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a:t>
            </a:r>
          </a:p>
        </p:txBody>
      </p:sp>
      <p:sp>
        <p:nvSpPr>
          <p:cNvPr id="23562" name="TextBox 11"/>
          <p:cNvSpPr txBox="1">
            <a:spLocks noChangeArrowheads="1"/>
          </p:cNvSpPr>
          <p:nvPr/>
        </p:nvSpPr>
        <p:spPr bwMode="auto">
          <a:xfrm>
            <a:off x="6172200" y="35052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2000" b="1"/>
              <a:t>Bad Business</a:t>
            </a:r>
          </a:p>
        </p:txBody>
      </p:sp>
      <p:sp>
        <p:nvSpPr>
          <p:cNvPr id="23563" name="TextBox 12"/>
          <p:cNvSpPr txBox="1">
            <a:spLocks noChangeArrowheads="1"/>
          </p:cNvSpPr>
          <p:nvPr/>
        </p:nvSpPr>
        <p:spPr bwMode="auto">
          <a:xfrm>
            <a:off x="3352800" y="0"/>
            <a:ext cx="2535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The Auto Business</a:t>
            </a:r>
          </a:p>
        </p:txBody>
      </p:sp>
    </p:spTree>
    <p:extLst>
      <p:ext uri="{BB962C8B-B14F-4D97-AF65-F5344CB8AC3E}">
        <p14:creationId xmlns:p14="http://schemas.microsoft.com/office/powerpoint/2010/main" val="1138841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12775" y="228600"/>
            <a:ext cx="8153400" cy="990600"/>
          </a:xfrm>
        </p:spPr>
        <p:txBody>
          <a:bodyPr/>
          <a:lstStyle/>
          <a:p>
            <a:r>
              <a:rPr lang="en-US" altLang="en-US">
                <a:ea typeface="ＭＳ Ｐゴシック" charset="-128"/>
              </a:rPr>
              <a:t>What makes Ferrari different?</a:t>
            </a:r>
          </a:p>
        </p:txBody>
      </p:sp>
      <p:pic>
        <p:nvPicPr>
          <p:cNvPr id="2457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24579"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800"/>
              <a:t>Ferrari sold only 7,255 cars in all of 2014</a:t>
            </a:r>
          </a:p>
        </p:txBody>
      </p:sp>
      <p:sp>
        <p:nvSpPr>
          <p:cNvPr id="24580"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800"/>
              <a:t>Ferrari had a profit margin of 18.2%, in the 95</a:t>
            </a:r>
            <a:r>
              <a:rPr lang="en-US" altLang="en-US" sz="1800" baseline="30000"/>
              <a:t>th</a:t>
            </a:r>
            <a:r>
              <a:rPr lang="en-US" altLang="en-US" sz="1800"/>
              <a:t> percentile, partly because of its high prices and partly because it spends little on advertising. </a:t>
            </a:r>
          </a:p>
        </p:txBody>
      </p:sp>
      <p:sp>
        <p:nvSpPr>
          <p:cNvPr id="24581"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800"/>
              <a:t>Ferrari sales (in units) have grown very little in the last decade &amp; have been stable</a:t>
            </a:r>
          </a:p>
        </p:txBody>
      </p:sp>
      <p:sp>
        <p:nvSpPr>
          <p:cNvPr id="24582"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800"/>
              <a:t>Ferrari has not invested in new plants.</a:t>
            </a:r>
          </a:p>
        </p:txBody>
      </p:sp>
    </p:spTree>
    <p:extLst>
      <p:ext uri="{BB962C8B-B14F-4D97-AF65-F5344CB8AC3E}">
        <p14:creationId xmlns:p14="http://schemas.microsoft.com/office/powerpoint/2010/main" val="2133046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a:ea typeface="ＭＳ Ｐゴシック" charset="-128"/>
              </a:rPr>
              <a:t>Step 2: Create a narrative for the future</a:t>
            </a:r>
          </a:p>
        </p:txBody>
      </p:sp>
      <p:sp>
        <p:nvSpPr>
          <p:cNvPr id="2560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extLst>
      <p:ext uri="{BB962C8B-B14F-4D97-AF65-F5344CB8AC3E}">
        <p14:creationId xmlns:p14="http://schemas.microsoft.com/office/powerpoint/2010/main" val="271444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lstStyle/>
          <a:p>
            <a:r>
              <a:rPr lang="en-US" altLang="en-US">
                <a:ea typeface="ＭＳ Ｐゴシック" charset="-128"/>
              </a:rPr>
              <a:t>The Uber Narrative</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smtClean="0"/>
              <a:t>In June 2014, my initial narrative for </a:t>
            </a:r>
            <a:r>
              <a:rPr lang="en-US" dirty="0" err="1" smtClean="0"/>
              <a:t>Uber</a:t>
            </a:r>
            <a:r>
              <a:rPr lang="en-US" dirty="0" smtClean="0"/>
              <a:t> was that it would be</a:t>
            </a:r>
          </a:p>
          <a:p>
            <a:pPr marL="514350" indent="-514350">
              <a:buFont typeface="+mj-lt"/>
              <a:buAutoNum type="arabicPeriod"/>
              <a:defRPr/>
            </a:pPr>
            <a:r>
              <a:rPr lang="en-US" u="sng" dirty="0" smtClean="0"/>
              <a:t>An urban car service business</a:t>
            </a:r>
            <a:r>
              <a:rPr lang="en-US" dirty="0" smtClean="0"/>
              <a:t>: I saw </a:t>
            </a:r>
            <a:r>
              <a:rPr lang="en-US" dirty="0" err="1" smtClean="0"/>
              <a:t>Uber</a:t>
            </a:r>
            <a:r>
              <a:rPr lang="en-US" dirty="0" smtClean="0"/>
              <a:t> primarily as a force in urban areas and only in the car service business.</a:t>
            </a:r>
          </a:p>
          <a:p>
            <a:pPr marL="514350" indent="-514350">
              <a:buFont typeface="+mj-lt"/>
              <a:buAutoNum type="arabicPeriod"/>
              <a:defRPr/>
            </a:pPr>
            <a:r>
              <a:rPr lang="en-US" dirty="0" smtClean="0"/>
              <a:t>Which </a:t>
            </a:r>
            <a:r>
              <a:rPr lang="en-US" u="sng" dirty="0" smtClean="0"/>
              <a:t>would expand the business moderately </a:t>
            </a:r>
            <a:r>
              <a:rPr lang="en-US" dirty="0" smtClean="0"/>
              <a:t>(about 40% over ten years) by bringing in new users.</a:t>
            </a:r>
          </a:p>
          <a:p>
            <a:pPr marL="514350" indent="-514350">
              <a:buFont typeface="+mj-lt"/>
              <a:buAutoNum type="arabicPeriod"/>
              <a:defRPr/>
            </a:pPr>
            <a:r>
              <a:rPr lang="en-US" u="sng" dirty="0" smtClean="0"/>
              <a:t>With local networking benefits</a:t>
            </a:r>
            <a:r>
              <a:rPr lang="en-US" dirty="0" smtClean="0"/>
              <a:t>: If </a:t>
            </a:r>
            <a:r>
              <a:rPr lang="en-US" dirty="0" err="1" smtClean="0"/>
              <a:t>Uber</a:t>
            </a:r>
            <a:r>
              <a:rPr lang="en-US" dirty="0" smtClean="0"/>
              <a:t> becomes large enough in any city, it will quickly become larger, but that will be of little help when it enters a new city.</a:t>
            </a:r>
          </a:p>
          <a:p>
            <a:pPr marL="514350" indent="-514350">
              <a:buFont typeface="+mj-lt"/>
              <a:buAutoNum type="arabicPeriod"/>
              <a:defRPr/>
            </a:pPr>
            <a:r>
              <a:rPr lang="en-US" dirty="0" smtClean="0"/>
              <a:t>Maintain its revenue sharing (20%) system due to strong </a:t>
            </a:r>
            <a:r>
              <a:rPr lang="en-US" u="sng" dirty="0" smtClean="0"/>
              <a:t>competitive advantages</a:t>
            </a:r>
            <a:r>
              <a:rPr lang="en-US" dirty="0" smtClean="0"/>
              <a:t> (from being a first mover).</a:t>
            </a:r>
          </a:p>
          <a:p>
            <a:pPr marL="514350" indent="-514350">
              <a:buFont typeface="+mj-lt"/>
              <a:buAutoNum type="arabicPeriod"/>
              <a:defRPr/>
            </a:pPr>
            <a:r>
              <a:rPr lang="en-US" dirty="0" smtClean="0"/>
              <a:t>And </a:t>
            </a:r>
            <a:r>
              <a:rPr lang="en-US" u="sng" dirty="0" smtClean="0"/>
              <a:t>its existing low-capital business model</a:t>
            </a:r>
            <a:r>
              <a:rPr lang="en-US" dirty="0" smtClean="0"/>
              <a:t>, with drivers as contractors and very little investment in infrastructure.</a:t>
            </a:r>
          </a:p>
          <a:p>
            <a:pPr marL="0" indent="0">
              <a:buFont typeface="Wingdings" charset="0"/>
              <a:buNone/>
              <a:defRPr/>
            </a:pPr>
            <a:endParaRPr lang="en-US" dirty="0"/>
          </a:p>
        </p:txBody>
      </p:sp>
    </p:spTree>
    <p:extLst>
      <p:ext uri="{BB962C8B-B14F-4D97-AF65-F5344CB8AC3E}">
        <p14:creationId xmlns:p14="http://schemas.microsoft.com/office/powerpoint/2010/main" val="950069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en-US">
                <a:ea typeface="ＭＳ Ｐゴシック" charset="-128"/>
              </a:rPr>
              <a:t>The Ferrari Narrative</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smtClean="0"/>
              <a:t>Ferrari will stay an exclusive auto club, deriving its allure from its scarcity and the fact that only a few own Ferraris.</a:t>
            </a:r>
          </a:p>
          <a:p>
            <a:pPr>
              <a:buFont typeface="Wingdings" charset="0"/>
              <a:buChar char=""/>
              <a:defRPr/>
            </a:pPr>
            <a:r>
              <a:rPr lang="en-US" dirty="0" smtClean="0"/>
              <a:t>By staying exclusive, the company gets three benefits:</a:t>
            </a:r>
          </a:p>
          <a:p>
            <a:pPr lvl="1">
              <a:buFont typeface="Wingdings 2" charset="0"/>
              <a:buChar char=""/>
              <a:defRPr/>
            </a:pPr>
            <a:r>
              <a:rPr lang="en-US" dirty="0" smtClean="0"/>
              <a:t>It can continue to charge nose bleed prices for its cars and sell them with little or no advertising.</a:t>
            </a:r>
          </a:p>
          <a:p>
            <a:pPr lvl="1">
              <a:buFont typeface="Wingdings 2" charset="0"/>
              <a:buChar char=""/>
              <a:defRPr/>
            </a:pPr>
            <a:r>
              <a:rPr lang="en-US" dirty="0" smtClean="0"/>
              <a:t>It does not need to invest in new assembly plants, since it does not plan to ramp up production.</a:t>
            </a:r>
          </a:p>
          <a:p>
            <a:pPr lvl="1">
              <a:buFont typeface="Wingdings 2" charset="0"/>
              <a:buChar char=""/>
              <a:defRPr/>
            </a:pPr>
            <a:r>
              <a:rPr lang="en-US" dirty="0" smtClean="0"/>
              <a:t>It sells only to the super rich, who are unaffected by overall economic conditions or market crises.</a:t>
            </a:r>
            <a:endParaRPr lang="en-US" dirty="0"/>
          </a:p>
        </p:txBody>
      </p:sp>
    </p:spTree>
    <p:extLst>
      <p:ext uri="{BB962C8B-B14F-4D97-AF65-F5344CB8AC3E}">
        <p14:creationId xmlns:p14="http://schemas.microsoft.com/office/powerpoint/2010/main" val="12841627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612775" y="228600"/>
            <a:ext cx="8153400" cy="990600"/>
          </a:xfrm>
        </p:spPr>
        <p:txBody>
          <a:bodyPr/>
          <a:lstStyle/>
          <a:p>
            <a:r>
              <a:rPr lang="en-US" altLang="en-US">
                <a:ea typeface="ＭＳ Ｐゴシック" charset="-128"/>
              </a:rPr>
              <a:t>Step 3: Check the narrative against history, economic first principles &amp; common sense</a:t>
            </a:r>
          </a:p>
        </p:txBody>
      </p:sp>
      <p:pic>
        <p:nvPicPr>
          <p:cNvPr id="2765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2765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F3DC4292-286E-5F48-8121-7669EF46123B}" type="slidenum">
              <a:rPr lang="en-US" altLang="en-US" sz="1200">
                <a:solidFill>
                  <a:srgbClr val="FFFFFF"/>
                </a:solidFill>
              </a:rPr>
              <a:pPr eaLnBrk="1" hangingPunct="1">
                <a:lnSpc>
                  <a:spcPct val="80000"/>
                </a:lnSpc>
              </a:pPr>
              <a:t>25</a:t>
            </a:fld>
            <a:endParaRPr lang="en-US" altLang="en-US" sz="1200">
              <a:solidFill>
                <a:srgbClr val="FFFFFF"/>
              </a:solidFill>
            </a:endParaRPr>
          </a:p>
        </p:txBody>
      </p:sp>
    </p:spTree>
    <p:extLst>
      <p:ext uri="{BB962C8B-B14F-4D97-AF65-F5344CB8AC3E}">
        <p14:creationId xmlns:p14="http://schemas.microsoft.com/office/powerpoint/2010/main" val="7129726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2867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2867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40B39F3-FF8E-494F-805E-6925D019824F}" type="slidenum">
              <a:rPr lang="en-US" altLang="en-US" sz="1200">
                <a:solidFill>
                  <a:srgbClr val="FFFFFF"/>
                </a:solidFill>
              </a:rPr>
              <a:pPr eaLnBrk="1" hangingPunct="1">
                <a:lnSpc>
                  <a:spcPct val="80000"/>
                </a:lnSpc>
              </a:pPr>
              <a:t>26</a:t>
            </a:fld>
            <a:endParaRPr lang="en-US" altLang="en-US" sz="1200">
              <a:solidFill>
                <a:srgbClr val="FFFFFF"/>
              </a:solidFill>
            </a:endParaRPr>
          </a:p>
        </p:txBody>
      </p:sp>
    </p:spTree>
    <p:extLst>
      <p:ext uri="{BB962C8B-B14F-4D97-AF65-F5344CB8AC3E}">
        <p14:creationId xmlns:p14="http://schemas.microsoft.com/office/powerpoint/2010/main" val="21195409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Tree>
    <p:extLst>
      <p:ext uri="{BB962C8B-B14F-4D97-AF65-F5344CB8AC3E}">
        <p14:creationId xmlns:p14="http://schemas.microsoft.com/office/powerpoint/2010/main" val="6655060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The Impossible: The Runaway Story</a:t>
            </a:r>
          </a:p>
        </p:txBody>
      </p:sp>
    </p:spTree>
    <p:extLst>
      <p:ext uri="{BB962C8B-B14F-4D97-AF65-F5344CB8AC3E}">
        <p14:creationId xmlns:p14="http://schemas.microsoft.com/office/powerpoint/2010/main" val="10645756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09800"/>
            <a:ext cx="35274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14400"/>
            <a:ext cx="46434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04800"/>
            <a:ext cx="30495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1600200" y="1447800"/>
            <a:ext cx="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657600" y="5715000"/>
            <a:ext cx="25146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6172200" y="5486400"/>
            <a:ext cx="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751" name="TextBox 10"/>
          <p:cNvSpPr txBox="1">
            <a:spLocks noChangeArrowheads="1"/>
          </p:cNvSpPr>
          <p:nvPr/>
        </p:nvSpPr>
        <p:spPr bwMode="auto">
          <a:xfrm>
            <a:off x="3429000" y="152400"/>
            <a:ext cx="5503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The Implausible: The Big Market Delusion</a:t>
            </a:r>
          </a:p>
        </p:txBody>
      </p:sp>
    </p:spTree>
    <p:extLst>
      <p:ext uri="{BB962C8B-B14F-4D97-AF65-F5344CB8AC3E}">
        <p14:creationId xmlns:p14="http://schemas.microsoft.com/office/powerpoint/2010/main" val="1636720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a:t>The Improbable: Willy Wonkitis</a:t>
            </a:r>
          </a:p>
        </p:txBody>
      </p:sp>
    </p:spTree>
    <p:extLst>
      <p:ext uri="{BB962C8B-B14F-4D97-AF65-F5344CB8AC3E}">
        <p14:creationId xmlns:p14="http://schemas.microsoft.com/office/powerpoint/2010/main" val="12351232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12775" y="228600"/>
            <a:ext cx="8153400" cy="990600"/>
          </a:xfrm>
        </p:spPr>
        <p:txBody>
          <a:bodyPr/>
          <a:lstStyle/>
          <a:p>
            <a:r>
              <a:rPr lang="en-US" altLang="en-US">
                <a:ea typeface="ＭＳ Ｐゴシック" charset="-128"/>
              </a:rPr>
              <a:t>Step 4: Connect your narrative to key drivers of value</a:t>
            </a:r>
          </a:p>
        </p:txBody>
      </p:sp>
      <p:pic>
        <p:nvPicPr>
          <p:cNvPr id="3379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a:xfrm>
            <a:off x="612775" y="1600200"/>
            <a:ext cx="8153400" cy="4495800"/>
          </a:xfrm>
        </p:spPr>
      </p:pic>
    </p:spTree>
    <p:extLst>
      <p:ext uri="{BB962C8B-B14F-4D97-AF65-F5344CB8AC3E}">
        <p14:creationId xmlns:p14="http://schemas.microsoft.com/office/powerpoint/2010/main" val="11391274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extLst>
      <p:ext uri="{BB962C8B-B14F-4D97-AF65-F5344CB8AC3E}">
        <p14:creationId xmlns:p14="http://schemas.microsoft.com/office/powerpoint/2010/main" val="4988433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a:ea typeface="ＭＳ Ｐゴシック" charset="-128"/>
              </a:rPr>
              <a:t>Step 4: Value the company (Uber)</a:t>
            </a:r>
          </a:p>
        </p:txBody>
      </p:sp>
      <p:pic>
        <p:nvPicPr>
          <p:cNvPr id="3584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3584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8E48A7B-461D-4540-B368-5118E6933452}" type="slidenum">
              <a:rPr lang="en-US" altLang="en-US" sz="1200">
                <a:solidFill>
                  <a:srgbClr val="FFFFFF"/>
                </a:solidFill>
              </a:rPr>
              <a:pPr eaLnBrk="1" hangingPunct="1">
                <a:lnSpc>
                  <a:spcPct val="80000"/>
                </a:lnSpc>
              </a:pPr>
              <a:t>33</a:t>
            </a:fld>
            <a:endParaRPr lang="en-US" altLang="en-US" sz="1200">
              <a:solidFill>
                <a:srgbClr val="FFFFFF"/>
              </a:solidFill>
            </a:endParaRPr>
          </a:p>
        </p:txBody>
      </p:sp>
    </p:spTree>
    <p:extLst>
      <p:ext uri="{BB962C8B-B14F-4D97-AF65-F5344CB8AC3E}">
        <p14:creationId xmlns:p14="http://schemas.microsoft.com/office/powerpoint/2010/main" val="2841095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686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extLst>
      <p:ext uri="{BB962C8B-B14F-4D97-AF65-F5344CB8AC3E}">
        <p14:creationId xmlns:p14="http://schemas.microsoft.com/office/powerpoint/2010/main" val="1173849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90000"/>
              </a:lnSpc>
            </a:pPr>
            <a:r>
              <a:rPr lang="en-US" altLang="en-US" sz="260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a:ea typeface="ＭＳ Ｐゴシック" charset="-128"/>
              </a:rPr>
              <a:t>Being open to other views about a company is not easy, but here are some suggestions that may help:</a:t>
            </a:r>
          </a:p>
          <a:p>
            <a:pPr lvl="1">
              <a:lnSpc>
                <a:spcPct val="90000"/>
              </a:lnSpc>
            </a:pPr>
            <a:r>
              <a:rPr lang="en-US" altLang="en-US" sz="2200">
                <a:ea typeface="ＭＳ Ｐゴシック" charset="-128"/>
              </a:rPr>
              <a:t>Face up to the uncertainty in your own estimates of value.</a:t>
            </a:r>
          </a:p>
          <a:p>
            <a:pPr lvl="1">
              <a:lnSpc>
                <a:spcPct val="90000"/>
              </a:lnSpc>
            </a:pPr>
            <a:r>
              <a:rPr lang="en-US" altLang="en-US" sz="2200">
                <a:ea typeface="ＭＳ Ｐゴシック" charset="-128"/>
              </a:rPr>
              <a:t>Present the valuation to people who don’t think like you do.</a:t>
            </a:r>
          </a:p>
          <a:p>
            <a:pPr lvl="1">
              <a:lnSpc>
                <a:spcPct val="90000"/>
              </a:lnSpc>
            </a:pPr>
            <a:r>
              <a:rPr lang="en-US" altLang="en-US" sz="2200">
                <a:ea typeface="ＭＳ Ｐゴシック" charset="-128"/>
              </a:rPr>
              <a:t>Create a process where people who disagree with you the most have a say.</a:t>
            </a:r>
          </a:p>
          <a:p>
            <a:pPr lvl="1">
              <a:lnSpc>
                <a:spcPct val="90000"/>
              </a:lnSpc>
            </a:pPr>
            <a:r>
              <a:rPr lang="en-US" altLang="en-US" sz="2200">
                <a:ea typeface="ＭＳ Ｐゴシック" charset="-128"/>
              </a:rPr>
              <a:t>Provide a structure where the criticisms can be specific and pointed, rather than general.</a:t>
            </a:r>
          </a:p>
        </p:txBody>
      </p:sp>
    </p:spTree>
    <p:extLst>
      <p:ext uri="{BB962C8B-B14F-4D97-AF65-F5344CB8AC3E}">
        <p14:creationId xmlns:p14="http://schemas.microsoft.com/office/powerpoint/2010/main" val="21037315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3891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79F7A8B-9AD0-BC41-8148-A146C6E392CA}" type="slidenum">
              <a:rPr lang="en-US" altLang="en-US" sz="1200">
                <a:solidFill>
                  <a:srgbClr val="FFFFFF"/>
                </a:solidFill>
              </a:rPr>
              <a:pPr eaLnBrk="1" hangingPunct="1">
                <a:lnSpc>
                  <a:spcPct val="80000"/>
                </a:lnSpc>
              </a:pPr>
              <a:t>36</a:t>
            </a:fld>
            <a:endParaRPr lang="en-US" altLang="en-US" sz="1200">
              <a:solidFill>
                <a:srgbClr val="FFFFFF"/>
              </a:solidFill>
            </a:endParaRPr>
          </a:p>
        </p:txBody>
      </p:sp>
    </p:spTree>
    <p:extLst>
      <p:ext uri="{BB962C8B-B14F-4D97-AF65-F5344CB8AC3E}">
        <p14:creationId xmlns:p14="http://schemas.microsoft.com/office/powerpoint/2010/main" val="12452958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39938"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extLst>
      <p:ext uri="{BB962C8B-B14F-4D97-AF65-F5344CB8AC3E}">
        <p14:creationId xmlns:p14="http://schemas.microsoft.com/office/powerpoint/2010/main" val="310886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4096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extLst>
      <p:ext uri="{BB962C8B-B14F-4D97-AF65-F5344CB8AC3E}">
        <p14:creationId xmlns:p14="http://schemas.microsoft.com/office/powerpoint/2010/main" val="2490538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The Ferrari Counter Narrative</a:t>
            </a:r>
          </a:p>
        </p:txBody>
      </p:sp>
      <p:pic>
        <p:nvPicPr>
          <p:cNvPr id="419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7954" r="-7954"/>
          <a:stretch>
            <a:fillRect/>
          </a:stretch>
        </p:blipFill>
        <p:spPr>
          <a:xfrm>
            <a:off x="612775" y="1600200"/>
            <a:ext cx="8153400" cy="4495800"/>
          </a:xfrm>
        </p:spPr>
      </p:pic>
    </p:spTree>
    <p:extLst>
      <p:ext uri="{BB962C8B-B14F-4D97-AF65-F5344CB8AC3E}">
        <p14:creationId xmlns:p14="http://schemas.microsoft.com/office/powerpoint/2010/main" val="4018407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r>
              <a:rPr lang="en-US" altLang="en-US">
                <a:ea typeface="ＭＳ Ｐゴシック" charset="-128"/>
              </a:rPr>
              <a:t>Ferrari: The “Rev-it-up” Alternative</a:t>
            </a:r>
          </a:p>
        </p:txBody>
      </p:sp>
      <p:pic>
        <p:nvPicPr>
          <p:cNvPr id="4301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507" b="-4507"/>
          <a:stretch>
            <a:fillRect/>
          </a:stretch>
        </p:blipFill>
        <p:spPr>
          <a:xfrm>
            <a:off x="612775" y="1600200"/>
            <a:ext cx="8153400" cy="4495800"/>
          </a:xfrm>
        </p:spPr>
      </p:pic>
    </p:spTree>
    <p:extLst>
      <p:ext uri="{BB962C8B-B14F-4D97-AF65-F5344CB8AC3E}">
        <p14:creationId xmlns:p14="http://schemas.microsoft.com/office/powerpoint/2010/main" val="20480923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r>
              <a:rPr lang="en-US" altLang="en-US">
                <a:ea typeface="ＭＳ Ｐゴシック" charset="-128"/>
              </a:rPr>
              <a:t>And the world is full of feedback.. My Ferrari afterthought!</a:t>
            </a:r>
          </a:p>
        </p:txBody>
      </p:sp>
      <p:pic>
        <p:nvPicPr>
          <p:cNvPr id="44034"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9846" r="-9846"/>
          <a:stretch>
            <a:fillRect/>
          </a:stretch>
        </p:blipFill>
        <p:spPr>
          <a:xfrm>
            <a:off x="612775" y="1600200"/>
            <a:ext cx="8153400" cy="4495800"/>
          </a:xfrm>
        </p:spPr>
      </p:pic>
    </p:spTree>
    <p:extLst>
      <p:ext uri="{BB962C8B-B14F-4D97-AF65-F5344CB8AC3E}">
        <p14:creationId xmlns:p14="http://schemas.microsoft.com/office/powerpoint/2010/main" val="272681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r>
              <a:rPr lang="en-US" altLang="en-US">
                <a:ea typeface="ＭＳ Ｐゴシック" charset="-128"/>
              </a:rPr>
              <a:t>Step 6: If the world changes, your narrative has to change with it..</a:t>
            </a:r>
          </a:p>
        </p:txBody>
      </p:sp>
      <p:graphicFrame>
        <p:nvGraphicFramePr>
          <p:cNvPr id="6" name="Content Placeholder 5"/>
          <p:cNvGraphicFramePr>
            <a:graphicFrameLocks noGrp="1"/>
          </p:cNvGraphicFramePr>
          <p:nvPr>
            <p:ph sz="quarter" idx="1"/>
          </p:nvPr>
        </p:nvGraphicFramePr>
        <p:xfrm>
          <a:off x="612775" y="1600200"/>
          <a:ext cx="8153400" cy="4480104"/>
        </p:xfrm>
        <a:graphic>
          <a:graphicData uri="http://schemas.openxmlformats.org/drawingml/2006/table">
            <a:tbl>
              <a:tblPr firstRow="1" bandRow="1">
                <a:tableStyleId>{5C22544A-7EE6-4342-B048-85BDC9FD1C3A}</a:tableStyleId>
              </a:tblPr>
              <a:tblGrid>
                <a:gridCol w="2717800"/>
                <a:gridCol w="2717800"/>
                <a:gridCol w="2717800"/>
              </a:tblGrid>
              <a:tr h="639942">
                <a:tc>
                  <a:txBody>
                    <a:bodyPr/>
                    <a:lstStyle/>
                    <a:p>
                      <a:r>
                        <a:rPr lang="en-US" sz="1800" dirty="0" smtClean="0"/>
                        <a:t>Narrative Break/End</a:t>
                      </a:r>
                      <a:endParaRPr lang="en-US" sz="1800" dirty="0"/>
                    </a:p>
                  </a:txBody>
                  <a:tcPr marT="45663" marB="45663"/>
                </a:tc>
                <a:tc>
                  <a:txBody>
                    <a:bodyPr/>
                    <a:lstStyle/>
                    <a:p>
                      <a:r>
                        <a:rPr lang="en-US" sz="1800" dirty="0" smtClean="0"/>
                        <a:t>Narrative Shift</a:t>
                      </a:r>
                      <a:endParaRPr lang="en-US" sz="1800" dirty="0"/>
                    </a:p>
                  </a:txBody>
                  <a:tcPr marT="45663" marB="45663"/>
                </a:tc>
                <a:tc>
                  <a:txBody>
                    <a:bodyPr/>
                    <a:lstStyle/>
                    <a:p>
                      <a:r>
                        <a:rPr lang="en-US" sz="1800" smtClean="0"/>
                        <a:t>Narrative Change </a:t>
                      </a:r>
                      <a:r>
                        <a:rPr lang="en-US" sz="1800" dirty="0" smtClean="0"/>
                        <a:t>(Expansion</a:t>
                      </a:r>
                      <a:r>
                        <a:rPr lang="en-US" sz="1800" baseline="0" dirty="0" smtClean="0"/>
                        <a:t> or Contraction)</a:t>
                      </a:r>
                      <a:endParaRPr lang="en-US" sz="1800" dirty="0"/>
                    </a:p>
                  </a:txBody>
                  <a:tcPr marT="45663" marB="45663"/>
                </a:tc>
              </a:tr>
              <a:tr h="1737174">
                <a:tc>
                  <a:txBody>
                    <a:bodyPr/>
                    <a:lstStyle/>
                    <a:p>
                      <a:r>
                        <a:rPr lang="en-US" sz="1800" dirty="0" smtClean="0"/>
                        <a:t>Events, external (legal, political or economic) or internal (management, competitive, default),</a:t>
                      </a:r>
                      <a:r>
                        <a:rPr lang="en-US" sz="1800" baseline="0" dirty="0" smtClean="0"/>
                        <a:t> that can cause the narrative to break or end. </a:t>
                      </a:r>
                      <a:endParaRPr lang="en-US" sz="1800" dirty="0"/>
                    </a:p>
                  </a:txBody>
                  <a:tcPr marT="45663" marB="45663"/>
                </a:tc>
                <a:tc>
                  <a:txBody>
                    <a:bodyPr/>
                    <a:lstStyle/>
                    <a:p>
                      <a:r>
                        <a:rPr lang="en-US" sz="1800" dirty="0" smtClean="0"/>
                        <a:t>Improvement</a:t>
                      </a:r>
                      <a:r>
                        <a:rPr lang="en-US" sz="1800" baseline="0" dirty="0" smtClean="0"/>
                        <a:t> or deterioration in initial business model, changing market size, market share and/or profitability.</a:t>
                      </a:r>
                      <a:endParaRPr lang="en-US" sz="1800" dirty="0"/>
                    </a:p>
                  </a:txBody>
                  <a:tcPr marT="45663" marB="45663"/>
                </a:tc>
                <a:tc>
                  <a:txBody>
                    <a:bodyPr/>
                    <a:lstStyle/>
                    <a:p>
                      <a:r>
                        <a:rPr lang="en-US" sz="1800" dirty="0" smtClean="0"/>
                        <a:t>Unexpected entry/success</a:t>
                      </a:r>
                      <a:r>
                        <a:rPr lang="en-US" sz="1800" baseline="0" dirty="0" smtClean="0"/>
                        <a:t> in a new market or unexpected exit/failure in an existing market.</a:t>
                      </a:r>
                      <a:endParaRPr lang="en-US" sz="1800" dirty="0"/>
                    </a:p>
                  </a:txBody>
                  <a:tcPr marT="45663" marB="45663"/>
                </a:tc>
              </a:tr>
              <a:tr h="1188558">
                <a:tc>
                  <a:txBody>
                    <a:bodyPr/>
                    <a:lstStyle/>
                    <a:p>
                      <a:r>
                        <a:rPr lang="en-US" sz="1800" dirty="0" smtClean="0"/>
                        <a:t>Your</a:t>
                      </a:r>
                      <a:r>
                        <a:rPr lang="en-US" sz="1800" baseline="0" dirty="0" smtClean="0"/>
                        <a:t> valuation estimates (cash flows, risk, growth &amp; value) are no longer operative</a:t>
                      </a:r>
                      <a:endParaRPr lang="en-US" sz="1800" dirty="0"/>
                    </a:p>
                  </a:txBody>
                  <a:tcPr marT="45663" marB="45663"/>
                </a:tc>
                <a:tc>
                  <a:txBody>
                    <a:bodyPr/>
                    <a:lstStyle/>
                    <a:p>
                      <a:r>
                        <a:rPr lang="en-US" sz="1800" dirty="0" smtClean="0"/>
                        <a:t>Your valuation</a:t>
                      </a:r>
                      <a:r>
                        <a:rPr lang="en-US" sz="1800" baseline="0" dirty="0" smtClean="0"/>
                        <a:t> estimates will have to be modified to reflect the new data about the company.</a:t>
                      </a:r>
                      <a:endParaRPr lang="en-US" sz="1800" dirty="0"/>
                    </a:p>
                  </a:txBody>
                  <a:tcPr marT="45663" marB="45663"/>
                </a:tc>
                <a:tc>
                  <a:txBody>
                    <a:bodyPr/>
                    <a:lstStyle/>
                    <a:p>
                      <a:r>
                        <a:rPr lang="en-US" sz="1800" dirty="0" smtClean="0"/>
                        <a:t>Valuation</a:t>
                      </a:r>
                      <a:r>
                        <a:rPr lang="en-US" sz="1800" baseline="0" dirty="0" smtClean="0"/>
                        <a:t> estimates have to be redone with new overall market potential and characteristics.</a:t>
                      </a:r>
                      <a:endParaRPr lang="en-US" sz="1800" dirty="0"/>
                    </a:p>
                  </a:txBody>
                  <a:tcPr marT="45663" marB="45663"/>
                </a:tc>
              </a:tr>
              <a:tr h="914250">
                <a:tc>
                  <a:txBody>
                    <a:bodyPr/>
                    <a:lstStyle/>
                    <a:p>
                      <a:r>
                        <a:rPr lang="en-US" sz="1800" dirty="0" smtClean="0"/>
                        <a:t>Estimate</a:t>
                      </a:r>
                      <a:r>
                        <a:rPr lang="en-US" sz="1800" baseline="0" dirty="0" smtClean="0"/>
                        <a:t> a probability that it will occur &amp; consequences</a:t>
                      </a:r>
                      <a:endParaRPr lang="en-US" sz="1800" dirty="0"/>
                    </a:p>
                  </a:txBody>
                  <a:tcPr marT="45663" marB="45663"/>
                </a:tc>
                <a:tc>
                  <a:txBody>
                    <a:bodyPr/>
                    <a:lstStyle/>
                    <a:p>
                      <a:r>
                        <a:rPr lang="en-US" sz="1800" dirty="0" smtClean="0"/>
                        <a:t>Mont</a:t>
                      </a:r>
                      <a:r>
                        <a:rPr lang="en-US" sz="1800" baseline="0" dirty="0" smtClean="0"/>
                        <a:t>e Carlo simulations or scenario analysis</a:t>
                      </a:r>
                      <a:endParaRPr lang="en-US" sz="1800" dirty="0"/>
                    </a:p>
                  </a:txBody>
                  <a:tcPr marT="45663" marB="45663"/>
                </a:tc>
                <a:tc>
                  <a:txBody>
                    <a:bodyPr/>
                    <a:lstStyle/>
                    <a:p>
                      <a:r>
                        <a:rPr lang="en-US" sz="1800" dirty="0" smtClean="0"/>
                        <a:t>Real Options</a:t>
                      </a:r>
                      <a:endParaRPr lang="en-US" sz="1800" dirty="0"/>
                    </a:p>
                  </a:txBody>
                  <a:tcPr marT="45663" marB="45663"/>
                </a:tc>
              </a:tr>
            </a:tbl>
          </a:graphicData>
        </a:graphic>
      </p:graphicFrame>
      <p:sp>
        <p:nvSpPr>
          <p:cNvPr id="4508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9FD7A81E-33F3-CF46-8809-327E00CBBF37}" type="slidenum">
              <a:rPr lang="en-US" altLang="en-US" sz="1200">
                <a:solidFill>
                  <a:srgbClr val="FFFFFF"/>
                </a:solidFill>
              </a:rPr>
              <a:pPr eaLnBrk="1" hangingPunct="1">
                <a:lnSpc>
                  <a:spcPct val="80000"/>
                </a:lnSpc>
              </a:pPr>
              <a:t>42</a:t>
            </a:fld>
            <a:endParaRPr lang="en-US" altLang="en-US" sz="1200">
              <a:solidFill>
                <a:srgbClr val="FFFFFF"/>
              </a:solidFill>
            </a:endParaRPr>
          </a:p>
        </p:txBody>
      </p:sp>
    </p:spTree>
    <p:extLst>
      <p:ext uri="{BB962C8B-B14F-4D97-AF65-F5344CB8AC3E}">
        <p14:creationId xmlns:p14="http://schemas.microsoft.com/office/powerpoint/2010/main" val="2271787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a:ea typeface="ＭＳ Ｐゴシック" charset="-128"/>
              </a:rPr>
              <a:t>Uber: The September 2015 Update</a:t>
            </a:r>
          </a:p>
        </p:txBody>
      </p:sp>
      <p:pic>
        <p:nvPicPr>
          <p:cNvPr id="4608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9732" r="-9732"/>
          <a:stretch>
            <a:fillRect/>
          </a:stretch>
        </p:blipFill>
        <p:spPr>
          <a:xfrm>
            <a:off x="612775" y="1600200"/>
            <a:ext cx="8153400" cy="4495800"/>
          </a:xfrm>
        </p:spPr>
      </p:pic>
    </p:spTree>
    <p:extLst>
      <p:ext uri="{BB962C8B-B14F-4D97-AF65-F5344CB8AC3E}">
        <p14:creationId xmlns:p14="http://schemas.microsoft.com/office/powerpoint/2010/main" val="21142222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5375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Dealing with noise</a:t>
            </a:r>
            <a:endParaRPr lang="en-US" dirty="0"/>
          </a:p>
        </p:txBody>
      </p:sp>
      <p:sp>
        <p:nvSpPr>
          <p:cNvPr id="3" name="Subtitle 2"/>
          <p:cNvSpPr>
            <a:spLocks noGrp="1"/>
          </p:cNvSpPr>
          <p:nvPr>
            <p:ph type="subTitle" idx="1"/>
          </p:nvPr>
        </p:nvSpPr>
        <p:spPr/>
        <p:txBody>
          <a:bodyPr/>
          <a:lstStyle/>
          <a:p>
            <a:r>
              <a:rPr lang="en-US" dirty="0" smtClean="0"/>
              <a:t>Uncertainty is a feature, not a bug</a:t>
            </a:r>
            <a:endParaRPr lang="en-US" dirty="0"/>
          </a:p>
        </p:txBody>
      </p:sp>
      <p:sp>
        <p:nvSpPr>
          <p:cNvPr id="4" name="Date Placeholder 3"/>
          <p:cNvSpPr>
            <a:spLocks noGrp="1"/>
          </p:cNvSpPr>
          <p:nvPr>
            <p:ph type="dt" sz="half" idx="10"/>
          </p:nvPr>
        </p:nvSpPr>
        <p:spPr/>
        <p:txBody>
          <a:bodyPr/>
          <a:lstStyle/>
          <a:p>
            <a:r>
              <a:rPr lang="en-US" altLang="en-US" smtClean="0"/>
              <a:t>‹#›</a:t>
            </a:r>
            <a:endParaRPr lang="en-US" altLang="en-US"/>
          </a:p>
        </p:txBody>
      </p:sp>
      <p:sp>
        <p:nvSpPr>
          <p:cNvPr id="5" name="Footer Placeholder 4"/>
          <p:cNvSpPr>
            <a:spLocks noGrp="1"/>
          </p:cNvSpPr>
          <p:nvPr>
            <p:ph type="ftr" sz="quarter" idx="11"/>
          </p:nvPr>
        </p:nvSpPr>
        <p:spPr/>
        <p:txBody>
          <a:bodyPr/>
          <a:lstStyle/>
          <a:p>
            <a:pPr>
              <a:defRPr/>
            </a:pPr>
            <a:r>
              <a:rPr lang="en-US" smtClean="0"/>
              <a:t>Aswath Damodaran</a:t>
            </a:r>
            <a:endParaRPr lang="en-US" dirty="0"/>
          </a:p>
        </p:txBody>
      </p:sp>
      <p:sp>
        <p:nvSpPr>
          <p:cNvPr id="6" name="Slide Number Placeholder 5"/>
          <p:cNvSpPr>
            <a:spLocks noGrp="1"/>
          </p:cNvSpPr>
          <p:nvPr>
            <p:ph type="sldNum" sz="quarter" idx="12"/>
          </p:nvPr>
        </p:nvSpPr>
        <p:spPr/>
        <p:txBody>
          <a:bodyPr/>
          <a:lstStyle/>
          <a:p>
            <a:fld id="{875FB9A2-E6B6-9D4C-9B23-3D55C36C87F1}" type="slidenum">
              <a:rPr lang="en-US" altLang="en-US" smtClean="0"/>
              <a:pPr/>
              <a:t>45</a:t>
            </a:fld>
            <a:endParaRPr lang="en-US" altLang="en-US"/>
          </a:p>
        </p:txBody>
      </p:sp>
    </p:spTree>
    <p:extLst>
      <p:ext uri="{BB962C8B-B14F-4D97-AF65-F5344CB8AC3E}">
        <p14:creationId xmlns:p14="http://schemas.microsoft.com/office/powerpoint/2010/main" val="12629518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12775" y="228600"/>
            <a:ext cx="8153400" cy="990600"/>
          </a:xfrm>
        </p:spPr>
        <p:txBody>
          <a:bodyPr/>
          <a:lstStyle/>
          <a:p>
            <a:r>
              <a:rPr lang="en-US" altLang="en-US">
                <a:ea typeface="ＭＳ Ｐゴシック" charset="-128"/>
              </a:rPr>
              <a:t>Uncertainty is a feature, not a bug.</a:t>
            </a:r>
          </a:p>
        </p:txBody>
      </p:sp>
      <p:sp>
        <p:nvSpPr>
          <p:cNvPr id="1843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0AEE96A-AF7C-C640-A7A1-0B9F82E0195F}" type="slidenum">
              <a:rPr lang="en-US" altLang="en-US" sz="1200">
                <a:solidFill>
                  <a:srgbClr val="FFFFFF"/>
                </a:solidFill>
              </a:rPr>
              <a:pPr eaLnBrk="1" hangingPunct="1">
                <a:lnSpc>
                  <a:spcPct val="80000"/>
                </a:lnSpc>
              </a:pPr>
              <a:t>46</a:t>
            </a:fld>
            <a:endParaRPr lang="en-US" altLang="en-US" sz="1200">
              <a:solidFill>
                <a:srgbClr val="FFFFFF"/>
              </a:solidFill>
            </a:endParaRPr>
          </a:p>
        </p:txBody>
      </p:sp>
      <p:pic>
        <p:nvPicPr>
          <p:cNvPr id="18436"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3505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524000"/>
            <a:ext cx="2565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Content Placeholder 22"/>
          <p:cNvPicPr>
            <a:picLocks noGrp="1" noChangeAspect="1"/>
          </p:cNvPicPr>
          <p:nvPr>
            <p:ph sz="quarter" idx="1"/>
          </p:nvPr>
        </p:nvPicPr>
        <p:blipFill>
          <a:blip r:embed="rId4">
            <a:extLst>
              <a:ext uri="{28A0092B-C50C-407E-A947-70E740481C1C}">
                <a14:useLocalDpi xmlns:a14="http://schemas.microsoft.com/office/drawing/2010/main" val="0"/>
              </a:ext>
            </a:extLst>
          </a:blip>
          <a:srcRect t="12444" b="12444"/>
          <a:stretch>
            <a:fillRect/>
          </a:stretch>
        </p:blipFill>
        <p:spPr>
          <a:xfrm>
            <a:off x="3581400" y="4648200"/>
            <a:ext cx="3178175" cy="1752600"/>
          </a:xfrm>
        </p:spPr>
      </p:pic>
      <p:pic>
        <p:nvPicPr>
          <p:cNvPr id="18439" name="Picture 2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276600"/>
            <a:ext cx="22860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2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8200" y="4038600"/>
            <a:ext cx="23876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0283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228600"/>
            <a:ext cx="8153400" cy="990600"/>
          </a:xfrm>
        </p:spPr>
        <p:txBody>
          <a:bodyPr/>
          <a:lstStyle/>
          <a:p>
            <a:r>
              <a:rPr lang="en-US" altLang="en-US">
                <a:ea typeface="ＭＳ Ｐゴシック" charset="-128"/>
              </a:rPr>
              <a:t>And we deal with uncertainty as humans always have…</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u="sng" dirty="0">
                <a:latin typeface="Times" charset="0"/>
              </a:rPr>
              <a:t>Divine Intervention</a:t>
            </a:r>
            <a:r>
              <a:rPr lang="en-US" dirty="0">
                <a:latin typeface="Times" charset="0"/>
              </a:rPr>
              <a:t>: Praying for intervention from a higher power </a:t>
            </a:r>
            <a:r>
              <a:rPr lang="en-US" dirty="0" smtClean="0">
                <a:latin typeface="Times" charset="0"/>
              </a:rPr>
              <a:t>is the oldest and most practiced risk management system of all.</a:t>
            </a:r>
            <a:endParaRPr lang="en-US" u="sng" dirty="0" smtClean="0">
              <a:latin typeface="Times" charset="0"/>
            </a:endParaRPr>
          </a:p>
          <a:p>
            <a:pPr marL="320040" indent="-320040" eaLnBrk="1" fontAlgn="auto" hangingPunct="1">
              <a:spcAft>
                <a:spcPts val="0"/>
              </a:spcAft>
              <a:buFont typeface="Wingdings"/>
              <a:buChar char=""/>
              <a:defRPr/>
            </a:pPr>
            <a:r>
              <a:rPr lang="en-US" u="sng" dirty="0" smtClean="0">
                <a:latin typeface="Times" charset="0"/>
              </a:rPr>
              <a:t>Paralysis </a:t>
            </a:r>
            <a:r>
              <a:rPr lang="en-US" u="sng" dirty="0">
                <a:latin typeface="Times" charset="0"/>
              </a:rPr>
              <a:t>&amp; Denial</a:t>
            </a:r>
            <a:r>
              <a:rPr lang="en-US" dirty="0">
                <a:latin typeface="Times" charset="0"/>
              </a:rPr>
              <a:t>: When faced with uncertainty, some of us get paralyzed. Accompanying the paralysis is the hope that if you close your eyes to it, the uncertainty will go away</a:t>
            </a:r>
          </a:p>
          <a:p>
            <a:pPr marL="320040" indent="-320040" eaLnBrk="1" fontAlgn="auto" hangingPunct="1">
              <a:spcAft>
                <a:spcPts val="0"/>
              </a:spcAft>
              <a:buFont typeface="Wingdings"/>
              <a:buChar char=""/>
              <a:defRPr/>
            </a:pPr>
            <a:r>
              <a:rPr lang="en-US" u="sng" dirty="0">
                <a:latin typeface="Times" charset="0"/>
              </a:rPr>
              <a:t>Mental short cuts (rules of thumb)</a:t>
            </a:r>
            <a:r>
              <a:rPr lang="en-US" dirty="0">
                <a:latin typeface="Times" charset="0"/>
              </a:rPr>
              <a:t>: Behavioral economists note that investors faced with uncertainty adopt mental short cuts that have no basis in reality. And here is the clincher. More intelligent people are more likely to be prone to this.</a:t>
            </a:r>
          </a:p>
          <a:p>
            <a:pPr marL="320040" indent="-320040" eaLnBrk="1" fontAlgn="auto" hangingPunct="1">
              <a:spcAft>
                <a:spcPts val="0"/>
              </a:spcAft>
              <a:buFont typeface="Wingdings"/>
              <a:buChar char=""/>
              <a:defRPr/>
            </a:pPr>
            <a:r>
              <a:rPr lang="en-US" u="sng" dirty="0">
                <a:latin typeface="Times" charset="0"/>
              </a:rPr>
              <a:t>Herding</a:t>
            </a:r>
            <a:r>
              <a:rPr lang="en-US" dirty="0">
                <a:latin typeface="Times" charset="0"/>
              </a:rPr>
              <a:t>: When in doubt, it is safest to go with the crowd..  The herding instinct is deeply engrained and very difficult to fight.</a:t>
            </a:r>
          </a:p>
          <a:p>
            <a:pPr marL="320040" indent="-320040" eaLnBrk="1" fontAlgn="auto" hangingPunct="1">
              <a:spcAft>
                <a:spcPts val="0"/>
              </a:spcAft>
              <a:buFont typeface="Wingdings"/>
              <a:buChar char=""/>
              <a:defRPr/>
            </a:pPr>
            <a:r>
              <a:rPr lang="en-US" u="sng" dirty="0">
                <a:latin typeface="Times" charset="0"/>
              </a:rPr>
              <a:t>Outsourcing</a:t>
            </a:r>
            <a:r>
              <a:rPr lang="en-US" dirty="0">
                <a:latin typeface="Times" charset="0"/>
              </a:rPr>
              <a:t>: Assuming that there are experts out there who have the answers does take a weight off your shoulders, even if those experts have no idea of what they are talking about</a:t>
            </a:r>
            <a:r>
              <a:rPr lang="en-US" dirty="0" smtClean="0">
                <a:latin typeface="Times" charset="0"/>
              </a:rPr>
              <a:t>.</a:t>
            </a:r>
          </a:p>
        </p:txBody>
      </p:sp>
      <p:sp>
        <p:nvSpPr>
          <p:cNvPr id="1945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247AB30-D61B-504E-BD07-A06561955B5D}" type="slidenum">
              <a:rPr lang="en-US" altLang="en-US" sz="1200">
                <a:solidFill>
                  <a:srgbClr val="FFFFFF"/>
                </a:solidFill>
              </a:rPr>
              <a:pPr eaLnBrk="1" hangingPunct="1">
                <a:lnSpc>
                  <a:spcPct val="80000"/>
                </a:lnSpc>
              </a:pPr>
              <a:t>47</a:t>
            </a:fld>
            <a:endParaRPr lang="en-US" altLang="en-US" sz="1200">
              <a:solidFill>
                <a:srgbClr val="FFFFFF"/>
              </a:solidFill>
            </a:endParaRPr>
          </a:p>
        </p:txBody>
      </p:sp>
    </p:spTree>
    <p:extLst>
      <p:ext uri="{BB962C8B-B14F-4D97-AF65-F5344CB8AC3E}">
        <p14:creationId xmlns:p14="http://schemas.microsoft.com/office/powerpoint/2010/main" val="2986624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46100"/>
            <a:ext cx="9144000" cy="576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26"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662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9AE7D006-2913-9B44-8DEA-98BC90416301}" type="slidenum">
              <a:rPr lang="en-US" altLang="en-US" sz="1400">
                <a:solidFill>
                  <a:schemeClr val="tx2"/>
                </a:solidFill>
              </a:rPr>
              <a:pPr eaLnBrk="1" hangingPunct="1"/>
              <a:t>48</a:t>
            </a:fld>
            <a:endParaRPr lang="en-US" altLang="en-US" sz="1400">
              <a:solidFill>
                <a:schemeClr val="tx2"/>
              </a:solidFill>
            </a:endParaRPr>
          </a:p>
        </p:txBody>
      </p:sp>
    </p:spTree>
    <p:extLst>
      <p:ext uri="{BB962C8B-B14F-4D97-AF65-F5344CB8AC3E}">
        <p14:creationId xmlns:p14="http://schemas.microsoft.com/office/powerpoint/2010/main" val="3809032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76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E06174D3-901E-A849-96D6-6D2F6C20C8DF}" type="slidenum">
              <a:rPr lang="en-US" altLang="en-US" sz="1400">
                <a:solidFill>
                  <a:schemeClr val="tx2"/>
                </a:solidFill>
              </a:rPr>
              <a:pPr eaLnBrk="1" hangingPunct="1"/>
              <a:t>49</a:t>
            </a:fld>
            <a:endParaRPr lang="en-US" altLang="en-US" sz="1400">
              <a:solidFill>
                <a:schemeClr val="tx2"/>
              </a:solidFill>
            </a:endParaRPr>
          </a:p>
        </p:txBody>
      </p:sp>
      <p:pic>
        <p:nvPicPr>
          <p:cNvPr id="3" name="Picture 2"/>
          <p:cNvPicPr>
            <a:picLocks noChangeAspect="1"/>
          </p:cNvPicPr>
          <p:nvPr/>
        </p:nvPicPr>
        <p:blipFill>
          <a:blip r:embed="rId2"/>
          <a:stretch>
            <a:fillRect/>
          </a:stretch>
        </p:blipFill>
        <p:spPr>
          <a:xfrm>
            <a:off x="0" y="564614"/>
            <a:ext cx="9144000" cy="5728771"/>
          </a:xfrm>
          <a:prstGeom prst="rect">
            <a:avLst/>
          </a:prstGeom>
        </p:spPr>
      </p:pic>
    </p:spTree>
    <p:extLst>
      <p:ext uri="{BB962C8B-B14F-4D97-AF65-F5344CB8AC3E}">
        <p14:creationId xmlns:p14="http://schemas.microsoft.com/office/powerpoint/2010/main" val="1926920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2867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7899938F-9FB5-9046-A998-51DF7A461810}" type="slidenum">
              <a:rPr lang="en-US" altLang="en-US" sz="1400">
                <a:solidFill>
                  <a:schemeClr val="tx2"/>
                </a:solidFill>
              </a:rPr>
              <a:pPr eaLnBrk="1" hangingPunct="1"/>
              <a:t>50</a:t>
            </a:fld>
            <a:endParaRPr lang="en-US" altLang="en-US" sz="1400">
              <a:solidFill>
                <a:schemeClr val="tx2"/>
              </a:solidFill>
            </a:endParaRPr>
          </a:p>
        </p:txBody>
      </p:sp>
      <p:pic>
        <p:nvPicPr>
          <p:cNvPr id="286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669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127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3072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3C1EDB39-D486-3442-9347-F5BC29122C07}" type="slidenum">
              <a:rPr lang="en-US" altLang="en-US" sz="1400">
                <a:solidFill>
                  <a:schemeClr val="tx2"/>
                </a:solidFill>
              </a:rPr>
              <a:pPr eaLnBrk="1" hangingPunct="1"/>
              <a:t>51</a:t>
            </a:fld>
            <a:endParaRPr lang="en-US" altLang="en-US" sz="1400">
              <a:solidFill>
                <a:schemeClr val="tx2"/>
              </a:solidFill>
            </a:endParaRPr>
          </a:p>
        </p:txBody>
      </p:sp>
      <p:pic>
        <p:nvPicPr>
          <p:cNvPr id="3072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549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sources of uncertainty</a:t>
            </a:r>
          </a:p>
        </p:txBody>
      </p:sp>
      <p:sp>
        <p:nvSpPr>
          <p:cNvPr id="3" name="Content Placeholder 2"/>
          <p:cNvSpPr>
            <a:spLocks noGrp="1"/>
          </p:cNvSpPr>
          <p:nvPr>
            <p:ph idx="1"/>
          </p:nvPr>
        </p:nvSpPr>
        <p:spPr>
          <a:xfrm>
            <a:off x="612775" y="1600200"/>
            <a:ext cx="8153400" cy="4495800"/>
          </a:xfrm>
        </p:spPr>
        <p:txBody>
          <a:bodyPr>
            <a:normAutofit/>
          </a:bodyPr>
          <a:lstStyle/>
          <a:p>
            <a:pPr eaLnBrk="1" hangingPunct="1">
              <a:lnSpc>
                <a:spcPct val="80000"/>
              </a:lnSpc>
            </a:pPr>
            <a:r>
              <a:rPr lang="en-US" altLang="en-US" sz="2000">
                <a:latin typeface="Times" charset="0"/>
                <a:ea typeface="ＭＳ Ｐゴシック" charset="-128"/>
              </a:rPr>
              <a:t>Estimation versus Economic uncertainty</a:t>
            </a:r>
          </a:p>
          <a:p>
            <a:pPr lvl="1" eaLnBrk="1" hangingPunct="1">
              <a:lnSpc>
                <a:spcPct val="80000"/>
              </a:lnSpc>
            </a:pPr>
            <a:r>
              <a:rPr lang="en-US" altLang="en-US" sz="1700" u="sng">
                <a:latin typeface="Times" charset="0"/>
                <a:ea typeface="ＭＳ Ｐゴシック" charset="-128"/>
              </a:rPr>
              <a:t>Estimation uncertainty </a:t>
            </a:r>
            <a:r>
              <a:rPr lang="en-US" altLang="en-US" sz="1700">
                <a:latin typeface="Times" charset="0"/>
                <a:ea typeface="ＭＳ Ｐゴシック" charset="-128"/>
              </a:rPr>
              <a:t>reflects the possibility that you could have the “wrong model” or estimated inputs incorrectly within this model.</a:t>
            </a:r>
          </a:p>
          <a:p>
            <a:pPr lvl="1" eaLnBrk="1" hangingPunct="1">
              <a:lnSpc>
                <a:spcPct val="80000"/>
              </a:lnSpc>
            </a:pPr>
            <a:r>
              <a:rPr lang="en-US" altLang="en-US" sz="1700" u="sng">
                <a:latin typeface="Times" charset="0"/>
                <a:ea typeface="ＭＳ Ｐゴシック" charset="-128"/>
              </a:rPr>
              <a:t>Economic uncertainty </a:t>
            </a:r>
            <a:r>
              <a:rPr lang="en-US" altLang="en-US" sz="1700">
                <a:latin typeface="Times" charset="0"/>
                <a:ea typeface="ＭＳ Ｐゴシック" charset="-128"/>
              </a:rPr>
              <a:t>comes the fact that markets and economies can change over time and that even the best medals will fail to capture these unexpected changes.</a:t>
            </a:r>
          </a:p>
          <a:p>
            <a:pPr eaLnBrk="1" hangingPunct="1">
              <a:lnSpc>
                <a:spcPct val="80000"/>
              </a:lnSpc>
            </a:pPr>
            <a:r>
              <a:rPr lang="en-US" altLang="en-US" sz="2000">
                <a:latin typeface="Times" charset="0"/>
                <a:ea typeface="ＭＳ Ｐゴシック" charset="-128"/>
              </a:rPr>
              <a:t>Micro uncertainty versus Macro uncertainty</a:t>
            </a:r>
          </a:p>
          <a:p>
            <a:pPr lvl="1" eaLnBrk="1" hangingPunct="1">
              <a:lnSpc>
                <a:spcPct val="80000"/>
              </a:lnSpc>
            </a:pPr>
            <a:r>
              <a:rPr lang="en-US" altLang="en-US" sz="1700" u="sng">
                <a:latin typeface="Times" charset="0"/>
                <a:ea typeface="ＭＳ Ｐゴシック" charset="-128"/>
              </a:rPr>
              <a:t>Micro uncertainty </a:t>
            </a:r>
            <a:r>
              <a:rPr lang="en-US" altLang="en-US" sz="1700">
                <a:latin typeface="Times" charset="0"/>
                <a:ea typeface="ＭＳ Ｐゴシック" charset="-128"/>
              </a:rPr>
              <a:t>refers to uncertainty about the potential market for a firm’s products, the competition it will face and the quality of its management team.</a:t>
            </a:r>
          </a:p>
          <a:p>
            <a:pPr lvl="1" eaLnBrk="1" hangingPunct="1">
              <a:lnSpc>
                <a:spcPct val="80000"/>
              </a:lnSpc>
            </a:pPr>
            <a:r>
              <a:rPr lang="en-US" altLang="en-US" sz="1700" u="sng">
                <a:latin typeface="Times" charset="0"/>
                <a:ea typeface="ＭＳ Ｐゴシック" charset="-128"/>
              </a:rPr>
              <a:t>Macro uncertainty </a:t>
            </a:r>
            <a:r>
              <a:rPr lang="en-US" altLang="en-US" sz="1700">
                <a:latin typeface="Times" charset="0"/>
                <a:ea typeface="ＭＳ Ｐゴシック" charset="-128"/>
              </a:rPr>
              <a:t>reflects the reality that your firm’s fortunes can be affected by changes in the macro economic environment.</a:t>
            </a:r>
          </a:p>
          <a:p>
            <a:pPr eaLnBrk="1" hangingPunct="1">
              <a:lnSpc>
                <a:spcPct val="80000"/>
              </a:lnSpc>
            </a:pPr>
            <a:r>
              <a:rPr lang="en-US" altLang="en-US" sz="2000">
                <a:latin typeface="Times" charset="0"/>
                <a:ea typeface="ＭＳ Ｐゴシック" charset="-128"/>
              </a:rPr>
              <a:t>Discrete versus continuous uncertainty</a:t>
            </a:r>
          </a:p>
          <a:p>
            <a:pPr lvl="1" eaLnBrk="1" hangingPunct="1">
              <a:lnSpc>
                <a:spcPct val="80000"/>
              </a:lnSpc>
            </a:pPr>
            <a:r>
              <a:rPr lang="en-US" altLang="en-US" sz="1700" u="sng">
                <a:latin typeface="Times" charset="0"/>
                <a:ea typeface="ＭＳ Ｐゴシック" charset="-128"/>
              </a:rPr>
              <a:t>Discrete risk</a:t>
            </a:r>
            <a:r>
              <a:rPr lang="en-US" altLang="en-US" sz="1700">
                <a:latin typeface="Times" charset="0"/>
                <a:ea typeface="ＭＳ Ｐゴシック" charset="-128"/>
              </a:rPr>
              <a:t>: Risks that lie dormant for periods but show up at points in time.  (Examples: A drug working its way through the FDA pipeline may fail at some stage of the approval process or a company in Venezuela may be nationalized)</a:t>
            </a:r>
          </a:p>
          <a:p>
            <a:pPr lvl="1" eaLnBrk="1" hangingPunct="1">
              <a:lnSpc>
                <a:spcPct val="80000"/>
              </a:lnSpc>
            </a:pPr>
            <a:r>
              <a:rPr lang="en-US" altLang="en-US" sz="1700" u="sng">
                <a:latin typeface="Times" charset="0"/>
                <a:ea typeface="ＭＳ Ｐゴシック" charset="-128"/>
              </a:rPr>
              <a:t>Continuous risk</a:t>
            </a:r>
            <a:r>
              <a:rPr lang="en-US" altLang="en-US" sz="1700">
                <a:latin typeface="Times" charset="0"/>
                <a:ea typeface="ＭＳ Ｐゴシック" charset="-128"/>
              </a:rPr>
              <a:t>: Risks changes in interest rates or economic growth occur continuously and affect value as they happen. </a:t>
            </a:r>
          </a:p>
          <a:p>
            <a:pPr eaLnBrk="1" hangingPunct="1">
              <a:lnSpc>
                <a:spcPct val="80000"/>
              </a:lnSpc>
            </a:pPr>
            <a:endParaRPr lang="en-US" altLang="en-US" sz="2000">
              <a:ea typeface="ＭＳ Ｐゴシック" charset="-128"/>
            </a:endParaRPr>
          </a:p>
        </p:txBody>
      </p:sp>
    </p:spTree>
    <p:extLst>
      <p:ext uri="{BB962C8B-B14F-4D97-AF65-F5344CB8AC3E}">
        <p14:creationId xmlns:p14="http://schemas.microsoft.com/office/powerpoint/2010/main" val="15882814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pPr eaLnBrk="1" hangingPunct="1"/>
            <a:r>
              <a:rPr lang="en-US" altLang="en-US">
                <a:latin typeface="Times" charset="0"/>
                <a:ea typeface="ＭＳ Ｐゴシック" charset="-128"/>
              </a:rPr>
              <a:t>Assessing uncertainty…</a:t>
            </a:r>
          </a:p>
        </p:txBody>
      </p:sp>
      <p:sp>
        <p:nvSpPr>
          <p:cNvPr id="3" name="Content Placeholder 2"/>
          <p:cNvSpPr>
            <a:spLocks noGrp="1"/>
          </p:cNvSpPr>
          <p:nvPr>
            <p:ph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Rank the  four firms in terms of uncertainty (least to most) in your estimate:</a:t>
            </a:r>
          </a:p>
          <a:p>
            <a:pPr marL="640080" lvl="1" indent="-274320" eaLnBrk="1" fontAlgn="auto" hangingPunct="1">
              <a:spcAft>
                <a:spcPts val="0"/>
              </a:spcAft>
              <a:buSzPct val="150000"/>
              <a:buFont typeface="Wingdings" charset="2"/>
              <a:buChar char="q"/>
              <a:defRPr/>
            </a:pPr>
            <a:r>
              <a:rPr lang="en-US" sz="2000" dirty="0" smtClean="0">
                <a:ea typeface="+mn-ea"/>
              </a:rPr>
              <a:t>3M in 2007</a:t>
            </a:r>
          </a:p>
          <a:p>
            <a:pPr marL="640080" lvl="1" indent="-274320" eaLnBrk="1" fontAlgn="auto" hangingPunct="1">
              <a:spcAft>
                <a:spcPts val="0"/>
              </a:spcAft>
              <a:buSzPct val="150000"/>
              <a:buFont typeface="Wingdings" charset="2"/>
              <a:buChar char="q"/>
              <a:defRPr/>
            </a:pPr>
            <a:r>
              <a:rPr lang="en-US" sz="2000" dirty="0" smtClean="0">
                <a:ea typeface="+mn-ea"/>
              </a:rPr>
              <a:t>Vale in September 2015</a:t>
            </a:r>
          </a:p>
          <a:p>
            <a:pPr marL="640080" lvl="1" indent="-274320" eaLnBrk="1" fontAlgn="auto" hangingPunct="1">
              <a:spcAft>
                <a:spcPts val="0"/>
              </a:spcAft>
              <a:buSzPct val="150000"/>
              <a:buFont typeface="Wingdings" charset="2"/>
              <a:buChar char="q"/>
              <a:defRPr/>
            </a:pPr>
            <a:r>
              <a:rPr lang="en-US" sz="2000" dirty="0" smtClean="0">
                <a:ea typeface="+mn-ea"/>
              </a:rPr>
              <a:t>Amazon in 2000</a:t>
            </a:r>
          </a:p>
          <a:p>
            <a:pPr marL="640080" lvl="1" indent="-274320" eaLnBrk="1" fontAlgn="auto" hangingPunct="1">
              <a:spcAft>
                <a:spcPts val="0"/>
              </a:spcAft>
              <a:buSzPct val="150000"/>
              <a:buFont typeface="Wingdings" charset="2"/>
              <a:buChar char="q"/>
              <a:defRPr/>
            </a:pPr>
            <a:r>
              <a:rPr lang="en-US" sz="2000" dirty="0">
                <a:ea typeface="+mn-ea"/>
              </a:rPr>
              <a:t> </a:t>
            </a:r>
            <a:r>
              <a:rPr lang="en-US" sz="2000" dirty="0" smtClean="0">
                <a:ea typeface="+mn-ea"/>
              </a:rPr>
              <a:t>Twitter in 2013</a:t>
            </a:r>
          </a:p>
          <a:p>
            <a:pPr marL="320040" indent="-320040" eaLnBrk="1" fontAlgn="auto" hangingPunct="1">
              <a:spcAft>
                <a:spcPts val="0"/>
              </a:spcAft>
              <a:buFont typeface="Arial"/>
              <a:buChar char="•"/>
              <a:defRPr/>
            </a:pPr>
            <a:r>
              <a:rPr lang="en-US" sz="2000" dirty="0" smtClean="0">
                <a:ea typeface="+mn-ea"/>
                <a:cs typeface="+mn-cs"/>
              </a:rPr>
              <a:t>With each company, specify the type of uncertainty that you face:</a:t>
            </a:r>
          </a:p>
          <a:p>
            <a:pPr marL="0" indent="0" eaLnBrk="1" fontAlgn="auto" hangingPunct="1">
              <a:spcAft>
                <a:spcPts val="0"/>
              </a:spcAft>
              <a:buFont typeface="Monotype Sorts" charset="0"/>
              <a:buNone/>
              <a:defRPr/>
            </a:pPr>
            <a:endParaRPr lang="en-US" sz="2000" dirty="0">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1700705013"/>
              </p:ext>
            </p:extLst>
          </p:nvPr>
        </p:nvGraphicFramePr>
        <p:xfrm>
          <a:off x="1524000" y="4191000"/>
          <a:ext cx="7086600" cy="2126008"/>
        </p:xfrm>
        <a:graphic>
          <a:graphicData uri="http://schemas.openxmlformats.org/drawingml/2006/table">
            <a:tbl>
              <a:tblPr/>
              <a:tblGrid>
                <a:gridCol w="2057400"/>
                <a:gridCol w="1524000"/>
                <a:gridCol w="1447800"/>
                <a:gridCol w="2057400"/>
              </a:tblGrid>
              <a:tr h="639763">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2"/>
                          </a:solidFill>
                          <a:effectLst/>
                          <a:latin typeface="Calibri" charset="0"/>
                          <a:ea typeface="ＭＳ Ｐゴシック" charset="-128"/>
                        </a:rPr>
                        <a:t>Company</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2"/>
                          </a:solidFill>
                          <a:effectLst/>
                          <a:latin typeface="Calibri" charset="0"/>
                          <a:ea typeface="ＭＳ Ｐゴシック" charset="-128"/>
                        </a:rPr>
                        <a:t>Estimation or Economic</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2"/>
                          </a:solidFill>
                          <a:effectLst/>
                          <a:latin typeface="Calibri" charset="0"/>
                          <a:ea typeface="ＭＳ Ｐゴシック" charset="-128"/>
                        </a:rPr>
                        <a:t>Micro or Macro</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bg2"/>
                          </a:solidFill>
                          <a:effectLst/>
                          <a:latin typeface="Calibri" charset="0"/>
                          <a:ea typeface="ＭＳ Ｐゴシック" charset="-128"/>
                        </a:rPr>
                        <a:t>Discrete or Continuous</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3M (2007)</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714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Calibri" charset="0"/>
                          <a:ea typeface="ＭＳ Ｐゴシック" charset="-128"/>
                        </a:rPr>
                        <a:t>Vale (Sept 2015)</a:t>
                      </a: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714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Amazon (2000)</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714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Twitter (2013)</a:t>
                      </a: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T="45734" marB="4573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bl>
          </a:graphicData>
        </a:graphic>
      </p:graphicFrame>
    </p:spTree>
    <p:extLst>
      <p:ext uri="{BB962C8B-B14F-4D97-AF65-F5344CB8AC3E}">
        <p14:creationId xmlns:p14="http://schemas.microsoft.com/office/powerpoint/2010/main" val="65323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Ten suggestions for dealing with uncertainty…</a:t>
            </a:r>
          </a:p>
        </p:txBody>
      </p:sp>
      <p:sp>
        <p:nvSpPr>
          <p:cNvPr id="26626"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000">
                <a:ea typeface="ＭＳ Ｐゴシック" charset="-128"/>
              </a:rPr>
              <a:t>Less is more (the rule on detail….) (Revenue &amp; margin forecasts)</a:t>
            </a:r>
          </a:p>
          <a:p>
            <a:pPr marL="514350" indent="-514350" eaLnBrk="1" hangingPunct="1">
              <a:lnSpc>
                <a:spcPct val="90000"/>
              </a:lnSpc>
              <a:buFont typeface="Calibri" charset="0"/>
              <a:buAutoNum type="arabicPeriod"/>
            </a:pPr>
            <a:r>
              <a:rPr lang="en-US" altLang="en-US" sz="2000">
                <a:ea typeface="ＭＳ Ｐゴシック" charset="-128"/>
              </a:rPr>
              <a:t>Build in internal checks on reasonableness… (reinvestment and ROC)</a:t>
            </a:r>
          </a:p>
          <a:p>
            <a:pPr marL="514350" indent="-514350" eaLnBrk="1" hangingPunct="1">
              <a:lnSpc>
                <a:spcPct val="90000"/>
              </a:lnSpc>
              <a:buFont typeface="Calibri" charset="0"/>
              <a:buAutoNum type="arabicPeriod"/>
            </a:pPr>
            <a:r>
              <a:rPr lang="en-US" altLang="en-US" sz="2000">
                <a:ea typeface="ＭＳ Ｐゴシック" charset="-128"/>
              </a:rPr>
              <a:t>Use the offsetting principle (risk free rates &amp; inflation at Tata Motors)</a:t>
            </a:r>
          </a:p>
          <a:p>
            <a:pPr marL="514350" indent="-514350" eaLnBrk="1" hangingPunct="1">
              <a:lnSpc>
                <a:spcPct val="90000"/>
              </a:lnSpc>
              <a:buFont typeface="Calibri" charset="0"/>
              <a:buAutoNum type="arabicPeriod"/>
            </a:pPr>
            <a:r>
              <a:rPr lang="en-US" altLang="en-US" sz="2000">
                <a:ea typeface="ＭＳ Ｐゴシック" charset="-128"/>
              </a:rPr>
              <a:t>Draw on economic first principles (Terminal value at all the companies )</a:t>
            </a:r>
          </a:p>
          <a:p>
            <a:pPr marL="514350" indent="-514350" eaLnBrk="1" hangingPunct="1">
              <a:lnSpc>
                <a:spcPct val="90000"/>
              </a:lnSpc>
              <a:buFont typeface="Calibri" charset="0"/>
              <a:buAutoNum type="arabicPeriod"/>
            </a:pPr>
            <a:r>
              <a:rPr lang="en-US" altLang="en-US" sz="2000">
                <a:ea typeface="ＭＳ Ｐゴシック" charset="-128"/>
              </a:rPr>
              <a:t>Use the “market” as a crutch (equity risk premiums, country risk premiums)</a:t>
            </a:r>
          </a:p>
          <a:p>
            <a:pPr marL="514350" indent="-514350" eaLnBrk="1" hangingPunct="1">
              <a:lnSpc>
                <a:spcPct val="90000"/>
              </a:lnSpc>
              <a:buFont typeface="Calibri" charset="0"/>
              <a:buAutoNum type="arabicPeriod"/>
            </a:pPr>
            <a:r>
              <a:rPr lang="en-US" altLang="en-US" sz="2000">
                <a:ea typeface="ＭＳ Ｐゴシック" charset="-128"/>
              </a:rPr>
              <a:t>Use the law of large numbers (Beta for all companies</a:t>
            </a:r>
          </a:p>
          <a:p>
            <a:pPr marL="514350" indent="-514350" eaLnBrk="1" hangingPunct="1">
              <a:lnSpc>
                <a:spcPct val="90000"/>
              </a:lnSpc>
              <a:buFont typeface="Calibri" charset="0"/>
              <a:buAutoNum type="arabicPeriod"/>
            </a:pPr>
            <a:r>
              <a:rPr lang="en-US" altLang="en-US" sz="2000">
                <a:ea typeface="ＭＳ Ｐゴシック" charset="-128"/>
              </a:rPr>
              <a:t>Don’t let the discount rate become the receptacle for all uncertainties.</a:t>
            </a:r>
          </a:p>
          <a:p>
            <a:pPr marL="514350" indent="-514350" eaLnBrk="1" hangingPunct="1">
              <a:lnSpc>
                <a:spcPct val="90000"/>
              </a:lnSpc>
              <a:buFont typeface="Calibri" charset="0"/>
              <a:buAutoNum type="arabicPeriod"/>
            </a:pPr>
            <a:r>
              <a:rPr lang="en-US" altLang="en-US" sz="2000">
                <a:ea typeface="ＭＳ Ｐゴシック" charset="-128"/>
              </a:rPr>
              <a:t>Confront uncertainty, if you can</a:t>
            </a:r>
          </a:p>
          <a:p>
            <a:pPr marL="514350" indent="-514350" eaLnBrk="1" hangingPunct="1">
              <a:lnSpc>
                <a:spcPct val="90000"/>
              </a:lnSpc>
              <a:buFont typeface="Calibri" charset="0"/>
              <a:buAutoNum type="arabicPeriod"/>
            </a:pPr>
            <a:r>
              <a:rPr lang="en-US" altLang="en-US" sz="2000">
                <a:ea typeface="ＭＳ Ｐゴシック" charset="-128"/>
              </a:rPr>
              <a:t>Don’t look for precision</a:t>
            </a:r>
          </a:p>
          <a:p>
            <a:pPr marL="514350" indent="-514350" eaLnBrk="1" hangingPunct="1">
              <a:lnSpc>
                <a:spcPct val="90000"/>
              </a:lnSpc>
              <a:buFont typeface="Calibri" charset="0"/>
              <a:buAutoNum type="arabicPeriod"/>
            </a:pPr>
            <a:r>
              <a:rPr lang="en-US" altLang="en-US" sz="2000">
                <a:ea typeface="ＭＳ Ｐゴシック" charset="-128"/>
              </a:rPr>
              <a:t>You can live with mistakes, but bias will defeat you.</a:t>
            </a:r>
          </a:p>
        </p:txBody>
      </p:sp>
    </p:spTree>
    <p:extLst>
      <p:ext uri="{BB962C8B-B14F-4D97-AF65-F5344CB8AC3E}">
        <p14:creationId xmlns:p14="http://schemas.microsoft.com/office/powerpoint/2010/main" val="10584619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1. Less is more</a:t>
            </a:r>
          </a:p>
        </p:txBody>
      </p:sp>
      <p:sp>
        <p:nvSpPr>
          <p:cNvPr id="27650"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u="sng" dirty="0" smtClean="0">
                <a:ea typeface="+mn-ea"/>
                <a:cs typeface="+mn-cs"/>
              </a:rPr>
              <a:t>The principle of parsimony</a:t>
            </a:r>
            <a:r>
              <a:rPr lang="en-US" dirty="0" smtClean="0">
                <a:ea typeface="+mn-ea"/>
                <a:cs typeface="+mn-cs"/>
              </a:rPr>
              <a:t>: When faced with uncertainty, go for less detail, rather than more. That may sound counterintuitive, but here is why it makes sense:</a:t>
            </a:r>
          </a:p>
          <a:p>
            <a:pPr marL="640080" lvl="1" indent="-274320" eaLnBrk="1" fontAlgn="auto" hangingPunct="1">
              <a:spcAft>
                <a:spcPts val="0"/>
              </a:spcAft>
              <a:buFont typeface="Wingdings 2"/>
              <a:buChar char=""/>
              <a:defRPr/>
            </a:pPr>
            <a:r>
              <a:rPr lang="en-US" dirty="0" smtClean="0">
                <a:ea typeface="+mn-ea"/>
              </a:rPr>
              <a:t>You have a better shot at estimating an aggregate number, rather than individual numbers (Examples: Forecast the operating margin rather than individual operating expenses, total working capital instead of individual working capital items)</a:t>
            </a:r>
          </a:p>
          <a:p>
            <a:pPr marL="640080" lvl="1" indent="-274320" eaLnBrk="1" fontAlgn="auto" hangingPunct="1">
              <a:spcAft>
                <a:spcPts val="0"/>
              </a:spcAft>
              <a:buFont typeface="Wingdings 2"/>
              <a:buChar char=""/>
              <a:defRPr/>
            </a:pPr>
            <a:r>
              <a:rPr lang="en-US" dirty="0" smtClean="0">
                <a:ea typeface="+mn-ea"/>
              </a:rPr>
              <a:t>Estimation requires information and trying to estimate individual items, in the absence of information, is not only frustrating but an exercise in futility.</a:t>
            </a:r>
          </a:p>
          <a:p>
            <a:pPr marL="320040" indent="-320040" eaLnBrk="1" fontAlgn="auto" hangingPunct="1">
              <a:spcAft>
                <a:spcPts val="0"/>
              </a:spcAft>
              <a:buFont typeface="Wingdings"/>
              <a:buChar char=""/>
              <a:defRPr/>
            </a:pPr>
            <a:r>
              <a:rPr lang="en-US" u="sng" dirty="0" smtClean="0">
                <a:ea typeface="+mn-ea"/>
                <a:cs typeface="+mn-cs"/>
              </a:rPr>
              <a:t>Auto pilot rules</a:t>
            </a:r>
            <a:r>
              <a:rPr lang="en-US" dirty="0" smtClean="0">
                <a:ea typeface="+mn-ea"/>
                <a:cs typeface="+mn-cs"/>
              </a:rPr>
              <a:t>: The uncertainty you face will increase as you go forward in time (it is much more difficult to estimate year 5 than year 1). Thus, it is best to create simple algorithms that estimate year-specific numbers as you go further out in time.</a:t>
            </a:r>
            <a:endParaRPr lang="en-US" dirty="0">
              <a:ea typeface="+mn-ea"/>
              <a:cs typeface="+mn-cs"/>
            </a:endParaRPr>
          </a:p>
        </p:txBody>
      </p:sp>
    </p:spTree>
    <p:extLst>
      <p:ext uri="{BB962C8B-B14F-4D97-AF65-F5344CB8AC3E}">
        <p14:creationId xmlns:p14="http://schemas.microsoft.com/office/powerpoint/2010/main" val="19633825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To illustrate: Revenues &amp; Margins for Amazon</a:t>
            </a:r>
            <a:endParaRPr lang="en-US">
              <a:ea typeface="+mj-ea"/>
              <a:cs typeface="+mj-cs"/>
            </a:endParaRPr>
          </a:p>
        </p:txBody>
      </p:sp>
      <p:pic>
        <p:nvPicPr>
          <p:cNvPr id="4198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060" b="-8060"/>
          <a:stretch>
            <a:fillRect/>
          </a:stretch>
        </p:blipFill>
        <p:spPr>
          <a:xfrm>
            <a:off x="612775" y="1600200"/>
            <a:ext cx="8153400" cy="4495800"/>
          </a:xfrm>
        </p:spPr>
      </p:pic>
    </p:spTree>
    <p:extLst>
      <p:ext uri="{BB962C8B-B14F-4D97-AF65-F5344CB8AC3E}">
        <p14:creationId xmlns:p14="http://schemas.microsoft.com/office/powerpoint/2010/main" val="3364787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tougher task at Twitter</a:t>
            </a:r>
          </a:p>
        </p:txBody>
      </p:sp>
      <p:sp>
        <p:nvSpPr>
          <p:cNvPr id="4301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5DF3E7B-7C7B-2048-8660-A594835B5783}" type="slidenum">
              <a:rPr lang="en-US" altLang="en-US" sz="1200">
                <a:solidFill>
                  <a:srgbClr val="FFFFFF"/>
                </a:solidFill>
              </a:rPr>
              <a:pPr eaLnBrk="1" hangingPunct="1">
                <a:lnSpc>
                  <a:spcPct val="80000"/>
                </a:lnSpc>
              </a:pPr>
              <a:t>57</a:t>
            </a:fld>
            <a:endParaRPr lang="en-US" altLang="en-US" sz="1200">
              <a:solidFill>
                <a:srgbClr val="FFFFFF"/>
              </a:solidFill>
            </a:endParaRPr>
          </a:p>
        </p:txBody>
      </p:sp>
      <p:pic>
        <p:nvPicPr>
          <p:cNvPr id="43012"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3474" r="-3474"/>
          <a:stretch>
            <a:fillRect/>
          </a:stretch>
        </p:blipFill>
        <p:spPr>
          <a:xfrm>
            <a:off x="612775" y="1600200"/>
            <a:ext cx="6702425" cy="3695700"/>
          </a:xfrm>
        </p:spPr>
      </p:pic>
      <p:sp>
        <p:nvSpPr>
          <p:cNvPr id="43013" name="TextBox 5"/>
          <p:cNvSpPr txBox="1">
            <a:spLocks noChangeArrowheads="1"/>
          </p:cNvSpPr>
          <p:nvPr/>
        </p:nvSpPr>
        <p:spPr bwMode="auto">
          <a:xfrm>
            <a:off x="3352800" y="55626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a:t>My estimate for 2023: Overall market will be close to $200 billion and Twitter will about 5.7% ($11.5 billion)</a:t>
            </a:r>
          </a:p>
        </p:txBody>
      </p:sp>
    </p:spTree>
    <p:extLst>
      <p:ext uri="{BB962C8B-B14F-4D97-AF65-F5344CB8AC3E}">
        <p14:creationId xmlns:p14="http://schemas.microsoft.com/office/powerpoint/2010/main" val="8733204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hangingPunct="1"/>
            <a:r>
              <a:rPr lang="en-US" altLang="en-US" sz="4000" dirty="0">
                <a:ea typeface="ＭＳ Ｐゴシック" charset="-128"/>
              </a:rPr>
              <a:t>2. Build in “internal” checks for </a:t>
            </a:r>
            <a:r>
              <a:rPr lang="en-US" altLang="en-US" sz="4000" dirty="0" smtClean="0">
                <a:ea typeface="ＭＳ Ｐゴシック" charset="-128"/>
              </a:rPr>
              <a:t>reasonableness</a:t>
            </a:r>
            <a:endParaRPr lang="en-US" altLang="en-US" sz="3200" dirty="0">
              <a:ea typeface="ＭＳ Ｐゴシック" charset="-128"/>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While you may be forecasting individual items in valuation, and you are uncertain about each item, you can create internal checks to make sure that your assumptions are not at war with each other.</a:t>
            </a:r>
          </a:p>
          <a:p>
            <a:pPr eaLnBrk="1" hangingPunct="1">
              <a:lnSpc>
                <a:spcPct val="80000"/>
              </a:lnSpc>
            </a:pPr>
            <a:r>
              <a:rPr lang="en-US" altLang="en-US" sz="2400">
                <a:ea typeface="ＭＳ Ｐゴシック" charset="-128"/>
              </a:rPr>
              <a:t>In particular, you should make sure that as you approach your terminal year, the company that you are creating on your spreadsheet is one that is feasible and viable in terms of </a:t>
            </a:r>
          </a:p>
          <a:p>
            <a:pPr lvl="1" eaLnBrk="1" hangingPunct="1">
              <a:lnSpc>
                <a:spcPct val="80000"/>
              </a:lnSpc>
            </a:pPr>
            <a:r>
              <a:rPr lang="en-US" altLang="en-US" sz="2000">
                <a:ea typeface="ＭＳ Ｐゴシック" charset="-128"/>
              </a:rPr>
              <a:t>Size, relative to the market that it serves… Your market share obviously cannot exceed 100% but there may be tighter constraints (your market share cannot exceed that of the largest company in the sector)</a:t>
            </a:r>
          </a:p>
          <a:p>
            <a:pPr lvl="1" eaLnBrk="1" hangingPunct="1">
              <a:lnSpc>
                <a:spcPct val="80000"/>
              </a:lnSpc>
            </a:pPr>
            <a:r>
              <a:rPr lang="en-US" altLang="en-US" sz="2000">
                <a:ea typeface="ＭＳ Ｐゴシック" charset="-128"/>
              </a:rPr>
              <a:t>Profitability, as measured in terms of operating margins and returns on capital. In particular, the return on capital should be supportable, given the industry average return on capital and the cost of capital.</a:t>
            </a:r>
          </a:p>
        </p:txBody>
      </p:sp>
    </p:spTree>
    <p:extLst>
      <p:ext uri="{BB962C8B-B14F-4D97-AF65-F5344CB8AC3E}">
        <p14:creationId xmlns:p14="http://schemas.microsoft.com/office/powerpoint/2010/main" val="19936267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illustrate: The reinvestment in Amazon</a:t>
            </a:r>
          </a:p>
        </p:txBody>
      </p:sp>
      <p:pic>
        <p:nvPicPr>
          <p:cNvPr id="4505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0933" b="-40933"/>
          <a:stretch>
            <a:fillRect/>
          </a:stretch>
        </p:blipFill>
        <p:spPr>
          <a:xfrm>
            <a:off x="612775" y="1600200"/>
            <a:ext cx="8153400" cy="4495800"/>
          </a:xfrm>
        </p:spPr>
      </p:pic>
    </p:spTree>
    <p:extLst>
      <p:ext uri="{BB962C8B-B14F-4D97-AF65-F5344CB8AC3E}">
        <p14:creationId xmlns:p14="http://schemas.microsoft.com/office/powerpoint/2010/main" val="18454309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3. Use consistency tests…</a:t>
            </a:r>
          </a:p>
        </p:txBody>
      </p:sp>
      <p:sp>
        <p:nvSpPr>
          <p:cNvPr id="3481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While you can not grade a valuation on “correctness” (since different analysts  can make different assumptions about growth and risk), you can grade it on consistency.</a:t>
            </a:r>
          </a:p>
          <a:p>
            <a:pPr eaLnBrk="1" hangingPunct="1">
              <a:lnSpc>
                <a:spcPct val="80000"/>
              </a:lnSpc>
            </a:pPr>
            <a:r>
              <a:rPr lang="en-US" altLang="en-US" sz="2400">
                <a:ea typeface="ＭＳ Ｐゴシック" charset="-128"/>
              </a:rPr>
              <a:t>For a valuation to be consistent, your estimates of cash flows have to be consistent with your discount rate definition.</a:t>
            </a:r>
          </a:p>
          <a:p>
            <a:pPr marL="822325" lvl="1" indent="-457200" eaLnBrk="1" hangingPunct="1">
              <a:lnSpc>
                <a:spcPct val="80000"/>
              </a:lnSpc>
              <a:buFont typeface="Calibri" charset="0"/>
              <a:buAutoNum type="arabicPeriod"/>
            </a:pPr>
            <a:r>
              <a:rPr lang="en-US" altLang="en-US" sz="2000" u="sng">
                <a:ea typeface="ＭＳ Ｐゴシック" charset="-128"/>
              </a:rPr>
              <a:t>Equity versus Firm</a:t>
            </a:r>
            <a:r>
              <a:rPr lang="en-US" altLang="en-US" sz="2000">
                <a:ea typeface="ＭＳ Ｐゴシック" charset="-128"/>
              </a:rPr>
              <a:t>: If the cash flows being discounted are cash flows to equity, the appropriate discount rate is a cost of equity. If the cash flows are cash flows to the firm, the appropriate discount rate is the cost of capital.</a:t>
            </a:r>
          </a:p>
          <a:p>
            <a:pPr marL="822325" lvl="1" indent="-457200" eaLnBrk="1" hangingPunct="1">
              <a:lnSpc>
                <a:spcPct val="80000"/>
              </a:lnSpc>
              <a:buFont typeface="Calibri" charset="0"/>
              <a:buAutoNum type="arabicPeriod"/>
            </a:pPr>
            <a:r>
              <a:rPr lang="en-US" altLang="en-US" sz="2000" u="sng">
                <a:ea typeface="ＭＳ Ｐゴシック" charset="-128"/>
              </a:rPr>
              <a:t>Currency</a:t>
            </a:r>
            <a:r>
              <a:rPr lang="en-US" altLang="en-US" sz="2000">
                <a:ea typeface="ＭＳ Ｐゴシック" charset="-128"/>
              </a:rPr>
              <a:t>: The currency in which the cash flows are estimated should also be the currency in which the discount rate is estimated.</a:t>
            </a:r>
          </a:p>
          <a:p>
            <a:pPr marL="822325" lvl="1" indent="-457200" eaLnBrk="1" hangingPunct="1">
              <a:lnSpc>
                <a:spcPct val="80000"/>
              </a:lnSpc>
              <a:buFont typeface="Calibri" charset="0"/>
              <a:buAutoNum type="arabicPeriod"/>
            </a:pPr>
            <a:r>
              <a:rPr lang="en-US" altLang="en-US" sz="2000" u="sng">
                <a:ea typeface="ＭＳ Ｐゴシック" charset="-128"/>
              </a:rPr>
              <a:t>Nominal versus Real</a:t>
            </a:r>
            <a:r>
              <a:rPr lang="en-US" altLang="en-US" sz="2000">
                <a:ea typeface="ＭＳ Ｐゴシック" charset="-128"/>
              </a:rPr>
              <a:t>: If the cash flows being discounted are nominal cash flows (i.e., reflect expected inflation), the discount rate should be nominal</a:t>
            </a:r>
          </a:p>
        </p:txBody>
      </p:sp>
    </p:spTree>
    <p:extLst>
      <p:ext uri="{BB962C8B-B14F-4D97-AF65-F5344CB8AC3E}">
        <p14:creationId xmlns:p14="http://schemas.microsoft.com/office/powerpoint/2010/main" val="14025675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normAutofit/>
          </a:bodyPr>
          <a:lstStyle/>
          <a:p>
            <a:pPr eaLnBrk="1" hangingPunct="1"/>
            <a:r>
              <a:rPr lang="en-US" altLang="en-US" dirty="0">
                <a:ea typeface="ＭＳ Ｐゴシック" charset="-128"/>
              </a:rPr>
              <a:t>4</a:t>
            </a:r>
            <a:r>
              <a:rPr lang="en-US" altLang="en-US" dirty="0" smtClean="0">
                <a:ea typeface="ＭＳ Ｐゴシック" charset="-128"/>
              </a:rPr>
              <a:t>. Draw on first principles</a:t>
            </a:r>
            <a:endParaRPr lang="en-US" altLang="en-US" dirty="0">
              <a:ea typeface="ＭＳ Ｐゴシック" charset="-128"/>
            </a:endParaRPr>
          </a:p>
        </p:txBody>
      </p:sp>
      <p:sp>
        <p:nvSpPr>
          <p:cNvPr id="51202"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When doing valuation, you are free to make assumptions about how your company will evolve over time in the market that it operates, but you are not free to violate first principles in economics and mathematics.</a:t>
            </a:r>
          </a:p>
          <a:p>
            <a:pPr eaLnBrk="1" hangingPunct="1"/>
            <a:r>
              <a:rPr lang="en-US" altLang="en-US" dirty="0">
                <a:ea typeface="ＭＳ Ｐゴシック" charset="-128"/>
              </a:rPr>
              <a:t>Put differently, there are assumptions in valuation that are either mathematically impossible or violate first laws of economics and cannot be ever justified.</a:t>
            </a:r>
          </a:p>
        </p:txBody>
      </p:sp>
    </p:spTree>
    <p:extLst>
      <p:ext uri="{BB962C8B-B14F-4D97-AF65-F5344CB8AC3E}">
        <p14:creationId xmlns:p14="http://schemas.microsoft.com/office/powerpoint/2010/main" val="15891846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To illustrate: The growth rate in terminal value</a:t>
            </a:r>
            <a:endParaRPr lang="en-US" dirty="0">
              <a:ea typeface="+mj-ea"/>
              <a:cs typeface="+mj-cs"/>
            </a:endParaRPr>
          </a:p>
        </p:txBody>
      </p:sp>
      <p:sp>
        <p:nvSpPr>
          <p:cNvPr id="3891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eaLnBrk="1" hangingPunct="1">
              <a:lnSpc>
                <a:spcPct val="80000"/>
              </a:lnSpc>
            </a:pPr>
            <a:r>
              <a:rPr lang="en-US" altLang="en-US" sz="2000">
                <a:ea typeface="ＭＳ Ｐゴシック" charset="-128"/>
              </a:rPr>
              <a:t>The stable growth rate cannot exceed the growth rate of the economy but it can be set lower. </a:t>
            </a:r>
          </a:p>
          <a:p>
            <a:pPr lvl="1" eaLnBrk="1" hangingPunct="1">
              <a:lnSpc>
                <a:spcPct val="80000"/>
              </a:lnSpc>
            </a:pPr>
            <a:r>
              <a:rPr lang="en-US" altLang="en-US" sz="1700">
                <a:ea typeface="ＭＳ Ｐゴシック" charset="-128"/>
              </a:rPr>
              <a:t>If you assume that the economy is composed of high growth and stable growth firms, the growth rate of the latter will probably be lower than the growth rate of the economy.</a:t>
            </a:r>
          </a:p>
          <a:p>
            <a:pPr lvl="1" eaLnBrk="1" hangingPunct="1">
              <a:lnSpc>
                <a:spcPct val="80000"/>
              </a:lnSpc>
            </a:pPr>
            <a:r>
              <a:rPr lang="en-US" altLang="en-US" sz="1700">
                <a:ea typeface="ＭＳ Ｐゴシック" charset="-128"/>
              </a:rPr>
              <a:t>The stable growth rate can be negative. The terminal value will be lower and you are assuming that your firm will disappear over time. </a:t>
            </a:r>
          </a:p>
          <a:p>
            <a:pPr lvl="1" eaLnBrk="1" hangingPunct="1">
              <a:lnSpc>
                <a:spcPct val="80000"/>
              </a:lnSpc>
            </a:pPr>
            <a:r>
              <a:rPr lang="en-US" altLang="en-US" sz="1700">
                <a:ea typeface="ＭＳ Ｐゴシック" charset="-128"/>
              </a:rPr>
              <a:t>If you use nominal cashflows and discount rates, the growth rate should be nominal in the currency in which the valuation is denominated.</a:t>
            </a:r>
          </a:p>
          <a:p>
            <a:pPr eaLnBrk="1" hangingPunct="1">
              <a:lnSpc>
                <a:spcPct val="80000"/>
              </a:lnSpc>
            </a:pPr>
            <a:r>
              <a:rPr lang="en-US" altLang="en-US" sz="2000">
                <a:ea typeface="ＭＳ Ｐゴシック" charset="-128"/>
              </a:rPr>
              <a:t>One simple proxy for the nominal growth rate of the economy is the riskfree rate:</a:t>
            </a:r>
          </a:p>
          <a:p>
            <a:pPr lvl="1" eaLnBrk="1" hangingPunct="1">
              <a:lnSpc>
                <a:spcPct val="80000"/>
              </a:lnSpc>
            </a:pPr>
            <a:r>
              <a:rPr lang="en-US" altLang="en-US" sz="1700">
                <a:ea typeface="ＭＳ Ｐゴシック" charset="-128"/>
              </a:rPr>
              <a:t>Riskfree rate = Expected inflation + Expected real interest rate</a:t>
            </a:r>
          </a:p>
          <a:p>
            <a:pPr lvl="1" eaLnBrk="1" hangingPunct="1">
              <a:lnSpc>
                <a:spcPct val="80000"/>
              </a:lnSpc>
            </a:pPr>
            <a:r>
              <a:rPr lang="en-US" altLang="en-US" sz="1700">
                <a:ea typeface="ＭＳ Ｐゴシック" charset="-128"/>
              </a:rPr>
              <a:t>Nominal growth rate in GDP = Expected inflation + Expected real growth rate</a:t>
            </a:r>
          </a:p>
        </p:txBody>
      </p:sp>
    </p:spTree>
    <p:extLst>
      <p:ext uri="{BB962C8B-B14F-4D97-AF65-F5344CB8AC3E}">
        <p14:creationId xmlns:p14="http://schemas.microsoft.com/office/powerpoint/2010/main" val="11720931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the “excess return” effect…</a:t>
            </a:r>
          </a:p>
        </p:txBody>
      </p:sp>
      <p:graphicFrame>
        <p:nvGraphicFramePr>
          <p:cNvPr id="5" name="Content Placeholder 2"/>
          <p:cNvGraphicFramePr>
            <a:graphicFrameLocks noGrp="1"/>
          </p:cNvGraphicFramePr>
          <p:nvPr>
            <p:ph sz="quarter" idx="1"/>
            <p:extLst>
              <p:ext uri="{D42A27DB-BD31-4B8C-83A1-F6EECF244321}">
                <p14:modId xmlns:p14="http://schemas.microsoft.com/office/powerpoint/2010/main" val="1560288514"/>
              </p:ext>
            </p:extLst>
          </p:nvPr>
        </p:nvGraphicFramePr>
        <p:xfrm>
          <a:off x="612775" y="1600200"/>
          <a:ext cx="7620000" cy="4191000"/>
        </p:xfrm>
        <a:graphic>
          <a:graphicData uri="http://schemas.openxmlformats.org/drawingml/2006/table">
            <a:tbl>
              <a:tblPr/>
              <a:tblGrid>
                <a:gridCol w="2085975"/>
                <a:gridCol w="1382713"/>
                <a:gridCol w="1384300"/>
                <a:gridCol w="1382712"/>
                <a:gridCol w="1384300"/>
              </a:tblGrid>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1" u="none" strike="noStrike" cap="none" normalizeH="0" baseline="0">
                          <a:ln>
                            <a:noFill/>
                          </a:ln>
                          <a:solidFill>
                            <a:srgbClr val="000000"/>
                          </a:solidFill>
                          <a:effectLst/>
                          <a:latin typeface="Calibri" charset="0"/>
                          <a:ea typeface="ＭＳ Ｐゴシック" charset="-128"/>
                        </a:rPr>
                        <a:t>Stable growth rate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1" u="none" strike="noStrike" cap="none" normalizeH="0" baseline="0">
                          <a:ln>
                            <a:noFill/>
                          </a:ln>
                          <a:solidFill>
                            <a:srgbClr val="000000"/>
                          </a:solidFill>
                          <a:effectLst/>
                          <a:latin typeface="Calibri" charset="0"/>
                          <a:ea typeface="ＭＳ Ｐゴシック" charset="-128"/>
                        </a:rPr>
                        <a:t>3M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1" u="none" strike="noStrike" cap="none" normalizeH="0" baseline="0" dirty="0" smtClean="0">
                          <a:ln>
                            <a:noFill/>
                          </a:ln>
                          <a:solidFill>
                            <a:srgbClr val="000000"/>
                          </a:solidFill>
                          <a:effectLst/>
                          <a:latin typeface="Calibri" charset="0"/>
                          <a:ea typeface="ＭＳ Ｐゴシック" charset="-128"/>
                        </a:rPr>
                        <a:t>Vale</a:t>
                      </a:r>
                      <a:endParaRPr kumimoji="0" lang="en-US" altLang="en-US" sz="2000" b="0" i="1"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1" u="none" strike="noStrike" cap="none" normalizeH="0" baseline="0">
                          <a:ln>
                            <a:noFill/>
                          </a:ln>
                          <a:solidFill>
                            <a:srgbClr val="000000"/>
                          </a:solidFill>
                          <a:effectLst/>
                          <a:latin typeface="Calibri" charset="0"/>
                          <a:ea typeface="ＭＳ Ｐゴシック" charset="-128"/>
                        </a:rPr>
                        <a:t>Amazon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1" u="none" strike="noStrike" cap="none" normalizeH="0" baseline="0">
                          <a:ln>
                            <a:noFill/>
                          </a:ln>
                          <a:solidFill>
                            <a:srgbClr val="000000"/>
                          </a:solidFill>
                          <a:effectLst/>
                          <a:latin typeface="Calibri" charset="0"/>
                          <a:ea typeface="ＭＳ Ｐゴシック" charset="-128"/>
                        </a:rPr>
                        <a:t>Twitter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$70,409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$48,451</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$26,390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$23,111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$70,409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$48,451</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$28,263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$24,212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$70,409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$48,451</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$30,595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$25,679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$70,409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$33,594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$37,618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$43,334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$52,148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Riskfree rate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2.00%</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6.60%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ROIC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6.76%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12.18%</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12.00%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100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Cost of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6.76%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Calibri" charset="0"/>
                          <a:ea typeface="ＭＳ Ｐゴシック" charset="-128"/>
                        </a:rPr>
                        <a:t>12.18%</a:t>
                      </a:r>
                      <a:endParaRPr kumimoji="0" lang="en-US" altLang="en-US" sz="2000" b="0" i="0" u="none" strike="noStrike" cap="none" normalizeH="0" baseline="0" dirty="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Calibri" charset="0"/>
                          <a:ea typeface="ＭＳ Ｐゴシック" charset="-128"/>
                        </a:rPr>
                        <a:t>9.61%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016915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5. Use the market as a crutch… </a:t>
            </a:r>
          </a:p>
        </p:txBody>
      </p:sp>
      <p:sp>
        <p:nvSpPr>
          <p:cNvPr id="4096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In intrinsic valuation, you start with the presumption that the market is not always right and that your value may yield a better estimate of the “true” value of a business than the market’s estimate of that value.</a:t>
            </a:r>
          </a:p>
          <a:p>
            <a:pPr eaLnBrk="1" hangingPunct="1">
              <a:lnSpc>
                <a:spcPct val="90000"/>
              </a:lnSpc>
            </a:pPr>
            <a:r>
              <a:rPr lang="en-US" altLang="en-US" sz="2600">
                <a:ea typeface="ＭＳ Ｐゴシック" charset="-128"/>
              </a:rPr>
              <a:t>While that is a reasonable (albeit debatable) belief, you can still use market values either as inputs for some variables or as checks on your inputs. That will allow you to value your company in a more bounded environment, where you are not making assumptions about variables that you either should not be bringing in your point of view on and/or are unequipped to do so.</a:t>
            </a:r>
          </a:p>
        </p:txBody>
      </p:sp>
    </p:spTree>
    <p:extLst>
      <p:ext uri="{BB962C8B-B14F-4D97-AF65-F5344CB8AC3E}">
        <p14:creationId xmlns:p14="http://schemas.microsoft.com/office/powerpoint/2010/main" val="9092171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the market rules..</a:t>
            </a:r>
            <a:endParaRPr lang="en-US" dirty="0"/>
          </a:p>
        </p:txBody>
      </p:sp>
      <p:sp>
        <p:nvSpPr>
          <p:cNvPr id="3" name="Content Placeholder 2"/>
          <p:cNvSpPr>
            <a:spLocks noGrp="1"/>
          </p:cNvSpPr>
          <p:nvPr>
            <p:ph sz="quarter" idx="1"/>
          </p:nvPr>
        </p:nvSpPr>
        <p:spPr/>
        <p:txBody>
          <a:bodyPr>
            <a:normAutofit lnSpcReduction="10000"/>
          </a:bodyPr>
          <a:lstStyle/>
          <a:p>
            <a:r>
              <a:rPr lang="en-US" u="sng" dirty="0" smtClean="0"/>
              <a:t>Risk free Rates</a:t>
            </a:r>
            <a:r>
              <a:rPr lang="en-US" dirty="0" smtClean="0"/>
              <a:t>: Much as you may feel that current interest rates are too high or too low, you should draw on those current rates when valuing companies. Don’t normalize risk free rates.</a:t>
            </a:r>
          </a:p>
          <a:p>
            <a:r>
              <a:rPr lang="en-US" u="sng" dirty="0" smtClean="0"/>
              <a:t>Equity Risk Premiums &amp; Default Spreads</a:t>
            </a:r>
            <a:r>
              <a:rPr lang="en-US" dirty="0" smtClean="0"/>
              <a:t>: Rather than use historical data, use the market prices for equity risk (implied premium) and default risk (default spreads in the market0</a:t>
            </a:r>
          </a:p>
          <a:p>
            <a:r>
              <a:rPr lang="en-US" u="sng" dirty="0" smtClean="0"/>
              <a:t>Exchange Rates</a:t>
            </a:r>
            <a:r>
              <a:rPr lang="en-US" dirty="0" smtClean="0"/>
              <a:t>: Again, you may feel that exchange rates are too low or too high but in your valuations, you should use market-set exchange rates.</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65</a:t>
            </a:fld>
            <a:endParaRPr lang="en-US" altLang="en-US"/>
          </a:p>
        </p:txBody>
      </p:sp>
    </p:spTree>
    <p:extLst>
      <p:ext uri="{BB962C8B-B14F-4D97-AF65-F5344CB8AC3E}">
        <p14:creationId xmlns:p14="http://schemas.microsoft.com/office/powerpoint/2010/main" val="17710464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 Vale, here were the big unknowns..</a:t>
            </a:r>
            <a:endParaRPr lang="en-US" dirty="0"/>
          </a:p>
        </p:txBody>
      </p:sp>
      <p:pic>
        <p:nvPicPr>
          <p:cNvPr id="6" name="Content Placeholder 5"/>
          <p:cNvPicPr>
            <a:picLocks noGrp="1" noChangeAspect="1"/>
          </p:cNvPicPr>
          <p:nvPr>
            <p:ph sz="quarter" idx="1"/>
          </p:nvPr>
        </p:nvPicPr>
        <p:blipFill>
          <a:blip r:embed="rId2"/>
          <a:stretch>
            <a:fillRect/>
          </a:stretch>
        </p:blipFill>
        <p:spPr>
          <a:xfrm>
            <a:off x="612775" y="2294855"/>
            <a:ext cx="8153400" cy="310649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5" name="Slide Number Placeholder 4"/>
          <p:cNvSpPr>
            <a:spLocks noGrp="1"/>
          </p:cNvSpPr>
          <p:nvPr>
            <p:ph type="sldNum" sz="quarter" idx="11"/>
          </p:nvPr>
        </p:nvSpPr>
        <p:spPr/>
        <p:txBody>
          <a:bodyPr>
            <a:normAutofit fontScale="85000" lnSpcReduction="20000"/>
          </a:bodyPr>
          <a:lstStyle/>
          <a:p>
            <a:fld id="{B3E9CFDF-DEAA-B24A-B432-22EBC2437026}" type="slidenum">
              <a:rPr lang="en-US" altLang="en-US" smtClean="0"/>
              <a:pPr/>
              <a:t>66</a:t>
            </a:fld>
            <a:endParaRPr lang="en-US" altLang="en-US"/>
          </a:p>
        </p:txBody>
      </p:sp>
    </p:spTree>
    <p:extLst>
      <p:ext uri="{BB962C8B-B14F-4D97-AF65-F5344CB8AC3E}">
        <p14:creationId xmlns:p14="http://schemas.microsoft.com/office/powerpoint/2010/main" val="1338041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6. Draw on the law of large numbers…</a:t>
            </a:r>
          </a:p>
        </p:txBody>
      </p:sp>
      <p:sp>
        <p:nvSpPr>
          <p:cNvPr id="61442" name="Content Placeholder 2"/>
          <p:cNvSpPr>
            <a:spLocks noGrp="1"/>
          </p:cNvSpPr>
          <p:nvPr>
            <p:ph sz="quarter" idx="1"/>
          </p:nvPr>
        </p:nvSpPr>
        <p:spPr>
          <a:xfrm>
            <a:off x="612775" y="1600200"/>
            <a:ext cx="8153400" cy="4495800"/>
          </a:xfrm>
        </p:spPr>
        <p:txBody>
          <a:bodyPr/>
          <a:lstStyle/>
          <a:p>
            <a:pPr eaLnBrk="1" hangingPunct="1"/>
            <a:r>
              <a:rPr lang="en-US" altLang="en-US" u="sng">
                <a:ea typeface="ＭＳ Ｐゴシック" charset="-128"/>
              </a:rPr>
              <a:t>The law of large numbers</a:t>
            </a:r>
            <a:r>
              <a:rPr lang="en-US" altLang="en-US">
                <a:ea typeface="ＭＳ Ｐゴシック" charset="-128"/>
              </a:rPr>
              <a:t>: The "law of large numbers" is one of several theorems expressing the idea that as the number of trials of a random process increases, the percentage difference between the expected and actual values goes to zero.</a:t>
            </a:r>
          </a:p>
          <a:p>
            <a:pPr eaLnBrk="1" hangingPunct="1"/>
            <a:r>
              <a:rPr lang="en-US" altLang="en-US" u="sng">
                <a:ea typeface="ＭＳ Ｐゴシック" charset="-128"/>
              </a:rPr>
              <a:t>The average is your friend</a:t>
            </a:r>
            <a:r>
              <a:rPr lang="en-US" altLang="en-US">
                <a:ea typeface="ＭＳ Ｐゴシック" charset="-128"/>
              </a:rPr>
              <a:t>: In pragmatic terms, when faced with uncertainty on an input, you are better off using an average (over time or across companies) than using the actual number.</a:t>
            </a:r>
          </a:p>
        </p:txBody>
      </p:sp>
    </p:spTree>
    <p:extLst>
      <p:ext uri="{BB962C8B-B14F-4D97-AF65-F5344CB8AC3E}">
        <p14:creationId xmlns:p14="http://schemas.microsoft.com/office/powerpoint/2010/main" val="10241259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To illustrate: A single regression beta is noisy…</a:t>
            </a:r>
          </a:p>
        </p:txBody>
      </p:sp>
      <p:pic>
        <p:nvPicPr>
          <p:cNvPr id="5" name="Content Placeholder 4"/>
          <p:cNvPicPr>
            <a:picLocks noGrp="1" noChangeAspect="1"/>
          </p:cNvPicPr>
          <p:nvPr>
            <p:ph sz="quarter" idx="1"/>
          </p:nvPr>
        </p:nvPicPr>
        <p:blipFill>
          <a:blip r:embed="rId3"/>
          <a:stretch>
            <a:fillRect/>
          </a:stretch>
        </p:blipFill>
        <p:spPr>
          <a:xfrm>
            <a:off x="1036637" y="1600200"/>
            <a:ext cx="7305675" cy="4495800"/>
          </a:xfrm>
          <a:prstGeom prst="rect">
            <a:avLst/>
          </a:prstGeom>
        </p:spPr>
      </p:pic>
    </p:spTree>
    <p:extLst>
      <p:ext uri="{BB962C8B-B14F-4D97-AF65-F5344CB8AC3E}">
        <p14:creationId xmlns:p14="http://schemas.microsoft.com/office/powerpoint/2010/main" val="4036630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But an average beta across companies is not…</a:t>
            </a:r>
          </a:p>
        </p:txBody>
      </p:sp>
      <p:graphicFrame>
        <p:nvGraphicFramePr>
          <p:cNvPr id="2" name="Content Placeholder 1"/>
          <p:cNvGraphicFramePr>
            <a:graphicFrameLocks noGrp="1"/>
          </p:cNvGraphicFramePr>
          <p:nvPr>
            <p:ph sz="quarter" idx="1"/>
            <p:extLst>
              <p:ext uri="{D42A27DB-BD31-4B8C-83A1-F6EECF244321}">
                <p14:modId xmlns:p14="http://schemas.microsoft.com/office/powerpoint/2010/main" val="492850197"/>
              </p:ext>
            </p:extLst>
          </p:nvPr>
        </p:nvGraphicFramePr>
        <p:xfrm>
          <a:off x="838200" y="1904999"/>
          <a:ext cx="7696200" cy="3733799"/>
        </p:xfrm>
        <a:graphic>
          <a:graphicData uri="http://schemas.openxmlformats.org/drawingml/2006/table">
            <a:tbl>
              <a:tblPr>
                <a:tableStyleId>{5C22544A-7EE6-4342-B048-85BDC9FD1C3A}</a:tableStyleId>
              </a:tblPr>
              <a:tblGrid>
                <a:gridCol w="2769689"/>
                <a:gridCol w="860372"/>
                <a:gridCol w="860372"/>
                <a:gridCol w="1143233"/>
                <a:gridCol w="1037160"/>
                <a:gridCol w="1025374"/>
              </a:tblGrid>
              <a:tr h="1066799">
                <a:tc>
                  <a:txBody>
                    <a:bodyPr/>
                    <a:lstStyle/>
                    <a:p>
                      <a:pPr algn="l" fontAlgn="b"/>
                      <a:r>
                        <a:rPr lang="en-US" sz="1600" u="none" strike="noStrike" dirty="0">
                          <a:effectLst/>
                        </a:rPr>
                        <a:t>Business</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1" u="none" strike="noStrike" dirty="0" smtClean="0">
                          <a:solidFill>
                            <a:srgbClr val="000000"/>
                          </a:solidFill>
                          <a:effectLst/>
                          <a:latin typeface="Calibri" charset="0"/>
                        </a:rPr>
                        <a:t>Number of firms</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Unlevered beta</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Proportion of value</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D/E ratio</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Levered beta</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pPr algn="l" fontAlgn="b"/>
                      <a:r>
                        <a:rPr lang="en-US" sz="1600" u="none" strike="noStrike" dirty="0">
                          <a:effectLst/>
                        </a:rPr>
                        <a:t>Metals &amp; Mining</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0" i="0" u="none" strike="noStrike" dirty="0" smtClean="0">
                          <a:solidFill>
                            <a:srgbClr val="000000"/>
                          </a:solidFill>
                          <a:effectLst/>
                          <a:latin typeface="Calibri" charset="0"/>
                        </a:rPr>
                        <a:t>52</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0.86</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16.65%</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126.36%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600" u="none" strike="noStrike">
                          <a:effectLst/>
                        </a:rPr>
                        <a:t>1.5772</a:t>
                      </a:r>
                      <a:endParaRPr lang="uk-UA"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pPr algn="l" fontAlgn="b"/>
                      <a:r>
                        <a:rPr lang="en-US" sz="1600" u="none" strike="noStrike" dirty="0">
                          <a:effectLst/>
                        </a:rPr>
                        <a:t>Iron Ore</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0" i="0" u="none" strike="noStrike" dirty="0" smtClean="0">
                          <a:solidFill>
                            <a:srgbClr val="000000"/>
                          </a:solidFill>
                          <a:effectLst/>
                          <a:latin typeface="Calibri" charset="0"/>
                        </a:rPr>
                        <a:t>86</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0.83</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76.20%</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126.36%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600" u="none" strike="noStrike">
                          <a:effectLst/>
                        </a:rPr>
                        <a:t>1.5222</a:t>
                      </a:r>
                      <a:endParaRPr lang="cs-CZ"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pPr algn="l" fontAlgn="b"/>
                      <a:r>
                        <a:rPr lang="en-US" sz="1600" u="none" strike="noStrike" dirty="0">
                          <a:effectLst/>
                        </a:rPr>
                        <a:t>Fertilizers</a:t>
                      </a:r>
                      <a:endParaRPr lang="en-US"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0" i="0" u="none" strike="noStrike" dirty="0" smtClean="0">
                          <a:solidFill>
                            <a:srgbClr val="000000"/>
                          </a:solidFill>
                          <a:effectLst/>
                          <a:latin typeface="Calibri" charset="0"/>
                        </a:rPr>
                        <a:t>655</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0.99</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5.39%</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126.36%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1.8156</a:t>
                      </a:r>
                      <a:endParaRPr lang="nb-NO"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pPr algn="l" fontAlgn="b"/>
                      <a:r>
                        <a:rPr lang="en-US" sz="1600" u="none" strike="noStrike">
                          <a:effectLst/>
                        </a:rPr>
                        <a:t>Logistics</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0" i="0" u="none" strike="noStrike" dirty="0" smtClean="0">
                          <a:solidFill>
                            <a:srgbClr val="000000"/>
                          </a:solidFill>
                          <a:effectLst/>
                          <a:latin typeface="Calibri" charset="0"/>
                        </a:rPr>
                        <a:t>215</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0.75</a:t>
                      </a:r>
                      <a:endParaRPr lang="nb-NO"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1.76%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126.36%</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rPr>
                        <a:t>1.3755</a:t>
                      </a:r>
                      <a:endParaRPr lang="nb-NO"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3400">
                <a:tc>
                  <a:txBody>
                    <a:bodyPr/>
                    <a:lstStyle/>
                    <a:p>
                      <a:pPr algn="l" fontAlgn="b"/>
                      <a:r>
                        <a:rPr lang="en-US" sz="1600" u="none" strike="noStrike">
                          <a:effectLst/>
                        </a:rPr>
                        <a:t>Vale Operations</a:t>
                      </a:r>
                      <a:endParaRPr lang="en-US" sz="1600" b="1"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nb-NO"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rPr>
                        <a:t>0.84</a:t>
                      </a:r>
                      <a:endParaRPr lang="nb-NO"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100%</a:t>
                      </a:r>
                      <a:endParaRPr lang="en-US"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126.36%</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1.5405</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151746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hangingPunct="1"/>
            <a:r>
              <a:rPr lang="en-US" altLang="en-US" sz="4000" dirty="0">
                <a:ea typeface="ＭＳ Ｐゴシック" charset="-128"/>
              </a:rPr>
              <a:t>7. Don’t let the discount rate become the receptacle for all your uncertainty</a:t>
            </a:r>
            <a:r>
              <a:rPr lang="en-US" altLang="en-US" sz="3200" dirty="0">
                <a:ea typeface="ＭＳ Ｐゴシック" charset="-128"/>
              </a:rPr>
              <a:t>…</a:t>
            </a:r>
          </a:p>
        </p:txBody>
      </p:sp>
      <p:sp>
        <p:nvSpPr>
          <p:cNvPr id="5222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discounted cash flow valuation, it is true that risk is incorporated into the discount rate. Taking that principle to its logical limits, analysts often “hike” the discount rate to reflect any uncertainty they feel about value.</a:t>
            </a:r>
          </a:p>
          <a:p>
            <a:pPr eaLnBrk="1" hangingPunct="1">
              <a:lnSpc>
                <a:spcPct val="80000"/>
              </a:lnSpc>
            </a:pPr>
            <a:r>
              <a:rPr lang="en-US" altLang="en-US" sz="2600">
                <a:ea typeface="ＭＳ Ｐゴシック" charset="-128"/>
              </a:rPr>
              <a:t>There are several dangers with doing so:</a:t>
            </a:r>
          </a:p>
          <a:p>
            <a:pPr lvl="1" eaLnBrk="1" hangingPunct="1">
              <a:lnSpc>
                <a:spcPct val="80000"/>
              </a:lnSpc>
            </a:pPr>
            <a:r>
              <a:rPr lang="en-US" altLang="en-US" sz="2200">
                <a:ea typeface="ＭＳ Ｐゴシック" charset="-128"/>
              </a:rPr>
              <a:t>You may be building in risks that will disappear in a portfolio and thus unnecessarily lowering the value of some risky investments. If you are valuing a company for a diversified investor, it is macro risks that you should be capturing in the discount rate, not micro risks.</a:t>
            </a:r>
          </a:p>
          <a:p>
            <a:pPr lvl="1" eaLnBrk="1" hangingPunct="1">
              <a:lnSpc>
                <a:spcPct val="80000"/>
              </a:lnSpc>
            </a:pPr>
            <a:r>
              <a:rPr lang="en-US" altLang="en-US" sz="2200">
                <a:ea typeface="ＭＳ Ｐゴシック" charset="-128"/>
              </a:rPr>
              <a:t>Adding to the proposition, adjusting discount rates is easier to do with continuous risk (that earnings will be volatile or exchange rates will change) than for discontinuous risk.</a:t>
            </a:r>
          </a:p>
        </p:txBody>
      </p:sp>
    </p:spTree>
    <p:extLst>
      <p:ext uri="{BB962C8B-B14F-4D97-AF65-F5344CB8AC3E}">
        <p14:creationId xmlns:p14="http://schemas.microsoft.com/office/powerpoint/2010/main" val="29017208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To illustrate: Survival risk at young firms…</a:t>
            </a:r>
          </a:p>
        </p:txBody>
      </p:sp>
      <p:pic>
        <p:nvPicPr>
          <p:cNvPr id="6758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1613" r="-11613"/>
          <a:stretch>
            <a:fillRect/>
          </a:stretch>
        </p:blipFill>
        <p:spPr>
          <a:xfrm>
            <a:off x="612775" y="1600200"/>
            <a:ext cx="8153400" cy="4495800"/>
          </a:xfrm>
        </p:spPr>
      </p:pic>
    </p:spTree>
    <p:extLst>
      <p:ext uri="{BB962C8B-B14F-4D97-AF65-F5344CB8AC3E}">
        <p14:creationId xmlns:p14="http://schemas.microsoft.com/office/powerpoint/2010/main" val="213432029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Contrasting ways of dealing with survival risk…</a:t>
            </a:r>
          </a:p>
        </p:txBody>
      </p:sp>
      <p:sp>
        <p:nvSpPr>
          <p:cNvPr id="3"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Venture Capital approach:  In the venture capital approach, you hike the “discount rate” well above what would be appropriate for a going concern and then use this “target” rate to discount your “exit value” (which is estimated using a multiple and forward earnings).</a:t>
            </a:r>
          </a:p>
          <a:p>
            <a:pPr lvl="1" eaLnBrk="1" hangingPunct="1">
              <a:lnSpc>
                <a:spcPct val="90000"/>
              </a:lnSpc>
            </a:pPr>
            <a:r>
              <a:rPr lang="en-US" altLang="en-US" sz="2000">
                <a:ea typeface="ＭＳ Ｐゴシック" charset="-128"/>
              </a:rPr>
              <a:t>Value  = (Forward Earnings in year n * Exit multiple)/ (1+ target rate)</a:t>
            </a:r>
            <a:r>
              <a:rPr lang="en-US" altLang="en-US" sz="2000" baseline="30000">
                <a:ea typeface="ＭＳ Ｐゴシック" charset="-128"/>
              </a:rPr>
              <a:t>n</a:t>
            </a:r>
          </a:p>
          <a:p>
            <a:pPr eaLnBrk="1" hangingPunct="1">
              <a:lnSpc>
                <a:spcPct val="90000"/>
              </a:lnSpc>
            </a:pPr>
            <a:r>
              <a:rPr lang="en-US" altLang="en-US" sz="2400">
                <a:ea typeface="ＭＳ Ｐゴシック" charset="-128"/>
              </a:rPr>
              <a:t>The decision tree approach: </a:t>
            </a:r>
          </a:p>
          <a:p>
            <a:pPr lvl="1" eaLnBrk="1" hangingPunct="1">
              <a:lnSpc>
                <a:spcPct val="90000"/>
              </a:lnSpc>
            </a:pPr>
            <a:r>
              <a:rPr lang="en-US" altLang="en-US" sz="2000">
                <a:ea typeface="ＭＳ Ｐゴシック" charset="-128"/>
              </a:rPr>
              <a:t>Value the business as a “going concern”, with a rate of return appropriate for a “going concern”. </a:t>
            </a:r>
          </a:p>
          <a:p>
            <a:pPr lvl="1" eaLnBrk="1" hangingPunct="1">
              <a:lnSpc>
                <a:spcPct val="90000"/>
              </a:lnSpc>
            </a:pPr>
            <a:r>
              <a:rPr lang="en-US" altLang="en-US" sz="2000">
                <a:ea typeface="ＭＳ Ｐゴシック" charset="-128"/>
              </a:rPr>
              <a:t>Estimate the probability of survival (and failure) and the value of the business in the event of failure.</a:t>
            </a:r>
          </a:p>
          <a:p>
            <a:pPr lvl="1" eaLnBrk="1" hangingPunct="1">
              <a:lnSpc>
                <a:spcPct val="90000"/>
              </a:lnSpc>
            </a:pPr>
            <a:r>
              <a:rPr lang="en-US" altLang="en-US" sz="2000">
                <a:ea typeface="ＭＳ Ｐゴシック" charset="-128"/>
              </a:rPr>
              <a:t>Value =  Going concern value (Probability of survival) + Liquidation value (Probability of failure)</a:t>
            </a:r>
          </a:p>
        </p:txBody>
      </p:sp>
    </p:spTree>
    <p:extLst>
      <p:ext uri="{BB962C8B-B14F-4D97-AF65-F5344CB8AC3E}">
        <p14:creationId xmlns:p14="http://schemas.microsoft.com/office/powerpoint/2010/main" val="21017749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Generalizing to other “truncation” risks</a:t>
            </a:r>
          </a:p>
        </p:txBody>
      </p:sp>
      <p:sp>
        <p:nvSpPr>
          <p:cNvPr id="552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600" u="sng">
                <a:ea typeface="ＭＳ Ｐゴシック" charset="-128"/>
              </a:rPr>
              <a:t>Default risk for a “distressed” company</a:t>
            </a:r>
            <a:r>
              <a:rPr lang="en-US" altLang="en-US" sz="2600">
                <a:ea typeface="ＭＳ Ｐゴシック" charset="-128"/>
              </a:rPr>
              <a:t>: For firms that have substantial debt, there is the possibility of default. In default, you will receive a liquidation value for your assets in place, that may not reflect their going concern value, and will lose any “growth asset” value. </a:t>
            </a:r>
          </a:p>
          <a:p>
            <a:pPr lvl="1" eaLnBrk="1" hangingPunct="1">
              <a:lnSpc>
                <a:spcPct val="80000"/>
              </a:lnSpc>
            </a:pPr>
            <a:r>
              <a:rPr lang="en-US" altLang="en-US" sz="2200">
                <a:ea typeface="ＭＳ Ｐゴシック" charset="-128"/>
              </a:rPr>
              <a:t>Value = Going concern value (1- Probability of default) + Liquidation value (Probability of default)</a:t>
            </a:r>
          </a:p>
          <a:p>
            <a:pPr eaLnBrk="1" hangingPunct="1">
              <a:lnSpc>
                <a:spcPct val="80000"/>
              </a:lnSpc>
            </a:pPr>
            <a:r>
              <a:rPr lang="en-US" altLang="en-US" sz="2600" u="sng">
                <a:ea typeface="ＭＳ Ｐゴシック" charset="-128"/>
              </a:rPr>
              <a:t>Nationalization risk</a:t>
            </a:r>
            <a:r>
              <a:rPr lang="en-US" altLang="en-US" sz="2600">
                <a:ea typeface="ＭＳ Ｐゴシック" charset="-128"/>
              </a:rPr>
              <a:t>: The primary cost of being nationalized is that what you receive for your business from the nationalizing authority is less than the fair value of the business.</a:t>
            </a:r>
          </a:p>
          <a:p>
            <a:pPr lvl="1" eaLnBrk="1" hangingPunct="1">
              <a:lnSpc>
                <a:spcPct val="80000"/>
              </a:lnSpc>
            </a:pPr>
            <a:r>
              <a:rPr lang="en-US" altLang="en-US" sz="2200">
                <a:ea typeface="ＭＳ Ｐゴシック" charset="-128"/>
              </a:rPr>
              <a:t>Value = Going concern value (1- Probability of nationalization) + Liquidation value (Probability of nationalization)</a:t>
            </a:r>
          </a:p>
          <a:p>
            <a:pPr lvl="1" eaLnBrk="1" hangingPunct="1">
              <a:lnSpc>
                <a:spcPct val="80000"/>
              </a:lnSpc>
            </a:pPr>
            <a:endParaRPr lang="en-US" altLang="en-US" sz="2200">
              <a:ea typeface="ＭＳ Ｐゴシック" charset="-128"/>
            </a:endParaRPr>
          </a:p>
        </p:txBody>
      </p:sp>
    </p:spTree>
    <p:extLst>
      <p:ext uri="{BB962C8B-B14F-4D97-AF65-F5344CB8AC3E}">
        <p14:creationId xmlns:p14="http://schemas.microsoft.com/office/powerpoint/2010/main" val="5738482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7924800" cy="594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984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8. Confront uncertainty, if you can… </a:t>
            </a:r>
          </a:p>
        </p:txBody>
      </p:sp>
      <p:sp>
        <p:nvSpPr>
          <p:cNvPr id="57346"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In standard valuation, you are forced to make point estimates for inputs where you are uncertain about values. In statistical terms, you are being asked to compress a probability distribution about a variable into an expected value. You then obtain a single estimate of value, based upon your base case or expected values.</a:t>
            </a:r>
          </a:p>
          <a:p>
            <a:pPr eaLnBrk="1" hangingPunct="1">
              <a:lnSpc>
                <a:spcPct val="90000"/>
              </a:lnSpc>
            </a:pPr>
            <a:r>
              <a:rPr lang="en-US" altLang="en-US" sz="2600">
                <a:ea typeface="ＭＳ Ｐゴシック" charset="-128"/>
              </a:rPr>
              <a:t>In a simulation, you can enter distributions for variables, rather than point estimates. Rather than obtain a single estimate of value, you get a distribution of values, which can provide you with substantially more information than a single valuation.</a:t>
            </a:r>
          </a:p>
        </p:txBody>
      </p:sp>
    </p:spTree>
    <p:extLst>
      <p:ext uri="{BB962C8B-B14F-4D97-AF65-F5344CB8AC3E}">
        <p14:creationId xmlns:p14="http://schemas.microsoft.com/office/powerpoint/2010/main" val="731103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To illustrate: Revisiting the Twitter valuation…</a:t>
            </a:r>
          </a:p>
        </p:txBody>
      </p:sp>
      <p:graphicFrame>
        <p:nvGraphicFramePr>
          <p:cNvPr id="72706" name="Content Placeholder 7"/>
          <p:cNvGraphicFramePr>
            <a:graphicFrameLocks noGrp="1" noChangeAspect="1"/>
          </p:cNvGraphicFramePr>
          <p:nvPr>
            <p:ph sz="quarter" idx="1"/>
          </p:nvPr>
        </p:nvGraphicFramePr>
        <p:xfrm>
          <a:off x="3276600" y="1676400"/>
          <a:ext cx="3200400" cy="4649788"/>
        </p:xfrm>
        <a:graphic>
          <a:graphicData uri="http://schemas.openxmlformats.org/presentationml/2006/ole">
            <mc:AlternateContent xmlns:mc="http://schemas.openxmlformats.org/markup-compatibility/2006">
              <mc:Choice xmlns:v="urn:schemas-microsoft-com:vml" Requires="v">
                <p:oleObj spid="_x0000_s411666" name="Document" r:id="rId3" imgW="5638800" imgH="8191500" progId="Word.Document.12">
                  <p:embed/>
                </p:oleObj>
              </mc:Choice>
              <mc:Fallback>
                <p:oleObj name="Document" r:id="rId3" imgW="5638800" imgH="8191500" progId="Word.Document.12">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676400"/>
                        <a:ext cx="3200400"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546015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With the consequences for equity value…</a:t>
            </a:r>
          </a:p>
        </p:txBody>
      </p:sp>
      <p:sp>
        <p:nvSpPr>
          <p:cNvPr id="737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6104E0C-EC5A-E74B-B852-669EFE336EF4}" type="slidenum">
              <a:rPr lang="en-US" altLang="en-US" sz="1200">
                <a:solidFill>
                  <a:srgbClr val="FFFFFF"/>
                </a:solidFill>
              </a:rPr>
              <a:pPr eaLnBrk="1" hangingPunct="1">
                <a:lnSpc>
                  <a:spcPct val="80000"/>
                </a:lnSpc>
              </a:pPr>
              <a:t>77</a:t>
            </a:fld>
            <a:endParaRPr lang="en-US" altLang="en-US" sz="1200">
              <a:solidFill>
                <a:srgbClr val="FFFFFF"/>
              </a:solidFill>
            </a:endParaRPr>
          </a:p>
        </p:txBody>
      </p:sp>
      <p:pic>
        <p:nvPicPr>
          <p:cNvPr id="73732"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12057" r="-12057"/>
          <a:stretch>
            <a:fillRect/>
          </a:stretch>
        </p:blipFill>
        <p:spPr>
          <a:xfrm>
            <a:off x="685800" y="1752600"/>
            <a:ext cx="8153400" cy="4495800"/>
          </a:xfrm>
        </p:spPr>
      </p:pic>
      <p:pic>
        <p:nvPicPr>
          <p:cNvPr id="7373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905000"/>
            <a:ext cx="17907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2131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9. Don</a:t>
            </a:r>
            <a:r>
              <a:rPr lang="fr-FR" altLang="en-US">
                <a:ea typeface="ＭＳ Ｐゴシック" charset="-128"/>
              </a:rPr>
              <a:t>’</a:t>
            </a:r>
            <a:r>
              <a:rPr lang="en-US" altLang="ja-JP">
                <a:ea typeface="ＭＳ Ｐゴシック" charset="-128"/>
              </a:rPr>
              <a:t>t look for precision.. </a:t>
            </a:r>
            <a:endParaRPr lang="en-US" altLang="en-US">
              <a:ea typeface="ＭＳ Ｐゴシック" charset="-128"/>
            </a:endParaRPr>
          </a:p>
        </p:txBody>
      </p:sp>
      <p:sp>
        <p:nvSpPr>
          <p:cNvPr id="74754"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No matter how careful you are in getting your inputs and how well structured your model is, your estimate of value will change both as new information comes out about the company, the business and the economy.</a:t>
            </a:r>
          </a:p>
          <a:p>
            <a:pPr eaLnBrk="1" hangingPunct="1"/>
            <a:r>
              <a:rPr lang="en-US" altLang="en-US">
                <a:ea typeface="ＭＳ Ｐゴシック" charset="-128"/>
              </a:rPr>
              <a:t>As information comes out, you will have to adjust and adapt your model to reflect the information. Rather than be defensive about the resulting changes in value, recognize that this is the essence of risk. </a:t>
            </a:r>
          </a:p>
        </p:txBody>
      </p:sp>
    </p:spTree>
    <p:extLst>
      <p:ext uri="{BB962C8B-B14F-4D97-AF65-F5344CB8AC3E}">
        <p14:creationId xmlns:p14="http://schemas.microsoft.com/office/powerpoint/2010/main" val="20806654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 y="-6350"/>
            <a:ext cx="9220200" cy="6870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087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To illustrate: Your mistakes versus market mistakes..</a:t>
            </a:r>
            <a:endParaRPr lang="en-US">
              <a:ea typeface="+mj-ea"/>
              <a:cs typeface="+mj-cs"/>
            </a:endParaRPr>
          </a:p>
        </p:txBody>
      </p:sp>
      <p:pic>
        <p:nvPicPr>
          <p:cNvPr id="7782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extLst>
      <p:ext uri="{BB962C8B-B14F-4D97-AF65-F5344CB8AC3E}">
        <p14:creationId xmlns:p14="http://schemas.microsoft.com/office/powerpoint/2010/main" val="141746790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10. You can make mistakes, but try to keep bias out.. </a:t>
            </a:r>
            <a:endParaRPr lang="en-US">
              <a:ea typeface="+mj-ea"/>
              <a:cs typeface="+mj-cs"/>
            </a:endParaRPr>
          </a:p>
        </p:txBody>
      </p:sp>
      <p:sp>
        <p:nvSpPr>
          <p:cNvPr id="84994"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dirty="0">
                <a:ea typeface="ＭＳ Ｐゴシック" charset="-128"/>
              </a:rPr>
              <a:t>When you are wrong on individual company valuations, as you inevitably will be, recognize that while those mistakes may cause the value to be very different from the price for an individual company, the mistakes should average out across companies.</a:t>
            </a:r>
          </a:p>
          <a:p>
            <a:pPr lvl="1" eaLnBrk="1" hangingPunct="1">
              <a:lnSpc>
                <a:spcPct val="90000"/>
              </a:lnSpc>
            </a:pPr>
            <a:r>
              <a:rPr lang="en-US" altLang="en-US" sz="2000" dirty="0">
                <a:ea typeface="ＭＳ Ｐゴシック" charset="-128"/>
              </a:rPr>
              <a:t>Put differently, if you are an investor, you have can make the “law of large numbers” work for you by diversifying across companies, with the degree of diversification increasing as uncertainty increases.</a:t>
            </a:r>
          </a:p>
          <a:p>
            <a:pPr eaLnBrk="1" hangingPunct="1">
              <a:lnSpc>
                <a:spcPct val="90000"/>
              </a:lnSpc>
            </a:pPr>
            <a:r>
              <a:rPr lang="en-US" altLang="en-US" sz="2400" dirty="0">
                <a:ea typeface="ＭＳ Ｐゴシック" charset="-128"/>
              </a:rPr>
              <a:t>If you are “biased” on individual company valuations, your mistakes will not average out, no matter how diversified you get.</a:t>
            </a:r>
          </a:p>
          <a:p>
            <a:pPr eaLnBrk="1" hangingPunct="1">
              <a:lnSpc>
                <a:spcPct val="90000"/>
              </a:lnSpc>
            </a:pPr>
            <a:r>
              <a:rPr lang="en-US" altLang="en-US" sz="2400" b="1" dirty="0">
                <a:ea typeface="ＭＳ Ｐゴシック" charset="-128"/>
              </a:rPr>
              <a:t>Bottom line: You are better off making large mistakes and being unbiased than making smaller mistakes, with bias.</a:t>
            </a:r>
          </a:p>
        </p:txBody>
      </p:sp>
    </p:spTree>
    <p:extLst>
      <p:ext uri="{BB962C8B-B14F-4D97-AF65-F5344CB8AC3E}">
        <p14:creationId xmlns:p14="http://schemas.microsoft.com/office/powerpoint/2010/main" val="134703358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Value versus Price</a:t>
            </a:r>
            <a:endParaRPr lang="en-US" dirty="0"/>
          </a:p>
        </p:txBody>
      </p:sp>
      <p:sp>
        <p:nvSpPr>
          <p:cNvPr id="3" name="Subtitle 2"/>
          <p:cNvSpPr>
            <a:spLocks noGrp="1"/>
          </p:cNvSpPr>
          <p:nvPr>
            <p:ph type="subTitle" idx="1"/>
          </p:nvPr>
        </p:nvSpPr>
        <p:spPr/>
        <p:txBody>
          <a:bodyPr/>
          <a:lstStyle/>
          <a:p>
            <a:r>
              <a:rPr lang="en-US" dirty="0" smtClean="0"/>
              <a:t>Are you valuing or are you pricing?</a:t>
            </a:r>
            <a:endParaRPr lang="en-US" dirty="0"/>
          </a:p>
        </p:txBody>
      </p:sp>
      <p:sp>
        <p:nvSpPr>
          <p:cNvPr id="4" name="Date Placeholder 3"/>
          <p:cNvSpPr>
            <a:spLocks noGrp="1"/>
          </p:cNvSpPr>
          <p:nvPr>
            <p:ph type="dt" sz="half" idx="10"/>
          </p:nvPr>
        </p:nvSpPr>
        <p:spPr/>
        <p:txBody>
          <a:bodyPr/>
          <a:lstStyle/>
          <a:p>
            <a:r>
              <a:rPr lang="en-US" altLang="en-US" smtClean="0"/>
              <a:t>‹#›</a:t>
            </a:r>
            <a:endParaRPr lang="en-US" altLang="en-US"/>
          </a:p>
        </p:txBody>
      </p:sp>
      <p:sp>
        <p:nvSpPr>
          <p:cNvPr id="5" name="Footer Placeholder 4"/>
          <p:cNvSpPr>
            <a:spLocks noGrp="1"/>
          </p:cNvSpPr>
          <p:nvPr>
            <p:ph type="ftr" sz="quarter" idx="11"/>
          </p:nvPr>
        </p:nvSpPr>
        <p:spPr/>
        <p:txBody>
          <a:bodyPr/>
          <a:lstStyle/>
          <a:p>
            <a:pPr>
              <a:defRPr/>
            </a:pPr>
            <a:r>
              <a:rPr lang="en-US" smtClean="0"/>
              <a:t>Aswath Damodaran</a:t>
            </a:r>
            <a:endParaRPr lang="en-US" dirty="0"/>
          </a:p>
        </p:txBody>
      </p:sp>
      <p:sp>
        <p:nvSpPr>
          <p:cNvPr id="6" name="Slide Number Placeholder 5"/>
          <p:cNvSpPr>
            <a:spLocks noGrp="1"/>
          </p:cNvSpPr>
          <p:nvPr>
            <p:ph type="sldNum" sz="quarter" idx="12"/>
          </p:nvPr>
        </p:nvSpPr>
        <p:spPr/>
        <p:txBody>
          <a:bodyPr/>
          <a:lstStyle/>
          <a:p>
            <a:fld id="{875FB9A2-E6B6-9D4C-9B23-3D55C36C87F1}" type="slidenum">
              <a:rPr lang="en-US" altLang="en-US" smtClean="0"/>
              <a:pPr/>
              <a:t>82</a:t>
            </a:fld>
            <a:endParaRPr lang="en-US" altLang="en-US"/>
          </a:p>
        </p:txBody>
      </p:sp>
    </p:spTree>
    <p:extLst>
      <p:ext uri="{BB962C8B-B14F-4D97-AF65-F5344CB8AC3E}">
        <p14:creationId xmlns:p14="http://schemas.microsoft.com/office/powerpoint/2010/main" val="22645415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Value Process versus Pricing Process</a:t>
            </a:r>
            <a:endParaRPr lang="en-US" altLang="en-US" dirty="0">
              <a:ea typeface="ＭＳ Ｐゴシック" charset="-128"/>
            </a:endParaRPr>
          </a:p>
        </p:txBody>
      </p:sp>
      <p:sp>
        <p:nvSpPr>
          <p:cNvPr id="7782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BFDD65-57B0-DA41-A25A-0A0FF1311D53}" type="slidenum">
              <a:rPr lang="en-US" altLang="en-US" sz="1200">
                <a:solidFill>
                  <a:srgbClr val="FFFFFF"/>
                </a:solidFill>
              </a:rPr>
              <a:pPr>
                <a:lnSpc>
                  <a:spcPct val="80000"/>
                </a:lnSpc>
              </a:pPr>
              <a:t>83</a:t>
            </a:fld>
            <a:endParaRPr lang="en-US" altLang="en-US" sz="1200">
              <a:solidFill>
                <a:srgbClr val="FFFFFF"/>
              </a:solidFill>
            </a:endParaRPr>
          </a:p>
        </p:txBody>
      </p:sp>
      <p:pic>
        <p:nvPicPr>
          <p:cNvPr id="7782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7679" b="-37679"/>
          <a:stretch>
            <a:fillRect/>
          </a:stretch>
        </p:blipFill>
        <p:spPr>
          <a:xfrm>
            <a:off x="612775" y="1600200"/>
            <a:ext cx="8153400" cy="4495800"/>
          </a:xfrm>
        </p:spPr>
      </p:pic>
    </p:spTree>
    <p:extLst>
      <p:ext uri="{BB962C8B-B14F-4D97-AF65-F5344CB8AC3E}">
        <p14:creationId xmlns:p14="http://schemas.microsoft.com/office/powerpoint/2010/main" val="135740960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1: Are you pricing or valuing?</a:t>
            </a:r>
          </a:p>
        </p:txBody>
      </p:sp>
      <p:sp>
        <p:nvSpPr>
          <p:cNvPr id="79874"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ED6C1A-D15D-084A-A2DD-A0A9EE53F9D1}" type="slidenum">
              <a:rPr lang="en-US" altLang="en-US" sz="1200">
                <a:solidFill>
                  <a:srgbClr val="FFFFFF"/>
                </a:solidFill>
              </a:rPr>
              <a:pPr>
                <a:lnSpc>
                  <a:spcPct val="80000"/>
                </a:lnSpc>
              </a:pPr>
              <a:t>84</a:t>
            </a:fld>
            <a:endParaRPr lang="en-US" altLang="en-US" sz="1200">
              <a:solidFill>
                <a:srgbClr val="FFFFFF"/>
              </a:solidFill>
            </a:endParaRPr>
          </a:p>
        </p:txBody>
      </p:sp>
      <p:pic>
        <p:nvPicPr>
          <p:cNvPr id="79876"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2318" r="-2318"/>
          <a:stretch>
            <a:fillRect/>
          </a:stretch>
        </p:blipFill>
        <p:spPr>
          <a:xfrm>
            <a:off x="612775" y="1600200"/>
            <a:ext cx="8153400" cy="4495800"/>
          </a:xfrm>
        </p:spPr>
      </p:pic>
    </p:spTree>
    <p:extLst>
      <p:ext uri="{BB962C8B-B14F-4D97-AF65-F5344CB8AC3E}">
        <p14:creationId xmlns:p14="http://schemas.microsoft.com/office/powerpoint/2010/main" val="166605542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2: Are you pricing or valuing?</a:t>
            </a:r>
          </a:p>
        </p:txBody>
      </p:sp>
      <p:sp>
        <p:nvSpPr>
          <p:cNvPr id="808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E7BA3A-50CC-D04E-AC05-B212ECF09D0B}" type="slidenum">
              <a:rPr lang="en-US" altLang="en-US" sz="1200">
                <a:solidFill>
                  <a:srgbClr val="FFFFFF"/>
                </a:solidFill>
              </a:rPr>
              <a:pPr>
                <a:lnSpc>
                  <a:spcPct val="80000"/>
                </a:lnSpc>
              </a:pPr>
              <a:t>85</a:t>
            </a:fld>
            <a:endParaRPr lang="en-US" altLang="en-US" sz="1200">
              <a:solidFill>
                <a:srgbClr val="FFFFFF"/>
              </a:solidFill>
            </a:endParaRPr>
          </a:p>
        </p:txBody>
      </p:sp>
      <p:pic>
        <p:nvPicPr>
          <p:cNvPr id="80900" name="Content Placeholder 9"/>
          <p:cNvPicPr>
            <a:picLocks noGrp="1" noChangeAspect="1"/>
          </p:cNvPicPr>
          <p:nvPr>
            <p:ph sz="quarter" idx="1"/>
          </p:nvPr>
        </p:nvPicPr>
        <p:blipFill>
          <a:blip r:embed="rId2">
            <a:extLst>
              <a:ext uri="{28A0092B-C50C-407E-A947-70E740481C1C}">
                <a14:useLocalDpi xmlns:a14="http://schemas.microsoft.com/office/drawing/2010/main" val="0"/>
              </a:ext>
            </a:extLst>
          </a:blip>
          <a:srcRect t="11806" b="11806"/>
          <a:stretch>
            <a:fillRect/>
          </a:stretch>
        </p:blipFill>
        <p:spPr>
          <a:xfrm>
            <a:off x="612775" y="1600200"/>
            <a:ext cx="8153400" cy="4495800"/>
          </a:xfrm>
        </p:spPr>
      </p:pic>
      <p:sp>
        <p:nvSpPr>
          <p:cNvPr id="12" name="Rectangle 11"/>
          <p:cNvSpPr/>
          <p:nvPr/>
        </p:nvSpPr>
        <p:spPr>
          <a:xfrm>
            <a:off x="5791200" y="2667000"/>
            <a:ext cx="2743200" cy="6858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477000" y="1600200"/>
            <a:ext cx="2209800" cy="152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5425474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Test 3: Are you pricing or valuing?</a:t>
            </a:r>
          </a:p>
        </p:txBody>
      </p:sp>
      <p:sp>
        <p:nvSpPr>
          <p:cNvPr id="8192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A4E24FB-0CCC-AE4F-A758-30BEFF5BF3A0}" type="slidenum">
              <a:rPr lang="en-US" altLang="en-US" sz="1200">
                <a:solidFill>
                  <a:srgbClr val="FFFFFF"/>
                </a:solidFill>
              </a:rPr>
              <a:pPr>
                <a:lnSpc>
                  <a:spcPct val="80000"/>
                </a:lnSpc>
              </a:pPr>
              <a:t>86</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381000" y="1524000"/>
          <a:ext cx="8458200" cy="4719639"/>
        </p:xfrm>
        <a:graphic>
          <a:graphicData uri="http://schemas.openxmlformats.org/drawingml/2006/table">
            <a:tbl>
              <a:tblPr/>
              <a:tblGrid>
                <a:gridCol w="2801938"/>
                <a:gridCol w="1131887"/>
                <a:gridCol w="1130300"/>
                <a:gridCol w="1131888"/>
                <a:gridCol w="1130300"/>
                <a:gridCol w="1131887"/>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a:t>
                      </a:r>
                    </a:p>
                  </a:txBody>
                  <a:tcPr marL="12700" marR="12700" marT="12700"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$172.80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$207.36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Depreciation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$138.24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Taxes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$49.77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EBIT (1-t)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$96.77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Depreciation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$28.80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$41.47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Cap Ex</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$72.00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$86.40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$103.68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Chg in WC</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$14.40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$17.28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FCFF</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$19.20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$23.04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$33.18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$1,658.88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Cost of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23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$16.38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$18.16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$20.14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$1,138.35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23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Value of operating assets today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$1,207.81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 + Cash</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de-DE" altLang="en-US" sz="1600" b="0" i="0" u="none" strike="noStrike" cap="none" normalizeH="0" baseline="0">
                          <a:ln>
                            <a:noFill/>
                          </a:ln>
                          <a:solidFill>
                            <a:srgbClr val="000000"/>
                          </a:solidFill>
                          <a:effectLst/>
                          <a:latin typeface="Calibri" charset="0"/>
                          <a:ea typeface="ＭＳ Ｐゴシック" charset="-128"/>
                        </a:rPr>
                        <a:t> -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$200.00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r h="2714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Value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Calibri" charset="0"/>
                          <a:ea typeface="ＭＳ Ｐゴシック" charset="-128"/>
                        </a:rPr>
                        <a:t>$1,132.81</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113477931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determinants of price</a:t>
            </a:r>
          </a:p>
        </p:txBody>
      </p:sp>
      <p:sp>
        <p:nvSpPr>
          <p:cNvPr id="829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0AB946-EC31-BA4E-B7AB-2FCBABC22DED}" type="slidenum">
              <a:rPr lang="en-US" altLang="en-US" sz="1200">
                <a:solidFill>
                  <a:srgbClr val="FFFFFF"/>
                </a:solidFill>
              </a:rPr>
              <a:pPr>
                <a:lnSpc>
                  <a:spcPct val="80000"/>
                </a:lnSpc>
              </a:pPr>
              <a:t>87</a:t>
            </a:fld>
            <a:endParaRPr lang="en-US" altLang="en-US" sz="1200">
              <a:solidFill>
                <a:srgbClr val="FFFFFF"/>
              </a:solidFill>
            </a:endParaRPr>
          </a:p>
        </p:txBody>
      </p:sp>
      <p:pic>
        <p:nvPicPr>
          <p:cNvPr id="8294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10699" r="-10699"/>
          <a:stretch>
            <a:fillRect/>
          </a:stretch>
        </p:blipFill>
        <p:spPr>
          <a:xfrm>
            <a:off x="612775" y="1600200"/>
            <a:ext cx="8153400" cy="4495800"/>
          </a:xfrm>
        </p:spPr>
      </p:pic>
    </p:spTree>
    <p:extLst>
      <p:ext uri="{BB962C8B-B14F-4D97-AF65-F5344CB8AC3E}">
        <p14:creationId xmlns:p14="http://schemas.microsoft.com/office/powerpoint/2010/main" val="43359416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Multiples </a:t>
            </a:r>
            <a:r>
              <a:rPr lang="en-US" dirty="0">
                <a:ea typeface="+mj-ea"/>
                <a:cs typeface="+mj-cs"/>
              </a:rPr>
              <a:t>and Comparable Transactions</a:t>
            </a:r>
          </a:p>
        </p:txBody>
      </p:sp>
      <p:pic>
        <p:nvPicPr>
          <p:cNvPr id="8397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121" b="-4121"/>
          <a:stretch>
            <a:fillRect/>
          </a:stretch>
        </p:blipFill>
        <p:spPr>
          <a:xfrm>
            <a:off x="612775" y="1600200"/>
            <a:ext cx="8153400" cy="4495800"/>
          </a:xfrm>
        </p:spPr>
      </p:pic>
    </p:spTree>
    <p:extLst>
      <p:ext uri="{BB962C8B-B14F-4D97-AF65-F5344CB8AC3E}">
        <p14:creationId xmlns:p14="http://schemas.microsoft.com/office/powerpoint/2010/main" val="100508327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To be a better </a:t>
            </a:r>
            <a:r>
              <a:rPr lang="en-US" dirty="0" err="1">
                <a:ea typeface="+mj-ea"/>
                <a:cs typeface="+mj-cs"/>
              </a:rPr>
              <a:t>P</a:t>
            </a:r>
            <a:r>
              <a:rPr lang="en-US" dirty="0" err="1" smtClean="0">
                <a:ea typeface="+mj-ea"/>
                <a:cs typeface="+mj-cs"/>
              </a:rPr>
              <a:t>ricer</a:t>
            </a:r>
            <a:r>
              <a:rPr lang="en-US" dirty="0" smtClean="0">
                <a:ea typeface="+mj-ea"/>
                <a:cs typeface="+mj-cs"/>
              </a:rPr>
              <a:t>, here are four suggestions..</a:t>
            </a:r>
            <a:endParaRPr lang="en-US" dirty="0">
              <a:ea typeface="+mj-ea"/>
              <a:cs typeface="+mj-cs"/>
            </a:endParaRPr>
          </a:p>
        </p:txBody>
      </p:sp>
      <p:sp>
        <p:nvSpPr>
          <p:cNvPr id="849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139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Check your multiple or consistency/uniformity</a:t>
            </a:r>
          </a:p>
          <a:p>
            <a:pPr lvl="1" eaLnBrk="1" hangingPunct="1">
              <a:lnSpc>
                <a:spcPct val="80000"/>
              </a:lnSpc>
            </a:pPr>
            <a:r>
              <a:rPr lang="en-US" altLang="en-US" sz="1900">
                <a:ea typeface="ＭＳ Ｐゴシック" charset="-128"/>
              </a:rPr>
              <a:t>In use, the same multiple can be defined in different ways by different users. When comparing and using multiples, estimated by someone else, it is critical that we understand how the multiples have been estimated</a:t>
            </a:r>
          </a:p>
          <a:p>
            <a:pPr eaLnBrk="1" hangingPunct="1">
              <a:lnSpc>
                <a:spcPct val="80000"/>
              </a:lnSpc>
            </a:pPr>
            <a:r>
              <a:rPr lang="en-US" altLang="en-US" sz="2200">
                <a:ea typeface="ＭＳ Ｐゴシック" charset="-128"/>
              </a:rPr>
              <a:t>Look at all the data, not just the key statistics</a:t>
            </a:r>
          </a:p>
          <a:p>
            <a:pPr lvl="1" eaLnBrk="1" hangingPunct="1">
              <a:lnSpc>
                <a:spcPct val="80000"/>
              </a:lnSpc>
            </a:pPr>
            <a:r>
              <a:rPr lang="en-US" altLang="en-US" sz="1900">
                <a:ea typeface="ＭＳ Ｐゴシック" charset="-128"/>
              </a:rPr>
              <a:t>Too many people who use a multiple have no idea what its cross sectional distribution is. If you do not know what the cross sectional distribution of a multiple is, it is difficult to look at a number and pass judgment on whether it is too high or low.</a:t>
            </a:r>
          </a:p>
          <a:p>
            <a:pPr eaLnBrk="1" hangingPunct="1">
              <a:lnSpc>
                <a:spcPct val="80000"/>
              </a:lnSpc>
            </a:pPr>
            <a:r>
              <a:rPr lang="en-US" altLang="en-US" sz="2200">
                <a:ea typeface="ＭＳ Ｐゴシック" charset="-128"/>
              </a:rPr>
              <a:t>Don’t forget the fundamentals ultimately matter</a:t>
            </a:r>
          </a:p>
          <a:p>
            <a:pPr lvl="1" eaLnBrk="1" hangingPunct="1">
              <a:lnSpc>
                <a:spcPct val="80000"/>
              </a:lnSpc>
            </a:pPr>
            <a:r>
              <a:rPr lang="en-US" altLang="en-US" sz="1900">
                <a:ea typeface="ＭＳ Ｐゴシック" charset="-128"/>
              </a:rPr>
              <a:t>It is critical that we understand the fundamentals that drive each multiple, and the nature of the relationship between the multiple and each variable.</a:t>
            </a:r>
          </a:p>
          <a:p>
            <a:pPr eaLnBrk="1" hangingPunct="1">
              <a:lnSpc>
                <a:spcPct val="80000"/>
              </a:lnSpc>
            </a:pPr>
            <a:r>
              <a:rPr lang="en-US" altLang="en-US" sz="2200">
                <a:ea typeface="ＭＳ Ｐゴシック" charset="-128"/>
              </a:rPr>
              <a:t>Don’t define comparables based only on sector</a:t>
            </a:r>
          </a:p>
          <a:p>
            <a:pPr lvl="1" eaLnBrk="1" hangingPunct="1">
              <a:lnSpc>
                <a:spcPct val="80000"/>
              </a:lnSpc>
            </a:pPr>
            <a:r>
              <a:rPr lang="en-US" altLang="en-US" sz="1900">
                <a:ea typeface="ＭＳ Ｐゴシック" charset="-128"/>
              </a:rPr>
              <a:t>Defining the comparable universe and controlling for differences is far more difficult in practice than it is in theory.</a:t>
            </a:r>
          </a:p>
        </p:txBody>
      </p:sp>
    </p:spTree>
    <p:extLst>
      <p:ext uri="{BB962C8B-B14F-4D97-AF65-F5344CB8AC3E}">
        <p14:creationId xmlns:p14="http://schemas.microsoft.com/office/powerpoint/2010/main" val="328151588"/>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 </a:t>
            </a:r>
            <a:r>
              <a:rPr lang="en-US" altLang="en-US" dirty="0">
                <a:ea typeface="ＭＳ Ｐゴシック" charset="-128"/>
              </a:rPr>
              <a:t>Check the Multiple</a:t>
            </a:r>
          </a:p>
        </p:txBody>
      </p:sp>
      <p:sp>
        <p:nvSpPr>
          <p:cNvPr id="972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14131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Is the multiple consistently defined?</a:t>
            </a:r>
          </a:p>
          <a:p>
            <a:pPr lvl="1" eaLnBrk="1" hangingPunct="1">
              <a:lnSpc>
                <a:spcPct val="90000"/>
              </a:lnSpc>
            </a:pPr>
            <a:r>
              <a:rPr lang="en-US" altLang="en-US" sz="2000" u="sng">
                <a:ea typeface="ＭＳ Ｐゴシック" charset="-128"/>
              </a:rPr>
              <a:t>The consistency principle</a:t>
            </a:r>
            <a:r>
              <a:rPr lang="en-US" altLang="en-US" sz="2000">
                <a:ea typeface="ＭＳ Ｐゴシック" charset="-128"/>
              </a:rPr>
              <a:t>: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lvl="1" eaLnBrk="1" hangingPunct="1">
              <a:lnSpc>
                <a:spcPct val="90000"/>
              </a:lnSpc>
            </a:pPr>
            <a:r>
              <a:rPr lang="en-US" altLang="en-US" sz="2000" u="sng">
                <a:ea typeface="ＭＳ Ｐゴシック" charset="-128"/>
              </a:rPr>
              <a:t>The cost of mismatching</a:t>
            </a:r>
            <a:r>
              <a:rPr lang="en-US" altLang="en-US" sz="2000">
                <a:ea typeface="ＭＳ Ｐゴシック" charset="-128"/>
              </a:rPr>
              <a:t>: Assets that are not cheap(expensive) will look cheap (expensive), because your mismatch will skew the numbers.</a:t>
            </a:r>
          </a:p>
          <a:p>
            <a:pPr eaLnBrk="1" hangingPunct="1">
              <a:lnSpc>
                <a:spcPct val="90000"/>
              </a:lnSpc>
            </a:pPr>
            <a:r>
              <a:rPr lang="en-US" altLang="en-US" sz="2400">
                <a:ea typeface="ＭＳ Ｐゴシック" charset="-128"/>
              </a:rPr>
              <a:t>Is the multiple uniformly estimated?</a:t>
            </a:r>
          </a:p>
          <a:p>
            <a:pPr lvl="1" eaLnBrk="1" hangingPunct="1">
              <a:lnSpc>
                <a:spcPct val="90000"/>
              </a:lnSpc>
            </a:pPr>
            <a:r>
              <a:rPr lang="en-US" altLang="en-US" sz="2000" u="sng">
                <a:ea typeface="ＭＳ Ｐゴシック" charset="-128"/>
              </a:rPr>
              <a:t>The uniformity rule</a:t>
            </a:r>
            <a:r>
              <a:rPr lang="en-US" altLang="en-US" sz="2000">
                <a:ea typeface="ＭＳ Ｐゴシック" charset="-128"/>
              </a:rPr>
              <a:t>: The variables used in defining the multiple should be estimated uniformly across assets in the </a:t>
            </a:r>
            <a:r>
              <a:rPr lang="ja-JP" altLang="en-US" sz="2000">
                <a:ea typeface="ＭＳ Ｐゴシック" charset="-128"/>
              </a:rPr>
              <a:t>“</a:t>
            </a:r>
            <a:r>
              <a:rPr lang="en-US" altLang="ja-JP" sz="2000">
                <a:ea typeface="ＭＳ Ｐゴシック" charset="-128"/>
              </a:rPr>
              <a:t>comparable firm</a:t>
            </a:r>
            <a:r>
              <a:rPr lang="ja-JP" altLang="en-US" sz="2000">
                <a:ea typeface="ＭＳ Ｐゴシック" charset="-128"/>
              </a:rPr>
              <a:t>”</a:t>
            </a:r>
            <a:r>
              <a:rPr lang="en-US" altLang="ja-JP" sz="2000">
                <a:ea typeface="ＭＳ Ｐゴシック" charset="-128"/>
              </a:rPr>
              <a:t> list.</a:t>
            </a:r>
          </a:p>
          <a:p>
            <a:pPr lvl="1" eaLnBrk="1" hangingPunct="1">
              <a:lnSpc>
                <a:spcPct val="90000"/>
              </a:lnSpc>
            </a:pPr>
            <a:r>
              <a:rPr lang="en-US" altLang="ja-JP" sz="2000" u="sng">
                <a:ea typeface="ＭＳ Ｐゴシック" charset="-128"/>
              </a:rPr>
              <a:t>The cost of ignoring this rule</a:t>
            </a:r>
            <a:r>
              <a:rPr lang="en-US" altLang="ja-JP" sz="2000">
                <a:ea typeface="ＭＳ Ｐゴシック" charset="-128"/>
              </a:rPr>
              <a:t>: You will be comparing non-comparable numbers and drawing all the wrong conclusions.</a:t>
            </a:r>
          </a:p>
        </p:txBody>
      </p:sp>
    </p:spTree>
    <p:extLst>
      <p:ext uri="{BB962C8B-B14F-4D97-AF65-F5344CB8AC3E}">
        <p14:creationId xmlns:p14="http://schemas.microsoft.com/office/powerpoint/2010/main" val="131399314"/>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II. </a:t>
            </a:r>
            <a:r>
              <a:rPr lang="en-US" dirty="0">
                <a:ea typeface="+mj-ea"/>
                <a:cs typeface="+mj-cs"/>
              </a:rPr>
              <a:t>Play </a:t>
            </a:r>
            <a:r>
              <a:rPr lang="en-US" dirty="0" err="1">
                <a:ea typeface="+mj-ea"/>
                <a:cs typeface="+mj-cs"/>
              </a:rPr>
              <a:t>Moneyball</a:t>
            </a:r>
            <a:r>
              <a:rPr lang="en-US" dirty="0">
                <a:ea typeface="+mj-ea"/>
                <a:cs typeface="+mj-cs"/>
              </a:rPr>
              <a:t>: Let the numbers talk (not the analysts)</a:t>
            </a:r>
          </a:p>
        </p:txBody>
      </p:sp>
      <p:sp>
        <p:nvSpPr>
          <p:cNvPr id="1013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1474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extLst>
      <p:ext uri="{BB962C8B-B14F-4D97-AF65-F5344CB8AC3E}">
        <p14:creationId xmlns:p14="http://schemas.microsoft.com/office/powerpoint/2010/main" val="272922361"/>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a. </a:t>
            </a:r>
            <a:r>
              <a:rPr lang="en-US" dirty="0">
                <a:latin typeface="Calibri" charset="0"/>
              </a:rPr>
              <a:t>Multiples have skewed distributions…</a:t>
            </a:r>
          </a:p>
        </p:txBody>
      </p:sp>
      <p:sp>
        <p:nvSpPr>
          <p:cNvPr id="223234"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7"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36259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1026"/>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Making </a:t>
            </a:r>
            <a:r>
              <a:rPr lang="en-US" dirty="0">
                <a:latin typeface="Calibri" charset="0"/>
              </a:rPr>
              <a:t>statistics “dicey”</a:t>
            </a:r>
          </a:p>
        </p:txBody>
      </p:sp>
      <p:sp>
        <p:nvSpPr>
          <p:cNvPr id="225282"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
        <p:nvSpPr>
          <p:cNvPr id="4" name="TextBox 3"/>
          <p:cNvSpPr txBox="1"/>
          <p:nvPr/>
        </p:nvSpPr>
        <p:spPr>
          <a:xfrm>
            <a:off x="3124200" y="6019800"/>
            <a:ext cx="3642344" cy="461665"/>
          </a:xfrm>
          <a:prstGeom prst="rect">
            <a:avLst/>
          </a:prstGeom>
          <a:noFill/>
        </p:spPr>
        <p:txBody>
          <a:bodyPr wrap="none" rtlCol="0">
            <a:spAutoFit/>
          </a:bodyPr>
          <a:lstStyle/>
          <a:p>
            <a:r>
              <a:rPr lang="en-US" dirty="0" smtClean="0"/>
              <a:t>US firms in January 2016</a:t>
            </a:r>
            <a:endParaRPr lang="en-US" dirty="0"/>
          </a:p>
        </p:txBody>
      </p:sp>
      <p:graphicFrame>
        <p:nvGraphicFramePr>
          <p:cNvPr id="5" name="Content Placeholder 4"/>
          <p:cNvGraphicFramePr>
            <a:graphicFrameLocks noGrp="1"/>
          </p:cNvGraphicFramePr>
          <p:nvPr>
            <p:ph sz="quarter" idx="1"/>
            <p:extLst/>
          </p:nvPr>
        </p:nvGraphicFramePr>
        <p:xfrm>
          <a:off x="761999" y="1676400"/>
          <a:ext cx="8004176" cy="4211340"/>
        </p:xfrm>
        <a:graphic>
          <a:graphicData uri="http://schemas.openxmlformats.org/drawingml/2006/table">
            <a:tbl>
              <a:tblPr>
                <a:tableStyleId>{5C22544A-7EE6-4342-B048-85BDC9FD1C3A}</a:tableStyleId>
              </a:tblPr>
              <a:tblGrid>
                <a:gridCol w="2902205"/>
                <a:gridCol w="1700657"/>
                <a:gridCol w="1700657"/>
                <a:gridCol w="1700657"/>
              </a:tblGrid>
              <a:tr h="350945">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Number with PE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2000" u="none" strike="noStrike">
                          <a:effectLst/>
                        </a:rPr>
                        <a:t>3,344.</a:t>
                      </a:r>
                      <a:endParaRPr lang="uk-UA"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2000" u="none" strike="noStrike">
                          <a:effectLst/>
                        </a:rPr>
                        <a:t>3,223.</a:t>
                      </a:r>
                      <a:endParaRPr lang="is-I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2000" u="none" strike="noStrike">
                          <a:effectLst/>
                        </a:rPr>
                        <a:t>2,647.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Average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59.42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46.04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29.63</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18.53</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18.29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16.98</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0.11</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0.28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32,269.00</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6,900.00</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2,748.00</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777.02</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dirty="0">
                          <a:effectLst/>
                        </a:rPr>
                        <a:t>256.06</a:t>
                      </a:r>
                      <a:endParaRPr lang="is-I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81.27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13.44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4.51</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1.58</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37.27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19.9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18.74</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11.88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12.32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13.1</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30.25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29.52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24.28</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5887234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dirty="0" smtClean="0">
                <a:ea typeface="+mj-ea"/>
                <a:cs typeface="+mj-cs"/>
              </a:rPr>
              <a:t>b. Markets have a lot in common</a:t>
            </a:r>
            <a:endParaRPr lang="en-US"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fontScale="85000" lnSpcReduction="20000"/>
          </a:bodyPr>
          <a:lstStyle/>
          <a:p>
            <a:pPr>
              <a:defRPr/>
            </a:pPr>
            <a:fld id="{EB80A482-9D00-8042-9E98-351D7A2B5BDD}" type="slidenum">
              <a:rPr lang="en-US"/>
              <a:pPr>
                <a:defRPr/>
              </a:pPr>
              <a:t>94</a:t>
            </a:fld>
            <a:endParaRPr lang="en-US" dirty="0"/>
          </a:p>
        </p:txBody>
      </p:sp>
      <p:graphicFrame>
        <p:nvGraphicFramePr>
          <p:cNvPr id="8" name="Content Placeholder 7"/>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4114800" y="2012950"/>
          <a:ext cx="3594099" cy="1181100"/>
        </p:xfrm>
        <a:graphic>
          <a:graphicData uri="http://schemas.openxmlformats.org/drawingml/2006/table">
            <a:tbl>
              <a:tblPr>
                <a:tableStyleId>{5C22544A-7EE6-4342-B048-85BDC9FD1C3A}</a:tableStyleId>
              </a:tblPr>
              <a:tblGrid>
                <a:gridCol w="1140984"/>
                <a:gridCol w="580000"/>
                <a:gridCol w="675082"/>
                <a:gridCol w="522951"/>
                <a:gridCol w="675082"/>
              </a:tblGrid>
              <a:tr h="165100">
                <a:tc>
                  <a:txBody>
                    <a:bodyPr/>
                    <a:lstStyle/>
                    <a:p>
                      <a:pPr algn="l" fontAlgn="ctr"/>
                      <a:r>
                        <a:rPr lang="sk-SK" sz="1000" u="none" strike="noStrike">
                          <a:effectLst/>
                        </a:rPr>
                        <a:t> </a:t>
                      </a:r>
                      <a:endParaRPr lang="sk-SK"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Average</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25th perc.</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Median</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75th perc.</a:t>
                      </a:r>
                      <a:endParaRPr lang="en-US" sz="1000" b="0" i="1"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United States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46.04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12.32</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18.29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29.52</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Europe</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57.57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10.27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26.76</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Japan</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29.83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9.96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24.93</a:t>
                      </a:r>
                      <a:endParaRPr lang="hr-HR" sz="1000" b="0" i="0" u="none" strike="noStrike">
                        <a:solidFill>
                          <a:srgbClr val="000000"/>
                        </a:solidFill>
                        <a:effectLst/>
                        <a:latin typeface="Arial" charset="0"/>
                      </a:endParaRPr>
                    </a:p>
                  </a:txBody>
                  <a:tcPr marL="12700" marR="12700" marT="12700" marB="0" anchor="ctr"/>
                </a:tc>
              </a:tr>
              <a:tr h="190500">
                <a:tc>
                  <a:txBody>
                    <a:bodyPr/>
                    <a:lstStyle/>
                    <a:p>
                      <a:pPr algn="l" fontAlgn="ctr"/>
                      <a:r>
                        <a:rPr lang="en-US" sz="1000" u="none" strike="noStrike">
                          <a:effectLst/>
                        </a:rPr>
                        <a:t>Emerging Markets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91.08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9.57</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16.77</a:t>
                      </a:r>
                      <a:endParaRPr lang="uk-UA"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39.69</a:t>
                      </a:r>
                      <a:endParaRPr lang="uk-UA"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Aus, NZ &amp; Canada</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67.42</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fi-FI" sz="1000" u="none" strike="noStrike">
                          <a:effectLst/>
                        </a:rPr>
                        <a:t>8.87</a:t>
                      </a:r>
                      <a:endParaRPr lang="fi-FI"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15.69</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27.52</a:t>
                      </a:r>
                      <a:endParaRPr lang="nb-NO"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Global</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71.16</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10.00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dirty="0">
                          <a:effectLst/>
                        </a:rPr>
                        <a:t>32.07</a:t>
                      </a:r>
                      <a:endParaRPr lang="hr-HR" sz="1000" b="0" i="0" u="none" strike="noStrike" dirty="0">
                        <a:solidFill>
                          <a:srgbClr val="000000"/>
                        </a:solidFill>
                        <a:effectLst/>
                        <a:latin typeface="Arial" charset="0"/>
                      </a:endParaRPr>
                    </a:p>
                  </a:txBody>
                  <a:tcPr marL="12700" marR="12700" marT="12700" marB="0" anchor="ctr"/>
                </a:tc>
              </a:tr>
            </a:tbl>
          </a:graphicData>
        </a:graphic>
      </p:graphicFrame>
    </p:spTree>
    <p:extLst>
      <p:ext uri="{BB962C8B-B14F-4D97-AF65-F5344CB8AC3E}">
        <p14:creationId xmlns:p14="http://schemas.microsoft.com/office/powerpoint/2010/main" val="69292562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III. </a:t>
            </a:r>
            <a:r>
              <a:rPr lang="en-US" altLang="en-US" dirty="0">
                <a:ea typeface="ＭＳ Ｐゴシック" charset="-128"/>
              </a:rPr>
              <a:t>Understand your “implicit” assumptions</a:t>
            </a:r>
          </a:p>
        </p:txBody>
      </p:sp>
      <p:sp>
        <p:nvSpPr>
          <p:cNvPr id="107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sp>
        <p:nvSpPr>
          <p:cNvPr id="15872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dirty="0" smtClean="0">
                <a:ea typeface="+mn-ea"/>
              </a:rPr>
              <a:t>Proposition </a:t>
            </a:r>
            <a:r>
              <a:rPr lang="en-US" dirty="0">
                <a:ea typeface="+mn-ea"/>
              </a:rPr>
              <a:t>1</a:t>
            </a:r>
            <a:r>
              <a:rPr lang="en-US" dirty="0" smtClean="0">
                <a:ea typeface="+mn-ea"/>
              </a:rPr>
              <a:t>: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dirty="0"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dirty="0"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dirty="0"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dirty="0" smtClean="0">
                <a:ea typeface="+mn-ea"/>
              </a:rPr>
              <a:t>Proposition 2: It is impossible to properly compare firms on a multiple, if we do not know the nature of the relationship between fundamentals and the multiple.</a:t>
            </a:r>
            <a:endParaRPr lang="en-US" dirty="0">
              <a:ea typeface="+mn-ea"/>
            </a:endParaRPr>
          </a:p>
        </p:txBody>
      </p:sp>
    </p:spTree>
    <p:extLst>
      <p:ext uri="{BB962C8B-B14F-4D97-AF65-F5344CB8AC3E}">
        <p14:creationId xmlns:p14="http://schemas.microsoft.com/office/powerpoint/2010/main" val="204658066"/>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Ratio: Understanding the Fundamentals</a:t>
            </a: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pic>
        <p:nvPicPr>
          <p:cNvPr id="109571" name="Picture 4"/>
          <p:cNvPicPr>
            <a:picLocks noGrp="1" noChangeAspect="1"/>
          </p:cNvPicPr>
          <p:nvPr>
            <p:ph sz="quarter" idx="1"/>
          </p:nvPr>
        </p:nvPicPr>
        <p:blipFill>
          <a:blip r:embed="rId3">
            <a:extLst>
              <a:ext uri="{28A0092B-C50C-407E-A947-70E740481C1C}">
                <a14:useLocalDpi xmlns:a14="http://schemas.microsoft.com/office/drawing/2010/main" val="0"/>
              </a:ext>
            </a:extLst>
          </a:blip>
          <a:srcRect t="-65308" b="-65308"/>
          <a:stretch>
            <a:fillRect/>
          </a:stretch>
        </p:blipFill>
        <p:spPr>
          <a:xfrm>
            <a:off x="612775" y="1600200"/>
            <a:ext cx="8153400" cy="4495800"/>
          </a:xfrm>
          <a:solidFill>
            <a:srgbClr val="FFFFFF"/>
          </a:solidFill>
        </p:spPr>
      </p:pic>
    </p:spTree>
    <p:extLst>
      <p:ext uri="{BB962C8B-B14F-4D97-AF65-F5344CB8AC3E}">
        <p14:creationId xmlns:p14="http://schemas.microsoft.com/office/powerpoint/2010/main" val="702867391"/>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Determinants of Multiples…</a:t>
            </a:r>
          </a:p>
        </p:txBody>
      </p:sp>
      <p:sp>
        <p:nvSpPr>
          <p:cNvPr id="1116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pic>
        <p:nvPicPr>
          <p:cNvPr id="111619"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600200"/>
            <a:ext cx="8153400" cy="4495800"/>
          </a:xfrm>
        </p:spPr>
      </p:pic>
    </p:spTree>
    <p:extLst>
      <p:ext uri="{BB962C8B-B14F-4D97-AF65-F5344CB8AC3E}">
        <p14:creationId xmlns:p14="http://schemas.microsoft.com/office/powerpoint/2010/main" val="208326957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dirty="0" smtClean="0">
                <a:ea typeface="ＭＳ Ｐゴシック" charset="-128"/>
              </a:rPr>
              <a:t>IV. </a:t>
            </a:r>
            <a:r>
              <a:rPr lang="en-US" altLang="en-US" sz="3200" dirty="0">
                <a:ea typeface="ＭＳ Ｐゴシック" charset="-128"/>
              </a:rPr>
              <a:t>Define “comparable” broadly &amp; control for differences</a:t>
            </a:r>
          </a:p>
        </p:txBody>
      </p:sp>
      <p:sp>
        <p:nvSpPr>
          <p:cNvPr id="113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dirty="0">
                <a:solidFill>
                  <a:schemeClr val="tx2"/>
                </a:solidFill>
                <a:latin typeface="Helvetica" charset="0"/>
              </a:rPr>
              <a:t>Aswath Damodaran</a:t>
            </a: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Given the firm that we are valuing, what is a </a:t>
            </a:r>
            <a:r>
              <a:rPr lang="ja-JP" altLang="en-US" sz="2600" dirty="0">
                <a:ea typeface="ＭＳ Ｐゴシック" charset="-128"/>
              </a:rPr>
              <a:t>“</a:t>
            </a:r>
            <a:r>
              <a:rPr lang="en-US" altLang="ja-JP" sz="2600" dirty="0">
                <a:ea typeface="ＭＳ Ｐゴシック" charset="-128"/>
              </a:rPr>
              <a:t>comparable</a:t>
            </a:r>
            <a:r>
              <a:rPr lang="ja-JP" altLang="en-US" sz="2600" dirty="0">
                <a:ea typeface="ＭＳ Ｐゴシック" charset="-128"/>
              </a:rPr>
              <a:t>”</a:t>
            </a:r>
            <a:r>
              <a:rPr lang="en-US" altLang="ja-JP" sz="2600" dirty="0">
                <a:ea typeface="ＭＳ Ｐゴシック" charset="-128"/>
              </a:rPr>
              <a:t> firm?</a:t>
            </a:r>
          </a:p>
          <a:p>
            <a:pPr lvl="1" eaLnBrk="1" hangingPunct="1">
              <a:lnSpc>
                <a:spcPct val="80000"/>
              </a:lnSpc>
            </a:pPr>
            <a:r>
              <a:rPr lang="en-US" altLang="en-US" sz="2200" dirty="0">
                <a:ea typeface="ＭＳ Ｐゴシック" charset="-128"/>
              </a:rPr>
              <a:t>While traditional analysis is built on the premise that firms in the same sector are comparable firms, valuation theory would suggest that a comparable firm is one which is similar to the one being analyzed in terms of fundamentals.</a:t>
            </a:r>
          </a:p>
          <a:p>
            <a:pPr lvl="1" eaLnBrk="1" hangingPunct="1">
              <a:lnSpc>
                <a:spcPct val="80000"/>
              </a:lnSpc>
            </a:pPr>
            <a:r>
              <a:rPr lang="en-US" altLang="en-US" sz="2200" b="1" dirty="0" smtClean="0">
                <a:ea typeface="ＭＳ Ｐゴシック" charset="-128"/>
              </a:rPr>
              <a:t>Proposition: </a:t>
            </a:r>
            <a:r>
              <a:rPr lang="en-US" altLang="en-US" sz="2200" b="1" dirty="0">
                <a:ea typeface="ＭＳ Ｐゴシック" charset="-128"/>
              </a:rPr>
              <a:t>There is no reason why a firm cannot be compared with another firm in a very different business, if the two firms have the same risk, growth and cash flow characteristics.</a:t>
            </a:r>
          </a:p>
          <a:p>
            <a:pPr eaLnBrk="1" hangingPunct="1">
              <a:lnSpc>
                <a:spcPct val="80000"/>
              </a:lnSpc>
            </a:pPr>
            <a:r>
              <a:rPr lang="en-US" altLang="en-US" sz="2600" dirty="0">
                <a:ea typeface="ＭＳ Ｐゴシック" charset="-128"/>
              </a:rPr>
              <a:t>Given the comparable firms, how do we adjust for differences across firms on  the fundamentals?</a:t>
            </a:r>
          </a:p>
          <a:p>
            <a:pPr lvl="1" eaLnBrk="1" hangingPunct="1">
              <a:lnSpc>
                <a:spcPct val="80000"/>
              </a:lnSpc>
            </a:pPr>
            <a:r>
              <a:rPr lang="en-US" altLang="en-US" sz="2200" b="1" dirty="0" smtClean="0">
                <a:ea typeface="ＭＳ Ｐゴシック" charset="-128"/>
              </a:rPr>
              <a:t>Proposition: </a:t>
            </a:r>
            <a:r>
              <a:rPr lang="en-US" altLang="en-US" sz="2200" b="1" dirty="0">
                <a:ea typeface="ＭＳ Ｐゴシック" charset="-128"/>
              </a:rPr>
              <a:t>It is impossible to find an exactly identical firm to the one you are valuing.</a:t>
            </a:r>
          </a:p>
        </p:txBody>
      </p:sp>
    </p:spTree>
    <p:extLst>
      <p:ext uri="{BB962C8B-B14F-4D97-AF65-F5344CB8AC3E}">
        <p14:creationId xmlns:p14="http://schemas.microsoft.com/office/powerpoint/2010/main" val="1303180291"/>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Pricing Twitter: Start with the “</a:t>
            </a:r>
            <a:r>
              <a:rPr lang="en-US" altLang="ja-JP" sz="3200">
                <a:ea typeface="ＭＳ Ｐゴシック" charset="-128"/>
              </a:rPr>
              <a:t>comparables</a:t>
            </a:r>
            <a:r>
              <a:rPr lang="en-US" altLang="en-US" sz="3200">
                <a:ea typeface="ＭＳ Ｐゴシック" charset="-128"/>
              </a:rPr>
              <a:t>”</a:t>
            </a:r>
          </a:p>
        </p:txBody>
      </p:sp>
      <p:sp>
        <p:nvSpPr>
          <p:cNvPr id="8704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25B2B7-E026-9A41-8843-A39C114A905D}" type="slidenum">
              <a:rPr lang="en-US" altLang="en-US" sz="1200">
                <a:solidFill>
                  <a:srgbClr val="FFFFFF"/>
                </a:solidFill>
              </a:rPr>
              <a:pPr>
                <a:lnSpc>
                  <a:spcPct val="80000"/>
                </a:lnSpc>
              </a:pPr>
              <a:t>99</a:t>
            </a:fld>
            <a:endParaRPr lang="en-US" altLang="en-US" sz="1200">
              <a:solidFill>
                <a:srgbClr val="FFFFFF"/>
              </a:solidFill>
            </a:endParaRPr>
          </a:p>
        </p:txBody>
      </p:sp>
      <p:graphicFrame>
        <p:nvGraphicFramePr>
          <p:cNvPr id="10" name="Content Placeholder 9"/>
          <p:cNvGraphicFramePr>
            <a:graphicFrameLocks noGrp="1"/>
          </p:cNvGraphicFramePr>
          <p:nvPr>
            <p:ph sz="quarter" idx="1"/>
          </p:nvPr>
        </p:nvGraphicFramePr>
        <p:xfrm>
          <a:off x="612775" y="2428875"/>
          <a:ext cx="8153400" cy="2846394"/>
        </p:xfrm>
        <a:graphic>
          <a:graphicData uri="http://schemas.openxmlformats.org/drawingml/2006/table">
            <a:tbl>
              <a:tblPr/>
              <a:tblGrid>
                <a:gridCol w="731838"/>
                <a:gridCol w="765175"/>
                <a:gridCol w="766762"/>
                <a:gridCol w="742950"/>
                <a:gridCol w="742950"/>
                <a:gridCol w="742950"/>
                <a:gridCol w="733425"/>
                <a:gridCol w="731838"/>
                <a:gridCol w="731837"/>
                <a:gridCol w="731838"/>
                <a:gridCol w="731837"/>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1262" marR="11262"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1262" marR="11262"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710918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Read the tea leaves: See what the market cares about</a:t>
            </a:r>
          </a:p>
        </p:txBody>
      </p:sp>
      <p:sp>
        <p:nvSpPr>
          <p:cNvPr id="8806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7EFE2-CC2B-0E4F-9AEE-88086B984FD8}" type="slidenum">
              <a:rPr lang="en-US" altLang="en-US" sz="1200">
                <a:solidFill>
                  <a:srgbClr val="FFFFFF"/>
                </a:solidFill>
              </a:rPr>
              <a:pPr>
                <a:lnSpc>
                  <a:spcPct val="80000"/>
                </a:lnSpc>
              </a:pPr>
              <a:t>100</a:t>
            </a:fld>
            <a:endParaRPr lang="en-US" altLang="en-US" sz="1200">
              <a:solidFill>
                <a:srgbClr val="FFFFFF"/>
              </a:solidFill>
            </a:endParaRPr>
          </a:p>
        </p:txBody>
      </p:sp>
      <p:graphicFrame>
        <p:nvGraphicFramePr>
          <p:cNvPr id="7" name="Content Placeholder 6"/>
          <p:cNvGraphicFramePr>
            <a:graphicFrameLocks noGrp="1"/>
          </p:cNvGraphicFramePr>
          <p:nvPr>
            <p:ph sz="quarter" idx="1"/>
          </p:nvPr>
        </p:nvGraphicFramePr>
        <p:xfrm>
          <a:off x="381000" y="1676400"/>
          <a:ext cx="8305800" cy="3578227"/>
        </p:xfrm>
        <a:graphic>
          <a:graphicData uri="http://schemas.openxmlformats.org/drawingml/2006/table">
            <a:tbl>
              <a:tblPr/>
              <a:tblGrid>
                <a:gridCol w="2016125"/>
                <a:gridCol w="896938"/>
                <a:gridCol w="1195387"/>
                <a:gridCol w="1073150"/>
                <a:gridCol w="914400"/>
                <a:gridCol w="914400"/>
                <a:gridCol w="1295400"/>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8134"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Tree>
    <p:extLst>
      <p:ext uri="{BB962C8B-B14F-4D97-AF65-F5344CB8AC3E}">
        <p14:creationId xmlns:p14="http://schemas.microsoft.com/office/powerpoint/2010/main" val="104141634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Use the “market metric” and “market price”</a:t>
            </a:r>
          </a:p>
        </p:txBody>
      </p:sp>
      <p:sp>
        <p:nvSpPr>
          <p:cNvPr id="8909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FB293A-D734-6341-A9A7-723C3F8808C3}" type="slidenum">
              <a:rPr lang="en-US" altLang="en-US" sz="1200">
                <a:solidFill>
                  <a:srgbClr val="FFFFFF"/>
                </a:solidFill>
              </a:rPr>
              <a:pPr>
                <a:lnSpc>
                  <a:spcPct val="80000"/>
                </a:lnSpc>
              </a:pPr>
              <a:t>101</a:t>
            </a:fld>
            <a:endParaRPr lang="en-US" altLang="en-US" sz="1200">
              <a:solidFill>
                <a:srgbClr val="FFFFFF"/>
              </a:solidFill>
            </a:endParaRPr>
          </a:p>
        </p:txBody>
      </p:sp>
      <p:sp>
        <p:nvSpPr>
          <p:cNvPr id="3"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most important variable, in late 2013, in determining market value and price in this sector (social media, ill defined as that is) is the number of users that a company has.</a:t>
            </a:r>
          </a:p>
          <a:p>
            <a:pPr eaLnBrk="1" hangingPunct="1">
              <a:lnSpc>
                <a:spcPct val="90000"/>
              </a:lnSpc>
            </a:pPr>
            <a:r>
              <a:rPr lang="en-US" altLang="en-US" sz="2600">
                <a:ea typeface="ＭＳ Ｐゴシック" charset="-128"/>
              </a:rPr>
              <a:t>Looking at comparable firms, it looks like the market is paying about $100/user in valuing social media companies, with a premium for “predictable” revenues (subscriptions) and user intensity.</a:t>
            </a:r>
          </a:p>
          <a:p>
            <a:pPr eaLnBrk="1" hangingPunct="1">
              <a:lnSpc>
                <a:spcPct val="90000"/>
              </a:lnSpc>
            </a:pPr>
            <a:r>
              <a:rPr lang="en-US" altLang="en-US" sz="2600">
                <a:ea typeface="ＭＳ Ｐゴシック" charset="-128"/>
              </a:rPr>
              <a:t>Twitter has about 240 million users and can be valued based on the $100/user:</a:t>
            </a:r>
          </a:p>
          <a:p>
            <a:pPr eaLnBrk="1" hangingPunct="1">
              <a:lnSpc>
                <a:spcPct val="90000"/>
              </a:lnSpc>
            </a:pPr>
            <a:r>
              <a:rPr lang="en-US" altLang="en-US" sz="2600">
                <a:ea typeface="ＭＳ Ｐゴシック" charset="-128"/>
              </a:rPr>
              <a:t>Enterprise value = 240 * 100 = $24 billion</a:t>
            </a:r>
          </a:p>
        </p:txBody>
      </p:sp>
    </p:spTree>
    <p:extLst>
      <p:ext uri="{BB962C8B-B14F-4D97-AF65-F5344CB8AC3E}">
        <p14:creationId xmlns:p14="http://schemas.microsoft.com/office/powerpoint/2010/main" val="109282097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dirty="0" smtClean="0">
                <a:ea typeface="ＭＳ Ｐゴシック" charset="-128"/>
              </a:rPr>
              <a:t>ACQUIRERS’ ANONYMOUS: SEVEN STEPS TO SOBRIETY</a:t>
            </a:r>
            <a:endParaRPr lang="en-US" altLang="en-US" cap="none" dirty="0">
              <a:ea typeface="ＭＳ Ｐゴシック" charset="-128"/>
            </a:endParaRP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4D7C4D5-4CB7-764E-8751-E54462DEB9B5}" type="slidenum">
              <a:rPr lang="en-US" altLang="en-US" sz="1400">
                <a:solidFill>
                  <a:schemeClr val="tx2"/>
                </a:solidFill>
              </a:rPr>
              <a:pPr/>
              <a:t>102</a:t>
            </a:fld>
            <a:endParaRPr lang="en-US" altLang="en-US" sz="1400">
              <a:solidFill>
                <a:schemeClr val="tx2"/>
              </a:solidFill>
            </a:endParaRPr>
          </a:p>
        </p:txBody>
      </p:sp>
    </p:spTree>
    <p:extLst>
      <p:ext uri="{BB962C8B-B14F-4D97-AF65-F5344CB8AC3E}">
        <p14:creationId xmlns:p14="http://schemas.microsoft.com/office/powerpoint/2010/main" val="1717930188"/>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449FDD8-F28E-8943-A317-99C960B15201}" type="slidenum">
              <a:rPr lang="en-US" altLang="en-US" sz="1200">
                <a:solidFill>
                  <a:srgbClr val="FFFFFF"/>
                </a:solidFill>
              </a:rPr>
              <a:pPr>
                <a:lnSpc>
                  <a:spcPct val="80000"/>
                </a:lnSpc>
              </a:pPr>
              <a:t>103</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extLst>
      <p:ext uri="{BB962C8B-B14F-4D97-AF65-F5344CB8AC3E}">
        <p14:creationId xmlns:p14="http://schemas.microsoft.com/office/powerpoint/2010/main" val="2445849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And the long-term follow up is not positive either..</a:t>
            </a:r>
            <a:endParaRPr lang="en-US">
              <a:ea typeface="+mj-ea"/>
              <a:cs typeface="+mj-cs"/>
            </a:endParaRP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4686C0-30B1-4144-82F9-41EB41AE1B1F}" type="slidenum">
              <a:rPr lang="en-US" altLang="en-US" sz="1200">
                <a:solidFill>
                  <a:srgbClr val="FFFFFF"/>
                </a:solidFill>
              </a:rPr>
              <a:pPr>
                <a:lnSpc>
                  <a:spcPct val="80000"/>
                </a:lnSpc>
              </a:pPr>
              <a:t>104</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extLst>
      <p:ext uri="{BB962C8B-B14F-4D97-AF65-F5344CB8AC3E}">
        <p14:creationId xmlns:p14="http://schemas.microsoft.com/office/powerpoint/2010/main" val="7762638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CA39EE3-1282-4A47-A4B9-15E1F58A8972}" type="slidenum">
              <a:rPr lang="en-US" altLang="en-US" sz="1200">
                <a:solidFill>
                  <a:srgbClr val="FFFFFF"/>
                </a:solidFill>
              </a:rPr>
              <a:pPr>
                <a:lnSpc>
                  <a:spcPct val="80000"/>
                </a:lnSpc>
              </a:pPr>
              <a:t>105</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extLst>
      <p:ext uri="{BB962C8B-B14F-4D97-AF65-F5344CB8AC3E}">
        <p14:creationId xmlns:p14="http://schemas.microsoft.com/office/powerpoint/2010/main" val="28549352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146550-1814-0946-8171-6207CCF51D87}" type="slidenum">
              <a:rPr lang="en-US" altLang="en-US" sz="1200">
                <a:solidFill>
                  <a:srgbClr val="FFFFFF"/>
                </a:solidFill>
              </a:rPr>
              <a:pPr>
                <a:lnSpc>
                  <a:spcPct val="80000"/>
                </a:lnSpc>
              </a:pPr>
              <a:t>106</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extLst>
      <p:ext uri="{BB962C8B-B14F-4D97-AF65-F5344CB8AC3E}">
        <p14:creationId xmlns:p14="http://schemas.microsoft.com/office/powerpoint/2010/main" val="145203813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409263-C977-EE4A-957B-008DF008750B}" type="slidenum">
              <a:rPr lang="en-US" altLang="en-US" sz="1200">
                <a:solidFill>
                  <a:srgbClr val="FFFFFF"/>
                </a:solidFill>
              </a:rPr>
              <a:pPr>
                <a:lnSpc>
                  <a:spcPct val="80000"/>
                </a:lnSpc>
              </a:pPr>
              <a:t>107</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extLst>
      <p:ext uri="{BB962C8B-B14F-4D97-AF65-F5344CB8AC3E}">
        <p14:creationId xmlns:p14="http://schemas.microsoft.com/office/powerpoint/2010/main" val="95754241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3A5D44-5281-9B42-9A18-B31F012A53A9}" type="slidenum">
              <a:rPr lang="en-US" altLang="en-US" sz="1200">
                <a:solidFill>
                  <a:srgbClr val="FFFFFF"/>
                </a:solidFill>
              </a:rPr>
              <a:pPr>
                <a:lnSpc>
                  <a:spcPct val="80000"/>
                </a:lnSpc>
              </a:pPr>
              <a:t>108</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gridCol w="2235200"/>
                <a:gridCol w="2235200"/>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Tree>
    <p:extLst>
      <p:ext uri="{BB962C8B-B14F-4D97-AF65-F5344CB8AC3E}">
        <p14:creationId xmlns:p14="http://schemas.microsoft.com/office/powerpoint/2010/main" val="153970096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08F0C8-404C-F54C-8FD5-4C7DA7602484}" type="slidenum">
              <a:rPr lang="en-US" altLang="en-US" sz="1200">
                <a:solidFill>
                  <a:srgbClr val="FFFFFF"/>
                </a:solidFill>
              </a:rPr>
              <a:pPr>
                <a:lnSpc>
                  <a:spcPct val="80000"/>
                </a:lnSpc>
              </a:pPr>
              <a:t>109</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extLst>
      <p:ext uri="{BB962C8B-B14F-4D97-AF65-F5344CB8AC3E}">
        <p14:creationId xmlns:p14="http://schemas.microsoft.com/office/powerpoint/2010/main" val="72584651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C4A3684-A1DB-324A-AC4B-DAA779032EF0}" type="slidenum">
              <a:rPr lang="en-US" altLang="en-US" sz="1200">
                <a:solidFill>
                  <a:srgbClr val="FFFFFF"/>
                </a:solidFill>
              </a:rPr>
              <a:pPr>
                <a:lnSpc>
                  <a:spcPct val="80000"/>
                </a:lnSpc>
              </a:pPr>
              <a:t>110</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extLst>
      <p:ext uri="{BB962C8B-B14F-4D97-AF65-F5344CB8AC3E}">
        <p14:creationId xmlns:p14="http://schemas.microsoft.com/office/powerpoint/2010/main" val="154599962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1: Don</a:t>
            </a:r>
            <a:r>
              <a:rPr lang="ja-JP" altLang="en-US" dirty="0">
                <a:ea typeface="ＭＳ Ｐゴシック" charset="-128"/>
              </a:rPr>
              <a:t>’</a:t>
            </a:r>
            <a:r>
              <a:rPr lang="en-US" altLang="ja-JP" dirty="0">
                <a:ea typeface="ＭＳ Ｐゴシック" charset="-128"/>
              </a:rPr>
              <a:t>t transfer your risk characteristics to the target firm</a:t>
            </a:r>
            <a:endParaRPr lang="en-US" altLang="en-US" dirty="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7C0502-D852-B74B-BEC1-2C5B3FF35B08}" type="slidenum">
              <a:rPr lang="en-US" altLang="en-US" sz="1200">
                <a:solidFill>
                  <a:srgbClr val="FFFFFF"/>
                </a:solidFill>
              </a:rPr>
              <a:pPr>
                <a:lnSpc>
                  <a:spcPct val="80000"/>
                </a:lnSpc>
              </a:pPr>
              <a:t>111</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extLst>
      <p:ext uri="{BB962C8B-B14F-4D97-AF65-F5344CB8AC3E}">
        <p14:creationId xmlns:p14="http://schemas.microsoft.com/office/powerpoint/2010/main" val="104147699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C67376-7087-454F-9DCC-C1A6D8E86B62}" type="slidenum">
              <a:rPr lang="en-US" altLang="en-US" sz="1200">
                <a:solidFill>
                  <a:srgbClr val="FFFFFF"/>
                </a:solidFill>
              </a:rPr>
              <a:pPr>
                <a:lnSpc>
                  <a:spcPct val="80000"/>
                </a:lnSpc>
              </a:pPr>
              <a:t>112</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extLst>
      <p:ext uri="{BB962C8B-B14F-4D97-AF65-F5344CB8AC3E}">
        <p14:creationId xmlns:p14="http://schemas.microsoft.com/office/powerpoint/2010/main" val="143151789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Autofit/>
          </a:bodyPr>
          <a:lstStyle/>
          <a:p>
            <a:pPr eaLnBrk="1" hangingPunct="1"/>
            <a:r>
              <a:rPr lang="en-US" altLang="en-US" dirty="0">
                <a:ea typeface="ＭＳ Ｐゴシック" charset="-128"/>
              </a:rPr>
              <a:t>Lesson 2: Render unto the target </a:t>
            </a:r>
            <a:r>
              <a:rPr lang="en-US" altLang="en-US" dirty="0" smtClean="0">
                <a:ea typeface="ＭＳ Ｐゴシック" charset="-128"/>
              </a:rPr>
              <a:t>firm..</a:t>
            </a:r>
            <a:endParaRPr lang="en-US" altLang="en-US" dirty="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512F3E-ABCF-1242-8E67-D24FFDB95CE3}" type="slidenum">
              <a:rPr lang="en-US" altLang="en-US" sz="1200">
                <a:solidFill>
                  <a:srgbClr val="FFFFFF"/>
                </a:solidFill>
              </a:rPr>
              <a:pPr>
                <a:lnSpc>
                  <a:spcPct val="80000"/>
                </a:lnSpc>
              </a:pPr>
              <a:t>113</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extLst>
      <p:ext uri="{BB962C8B-B14F-4D97-AF65-F5344CB8AC3E}">
        <p14:creationId xmlns:p14="http://schemas.microsoft.com/office/powerpoint/2010/main" val="184412339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50E5B17-8E58-EC44-B518-CC5C894BACD8}" type="slidenum">
              <a:rPr lang="en-US" altLang="en-US" sz="1200">
                <a:solidFill>
                  <a:srgbClr val="FFFFFF"/>
                </a:solidFill>
              </a:rPr>
              <a:pPr>
                <a:lnSpc>
                  <a:spcPct val="80000"/>
                </a:lnSpc>
              </a:pPr>
              <a:t>114</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extLst>
      <p:ext uri="{BB962C8B-B14F-4D97-AF65-F5344CB8AC3E}">
        <p14:creationId xmlns:p14="http://schemas.microsoft.com/office/powerpoint/2010/main" val="66535204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9C87D-6EDA-6948-AAF8-AACE23CBBE21}" type="slidenum">
              <a:rPr lang="en-US" altLang="en-US" sz="1200">
                <a:solidFill>
                  <a:srgbClr val="FFFFFF"/>
                </a:solidFill>
              </a:rPr>
              <a:pPr>
                <a:lnSpc>
                  <a:spcPct val="80000"/>
                </a:lnSpc>
              </a:pPr>
              <a:t>115</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extLst>
      <p:ext uri="{BB962C8B-B14F-4D97-AF65-F5344CB8AC3E}">
        <p14:creationId xmlns:p14="http://schemas.microsoft.com/office/powerpoint/2010/main" val="202125251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EF0F3B-1482-2E45-BEA3-9F73BA54F3F1}" type="slidenum">
              <a:rPr lang="en-US" altLang="en-US" sz="1200">
                <a:solidFill>
                  <a:srgbClr val="FFFFFF"/>
                </a:solidFill>
              </a:rPr>
              <a:pPr>
                <a:lnSpc>
                  <a:spcPct val="80000"/>
                </a:lnSpc>
              </a:pPr>
              <a:t>116</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extLst>
      <p:ext uri="{BB962C8B-B14F-4D97-AF65-F5344CB8AC3E}">
        <p14:creationId xmlns:p14="http://schemas.microsoft.com/office/powerpoint/2010/main" val="180138738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26DF67-7BC7-114C-A561-76649308276F}" type="slidenum">
              <a:rPr lang="en-US" altLang="en-US" sz="1200">
                <a:solidFill>
                  <a:srgbClr val="FFFFFF"/>
                </a:solidFill>
              </a:rPr>
              <a:pPr>
                <a:lnSpc>
                  <a:spcPct val="80000"/>
                </a:lnSpc>
              </a:pPr>
              <a:t>117</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extLst>
      <p:ext uri="{BB962C8B-B14F-4D97-AF65-F5344CB8AC3E}">
        <p14:creationId xmlns:p14="http://schemas.microsoft.com/office/powerpoint/2010/main" val="158495759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481F11-1D05-A248-8560-5D2D4751CC68}" type="slidenum">
              <a:rPr lang="en-US" altLang="en-US" sz="1200">
                <a:solidFill>
                  <a:srgbClr val="FFFFFF"/>
                </a:solidFill>
              </a:rPr>
              <a:pPr>
                <a:lnSpc>
                  <a:spcPct val="80000"/>
                </a:lnSpc>
              </a:pPr>
              <a:t>118</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smtClean="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smtClean="0">
                <a:ea typeface="+mn-ea"/>
                <a:cs typeface="+mn-cs"/>
              </a:rPr>
              <a:t>(3) The effects of synergy are built into expected growth rates and </a:t>
            </a:r>
            <a:r>
              <a:rPr lang="en-US" dirty="0" err="1" smtClean="0">
                <a:ea typeface="+mn-ea"/>
                <a:cs typeface="+mn-cs"/>
              </a:rPr>
              <a:t>cashflows</a:t>
            </a:r>
            <a:r>
              <a:rPr lang="en-US" dirty="0" smtClean="0">
                <a:ea typeface="+mn-ea"/>
                <a:cs typeface="+mn-cs"/>
              </a:rPr>
              <a:t>, and the combined firm is re-valued with synergy. </a:t>
            </a:r>
          </a:p>
          <a:p>
            <a:pPr marL="320040" lvl="1" indent="0" algn="ctr" eaLnBrk="1" fontAlgn="auto" hangingPunct="1">
              <a:spcAft>
                <a:spcPts val="0"/>
              </a:spcAft>
              <a:buFont typeface="Wingdings 2"/>
              <a:buNone/>
              <a:defRPr/>
            </a:pPr>
            <a:r>
              <a:rPr lang="en-US" dirty="0" smtClean="0">
                <a:ea typeface="+mn-ea"/>
              </a:rPr>
              <a:t>Value of Synergy = Value of the combined firm, with synergy -  Value of the combined firm, without synergy</a:t>
            </a:r>
            <a:endParaRPr lang="en-US" dirty="0">
              <a:ea typeface="+mn-ea"/>
            </a:endParaRPr>
          </a:p>
        </p:txBody>
      </p:sp>
    </p:spTree>
    <p:extLst>
      <p:ext uri="{BB962C8B-B14F-4D97-AF65-F5344CB8AC3E}">
        <p14:creationId xmlns:p14="http://schemas.microsoft.com/office/powerpoint/2010/main" val="131015370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95F28C5-B6B0-2146-A382-743AE6EBE335}" type="slidenum">
              <a:rPr lang="en-US" altLang="en-US" sz="1200">
                <a:solidFill>
                  <a:srgbClr val="FFFFFF"/>
                </a:solidFill>
              </a:rPr>
              <a:pPr>
                <a:lnSpc>
                  <a:spcPct val="80000"/>
                </a:lnSpc>
              </a:pPr>
              <a:t>119</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extLst>
      <p:ext uri="{BB962C8B-B14F-4D97-AF65-F5344CB8AC3E}">
        <p14:creationId xmlns:p14="http://schemas.microsoft.com/office/powerpoint/2010/main" val="48280521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8477430-DC45-324B-BFCF-E4E0F887233A}" type="slidenum">
              <a:rPr lang="en-US" altLang="en-US" sz="1200">
                <a:solidFill>
                  <a:srgbClr val="FFFFFF"/>
                </a:solidFill>
              </a:rPr>
              <a:pPr>
                <a:lnSpc>
                  <a:spcPct val="80000"/>
                </a:lnSpc>
              </a:pPr>
              <a:t>120</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extLst>
      <p:ext uri="{BB962C8B-B14F-4D97-AF65-F5344CB8AC3E}">
        <p14:creationId xmlns:p14="http://schemas.microsoft.com/office/powerpoint/2010/main" val="120030307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3967AD-22E8-A54A-BBCD-450A1B7510A0}" type="slidenum">
              <a:rPr lang="en-US" altLang="en-US" sz="1200">
                <a:solidFill>
                  <a:srgbClr val="FFFFFF"/>
                </a:solidFill>
              </a:rPr>
              <a:pPr>
                <a:lnSpc>
                  <a:spcPct val="80000"/>
                </a:lnSpc>
              </a:pPr>
              <a:t>121</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smtClean="0">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smtClean="0">
                <a:ea typeface="+mn-ea"/>
                <a:cs typeface="+mn-cs"/>
              </a:rPr>
              <a:t>When we use exit multiples, we are assuming that what the market is paying for comparable companies today is what it will continue to pay in the future.</a:t>
            </a:r>
            <a:endParaRPr lang="en-US">
              <a:ea typeface="+mn-ea"/>
              <a:cs typeface="+mn-cs"/>
            </a:endParaRPr>
          </a:p>
        </p:txBody>
      </p:sp>
    </p:spTree>
    <p:extLst>
      <p:ext uri="{BB962C8B-B14F-4D97-AF65-F5344CB8AC3E}">
        <p14:creationId xmlns:p14="http://schemas.microsoft.com/office/powerpoint/2010/main" val="154292140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28CB8E-6D8E-0142-AF2A-FA1213C427E5}" type="slidenum">
              <a:rPr lang="en-US" altLang="en-US" sz="1200">
                <a:solidFill>
                  <a:srgbClr val="FFFFFF"/>
                </a:solidFill>
              </a:rPr>
              <a:pPr>
                <a:lnSpc>
                  <a:spcPct val="80000"/>
                </a:lnSpc>
              </a:pPr>
              <a:t>122</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smtClean="0"/>
              <a:t>EPS </a:t>
            </a:r>
            <a:r>
              <a:rPr lang="en-US" sz="2400" dirty="0"/>
              <a:t>accretion is a meaningless measure. After all, buying an company with a PE lower than yours will lead mathematically to EPS </a:t>
            </a:r>
            <a:r>
              <a:rPr lang="en-US" sz="2400" dirty="0" smtClean="0"/>
              <a:t>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extLst>
      <p:ext uri="{BB962C8B-B14F-4D97-AF65-F5344CB8AC3E}">
        <p14:creationId xmlns:p14="http://schemas.microsoft.com/office/powerpoint/2010/main" val="333980900"/>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Test 6: The CEO really wants to do this</a:t>
            </a:r>
            <a:r>
              <a:rPr lang="en-US" altLang="en-US" dirty="0" smtClean="0">
                <a:ea typeface="ＭＳ Ｐゴシック" charset="-128"/>
              </a:rPr>
              <a:t>… &amp; everyone else is doing it..</a:t>
            </a:r>
            <a:endParaRPr lang="en-US" altLang="en-US" dirty="0">
              <a:ea typeface="ＭＳ Ｐゴシック" charset="-128"/>
            </a:endParaRP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729A7AC-89A7-FF49-A806-5AE132DA203D}" type="slidenum">
              <a:rPr lang="en-US" altLang="en-US" sz="1200">
                <a:solidFill>
                  <a:srgbClr val="FFFFFF"/>
                </a:solidFill>
              </a:rPr>
              <a:pPr>
                <a:lnSpc>
                  <a:spcPct val="80000"/>
                </a:lnSpc>
              </a:pPr>
              <a:t>123</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dirty="0">
              <a:ea typeface="ＭＳ Ｐゴシック" charset="-128"/>
            </a:endParaRPr>
          </a:p>
          <a:p>
            <a:pPr eaLnBrk="1" hangingPunct="1">
              <a:lnSpc>
                <a:spcPct val="90000"/>
              </a:lnSpc>
            </a:pPr>
            <a:r>
              <a:rPr lang="en-US" altLang="en-US" dirty="0">
                <a:ea typeface="ＭＳ Ｐゴシック" charset="-128"/>
              </a:rPr>
              <a:t>Now assume that you are told that your competitors are all doing acquisitions and that if you don’t do them, you will be at a disadvantage? Would you be willing to go along?</a:t>
            </a:r>
          </a:p>
        </p:txBody>
      </p:sp>
    </p:spTree>
    <p:extLst>
      <p:ext uri="{BB962C8B-B14F-4D97-AF65-F5344CB8AC3E}">
        <p14:creationId xmlns:p14="http://schemas.microsoft.com/office/powerpoint/2010/main" val="1864153224"/>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Autofit/>
          </a:bodyPr>
          <a:lstStyle/>
          <a:p>
            <a:pPr eaLnBrk="1" hangingPunct="1"/>
            <a:r>
              <a:rPr lang="en-US" altLang="en-US" dirty="0">
                <a:ea typeface="ＭＳ Ｐゴシック" charset="-128"/>
              </a:rPr>
              <a:t>Lesson 6: Don</a:t>
            </a:r>
            <a:r>
              <a:rPr lang="ja-JP" altLang="en-US" dirty="0">
                <a:ea typeface="ＭＳ Ｐゴシック" charset="-128"/>
              </a:rPr>
              <a:t>’</a:t>
            </a:r>
            <a:r>
              <a:rPr lang="en-US" altLang="ja-JP" dirty="0">
                <a:ea typeface="ＭＳ Ｐゴシック" charset="-128"/>
              </a:rPr>
              <a:t>t let egos or investment bankers get the better of common sense…</a:t>
            </a:r>
            <a:endParaRPr lang="en-US" altLang="en-US" dirty="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EDB197-1153-E343-9DB8-F2D38DC84C38}" type="slidenum">
              <a:rPr lang="en-US" altLang="en-US" sz="1200">
                <a:solidFill>
                  <a:srgbClr val="FFFFFF"/>
                </a:solidFill>
              </a:rPr>
              <a:pPr>
                <a:lnSpc>
                  <a:spcPct val="80000"/>
                </a:lnSpc>
              </a:pPr>
              <a:t>124</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extLst>
      <p:ext uri="{BB962C8B-B14F-4D97-AF65-F5344CB8AC3E}">
        <p14:creationId xmlns:p14="http://schemas.microsoft.com/office/powerpoint/2010/main" val="181443539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AFCB65-D349-3240-A374-CE286BC9B30F}" type="slidenum">
              <a:rPr lang="en-US" altLang="en-US" sz="1200">
                <a:solidFill>
                  <a:srgbClr val="FFFFFF"/>
                </a:solidFill>
              </a:rPr>
              <a:pPr>
                <a:lnSpc>
                  <a:spcPct val="80000"/>
                </a:lnSpc>
              </a:pPr>
              <a:t>125</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gridCol w="3048000"/>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Sole Bidder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mn-lt"/>
                          <a:ea typeface="ＭＳ Ｐゴシック" charset="0"/>
                          <a:cs typeface="ＭＳ Ｐゴシック" charset="0"/>
                        </a:rPr>
                        <a:t>Bidding War</a:t>
                      </a:r>
                      <a:endParaRPr kumimoji="0" lang="en-US" sz="2000" b="0" i="0" u="none" strike="noStrike" cap="none" normalizeH="0" baseline="0" dirty="0">
                        <a:ln>
                          <a:noFill/>
                        </a:ln>
                        <a:solidFill>
                          <a:srgbClr val="000000"/>
                        </a:solidFill>
                        <a:effectLst/>
                        <a:latin typeface="+mn-lt"/>
                        <a:ea typeface="ＭＳ Ｐゴシック" charset="0"/>
                        <a:cs typeface="ＭＳ Ｐゴシック" charset="0"/>
                      </a:endParaRP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bl>
          </a:graphicData>
        </a:graphic>
      </p:graphicFrame>
    </p:spTree>
    <p:extLst>
      <p:ext uri="{BB962C8B-B14F-4D97-AF65-F5344CB8AC3E}">
        <p14:creationId xmlns:p14="http://schemas.microsoft.com/office/powerpoint/2010/main" val="213015990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722CAE1-21D4-5140-A69A-A660E387AFA0}" type="slidenum">
              <a:rPr lang="en-US" altLang="en-US" sz="1200">
                <a:solidFill>
                  <a:srgbClr val="FFFFFF"/>
                </a:solidFill>
              </a:rPr>
              <a:pPr>
                <a:lnSpc>
                  <a:spcPct val="80000"/>
                </a:lnSpc>
              </a:pPr>
              <a:t>126</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extLst>
      <p:ext uri="{BB962C8B-B14F-4D97-AF65-F5344CB8AC3E}">
        <p14:creationId xmlns:p14="http://schemas.microsoft.com/office/powerpoint/2010/main" val="350940362"/>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Autofit/>
          </a:bodyPr>
          <a:lstStyle/>
          <a:p>
            <a:pPr eaLnBrk="1" hangingPunct="1"/>
            <a:r>
              <a:rPr lang="en-US" altLang="en-US" dirty="0" smtClean="0">
                <a:ea typeface="ＭＳ Ｐゴシック" charset="-128"/>
              </a:rPr>
              <a:t>Better </a:t>
            </a:r>
            <a:r>
              <a:rPr lang="en-US" altLang="en-US" dirty="0">
                <a:ea typeface="ＭＳ Ｐゴシック" charset="-128"/>
              </a:rPr>
              <a:t>off buying small rather than large targets… with cash rather than </a:t>
            </a:r>
            <a:r>
              <a:rPr lang="en-US" altLang="en-US" dirty="0" smtClean="0">
                <a:ea typeface="ＭＳ Ｐゴシック" charset="-128"/>
              </a:rPr>
              <a:t>stock..</a:t>
            </a:r>
            <a:endParaRPr lang="en-US" altLang="en-US" dirty="0">
              <a:ea typeface="ＭＳ Ｐゴシック" charset="-128"/>
            </a:endParaRP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1CFA389-9FFF-1240-81F3-807DD7DD6649}" type="slidenum">
              <a:rPr lang="en-US" altLang="en-US" sz="1200">
                <a:solidFill>
                  <a:srgbClr val="FFFFFF"/>
                </a:solidFill>
              </a:rPr>
              <a:pPr>
                <a:lnSpc>
                  <a:spcPct val="80000"/>
                </a:lnSpc>
              </a:pPr>
              <a:t>127</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extLst>
      <p:ext uri="{BB962C8B-B14F-4D97-AF65-F5344CB8AC3E}">
        <p14:creationId xmlns:p14="http://schemas.microsoft.com/office/powerpoint/2010/main" val="212094519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801086-9D5A-4347-8213-1D3934138AC7}" type="slidenum">
              <a:rPr lang="en-US" altLang="en-US" sz="1200">
                <a:solidFill>
                  <a:srgbClr val="FFFFFF"/>
                </a:solidFill>
              </a:rPr>
              <a:pPr>
                <a:lnSpc>
                  <a:spcPct val="80000"/>
                </a:lnSpc>
              </a:pPr>
              <a:t>128</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extLst>
      <p:ext uri="{BB962C8B-B14F-4D97-AF65-F5344CB8AC3E}">
        <p14:creationId xmlns:p14="http://schemas.microsoft.com/office/powerpoint/2010/main" val="70558377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F33C7E-20F6-FE4E-9553-17E74FB00023}" type="slidenum">
              <a:rPr lang="en-US" altLang="en-US" sz="1200">
                <a:solidFill>
                  <a:srgbClr val="FFFFFF"/>
                </a:solidFill>
              </a:rPr>
              <a:pPr>
                <a:lnSpc>
                  <a:spcPct val="80000"/>
                </a:lnSpc>
              </a:pPr>
              <a:t>129</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0691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02CD1D-627A-9644-9886-8ADD4FB079A2}" type="slidenum">
              <a:rPr lang="en-US" altLang="en-US" sz="1200">
                <a:solidFill>
                  <a:srgbClr val="FFFFFF"/>
                </a:solidFill>
              </a:rPr>
              <a:pPr>
                <a:lnSpc>
                  <a:spcPct val="80000"/>
                </a:lnSpc>
              </a:pPr>
              <a:t>130</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smtClean="0">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smtClean="0">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smtClean="0">
                <a:ea typeface="+mn-ea"/>
                <a:cs typeface="+mn-cs"/>
              </a:rPr>
              <a:t>You are more likely to get a share of the synergy gains in an acquisition when you are a single bidder than if you are one of multiple bidders.</a:t>
            </a:r>
            <a:endParaRPr lang="en-US">
              <a:ea typeface="+mn-ea"/>
              <a:cs typeface="+mn-cs"/>
            </a:endParaRPr>
          </a:p>
        </p:txBody>
      </p:sp>
    </p:spTree>
    <p:extLst>
      <p:ext uri="{BB962C8B-B14F-4D97-AF65-F5344CB8AC3E}">
        <p14:creationId xmlns:p14="http://schemas.microsoft.com/office/powerpoint/2010/main" val="104538507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Lesson 7: For acquisitions to create value, you have to stay disciplined..</a:t>
            </a:r>
            <a:endParaRPr lang="en-US">
              <a:ea typeface="+mj-ea"/>
              <a:cs typeface="+mj-cs"/>
            </a:endParaRP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FAE969E-9B86-0544-AC7D-C9D0E1DFC3FE}" type="slidenum">
              <a:rPr lang="en-US" altLang="en-US" sz="1200">
                <a:solidFill>
                  <a:srgbClr val="FFFFFF"/>
                </a:solidFill>
              </a:rPr>
              <a:pPr>
                <a:lnSpc>
                  <a:spcPct val="80000"/>
                </a:lnSpc>
              </a:pPr>
              <a:t>131</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extLst>
      <p:ext uri="{BB962C8B-B14F-4D97-AF65-F5344CB8AC3E}">
        <p14:creationId xmlns:p14="http://schemas.microsoft.com/office/powerpoint/2010/main" val="55899509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A Really Big Deal!</a:t>
            </a:r>
            <a:endParaRPr lang="en-US" dirty="0">
              <a:latin typeface="Calibri" charset="0"/>
            </a:endParaRPr>
          </a:p>
        </p:txBody>
      </p:sp>
      <p:pic>
        <p:nvPicPr>
          <p:cNvPr id="4" name="Content Placeholder 3"/>
          <p:cNvPicPr>
            <a:picLocks noGrp="1" noChangeAspect="1"/>
          </p:cNvPicPr>
          <p:nvPr>
            <p:ph sz="quarter" idx="1"/>
          </p:nvPr>
        </p:nvPicPr>
        <p:blipFill>
          <a:blip r:embed="rId2"/>
          <a:srcRect t="-3555" b="-3555"/>
          <a:stretch>
            <a:fillRect/>
          </a:stretch>
        </p:blipFill>
        <p:spPr/>
      </p:pic>
    </p:spTree>
    <p:extLst>
      <p:ext uri="{BB962C8B-B14F-4D97-AF65-F5344CB8AC3E}">
        <p14:creationId xmlns:p14="http://schemas.microsoft.com/office/powerpoint/2010/main" val="1482930976"/>
      </p:ext>
    </p:extLst>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Acquirer (</a:t>
            </a:r>
            <a:r>
              <a:rPr lang="en-US" dirty="0" err="1" smtClean="0"/>
              <a:t>ABInBev</a:t>
            </a:r>
            <a:r>
              <a:rPr lang="en-US" dirty="0" smtClean="0"/>
              <a:t>)</a:t>
            </a:r>
            <a:endParaRPr lang="en-US" dirty="0"/>
          </a:p>
        </p:txBody>
      </p:sp>
      <p:pic>
        <p:nvPicPr>
          <p:cNvPr id="4" name="Content Placeholder 3"/>
          <p:cNvPicPr>
            <a:picLocks noGrp="1" noChangeAspect="1"/>
          </p:cNvPicPr>
          <p:nvPr>
            <p:ph sz="quarter" idx="1"/>
          </p:nvPr>
        </p:nvPicPr>
        <p:blipFill>
          <a:blip r:embed="rId2"/>
          <a:srcRect t="-55642" b="-55642"/>
          <a:stretch>
            <a:fillRect/>
          </a:stretch>
        </p:blipFill>
        <p:spPr>
          <a:xfrm>
            <a:off x="685800" y="685800"/>
            <a:ext cx="7086600" cy="3907564"/>
          </a:xfrm>
        </p:spPr>
      </p:pic>
      <p:graphicFrame>
        <p:nvGraphicFramePr>
          <p:cNvPr id="6" name="Chart 5"/>
          <p:cNvGraphicFramePr>
            <a:graphicFrameLocks/>
          </p:cNvGraphicFramePr>
          <p:nvPr>
            <p:extLst/>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319019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 (SABMiller)</a:t>
            </a:r>
            <a:endParaRPr lang="en-US" dirty="0"/>
          </a:p>
        </p:txBody>
      </p:sp>
      <p:graphicFrame>
        <p:nvGraphicFramePr>
          <p:cNvPr id="4" name="Content Placeholder 3"/>
          <p:cNvGraphicFramePr>
            <a:graphicFrameLocks noGrp="1"/>
          </p:cNvGraphicFramePr>
          <p:nvPr>
            <p:ph sz="quarter" idx="1"/>
            <p:extLst/>
          </p:nvPr>
        </p:nvGraphicFramePr>
        <p:xfrm>
          <a:off x="1066800" y="1676400"/>
          <a:ext cx="7239001" cy="1828800"/>
        </p:xfrm>
        <a:graphic>
          <a:graphicData uri="http://schemas.openxmlformats.org/drawingml/2006/table">
            <a:tbl>
              <a:tblPr/>
              <a:tblGrid>
                <a:gridCol w="2164040"/>
                <a:gridCol w="1244802"/>
                <a:gridCol w="2585357"/>
                <a:gridCol w="1244802"/>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5" name="Chart 4"/>
          <p:cNvGraphicFramePr>
            <a:graphicFrameLocks/>
          </p:cNvGraphicFramePr>
          <p:nvPr>
            <p:extLst/>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54684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up the challenge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SAB Miller’s market capitalization was $75 billion on September 15, 2015, the day </a:t>
            </a:r>
            <a:r>
              <a:rPr lang="en-US" dirty="0" err="1" smtClean="0"/>
              <a:t>ABInBev</a:t>
            </a:r>
            <a:r>
              <a:rPr lang="en-US" dirty="0" smtClean="0"/>
              <a:t> announced its intent to acquire SABMiller.</a:t>
            </a:r>
          </a:p>
          <a:p>
            <a:r>
              <a:rPr lang="en-US" dirty="0" smtClean="0"/>
              <a:t>The deal was completed (pending regulatory approval) a month later, with </a:t>
            </a:r>
            <a:r>
              <a:rPr lang="en-US" dirty="0" err="1" smtClean="0"/>
              <a:t>ABInBev</a:t>
            </a:r>
            <a:r>
              <a:rPr lang="en-US" dirty="0" smtClean="0"/>
              <a:t> agreeing to pay $104 billion for SABMiller.</a:t>
            </a:r>
          </a:p>
          <a:p>
            <a:r>
              <a:rPr lang="en-US" dirty="0" smtClean="0"/>
              <a:t>Can </a:t>
            </a:r>
            <a:r>
              <a:rPr lang="en-US" dirty="0" err="1" smtClean="0"/>
              <a:t>ABInBev</a:t>
            </a:r>
            <a:r>
              <a:rPr lang="en-US" dirty="0" smtClean="0"/>
              <a:t> create $29 billion in additional value from this acquisition and if so where will it find the value?</a:t>
            </a:r>
          </a:p>
          <a:p>
            <a:pPr lvl="1"/>
            <a:r>
              <a:rPr lang="en-US" dirty="0" smtClean="0"/>
              <a:t>The market seems to think so, adding $33 billion in market value to the combined company.</a:t>
            </a:r>
            <a:endParaRPr lang="en-US" dirty="0"/>
          </a:p>
        </p:txBody>
      </p:sp>
    </p:spTree>
    <p:extLst>
      <p:ext uri="{BB962C8B-B14F-4D97-AF65-F5344CB8AC3E}">
        <p14:creationId xmlns:p14="http://schemas.microsoft.com/office/powerpoint/2010/main" val="196167280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(Value) Reasons for Acquisitions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a:t>
            </a:r>
            <a:r>
              <a:rPr lang="en-US" dirty="0" smtClean="0"/>
              <a:t>management</a:t>
            </a:r>
            <a:endParaRPr lang="en-US" dirty="0"/>
          </a:p>
          <a:p>
            <a:r>
              <a:rPr lang="en-US" u="sng" dirty="0"/>
              <a:t>Synergy</a:t>
            </a:r>
            <a:r>
              <a:rPr lang="en-US" dirty="0"/>
              <a:t>: You buy a company that you believe, when combined with a business (or resource) that you already own, will be able to do things that you could not have done as separate entities. </a:t>
            </a:r>
            <a:r>
              <a:rPr lang="en-US" dirty="0" smtClean="0"/>
              <a:t>This synergy can be</a:t>
            </a:r>
          </a:p>
          <a:p>
            <a:pPr lvl="1"/>
            <a:r>
              <a:rPr lang="en-US" dirty="0" smtClean="0"/>
              <a:t>Offensive synergy: Higher growth and increased pricing power</a:t>
            </a:r>
          </a:p>
          <a:p>
            <a:pPr lvl="1"/>
            <a:r>
              <a:rPr lang="en-US" dirty="0" smtClean="0"/>
              <a:t>Defensive synergy: Cost cutting, consolidation &amp; preempting competitors.</a:t>
            </a:r>
          </a:p>
          <a:p>
            <a:pPr lvl="1"/>
            <a:r>
              <a:rPr lang="en-US" dirty="0" smtClean="0"/>
              <a:t>Tax synergy: Directly from tax clauses or indirectly through dent</a:t>
            </a:r>
            <a:endParaRPr lang="en-US" dirty="0"/>
          </a:p>
        </p:txBody>
      </p:sp>
    </p:spTree>
    <p:extLst>
      <p:ext uri="{BB962C8B-B14F-4D97-AF65-F5344CB8AC3E}">
        <p14:creationId xmlns:p14="http://schemas.microsoft.com/office/powerpoint/2010/main" val="16659521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numbers to watch</a:t>
            </a:r>
            <a:endParaRPr lang="en-US" dirty="0"/>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a:t>
            </a:r>
            <a:r>
              <a:rPr lang="en-US" dirty="0" smtClean="0"/>
              <a:t>price.</a:t>
            </a:r>
            <a:endParaRPr lang="en-US" dirty="0"/>
          </a:p>
          <a:p>
            <a:pPr marL="514350" indent="-514350">
              <a:buFont typeface="+mj-lt"/>
              <a:buAutoNum type="arabicPeriod"/>
            </a:pPr>
            <a:r>
              <a:rPr lang="en-US" u="sng" dirty="0"/>
              <a:t>Status Quo Value</a:t>
            </a:r>
            <a:r>
              <a:rPr lang="en-US" dirty="0"/>
              <a:t>: V</a:t>
            </a:r>
            <a:r>
              <a:rPr lang="en-US" dirty="0" smtClean="0"/>
              <a:t>alue </a:t>
            </a:r>
            <a:r>
              <a:rPr lang="en-US" dirty="0"/>
              <a:t>of the target company, run by existing </a:t>
            </a:r>
            <a:r>
              <a:rPr lang="en-US" dirty="0" smtClean="0"/>
              <a:t>management. </a:t>
            </a:r>
            <a:endParaRPr lang="en-US" dirty="0"/>
          </a:p>
          <a:p>
            <a:pPr marL="514350" indent="-514350">
              <a:buFont typeface="+mj-lt"/>
              <a:buAutoNum type="arabicPeriod"/>
            </a:pPr>
            <a:r>
              <a:rPr lang="en-US" u="sng" dirty="0"/>
              <a:t>Restructured Value</a:t>
            </a:r>
            <a:r>
              <a:rPr lang="en-US" dirty="0"/>
              <a:t>: V</a:t>
            </a:r>
            <a:r>
              <a:rPr lang="en-US" dirty="0" smtClean="0"/>
              <a:t>alue </a:t>
            </a:r>
            <a:r>
              <a:rPr lang="en-US" dirty="0"/>
              <a:t>of the target company, with changes to investing, financing and dividend policies</a:t>
            </a:r>
            <a:r>
              <a:rPr lang="en-US" dirty="0" smtClean="0"/>
              <a:t>.</a:t>
            </a:r>
            <a:endParaRPr lang="en-US" dirty="0"/>
          </a:p>
          <a:p>
            <a:pPr marL="514350" indent="-514350">
              <a:buFont typeface="+mj-lt"/>
              <a:buAutoNum type="arabicPeriod"/>
            </a:pPr>
            <a:r>
              <a:rPr lang="en-US" u="sng" dirty="0"/>
              <a:t>Synergy value</a:t>
            </a:r>
            <a:r>
              <a:rPr lang="en-US" dirty="0"/>
              <a:t>: </a:t>
            </a:r>
            <a:r>
              <a:rPr lang="en-US" dirty="0" smtClean="0"/>
              <a:t>Value of the </a:t>
            </a:r>
            <a:r>
              <a:rPr lang="en-US" dirty="0"/>
              <a:t>combined company (with the synergy benefits built in) </a:t>
            </a:r>
            <a:r>
              <a:rPr lang="en-US" dirty="0" smtClean="0"/>
              <a:t>– (Value </a:t>
            </a:r>
            <a:r>
              <a:rPr lang="en-US" dirty="0"/>
              <a:t>of the acquiring company, as a stand alone entity, and the restructured value of the target </a:t>
            </a:r>
            <a:r>
              <a:rPr lang="en-US" dirty="0" smtClean="0"/>
              <a:t>company</a:t>
            </a:r>
            <a:r>
              <a:rPr lang="en-US" dirty="0"/>
              <a:t>)</a:t>
            </a:r>
            <a:endParaRPr lang="en-US" dirty="0" smtClean="0"/>
          </a:p>
          <a:p>
            <a:r>
              <a:rPr lang="en-US" dirty="0" smtClean="0"/>
              <a:t>The Acid Test</a:t>
            </a:r>
          </a:p>
          <a:p>
            <a:pPr lvl="1"/>
            <a:r>
              <a:rPr lang="en-US" u="sng" dirty="0" smtClean="0"/>
              <a:t>Undervaluation</a:t>
            </a:r>
            <a:r>
              <a:rPr lang="en-US" dirty="0"/>
              <a:t>: Price for target company &lt; Status Quo </a:t>
            </a:r>
            <a:r>
              <a:rPr lang="en-US" dirty="0" smtClean="0"/>
              <a:t>Value</a:t>
            </a:r>
            <a:endParaRPr lang="en-US" dirty="0"/>
          </a:p>
          <a:p>
            <a:pPr lvl="1"/>
            <a:r>
              <a:rPr lang="en-US" u="sng" dirty="0"/>
              <a:t>Control</a:t>
            </a:r>
            <a:r>
              <a:rPr lang="en-US" dirty="0"/>
              <a:t>: Price for target company &lt; Restructured </a:t>
            </a:r>
            <a:r>
              <a:rPr lang="en-US" dirty="0" smtClean="0"/>
              <a:t>Value</a:t>
            </a:r>
            <a:endParaRPr lang="en-US" dirty="0"/>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76547444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 Miller Status Quo Value</a:t>
            </a:r>
            <a:endParaRPr lang="en-US" dirty="0"/>
          </a:p>
        </p:txBody>
      </p:sp>
      <p:graphicFrame>
        <p:nvGraphicFramePr>
          <p:cNvPr id="4" name="Content Placeholder 3"/>
          <p:cNvGraphicFramePr>
            <a:graphicFrameLocks noGrp="1"/>
          </p:cNvGraphicFramePr>
          <p:nvPr>
            <p:ph sz="quarter" idx="1"/>
            <p:extLst/>
          </p:nvPr>
        </p:nvGraphicFramePr>
        <p:xfrm>
          <a:off x="1143000" y="1676400"/>
          <a:ext cx="7101881" cy="4663934"/>
        </p:xfrm>
        <a:graphic>
          <a:graphicData uri="http://schemas.openxmlformats.org/drawingml/2006/table">
            <a:tbl>
              <a:tblPr/>
              <a:tblGrid>
                <a:gridCol w="2087336"/>
                <a:gridCol w="1123950"/>
                <a:gridCol w="802821"/>
                <a:gridCol w="1568589"/>
                <a:gridCol w="1519185"/>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smtClean="0"/>
              <a:t>Price on September 15, 2015: $75 billion &gt; $51.5 billion</a:t>
            </a:r>
            <a:endParaRPr lang="en-US" sz="2000" dirty="0"/>
          </a:p>
        </p:txBody>
      </p:sp>
    </p:spTree>
    <p:extLst>
      <p:ext uri="{BB962C8B-B14F-4D97-AF65-F5344CB8AC3E}">
        <p14:creationId xmlns:p14="http://schemas.microsoft.com/office/powerpoint/2010/main" val="190198519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Potential for Control</a:t>
            </a:r>
            <a:endParaRPr lang="en-US" dirty="0"/>
          </a:p>
        </p:txBody>
      </p:sp>
      <p:graphicFrame>
        <p:nvGraphicFramePr>
          <p:cNvPr id="4" name="Content Placeholder 3"/>
          <p:cNvGraphicFramePr>
            <a:graphicFrameLocks noGrp="1"/>
          </p:cNvGraphicFramePr>
          <p:nvPr>
            <p:ph sz="quarter" idx="1"/>
            <p:extLst/>
          </p:nvPr>
        </p:nvGraphicFramePr>
        <p:xfrm>
          <a:off x="914398" y="1828798"/>
          <a:ext cx="7543801" cy="3962404"/>
        </p:xfrm>
        <a:graphic>
          <a:graphicData uri="http://schemas.openxmlformats.org/drawingml/2006/table">
            <a:tbl>
              <a:tblPr/>
              <a:tblGrid>
                <a:gridCol w="3035920"/>
                <a:gridCol w="1264967"/>
                <a:gridCol w="988974"/>
                <a:gridCol w="2253940"/>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smtClean="0">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37115399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SABMiller: Value of Control</a:t>
            </a:r>
            <a:endParaRPr lang="en-US" dirty="0"/>
          </a:p>
        </p:txBody>
      </p:sp>
      <p:graphicFrame>
        <p:nvGraphicFramePr>
          <p:cNvPr id="4" name="Content Placeholder 3"/>
          <p:cNvGraphicFramePr>
            <a:graphicFrameLocks noGrp="1"/>
          </p:cNvGraphicFramePr>
          <p:nvPr>
            <p:ph sz="quarter" idx="1"/>
            <p:extLst/>
          </p:nvPr>
        </p:nvGraphicFramePr>
        <p:xfrm>
          <a:off x="609600" y="1676394"/>
          <a:ext cx="8077201" cy="4648208"/>
        </p:xfrm>
        <a:graphic>
          <a:graphicData uri="http://schemas.openxmlformats.org/drawingml/2006/table">
            <a:tbl>
              <a:tblPr/>
              <a:tblGrid>
                <a:gridCol w="2713811"/>
                <a:gridCol w="1461283"/>
                <a:gridCol w="1220412"/>
                <a:gridCol w="2681695"/>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1" i="0" u="none" strike="noStrike">
                          <a:solidFill>
                            <a:srgbClr val="000000"/>
                          </a:solidFill>
                          <a:effectLst/>
                          <a:latin typeface="Adobe Caslon Pro"/>
                          <a:cs typeface="Adobe Caslon Pro"/>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a:cs typeface="Adobe Caslon Pro"/>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71428">
                <a:tc>
                  <a:txBody>
                    <a:bodyPr/>
                    <a:lstStyle/>
                    <a:p>
                      <a:pPr algn="l" fontAlgn="b"/>
                      <a:r>
                        <a:rPr lang="en-US" sz="1600" b="1" i="0" u="none" strike="noStrike">
                          <a:solidFill>
                            <a:srgbClr val="000000"/>
                          </a:solidFill>
                          <a:effectLst/>
                          <a:latin typeface="Adobe Caslon Pro"/>
                          <a:cs typeface="Adobe Caslon Pro"/>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a:cs typeface="Adobe Caslon Pro"/>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a:cs typeface="Adobe Caslon Pro"/>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smtClean="0"/>
              <a:t>Price on September 15, 2015: $75 billion &gt; $51.5 + $4.7 billion</a:t>
            </a:r>
            <a:endParaRPr lang="en-US" sz="2000" dirty="0"/>
          </a:p>
        </p:txBody>
      </p:sp>
    </p:spTree>
    <p:extLst>
      <p:ext uri="{BB962C8B-B14F-4D97-AF65-F5344CB8AC3E}">
        <p14:creationId xmlns:p14="http://schemas.microsoft.com/office/powerpoint/2010/main" val="33822842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Synergies?</a:t>
            </a:r>
            <a:endParaRPr lang="en-US" dirty="0"/>
          </a:p>
        </p:txBody>
      </p:sp>
      <p:graphicFrame>
        <p:nvGraphicFramePr>
          <p:cNvPr id="4" name="Content Placeholder 3"/>
          <p:cNvGraphicFramePr>
            <a:graphicFrameLocks noGrp="1"/>
          </p:cNvGraphicFramePr>
          <p:nvPr>
            <p:ph sz="quarter" idx="1"/>
            <p:extLst/>
          </p:nvPr>
        </p:nvGraphicFramePr>
        <p:xfrm>
          <a:off x="685798" y="1752598"/>
          <a:ext cx="8229601" cy="4814402"/>
        </p:xfrm>
        <a:graphic>
          <a:graphicData uri="http://schemas.openxmlformats.org/drawingml/2006/table">
            <a:tbl>
              <a:tblPr/>
              <a:tblGrid>
                <a:gridCol w="2945650"/>
                <a:gridCol w="1381723"/>
                <a:gridCol w="986945"/>
                <a:gridCol w="1320987"/>
                <a:gridCol w="1594296"/>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smtClean="0">
                          <a:solidFill>
                            <a:srgbClr val="FF0000"/>
                          </a:solidFill>
                          <a:effectLst/>
                          <a:latin typeface="Calibri"/>
                        </a:rPr>
                        <a:t>30.00</a:t>
                      </a:r>
                      <a:r>
                        <a:rPr lang="pt-BR" sz="1600" b="0" i="0" u="none" strike="noStrike" dirty="0">
                          <a:solidFill>
                            <a:srgbClr val="FF0000"/>
                          </a:solidFill>
                          <a:effectLst/>
                          <a:latin typeface="Calibri"/>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$20.368</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14068">
                <a:tc>
                  <a:txBody>
                    <a:bodyPr/>
                    <a:lstStyle/>
                    <a:p>
                      <a:pPr algn="l" fontAlgn="b"/>
                      <a:r>
                        <a:rPr lang="en-US" sz="1600" b="0" i="0" u="none" strike="noStrike" dirty="0" smtClean="0">
                          <a:solidFill>
                            <a:srgbClr val="000000"/>
                          </a:solidFill>
                          <a:effectLst/>
                          <a:latin typeface="Calibri"/>
                        </a:rPr>
                        <a:t>Expected Growth Rate</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6.17%</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4.21%</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000000"/>
                          </a:solidFill>
                          <a:effectLst/>
                          <a:latin typeface="Calibri"/>
                        </a:rPr>
                        <a:t>5.09%</a:t>
                      </a:r>
                      <a:endParaRPr lang="en-US" sz="16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smtClean="0">
                          <a:solidFill>
                            <a:srgbClr val="FF0000"/>
                          </a:solidFill>
                          <a:effectLst/>
                          <a:latin typeface="Calibri"/>
                        </a:rPr>
                        <a:t>6.00%</a:t>
                      </a:r>
                      <a:endParaRPr lang="en-US" sz="1600" b="0" i="0" u="none" strike="noStrike" dirty="0">
                        <a:solidFill>
                          <a:srgbClr val="FF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15992594"/>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synergy</a:t>
            </a:r>
            <a:endParaRPr lang="en-US" dirty="0"/>
          </a:p>
        </p:txBody>
      </p:sp>
      <p:graphicFrame>
        <p:nvGraphicFramePr>
          <p:cNvPr id="6" name="Content Placeholder 5"/>
          <p:cNvGraphicFramePr>
            <a:graphicFrameLocks noGrp="1"/>
          </p:cNvGraphicFramePr>
          <p:nvPr>
            <p:ph sz="quarter" idx="1"/>
            <p:extLst/>
          </p:nvPr>
        </p:nvGraphicFramePr>
        <p:xfrm>
          <a:off x="457201" y="1676403"/>
          <a:ext cx="8229600" cy="4455482"/>
        </p:xfrm>
        <a:graphic>
          <a:graphicData uri="http://schemas.openxmlformats.org/drawingml/2006/table">
            <a:tbl>
              <a:tblPr/>
              <a:tblGrid>
                <a:gridCol w="2945650"/>
                <a:gridCol w="1381722"/>
                <a:gridCol w="986945"/>
                <a:gridCol w="1320987"/>
                <a:gridCol w="1594296"/>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smtClean="0"/>
              <a:t>Value of synergy = 276,610 – 262,018 = 14,592 million</a:t>
            </a:r>
            <a:endParaRPr lang="en-US" dirty="0"/>
          </a:p>
        </p:txBody>
      </p:sp>
    </p:spTree>
    <p:extLst>
      <p:ext uri="{BB962C8B-B14F-4D97-AF65-F5344CB8AC3E}">
        <p14:creationId xmlns:p14="http://schemas.microsoft.com/office/powerpoint/2010/main" val="94016392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Judgment</a:t>
            </a:r>
            <a:endParaRPr lang="en-US" dirty="0"/>
          </a:p>
        </p:txBody>
      </p:sp>
      <p:sp>
        <p:nvSpPr>
          <p:cNvPr id="3" name="Content Placeholder 2"/>
          <p:cNvSpPr>
            <a:spLocks noGrp="1"/>
          </p:cNvSpPr>
          <p:nvPr>
            <p:ph sz="quarter" idx="1"/>
          </p:nvPr>
        </p:nvSpPr>
        <p:spPr/>
        <p:txBody>
          <a:bodyPr>
            <a:normAutofit fontScale="92500"/>
          </a:bodyPr>
          <a:lstStyle/>
          <a:p>
            <a:r>
              <a:rPr lang="en-US" dirty="0" smtClean="0"/>
              <a:t>If you add up the restructured firm value of $56.2 billion to the synergy value of $14.6 billion, you get a value of about $70.8 billion. </a:t>
            </a:r>
            <a:endParaRPr lang="en-US" dirty="0"/>
          </a:p>
          <a:p>
            <a:r>
              <a:rPr lang="en-US" dirty="0" smtClean="0"/>
              <a:t>That is well below the $104 billion that </a:t>
            </a:r>
            <a:r>
              <a:rPr lang="en-US" dirty="0" err="1" smtClean="0"/>
              <a:t>ABInBev</a:t>
            </a:r>
            <a:r>
              <a:rPr lang="en-US" dirty="0" smtClean="0"/>
              <a:t> is planning to pay for SABMiller. </a:t>
            </a:r>
            <a:endParaRPr lang="en-US" dirty="0"/>
          </a:p>
          <a:p>
            <a:r>
              <a:rPr lang="en-US" dirty="0" smtClean="0"/>
              <a:t>One of the following has to be true:</a:t>
            </a:r>
          </a:p>
          <a:p>
            <a:pPr lvl="1"/>
            <a:r>
              <a:rPr lang="en-US" dirty="0" smtClean="0"/>
              <a:t>I have massively under estimated the potential for synergy in this merger (either in terms of higher margins or higher growth).</a:t>
            </a:r>
          </a:p>
          <a:p>
            <a:pPr lvl="1"/>
            <a:r>
              <a:rPr lang="en-US" dirty="0" err="1" smtClean="0"/>
              <a:t>ABInBev</a:t>
            </a:r>
            <a:r>
              <a:rPr lang="en-US" dirty="0" smtClean="0"/>
              <a:t> has over paid significantly on this deal. That would go against their history as a good acquirer and against the history of 3G Capital as a good steward of capital.</a:t>
            </a:r>
            <a:endParaRPr lang="en-US" dirty="0"/>
          </a:p>
        </p:txBody>
      </p:sp>
    </p:spTree>
    <p:extLst>
      <p:ext uri="{BB962C8B-B14F-4D97-AF65-F5344CB8AC3E}">
        <p14:creationId xmlns:p14="http://schemas.microsoft.com/office/powerpoint/2010/main" val="15046327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Follow the yellow brick road..</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i="1">
                <a:solidFill>
                  <a:schemeClr val="tx2"/>
                </a:solidFill>
                <a:latin typeface="Helvetica" charset="0"/>
              </a:rPr>
              <a:t>Aswath Damodaran</a:t>
            </a:r>
          </a:p>
        </p:txBody>
      </p:sp>
      <p:pic>
        <p:nvPicPr>
          <p:cNvPr id="94211" name="Content Placeholder 3" descr="22281ozthe-wizard-of-oz-posters2.jpg"/>
          <p:cNvPicPr>
            <a:picLocks noGrp="1" noChangeAspect="1"/>
          </p:cNvPicPr>
          <p:nvPr>
            <p:ph sz="quarter" idx="1"/>
          </p:nvPr>
        </p:nvPicPr>
        <p:blipFill>
          <a:blip r:embed="rId3">
            <a:extLst>
              <a:ext uri="{28A0092B-C50C-407E-A947-70E740481C1C}">
                <a14:useLocalDpi xmlns:a14="http://schemas.microsoft.com/office/drawing/2010/main" val="0"/>
              </a:ext>
            </a:extLst>
          </a:blip>
          <a:srcRect l="-14156" r="-1415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20863</TotalTime>
  <Pages>184</Pages>
  <Words>12736</Words>
  <Application>Microsoft Macintosh PowerPoint</Application>
  <PresentationFormat>On-screen Show (4:3)</PresentationFormat>
  <Paragraphs>1570</Paragraphs>
  <Slides>144</Slides>
  <Notes>49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144</vt:i4>
      </vt:variant>
    </vt:vector>
  </HeadingPairs>
  <TitlesOfParts>
    <vt:vector size="156" baseType="lpstr">
      <vt:lpstr>Adobe Caslon Pro</vt:lpstr>
      <vt:lpstr>Calibri</vt:lpstr>
      <vt:lpstr>Helvetica</vt:lpstr>
      <vt:lpstr>Monotype Sorts</vt:lpstr>
      <vt:lpstr>ＭＳ Ｐゴシック</vt:lpstr>
      <vt:lpstr>Times</vt:lpstr>
      <vt:lpstr>Verdana</vt:lpstr>
      <vt:lpstr>Wingdings</vt:lpstr>
      <vt:lpstr>Wingdings 2</vt:lpstr>
      <vt:lpstr>Arial</vt:lpstr>
      <vt:lpstr>Basic</vt:lpstr>
      <vt:lpstr>Document</vt:lpstr>
      <vt:lpstr>Valuation</vt:lpstr>
      <vt:lpstr>The Agenda</vt:lpstr>
      <vt:lpstr>Valuation basics: D + CF≠ DCF</vt:lpstr>
      <vt:lpstr>The basics of DCF</vt:lpstr>
      <vt:lpstr>The drivers of value..</vt:lpstr>
      <vt:lpstr>DCF as a tool for intrinsic valuation</vt:lpstr>
      <vt:lpstr>1. Cash Flows</vt:lpstr>
      <vt:lpstr>2. Discount rates</vt:lpstr>
      <vt:lpstr>3. Expected Growth</vt:lpstr>
      <vt:lpstr>4. The Terminal Value</vt:lpstr>
      <vt:lpstr>And consider the trade offs..</vt:lpstr>
      <vt:lpstr>PowerPoint Presentation</vt:lpstr>
      <vt:lpstr>PowerPoint Presentation</vt:lpstr>
      <vt:lpstr>Narrative and Numbers</vt:lpstr>
      <vt:lpstr>Don’t mistake modeling for valuation</vt:lpstr>
      <vt:lpstr>From story to numbers and beyond..</vt:lpstr>
      <vt:lpstr>PowerPoint Presentation</vt:lpstr>
      <vt:lpstr>Step 1: Survey the landscape</vt:lpstr>
      <vt:lpstr>PowerPoint Presentation</vt:lpstr>
      <vt:lpstr>PowerPoint Presentation</vt:lpstr>
      <vt:lpstr>What makes Ferrari different?</vt:lpstr>
      <vt:lpstr>Step 2: Create a narrative for the future</vt:lpstr>
      <vt:lpstr>The Uber Narrative</vt:lpstr>
      <vt:lpstr>The Ferrari Narrative</vt:lpstr>
      <vt:lpstr>Step 3: Check the narrative against history, economic first principles &amp; common sense</vt:lpstr>
      <vt:lpstr>The Impossible, The Implausible and the Improbable</vt:lpstr>
      <vt:lpstr>Uber: Possible, Plausible and Probable</vt:lpstr>
      <vt:lpstr>PowerPoint Presentation</vt:lpstr>
      <vt:lpstr>PowerPoint Presentation</vt:lpstr>
      <vt:lpstr>PowerPoint Presentation</vt:lpstr>
      <vt:lpstr>Step 4: Connect your narrative to key drivers of value</vt:lpstr>
      <vt:lpstr>Ferrari: From story to numbers</vt:lpstr>
      <vt:lpstr>Step 4: Value the company (Uber)</vt:lpstr>
      <vt:lpstr>Ferrari: The “Exclusive Club” Value</vt:lpstr>
      <vt:lpstr>Step 5: Keep the feedback loop open</vt:lpstr>
      <vt:lpstr>The Uber Feedback Loop: Bill Gurley</vt:lpstr>
      <vt:lpstr>Valuing Bill Gurley’s Uber narrative</vt:lpstr>
      <vt:lpstr>Different narratives, Different Numbers</vt:lpstr>
      <vt:lpstr>The Ferrari Counter Narrative</vt:lpstr>
      <vt:lpstr>Ferrari: The “Rev-it-up” Alternative</vt:lpstr>
      <vt:lpstr>And the world is full of feedback.. My Ferrari afterthought!</vt:lpstr>
      <vt:lpstr>Step 6: If the world changes, your narrative has to change with it..</vt:lpstr>
      <vt:lpstr>Uber: The September 2015 Update</vt:lpstr>
      <vt:lpstr>PowerPoint Presentation</vt:lpstr>
      <vt:lpstr>Dealing with noise</vt:lpstr>
      <vt:lpstr>Uncertainty is a feature, not a bug.</vt:lpstr>
      <vt:lpstr>And we deal with uncertainty as humans always have…</vt:lpstr>
      <vt:lpstr>PowerPoint Presentation</vt:lpstr>
      <vt:lpstr>PowerPoint Presentation</vt:lpstr>
      <vt:lpstr>PowerPoint Presentation</vt:lpstr>
      <vt:lpstr>PowerPoint Presentation</vt:lpstr>
      <vt:lpstr>The sources of uncertainty</vt:lpstr>
      <vt:lpstr>Assessing uncertainty…</vt:lpstr>
      <vt:lpstr>Ten suggestions for dealing with uncertainty…</vt:lpstr>
      <vt:lpstr>1. Less is more</vt:lpstr>
      <vt:lpstr>To illustrate: Revenues &amp; Margins for Amazon</vt:lpstr>
      <vt:lpstr>A tougher task at Twitter</vt:lpstr>
      <vt:lpstr>2. Build in “internal” checks for reasonableness</vt:lpstr>
      <vt:lpstr>To illustrate: The reinvestment in Amazon</vt:lpstr>
      <vt:lpstr>3. Use consistency tests…</vt:lpstr>
      <vt:lpstr>4. Draw on first principles</vt:lpstr>
      <vt:lpstr>To illustrate: The growth rate in terminal value</vt:lpstr>
      <vt:lpstr>And the “excess return” effect…</vt:lpstr>
      <vt:lpstr>5. Use the market as a crutch… </vt:lpstr>
      <vt:lpstr>Where the market rules..</vt:lpstr>
      <vt:lpstr>With Vale, here were the big unknowns..</vt:lpstr>
      <vt:lpstr>6. Draw on the law of large numbers…</vt:lpstr>
      <vt:lpstr>To illustrate: A single regression beta is noisy…</vt:lpstr>
      <vt:lpstr>But an average beta across companies is not…</vt:lpstr>
      <vt:lpstr>7. Don’t let the discount rate become the receptacle for all your uncertainty…</vt:lpstr>
      <vt:lpstr>To illustrate: Survival risk at young firms…</vt:lpstr>
      <vt:lpstr>Contrasting ways of dealing with survival risk…</vt:lpstr>
      <vt:lpstr>Generalizing to other “truncation” risks</vt:lpstr>
      <vt:lpstr>PowerPoint Presentation</vt:lpstr>
      <vt:lpstr>8. Confront uncertainty, if you can… </vt:lpstr>
      <vt:lpstr>To illustrate: Revisiting the Twitter valuation…</vt:lpstr>
      <vt:lpstr>With the consequences for equity value…</vt:lpstr>
      <vt:lpstr>9. Don’t look for precision.. </vt:lpstr>
      <vt:lpstr>PowerPoint Presentation</vt:lpstr>
      <vt:lpstr>To illustrate: Your mistakes versus market mistakes..</vt:lpstr>
      <vt:lpstr>10. You can make mistakes, but try to keep bias out.. </vt:lpstr>
      <vt:lpstr>Value versus Price</vt:lpstr>
      <vt:lpstr>Value Process versus Pricing Process</vt:lpstr>
      <vt:lpstr>Test 1: Are you pricing or valuing?</vt:lpstr>
      <vt:lpstr>Test 2: Are you pricing or valuing?</vt:lpstr>
      <vt:lpstr>Test 3: Are you pricing or valuing?</vt:lpstr>
      <vt:lpstr>The determinants of price</vt:lpstr>
      <vt:lpstr>Multiples and Comparable Transactions</vt:lpstr>
      <vt:lpstr>To be a better Pricer, here are four suggestions..</vt:lpstr>
      <vt:lpstr>I. Check the Multiple</vt:lpstr>
      <vt:lpstr>II. Play Moneyball: Let the numbers talk (not the analysts)</vt:lpstr>
      <vt:lpstr>a. Multiples have skewed distributions…</vt:lpstr>
      <vt:lpstr>Making statistics “dicey”</vt:lpstr>
      <vt:lpstr>b. Markets have a lot in common</vt:lpstr>
      <vt:lpstr>III. Understand your “implicit” assumptions</vt:lpstr>
      <vt:lpstr>PE Ratio: Understanding the Fundamentals</vt:lpstr>
      <vt:lpstr>The Determinants of Multiples…</vt:lpstr>
      <vt:lpstr>IV. Define “comparable” broadly &amp; control for differences</vt:lpstr>
      <vt:lpstr>Pricing Twitter: Start with the “comparables”</vt:lpstr>
      <vt:lpstr>Read the tea leaves: See what the market cares about</vt:lpstr>
      <vt:lpstr>Use the “market metric” and “market price”</vt:lpstr>
      <vt:lpstr>ACQUIRERS’ ANONYMOUS: SEVEN STEPS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vt:lpstr>
      <vt:lpstr>Test 3: Control Premiums</vt:lpstr>
      <vt:lpstr>Lesson 3: Beware of rules of thumb…</vt:lpstr>
      <vt:lpstr>Test 4: Synergy….</vt:lpstr>
      <vt:lpstr>The Value of Synergy</vt:lpstr>
      <vt:lpstr>Valuing Synergy</vt:lpstr>
      <vt:lpstr>Lesson 4: Don’t pay for buzz words</vt:lpstr>
      <vt:lpstr>Test 5: Comparables and Exit Multiples</vt:lpstr>
      <vt:lpstr>Biased samples = Poor results</vt:lpstr>
      <vt:lpstr>Lesson 5: Don’t be a lemming… </vt:lpstr>
      <vt:lpstr>Test 6: The CEO really wants to do this… &amp; everyone else is doing it..</vt:lpstr>
      <vt:lpstr>Lesson 6: Don’t let egos or investment bankers get the better of common sense…</vt:lpstr>
      <vt:lpstr>Test 7: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Follow the yellow brick road..</vt:lpstr>
    </vt:vector>
  </TitlesOfParts>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210</cp:revision>
  <cp:lastPrinted>2016-05-31T15:52:21Z</cp:lastPrinted>
  <dcterms:created xsi:type="dcterms:W3CDTF">1998-01-08T15:09:51Z</dcterms:created>
  <dcterms:modified xsi:type="dcterms:W3CDTF">2016-05-31T15:52:58Z</dcterms:modified>
</cp:coreProperties>
</file>