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09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27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22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6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1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8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2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98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455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9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28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3F320-1156-4CFA-ABC5-57E54A63EFC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C456A-87F0-4AB4-8612-A2A3BCCFD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2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stgresqltutorial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ages.stern.nyu.edu/adesouza/rworkshop" TargetMode="External"/><Relationship Id="rId2" Type="http://schemas.openxmlformats.org/officeDocument/2006/relationships/hyperlink" Target="https://sju.webex.com/meet/desouzab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C0C15-1666-DAEA-22C3-198E1171D5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program?</a:t>
            </a:r>
            <a:br>
              <a:rPr lang="en-US" dirty="0"/>
            </a:br>
            <a:r>
              <a:rPr lang="en-US" dirty="0"/>
              <a:t>(as opposed to what?)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B1D8ED-964E-C33C-95A9-758D99919E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Andre de Souza</a:t>
            </a:r>
          </a:p>
        </p:txBody>
      </p:sp>
    </p:spTree>
    <p:extLst>
      <p:ext uri="{BB962C8B-B14F-4D97-AF65-F5344CB8AC3E}">
        <p14:creationId xmlns:p14="http://schemas.microsoft.com/office/powerpoint/2010/main" val="74079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7BB9-A21E-E7BB-9EF3-6DA8DB1C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learn to program vs point and click?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5F3BA-A724-F652-F8BD-A00167A16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Automate tasks    </a:t>
            </a:r>
          </a:p>
          <a:p>
            <a:pPr lvl="1"/>
            <a:r>
              <a:rPr lang="en-US" dirty="0"/>
              <a:t>Do the same thing repeatedly</a:t>
            </a:r>
          </a:p>
          <a:p>
            <a:pPr lvl="2"/>
            <a:r>
              <a:rPr lang="en-US" dirty="0"/>
              <a:t>Save time</a:t>
            </a:r>
          </a:p>
          <a:p>
            <a:pPr lvl="2"/>
            <a:r>
              <a:rPr lang="en-US" dirty="0"/>
              <a:t>Remember how to do it the next time</a:t>
            </a:r>
          </a:p>
          <a:p>
            <a:pPr lvl="1"/>
            <a:r>
              <a:rPr lang="en-US" dirty="0"/>
              <a:t>Reduce errors </a:t>
            </a:r>
          </a:p>
          <a:p>
            <a:r>
              <a:rPr lang="en-US" dirty="0"/>
              <a:t>Transferable skills</a:t>
            </a:r>
          </a:p>
          <a:p>
            <a:pPr lvl="1"/>
            <a:r>
              <a:rPr lang="en-US" dirty="0"/>
              <a:t>Tableau, </a:t>
            </a:r>
            <a:r>
              <a:rPr lang="en-US" dirty="0" err="1"/>
              <a:t>PowerBI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Thinking, problem solving</a:t>
            </a:r>
          </a:p>
          <a:p>
            <a:r>
              <a:rPr lang="en-US" dirty="0"/>
              <a:t>Stand out from peers, be attractive to employers</a:t>
            </a:r>
          </a:p>
          <a:p>
            <a:pPr lvl="1"/>
            <a:r>
              <a:rPr lang="en-US" dirty="0"/>
              <a:t>Finance people need a hard skill</a:t>
            </a:r>
          </a:p>
          <a:p>
            <a:pPr lvl="1"/>
            <a:r>
              <a:rPr lang="en-US" dirty="0"/>
              <a:t>Show your enthusiasm</a:t>
            </a:r>
          </a:p>
          <a:p>
            <a:pPr lvl="1"/>
            <a:r>
              <a:rPr lang="en-US" dirty="0"/>
              <a:t>No shortage of projects to add to your resume</a:t>
            </a:r>
          </a:p>
          <a:p>
            <a:r>
              <a:rPr lang="en-US" dirty="0"/>
              <a:t>Fun! Creativity! No pressure!</a:t>
            </a:r>
          </a:p>
        </p:txBody>
      </p:sp>
    </p:spTree>
    <p:extLst>
      <p:ext uri="{BB962C8B-B14F-4D97-AF65-F5344CB8AC3E}">
        <p14:creationId xmlns:p14="http://schemas.microsoft.com/office/powerpoint/2010/main" val="3785579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63024-5717-E390-061C-FC71FAA5F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Why R/Python/PostgreSQL?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2763C-BCA5-463F-4435-8804C8AEA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as powerful as anything else, but free</a:t>
            </a:r>
          </a:p>
          <a:p>
            <a:pPr lvl="1"/>
            <a:r>
              <a:rPr lang="en-US" dirty="0"/>
              <a:t>Not like Stata, SAS…</a:t>
            </a:r>
          </a:p>
          <a:p>
            <a:r>
              <a:rPr lang="en-US" dirty="0"/>
              <a:t>Lots of tutorials</a:t>
            </a:r>
          </a:p>
          <a:p>
            <a:r>
              <a:rPr lang="en-US" dirty="0"/>
              <a:t>Lots of libraries</a:t>
            </a:r>
          </a:p>
          <a:p>
            <a:r>
              <a:rPr lang="en-US" dirty="0"/>
              <a:t>Extensively used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26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4B96A-B6CC-2035-3050-8EF158D28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languages good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585D9-E223-FFF3-F4DB-B517552EB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R:</a:t>
            </a:r>
          </a:p>
          <a:p>
            <a:pPr lvl="1"/>
            <a:r>
              <a:rPr lang="en-US" dirty="0"/>
              <a:t>Read in data, manipulate it, calculate statistics, run regressions, draw graphs</a:t>
            </a:r>
          </a:p>
          <a:p>
            <a:pPr lvl="1"/>
            <a:r>
              <a:rPr lang="en-US" dirty="0"/>
              <a:t>Anything you can do in Excel, you can do in R</a:t>
            </a:r>
          </a:p>
          <a:p>
            <a:r>
              <a:rPr lang="en-US" dirty="0"/>
              <a:t>Python:</a:t>
            </a:r>
          </a:p>
          <a:p>
            <a:pPr lvl="1"/>
            <a:r>
              <a:rPr lang="en-US" dirty="0"/>
              <a:t>Interact with the computer and the internet</a:t>
            </a:r>
          </a:p>
          <a:p>
            <a:pPr lvl="2"/>
            <a:r>
              <a:rPr lang="en-US" dirty="0"/>
              <a:t>“Scripting”</a:t>
            </a:r>
          </a:p>
          <a:p>
            <a:pPr lvl="1"/>
            <a:r>
              <a:rPr lang="en-US" dirty="0"/>
              <a:t>Working with text</a:t>
            </a:r>
          </a:p>
          <a:p>
            <a:pPr lvl="1"/>
            <a:r>
              <a:rPr lang="en-US" dirty="0"/>
              <a:t>(Also do everything R can do, so…)</a:t>
            </a:r>
          </a:p>
          <a:p>
            <a:r>
              <a:rPr lang="en-US" dirty="0"/>
              <a:t>PostgreSQL: </a:t>
            </a:r>
          </a:p>
          <a:p>
            <a:pPr lvl="1"/>
            <a:r>
              <a:rPr lang="en-US" dirty="0"/>
              <a:t>Work with large amounts of data</a:t>
            </a:r>
          </a:p>
          <a:p>
            <a:pPr lvl="1"/>
            <a:r>
              <a:rPr lang="en-US" dirty="0"/>
              <a:t>Can’t draw graphs, hard to calculate statistics</a:t>
            </a:r>
          </a:p>
          <a:p>
            <a:pPr lvl="1"/>
            <a:r>
              <a:rPr lang="en-US" dirty="0"/>
              <a:t>You can talk to PostgreSQL from R and Python</a:t>
            </a:r>
          </a:p>
        </p:txBody>
      </p:sp>
    </p:spTree>
    <p:extLst>
      <p:ext uri="{BB962C8B-B14F-4D97-AF65-F5344CB8AC3E}">
        <p14:creationId xmlns:p14="http://schemas.microsoft.com/office/powerpoint/2010/main" val="4235581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A4321-DAE6-7310-6044-6C427F18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learn R/Python/SQL?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98F46-2CF9-AA0F-C23B-DE2E0420A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do it by the seat of your pants</a:t>
            </a:r>
          </a:p>
          <a:p>
            <a:r>
              <a:rPr lang="en-US" dirty="0"/>
              <a:t>Follow a tutorial; I recommend</a:t>
            </a:r>
          </a:p>
          <a:p>
            <a:pPr lvl="1"/>
            <a:r>
              <a:rPr lang="en-US" dirty="0"/>
              <a:t>R: Hands-On Programming with R (Garrett </a:t>
            </a:r>
            <a:r>
              <a:rPr lang="en-US" dirty="0" err="1"/>
              <a:t>Grolemund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Next step: R for Data Science (</a:t>
            </a:r>
            <a:r>
              <a:rPr lang="en-US" dirty="0" err="1"/>
              <a:t>Grolemund</a:t>
            </a:r>
            <a:r>
              <a:rPr lang="en-US" dirty="0"/>
              <a:t> and Wickham)</a:t>
            </a:r>
          </a:p>
          <a:p>
            <a:pPr lvl="1"/>
            <a:r>
              <a:rPr lang="en-US" dirty="0"/>
              <a:t>PostgreSQL: </a:t>
            </a:r>
            <a:r>
              <a:rPr lang="en-US" dirty="0">
                <a:hlinkClick r:id="rId2"/>
              </a:rPr>
              <a:t>https://www.postgresqltutorial.com/</a:t>
            </a:r>
            <a:endParaRPr lang="en-US" dirty="0"/>
          </a:p>
          <a:p>
            <a:pPr lvl="2"/>
            <a:r>
              <a:rPr lang="en-US" dirty="0"/>
              <a:t>(Hardest bit is setting up </a:t>
            </a:r>
            <a:r>
              <a:rPr lang="en-US" dirty="0" err="1"/>
              <a:t>postgres</a:t>
            </a:r>
            <a:r>
              <a:rPr lang="en-US" dirty="0"/>
              <a:t>, learning how to access it)</a:t>
            </a:r>
          </a:p>
          <a:p>
            <a:pPr lvl="1"/>
            <a:r>
              <a:rPr lang="en-US" dirty="0"/>
              <a:t>Python: 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8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FD384-1B53-6A4F-74BB-EB3FAF76F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A “basic” problem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FF3A3-29E6-ABC6-51D9-A16115A53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bought 1 share of each of two stocks on 31 Aug and held them until now. How did I do? </a:t>
            </a:r>
          </a:p>
          <a:p>
            <a:pPr lvl="1"/>
            <a:r>
              <a:rPr lang="en-US" dirty="0"/>
              <a:t>TSLA, MCD </a:t>
            </a:r>
          </a:p>
          <a:p>
            <a:r>
              <a:rPr lang="en-US" dirty="0"/>
              <a:t>Steps </a:t>
            </a:r>
          </a:p>
          <a:p>
            <a:pPr lvl="1"/>
            <a:r>
              <a:rPr lang="en-US" dirty="0"/>
              <a:t>Get ``adjusted closing prices‘’</a:t>
            </a:r>
          </a:p>
          <a:p>
            <a:pPr lvl="1"/>
            <a:r>
              <a:rPr lang="en-US" dirty="0"/>
              <a:t>Draw graph</a:t>
            </a:r>
          </a:p>
          <a:p>
            <a:r>
              <a:rPr lang="en-US" dirty="0"/>
              <a:t>What about if I started with $1 invested in each?</a:t>
            </a:r>
          </a:p>
        </p:txBody>
      </p:sp>
    </p:spTree>
    <p:extLst>
      <p:ext uri="{BB962C8B-B14F-4D97-AF65-F5344CB8AC3E}">
        <p14:creationId xmlns:p14="http://schemas.microsoft.com/office/powerpoint/2010/main" val="62320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19577-DD48-8736-8F52-BD6216612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complex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E720F-FE52-CF7B-B903-E7A089100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Calculate portfolio returns</a:t>
            </a:r>
          </a:p>
          <a:p>
            <a:pPr lvl="1"/>
            <a:r>
              <a:rPr lang="en-US" dirty="0"/>
              <a:t>Need: Number shares bought, price bought at, date of investment, tickers of investments</a:t>
            </a:r>
          </a:p>
          <a:p>
            <a:r>
              <a:rPr lang="en-US" dirty="0"/>
              <a:t>Then: get the prices from Yahoo finance for each ticker</a:t>
            </a:r>
          </a:p>
          <a:p>
            <a:r>
              <a:rPr lang="en-US" dirty="0"/>
              <a:t>Then: calculate returns</a:t>
            </a:r>
          </a:p>
          <a:p>
            <a:endParaRPr lang="en-US" dirty="0"/>
          </a:p>
          <a:p>
            <a:r>
              <a:rPr lang="en-US" dirty="0"/>
              <a:t>I do this constantly. Why?</a:t>
            </a:r>
          </a:p>
          <a:p>
            <a:pPr lvl="1"/>
            <a:r>
              <a:rPr lang="en-US" dirty="0"/>
              <a:t>Look for a package</a:t>
            </a:r>
          </a:p>
          <a:p>
            <a:pPr lvl="1"/>
            <a:r>
              <a:rPr lang="en-US" dirty="0"/>
              <a:t>Write a package</a:t>
            </a:r>
          </a:p>
        </p:txBody>
      </p:sp>
    </p:spTree>
    <p:extLst>
      <p:ext uri="{BB962C8B-B14F-4D97-AF65-F5344CB8AC3E}">
        <p14:creationId xmlns:p14="http://schemas.microsoft.com/office/powerpoint/2010/main" val="839027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0685F-3D79-4354-3F4D-BA8FBC2E7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amounts of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D23D9-C792-B921-18F1-E92465DD8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 is not great with big data</a:t>
            </a:r>
          </a:p>
          <a:p>
            <a:pPr lvl="1"/>
            <a:r>
              <a:rPr lang="en-US" dirty="0"/>
              <a:t>Memory problems</a:t>
            </a:r>
          </a:p>
          <a:p>
            <a:r>
              <a:rPr lang="en-US" dirty="0"/>
              <a:t>Financial data doesn’t change</a:t>
            </a:r>
          </a:p>
          <a:p>
            <a:pPr lvl="1"/>
            <a:r>
              <a:rPr lang="en-US" dirty="0"/>
              <a:t>Get once, store it</a:t>
            </a:r>
          </a:p>
          <a:p>
            <a:pPr lvl="1"/>
            <a:r>
              <a:rPr lang="en-US" dirty="0"/>
              <a:t>How would you do it without programming?</a:t>
            </a:r>
          </a:p>
          <a:p>
            <a:pPr lvl="1"/>
            <a:r>
              <a:rPr lang="en-US" dirty="0"/>
              <a:t>What do I do?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43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E794-C9CB-8956-48E3-21E3A577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Interacting with the computer and the internet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58DA6-C33D-EC50-D88D-410CB162B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Perl, Python</a:t>
            </a:r>
          </a:p>
          <a:p>
            <a:r>
              <a:rPr lang="en-US" dirty="0"/>
              <a:t>Interactive Brokers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36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A90B0-5AD1-A9D3-7E2E-5F0D4B37B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13559-E3BF-9C71-475F-4D5927128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Today: introduction to R, getting started with R studio</a:t>
            </a:r>
          </a:p>
          <a:p>
            <a:r>
              <a:rPr lang="en-US" dirty="0"/>
              <a:t>This week: “office hours”, 5-530 every day except Thursday at </a:t>
            </a:r>
            <a:r>
              <a:rPr lang="en-US" dirty="0">
                <a:hlinkClick r:id="rId2"/>
              </a:rPr>
              <a:t>https://sju.webex.com/meet/desouzab</a:t>
            </a:r>
            <a:endParaRPr lang="en-US" dirty="0"/>
          </a:p>
          <a:p>
            <a:r>
              <a:rPr lang="en-US" dirty="0"/>
              <a:t>This weekend: we’ll send out a questionnaire to gauge best “next steps”</a:t>
            </a:r>
          </a:p>
          <a:p>
            <a:endParaRPr lang="en-US" dirty="0"/>
          </a:p>
          <a:p>
            <a:r>
              <a:rPr lang="en-US" dirty="0"/>
              <a:t>You can access all materials from today’s talk at:</a:t>
            </a:r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https://pages.stern.nyu.edu/adesouza/rworkshop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583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8119</TotalTime>
  <Words>506</Words>
  <Application>Microsoft Office PowerPoint</Application>
  <PresentationFormat>On-screen Show (4:3)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Why program? (as opposed to what?) </vt:lpstr>
      <vt:lpstr>Why learn to program vs point and click?</vt:lpstr>
      <vt:lpstr> Why R/Python/PostgreSQL?</vt:lpstr>
      <vt:lpstr>What are the languages good for?</vt:lpstr>
      <vt:lpstr>How do you learn R/Python/SQL?</vt:lpstr>
      <vt:lpstr> A “basic” problem </vt:lpstr>
      <vt:lpstr>More complex problems</vt:lpstr>
      <vt:lpstr>Large amounts of data</vt:lpstr>
      <vt:lpstr>Interacting with the computer and the internet</vt:lpstr>
      <vt:lpstr>Our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de Souza</dc:creator>
  <cp:lastModifiedBy>Andre de Souza</cp:lastModifiedBy>
  <cp:revision>81</cp:revision>
  <dcterms:created xsi:type="dcterms:W3CDTF">2023-11-01T01:57:44Z</dcterms:created>
  <dcterms:modified xsi:type="dcterms:W3CDTF">2023-11-06T17:17:15Z</dcterms:modified>
</cp:coreProperties>
</file>