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88" r:id="rId2"/>
    <p:sldId id="289" r:id="rId3"/>
    <p:sldId id="291" r:id="rId4"/>
    <p:sldId id="292" r:id="rId5"/>
    <p:sldId id="285" r:id="rId6"/>
    <p:sldId id="286" r:id="rId7"/>
    <p:sldId id="287" r:id="rId8"/>
    <p:sldId id="257" r:id="rId9"/>
    <p:sldId id="256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93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40C0"/>
    <a:srgbClr val="FF0000"/>
    <a:srgbClr val="FF872D"/>
    <a:srgbClr val="FFD6B7"/>
    <a:srgbClr val="CCCC00"/>
    <a:srgbClr val="E98F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05" autoAdjust="0"/>
    <p:restoredTop sz="94660"/>
  </p:normalViewPr>
  <p:slideViewPr>
    <p:cSldViewPr>
      <p:cViewPr>
        <p:scale>
          <a:sx n="75" d="100"/>
          <a:sy n="75" d="100"/>
        </p:scale>
        <p:origin x="1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C8774FA-7FA9-4F24-942B-506AAD15138B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C9B7C35-10AB-4248-87CF-EB391362BE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6CD1D0C-3261-47C1-BC2B-3E5BF3700C51}" type="slidenum">
              <a:rPr lang="en-US" sz="1200">
                <a:latin typeface="Calibri" pitchFamily="34" charset="0"/>
              </a:rPr>
              <a:pPr algn="r"/>
              <a:t>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B1E367-8892-44E0-8FD0-41E9A60ACF3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C10EE7-7E3E-4F4E-94F6-6E68A2E4BC4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D9D33E-D8C6-4C2B-B482-F918E17562B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FE03AB-1B9C-43CD-9BDE-CF03043657D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6A33B0-E4B0-4047-B3A8-C138A3BD0A6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75FF15-4CA3-4D34-894F-4069A297C2A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657B16-3CE0-40D7-93FB-607CB21FA8B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2764785-9FBA-475C-A84F-DCACF9294EEC}" type="slidenum">
              <a:rPr lang="en-US" sz="1200">
                <a:latin typeface="Calibri" pitchFamily="34" charset="0"/>
              </a:rPr>
              <a:pPr algn="r"/>
              <a:t>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75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07A0C11-C373-4AAA-82D5-C6DCCD4CC099}" type="slidenum">
              <a:rPr lang="en-US" sz="1200">
                <a:latin typeface="Calibri" pitchFamily="34" charset="0"/>
              </a:rPr>
              <a:pPr algn="r"/>
              <a:t>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96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5BC8BF0-2F6C-44E6-B9E4-7995938BCBB9}" type="slidenum">
              <a:rPr lang="en-US" sz="1200">
                <a:latin typeface="Calibri" pitchFamily="34" charset="0"/>
              </a:rPr>
              <a:pPr algn="r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983C-7A42-48E1-97D5-3DCFF1EE6A6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08E8D3-7A39-497F-9C1A-BAD59D82B38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AF6F96-CDFC-4F82-988A-B2D23C6F632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F097EE-D6EE-4BFD-B908-C320183FF9A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EBEED4-E90B-47BF-9D04-7A519C89CAA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D719A-92A0-4489-B167-D05338C2AEDD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EBA71-2435-471B-9DA0-1E569483CB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722A0-F6AA-4840-B79F-290C0F0CAF06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05F4A-44EC-4C48-AD14-6DFEA9E989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B6E8E-E066-4257-A0AE-9CBC3A5F62DC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F2C69-8AFD-44EB-B145-C82914599F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97E85-932A-4051-91D9-D183B3255855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D8D0-136D-4BA7-A490-ACD57BC47A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5361A-6E4C-484C-8FD0-74CC357B3C7F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A66E5-C262-4815-92A9-78D9B30393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FAAD6-90BA-462E-BC5D-9207F2E7F2DD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1DB6C-B6EF-4E17-B9A9-9C3D930533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2C51F-8C83-42A1-A8DA-8DEA222484E7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F6EBD-8844-43F3-9ACD-010C061F60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EFCD9-51AE-4A9D-A113-9A6EC31E1183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02C86-DC28-4D69-A54F-C26F245A18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9D8ED-5E8F-4E53-9877-3853F5F298AA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1BCF2-1A3D-450F-8AAC-D11CBE444C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E2623-DEFE-40BB-AEDB-8CBFD2DCECF1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F0AE2-4BFC-4AB1-84FA-40FF1F76E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AFDF4-7AAF-412E-9152-F0EB9F071577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AE57D-CB65-416C-81A9-4148CEFFDD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F522CB-2C10-41AD-9484-AE3CA4CD01A5}" type="datetimeFigureOut">
              <a:rPr lang="en-US"/>
              <a:pPr>
                <a:defRPr/>
              </a:pPr>
              <a:t>12/1/2008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FD52CD-0A96-416D-A189-1DF3BD89BD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2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hyperlink" Target="http://scores.espn.go.com/ncb/recap?gameId=283250130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18" Type="http://schemas.openxmlformats.org/officeDocument/2006/relationships/image" Target="../media/image28.jpeg"/><Relationship Id="rId26" Type="http://schemas.openxmlformats.org/officeDocument/2006/relationships/image" Target="../media/image36.jpeg"/><Relationship Id="rId3" Type="http://schemas.openxmlformats.org/officeDocument/2006/relationships/image" Target="../media/image13.png"/><Relationship Id="rId21" Type="http://schemas.openxmlformats.org/officeDocument/2006/relationships/image" Target="../media/image31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17" Type="http://schemas.openxmlformats.org/officeDocument/2006/relationships/image" Target="../media/image27.jpeg"/><Relationship Id="rId25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6.jpeg"/><Relationship Id="rId20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24" Type="http://schemas.openxmlformats.org/officeDocument/2006/relationships/image" Target="../media/image34.jpeg"/><Relationship Id="rId5" Type="http://schemas.openxmlformats.org/officeDocument/2006/relationships/image" Target="../media/image15.jpeg"/><Relationship Id="rId15" Type="http://schemas.openxmlformats.org/officeDocument/2006/relationships/image" Target="../media/image25.jpeg"/><Relationship Id="rId23" Type="http://schemas.openxmlformats.org/officeDocument/2006/relationships/image" Target="../media/image33.jpeg"/><Relationship Id="rId10" Type="http://schemas.openxmlformats.org/officeDocument/2006/relationships/image" Target="../media/image20.jpeg"/><Relationship Id="rId19" Type="http://schemas.openxmlformats.org/officeDocument/2006/relationships/image" Target="../media/image29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Relationship Id="rId22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09600" y="457200"/>
            <a:ext cx="6553200" cy="1470025"/>
          </a:xfrm>
        </p:spPr>
        <p:txBody>
          <a:bodyPr>
            <a:normAutofit/>
          </a:bodyPr>
          <a:lstStyle/>
          <a:p>
            <a:pPr algn="l"/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  <a:ea typeface="Dotum" pitchFamily="34" charset="-127"/>
              </a:rPr>
              <a:t>THE “ACC – BIG TEN” CHALLENGE</a:t>
            </a:r>
          </a:p>
        </p:txBody>
      </p:sp>
      <p:sp>
        <p:nvSpPr>
          <p:cNvPr id="4" name="Snip Diagonal Corner Rectangle 3"/>
          <p:cNvSpPr/>
          <p:nvPr/>
        </p:nvSpPr>
        <p:spPr>
          <a:xfrm>
            <a:off x="7153275" y="1819275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Key Inputs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9" name="Snip Diagonal Corner Rectangle 8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53275" y="293687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Introduction</a:t>
            </a:r>
          </a:p>
        </p:txBody>
      </p:sp>
      <p:sp>
        <p:nvSpPr>
          <p:cNvPr id="60437" name="Text Box 21"/>
          <p:cNvSpPr txBox="1">
            <a:spLocks noChangeArrowheads="1"/>
          </p:cNvSpPr>
          <p:nvPr/>
        </p:nvSpPr>
        <p:spPr bwMode="auto">
          <a:xfrm>
            <a:off x="685800" y="4800600"/>
            <a:ext cx="21526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</a:rPr>
              <a:t>John Breslin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</a:rPr>
              <a:t>Joe Freed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</a:rPr>
              <a:t>Adam Gromis 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</a:rPr>
              <a:t>Andrew Meyerson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</a:rPr>
              <a:t>Albert So</a:t>
            </a:r>
          </a:p>
        </p:txBody>
      </p:sp>
      <p:pic>
        <p:nvPicPr>
          <p:cNvPr id="60438" name="Picture 22" descr="wf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057400"/>
            <a:ext cx="3495675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Team score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graphicFrame>
        <p:nvGraphicFramePr>
          <p:cNvPr id="1026" name="Chart 17"/>
          <p:cNvGraphicFramePr>
            <a:graphicFrameLocks/>
          </p:cNvGraphicFramePr>
          <p:nvPr/>
        </p:nvGraphicFramePr>
        <p:xfrm>
          <a:off x="304800" y="1371600"/>
          <a:ext cx="6400800" cy="4267200"/>
        </p:xfrm>
        <a:graphic>
          <a:graphicData uri="http://schemas.openxmlformats.org/presentationml/2006/ole">
            <p:oleObj spid="_x0000_s1026" r:id="rId4" imgW="6401355" imgH="426757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Team score Components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sp>
        <p:nvSpPr>
          <p:cNvPr id="10261" name="TextBox 10"/>
          <p:cNvSpPr txBox="1">
            <a:spLocks noChangeArrowheads="1"/>
          </p:cNvSpPr>
          <p:nvPr/>
        </p:nvSpPr>
        <p:spPr bwMode="auto">
          <a:xfrm>
            <a:off x="381000" y="1371600"/>
            <a:ext cx="64770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alibri" pitchFamily="34" charset="0"/>
              </a:rPr>
              <a:t>Based on What?</a:t>
            </a:r>
          </a:p>
          <a:p>
            <a:endParaRPr lang="en-US" sz="2400" u="sng">
              <a:latin typeface="Calibri" pitchFamily="34" charset="0"/>
            </a:endParaRPr>
          </a:p>
          <a:p>
            <a:r>
              <a:rPr lang="en-US" sz="2400" b="1" u="sng">
                <a:latin typeface="Calibri" pitchFamily="34" charset="0"/>
              </a:rPr>
              <a:t>07 Rank</a:t>
            </a:r>
            <a:r>
              <a:rPr lang="en-US" sz="2400" u="sng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– Sagarin Computer Rankings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 b="1" u="sng">
                <a:latin typeface="Calibri" pitchFamily="34" charset="0"/>
              </a:rPr>
              <a:t>Pre-Season Rank</a:t>
            </a:r>
            <a:r>
              <a:rPr lang="en-US" sz="2400" u="sng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- Collegehoops.net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 b="1" u="sng">
                <a:latin typeface="Calibri" pitchFamily="34" charset="0"/>
              </a:rPr>
              <a:t>Top 25?</a:t>
            </a:r>
            <a:r>
              <a:rPr lang="en-US" sz="2400" u="sng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– AP Pre-Season Top 25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 b="1" u="sng">
                <a:latin typeface="Calibri" pitchFamily="34" charset="0"/>
              </a:rPr>
              <a:t>Fan Score</a:t>
            </a:r>
            <a:r>
              <a:rPr lang="en-US" sz="2400" u="sng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- ……….</a:t>
            </a:r>
          </a:p>
          <a:p>
            <a:endParaRPr lang="en-US" sz="2000">
              <a:latin typeface="Calibri" pitchFamily="34" charset="0"/>
            </a:endParaRPr>
          </a:p>
          <a:p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Fan Score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graphicFrame>
        <p:nvGraphicFramePr>
          <p:cNvPr id="2050" name="Chart 11"/>
          <p:cNvGraphicFramePr>
            <a:graphicFrameLocks/>
          </p:cNvGraphicFramePr>
          <p:nvPr/>
        </p:nvGraphicFramePr>
        <p:xfrm>
          <a:off x="304800" y="1371600"/>
          <a:ext cx="6400800" cy="4267200"/>
        </p:xfrm>
        <a:graphic>
          <a:graphicData uri="http://schemas.openxmlformats.org/presentationml/2006/ole">
            <p:oleObj spid="_x0000_s2050" r:id="rId4" imgW="6401355" imgH="426757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Fan Score Continued…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pic>
        <p:nvPicPr>
          <p:cNvPr id="1128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90600"/>
            <a:ext cx="6477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5943600"/>
            <a:ext cx="2560638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5943600"/>
            <a:ext cx="27146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Fan Score Continued…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pic>
        <p:nvPicPr>
          <p:cNvPr id="1230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066800"/>
            <a:ext cx="4495800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Team score calculation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pic>
        <p:nvPicPr>
          <p:cNvPr id="1333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5715000"/>
            <a:ext cx="678180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838200"/>
            <a:ext cx="6781800" cy="480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Team score insights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sp>
        <p:nvSpPr>
          <p:cNvPr id="14357" name="TextBox 10"/>
          <p:cNvSpPr txBox="1">
            <a:spLocks noChangeArrowheads="1"/>
          </p:cNvSpPr>
          <p:nvPr/>
        </p:nvSpPr>
        <p:spPr bwMode="auto">
          <a:xfrm>
            <a:off x="228600" y="685800"/>
            <a:ext cx="64770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2400" b="1">
              <a:latin typeface="Calibri" pitchFamily="34" charset="0"/>
            </a:endParaRPr>
          </a:p>
          <a:p>
            <a:pPr algn="ctr"/>
            <a:r>
              <a:rPr lang="en-US" sz="2400" b="1">
                <a:latin typeface="Calibri" pitchFamily="34" charset="0"/>
              </a:rPr>
              <a:t>Average</a:t>
            </a:r>
          </a:p>
          <a:p>
            <a:r>
              <a:rPr lang="en-US" sz="2400">
                <a:latin typeface="Calibri" pitchFamily="34" charset="0"/>
              </a:rPr>
              <a:t>ACC – 70.73</a:t>
            </a:r>
          </a:p>
          <a:p>
            <a:r>
              <a:rPr lang="en-US" sz="2400">
                <a:latin typeface="Calibri" pitchFamily="34" charset="0"/>
              </a:rPr>
              <a:t>Big Ten – 68.18</a:t>
            </a:r>
          </a:p>
          <a:p>
            <a:pPr algn="ctr"/>
            <a:r>
              <a:rPr lang="en-US" sz="2400" b="1">
                <a:latin typeface="Calibri" pitchFamily="34" charset="0"/>
              </a:rPr>
              <a:t>Top Teams</a:t>
            </a:r>
          </a:p>
          <a:p>
            <a:r>
              <a:rPr lang="en-US" sz="2400" u="sng">
                <a:latin typeface="Calibri" pitchFamily="34" charset="0"/>
              </a:rPr>
              <a:t>Team</a:t>
            </a:r>
            <a:r>
              <a:rPr lang="en-US" sz="2400">
                <a:latin typeface="Calibri" pitchFamily="34" charset="0"/>
              </a:rPr>
              <a:t>					</a:t>
            </a:r>
            <a:r>
              <a:rPr lang="en-US" sz="2400" u="sng">
                <a:latin typeface="Calibri" pitchFamily="34" charset="0"/>
              </a:rPr>
              <a:t>Score </a:t>
            </a:r>
            <a:r>
              <a:rPr lang="en-US" sz="2400">
                <a:latin typeface="Calibri" pitchFamily="34" charset="0"/>
              </a:rPr>
              <a:t> </a:t>
            </a:r>
          </a:p>
          <a:p>
            <a:r>
              <a:rPr lang="en-US" sz="2400">
                <a:latin typeface="Calibri" pitchFamily="34" charset="0"/>
              </a:rPr>
              <a:t>(ACC) North Carolina			99.9</a:t>
            </a:r>
          </a:p>
          <a:p>
            <a:r>
              <a:rPr lang="en-US" sz="2400">
                <a:latin typeface="Calibri" pitchFamily="34" charset="0"/>
              </a:rPr>
              <a:t>(ACC) Duke				98.4</a:t>
            </a:r>
          </a:p>
          <a:p>
            <a:r>
              <a:rPr lang="en-US" sz="2400">
                <a:latin typeface="Calibri" pitchFamily="34" charset="0"/>
              </a:rPr>
              <a:t>(Big Ten) Michigan State		92.6</a:t>
            </a:r>
          </a:p>
          <a:p>
            <a:r>
              <a:rPr lang="en-US" sz="2400">
                <a:latin typeface="Calibri" pitchFamily="34" charset="0"/>
              </a:rPr>
              <a:t>(Big Ten) Wisconsin			88.3</a:t>
            </a:r>
          </a:p>
          <a:p>
            <a:endParaRPr lang="en-US" sz="2400">
              <a:latin typeface="Calibri" pitchFamily="34" charset="0"/>
            </a:endParaRPr>
          </a:p>
          <a:p>
            <a:pPr algn="ctr"/>
            <a:r>
              <a:rPr lang="en-US" sz="2400" b="1">
                <a:latin typeface="Calibri" pitchFamily="34" charset="0"/>
              </a:rPr>
              <a:t>Bottom Teams</a:t>
            </a:r>
          </a:p>
          <a:p>
            <a:r>
              <a:rPr lang="en-US" sz="2400" u="sng">
                <a:latin typeface="Calibri" pitchFamily="34" charset="0"/>
              </a:rPr>
              <a:t>Team</a:t>
            </a:r>
            <a:r>
              <a:rPr lang="en-US" sz="2400">
                <a:latin typeface="Calibri" pitchFamily="34" charset="0"/>
              </a:rPr>
              <a:t>					</a:t>
            </a:r>
            <a:r>
              <a:rPr lang="en-US" sz="2400" u="sng">
                <a:latin typeface="Calibri" pitchFamily="34" charset="0"/>
              </a:rPr>
              <a:t>Score</a:t>
            </a:r>
          </a:p>
          <a:p>
            <a:r>
              <a:rPr lang="en-US" sz="2400">
                <a:latin typeface="Calibri" pitchFamily="34" charset="0"/>
              </a:rPr>
              <a:t>(Big Ten) Iowa				52.3</a:t>
            </a:r>
          </a:p>
          <a:p>
            <a:r>
              <a:rPr lang="en-US" sz="2400">
                <a:latin typeface="Calibri" pitchFamily="34" charset="0"/>
              </a:rPr>
              <a:t>(Big Ten) Northwestern		50.5</a:t>
            </a:r>
            <a:endParaRPr lang="en-US" sz="2000">
              <a:latin typeface="Calibri" pitchFamily="34" charset="0"/>
            </a:endParaRPr>
          </a:p>
          <a:p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000"/>
            <a:ext cx="7162800" cy="1470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al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The Model</a:t>
            </a:r>
          </a:p>
        </p:txBody>
      </p:sp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Snip Diagonal Corner Rectangle 8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pic>
        <p:nvPicPr>
          <p:cNvPr id="15382" name="Picture 22" descr="dil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828800"/>
            <a:ext cx="2835275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objective function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16405" name="TextBox 10"/>
          <p:cNvSpPr txBox="1">
            <a:spLocks noChangeArrowheads="1"/>
          </p:cNvSpPr>
          <p:nvPr/>
        </p:nvSpPr>
        <p:spPr bwMode="auto">
          <a:xfrm>
            <a:off x="152400" y="1066800"/>
            <a:ext cx="64770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Score = </a:t>
            </a:r>
            <a:r>
              <a:rPr lang="en-US" sz="2400" i="1">
                <a:latin typeface="Calibri" pitchFamily="34" charset="0"/>
              </a:rPr>
              <a:t>f</a:t>
            </a:r>
            <a:r>
              <a:rPr lang="en-US" sz="2400">
                <a:latin typeface="Calibri" pitchFamily="34" charset="0"/>
              </a:rPr>
              <a:t>(DecisionVars, HomeCourt, Matchup)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Score = </a:t>
            </a:r>
            <a:r>
              <a:rPr lang="en-US" sz="2400" i="1">
                <a:latin typeface="Calibri" pitchFamily="34" charset="0"/>
              </a:rPr>
              <a:t>f</a:t>
            </a:r>
            <a:r>
              <a:rPr lang="en-US" sz="2400">
                <a:latin typeface="Calibri" pitchFamily="34" charset="0"/>
              </a:rPr>
              <a:t>(DecisionVars, HomeCourt, Matchup)</a:t>
            </a: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Objective:  Maximize(Score)</a:t>
            </a:r>
          </a:p>
          <a:p>
            <a:endParaRPr lang="en-US" sz="2000">
              <a:latin typeface="Calibri" pitchFamily="34" charset="0"/>
            </a:endParaRPr>
          </a:p>
          <a:p>
            <a:endParaRPr lang="en-US" sz="2000"/>
          </a:p>
        </p:txBody>
      </p:sp>
      <p:pic>
        <p:nvPicPr>
          <p:cNvPr id="1640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038" y="3657600"/>
            <a:ext cx="59483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1190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Decision variable matrix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17429" name="TextBox 10"/>
          <p:cNvSpPr txBox="1">
            <a:spLocks noChangeArrowheads="1"/>
          </p:cNvSpPr>
          <p:nvPr/>
        </p:nvSpPr>
        <p:spPr bwMode="auto">
          <a:xfrm>
            <a:off x="152400" y="1447800"/>
            <a:ext cx="64770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Shows which teams will play</a:t>
            </a:r>
          </a:p>
          <a:p>
            <a:pPr lvl="1">
              <a:buFont typeface="Arial" charset="0"/>
              <a:buNone/>
            </a:pPr>
            <a:r>
              <a:rPr lang="en-US" sz="2400">
                <a:latin typeface="Calibri" pitchFamily="34" charset="0"/>
              </a:rPr>
              <a:t>1 = teams will play each other</a:t>
            </a:r>
          </a:p>
          <a:p>
            <a:pPr lvl="1">
              <a:buFont typeface="Arial" charset="0"/>
              <a:buNone/>
            </a:pPr>
            <a:r>
              <a:rPr lang="en-US" sz="2400">
                <a:latin typeface="Calibri" pitchFamily="34" charset="0"/>
              </a:rPr>
              <a:t>0 = teams do not play each other</a:t>
            </a:r>
          </a:p>
          <a:p>
            <a:endParaRPr lang="en-US" sz="2000">
              <a:latin typeface="Calibri" pitchFamily="34" charset="0"/>
            </a:endParaRPr>
          </a:p>
          <a:p>
            <a:endParaRPr lang="en-US" sz="2000"/>
          </a:p>
        </p:txBody>
      </p:sp>
      <p:pic>
        <p:nvPicPr>
          <p:cNvPr id="174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895600"/>
            <a:ext cx="695007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53275" y="1819275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Key Inputs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9" name="Snip Diagonal Corner Rectangle 8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53275" y="293687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Introduction</a:t>
            </a:r>
          </a:p>
        </p:txBody>
      </p:sp>
      <p:sp>
        <p:nvSpPr>
          <p:cNvPr id="62484" name="Text Box 20"/>
          <p:cNvSpPr txBox="1">
            <a:spLocks noChangeArrowheads="1"/>
          </p:cNvSpPr>
          <p:nvPr/>
        </p:nvSpPr>
        <p:spPr bwMode="auto">
          <a:xfrm>
            <a:off x="304800" y="457200"/>
            <a:ext cx="6705600" cy="484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tabLst>
                <a:tab pos="1143000" algn="l"/>
              </a:tabLst>
            </a:pP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</a:rPr>
              <a:t>WHAT IS IT?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  <a:tabLst>
                <a:tab pos="1143000" algn="l"/>
              </a:tabLst>
            </a:pPr>
            <a:r>
              <a:rPr lang="en-US" sz="2400" dirty="0">
                <a:latin typeface="Calibri" pitchFamily="34" charset="0"/>
              </a:rPr>
              <a:t>Regular season basketball tournament between the Atlantic Coast Conference and the Big Ten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  <a:tabLst>
                <a:tab pos="1143000" algn="l"/>
              </a:tabLst>
            </a:pPr>
            <a:r>
              <a:rPr lang="en-US" sz="2400" dirty="0">
                <a:latin typeface="Calibri" pitchFamily="34" charset="0"/>
              </a:rPr>
              <a:t>Played each season in late November or early December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  <a:tabLst>
                <a:tab pos="1143000" algn="l"/>
              </a:tabLst>
            </a:pPr>
            <a:r>
              <a:rPr lang="en-US" sz="2400" dirty="0">
                <a:latin typeface="Calibri" pitchFamily="34" charset="0"/>
              </a:rPr>
              <a:t>Each team plays one game against a team from the other conference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  <a:tabLst>
                <a:tab pos="1143000" algn="l"/>
              </a:tabLst>
            </a:pPr>
            <a:r>
              <a:rPr lang="en-US" sz="2400" dirty="0">
                <a:latin typeface="Calibri" pitchFamily="34" charset="0"/>
              </a:rPr>
              <a:t>Because of the unequal size of the conferences, one team from the ACC does not play each year</a:t>
            </a:r>
          </a:p>
          <a:p>
            <a:pPr marL="342900" indent="-342900">
              <a:spcBef>
                <a:spcPct val="50000"/>
              </a:spcBef>
              <a:buFontTx/>
              <a:buChar char="•"/>
              <a:tabLst>
                <a:tab pos="1143000" algn="l"/>
              </a:tabLst>
            </a:pPr>
            <a:endParaRPr lang="en-US" sz="2400" dirty="0">
              <a:latin typeface="Calibri" pitchFamily="34" charset="0"/>
            </a:endParaRPr>
          </a:p>
        </p:txBody>
      </p:sp>
      <p:pic>
        <p:nvPicPr>
          <p:cNvPr id="62485" name="Picture 21" descr="acc-06-msthd-acc-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9025" y="5334000"/>
            <a:ext cx="1100138" cy="1333500"/>
          </a:xfrm>
          <a:prstGeom prst="rect">
            <a:avLst/>
          </a:prstGeom>
          <a:noFill/>
        </p:spPr>
      </p:pic>
      <p:pic>
        <p:nvPicPr>
          <p:cNvPr id="62486" name="Picture 22" descr="big10-08-hdr-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5334000"/>
            <a:ext cx="2895600" cy="132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Homecourt</a:t>
            </a: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 matrix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1066800"/>
            <a:ext cx="6477000" cy="289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Indicates whether a particular match-up can occur based on the constraint that no team can play at home two years in a row</a:t>
            </a:r>
          </a:p>
          <a:p>
            <a:pPr>
              <a:buFont typeface="Arial" charset="0"/>
              <a:buNone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sz="2400">
                <a:latin typeface="Calibri" pitchFamily="34" charset="0"/>
              </a:rPr>
              <a:t>1 = matchup is possible</a:t>
            </a:r>
          </a:p>
          <a:p>
            <a:pPr>
              <a:buFont typeface="Arial" charset="0"/>
              <a:buNone/>
            </a:pPr>
            <a:r>
              <a:rPr lang="en-US" sz="2400">
                <a:latin typeface="Calibri" pitchFamily="34" charset="0"/>
              </a:rPr>
              <a:t>0 =  both teams played at home last year</a:t>
            </a:r>
          </a:p>
          <a:p>
            <a:endParaRPr lang="en-US" sz="2000">
              <a:latin typeface="Calibri" pitchFamily="34" charset="0"/>
            </a:endParaRPr>
          </a:p>
          <a:p>
            <a:endParaRPr lang="en-US" sz="2000"/>
          </a:p>
        </p:txBody>
      </p:sp>
      <p:sp>
        <p:nvSpPr>
          <p:cNvPr id="18454" name="TextBox 11"/>
          <p:cNvSpPr txBox="1">
            <a:spLocks noChangeArrowheads="1"/>
          </p:cNvSpPr>
          <p:nvPr/>
        </p:nvSpPr>
        <p:spPr bwMode="auto">
          <a:xfrm>
            <a:off x="228600" y="6096000"/>
            <a:ext cx="7315200" cy="517525"/>
          </a:xfrm>
          <a:prstGeom prst="rect">
            <a:avLst/>
          </a:prstGeom>
          <a:solidFill>
            <a:srgbClr val="FFD6B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=IF(VLOOKUP($A36,$Q$2:$W$24,7,FALSE)+VLOOKUP(B$19,$Q$2:$W$24,7,FALSE)=2,0,1)</a:t>
            </a:r>
          </a:p>
        </p:txBody>
      </p:sp>
      <p:cxnSp>
        <p:nvCxnSpPr>
          <p:cNvPr id="14" name="Straight Arrow Connector 13"/>
          <p:cNvCxnSpPr>
            <a:stCxn id="18454" idx="0"/>
          </p:cNvCxnSpPr>
          <p:nvPr/>
        </p:nvCxnSpPr>
        <p:spPr>
          <a:xfrm rot="16200000" flipV="1">
            <a:off x="3628231" y="5838032"/>
            <a:ext cx="257175" cy="2587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5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581400"/>
            <a:ext cx="67056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Match-Up matrix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19477" name="TextBox 10"/>
          <p:cNvSpPr txBox="1">
            <a:spLocks noChangeArrowheads="1"/>
          </p:cNvSpPr>
          <p:nvPr/>
        </p:nvSpPr>
        <p:spPr bwMode="auto">
          <a:xfrm>
            <a:off x="304800" y="14478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/>
          </a:p>
          <a:p>
            <a:endParaRPr lang="en-US" sz="2000"/>
          </a:p>
        </p:txBody>
      </p:sp>
      <p:sp>
        <p:nvSpPr>
          <p:cNvPr id="19478" name="TextBox 11"/>
          <p:cNvSpPr txBox="1">
            <a:spLocks noChangeArrowheads="1"/>
          </p:cNvSpPr>
          <p:nvPr/>
        </p:nvSpPr>
        <p:spPr bwMode="auto">
          <a:xfrm>
            <a:off x="152400" y="1447800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Matchup(Duke,Iowa) = Ranking(Duke)*Ranking(Iowa)</a:t>
            </a:r>
          </a:p>
          <a:p>
            <a:endParaRPr lang="en-US" sz="2000">
              <a:latin typeface="Calibri" pitchFamily="34" charset="0"/>
            </a:endParaRPr>
          </a:p>
          <a:p>
            <a:endParaRPr lang="en-US" sz="2000"/>
          </a:p>
        </p:txBody>
      </p:sp>
      <p:pic>
        <p:nvPicPr>
          <p:cNvPr id="194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184400"/>
            <a:ext cx="47244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0" name="TextBox 16"/>
          <p:cNvSpPr txBox="1">
            <a:spLocks noChangeArrowheads="1"/>
          </p:cNvSpPr>
          <p:nvPr/>
        </p:nvSpPr>
        <p:spPr bwMode="auto">
          <a:xfrm>
            <a:off x="152400" y="4484688"/>
            <a:ext cx="6858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Matchup(Duke,Iowa) = 98.44 *52.32 = 5150.68</a:t>
            </a:r>
          </a:p>
          <a:p>
            <a:endParaRPr lang="en-US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Match-Up matrix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20501" name="TextBox 10"/>
          <p:cNvSpPr txBox="1">
            <a:spLocks noChangeArrowheads="1"/>
          </p:cNvSpPr>
          <p:nvPr/>
        </p:nvSpPr>
        <p:spPr bwMode="auto">
          <a:xfrm>
            <a:off x="304800" y="14478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/>
          </a:p>
          <a:p>
            <a:endParaRPr lang="en-US" sz="2000"/>
          </a:p>
        </p:txBody>
      </p:sp>
      <p:sp>
        <p:nvSpPr>
          <p:cNvPr id="12" name="TextBox 11"/>
          <p:cNvSpPr txBox="1"/>
          <p:nvPr/>
        </p:nvSpPr>
        <p:spPr>
          <a:xfrm>
            <a:off x="152400" y="990600"/>
            <a:ext cx="6858000" cy="5995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en-US" sz="2400" b="1" dirty="0">
                <a:latin typeface="Calibri" pitchFamily="34" charset="0"/>
              </a:rPr>
              <a:t>Why multiply instead of add? </a:t>
            </a:r>
            <a:endParaRPr lang="en-US" b="1" dirty="0"/>
          </a:p>
          <a:p>
            <a:pPr marL="342900" indent="-34290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2400" dirty="0">
                <a:latin typeface="Calibri" pitchFamily="34" charset="0"/>
              </a:rPr>
              <a:t>Addition is transitive!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2400" dirty="0">
                <a:latin typeface="Calibri" pitchFamily="34" charset="0"/>
              </a:rPr>
              <a:t>Other matrices are 1s and 0s so sum product is really only sum of match-up scores</a:t>
            </a:r>
          </a:p>
          <a:p>
            <a:pPr marL="342900" indent="-342900">
              <a:spcBef>
                <a:spcPct val="50000"/>
              </a:spcBef>
            </a:pPr>
            <a:endParaRPr lang="en-US" sz="2400" dirty="0">
              <a:latin typeface="Calibri" pitchFamily="34" charset="0"/>
            </a:endParaRPr>
          </a:p>
          <a:p>
            <a:pPr lvl="1"/>
            <a:r>
              <a:rPr lang="en-US" sz="2400" dirty="0">
                <a:latin typeface="Calibri" pitchFamily="34" charset="0"/>
              </a:rPr>
              <a:t>(Team A + Team B) + (Team C + Team D) = </a:t>
            </a:r>
          </a:p>
          <a:p>
            <a:pPr lvl="1"/>
            <a:r>
              <a:rPr lang="en-US" sz="2400" dirty="0">
                <a:latin typeface="Calibri" pitchFamily="34" charset="0"/>
              </a:rPr>
              <a:t>(Team A + Team C) + (Team B + Team D)</a:t>
            </a:r>
          </a:p>
          <a:p>
            <a:pPr lvl="1"/>
            <a:r>
              <a:rPr lang="en-US" sz="2400" dirty="0">
                <a:latin typeface="Calibri" pitchFamily="34" charset="0"/>
              </a:rPr>
              <a:t> so match-ups do not actually matter</a:t>
            </a:r>
          </a:p>
          <a:p>
            <a:pPr lvl="1"/>
            <a:endParaRPr lang="en-US" sz="2400" dirty="0">
              <a:latin typeface="Calibri" pitchFamily="34" charset="0"/>
            </a:endParaRPr>
          </a:p>
          <a:p>
            <a:pPr lvl="1"/>
            <a:r>
              <a:rPr lang="en-US" sz="2400" b="1" dirty="0">
                <a:latin typeface="Calibri" pitchFamily="34" charset="0"/>
              </a:rPr>
              <a:t>However,</a:t>
            </a:r>
            <a:r>
              <a:rPr lang="en-US" sz="2400" dirty="0">
                <a:latin typeface="Calibri" pitchFamily="34" charset="0"/>
              </a:rPr>
              <a:t> </a:t>
            </a:r>
          </a:p>
          <a:p>
            <a:pPr lvl="1"/>
            <a:r>
              <a:rPr lang="en-US" sz="2400" dirty="0">
                <a:latin typeface="Calibri" pitchFamily="34" charset="0"/>
              </a:rPr>
              <a:t>(Team A * Team B) + (Team C * Team D) ≠ </a:t>
            </a:r>
          </a:p>
          <a:p>
            <a:pPr lvl="1"/>
            <a:r>
              <a:rPr lang="en-US" sz="2400" dirty="0">
                <a:latin typeface="Calibri" pitchFamily="34" charset="0"/>
              </a:rPr>
              <a:t>(Team A * Team C) + (Team B * Team D)</a:t>
            </a:r>
          </a:p>
          <a:p>
            <a:pPr lvl="1"/>
            <a:r>
              <a:rPr lang="en-US" sz="2400" dirty="0">
                <a:latin typeface="Calibri" pitchFamily="34" charset="0"/>
              </a:rPr>
              <a:t>Different matchups give different result</a:t>
            </a:r>
          </a:p>
          <a:p>
            <a:pPr marL="342900" indent="-342900"/>
            <a:endParaRPr lang="en-US" sz="2000" dirty="0">
              <a:latin typeface="Calibri" pitchFamily="34" charset="0"/>
            </a:endParaRPr>
          </a:p>
          <a:p>
            <a:pPr marL="342900" indent="-34290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Match-Up matrix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21525" name="TextBox 10"/>
          <p:cNvSpPr txBox="1">
            <a:spLocks noChangeArrowheads="1"/>
          </p:cNvSpPr>
          <p:nvPr/>
        </p:nvSpPr>
        <p:spPr bwMode="auto">
          <a:xfrm>
            <a:off x="228600" y="533400"/>
            <a:ext cx="6477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None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2400">
                <a:latin typeface="Calibri" pitchFamily="34" charset="0"/>
              </a:rPr>
              <a:t>Applied conditional formatting so the higher the score, the more blue the box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2400">
                <a:latin typeface="Calibri" pitchFamily="34" charset="0"/>
              </a:rPr>
              <a:t>The 0s refer to the teams that played last year</a:t>
            </a:r>
          </a:p>
          <a:p>
            <a:pPr marL="342900" indent="-342900">
              <a:buFont typeface="Arial" charset="0"/>
              <a:buNone/>
            </a:pPr>
            <a:endParaRPr lang="en-US" sz="2400">
              <a:latin typeface="Calibri" pitchFamily="34" charset="0"/>
            </a:endParaRPr>
          </a:p>
        </p:txBody>
      </p:sp>
      <p:pic>
        <p:nvPicPr>
          <p:cNvPr id="2152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667000"/>
            <a:ext cx="670560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objective function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pic>
        <p:nvPicPr>
          <p:cNvPr id="225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493712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2313" y="4656138"/>
            <a:ext cx="1981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Elbow Connector 18"/>
          <p:cNvCxnSpPr>
            <a:stCxn id="16385" idx="3"/>
            <a:endCxn id="16388" idx="1"/>
          </p:cNvCxnSpPr>
          <p:nvPr/>
        </p:nvCxnSpPr>
        <p:spPr>
          <a:xfrm>
            <a:off x="5165725" y="1925638"/>
            <a:ext cx="636588" cy="3144837"/>
          </a:xfrm>
          <a:prstGeom prst="bentConnector3">
            <a:avLst>
              <a:gd name="adj1" fmla="val 50000"/>
            </a:avLst>
          </a:prstGeom>
          <a:ln>
            <a:solidFill>
              <a:srgbClr val="224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endCxn id="16388" idx="1"/>
          </p:cNvCxnSpPr>
          <p:nvPr/>
        </p:nvCxnSpPr>
        <p:spPr>
          <a:xfrm>
            <a:off x="5165725" y="3854450"/>
            <a:ext cx="636588" cy="1216025"/>
          </a:xfrm>
          <a:prstGeom prst="bentConnector3">
            <a:avLst>
              <a:gd name="adj1" fmla="val 50000"/>
            </a:avLst>
          </a:prstGeom>
          <a:ln>
            <a:solidFill>
              <a:srgbClr val="224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endCxn id="16388" idx="1"/>
          </p:cNvCxnSpPr>
          <p:nvPr/>
        </p:nvCxnSpPr>
        <p:spPr>
          <a:xfrm flipV="1">
            <a:off x="5165725" y="5070475"/>
            <a:ext cx="636588" cy="682625"/>
          </a:xfrm>
          <a:prstGeom prst="bentConnector3">
            <a:avLst>
              <a:gd name="adj1" fmla="val 50000"/>
            </a:avLst>
          </a:prstGeom>
          <a:ln>
            <a:solidFill>
              <a:srgbClr val="2240C0"/>
            </a:solidFill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554" name="TextBox 40"/>
          <p:cNvSpPr txBox="1">
            <a:spLocks noChangeArrowheads="1"/>
          </p:cNvSpPr>
          <p:nvPr/>
        </p:nvSpPr>
        <p:spPr bwMode="auto">
          <a:xfrm>
            <a:off x="152400" y="757238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DecisionVars</a:t>
            </a:r>
          </a:p>
        </p:txBody>
      </p:sp>
      <p:sp>
        <p:nvSpPr>
          <p:cNvPr id="22555" name="TextBox 41"/>
          <p:cNvSpPr txBox="1">
            <a:spLocks noChangeArrowheads="1"/>
          </p:cNvSpPr>
          <p:nvPr/>
        </p:nvSpPr>
        <p:spPr bwMode="auto">
          <a:xfrm>
            <a:off x="152400" y="2667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HomeCourt</a:t>
            </a:r>
          </a:p>
        </p:txBody>
      </p:sp>
      <p:sp>
        <p:nvSpPr>
          <p:cNvPr id="22556" name="TextBox 42"/>
          <p:cNvSpPr txBox="1">
            <a:spLocks noChangeArrowheads="1"/>
          </p:cNvSpPr>
          <p:nvPr/>
        </p:nvSpPr>
        <p:spPr bwMode="auto">
          <a:xfrm>
            <a:off x="152400" y="4572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Match-up</a:t>
            </a:r>
          </a:p>
        </p:txBody>
      </p:sp>
      <p:pic>
        <p:nvPicPr>
          <p:cNvPr id="2255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57525"/>
            <a:ext cx="49530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949825"/>
            <a:ext cx="49530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7200"/>
            <a:ext cx="71628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7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  <a:ea typeface="Dotum" pitchFamily="34" charset="-127"/>
              </a:rPr>
              <a:t>SOLVER EXECUTION</a:t>
            </a:r>
          </a:p>
        </p:txBody>
      </p:sp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Snip Diagonal Corner Rectangle 8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pic>
        <p:nvPicPr>
          <p:cNvPr id="23576" name="Picture 24" descr="op59-59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676400"/>
            <a:ext cx="3079750" cy="461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Building in Constraints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2400" y="990600"/>
            <a:ext cx="6629400" cy="3013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400" dirty="0">
                <a:latin typeface="Calibri" pitchFamily="34" charset="0"/>
              </a:rPr>
              <a:t>No home advantage two years in a row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2400" dirty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 sz="2400" dirty="0">
                <a:latin typeface="Calibri" pitchFamily="34" charset="0"/>
              </a:rPr>
              <a:t>No same matchups two years in a row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2400" dirty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 sz="2400" dirty="0">
                <a:latin typeface="Calibri" pitchFamily="34" charset="0"/>
              </a:rPr>
              <a:t>Only 11 games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2400" dirty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 sz="2400" dirty="0">
                <a:latin typeface="Calibri" pitchFamily="34" charset="0"/>
              </a:rPr>
              <a:t>One of the ACC teams will not play</a:t>
            </a:r>
          </a:p>
          <a:p>
            <a:pPr marL="457200" indent="-457200"/>
            <a:endParaRPr lang="en-US" sz="2400" dirty="0">
              <a:latin typeface="Calibri" pitchFamily="34" charset="0"/>
            </a:endParaRPr>
          </a:p>
        </p:txBody>
      </p:sp>
      <p:grpSp>
        <p:nvGrpSpPr>
          <p:cNvPr id="24598" name="Group 11"/>
          <p:cNvGrpSpPr>
            <a:grpSpLocks/>
          </p:cNvGrpSpPr>
          <p:nvPr/>
        </p:nvGrpSpPr>
        <p:grpSpPr bwMode="auto">
          <a:xfrm>
            <a:off x="115888" y="873125"/>
            <a:ext cx="5065712" cy="889000"/>
            <a:chOff x="116413" y="1427202"/>
            <a:chExt cx="5065187" cy="889291"/>
          </a:xfrm>
        </p:grpSpPr>
        <p:sp>
          <p:nvSpPr>
            <p:cNvPr id="24614" name="Rectangle 19"/>
            <p:cNvSpPr>
              <a:spLocks noChangeArrowheads="1"/>
            </p:cNvSpPr>
            <p:nvPr/>
          </p:nvSpPr>
          <p:spPr bwMode="auto">
            <a:xfrm>
              <a:off x="610074" y="1859143"/>
              <a:ext cx="4571526" cy="45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/>
              <a:r>
                <a:rPr lang="en-US" sz="2400" i="1" dirty="0">
                  <a:solidFill>
                    <a:srgbClr val="E98F2B"/>
                  </a:solidFill>
                  <a:latin typeface="Calibri" pitchFamily="34" charset="0"/>
                </a:rPr>
                <a:t>Captured in sum-product matrix</a:t>
              </a:r>
            </a:p>
          </p:txBody>
        </p:sp>
        <p:sp>
          <p:nvSpPr>
            <p:cNvPr id="24615" name="TextBox 10"/>
            <p:cNvSpPr txBox="1">
              <a:spLocks noChangeArrowheads="1"/>
            </p:cNvSpPr>
            <p:nvPr/>
          </p:nvSpPr>
          <p:spPr bwMode="auto">
            <a:xfrm>
              <a:off x="116413" y="1427202"/>
              <a:ext cx="569387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000" b="1">
                  <a:solidFill>
                    <a:srgbClr val="E98F2B"/>
                  </a:solidFill>
                  <a:latin typeface="Webdings" pitchFamily="18" charset="2"/>
                  <a:cs typeface="Aharoni" pitchFamily="2" charset="-79"/>
                </a:rPr>
                <a:t>a</a:t>
              </a:r>
            </a:p>
          </p:txBody>
        </p:sp>
      </p:grpSp>
      <p:grpSp>
        <p:nvGrpSpPr>
          <p:cNvPr id="24599" name="Group 12"/>
          <p:cNvGrpSpPr>
            <a:grpSpLocks/>
          </p:cNvGrpSpPr>
          <p:nvPr/>
        </p:nvGrpSpPr>
        <p:grpSpPr bwMode="auto">
          <a:xfrm>
            <a:off x="115888" y="1579563"/>
            <a:ext cx="5065712" cy="930275"/>
            <a:chOff x="116413" y="1427202"/>
            <a:chExt cx="5065187" cy="930236"/>
          </a:xfrm>
        </p:grpSpPr>
        <p:sp>
          <p:nvSpPr>
            <p:cNvPr id="24612" name="Rectangle 13"/>
            <p:cNvSpPr>
              <a:spLocks noChangeArrowheads="1"/>
            </p:cNvSpPr>
            <p:nvPr/>
          </p:nvSpPr>
          <p:spPr bwMode="auto">
            <a:xfrm>
              <a:off x="610074" y="1900257"/>
              <a:ext cx="4571526" cy="457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/>
              <a:r>
                <a:rPr lang="en-US" sz="2400" i="1" dirty="0">
                  <a:solidFill>
                    <a:srgbClr val="E98F2B"/>
                  </a:solidFill>
                  <a:latin typeface="Calibri" pitchFamily="34" charset="0"/>
                </a:rPr>
                <a:t>Captured in sum-product matrix</a:t>
              </a:r>
            </a:p>
          </p:txBody>
        </p:sp>
        <p:sp>
          <p:nvSpPr>
            <p:cNvPr id="24613" name="TextBox 14"/>
            <p:cNvSpPr txBox="1">
              <a:spLocks noChangeArrowheads="1"/>
            </p:cNvSpPr>
            <p:nvPr/>
          </p:nvSpPr>
          <p:spPr bwMode="auto">
            <a:xfrm>
              <a:off x="116413" y="1427202"/>
              <a:ext cx="569387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000" b="1">
                  <a:solidFill>
                    <a:srgbClr val="E98F2B"/>
                  </a:solidFill>
                  <a:latin typeface="Webdings" pitchFamily="18" charset="2"/>
                  <a:cs typeface="Aharoni" pitchFamily="2" charset="-79"/>
                </a:rPr>
                <a:t>a</a:t>
              </a:r>
            </a:p>
          </p:txBody>
        </p:sp>
      </p:grpSp>
      <p:pic>
        <p:nvPicPr>
          <p:cNvPr id="246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86200"/>
            <a:ext cx="5137150" cy="2286000"/>
          </a:xfrm>
          <a:prstGeom prst="rect">
            <a:avLst/>
          </a:prstGeom>
          <a:noFill/>
          <a:ln w="9525">
            <a:solidFill>
              <a:srgbClr val="2240C0"/>
            </a:solidFill>
            <a:miter lim="800000"/>
            <a:headEnd/>
            <a:tailEnd/>
          </a:ln>
        </p:spPr>
      </p:pic>
      <p:sp>
        <p:nvSpPr>
          <p:cNvPr id="17" name="Pentagon 16"/>
          <p:cNvSpPr/>
          <p:nvPr/>
        </p:nvSpPr>
        <p:spPr>
          <a:xfrm>
            <a:off x="2286000" y="3733800"/>
            <a:ext cx="990600" cy="304800"/>
          </a:xfrm>
          <a:prstGeom prst="homePlate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Big Ten</a:t>
            </a:r>
          </a:p>
        </p:txBody>
      </p:sp>
      <p:sp>
        <p:nvSpPr>
          <p:cNvPr id="18" name="Pentagon 17"/>
          <p:cNvSpPr/>
          <p:nvPr/>
        </p:nvSpPr>
        <p:spPr>
          <a:xfrm rot="5400000">
            <a:off x="304800" y="4038600"/>
            <a:ext cx="762000" cy="304800"/>
          </a:xfrm>
          <a:prstGeom prst="homePlate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ACC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943600" y="6172200"/>
            <a:ext cx="1447800" cy="381000"/>
          </a:xfrm>
          <a:prstGeom prst="rect">
            <a:avLst/>
          </a:prstGeom>
          <a:solidFill>
            <a:srgbClr val="F1E697"/>
          </a:solidFill>
          <a:ln>
            <a:solidFill>
              <a:srgbClr val="224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ysClr val="windowText" lastClr="000000"/>
                </a:solidFill>
              </a:rPr>
              <a:t>Sum == 11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943600" y="5029200"/>
            <a:ext cx="1447800" cy="381000"/>
          </a:xfrm>
          <a:prstGeom prst="rect">
            <a:avLst/>
          </a:prstGeom>
          <a:solidFill>
            <a:srgbClr val="F1E697"/>
          </a:solidFill>
          <a:ln>
            <a:solidFill>
              <a:srgbClr val="E98F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ysClr val="windowText" lastClr="000000"/>
                </a:solidFill>
              </a:rPr>
              <a:t>Sum &lt;= 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590800" y="6324600"/>
            <a:ext cx="1447800" cy="381000"/>
          </a:xfrm>
          <a:prstGeom prst="rect">
            <a:avLst/>
          </a:prstGeom>
          <a:solidFill>
            <a:srgbClr val="F1E697"/>
          </a:solidFill>
          <a:ln>
            <a:solidFill>
              <a:srgbClr val="E98F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ysClr val="windowText" lastClr="000000"/>
                </a:solidFill>
              </a:rPr>
              <a:t>Sum = 1</a:t>
            </a:r>
          </a:p>
        </p:txBody>
      </p:sp>
      <p:sp>
        <p:nvSpPr>
          <p:cNvPr id="23" name="Oval 22"/>
          <p:cNvSpPr/>
          <p:nvPr/>
        </p:nvSpPr>
        <p:spPr>
          <a:xfrm>
            <a:off x="3886200" y="3962400"/>
            <a:ext cx="457200" cy="2590800"/>
          </a:xfrm>
          <a:prstGeom prst="ellipse">
            <a:avLst/>
          </a:prstGeom>
          <a:noFill/>
          <a:ln>
            <a:solidFill>
              <a:srgbClr val="E98F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Oval 23"/>
          <p:cNvSpPr/>
          <p:nvPr/>
        </p:nvSpPr>
        <p:spPr>
          <a:xfrm rot="16200000">
            <a:off x="3276600" y="2209800"/>
            <a:ext cx="304800" cy="5638800"/>
          </a:xfrm>
          <a:prstGeom prst="ellipse">
            <a:avLst/>
          </a:prstGeom>
          <a:noFill/>
          <a:ln>
            <a:solidFill>
              <a:srgbClr val="E98F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Building in Constraints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2400" y="990600"/>
            <a:ext cx="6629400" cy="155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400">
                <a:latin typeface="Calibri" pitchFamily="34" charset="0"/>
              </a:rPr>
              <a:t>Only 11 games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sz="240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 sz="2400">
                <a:latin typeface="Calibri" pitchFamily="34" charset="0"/>
              </a:rPr>
              <a:t>One of the ACC teams will not play</a:t>
            </a:r>
          </a:p>
          <a:p>
            <a:pPr marL="457200" indent="-457200"/>
            <a:endParaRPr lang="en-US" sz="2400">
              <a:latin typeface="Calibri" pitchFamily="34" charset="0"/>
            </a:endParaRPr>
          </a:p>
        </p:txBody>
      </p:sp>
      <p:sp>
        <p:nvSpPr>
          <p:cNvPr id="25622" name="TextBox 10"/>
          <p:cNvSpPr txBox="1">
            <a:spLocks noChangeArrowheads="1"/>
          </p:cNvSpPr>
          <p:nvPr/>
        </p:nvSpPr>
        <p:spPr bwMode="auto">
          <a:xfrm>
            <a:off x="115888" y="873125"/>
            <a:ext cx="569912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 b="1">
                <a:solidFill>
                  <a:srgbClr val="E98F2B"/>
                </a:solidFill>
                <a:latin typeface="Webdings" pitchFamily="18" charset="2"/>
                <a:cs typeface="Aharoni" pitchFamily="2" charset="-79"/>
              </a:rPr>
              <a:t>a</a:t>
            </a:r>
          </a:p>
        </p:txBody>
      </p:sp>
      <p:sp>
        <p:nvSpPr>
          <p:cNvPr id="25623" name="TextBox 24"/>
          <p:cNvSpPr txBox="1">
            <a:spLocks noChangeArrowheads="1"/>
          </p:cNvSpPr>
          <p:nvPr/>
        </p:nvSpPr>
        <p:spPr bwMode="auto">
          <a:xfrm>
            <a:off x="115888" y="1600200"/>
            <a:ext cx="569912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rgbClr val="E98F2B"/>
                </a:solidFill>
                <a:latin typeface="Webdings" pitchFamily="18" charset="2"/>
                <a:cs typeface="Aharoni" pitchFamily="2" charset="-79"/>
              </a:rPr>
              <a:t>a</a:t>
            </a:r>
          </a:p>
        </p:txBody>
      </p:sp>
      <p:pic>
        <p:nvPicPr>
          <p:cNvPr id="2562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9175"/>
            <a:ext cx="6172200" cy="2155825"/>
          </a:xfrm>
          <a:prstGeom prst="rect">
            <a:avLst/>
          </a:prstGeom>
          <a:noFill/>
          <a:ln w="9525">
            <a:solidFill>
              <a:srgbClr val="2240C0"/>
            </a:solidFill>
            <a:miter lim="800000"/>
            <a:headEnd/>
            <a:tailEnd/>
          </a:ln>
        </p:spPr>
      </p:pic>
      <p:sp>
        <p:nvSpPr>
          <p:cNvPr id="25625" name="TextBox 26"/>
          <p:cNvSpPr txBox="1">
            <a:spLocks noChangeArrowheads="1"/>
          </p:cNvSpPr>
          <p:nvPr/>
        </p:nvSpPr>
        <p:spPr bwMode="auto">
          <a:xfrm>
            <a:off x="2795588" y="5326063"/>
            <a:ext cx="36052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400" i="1" dirty="0">
                <a:latin typeface="Impact" pitchFamily="34" charset="0"/>
              </a:rPr>
              <a:t>Lock it down!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/>
          <a:srcRect t="16000" r="10001" b="2000"/>
          <a:stretch>
            <a:fillRect/>
          </a:stretch>
        </p:blipFill>
        <p:spPr bwMode="auto">
          <a:xfrm>
            <a:off x="228600" y="228600"/>
            <a:ext cx="8686800" cy="4946650"/>
          </a:xfrm>
          <a:prstGeom prst="rect">
            <a:avLst/>
          </a:prstGeom>
          <a:noFill/>
          <a:ln w="9525">
            <a:solidFill>
              <a:srgbClr val="E98F2B"/>
            </a:solidFill>
            <a:miter lim="800000"/>
            <a:headEnd/>
            <a:tailEnd/>
          </a:ln>
        </p:spPr>
      </p:pic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2947988" y="5630863"/>
            <a:ext cx="36052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400" i="1" dirty="0">
                <a:latin typeface="Impact" pitchFamily="34" charset="0"/>
              </a:rPr>
              <a:t>Load it up!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5"/>
          <p:cNvSpPr txBox="1">
            <a:spLocks noChangeArrowheads="1"/>
          </p:cNvSpPr>
          <p:nvPr/>
        </p:nvSpPr>
        <p:spPr bwMode="auto">
          <a:xfrm>
            <a:off x="2947988" y="5630863"/>
            <a:ext cx="36052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4400" i="1" dirty="0">
                <a:latin typeface="Impact" pitchFamily="34" charset="0"/>
              </a:rPr>
              <a:t>Dunk it!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 t="17000" r="10001" b="2000"/>
          <a:stretch>
            <a:fillRect/>
          </a:stretch>
        </p:blipFill>
        <p:spPr bwMode="auto">
          <a:xfrm>
            <a:off x="228600" y="228600"/>
            <a:ext cx="8686800" cy="4886325"/>
          </a:xfrm>
          <a:prstGeom prst="rect">
            <a:avLst/>
          </a:prstGeom>
          <a:noFill/>
          <a:ln w="9525">
            <a:solidFill>
              <a:srgbClr val="E98F2B"/>
            </a:solidFill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5334000" y="3429000"/>
            <a:ext cx="3810000" cy="1752600"/>
          </a:xfrm>
          <a:prstGeom prst="ellipse">
            <a:avLst/>
          </a:prstGeom>
          <a:noFill/>
          <a:ln w="38100">
            <a:solidFill>
              <a:srgbClr val="224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53275" y="1819275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Key</a:t>
            </a:r>
            <a:r>
              <a:rPr lang="en-US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lang="en-US">
                <a:solidFill>
                  <a:srgbClr val="FFFFFF"/>
                </a:solidFill>
                <a:cs typeface="Arial" charset="0"/>
              </a:rPr>
              <a:t>Inputs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9" name="Snip Diagonal Corner Rectangle 8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53275" y="293687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Introduction</a:t>
            </a:r>
          </a:p>
        </p:txBody>
      </p:sp>
      <p:sp>
        <p:nvSpPr>
          <p:cNvPr id="66580" name="Text Box 20"/>
          <p:cNvSpPr txBox="1">
            <a:spLocks noChangeArrowheads="1"/>
          </p:cNvSpPr>
          <p:nvPr/>
        </p:nvSpPr>
        <p:spPr bwMode="auto">
          <a:xfrm>
            <a:off x="304800" y="274638"/>
            <a:ext cx="67056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</a:rPr>
              <a:t>TOURNAMENT RESULTS</a:t>
            </a: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400">
                <a:latin typeface="Calibri" pitchFamily="34" charset="0"/>
              </a:rPr>
              <a:t>The ACC has won more games in the challenge than the Big Ten in each of the nine years  </a:t>
            </a:r>
          </a:p>
        </p:txBody>
      </p:sp>
      <p:pic>
        <p:nvPicPr>
          <p:cNvPr id="67172" name="Picture 6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057400"/>
            <a:ext cx="647700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Results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28693" name="TextBox 40"/>
          <p:cNvSpPr txBox="1">
            <a:spLocks noChangeArrowheads="1"/>
          </p:cNvSpPr>
          <p:nvPr/>
        </p:nvSpPr>
        <p:spPr bwMode="auto">
          <a:xfrm>
            <a:off x="152400" y="558165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6075" indent="-3460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2400">
                <a:latin typeface="Calibri" pitchFamily="34" charset="0"/>
              </a:rPr>
              <a:t>Home court: flip-flop or </a:t>
            </a:r>
            <a:r>
              <a:rPr lang="en-US" sz="2400" u="sng">
                <a:latin typeface="Calibri" pitchFamily="34" charset="0"/>
              </a:rPr>
              <a:t>randomly select</a:t>
            </a:r>
          </a:p>
        </p:txBody>
      </p:sp>
      <p:pic>
        <p:nvPicPr>
          <p:cNvPr id="28694" name="Picture 2"/>
          <p:cNvPicPr>
            <a:picLocks noChangeAspect="1" noChangeArrowheads="1"/>
          </p:cNvPicPr>
          <p:nvPr/>
        </p:nvPicPr>
        <p:blipFill>
          <a:blip r:embed="rId3"/>
          <a:srcRect r="35516"/>
          <a:stretch>
            <a:fillRect/>
          </a:stretch>
        </p:blipFill>
        <p:spPr bwMode="auto">
          <a:xfrm>
            <a:off x="301625" y="1828800"/>
            <a:ext cx="6403975" cy="3429000"/>
          </a:xfrm>
          <a:prstGeom prst="rect">
            <a:avLst/>
          </a:prstGeom>
          <a:noFill/>
          <a:ln w="9525">
            <a:solidFill>
              <a:srgbClr val="2240C0"/>
            </a:solidFill>
            <a:miter lim="800000"/>
            <a:headEnd/>
            <a:tailEnd/>
          </a:ln>
        </p:spPr>
      </p:pic>
      <p:sp>
        <p:nvSpPr>
          <p:cNvPr id="16" name="Rounded Rectangle 15"/>
          <p:cNvSpPr/>
          <p:nvPr/>
        </p:nvSpPr>
        <p:spPr>
          <a:xfrm>
            <a:off x="228600" y="2743200"/>
            <a:ext cx="6553200" cy="228600"/>
          </a:xfrm>
          <a:prstGeom prst="roundRect">
            <a:avLst/>
          </a:prstGeom>
          <a:solidFill>
            <a:srgbClr val="FF9900">
              <a:alpha val="47843"/>
            </a:srgbClr>
          </a:solidFill>
          <a:ln>
            <a:solidFill>
              <a:srgbClr val="E98F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28600" y="3200400"/>
            <a:ext cx="6553200" cy="228600"/>
          </a:xfrm>
          <a:prstGeom prst="roundRect">
            <a:avLst/>
          </a:prstGeom>
          <a:solidFill>
            <a:srgbClr val="2240C0">
              <a:alpha val="47059"/>
            </a:srgbClr>
          </a:solidFill>
          <a:ln>
            <a:solidFill>
              <a:srgbClr val="224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699" name="TextBox 40"/>
          <p:cNvSpPr txBox="1">
            <a:spLocks noChangeArrowheads="1"/>
          </p:cNvSpPr>
          <p:nvPr/>
        </p:nvSpPr>
        <p:spPr bwMode="auto">
          <a:xfrm>
            <a:off x="152400" y="60960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6075" indent="-3460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2400" i="1">
                <a:latin typeface="Calibri" pitchFamily="34" charset="0"/>
              </a:rPr>
              <a:t>But when will they play???</a:t>
            </a:r>
            <a:endParaRPr lang="en-US" sz="2400" i="1" u="sng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SCHEDULING ALGORITHM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pic>
        <p:nvPicPr>
          <p:cNvPr id="29717" name="Picture 2"/>
          <p:cNvPicPr>
            <a:picLocks noChangeAspect="1" noChangeArrowheads="1"/>
          </p:cNvPicPr>
          <p:nvPr/>
        </p:nvPicPr>
        <p:blipFill>
          <a:blip r:embed="rId2"/>
          <a:srcRect l="57500" t="21001" r="11874" b="7001"/>
          <a:stretch>
            <a:fillRect/>
          </a:stretch>
        </p:blipFill>
        <p:spPr bwMode="auto">
          <a:xfrm>
            <a:off x="3200400" y="1066800"/>
            <a:ext cx="3733800" cy="5486400"/>
          </a:xfrm>
          <a:prstGeom prst="rect">
            <a:avLst/>
          </a:prstGeom>
          <a:noFill/>
          <a:ln w="9525">
            <a:solidFill>
              <a:srgbClr val="E98F2B"/>
            </a:solidFill>
            <a:miter lim="800000"/>
            <a:headEnd/>
            <a:tailEnd/>
          </a:ln>
        </p:spPr>
      </p:pic>
      <p:sp>
        <p:nvSpPr>
          <p:cNvPr id="29718" name="TextBox 19"/>
          <p:cNvSpPr txBox="1">
            <a:spLocks noChangeArrowheads="1"/>
          </p:cNvSpPr>
          <p:nvPr/>
        </p:nvSpPr>
        <p:spPr bwMode="auto">
          <a:xfrm>
            <a:off x="152400" y="990600"/>
            <a:ext cx="2971800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000">
                <a:latin typeface="Calibri" pitchFamily="34" charset="0"/>
              </a:rPr>
              <a:t>Identified open airing slots</a:t>
            </a:r>
          </a:p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endParaRPr lang="en-US" sz="2000">
              <a:latin typeface="Calibri" pitchFamily="34" charset="0"/>
            </a:endParaRPr>
          </a:p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000">
                <a:latin typeface="Calibri" pitchFamily="34" charset="0"/>
              </a:rPr>
              <a:t>Ranked slots: network value, time value, day value</a:t>
            </a:r>
          </a:p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endParaRPr lang="en-US" sz="2000">
              <a:latin typeface="Calibri" pitchFamily="34" charset="0"/>
            </a:endParaRPr>
          </a:p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000">
                <a:latin typeface="Calibri" pitchFamily="34" charset="0"/>
              </a:rPr>
              <a:t>Ordered slots</a:t>
            </a:r>
          </a:p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endParaRPr lang="en-US" sz="2000">
              <a:latin typeface="Calibri" pitchFamily="34" charset="0"/>
            </a:endParaRPr>
          </a:p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000">
                <a:latin typeface="Calibri" pitchFamily="34" charset="0"/>
              </a:rPr>
              <a:t>Matched highest “excitement scores” from matchups with highest viewership slots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1828800"/>
            <a:ext cx="8610600" cy="3352800"/>
          </a:xfrm>
          <a:prstGeom prst="rect">
            <a:avLst/>
          </a:prstGeom>
          <a:solidFill>
            <a:schemeClr val="bg1"/>
          </a:solidFill>
          <a:ln>
            <a:solidFill>
              <a:srgbClr val="224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6238" y="1874838"/>
            <a:ext cx="8389937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304800" y="5630863"/>
            <a:ext cx="6248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4400" i="1" dirty="0" smtClean="0">
                <a:latin typeface="Impact" pitchFamily="34" charset="0"/>
              </a:rPr>
              <a:t>Boom goes the dynamite!</a:t>
            </a:r>
            <a:endParaRPr lang="en-US" sz="4400" i="1" dirty="0">
              <a:latin typeface="Impac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FINAL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How’d We Do?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graphicFrame>
        <p:nvGraphicFramePr>
          <p:cNvPr id="31835" name="Group 91"/>
          <p:cNvGraphicFramePr>
            <a:graphicFrameLocks noGrp="1"/>
          </p:cNvGraphicFramePr>
          <p:nvPr/>
        </p:nvGraphicFramePr>
        <p:xfrm>
          <a:off x="304800" y="990600"/>
          <a:ext cx="6400800" cy="5200652"/>
        </p:xfrm>
        <a:graphic>
          <a:graphicData uri="http://schemas.openxmlformats.org/drawingml/2006/table">
            <a:tbl>
              <a:tblPr/>
              <a:tblGrid>
                <a:gridCol w="576263"/>
                <a:gridCol w="795337"/>
                <a:gridCol w="1905000"/>
                <a:gridCol w="1503363"/>
                <a:gridCol w="1620837"/>
              </a:tblGrid>
              <a:tr h="404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Big 10 Team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ACC Team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Home Court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The Real Deal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72D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Illinois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Virginia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Illinois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BRICK!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72D"/>
                    </a:solidFill>
                  </a:tcPr>
                </a:tc>
              </a:tr>
              <a:tr h="404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Indiana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Wake Forest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Wake Forest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SWISH!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40C0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Iowa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Boston College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Boston College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SWISH!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40C0"/>
                    </a:solidFill>
                  </a:tcPr>
                </a:tc>
              </a:tr>
              <a:tr h="404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Michigan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Virginia Tech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Virginia Tech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AIR BALL!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72D"/>
                    </a:solidFill>
                  </a:tcPr>
                </a:tc>
              </a:tr>
              <a:tr h="404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Michigan State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North Carolina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North Carolina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SWISH!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40C0"/>
                    </a:solidFill>
                  </a:tcPr>
                </a:tc>
              </a:tr>
              <a:tr h="404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Minnesota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Maryland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Minnesota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TRAVELING!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72D"/>
                    </a:solidFill>
                  </a:tcPr>
                </a:tc>
              </a:tr>
              <a:tr h="404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Northwestern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Florida State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Northwestern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SWISH!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40C0"/>
                    </a:solidFill>
                  </a:tcPr>
                </a:tc>
              </a:tr>
              <a:tr h="34289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Ohio State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Miami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Miami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SWISH!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40C0"/>
                    </a:solidFill>
                  </a:tcPr>
                </a:tc>
              </a:tr>
              <a:tr h="404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Penn State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Georgia Tech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Georgia Tech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SWISH!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40C0"/>
                    </a:solidFill>
                  </a:tcPr>
                </a:tc>
              </a:tr>
              <a:tr h="404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Purdue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Duke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Purdue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SWISH!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40C0"/>
                    </a:solidFill>
                  </a:tcPr>
                </a:tc>
              </a:tr>
              <a:tr h="4048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Wisconsin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Clemson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Wisconsin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DOUBLE DRIBBLE!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72D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North Carolina State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SWISH!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4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FUTURE WORK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Conclusion</a:t>
            </a:r>
          </a:p>
        </p:txBody>
      </p:sp>
      <p:sp>
        <p:nvSpPr>
          <p:cNvPr id="32789" name="TextBox 11"/>
          <p:cNvSpPr txBox="1">
            <a:spLocks noChangeArrowheads="1"/>
          </p:cNvSpPr>
          <p:nvPr/>
        </p:nvSpPr>
        <p:spPr bwMode="auto">
          <a:xfrm>
            <a:off x="152400" y="990600"/>
            <a:ext cx="62484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400" dirty="0">
                <a:latin typeface="Calibri" pitchFamily="34" charset="0"/>
              </a:rPr>
              <a:t>Don’t run this year’s teams again … been there, done that </a:t>
            </a:r>
            <a:r>
              <a:rPr lang="en-US" sz="2400" i="1" dirty="0">
                <a:latin typeface="Calibri" pitchFamily="34" charset="0"/>
                <a:sym typeface="Wingdings" pitchFamily="2" charset="2"/>
              </a:rPr>
              <a:t> look at next year</a:t>
            </a:r>
          </a:p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400" dirty="0">
                <a:latin typeface="Calibri" pitchFamily="34" charset="0"/>
              </a:rPr>
              <a:t>Allow year on year home court advantage, if match could be HUGE </a:t>
            </a:r>
            <a:r>
              <a:rPr lang="en-US" sz="2400" dirty="0">
                <a:latin typeface="Calibri" pitchFamily="34" charset="0"/>
                <a:sym typeface="Wingdings" pitchFamily="2" charset="2"/>
              </a:rPr>
              <a:t> but not two years in a row</a:t>
            </a:r>
          </a:p>
          <a:p>
            <a:pPr marL="457200" indent="-457200">
              <a:spcAft>
                <a:spcPts val="600"/>
              </a:spcAft>
              <a:buFont typeface="Calibri" pitchFamily="34" charset="0"/>
              <a:buAutoNum type="arabicPeriod"/>
            </a:pPr>
            <a:r>
              <a:rPr lang="en-US" sz="2400" dirty="0">
                <a:latin typeface="Calibri" pitchFamily="34" charset="0"/>
                <a:sym typeface="Wingdings" pitchFamily="2" charset="2"/>
              </a:rPr>
              <a:t>Look at past matchup viewership data, as a measure of “excitement”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cap="al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</a:rPr>
              <a:t>Thursday, November 20</a:t>
            </a:r>
            <a:endParaRPr lang="en-US" sz="3600" b="1" cap="al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152400" y="990600"/>
            <a:ext cx="62484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Michigan, third to worst team in the Big Ten, defeated #4 UCLA, the pride of the Pac-10</a:t>
            </a:r>
          </a:p>
          <a:p>
            <a:pPr>
              <a:spcAft>
                <a:spcPts val="600"/>
              </a:spcAft>
            </a:pPr>
            <a:endParaRPr lang="en-US" sz="2400" dirty="0">
              <a:latin typeface="Calibri" pitchFamily="34" charset="0"/>
              <a:sym typeface="Wingdings" pitchFamily="2" charset="2"/>
            </a:endParaRPr>
          </a:p>
          <a:p>
            <a:pPr>
              <a:spcAft>
                <a:spcPts val="600"/>
              </a:spcAft>
            </a:pP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The next night, Duke beat Michigan easily</a:t>
            </a:r>
          </a:p>
          <a:p>
            <a:pPr>
              <a:spcAft>
                <a:spcPts val="600"/>
              </a:spcAft>
            </a:pPr>
            <a:endParaRPr lang="en-US" sz="2400" dirty="0">
              <a:latin typeface="Calibri" pitchFamily="34" charset="0"/>
              <a:sym typeface="Wingdings" pitchFamily="2" charset="2"/>
            </a:endParaRPr>
          </a:p>
          <a:p>
            <a:pPr>
              <a:spcAft>
                <a:spcPts val="600"/>
              </a:spcAft>
            </a:pP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What does this say about the Pac-10?</a:t>
            </a:r>
          </a:p>
          <a:p>
            <a:pPr>
              <a:spcAft>
                <a:spcPts val="600"/>
              </a:spcAft>
            </a:pPr>
            <a:endParaRPr lang="en-US" sz="2400" dirty="0">
              <a:latin typeface="Calibri" pitchFamily="34" charset="0"/>
              <a:sym typeface="Wingdings" pitchFamily="2" charset="2"/>
            </a:endParaRPr>
          </a:p>
          <a:p>
            <a:pPr>
              <a:spcAft>
                <a:spcPts val="600"/>
              </a:spcAft>
            </a:pPr>
            <a:r>
              <a:rPr lang="en-US" sz="2400" dirty="0" smtClean="0">
                <a:latin typeface="Calibri" pitchFamily="34" charset="0"/>
                <a:sym typeface="Wingdings" pitchFamily="2" charset="2"/>
                <a:hlinkClick r:id="rId2"/>
              </a:rPr>
              <a:t>In case you need a full reminder</a:t>
            </a:r>
            <a:endParaRPr lang="en-US" sz="2400" dirty="0"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159535"/>
            <a:ext cx="2195513" cy="354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loud Callout 11"/>
          <p:cNvSpPr/>
          <p:nvPr/>
        </p:nvSpPr>
        <p:spPr>
          <a:xfrm>
            <a:off x="6019800" y="533400"/>
            <a:ext cx="2819400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The ACC and Big Ten are so much better than us!!!</a:t>
            </a:r>
            <a:endParaRPr lang="en-US" b="1" dirty="0"/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4581676"/>
            <a:ext cx="1271588" cy="206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581676"/>
            <a:ext cx="2479853" cy="206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53275" y="1819275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Key Inputs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9" name="Snip Diagonal Corner Rectangle 8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53275" y="293687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Introduction</a:t>
            </a:r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auto">
          <a:xfrm>
            <a:off x="304800" y="457200"/>
            <a:ext cx="6705600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</a:rPr>
              <a:t>TOURNAMENT SCHEDULING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400">
                <a:latin typeface="Calibri" pitchFamily="34" charset="0"/>
              </a:rPr>
              <a:t>When scheduling the tournament, compelling match-ups are critical to creating high ratings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400">
                <a:latin typeface="Calibri" pitchFamily="34" charset="0"/>
              </a:rPr>
              <a:t>High ratings promote both conferences, and generate advertising revenue for both conferences and ESPN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400">
                <a:latin typeface="Calibri" pitchFamily="34" charset="0"/>
              </a:rPr>
              <a:t>This year the challenge starts tonight, Monday December 1</a:t>
            </a:r>
            <a:r>
              <a:rPr lang="en-US" sz="2400" baseline="30000">
                <a:latin typeface="Calibri" pitchFamily="34" charset="0"/>
              </a:rPr>
              <a:t>st</a:t>
            </a:r>
            <a:r>
              <a:rPr lang="en-US" sz="2400">
                <a:latin typeface="Calibri" pitchFamily="34" charset="0"/>
              </a:rPr>
              <a:t>, and consists of eleven games over three nights, ending Wednesday, December 3</a:t>
            </a:r>
            <a:r>
              <a:rPr lang="en-US" sz="2400" baseline="30000">
                <a:latin typeface="Calibri" pitchFamily="34" charset="0"/>
              </a:rPr>
              <a:t>rd</a:t>
            </a:r>
            <a:endParaRPr lang="en-US" sz="2400">
              <a:latin typeface="Calibri" pitchFamily="34" charset="0"/>
            </a:endParaRPr>
          </a:p>
        </p:txBody>
      </p:sp>
      <p:pic>
        <p:nvPicPr>
          <p:cNvPr id="68629" name="Picture 21" descr="esp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5791200"/>
            <a:ext cx="2286000" cy="641350"/>
          </a:xfrm>
          <a:prstGeom prst="rect">
            <a:avLst/>
          </a:prstGeom>
          <a:noFill/>
        </p:spPr>
      </p:pic>
      <p:pic>
        <p:nvPicPr>
          <p:cNvPr id="68630" name="Picture 22" descr="mone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5181600"/>
            <a:ext cx="1447800" cy="1447800"/>
          </a:xfrm>
          <a:prstGeom prst="rect">
            <a:avLst/>
          </a:prstGeom>
          <a:noFill/>
        </p:spPr>
      </p:pic>
      <p:pic>
        <p:nvPicPr>
          <p:cNvPr id="68634" name="Picture 26" descr="mone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51816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grpSp>
        <p:nvGrpSpPr>
          <p:cNvPr id="5" name="Snip Diagonal Corner Rectangle 4"/>
          <p:cNvGrpSpPr>
            <a:grpSpLocks/>
          </p:cNvGrpSpPr>
          <p:nvPr/>
        </p:nvGrpSpPr>
        <p:grpSpPr bwMode="auto">
          <a:xfrm>
            <a:off x="7086600" y="2438400"/>
            <a:ext cx="2266950" cy="817563"/>
            <a:chOff x="4470" y="618"/>
            <a:chExt cx="1428" cy="515"/>
          </a:xfrm>
        </p:grpSpPr>
        <p:pic>
          <p:nvPicPr>
            <p:cNvPr id="5126" name="Snip Diagonal Corner Rectangl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70" y="618"/>
              <a:ext cx="1428" cy="5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4532" y="680"/>
              <a:ext cx="1112" cy="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>
                  <a:solidFill>
                    <a:srgbClr val="FFFFFF"/>
                  </a:solidFill>
                  <a:latin typeface="Calibri" pitchFamily="34" charset="0"/>
                </a:rPr>
                <a:t>The Model</a:t>
              </a:r>
            </a:p>
          </p:txBody>
        </p:sp>
      </p:grpSp>
      <p:grpSp>
        <p:nvGrpSpPr>
          <p:cNvPr id="6" name="Snip Diagonal Corner Rectangle 5"/>
          <p:cNvGrpSpPr>
            <a:grpSpLocks/>
          </p:cNvGrpSpPr>
          <p:nvPr/>
        </p:nvGrpSpPr>
        <p:grpSpPr bwMode="auto">
          <a:xfrm>
            <a:off x="7086600" y="990600"/>
            <a:ext cx="2266950" cy="817563"/>
            <a:chOff x="4470" y="1555"/>
            <a:chExt cx="1428" cy="515"/>
          </a:xfrm>
        </p:grpSpPr>
        <p:pic>
          <p:nvPicPr>
            <p:cNvPr id="5129" name="Snip Diagonal Corner Rectangle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70" y="1555"/>
              <a:ext cx="1428" cy="5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4532" y="1616"/>
              <a:ext cx="1112" cy="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>
                  <a:solidFill>
                    <a:srgbClr val="FFFFFF"/>
                  </a:solidFill>
                  <a:latin typeface="Calibri" pitchFamily="34" charset="0"/>
                </a:rPr>
                <a:t>Dilemma</a:t>
              </a:r>
            </a:p>
          </p:txBody>
        </p:sp>
      </p:grp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grpSp>
        <p:nvGrpSpPr>
          <p:cNvPr id="8" name="Snip Diagonal Corner Rectangle 7"/>
          <p:cNvGrpSpPr>
            <a:grpSpLocks/>
          </p:cNvGrpSpPr>
          <p:nvPr/>
        </p:nvGrpSpPr>
        <p:grpSpPr bwMode="auto">
          <a:xfrm>
            <a:off x="7096125" y="1725613"/>
            <a:ext cx="2266950" cy="815975"/>
            <a:chOff x="4470" y="1087"/>
            <a:chExt cx="1428" cy="514"/>
          </a:xfrm>
        </p:grpSpPr>
        <p:pic>
          <p:nvPicPr>
            <p:cNvPr id="5135" name="Snip Diagonal Corner Rectangle 7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70" y="1087"/>
              <a:ext cx="1428" cy="51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4532" y="1148"/>
              <a:ext cx="1112" cy="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>
                  <a:solidFill>
                    <a:srgbClr val="FFFFFF"/>
                  </a:solidFill>
                  <a:latin typeface="Calibri" pitchFamily="34" charset="0"/>
                </a:rPr>
                <a:t>Key Inputs</a:t>
              </a:r>
            </a:p>
          </p:txBody>
        </p:sp>
      </p:grpSp>
      <p:sp>
        <p:nvSpPr>
          <p:cNvPr id="9" name="Snip Diagonal Corner Rectangle 8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7200"/>
            <a:ext cx="7162800" cy="1470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  <a:ea typeface="Dotum" pitchFamily="34" charset="-127"/>
              </a:rPr>
              <a:t>DILEMMA</a:t>
            </a:r>
          </a:p>
        </p:txBody>
      </p:sp>
      <p:pic>
        <p:nvPicPr>
          <p:cNvPr id="5143" name="Picture 23" descr="340x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1905000"/>
            <a:ext cx="3238500" cy="405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2400" y="152400"/>
            <a:ext cx="69342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  <a:ea typeface="Dotum" pitchFamily="34" charset="-127"/>
              </a:rPr>
              <a:t>THE ACC/BIG TEN DILEMMA</a:t>
            </a:r>
          </a:p>
        </p:txBody>
      </p:sp>
      <p:sp>
        <p:nvSpPr>
          <p:cNvPr id="6147" name="TextBox 16"/>
          <p:cNvSpPr txBox="1">
            <a:spLocks noChangeArrowheads="1"/>
          </p:cNvSpPr>
          <p:nvPr/>
        </p:nvSpPr>
        <p:spPr bwMode="auto">
          <a:xfrm>
            <a:off x="1600200" y="838200"/>
            <a:ext cx="4702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200" b="1">
                <a:latin typeface="Calibri" pitchFamily="34" charset="0"/>
              </a:rPr>
              <a:t>How to Identify and Create Match Ups </a:t>
            </a:r>
          </a:p>
          <a:p>
            <a:pPr algn="ctr"/>
            <a:r>
              <a:rPr lang="en-US" sz="2200" b="1">
                <a:latin typeface="Calibri" pitchFamily="34" charset="0"/>
              </a:rPr>
              <a:t>before the Season begins?</a:t>
            </a:r>
          </a:p>
        </p:txBody>
      </p:sp>
      <p:sp>
        <p:nvSpPr>
          <p:cNvPr id="6148" name="TextBox 10"/>
          <p:cNvSpPr txBox="1">
            <a:spLocks noChangeArrowheads="1"/>
          </p:cNvSpPr>
          <p:nvPr/>
        </p:nvSpPr>
        <p:spPr bwMode="auto">
          <a:xfrm>
            <a:off x="304800" y="1676400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>
              <a:latin typeface="Calibri" pitchFamily="34" charset="0"/>
            </a:endParaRPr>
          </a:p>
          <a:p>
            <a:endParaRPr lang="en-US" sz="2000">
              <a:latin typeface="Calibri" pitchFamily="34" charset="0"/>
            </a:endParaRPr>
          </a:p>
        </p:txBody>
      </p:sp>
      <p:pic>
        <p:nvPicPr>
          <p:cNvPr id="6149" name="Picture 45" descr="MCj043959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3810000"/>
            <a:ext cx="15557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AutoShape 47"/>
          <p:cNvSpPr>
            <a:spLocks noChangeArrowheads="1"/>
          </p:cNvSpPr>
          <p:nvPr/>
        </p:nvSpPr>
        <p:spPr bwMode="auto">
          <a:xfrm>
            <a:off x="3505200" y="5638800"/>
            <a:ext cx="304800" cy="609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872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51"/>
          <p:cNvSpPr txBox="1">
            <a:spLocks noChangeArrowheads="1"/>
          </p:cNvSpPr>
          <p:nvPr/>
        </p:nvSpPr>
        <p:spPr bwMode="auto">
          <a:xfrm>
            <a:off x="2057400" y="6172200"/>
            <a:ext cx="3246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u="sng">
                <a:solidFill>
                  <a:srgbClr val="2240C0"/>
                </a:solidFill>
                <a:latin typeface="Calibri" pitchFamily="34" charset="0"/>
              </a:rPr>
              <a:t>Create Ideal Match Ups!</a:t>
            </a:r>
          </a:p>
        </p:txBody>
      </p:sp>
      <p:grpSp>
        <p:nvGrpSpPr>
          <p:cNvPr id="6152" name="Group 94"/>
          <p:cNvGrpSpPr>
            <a:grpSpLocks/>
          </p:cNvGrpSpPr>
          <p:nvPr/>
        </p:nvGrpSpPr>
        <p:grpSpPr bwMode="auto">
          <a:xfrm>
            <a:off x="5715000" y="2895600"/>
            <a:ext cx="1519238" cy="3738563"/>
            <a:chOff x="96" y="1776"/>
            <a:chExt cx="957" cy="2355"/>
          </a:xfrm>
        </p:grpSpPr>
        <p:pic>
          <p:nvPicPr>
            <p:cNvPr id="6190" name="Picture 75" descr="acc1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6" y="3408"/>
              <a:ext cx="477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1" name="Picture 52" descr="acc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4" y="1776"/>
              <a:ext cx="288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2" name="Picture 65" descr="acc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" y="2160"/>
              <a:ext cx="288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3" name="Picture 66" descr="acc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4" y="2544"/>
              <a:ext cx="336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4" name="Picture 67" descr="acc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96" y="3792"/>
              <a:ext cx="420" cy="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5" name="Picture 68" descr="acc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44" y="2976"/>
              <a:ext cx="331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6" name="Picture 69" descr="acc6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4" y="3360"/>
              <a:ext cx="38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7" name="Picture 70" descr="acc7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28" y="2112"/>
              <a:ext cx="354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8" name="Picture 71" descr="acc8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76" y="2496"/>
              <a:ext cx="366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9" name="Picture 72" descr="acc9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24" y="2976"/>
              <a:ext cx="33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00" name="Picture 73" descr="acc10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528" y="1776"/>
              <a:ext cx="330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01" name="Picture 74" descr="acc11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72" y="3744"/>
              <a:ext cx="381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3" name="Text Box 76"/>
          <p:cNvSpPr txBox="1">
            <a:spLocks noChangeArrowheads="1"/>
          </p:cNvSpPr>
          <p:nvPr/>
        </p:nvSpPr>
        <p:spPr bwMode="auto">
          <a:xfrm rot="-1488564">
            <a:off x="2057400" y="2438400"/>
            <a:ext cx="1355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2007 Record</a:t>
            </a:r>
          </a:p>
        </p:txBody>
      </p:sp>
      <p:sp>
        <p:nvSpPr>
          <p:cNvPr id="6154" name="Text Box 77"/>
          <p:cNvSpPr txBox="1">
            <a:spLocks noChangeArrowheads="1"/>
          </p:cNvSpPr>
          <p:nvPr/>
        </p:nvSpPr>
        <p:spPr bwMode="auto">
          <a:xfrm rot="1729689">
            <a:off x="2133600" y="327660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Fan Base</a:t>
            </a:r>
          </a:p>
        </p:txBody>
      </p:sp>
      <p:sp>
        <p:nvSpPr>
          <p:cNvPr id="6155" name="Text Box 78"/>
          <p:cNvSpPr txBox="1">
            <a:spLocks noChangeArrowheads="1"/>
          </p:cNvSpPr>
          <p:nvPr/>
        </p:nvSpPr>
        <p:spPr bwMode="auto">
          <a:xfrm rot="-1726059">
            <a:off x="3581400" y="3048000"/>
            <a:ext cx="208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Pre Season Rankings</a:t>
            </a:r>
          </a:p>
        </p:txBody>
      </p:sp>
      <p:sp>
        <p:nvSpPr>
          <p:cNvPr id="6156" name="Text Box 79"/>
          <p:cNvSpPr txBox="1">
            <a:spLocks noChangeArrowheads="1"/>
          </p:cNvSpPr>
          <p:nvPr/>
        </p:nvSpPr>
        <p:spPr bwMode="auto">
          <a:xfrm rot="893251">
            <a:off x="3048000" y="2743200"/>
            <a:ext cx="1195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Scheduling</a:t>
            </a:r>
          </a:p>
        </p:txBody>
      </p:sp>
      <p:sp>
        <p:nvSpPr>
          <p:cNvPr id="6157" name="AutoShape 80"/>
          <p:cNvSpPr>
            <a:spLocks noChangeArrowheads="1"/>
          </p:cNvSpPr>
          <p:nvPr/>
        </p:nvSpPr>
        <p:spPr bwMode="auto">
          <a:xfrm rot="-2219326">
            <a:off x="1676400" y="39624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Text Box 81"/>
          <p:cNvSpPr txBox="1">
            <a:spLocks noChangeArrowheads="1"/>
          </p:cNvSpPr>
          <p:nvPr/>
        </p:nvSpPr>
        <p:spPr bwMode="auto">
          <a:xfrm>
            <a:off x="1371600" y="1828800"/>
            <a:ext cx="515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2240C0"/>
                </a:solidFill>
                <a:latin typeface="Calibri" pitchFamily="34" charset="0"/>
              </a:rPr>
              <a:t>Take Historical and Anticipated Success</a:t>
            </a:r>
          </a:p>
        </p:txBody>
      </p:sp>
      <p:grpSp>
        <p:nvGrpSpPr>
          <p:cNvPr id="6159" name="Group 95"/>
          <p:cNvGrpSpPr>
            <a:grpSpLocks/>
          </p:cNvGrpSpPr>
          <p:nvPr/>
        </p:nvGrpSpPr>
        <p:grpSpPr bwMode="auto">
          <a:xfrm>
            <a:off x="228600" y="2971800"/>
            <a:ext cx="1352550" cy="3695700"/>
            <a:chOff x="3648" y="1776"/>
            <a:chExt cx="852" cy="2328"/>
          </a:xfrm>
        </p:grpSpPr>
        <p:pic>
          <p:nvPicPr>
            <p:cNvPr id="6179" name="Picture 82" descr="b1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125" y="1776"/>
              <a:ext cx="319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0" name="Picture 83" descr="b2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4128" y="3024"/>
              <a:ext cx="351" cy="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1" name="Picture 84" descr="b3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4080" y="2544"/>
              <a:ext cx="38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2" name="Picture 85" descr="b4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4080" y="2208"/>
              <a:ext cx="390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3" name="Picture 86" descr="b5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032" y="3360"/>
              <a:ext cx="468" cy="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4" name="Picture 87" descr="b6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3736" y="1776"/>
              <a:ext cx="30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5" name="Picture 88" descr="b7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3936" y="3792"/>
              <a:ext cx="247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6" name="Picture 89" descr="b8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3648" y="2544"/>
              <a:ext cx="408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7" name="Picture 90" descr="b9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3744" y="2208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8" name="Picture 91" descr="b10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696" y="3024"/>
              <a:ext cx="330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9" name="Picture 92" descr="b11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3696" y="3408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60" name="AutoShape 93"/>
          <p:cNvSpPr>
            <a:spLocks noChangeArrowheads="1"/>
          </p:cNvSpPr>
          <p:nvPr/>
        </p:nvSpPr>
        <p:spPr bwMode="auto">
          <a:xfrm rot="-8192932">
            <a:off x="4876800" y="39624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Snip Diagonal Corner Rectangle 45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47" name="Snip Diagonal Corner Rectangle 46"/>
          <p:cNvSpPr/>
          <p:nvPr/>
        </p:nvSpPr>
        <p:spPr>
          <a:xfrm>
            <a:off x="7153275" y="2505075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The Model</a:t>
            </a:r>
          </a:p>
        </p:txBody>
      </p:sp>
      <p:sp>
        <p:nvSpPr>
          <p:cNvPr id="48" name="Snip Diagonal Corner Rectangle 47"/>
          <p:cNvSpPr/>
          <p:nvPr/>
        </p:nvSpPr>
        <p:spPr>
          <a:xfrm>
            <a:off x="7153275" y="1055687"/>
            <a:ext cx="1828800" cy="381001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Dilemma</a:t>
            </a:r>
          </a:p>
        </p:txBody>
      </p:sp>
      <p:sp>
        <p:nvSpPr>
          <p:cNvPr id="49" name="Snip Diagonal Corner Rectangle 48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50" name="Snip Diagonal Corner Rectangle 49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51" name="Snip Diagonal Corner Rectangle 50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Dotum" pitchFamily="34" charset="-127"/>
                <a:ea typeface="Dotum" pitchFamily="34" charset="-127"/>
              </a:rPr>
              <a:t>THE CONSTRAINTS </a:t>
            </a:r>
          </a:p>
        </p:txBody>
      </p:sp>
      <p:sp>
        <p:nvSpPr>
          <p:cNvPr id="7171" name="Text Box 23"/>
          <p:cNvSpPr txBox="1">
            <a:spLocks noChangeArrowheads="1"/>
          </p:cNvSpPr>
          <p:nvPr/>
        </p:nvSpPr>
        <p:spPr bwMode="auto">
          <a:xfrm>
            <a:off x="228600" y="1219200"/>
            <a:ext cx="6781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tabLst>
                <a:tab pos="177800" algn="l"/>
                <a:tab pos="520700" algn="l"/>
              </a:tabLst>
            </a:pPr>
            <a:r>
              <a:rPr lang="en-US" sz="2400" b="1" u="sng" dirty="0">
                <a:latin typeface="Calibri" pitchFamily="34" charset="0"/>
              </a:rPr>
              <a:t>ODD MAN OUT: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  <a:tabLst>
                <a:tab pos="177800" algn="l"/>
                <a:tab pos="520700" algn="l"/>
              </a:tabLst>
            </a:pPr>
            <a:r>
              <a:rPr lang="en-US" sz="2400" dirty="0">
                <a:latin typeface="Calibri" pitchFamily="34" charset="0"/>
              </a:rPr>
              <a:t>There can only be 11 games (one team in the ACC will not play) </a:t>
            </a:r>
          </a:p>
          <a:p>
            <a:pPr marL="342900" indent="-342900">
              <a:spcBef>
                <a:spcPct val="50000"/>
              </a:spcBef>
              <a:tabLst>
                <a:tab pos="177800" algn="l"/>
                <a:tab pos="520700" algn="l"/>
              </a:tabLst>
            </a:pPr>
            <a:r>
              <a:rPr lang="en-US" sz="2400" b="1" u="sng" dirty="0">
                <a:latin typeface="Calibri" pitchFamily="34" charset="0"/>
              </a:rPr>
              <a:t>THE RULES OF 2:</a:t>
            </a:r>
            <a:endParaRPr lang="en-US" sz="2400" dirty="0">
              <a:latin typeface="Calibri" pitchFamily="34" charset="0"/>
            </a:endParaRP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  <a:tabLst>
                <a:tab pos="177800" algn="l"/>
                <a:tab pos="520700" algn="l"/>
              </a:tabLst>
            </a:pPr>
            <a:r>
              <a:rPr lang="en-US" sz="2400" dirty="0">
                <a:latin typeface="Calibri" pitchFamily="34" charset="0"/>
              </a:rPr>
              <a:t>The same teams cannot </a:t>
            </a:r>
            <a:r>
              <a:rPr lang="en-US" sz="2400" dirty="0" smtClean="0">
                <a:latin typeface="Calibri" pitchFamily="34" charset="0"/>
              </a:rPr>
              <a:t>play each other for </a:t>
            </a:r>
            <a:r>
              <a:rPr lang="en-US" sz="2400" dirty="0">
                <a:latin typeface="Calibri" pitchFamily="34" charset="0"/>
              </a:rPr>
              <a:t>2 consecutive years 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  <a:tabLst>
                <a:tab pos="177800" algn="l"/>
                <a:tab pos="520700" algn="l"/>
              </a:tabLst>
            </a:pPr>
            <a:r>
              <a:rPr lang="en-US" sz="2400" dirty="0">
                <a:latin typeface="Calibri" pitchFamily="34" charset="0"/>
              </a:rPr>
              <a:t>The same team cannot have home court advantage for 2 consecutive years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  <a:tabLst>
                <a:tab pos="177800" algn="l"/>
                <a:tab pos="520700" algn="l"/>
              </a:tabLst>
            </a:pPr>
            <a:r>
              <a:rPr lang="en-US" sz="2400" dirty="0">
                <a:latin typeface="Calibri" pitchFamily="34" charset="0"/>
              </a:rPr>
              <a:t>No conference can have the majority of games for 2 consecutive years</a:t>
            </a:r>
          </a:p>
          <a:p>
            <a:pPr marL="342900" indent="-342900">
              <a:spcBef>
                <a:spcPct val="50000"/>
              </a:spcBef>
              <a:buFontTx/>
              <a:buBlip>
                <a:blip r:embed="rId3"/>
              </a:buBlip>
              <a:tabLst>
                <a:tab pos="177800" algn="l"/>
                <a:tab pos="520700" algn="l"/>
              </a:tabLst>
            </a:pPr>
            <a:r>
              <a:rPr lang="en-US" sz="2400" dirty="0">
                <a:latin typeface="Calibri" pitchFamily="34" charset="0"/>
              </a:rPr>
              <a:t>No team can play 2 times during the tournament</a:t>
            </a:r>
          </a:p>
        </p:txBody>
      </p:sp>
      <p:sp>
        <p:nvSpPr>
          <p:cNvPr id="11" name="Snip Diagonal Corner Rectangle 10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12" name="Snip Diagonal Corner Rectangle 11"/>
          <p:cNvSpPr/>
          <p:nvPr/>
        </p:nvSpPr>
        <p:spPr>
          <a:xfrm>
            <a:off x="7153275" y="2505075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The Model</a:t>
            </a:r>
          </a:p>
        </p:txBody>
      </p:sp>
      <p:sp>
        <p:nvSpPr>
          <p:cNvPr id="13" name="Snip Diagonal Corner Rectangle 12"/>
          <p:cNvSpPr/>
          <p:nvPr/>
        </p:nvSpPr>
        <p:spPr>
          <a:xfrm>
            <a:off x="7153275" y="1055687"/>
            <a:ext cx="1828800" cy="381001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rgbClr val="FFFFFF"/>
                </a:solidFill>
                <a:cs typeface="Arial" charset="0"/>
              </a:rPr>
              <a:t>Dilemma</a:t>
            </a:r>
          </a:p>
        </p:txBody>
      </p:sp>
      <p:sp>
        <p:nvSpPr>
          <p:cNvPr id="14" name="Snip Diagonal Corner Rectangle 13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15" name="Snip Diagonal Corner Rectangle 14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16" name="Snip Diagonal Corner Rectangle 15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71628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cap="al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KEY INPUTS</a:t>
            </a:r>
          </a:p>
        </p:txBody>
      </p:sp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Snip Diagonal Corner Rectangle 8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pic>
        <p:nvPicPr>
          <p:cNvPr id="8214" name="Picture 22" descr="28kentucky_brown_18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524000"/>
            <a:ext cx="3213100" cy="471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7162800" y="3048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Introduction</a:t>
            </a:r>
          </a:p>
        </p:txBody>
      </p:sp>
      <p:sp>
        <p:nvSpPr>
          <p:cNvPr id="5" name="Snip Diagonal Corner Rectangle 4"/>
          <p:cNvSpPr/>
          <p:nvPr/>
        </p:nvSpPr>
        <p:spPr>
          <a:xfrm>
            <a:off x="7162800" y="1047750"/>
            <a:ext cx="1828800" cy="381000"/>
          </a:xfrm>
          <a:prstGeom prst="snip2DiagRect">
            <a:avLst/>
          </a:prstGeom>
          <a:solidFill>
            <a:srgbClr val="E98F2B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Dilemma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7162800" y="253365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The Model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7162800" y="3276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Solver Execution</a:t>
            </a:r>
          </a:p>
        </p:txBody>
      </p:sp>
      <p:sp>
        <p:nvSpPr>
          <p:cNvPr id="8" name="Snip Diagonal Corner Rectangle 7"/>
          <p:cNvSpPr/>
          <p:nvPr/>
        </p:nvSpPr>
        <p:spPr>
          <a:xfrm>
            <a:off x="7162800" y="1790700"/>
            <a:ext cx="1828800" cy="381000"/>
          </a:xfrm>
          <a:prstGeom prst="snip2DiagRect">
            <a:avLst/>
          </a:prstGeom>
          <a:solidFill>
            <a:srgbClr val="2240C0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Key Inputs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152400"/>
            <a:ext cx="67056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Dotum" pitchFamily="34" charset="-127"/>
                <a:ea typeface="Dotum" pitchFamily="34" charset="-127"/>
                <a:cs typeface="+mn-cs"/>
              </a:rPr>
              <a:t>The inputs</a:t>
            </a:r>
          </a:p>
        </p:txBody>
      </p:sp>
      <p:sp>
        <p:nvSpPr>
          <p:cNvPr id="10" name="Snip Diagonal Corner Rectangle 9"/>
          <p:cNvSpPr/>
          <p:nvPr/>
        </p:nvSpPr>
        <p:spPr>
          <a:xfrm>
            <a:off x="7162800" y="4038600"/>
            <a:ext cx="1828800" cy="381000"/>
          </a:xfrm>
          <a:prstGeom prst="snip2DiagRect">
            <a:avLst/>
          </a:prstGeom>
          <a:solidFill>
            <a:srgbClr val="FF872D"/>
          </a:solidFill>
          <a:ln w="12700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Conclusion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gray">
          <a:xfrm>
            <a:off x="762000" y="4267200"/>
            <a:ext cx="5638800" cy="106680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45720" tIns="45712" rIns="45720" bIns="45712" anchor="ctr"/>
          <a:lstStyle/>
          <a:p>
            <a:pPr marL="115888" lvl="1" indent="-1588" algn="ctr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Optimal Match-Up Schedule</a:t>
            </a:r>
          </a:p>
        </p:txBody>
      </p:sp>
      <p:grpSp>
        <p:nvGrpSpPr>
          <p:cNvPr id="9238" name="Group 5"/>
          <p:cNvGrpSpPr>
            <a:grpSpLocks/>
          </p:cNvGrpSpPr>
          <p:nvPr/>
        </p:nvGrpSpPr>
        <p:grpSpPr bwMode="auto">
          <a:xfrm>
            <a:off x="762000" y="1638300"/>
            <a:ext cx="5638800" cy="2438400"/>
            <a:chOff x="288" y="1296"/>
            <a:chExt cx="5184" cy="1536"/>
          </a:xfrm>
        </p:grpSpPr>
        <p:sp>
          <p:nvSpPr>
            <p:cNvPr id="14" name="AutoShape 6"/>
            <p:cNvSpPr>
              <a:spLocks noChangeArrowheads="1"/>
            </p:cNvSpPr>
            <p:nvPr/>
          </p:nvSpPr>
          <p:spPr bwMode="gray">
            <a:xfrm>
              <a:off x="288" y="1296"/>
              <a:ext cx="1632" cy="1536"/>
            </a:xfrm>
            <a:prstGeom prst="downArrow">
              <a:avLst>
                <a:gd name="adj1" fmla="val 72306"/>
                <a:gd name="adj2" fmla="val 25519"/>
              </a:avLst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45720" tIns="45712" rIns="45720" bIns="45712" anchor="ctr"/>
            <a:lstStyle/>
            <a:p>
              <a:pPr marL="115888" lvl="1" indent="-1588" fontAlgn="auto">
                <a:spcBef>
                  <a:spcPct val="20000"/>
                </a:spcBef>
                <a:spcAft>
                  <a:spcPts val="0"/>
                </a:spcAft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lang="en-US" b="1" dirty="0">
                  <a:latin typeface="+mn-lt"/>
                  <a:cs typeface="+mn-cs"/>
                </a:rPr>
                <a:t>    </a:t>
              </a:r>
              <a:r>
                <a:rPr lang="en-US" sz="2000" b="1" dirty="0">
                  <a:latin typeface="+mn-lt"/>
                  <a:cs typeface="+mn-cs"/>
                </a:rPr>
                <a:t>Team</a:t>
              </a:r>
            </a:p>
            <a:p>
              <a:pPr marL="115888" lvl="1" indent="-1588" fontAlgn="auto">
                <a:spcBef>
                  <a:spcPct val="20000"/>
                </a:spcBef>
                <a:spcAft>
                  <a:spcPts val="0"/>
                </a:spcAft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lang="en-US" sz="2000" b="1" dirty="0">
                  <a:latin typeface="+mn-lt"/>
                  <a:cs typeface="+mn-cs"/>
                </a:rPr>
                <a:t>   Score</a:t>
              </a:r>
            </a:p>
          </p:txBody>
        </p:sp>
        <p:sp>
          <p:nvSpPr>
            <p:cNvPr id="15" name="AutoShape 7"/>
            <p:cNvSpPr>
              <a:spLocks noChangeArrowheads="1"/>
            </p:cNvSpPr>
            <p:nvPr/>
          </p:nvSpPr>
          <p:spPr bwMode="gray">
            <a:xfrm>
              <a:off x="2064" y="1296"/>
              <a:ext cx="1632" cy="1536"/>
            </a:xfrm>
            <a:prstGeom prst="downArrow">
              <a:avLst>
                <a:gd name="adj1" fmla="val 72306"/>
                <a:gd name="adj2" fmla="val 25519"/>
              </a:avLst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45720" tIns="45712" rIns="45720" bIns="45712" anchor="ctr"/>
            <a:lstStyle/>
            <a:p>
              <a:pPr marL="115888" lvl="1" indent="-1588" fontAlgn="auto">
                <a:spcBef>
                  <a:spcPct val="20000"/>
                </a:spcBef>
                <a:spcAft>
                  <a:spcPts val="0"/>
                </a:spcAft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lang="en-US" b="1" dirty="0">
                  <a:latin typeface="+mn-lt"/>
                  <a:cs typeface="+mn-cs"/>
                </a:rPr>
                <a:t>      </a:t>
              </a:r>
              <a:r>
                <a:rPr lang="en-US" sz="2000" b="1" dirty="0">
                  <a:latin typeface="+mn-lt"/>
                  <a:cs typeface="+mn-cs"/>
                </a:rPr>
                <a:t>TV Schedule</a:t>
              </a:r>
            </a:p>
          </p:txBody>
        </p:sp>
        <p:sp>
          <p:nvSpPr>
            <p:cNvPr id="16" name="AutoShape 8"/>
            <p:cNvSpPr>
              <a:spLocks noChangeArrowheads="1"/>
            </p:cNvSpPr>
            <p:nvPr/>
          </p:nvSpPr>
          <p:spPr bwMode="gray">
            <a:xfrm>
              <a:off x="3840" y="1296"/>
              <a:ext cx="1632" cy="1536"/>
            </a:xfrm>
            <a:prstGeom prst="downArrow">
              <a:avLst>
                <a:gd name="adj1" fmla="val 72306"/>
                <a:gd name="adj2" fmla="val 25519"/>
              </a:avLst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45720" tIns="45712" rIns="45720" bIns="45712" anchor="ctr"/>
            <a:lstStyle/>
            <a:p>
              <a:pPr marL="115888" lvl="1" indent="-1588" fontAlgn="auto">
                <a:spcBef>
                  <a:spcPct val="20000"/>
                </a:spcBef>
                <a:spcAft>
                  <a:spcPts val="0"/>
                </a:spcAft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lang="en-US" sz="2000" b="1" dirty="0">
                  <a:latin typeface="+mn-lt"/>
                  <a:cs typeface="+mn-cs"/>
                </a:rPr>
                <a:t>Historical Schedule</a:t>
              </a:r>
            </a:p>
          </p:txBody>
        </p:sp>
      </p:grpSp>
      <p:sp>
        <p:nvSpPr>
          <p:cNvPr id="9239" name="TextBox 16"/>
          <p:cNvSpPr txBox="1">
            <a:spLocks noChangeArrowheads="1"/>
          </p:cNvSpPr>
          <p:nvPr/>
        </p:nvSpPr>
        <p:spPr bwMode="auto">
          <a:xfrm>
            <a:off x="1905000" y="990600"/>
            <a:ext cx="35623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latin typeface="Calibri" pitchFamily="34" charset="0"/>
              </a:rPr>
              <a:t>How to Evaluate Match-Ups?</a:t>
            </a:r>
          </a:p>
        </p:txBody>
      </p:sp>
      <p:sp>
        <p:nvSpPr>
          <p:cNvPr id="9240" name="TextBox 17"/>
          <p:cNvSpPr txBox="1">
            <a:spLocks noChangeArrowheads="1"/>
          </p:cNvSpPr>
          <p:nvPr/>
        </p:nvSpPr>
        <p:spPr bwMode="auto">
          <a:xfrm>
            <a:off x="1447800" y="1905000"/>
            <a:ext cx="417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#1</a:t>
            </a:r>
          </a:p>
        </p:txBody>
      </p:sp>
      <p:sp>
        <p:nvSpPr>
          <p:cNvPr id="9241" name="TextBox 18"/>
          <p:cNvSpPr txBox="1">
            <a:spLocks noChangeArrowheads="1"/>
          </p:cNvSpPr>
          <p:nvPr/>
        </p:nvSpPr>
        <p:spPr bwMode="auto">
          <a:xfrm>
            <a:off x="3352800" y="1905000"/>
            <a:ext cx="417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#2</a:t>
            </a:r>
          </a:p>
        </p:txBody>
      </p:sp>
      <p:sp>
        <p:nvSpPr>
          <p:cNvPr id="9242" name="TextBox 19"/>
          <p:cNvSpPr txBox="1">
            <a:spLocks noChangeArrowheads="1"/>
          </p:cNvSpPr>
          <p:nvPr/>
        </p:nvSpPr>
        <p:spPr bwMode="auto">
          <a:xfrm>
            <a:off x="5334000" y="1905000"/>
            <a:ext cx="417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#3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1229</Words>
  <Application>Microsoft Office PowerPoint</Application>
  <PresentationFormat>On-screen Show (4:3)</PresentationFormat>
  <Paragraphs>429</Paragraphs>
  <Slides>35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Office Theme</vt:lpstr>
      <vt:lpstr>Microsoft Office Excel 97-2003 Worksheet</vt:lpstr>
      <vt:lpstr>THE “ACC – BIG TEN” CHALLENGE</vt:lpstr>
      <vt:lpstr>Slide 2</vt:lpstr>
      <vt:lpstr>Slide 3</vt:lpstr>
      <vt:lpstr>Slide 4</vt:lpstr>
      <vt:lpstr>DILEMMA</vt:lpstr>
      <vt:lpstr>Slide 6</vt:lpstr>
      <vt:lpstr>Slide 7</vt:lpstr>
      <vt:lpstr>KEY INPUTS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The Model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SOLVER EXECUTION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</dc:creator>
  <cp:lastModifiedBy>Stern School of Business</cp:lastModifiedBy>
  <cp:revision>48</cp:revision>
  <dcterms:created xsi:type="dcterms:W3CDTF">2008-11-24T00:56:09Z</dcterms:created>
  <dcterms:modified xsi:type="dcterms:W3CDTF">2008-12-01T18:00:29Z</dcterms:modified>
</cp:coreProperties>
</file>