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1" r:id="rId3"/>
    <p:sldId id="262" r:id="rId4"/>
    <p:sldId id="265" r:id="rId5"/>
    <p:sldId id="264" r:id="rId6"/>
    <p:sldId id="270" r:id="rId7"/>
    <p:sldId id="266" r:id="rId8"/>
    <p:sldId id="268" r:id="rId9"/>
    <p:sldId id="267" r:id="rId10"/>
    <p:sldId id="271" r:id="rId11"/>
    <p:sldId id="275" r:id="rId12"/>
    <p:sldId id="272" r:id="rId13"/>
    <p:sldId id="273" r:id="rId14"/>
    <p:sldId id="274" r:id="rId15"/>
    <p:sldId id="25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777777"/>
    <a:srgbClr val="303F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9167" autoAdjust="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damMKatz\Documents\Stern\Courses\Decision%20Models\Final%20Project\FinalProject_data(v4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9.9889012208657063E-2"/>
          <c:y val="0.16313213703099538"/>
          <c:w val="0.88235294117647067"/>
          <c:h val="0.70309951060359088"/>
        </c:manualLayout>
      </c:layout>
      <c:scatterChart>
        <c:scatterStyle val="lineMarker"/>
        <c:ser>
          <c:idx val="0"/>
          <c:order val="0"/>
          <c:tx>
            <c:v>Efficient Frontier</c:v>
          </c:tx>
          <c:spPr>
            <a:ln w="25400">
              <a:solidFill>
                <a:srgbClr val="008000"/>
              </a:solidFill>
              <a:prstDash val="solid"/>
            </a:ln>
          </c:spPr>
          <c:marker>
            <c:symbol val="none"/>
          </c:marker>
          <c:xVal>
            <c:numRef>
              <c:f>'Trade-Off Analysis'!$K$3:$K$23</c:f>
              <c:numCache>
                <c:formatCode>0.00%</c:formatCode>
                <c:ptCount val="21"/>
                <c:pt idx="0">
                  <c:v>8.0748542820653038E-2</c:v>
                </c:pt>
                <c:pt idx="1">
                  <c:v>8.0748542820653038E-2</c:v>
                </c:pt>
                <c:pt idx="2">
                  <c:v>8.0748542820653038E-2</c:v>
                </c:pt>
                <c:pt idx="3">
                  <c:v>8.0748542820653038E-2</c:v>
                </c:pt>
                <c:pt idx="4">
                  <c:v>8.0748542820653038E-2</c:v>
                </c:pt>
                <c:pt idx="5">
                  <c:v>8.0748542820653038E-2</c:v>
                </c:pt>
                <c:pt idx="6">
                  <c:v>8.0748542820653038E-2</c:v>
                </c:pt>
                <c:pt idx="7">
                  <c:v>8.0748542820653038E-2</c:v>
                </c:pt>
                <c:pt idx="8">
                  <c:v>8.0748542820653038E-2</c:v>
                </c:pt>
                <c:pt idx="9">
                  <c:v>8.0748542820653038E-2</c:v>
                </c:pt>
                <c:pt idx="10">
                  <c:v>8.0748542820653038E-2</c:v>
                </c:pt>
                <c:pt idx="11">
                  <c:v>8.6365216868434444E-2</c:v>
                </c:pt>
                <c:pt idx="12">
                  <c:v>9.3137842568690649E-2</c:v>
                </c:pt>
                <c:pt idx="13">
                  <c:v>0.10025075974209413</c:v>
                </c:pt>
                <c:pt idx="14">
                  <c:v>0.10735362377501367</c:v>
                </c:pt>
                <c:pt idx="15">
                  <c:v>0.11435362942670274</c:v>
                </c:pt>
                <c:pt idx="16">
                  <c:v>0.12126857960250076</c:v>
                </c:pt>
                <c:pt idx="17">
                  <c:v>0.1281122773184234</c:v>
                </c:pt>
                <c:pt idx="18">
                  <c:v>0.13505790474708043</c:v>
                </c:pt>
                <c:pt idx="19">
                  <c:v>0.14236172317063206</c:v>
                </c:pt>
                <c:pt idx="20">
                  <c:v>0.15006583207195778</c:v>
                </c:pt>
              </c:numCache>
            </c:numRef>
          </c:xVal>
          <c:yVal>
            <c:numRef>
              <c:f>'Trade-Off Analysis'!$J$3:$J$23</c:f>
              <c:numCache>
                <c:formatCode>0.00%</c:formatCode>
                <c:ptCount val="21"/>
                <c:pt idx="0">
                  <c:v>7.5578460821688342E-2</c:v>
                </c:pt>
                <c:pt idx="1">
                  <c:v>7.5578460821688342E-2</c:v>
                </c:pt>
                <c:pt idx="2">
                  <c:v>7.5578460821688342E-2</c:v>
                </c:pt>
                <c:pt idx="3">
                  <c:v>7.5578460821688342E-2</c:v>
                </c:pt>
                <c:pt idx="4">
                  <c:v>7.5578460821688342E-2</c:v>
                </c:pt>
                <c:pt idx="5">
                  <c:v>7.5578460821688342E-2</c:v>
                </c:pt>
                <c:pt idx="6">
                  <c:v>7.5578460821688342E-2</c:v>
                </c:pt>
                <c:pt idx="7">
                  <c:v>7.5578460821688342E-2</c:v>
                </c:pt>
                <c:pt idx="8">
                  <c:v>7.5578460821688342E-2</c:v>
                </c:pt>
                <c:pt idx="9">
                  <c:v>7.5578460821688342E-2</c:v>
                </c:pt>
                <c:pt idx="10">
                  <c:v>7.5578460821688342E-2</c:v>
                </c:pt>
                <c:pt idx="11">
                  <c:v>7.9999998313462245E-2</c:v>
                </c:pt>
                <c:pt idx="12">
                  <c:v>8.5000000892709246E-2</c:v>
                </c:pt>
                <c:pt idx="13">
                  <c:v>8.9999996081516362E-2</c:v>
                </c:pt>
                <c:pt idx="14">
                  <c:v>9.4999998687783527E-2</c:v>
                </c:pt>
                <c:pt idx="15">
                  <c:v>0.10000000137026396</c:v>
                </c:pt>
                <c:pt idx="16">
                  <c:v>0.10499999660211683</c:v>
                </c:pt>
                <c:pt idx="17">
                  <c:v>0.10999999928571449</c:v>
                </c:pt>
                <c:pt idx="18">
                  <c:v>0.11499999463446248</c:v>
                </c:pt>
                <c:pt idx="19">
                  <c:v>0.11999999731779099</c:v>
                </c:pt>
                <c:pt idx="20">
                  <c:v>0.125</c:v>
                </c:pt>
              </c:numCache>
            </c:numRef>
          </c:yVal>
        </c:ser>
        <c:ser>
          <c:idx val="3"/>
          <c:order val="1"/>
          <c:tx>
            <c:strRef>
              <c:f>Model!$B$2</c:f>
              <c:strCache>
                <c:ptCount val="1"/>
                <c:pt idx="0">
                  <c:v>Bonds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solidFill>
                <a:srgbClr val="FF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Model!$B$5</c:f>
              <c:numCache>
                <c:formatCode>0.000</c:formatCode>
                <c:ptCount val="1"/>
                <c:pt idx="0">
                  <c:v>8.433691440258563E-2</c:v>
                </c:pt>
              </c:numCache>
            </c:numRef>
          </c:xVal>
          <c:yVal>
            <c:numRef>
              <c:f>Model!$B$3</c:f>
              <c:numCache>
                <c:formatCode>0.000</c:formatCode>
                <c:ptCount val="1"/>
                <c:pt idx="0">
                  <c:v>6.4734271629592569E-2</c:v>
                </c:pt>
              </c:numCache>
            </c:numRef>
          </c:yVal>
        </c:ser>
        <c:ser>
          <c:idx val="1"/>
          <c:order val="2"/>
          <c:tx>
            <c:strRef>
              <c:f>Model!$C$2</c:f>
              <c:strCache>
                <c:ptCount val="1"/>
                <c:pt idx="0">
                  <c:v>Metals &amp; Mining 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solidFill>
                <a:srgbClr val="FFFF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Model!$C$5</c:f>
              <c:numCache>
                <c:formatCode>0.000</c:formatCode>
                <c:ptCount val="1"/>
                <c:pt idx="0">
                  <c:v>0.30791254797929646</c:v>
                </c:pt>
              </c:numCache>
            </c:numRef>
          </c:xVal>
          <c:yVal>
            <c:numRef>
              <c:f>Model!$C$3</c:f>
              <c:numCache>
                <c:formatCode>0.000</c:formatCode>
                <c:ptCount val="1"/>
                <c:pt idx="0">
                  <c:v>0.10354032069093982</c:v>
                </c:pt>
              </c:numCache>
            </c:numRef>
          </c:yVal>
        </c:ser>
        <c:ser>
          <c:idx val="2"/>
          <c:order val="3"/>
          <c:tx>
            <c:strRef>
              <c:f>Model!$D$2</c:f>
              <c:strCache>
                <c:ptCount val="1"/>
                <c:pt idx="0">
                  <c:v>PE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solidFill>
                <a:srgbClr val="0000FF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Model!$D$5</c:f>
              <c:numCache>
                <c:formatCode>0.000</c:formatCode>
                <c:ptCount val="1"/>
                <c:pt idx="0">
                  <c:v>0.12911326583405286</c:v>
                </c:pt>
              </c:numCache>
            </c:numRef>
          </c:xVal>
          <c:yVal>
            <c:numRef>
              <c:f>Model!$D$3</c:f>
              <c:numCache>
                <c:formatCode>0.000</c:formatCode>
                <c:ptCount val="1"/>
                <c:pt idx="0">
                  <c:v>0.11427877743523822</c:v>
                </c:pt>
              </c:numCache>
            </c:numRef>
          </c:yVal>
        </c:ser>
        <c:ser>
          <c:idx val="4"/>
          <c:order val="4"/>
          <c:tx>
            <c:strRef>
              <c:f>Model!$E$2</c:f>
              <c:strCache>
                <c:ptCount val="1"/>
                <c:pt idx="0">
                  <c:v>REIT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solidFill>
                <a:srgbClr val="800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Model!$E$5</c:f>
              <c:numCache>
                <c:formatCode>0.000</c:formatCode>
                <c:ptCount val="1"/>
                <c:pt idx="0">
                  <c:v>0.19251206969611176</c:v>
                </c:pt>
              </c:numCache>
            </c:numRef>
          </c:xVal>
          <c:yVal>
            <c:numRef>
              <c:f>Model!$E$3</c:f>
              <c:numCache>
                <c:formatCode>0.000</c:formatCode>
                <c:ptCount val="1"/>
                <c:pt idx="0">
                  <c:v>0.10889851113449205</c:v>
                </c:pt>
              </c:numCache>
            </c:numRef>
          </c:yVal>
        </c:ser>
        <c:ser>
          <c:idx val="5"/>
          <c:order val="5"/>
          <c:tx>
            <c:strRef>
              <c:f>Model!$F$2</c:f>
              <c:strCache>
                <c:ptCount val="1"/>
                <c:pt idx="0">
                  <c:v>S&amp;P500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solidFill>
                <a:srgbClr val="9933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Model!$F$5</c:f>
              <c:numCache>
                <c:formatCode>0.000</c:formatCode>
                <c:ptCount val="1"/>
                <c:pt idx="0">
                  <c:v>0.1768712543180814</c:v>
                </c:pt>
              </c:numCache>
            </c:numRef>
          </c:xVal>
          <c:yVal>
            <c:numRef>
              <c:f>Model!$F$3</c:f>
              <c:numCache>
                <c:formatCode>0.000</c:formatCode>
                <c:ptCount val="1"/>
                <c:pt idx="0">
                  <c:v>0.11479023632321675</c:v>
                </c:pt>
              </c:numCache>
            </c:numRef>
          </c:yVal>
        </c:ser>
        <c:ser>
          <c:idx val="6"/>
          <c:order val="6"/>
          <c:tx>
            <c:strRef>
              <c:f>Model!$G$2</c:f>
              <c:strCache>
                <c:ptCount val="1"/>
                <c:pt idx="0">
                  <c:v>T-Bills</c:v>
                </c:pt>
              </c:strCache>
            </c:strRef>
          </c:tx>
          <c:spPr>
            <a:ln w="28575">
              <a:solidFill>
                <a:srgbClr val="FFC000"/>
              </a:solidFill>
            </a:ln>
          </c:spPr>
          <c:marker>
            <c:symbol val="circle"/>
            <c:size val="8"/>
            <c:spPr>
              <a:solidFill>
                <a:srgbClr val="FFC000"/>
              </a:solidFill>
              <a:ln>
                <a:solidFill>
                  <a:srgbClr val="008080"/>
                </a:solidFill>
                <a:prstDash val="solid"/>
              </a:ln>
            </c:spPr>
          </c:marker>
          <c:xVal>
            <c:numRef>
              <c:f>Model!$G$5</c:f>
              <c:numCache>
                <c:formatCode>0.000</c:formatCode>
                <c:ptCount val="1"/>
                <c:pt idx="0">
                  <c:v>3.686349106043095E-2</c:v>
                </c:pt>
              </c:numCache>
            </c:numRef>
          </c:xVal>
          <c:yVal>
            <c:numRef>
              <c:f>Model!$G$3</c:f>
              <c:numCache>
                <c:formatCode>0.000</c:formatCode>
                <c:ptCount val="1"/>
                <c:pt idx="0">
                  <c:v>3.4651739285714342E-2</c:v>
                </c:pt>
              </c:numCache>
            </c:numRef>
          </c:yVal>
        </c:ser>
        <c:ser>
          <c:idx val="7"/>
          <c:order val="7"/>
          <c:tx>
            <c:strRef>
              <c:f>Model!$H$2</c:f>
              <c:strCache>
                <c:ptCount val="1"/>
                <c:pt idx="0">
                  <c:v>VC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solidFill>
                <a:srgbClr val="0000FF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Model!$H$5</c:f>
              <c:numCache>
                <c:formatCode>0.000</c:formatCode>
                <c:ptCount val="1"/>
                <c:pt idx="0">
                  <c:v>0.2688049481663799</c:v>
                </c:pt>
              </c:numCache>
            </c:numRef>
          </c:xVal>
          <c:yVal>
            <c:numRef>
              <c:f>Model!$H$3</c:f>
              <c:numCache>
                <c:formatCode>0.000</c:formatCode>
                <c:ptCount val="1"/>
                <c:pt idx="0">
                  <c:v>0.1672357142857144</c:v>
                </c:pt>
              </c:numCache>
            </c:numRef>
          </c:yVal>
        </c:ser>
        <c:axId val="95009024"/>
        <c:axId val="95019776"/>
      </c:scatterChart>
      <c:valAx>
        <c:axId val="95009024"/>
        <c:scaling>
          <c:orientation val="minMax"/>
          <c:max val="0.35000000000000031"/>
          <c:min val="0"/>
        </c:scaling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Risk</a:t>
                </a:r>
              </a:p>
            </c:rich>
          </c:tx>
          <c:layout>
            <c:manualLayout>
              <c:xMode val="edge"/>
              <c:yMode val="edge"/>
              <c:x val="0.51276359600443955"/>
              <c:y val="0.9233278955954326"/>
            </c:manualLayout>
          </c:layout>
          <c:spPr>
            <a:noFill/>
            <a:ln w="25400">
              <a:noFill/>
            </a:ln>
          </c:spPr>
        </c:title>
        <c:numFmt formatCode="0%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5019776"/>
        <c:crosses val="autoZero"/>
        <c:crossBetween val="midCat"/>
      </c:valAx>
      <c:valAx>
        <c:axId val="95019776"/>
        <c:scaling>
          <c:orientation val="minMax"/>
          <c:max val="0.25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Expected Return</a:t>
                </a:r>
              </a:p>
            </c:rich>
          </c:tx>
          <c:layout>
            <c:manualLayout>
              <c:xMode val="edge"/>
              <c:yMode val="edge"/>
              <c:x val="9.9889012208657126E-3"/>
              <c:y val="0.37030995106035935"/>
            </c:manualLayout>
          </c:layout>
          <c:spPr>
            <a:noFill/>
            <a:ln w="25400">
              <a:noFill/>
            </a:ln>
          </c:spPr>
        </c:title>
        <c:numFmt formatCode="0%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5009024"/>
        <c:crosses val="autoZero"/>
        <c:crossBetween val="midCat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577FA4-2019-491D-9632-40BC23EBDDA4}" type="doc">
      <dgm:prSet loTypeId="urn:microsoft.com/office/officeart/2005/8/layout/cycle6" loCatId="relationship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4AF262E-36EA-446B-99CB-C18EBD3AD99F}">
      <dgm:prSet phldrT="[Text]"/>
      <dgm:spPr/>
      <dgm:t>
        <a:bodyPr/>
        <a:lstStyle/>
        <a:p>
          <a:r>
            <a:rPr lang="en-US" dirty="0" smtClean="0"/>
            <a:t>Private Equity</a:t>
          </a:r>
          <a:endParaRPr lang="en-US" dirty="0"/>
        </a:p>
      </dgm:t>
    </dgm:pt>
    <dgm:pt modelId="{DDC03556-E42F-4367-A208-521832B5AA07}" type="parTrans" cxnId="{09910DE8-C213-4481-9925-FF004C178CFC}">
      <dgm:prSet/>
      <dgm:spPr/>
      <dgm:t>
        <a:bodyPr/>
        <a:lstStyle/>
        <a:p>
          <a:endParaRPr lang="en-US"/>
        </a:p>
      </dgm:t>
    </dgm:pt>
    <dgm:pt modelId="{8783B024-DC2B-4B9D-968E-1EDC82ABD2BC}" type="sibTrans" cxnId="{09910DE8-C213-4481-9925-FF004C178CFC}">
      <dgm:prSet/>
      <dgm:spPr/>
      <dgm:t>
        <a:bodyPr/>
        <a:lstStyle/>
        <a:p>
          <a:endParaRPr lang="en-US"/>
        </a:p>
      </dgm:t>
    </dgm:pt>
    <dgm:pt modelId="{8B0871DF-D6F4-43F8-A2C6-0C74FA8EAAAF}">
      <dgm:prSet phldrT="[Text]"/>
      <dgm:spPr/>
      <dgm:t>
        <a:bodyPr/>
        <a:lstStyle/>
        <a:p>
          <a:r>
            <a:rPr lang="en-US" dirty="0" smtClean="0"/>
            <a:t>Venture Capital</a:t>
          </a:r>
          <a:endParaRPr lang="en-US" dirty="0"/>
        </a:p>
      </dgm:t>
    </dgm:pt>
    <dgm:pt modelId="{C91A5116-770D-4196-924D-CF23C9B89471}" type="parTrans" cxnId="{D3A0972F-52CD-4CF1-8C2A-8B72D2DE6EF5}">
      <dgm:prSet/>
      <dgm:spPr/>
      <dgm:t>
        <a:bodyPr/>
        <a:lstStyle/>
        <a:p>
          <a:endParaRPr lang="en-US"/>
        </a:p>
      </dgm:t>
    </dgm:pt>
    <dgm:pt modelId="{6527BCE8-549E-425E-BA0D-2ED8E7634D98}" type="sibTrans" cxnId="{D3A0972F-52CD-4CF1-8C2A-8B72D2DE6EF5}">
      <dgm:prSet/>
      <dgm:spPr/>
      <dgm:t>
        <a:bodyPr/>
        <a:lstStyle/>
        <a:p>
          <a:endParaRPr lang="en-US"/>
        </a:p>
      </dgm:t>
    </dgm:pt>
    <dgm:pt modelId="{2CC44C89-2883-4531-B2EC-18F72995016A}">
      <dgm:prSet phldrT="[Text]"/>
      <dgm:spPr/>
      <dgm:t>
        <a:bodyPr/>
        <a:lstStyle/>
        <a:p>
          <a:r>
            <a:rPr lang="en-US" dirty="0" smtClean="0"/>
            <a:t>Bonds</a:t>
          </a:r>
          <a:endParaRPr lang="en-US" dirty="0"/>
        </a:p>
      </dgm:t>
    </dgm:pt>
    <dgm:pt modelId="{90D5D0A1-79A7-473E-8377-E6D746896A68}" type="parTrans" cxnId="{26AF5C8B-90E2-4502-BB3C-90C5615D1FA7}">
      <dgm:prSet/>
      <dgm:spPr/>
      <dgm:t>
        <a:bodyPr/>
        <a:lstStyle/>
        <a:p>
          <a:endParaRPr lang="en-US"/>
        </a:p>
      </dgm:t>
    </dgm:pt>
    <dgm:pt modelId="{AF54E270-F1BB-4D8E-A4EB-C3C5E6DC48CF}" type="sibTrans" cxnId="{26AF5C8B-90E2-4502-BB3C-90C5615D1FA7}">
      <dgm:prSet/>
      <dgm:spPr/>
      <dgm:t>
        <a:bodyPr/>
        <a:lstStyle/>
        <a:p>
          <a:endParaRPr lang="en-US"/>
        </a:p>
      </dgm:t>
    </dgm:pt>
    <dgm:pt modelId="{DE71BEBA-964B-48B0-BFDF-45170211E597}">
      <dgm:prSet phldrT="[Text]"/>
      <dgm:spPr/>
      <dgm:t>
        <a:bodyPr/>
        <a:lstStyle/>
        <a:p>
          <a:r>
            <a:rPr lang="en-US" dirty="0" smtClean="0"/>
            <a:t>Stocks</a:t>
          </a:r>
          <a:endParaRPr lang="en-US" dirty="0"/>
        </a:p>
      </dgm:t>
    </dgm:pt>
    <dgm:pt modelId="{BF3886C5-2EBF-44C1-AB4E-2BE096DAC144}" type="parTrans" cxnId="{5D475C17-6A2A-4674-88B7-E7C07934A6BC}">
      <dgm:prSet/>
      <dgm:spPr/>
      <dgm:t>
        <a:bodyPr/>
        <a:lstStyle/>
        <a:p>
          <a:endParaRPr lang="en-US"/>
        </a:p>
      </dgm:t>
    </dgm:pt>
    <dgm:pt modelId="{549FF808-70BA-4471-BC5E-4A173ACFD6F6}" type="sibTrans" cxnId="{5D475C17-6A2A-4674-88B7-E7C07934A6BC}">
      <dgm:prSet/>
      <dgm:spPr/>
      <dgm:t>
        <a:bodyPr/>
        <a:lstStyle/>
        <a:p>
          <a:endParaRPr lang="en-US"/>
        </a:p>
      </dgm:t>
    </dgm:pt>
    <dgm:pt modelId="{AC17F8D9-553D-4888-85B3-03A0279A6C00}">
      <dgm:prSet phldrT="[Text]"/>
      <dgm:spPr/>
      <dgm:t>
        <a:bodyPr/>
        <a:lstStyle/>
        <a:p>
          <a:r>
            <a:rPr lang="en-US" dirty="0" smtClean="0"/>
            <a:t>Treasury Bills</a:t>
          </a:r>
          <a:endParaRPr lang="en-US" dirty="0"/>
        </a:p>
      </dgm:t>
    </dgm:pt>
    <dgm:pt modelId="{A199EBEE-0A49-4104-94E2-958400A1D0F3}" type="parTrans" cxnId="{FED296F7-DBED-4075-80C1-C7B53FEA7888}">
      <dgm:prSet/>
      <dgm:spPr/>
      <dgm:t>
        <a:bodyPr/>
        <a:lstStyle/>
        <a:p>
          <a:endParaRPr lang="en-US"/>
        </a:p>
      </dgm:t>
    </dgm:pt>
    <dgm:pt modelId="{94A6497C-4E11-4759-BC93-EAA065DE6FE8}" type="sibTrans" cxnId="{FED296F7-DBED-4075-80C1-C7B53FEA7888}">
      <dgm:prSet/>
      <dgm:spPr/>
      <dgm:t>
        <a:bodyPr/>
        <a:lstStyle/>
        <a:p>
          <a:endParaRPr lang="en-US"/>
        </a:p>
      </dgm:t>
    </dgm:pt>
    <dgm:pt modelId="{1E512142-3FDC-4259-98CD-2C8CC1C31529}">
      <dgm:prSet/>
      <dgm:spPr/>
      <dgm:t>
        <a:bodyPr/>
        <a:lstStyle/>
        <a:p>
          <a:r>
            <a:rPr lang="en-US" dirty="0" smtClean="0"/>
            <a:t>Mining and Minerals</a:t>
          </a:r>
          <a:endParaRPr lang="en-US" dirty="0"/>
        </a:p>
      </dgm:t>
    </dgm:pt>
    <dgm:pt modelId="{5A8C2178-6798-4EFF-BFB8-ED6448A4A59A}" type="parTrans" cxnId="{8E8C8B15-DE85-4846-98F7-8F6E467688AF}">
      <dgm:prSet/>
      <dgm:spPr/>
      <dgm:t>
        <a:bodyPr/>
        <a:lstStyle/>
        <a:p>
          <a:endParaRPr lang="en-US"/>
        </a:p>
      </dgm:t>
    </dgm:pt>
    <dgm:pt modelId="{7AD06FE3-7DA8-45F0-AA98-3B738AF8BD65}" type="sibTrans" cxnId="{8E8C8B15-DE85-4846-98F7-8F6E467688AF}">
      <dgm:prSet/>
      <dgm:spPr/>
      <dgm:t>
        <a:bodyPr/>
        <a:lstStyle/>
        <a:p>
          <a:endParaRPr lang="en-US"/>
        </a:p>
      </dgm:t>
    </dgm:pt>
    <dgm:pt modelId="{BBCB9236-5876-43BB-A784-5072A65F8FEB}">
      <dgm:prSet/>
      <dgm:spPr/>
      <dgm:t>
        <a:bodyPr/>
        <a:lstStyle/>
        <a:p>
          <a:r>
            <a:rPr lang="en-US" dirty="0" smtClean="0"/>
            <a:t>Real Estate</a:t>
          </a:r>
          <a:endParaRPr lang="en-US" dirty="0"/>
        </a:p>
      </dgm:t>
    </dgm:pt>
    <dgm:pt modelId="{9BA478EB-ACC6-48D0-9123-E564FD35D3AA}" type="parTrans" cxnId="{4AF50864-EF92-44E4-AE42-698EAEA9018A}">
      <dgm:prSet/>
      <dgm:spPr/>
      <dgm:t>
        <a:bodyPr/>
        <a:lstStyle/>
        <a:p>
          <a:endParaRPr lang="en-US"/>
        </a:p>
      </dgm:t>
    </dgm:pt>
    <dgm:pt modelId="{685CDCF0-E101-4185-A1E2-5468D29B6165}" type="sibTrans" cxnId="{4AF50864-EF92-44E4-AE42-698EAEA9018A}">
      <dgm:prSet/>
      <dgm:spPr/>
      <dgm:t>
        <a:bodyPr/>
        <a:lstStyle/>
        <a:p>
          <a:endParaRPr lang="en-US"/>
        </a:p>
      </dgm:t>
    </dgm:pt>
    <dgm:pt modelId="{0656F9E8-6823-4CEE-A54C-59940AAE3B12}" type="pres">
      <dgm:prSet presAssocID="{9D577FA4-2019-491D-9632-40BC23EBDD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843AF5-6839-4988-8B17-74FCAF2C981A}" type="pres">
      <dgm:prSet presAssocID="{C4AF262E-36EA-446B-99CB-C18EBD3AD99F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BD145E-AE49-41EC-8390-A63D91B5104C}" type="pres">
      <dgm:prSet presAssocID="{C4AF262E-36EA-446B-99CB-C18EBD3AD99F}" presName="spNode" presStyleCnt="0"/>
      <dgm:spPr/>
    </dgm:pt>
    <dgm:pt modelId="{992B4181-EF5F-4F19-B7B3-B9C83911D5E6}" type="pres">
      <dgm:prSet presAssocID="{8783B024-DC2B-4B9D-968E-1EDC82ABD2BC}" presName="sibTrans" presStyleLbl="sibTrans1D1" presStyleIdx="0" presStyleCnt="7"/>
      <dgm:spPr/>
      <dgm:t>
        <a:bodyPr/>
        <a:lstStyle/>
        <a:p>
          <a:endParaRPr lang="en-US"/>
        </a:p>
      </dgm:t>
    </dgm:pt>
    <dgm:pt modelId="{0A1EF8B8-FA1E-4E4E-BE9C-6A9EA169CD7C}" type="pres">
      <dgm:prSet presAssocID="{8B0871DF-D6F4-43F8-A2C6-0C74FA8EAAAF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49D746-F7D0-43D1-A479-A3318107B8A2}" type="pres">
      <dgm:prSet presAssocID="{8B0871DF-D6F4-43F8-A2C6-0C74FA8EAAAF}" presName="spNode" presStyleCnt="0"/>
      <dgm:spPr/>
    </dgm:pt>
    <dgm:pt modelId="{6EE63296-9037-4143-9657-2502F88666E7}" type="pres">
      <dgm:prSet presAssocID="{6527BCE8-549E-425E-BA0D-2ED8E7634D98}" presName="sibTrans" presStyleLbl="sibTrans1D1" presStyleIdx="1" presStyleCnt="7"/>
      <dgm:spPr/>
      <dgm:t>
        <a:bodyPr/>
        <a:lstStyle/>
        <a:p>
          <a:endParaRPr lang="en-US"/>
        </a:p>
      </dgm:t>
    </dgm:pt>
    <dgm:pt modelId="{D51E1B70-EBDA-4E49-B090-B3A8DF324413}" type="pres">
      <dgm:prSet presAssocID="{2CC44C89-2883-4531-B2EC-18F72995016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26861-4328-4B4D-ACB3-A3EA1995C77E}" type="pres">
      <dgm:prSet presAssocID="{2CC44C89-2883-4531-B2EC-18F72995016A}" presName="spNode" presStyleCnt="0"/>
      <dgm:spPr/>
    </dgm:pt>
    <dgm:pt modelId="{5F2C4255-7B2B-4B6B-B142-AE8DF19DE3F1}" type="pres">
      <dgm:prSet presAssocID="{AF54E270-F1BB-4D8E-A4EB-C3C5E6DC48CF}" presName="sibTrans" presStyleLbl="sibTrans1D1" presStyleIdx="2" presStyleCnt="7"/>
      <dgm:spPr/>
      <dgm:t>
        <a:bodyPr/>
        <a:lstStyle/>
        <a:p>
          <a:endParaRPr lang="en-US"/>
        </a:p>
      </dgm:t>
    </dgm:pt>
    <dgm:pt modelId="{EF98C25A-EBD5-43CD-A15E-9DC80549511E}" type="pres">
      <dgm:prSet presAssocID="{DE71BEBA-964B-48B0-BFDF-45170211E597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1A57E-E2E4-42E8-9BA1-7F4D684A5F08}" type="pres">
      <dgm:prSet presAssocID="{DE71BEBA-964B-48B0-BFDF-45170211E597}" presName="spNode" presStyleCnt="0"/>
      <dgm:spPr/>
    </dgm:pt>
    <dgm:pt modelId="{83B3E114-0AD6-4572-AAA5-A656AF98067A}" type="pres">
      <dgm:prSet presAssocID="{549FF808-70BA-4471-BC5E-4A173ACFD6F6}" presName="sibTrans" presStyleLbl="sibTrans1D1" presStyleIdx="3" presStyleCnt="7"/>
      <dgm:spPr/>
      <dgm:t>
        <a:bodyPr/>
        <a:lstStyle/>
        <a:p>
          <a:endParaRPr lang="en-US"/>
        </a:p>
      </dgm:t>
    </dgm:pt>
    <dgm:pt modelId="{65D764FC-1BB1-429E-AA96-6A0BCC2C76C1}" type="pres">
      <dgm:prSet presAssocID="{AC17F8D9-553D-4888-85B3-03A0279A6C0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707A44-E826-4C17-96BC-1B4843F8FACC}" type="pres">
      <dgm:prSet presAssocID="{AC17F8D9-553D-4888-85B3-03A0279A6C00}" presName="spNode" presStyleCnt="0"/>
      <dgm:spPr/>
    </dgm:pt>
    <dgm:pt modelId="{D8DC72DA-2F4F-4BFB-AE4C-6C1D03C0205D}" type="pres">
      <dgm:prSet presAssocID="{94A6497C-4E11-4759-BC93-EAA065DE6FE8}" presName="sibTrans" presStyleLbl="sibTrans1D1" presStyleIdx="4" presStyleCnt="7"/>
      <dgm:spPr/>
      <dgm:t>
        <a:bodyPr/>
        <a:lstStyle/>
        <a:p>
          <a:endParaRPr lang="en-US"/>
        </a:p>
      </dgm:t>
    </dgm:pt>
    <dgm:pt modelId="{4C9C5EA3-7C06-4477-AD94-44F61353D7C7}" type="pres">
      <dgm:prSet presAssocID="{1E512142-3FDC-4259-98CD-2C8CC1C3152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5D632A-B723-4607-A529-2E396CFCDEB2}" type="pres">
      <dgm:prSet presAssocID="{1E512142-3FDC-4259-98CD-2C8CC1C31529}" presName="spNode" presStyleCnt="0"/>
      <dgm:spPr/>
    </dgm:pt>
    <dgm:pt modelId="{9E1480BA-B91C-48E5-9976-D539ABAC4DD1}" type="pres">
      <dgm:prSet presAssocID="{7AD06FE3-7DA8-45F0-AA98-3B738AF8BD65}" presName="sibTrans" presStyleLbl="sibTrans1D1" presStyleIdx="5" presStyleCnt="7"/>
      <dgm:spPr/>
      <dgm:t>
        <a:bodyPr/>
        <a:lstStyle/>
        <a:p>
          <a:endParaRPr lang="en-US"/>
        </a:p>
      </dgm:t>
    </dgm:pt>
    <dgm:pt modelId="{E7059A7D-1B3F-4C93-AE4D-C5B97E6CDA9B}" type="pres">
      <dgm:prSet presAssocID="{BBCB9236-5876-43BB-A784-5072A65F8FEB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9EBC36-D1FC-4619-9983-A128E7689DF8}" type="pres">
      <dgm:prSet presAssocID="{BBCB9236-5876-43BB-A784-5072A65F8FEB}" presName="spNode" presStyleCnt="0"/>
      <dgm:spPr/>
    </dgm:pt>
    <dgm:pt modelId="{D5176EBA-6DD2-4D19-A240-DED5B863140E}" type="pres">
      <dgm:prSet presAssocID="{685CDCF0-E101-4185-A1E2-5468D29B6165}" presName="sibTrans" presStyleLbl="sibTrans1D1" presStyleIdx="6" presStyleCnt="7"/>
      <dgm:spPr/>
      <dgm:t>
        <a:bodyPr/>
        <a:lstStyle/>
        <a:p>
          <a:endParaRPr lang="en-US"/>
        </a:p>
      </dgm:t>
    </dgm:pt>
  </dgm:ptLst>
  <dgm:cxnLst>
    <dgm:cxn modelId="{09910DE8-C213-4481-9925-FF004C178CFC}" srcId="{9D577FA4-2019-491D-9632-40BC23EBDDA4}" destId="{C4AF262E-36EA-446B-99CB-C18EBD3AD99F}" srcOrd="0" destOrd="0" parTransId="{DDC03556-E42F-4367-A208-521832B5AA07}" sibTransId="{8783B024-DC2B-4B9D-968E-1EDC82ABD2BC}"/>
    <dgm:cxn modelId="{392D12E8-CD96-4C71-9FB2-1FC5D41168C7}" type="presOf" srcId="{BBCB9236-5876-43BB-A784-5072A65F8FEB}" destId="{E7059A7D-1B3F-4C93-AE4D-C5B97E6CDA9B}" srcOrd="0" destOrd="0" presId="urn:microsoft.com/office/officeart/2005/8/layout/cycle6"/>
    <dgm:cxn modelId="{4FBFC34E-3BDA-4F2F-8914-5AB2C0E79DB9}" type="presOf" srcId="{7AD06FE3-7DA8-45F0-AA98-3B738AF8BD65}" destId="{9E1480BA-B91C-48E5-9976-D539ABAC4DD1}" srcOrd="0" destOrd="0" presId="urn:microsoft.com/office/officeart/2005/8/layout/cycle6"/>
    <dgm:cxn modelId="{7459480B-5C07-4883-B936-8C509FF4A55F}" type="presOf" srcId="{6527BCE8-549E-425E-BA0D-2ED8E7634D98}" destId="{6EE63296-9037-4143-9657-2502F88666E7}" srcOrd="0" destOrd="0" presId="urn:microsoft.com/office/officeart/2005/8/layout/cycle6"/>
    <dgm:cxn modelId="{910A9B12-D442-480F-B75E-CBDCE157A04F}" type="presOf" srcId="{94A6497C-4E11-4759-BC93-EAA065DE6FE8}" destId="{D8DC72DA-2F4F-4BFB-AE4C-6C1D03C0205D}" srcOrd="0" destOrd="0" presId="urn:microsoft.com/office/officeart/2005/8/layout/cycle6"/>
    <dgm:cxn modelId="{06B839AD-1853-4C90-97DF-7DE94CAD1FB7}" type="presOf" srcId="{1E512142-3FDC-4259-98CD-2C8CC1C31529}" destId="{4C9C5EA3-7C06-4477-AD94-44F61353D7C7}" srcOrd="0" destOrd="0" presId="urn:microsoft.com/office/officeart/2005/8/layout/cycle6"/>
    <dgm:cxn modelId="{8E8C8B15-DE85-4846-98F7-8F6E467688AF}" srcId="{9D577FA4-2019-491D-9632-40BC23EBDDA4}" destId="{1E512142-3FDC-4259-98CD-2C8CC1C31529}" srcOrd="5" destOrd="0" parTransId="{5A8C2178-6798-4EFF-BFB8-ED6448A4A59A}" sibTransId="{7AD06FE3-7DA8-45F0-AA98-3B738AF8BD65}"/>
    <dgm:cxn modelId="{D590182F-33FB-4884-A9FA-D4EBBC27392F}" type="presOf" srcId="{549FF808-70BA-4471-BC5E-4A173ACFD6F6}" destId="{83B3E114-0AD6-4572-AAA5-A656AF98067A}" srcOrd="0" destOrd="0" presId="urn:microsoft.com/office/officeart/2005/8/layout/cycle6"/>
    <dgm:cxn modelId="{E9F40679-1885-4C32-9448-268D407793AE}" type="presOf" srcId="{AC17F8D9-553D-4888-85B3-03A0279A6C00}" destId="{65D764FC-1BB1-429E-AA96-6A0BCC2C76C1}" srcOrd="0" destOrd="0" presId="urn:microsoft.com/office/officeart/2005/8/layout/cycle6"/>
    <dgm:cxn modelId="{5D475C17-6A2A-4674-88B7-E7C07934A6BC}" srcId="{9D577FA4-2019-491D-9632-40BC23EBDDA4}" destId="{DE71BEBA-964B-48B0-BFDF-45170211E597}" srcOrd="3" destOrd="0" parTransId="{BF3886C5-2EBF-44C1-AB4E-2BE096DAC144}" sibTransId="{549FF808-70BA-4471-BC5E-4A173ACFD6F6}"/>
    <dgm:cxn modelId="{C956B862-ADEA-457A-9A9E-89A7DD0730DF}" type="presOf" srcId="{2CC44C89-2883-4531-B2EC-18F72995016A}" destId="{D51E1B70-EBDA-4E49-B090-B3A8DF324413}" srcOrd="0" destOrd="0" presId="urn:microsoft.com/office/officeart/2005/8/layout/cycle6"/>
    <dgm:cxn modelId="{26AF5C8B-90E2-4502-BB3C-90C5615D1FA7}" srcId="{9D577FA4-2019-491D-9632-40BC23EBDDA4}" destId="{2CC44C89-2883-4531-B2EC-18F72995016A}" srcOrd="2" destOrd="0" parTransId="{90D5D0A1-79A7-473E-8377-E6D746896A68}" sibTransId="{AF54E270-F1BB-4D8E-A4EB-C3C5E6DC48CF}"/>
    <dgm:cxn modelId="{FA1D6B2D-E280-413B-8DA0-3C9DF29FD806}" type="presOf" srcId="{9D577FA4-2019-491D-9632-40BC23EBDDA4}" destId="{0656F9E8-6823-4CEE-A54C-59940AAE3B12}" srcOrd="0" destOrd="0" presId="urn:microsoft.com/office/officeart/2005/8/layout/cycle6"/>
    <dgm:cxn modelId="{0BD983F7-C660-44BD-BBD1-6876F3719595}" type="presOf" srcId="{8B0871DF-D6F4-43F8-A2C6-0C74FA8EAAAF}" destId="{0A1EF8B8-FA1E-4E4E-BE9C-6A9EA169CD7C}" srcOrd="0" destOrd="0" presId="urn:microsoft.com/office/officeart/2005/8/layout/cycle6"/>
    <dgm:cxn modelId="{D3A0972F-52CD-4CF1-8C2A-8B72D2DE6EF5}" srcId="{9D577FA4-2019-491D-9632-40BC23EBDDA4}" destId="{8B0871DF-D6F4-43F8-A2C6-0C74FA8EAAAF}" srcOrd="1" destOrd="0" parTransId="{C91A5116-770D-4196-924D-CF23C9B89471}" sibTransId="{6527BCE8-549E-425E-BA0D-2ED8E7634D98}"/>
    <dgm:cxn modelId="{AE65E020-C96A-44AB-B085-90FEBAE85134}" type="presOf" srcId="{AF54E270-F1BB-4D8E-A4EB-C3C5E6DC48CF}" destId="{5F2C4255-7B2B-4B6B-B142-AE8DF19DE3F1}" srcOrd="0" destOrd="0" presId="urn:microsoft.com/office/officeart/2005/8/layout/cycle6"/>
    <dgm:cxn modelId="{3BCEB6EE-7A1E-49B4-9382-088847ED93EC}" type="presOf" srcId="{C4AF262E-36EA-446B-99CB-C18EBD3AD99F}" destId="{07843AF5-6839-4988-8B17-74FCAF2C981A}" srcOrd="0" destOrd="0" presId="urn:microsoft.com/office/officeart/2005/8/layout/cycle6"/>
    <dgm:cxn modelId="{2042315C-F51F-4DB4-BD0A-4CBA103E59D2}" type="presOf" srcId="{8783B024-DC2B-4B9D-968E-1EDC82ABD2BC}" destId="{992B4181-EF5F-4F19-B7B3-B9C83911D5E6}" srcOrd="0" destOrd="0" presId="urn:microsoft.com/office/officeart/2005/8/layout/cycle6"/>
    <dgm:cxn modelId="{5588AA62-8B40-4C00-99FB-DC31AD4DF588}" type="presOf" srcId="{685CDCF0-E101-4185-A1E2-5468D29B6165}" destId="{D5176EBA-6DD2-4D19-A240-DED5B863140E}" srcOrd="0" destOrd="0" presId="urn:microsoft.com/office/officeart/2005/8/layout/cycle6"/>
    <dgm:cxn modelId="{4AF50864-EF92-44E4-AE42-698EAEA9018A}" srcId="{9D577FA4-2019-491D-9632-40BC23EBDDA4}" destId="{BBCB9236-5876-43BB-A784-5072A65F8FEB}" srcOrd="6" destOrd="0" parTransId="{9BA478EB-ACC6-48D0-9123-E564FD35D3AA}" sibTransId="{685CDCF0-E101-4185-A1E2-5468D29B6165}"/>
    <dgm:cxn modelId="{FED296F7-DBED-4075-80C1-C7B53FEA7888}" srcId="{9D577FA4-2019-491D-9632-40BC23EBDDA4}" destId="{AC17F8D9-553D-4888-85B3-03A0279A6C00}" srcOrd="4" destOrd="0" parTransId="{A199EBEE-0A49-4104-94E2-958400A1D0F3}" sibTransId="{94A6497C-4E11-4759-BC93-EAA065DE6FE8}"/>
    <dgm:cxn modelId="{53DA2D75-5F21-4436-AA38-71625A240086}" type="presOf" srcId="{DE71BEBA-964B-48B0-BFDF-45170211E597}" destId="{EF98C25A-EBD5-43CD-A15E-9DC80549511E}" srcOrd="0" destOrd="0" presId="urn:microsoft.com/office/officeart/2005/8/layout/cycle6"/>
    <dgm:cxn modelId="{54A8CA85-09D0-4769-A949-197DC2A75DB4}" type="presParOf" srcId="{0656F9E8-6823-4CEE-A54C-59940AAE3B12}" destId="{07843AF5-6839-4988-8B17-74FCAF2C981A}" srcOrd="0" destOrd="0" presId="urn:microsoft.com/office/officeart/2005/8/layout/cycle6"/>
    <dgm:cxn modelId="{AA23F623-5BB3-4389-8E6A-5AB49C330A60}" type="presParOf" srcId="{0656F9E8-6823-4CEE-A54C-59940AAE3B12}" destId="{B6BD145E-AE49-41EC-8390-A63D91B5104C}" srcOrd="1" destOrd="0" presId="urn:microsoft.com/office/officeart/2005/8/layout/cycle6"/>
    <dgm:cxn modelId="{87F93D8B-E792-4B69-8D4B-F058DDA63C7F}" type="presParOf" srcId="{0656F9E8-6823-4CEE-A54C-59940AAE3B12}" destId="{992B4181-EF5F-4F19-B7B3-B9C83911D5E6}" srcOrd="2" destOrd="0" presId="urn:microsoft.com/office/officeart/2005/8/layout/cycle6"/>
    <dgm:cxn modelId="{0C91B950-567A-44A2-9D76-2114D15D670D}" type="presParOf" srcId="{0656F9E8-6823-4CEE-A54C-59940AAE3B12}" destId="{0A1EF8B8-FA1E-4E4E-BE9C-6A9EA169CD7C}" srcOrd="3" destOrd="0" presId="urn:microsoft.com/office/officeart/2005/8/layout/cycle6"/>
    <dgm:cxn modelId="{8B709DAE-C72A-4D17-B6A0-3BC70E227F70}" type="presParOf" srcId="{0656F9E8-6823-4CEE-A54C-59940AAE3B12}" destId="{A049D746-F7D0-43D1-A479-A3318107B8A2}" srcOrd="4" destOrd="0" presId="urn:microsoft.com/office/officeart/2005/8/layout/cycle6"/>
    <dgm:cxn modelId="{F56B4527-6ED8-4A1D-81BC-563ED4F3B979}" type="presParOf" srcId="{0656F9E8-6823-4CEE-A54C-59940AAE3B12}" destId="{6EE63296-9037-4143-9657-2502F88666E7}" srcOrd="5" destOrd="0" presId="urn:microsoft.com/office/officeart/2005/8/layout/cycle6"/>
    <dgm:cxn modelId="{8FAD391E-4434-41FC-9EE0-5ECF2531FEB5}" type="presParOf" srcId="{0656F9E8-6823-4CEE-A54C-59940AAE3B12}" destId="{D51E1B70-EBDA-4E49-B090-B3A8DF324413}" srcOrd="6" destOrd="0" presId="urn:microsoft.com/office/officeart/2005/8/layout/cycle6"/>
    <dgm:cxn modelId="{CAAF2652-7290-469F-95C2-06AAA1B6F2A1}" type="presParOf" srcId="{0656F9E8-6823-4CEE-A54C-59940AAE3B12}" destId="{CA426861-4328-4B4D-ACB3-A3EA1995C77E}" srcOrd="7" destOrd="0" presId="urn:microsoft.com/office/officeart/2005/8/layout/cycle6"/>
    <dgm:cxn modelId="{0B7EBFE1-6898-4916-A0A4-C0556666727C}" type="presParOf" srcId="{0656F9E8-6823-4CEE-A54C-59940AAE3B12}" destId="{5F2C4255-7B2B-4B6B-B142-AE8DF19DE3F1}" srcOrd="8" destOrd="0" presId="urn:microsoft.com/office/officeart/2005/8/layout/cycle6"/>
    <dgm:cxn modelId="{8E93F496-F5D0-43DF-B9B4-DA9BF61E6425}" type="presParOf" srcId="{0656F9E8-6823-4CEE-A54C-59940AAE3B12}" destId="{EF98C25A-EBD5-43CD-A15E-9DC80549511E}" srcOrd="9" destOrd="0" presId="urn:microsoft.com/office/officeart/2005/8/layout/cycle6"/>
    <dgm:cxn modelId="{607C3DF3-44F7-4FA7-B7B7-ED9E04528E65}" type="presParOf" srcId="{0656F9E8-6823-4CEE-A54C-59940AAE3B12}" destId="{4E11A57E-E2E4-42E8-9BA1-7F4D684A5F08}" srcOrd="10" destOrd="0" presId="urn:microsoft.com/office/officeart/2005/8/layout/cycle6"/>
    <dgm:cxn modelId="{BFA5D4C3-4795-4F2E-A3A5-35D5B0F9E137}" type="presParOf" srcId="{0656F9E8-6823-4CEE-A54C-59940AAE3B12}" destId="{83B3E114-0AD6-4572-AAA5-A656AF98067A}" srcOrd="11" destOrd="0" presId="urn:microsoft.com/office/officeart/2005/8/layout/cycle6"/>
    <dgm:cxn modelId="{C0D8F88F-595E-49AA-BB85-672C319B1252}" type="presParOf" srcId="{0656F9E8-6823-4CEE-A54C-59940AAE3B12}" destId="{65D764FC-1BB1-429E-AA96-6A0BCC2C76C1}" srcOrd="12" destOrd="0" presId="urn:microsoft.com/office/officeart/2005/8/layout/cycle6"/>
    <dgm:cxn modelId="{51719F6C-7349-4457-846E-E0802BD83A9E}" type="presParOf" srcId="{0656F9E8-6823-4CEE-A54C-59940AAE3B12}" destId="{1C707A44-E826-4C17-96BC-1B4843F8FACC}" srcOrd="13" destOrd="0" presId="urn:microsoft.com/office/officeart/2005/8/layout/cycle6"/>
    <dgm:cxn modelId="{4B840D60-BCBF-4343-91B1-9A046256437A}" type="presParOf" srcId="{0656F9E8-6823-4CEE-A54C-59940AAE3B12}" destId="{D8DC72DA-2F4F-4BFB-AE4C-6C1D03C0205D}" srcOrd="14" destOrd="0" presId="urn:microsoft.com/office/officeart/2005/8/layout/cycle6"/>
    <dgm:cxn modelId="{8B0F9051-CABE-48F2-9B1B-6378BEAF3AF2}" type="presParOf" srcId="{0656F9E8-6823-4CEE-A54C-59940AAE3B12}" destId="{4C9C5EA3-7C06-4477-AD94-44F61353D7C7}" srcOrd="15" destOrd="0" presId="urn:microsoft.com/office/officeart/2005/8/layout/cycle6"/>
    <dgm:cxn modelId="{9AA4544D-0F8C-44DE-A729-E6F27AD26AC8}" type="presParOf" srcId="{0656F9E8-6823-4CEE-A54C-59940AAE3B12}" destId="{DA5D632A-B723-4607-A529-2E396CFCDEB2}" srcOrd="16" destOrd="0" presId="urn:microsoft.com/office/officeart/2005/8/layout/cycle6"/>
    <dgm:cxn modelId="{FEC585F5-FD62-4C04-B7C3-2890F5F40074}" type="presParOf" srcId="{0656F9E8-6823-4CEE-A54C-59940AAE3B12}" destId="{9E1480BA-B91C-48E5-9976-D539ABAC4DD1}" srcOrd="17" destOrd="0" presId="urn:microsoft.com/office/officeart/2005/8/layout/cycle6"/>
    <dgm:cxn modelId="{4BB3073A-E6A9-4BB7-BD76-1DD3B9354902}" type="presParOf" srcId="{0656F9E8-6823-4CEE-A54C-59940AAE3B12}" destId="{E7059A7D-1B3F-4C93-AE4D-C5B97E6CDA9B}" srcOrd="18" destOrd="0" presId="urn:microsoft.com/office/officeart/2005/8/layout/cycle6"/>
    <dgm:cxn modelId="{E20279C1-E5C9-47C9-BD74-D755CA6CAAC1}" type="presParOf" srcId="{0656F9E8-6823-4CEE-A54C-59940AAE3B12}" destId="{0C9EBC36-D1FC-4619-9983-A128E7689DF8}" srcOrd="19" destOrd="0" presId="urn:microsoft.com/office/officeart/2005/8/layout/cycle6"/>
    <dgm:cxn modelId="{701D2F54-0658-4499-867D-0172913E760C}" type="presParOf" srcId="{0656F9E8-6823-4CEE-A54C-59940AAE3B12}" destId="{D5176EBA-6DD2-4D19-A240-DED5B863140E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A356CA-875C-41E4-8CFE-9E8832B2DB3C}" type="doc">
      <dgm:prSet loTypeId="urn:microsoft.com/office/officeart/2005/8/layout/vList5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14FF262-DA0B-4E9B-8220-28945986A18A}">
      <dgm:prSet phldrT="[Text]"/>
      <dgm:spPr/>
      <dgm:t>
        <a:bodyPr/>
        <a:lstStyle/>
        <a:p>
          <a:r>
            <a:rPr lang="en-US" dirty="0" smtClean="0"/>
            <a:t>Objective Function</a:t>
          </a:r>
          <a:endParaRPr lang="en-US" dirty="0"/>
        </a:p>
      </dgm:t>
    </dgm:pt>
    <dgm:pt modelId="{0EE225F0-ABE1-4125-BFF7-418CB7B22AC8}" type="parTrans" cxnId="{F6202EC2-7E72-4822-811D-A425E5B296A9}">
      <dgm:prSet/>
      <dgm:spPr/>
      <dgm:t>
        <a:bodyPr/>
        <a:lstStyle/>
        <a:p>
          <a:endParaRPr lang="en-US"/>
        </a:p>
      </dgm:t>
    </dgm:pt>
    <dgm:pt modelId="{C56B7F5E-9A4E-4385-9C9D-7B223540C070}" type="sibTrans" cxnId="{F6202EC2-7E72-4822-811D-A425E5B296A9}">
      <dgm:prSet/>
      <dgm:spPr/>
      <dgm:t>
        <a:bodyPr/>
        <a:lstStyle/>
        <a:p>
          <a:endParaRPr lang="en-US"/>
        </a:p>
      </dgm:t>
    </dgm:pt>
    <dgm:pt modelId="{9C266571-9A9A-4D6D-8A55-936077C16E77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Minimize risk given a required rate of return</a:t>
          </a:r>
          <a:endParaRPr lang="en-US" dirty="0"/>
        </a:p>
      </dgm:t>
    </dgm:pt>
    <dgm:pt modelId="{ED6C168A-05E9-40CC-B946-BBFB01A48226}" type="parTrans" cxnId="{6D409EF0-06AA-477D-A66A-5E823ACD268E}">
      <dgm:prSet/>
      <dgm:spPr/>
      <dgm:t>
        <a:bodyPr/>
        <a:lstStyle/>
        <a:p>
          <a:endParaRPr lang="en-US"/>
        </a:p>
      </dgm:t>
    </dgm:pt>
    <dgm:pt modelId="{CB5CD6CF-9D41-44A1-B9C5-E754CD84F1ED}" type="sibTrans" cxnId="{6D409EF0-06AA-477D-A66A-5E823ACD268E}">
      <dgm:prSet/>
      <dgm:spPr/>
      <dgm:t>
        <a:bodyPr/>
        <a:lstStyle/>
        <a:p>
          <a:endParaRPr lang="en-US"/>
        </a:p>
      </dgm:t>
    </dgm:pt>
    <dgm:pt modelId="{C812D983-4A39-4244-98A7-A5066B63D946}">
      <dgm:prSet phldrT="[Text]"/>
      <dgm:spPr/>
      <dgm:t>
        <a:bodyPr/>
        <a:lstStyle/>
        <a:p>
          <a:r>
            <a:rPr lang="en-US" dirty="0" smtClean="0"/>
            <a:t>Decision Variables</a:t>
          </a:r>
          <a:endParaRPr lang="en-US" dirty="0"/>
        </a:p>
      </dgm:t>
    </dgm:pt>
    <dgm:pt modelId="{DFB4ABFE-AD19-4F18-B1E9-A898C7B40FD5}" type="parTrans" cxnId="{D35E3A1D-F3D4-4413-882D-C655E4DE714B}">
      <dgm:prSet/>
      <dgm:spPr/>
      <dgm:t>
        <a:bodyPr/>
        <a:lstStyle/>
        <a:p>
          <a:endParaRPr lang="en-US"/>
        </a:p>
      </dgm:t>
    </dgm:pt>
    <dgm:pt modelId="{6B72932B-1FF7-45E5-9BBA-742374D21A51}" type="sibTrans" cxnId="{D35E3A1D-F3D4-4413-882D-C655E4DE714B}">
      <dgm:prSet/>
      <dgm:spPr/>
      <dgm:t>
        <a:bodyPr/>
        <a:lstStyle/>
        <a:p>
          <a:endParaRPr lang="en-US"/>
        </a:p>
      </dgm:t>
    </dgm:pt>
    <dgm:pt modelId="{DECEA380-32B8-478F-AC69-3963BC86BFC7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Allocation of each investment type</a:t>
          </a:r>
          <a:endParaRPr lang="en-US" dirty="0"/>
        </a:p>
      </dgm:t>
    </dgm:pt>
    <dgm:pt modelId="{E5368FA8-E5F0-431F-9CB1-646021D3984F}" type="parTrans" cxnId="{7F736089-EF3E-4E77-8DF8-F83518A3A77A}">
      <dgm:prSet/>
      <dgm:spPr/>
      <dgm:t>
        <a:bodyPr/>
        <a:lstStyle/>
        <a:p>
          <a:endParaRPr lang="en-US"/>
        </a:p>
      </dgm:t>
    </dgm:pt>
    <dgm:pt modelId="{CCFFBA54-CC2F-4859-B947-6941A8831530}" type="sibTrans" cxnId="{7F736089-EF3E-4E77-8DF8-F83518A3A77A}">
      <dgm:prSet/>
      <dgm:spPr/>
      <dgm:t>
        <a:bodyPr/>
        <a:lstStyle/>
        <a:p>
          <a:endParaRPr lang="en-US"/>
        </a:p>
      </dgm:t>
    </dgm:pt>
    <dgm:pt modelId="{315587BD-CD9C-4C59-AC43-814CD2B3EE4F}">
      <dgm:prSet phldrT="[Text]"/>
      <dgm:spPr/>
      <dgm:t>
        <a:bodyPr/>
        <a:lstStyle/>
        <a:p>
          <a:r>
            <a:rPr lang="en-US" dirty="0" smtClean="0"/>
            <a:t>Constraints</a:t>
          </a:r>
          <a:endParaRPr lang="en-US" dirty="0"/>
        </a:p>
      </dgm:t>
    </dgm:pt>
    <dgm:pt modelId="{84823423-CEED-4444-A5BF-9D2E982E078B}" type="parTrans" cxnId="{79DB02DA-A59C-4D70-9F8C-550D37DC2896}">
      <dgm:prSet/>
      <dgm:spPr/>
      <dgm:t>
        <a:bodyPr/>
        <a:lstStyle/>
        <a:p>
          <a:endParaRPr lang="en-US"/>
        </a:p>
      </dgm:t>
    </dgm:pt>
    <dgm:pt modelId="{D115B877-094F-4959-83E2-9C08189495B9}" type="sibTrans" cxnId="{79DB02DA-A59C-4D70-9F8C-550D37DC2896}">
      <dgm:prSet/>
      <dgm:spPr/>
      <dgm:t>
        <a:bodyPr/>
        <a:lstStyle/>
        <a:p>
          <a:endParaRPr lang="en-US"/>
        </a:p>
      </dgm:t>
    </dgm:pt>
    <dgm:pt modelId="{8FA7EBE8-60F7-4832-9464-FB5DB09C2BF2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Minimum return</a:t>
          </a:r>
          <a:endParaRPr lang="en-US" dirty="0"/>
        </a:p>
      </dgm:t>
    </dgm:pt>
    <dgm:pt modelId="{698A31A0-E59C-4235-ACC0-7EBA60845918}" type="parTrans" cxnId="{5A133777-B40D-41D6-9E31-829F32415C21}">
      <dgm:prSet/>
      <dgm:spPr/>
      <dgm:t>
        <a:bodyPr/>
        <a:lstStyle/>
        <a:p>
          <a:endParaRPr lang="en-US"/>
        </a:p>
      </dgm:t>
    </dgm:pt>
    <dgm:pt modelId="{717A8B52-4CD5-4BF6-8476-5A0993932009}" type="sibTrans" cxnId="{5A133777-B40D-41D6-9E31-829F32415C21}">
      <dgm:prSet/>
      <dgm:spPr/>
      <dgm:t>
        <a:bodyPr/>
        <a:lstStyle/>
        <a:p>
          <a:endParaRPr lang="en-US"/>
        </a:p>
      </dgm:t>
    </dgm:pt>
    <dgm:pt modelId="{C1A281D8-6952-497E-B164-5BA7F92AA3E4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Maximum allocation per asset class</a:t>
          </a:r>
          <a:endParaRPr lang="en-US" dirty="0"/>
        </a:p>
      </dgm:t>
    </dgm:pt>
    <dgm:pt modelId="{82C96D44-6CB7-48B7-A528-44AB1415FDE6}" type="parTrans" cxnId="{EA9A36DD-E3C9-4421-A241-5FB4EAB9C6D8}">
      <dgm:prSet/>
      <dgm:spPr/>
      <dgm:t>
        <a:bodyPr/>
        <a:lstStyle/>
        <a:p>
          <a:endParaRPr lang="en-US"/>
        </a:p>
      </dgm:t>
    </dgm:pt>
    <dgm:pt modelId="{B590D6E0-1E9E-4C35-8E4A-D713AA36F41F}" type="sibTrans" cxnId="{EA9A36DD-E3C9-4421-A241-5FB4EAB9C6D8}">
      <dgm:prSet/>
      <dgm:spPr/>
      <dgm:t>
        <a:bodyPr/>
        <a:lstStyle/>
        <a:p>
          <a:endParaRPr lang="en-US"/>
        </a:p>
      </dgm:t>
    </dgm:pt>
    <dgm:pt modelId="{D0F503EA-8B8D-4D51-A262-DCFD706E0AD4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All money must be allocated</a:t>
          </a:r>
          <a:endParaRPr lang="en-US" dirty="0"/>
        </a:p>
      </dgm:t>
    </dgm:pt>
    <dgm:pt modelId="{49E88626-C72B-4C68-B800-F46DF4B99332}" type="parTrans" cxnId="{0C994D78-4A52-46B6-8D32-7E72ED103ABA}">
      <dgm:prSet/>
      <dgm:spPr/>
      <dgm:t>
        <a:bodyPr/>
        <a:lstStyle/>
        <a:p>
          <a:endParaRPr lang="en-US"/>
        </a:p>
      </dgm:t>
    </dgm:pt>
    <dgm:pt modelId="{00C6C27E-CFE4-4625-BE8F-38B16D1CDD42}" type="sibTrans" cxnId="{0C994D78-4A52-46B6-8D32-7E72ED103ABA}">
      <dgm:prSet/>
      <dgm:spPr/>
      <dgm:t>
        <a:bodyPr/>
        <a:lstStyle/>
        <a:p>
          <a:endParaRPr lang="en-US"/>
        </a:p>
      </dgm:t>
    </dgm:pt>
    <dgm:pt modelId="{FB131F4F-6A89-4B78-A3D3-76098DA67CBE}" type="pres">
      <dgm:prSet presAssocID="{ECA356CA-875C-41E4-8CFE-9E8832B2DB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3AED61-9EC1-4E76-BA0F-6968658FE5C3}" type="pres">
      <dgm:prSet presAssocID="{F14FF262-DA0B-4E9B-8220-28945986A18A}" presName="linNode" presStyleCnt="0"/>
      <dgm:spPr/>
      <dgm:t>
        <a:bodyPr/>
        <a:lstStyle/>
        <a:p>
          <a:endParaRPr lang="en-US"/>
        </a:p>
      </dgm:t>
    </dgm:pt>
    <dgm:pt modelId="{58D8E6F6-8C71-4FB9-903F-510EA38E506D}" type="pres">
      <dgm:prSet presAssocID="{F14FF262-DA0B-4E9B-8220-28945986A18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4BF920-5702-4693-8A00-07E8278E0F64}" type="pres">
      <dgm:prSet presAssocID="{F14FF262-DA0B-4E9B-8220-28945986A18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1E507-82D1-4388-8D82-AED72D206452}" type="pres">
      <dgm:prSet presAssocID="{C56B7F5E-9A4E-4385-9C9D-7B223540C070}" presName="sp" presStyleCnt="0"/>
      <dgm:spPr/>
      <dgm:t>
        <a:bodyPr/>
        <a:lstStyle/>
        <a:p>
          <a:endParaRPr lang="en-US"/>
        </a:p>
      </dgm:t>
    </dgm:pt>
    <dgm:pt modelId="{086B64F3-392A-40AD-A3E2-F4EB442D4E90}" type="pres">
      <dgm:prSet presAssocID="{C812D983-4A39-4244-98A7-A5066B63D946}" presName="linNode" presStyleCnt="0"/>
      <dgm:spPr/>
      <dgm:t>
        <a:bodyPr/>
        <a:lstStyle/>
        <a:p>
          <a:endParaRPr lang="en-US"/>
        </a:p>
      </dgm:t>
    </dgm:pt>
    <dgm:pt modelId="{D0E8F73E-A036-4C1F-8B34-FB6661FF7B2E}" type="pres">
      <dgm:prSet presAssocID="{C812D983-4A39-4244-98A7-A5066B63D94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1654D5-F67B-4258-8FE9-24E3243ED9F0}" type="pres">
      <dgm:prSet presAssocID="{C812D983-4A39-4244-98A7-A5066B63D946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206F9E-86A4-4DA9-8F53-FBAB58A4E873}" type="pres">
      <dgm:prSet presAssocID="{6B72932B-1FF7-45E5-9BBA-742374D21A51}" presName="sp" presStyleCnt="0"/>
      <dgm:spPr/>
      <dgm:t>
        <a:bodyPr/>
        <a:lstStyle/>
        <a:p>
          <a:endParaRPr lang="en-US"/>
        </a:p>
      </dgm:t>
    </dgm:pt>
    <dgm:pt modelId="{F1854519-449C-4201-AB8D-25DB2959E2E9}" type="pres">
      <dgm:prSet presAssocID="{315587BD-CD9C-4C59-AC43-814CD2B3EE4F}" presName="linNode" presStyleCnt="0"/>
      <dgm:spPr/>
      <dgm:t>
        <a:bodyPr/>
        <a:lstStyle/>
        <a:p>
          <a:endParaRPr lang="en-US"/>
        </a:p>
      </dgm:t>
    </dgm:pt>
    <dgm:pt modelId="{B7ADD86C-E86C-4DC4-91A3-C73E78B3317F}" type="pres">
      <dgm:prSet presAssocID="{315587BD-CD9C-4C59-AC43-814CD2B3EE4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0F2889-0CA9-44BB-9BF4-31602DC4FF86}" type="pres">
      <dgm:prSet presAssocID="{315587BD-CD9C-4C59-AC43-814CD2B3EE4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409EF0-06AA-477D-A66A-5E823ACD268E}" srcId="{F14FF262-DA0B-4E9B-8220-28945986A18A}" destId="{9C266571-9A9A-4D6D-8A55-936077C16E77}" srcOrd="0" destOrd="0" parTransId="{ED6C168A-05E9-40CC-B946-BBFB01A48226}" sibTransId="{CB5CD6CF-9D41-44A1-B9C5-E754CD84F1ED}"/>
    <dgm:cxn modelId="{27AC2EE6-AA77-4C5C-8E2C-62A056EDC08C}" type="presOf" srcId="{D0F503EA-8B8D-4D51-A262-DCFD706E0AD4}" destId="{A20F2889-0CA9-44BB-9BF4-31602DC4FF86}" srcOrd="0" destOrd="2" presId="urn:microsoft.com/office/officeart/2005/8/layout/vList5"/>
    <dgm:cxn modelId="{1D70AD28-D8D6-4B5F-AE56-07F342733C7F}" type="presOf" srcId="{315587BD-CD9C-4C59-AC43-814CD2B3EE4F}" destId="{B7ADD86C-E86C-4DC4-91A3-C73E78B3317F}" srcOrd="0" destOrd="0" presId="urn:microsoft.com/office/officeart/2005/8/layout/vList5"/>
    <dgm:cxn modelId="{0C994D78-4A52-46B6-8D32-7E72ED103ABA}" srcId="{315587BD-CD9C-4C59-AC43-814CD2B3EE4F}" destId="{D0F503EA-8B8D-4D51-A262-DCFD706E0AD4}" srcOrd="2" destOrd="0" parTransId="{49E88626-C72B-4C68-B800-F46DF4B99332}" sibTransId="{00C6C27E-CFE4-4625-BE8F-38B16D1CDD42}"/>
    <dgm:cxn modelId="{D35E3A1D-F3D4-4413-882D-C655E4DE714B}" srcId="{ECA356CA-875C-41E4-8CFE-9E8832B2DB3C}" destId="{C812D983-4A39-4244-98A7-A5066B63D946}" srcOrd="1" destOrd="0" parTransId="{DFB4ABFE-AD19-4F18-B1E9-A898C7B40FD5}" sibTransId="{6B72932B-1FF7-45E5-9BBA-742374D21A51}"/>
    <dgm:cxn modelId="{339EC138-7729-45F5-8CDF-9E0AA0A8A33D}" type="presOf" srcId="{DECEA380-32B8-478F-AC69-3963BC86BFC7}" destId="{C71654D5-F67B-4258-8FE9-24E3243ED9F0}" srcOrd="0" destOrd="0" presId="urn:microsoft.com/office/officeart/2005/8/layout/vList5"/>
    <dgm:cxn modelId="{02EDB133-05D5-45C0-B815-EE70C86EE27D}" type="presOf" srcId="{C1A281D8-6952-497E-B164-5BA7F92AA3E4}" destId="{A20F2889-0CA9-44BB-9BF4-31602DC4FF86}" srcOrd="0" destOrd="1" presId="urn:microsoft.com/office/officeart/2005/8/layout/vList5"/>
    <dgm:cxn modelId="{5A133777-B40D-41D6-9E31-829F32415C21}" srcId="{315587BD-CD9C-4C59-AC43-814CD2B3EE4F}" destId="{8FA7EBE8-60F7-4832-9464-FB5DB09C2BF2}" srcOrd="0" destOrd="0" parTransId="{698A31A0-E59C-4235-ACC0-7EBA60845918}" sibTransId="{717A8B52-4CD5-4BF6-8476-5A0993932009}"/>
    <dgm:cxn modelId="{79DB02DA-A59C-4D70-9F8C-550D37DC2896}" srcId="{ECA356CA-875C-41E4-8CFE-9E8832B2DB3C}" destId="{315587BD-CD9C-4C59-AC43-814CD2B3EE4F}" srcOrd="2" destOrd="0" parTransId="{84823423-CEED-4444-A5BF-9D2E982E078B}" sibTransId="{D115B877-094F-4959-83E2-9C08189495B9}"/>
    <dgm:cxn modelId="{7F736089-EF3E-4E77-8DF8-F83518A3A77A}" srcId="{C812D983-4A39-4244-98A7-A5066B63D946}" destId="{DECEA380-32B8-478F-AC69-3963BC86BFC7}" srcOrd="0" destOrd="0" parTransId="{E5368FA8-E5F0-431F-9CB1-646021D3984F}" sibTransId="{CCFFBA54-CC2F-4859-B947-6941A8831530}"/>
    <dgm:cxn modelId="{15E65628-01F2-498C-8416-C0B3BA7EC843}" type="presOf" srcId="{8FA7EBE8-60F7-4832-9464-FB5DB09C2BF2}" destId="{A20F2889-0CA9-44BB-9BF4-31602DC4FF86}" srcOrd="0" destOrd="0" presId="urn:microsoft.com/office/officeart/2005/8/layout/vList5"/>
    <dgm:cxn modelId="{B39F7D16-97B1-45B3-86D8-80A5A0D77FD7}" type="presOf" srcId="{F14FF262-DA0B-4E9B-8220-28945986A18A}" destId="{58D8E6F6-8C71-4FB9-903F-510EA38E506D}" srcOrd="0" destOrd="0" presId="urn:microsoft.com/office/officeart/2005/8/layout/vList5"/>
    <dgm:cxn modelId="{EA9A36DD-E3C9-4421-A241-5FB4EAB9C6D8}" srcId="{315587BD-CD9C-4C59-AC43-814CD2B3EE4F}" destId="{C1A281D8-6952-497E-B164-5BA7F92AA3E4}" srcOrd="1" destOrd="0" parTransId="{82C96D44-6CB7-48B7-A528-44AB1415FDE6}" sibTransId="{B590D6E0-1E9E-4C35-8E4A-D713AA36F41F}"/>
    <dgm:cxn modelId="{62F9D748-1274-4135-8939-2A11E59D7BD1}" type="presOf" srcId="{ECA356CA-875C-41E4-8CFE-9E8832B2DB3C}" destId="{FB131F4F-6A89-4B78-A3D3-76098DA67CBE}" srcOrd="0" destOrd="0" presId="urn:microsoft.com/office/officeart/2005/8/layout/vList5"/>
    <dgm:cxn modelId="{6D133E78-F95D-44B7-9F0F-2DB2B9F796BE}" type="presOf" srcId="{9C266571-9A9A-4D6D-8A55-936077C16E77}" destId="{C14BF920-5702-4693-8A00-07E8278E0F64}" srcOrd="0" destOrd="0" presId="urn:microsoft.com/office/officeart/2005/8/layout/vList5"/>
    <dgm:cxn modelId="{F6202EC2-7E72-4822-811D-A425E5B296A9}" srcId="{ECA356CA-875C-41E4-8CFE-9E8832B2DB3C}" destId="{F14FF262-DA0B-4E9B-8220-28945986A18A}" srcOrd="0" destOrd="0" parTransId="{0EE225F0-ABE1-4125-BFF7-418CB7B22AC8}" sibTransId="{C56B7F5E-9A4E-4385-9C9D-7B223540C070}"/>
    <dgm:cxn modelId="{170769EF-3912-41B2-825B-7A9DA0EE207F}" type="presOf" srcId="{C812D983-4A39-4244-98A7-A5066B63D946}" destId="{D0E8F73E-A036-4C1F-8B34-FB6661FF7B2E}" srcOrd="0" destOrd="0" presId="urn:microsoft.com/office/officeart/2005/8/layout/vList5"/>
    <dgm:cxn modelId="{08A47D7E-F83E-494D-941C-4E447CE65686}" type="presParOf" srcId="{FB131F4F-6A89-4B78-A3D3-76098DA67CBE}" destId="{5C3AED61-9EC1-4E76-BA0F-6968658FE5C3}" srcOrd="0" destOrd="0" presId="urn:microsoft.com/office/officeart/2005/8/layout/vList5"/>
    <dgm:cxn modelId="{CC8978B2-C9EC-4386-B2DE-106B4CC18B98}" type="presParOf" srcId="{5C3AED61-9EC1-4E76-BA0F-6968658FE5C3}" destId="{58D8E6F6-8C71-4FB9-903F-510EA38E506D}" srcOrd="0" destOrd="0" presId="urn:microsoft.com/office/officeart/2005/8/layout/vList5"/>
    <dgm:cxn modelId="{8E404D71-D7F2-4FE5-87E5-98DB3F85C4E1}" type="presParOf" srcId="{5C3AED61-9EC1-4E76-BA0F-6968658FE5C3}" destId="{C14BF920-5702-4693-8A00-07E8278E0F64}" srcOrd="1" destOrd="0" presId="urn:microsoft.com/office/officeart/2005/8/layout/vList5"/>
    <dgm:cxn modelId="{F59F21A0-E2E3-4858-B65A-7E05E0AC4B8E}" type="presParOf" srcId="{FB131F4F-6A89-4B78-A3D3-76098DA67CBE}" destId="{56D1E507-82D1-4388-8D82-AED72D206452}" srcOrd="1" destOrd="0" presId="urn:microsoft.com/office/officeart/2005/8/layout/vList5"/>
    <dgm:cxn modelId="{522894C8-0164-495B-9A6B-F685BE3A1BBC}" type="presParOf" srcId="{FB131F4F-6A89-4B78-A3D3-76098DA67CBE}" destId="{086B64F3-392A-40AD-A3E2-F4EB442D4E90}" srcOrd="2" destOrd="0" presId="urn:microsoft.com/office/officeart/2005/8/layout/vList5"/>
    <dgm:cxn modelId="{6AD14038-E18D-4947-86B7-4758FAF144A3}" type="presParOf" srcId="{086B64F3-392A-40AD-A3E2-F4EB442D4E90}" destId="{D0E8F73E-A036-4C1F-8B34-FB6661FF7B2E}" srcOrd="0" destOrd="0" presId="urn:microsoft.com/office/officeart/2005/8/layout/vList5"/>
    <dgm:cxn modelId="{5871D525-5E9C-461C-A3E1-FFB1275617A9}" type="presParOf" srcId="{086B64F3-392A-40AD-A3E2-F4EB442D4E90}" destId="{C71654D5-F67B-4258-8FE9-24E3243ED9F0}" srcOrd="1" destOrd="0" presId="urn:microsoft.com/office/officeart/2005/8/layout/vList5"/>
    <dgm:cxn modelId="{7AB9D86A-8407-400A-B3AB-DEC063E163B0}" type="presParOf" srcId="{FB131F4F-6A89-4B78-A3D3-76098DA67CBE}" destId="{23206F9E-86A4-4DA9-8F53-FBAB58A4E873}" srcOrd="3" destOrd="0" presId="urn:microsoft.com/office/officeart/2005/8/layout/vList5"/>
    <dgm:cxn modelId="{1305B9D2-567A-4607-82C9-AF8593803BD7}" type="presParOf" srcId="{FB131F4F-6A89-4B78-A3D3-76098DA67CBE}" destId="{F1854519-449C-4201-AB8D-25DB2959E2E9}" srcOrd="4" destOrd="0" presId="urn:microsoft.com/office/officeart/2005/8/layout/vList5"/>
    <dgm:cxn modelId="{3A191ACA-5FA3-4901-9754-D21114D23DEB}" type="presParOf" srcId="{F1854519-449C-4201-AB8D-25DB2959E2E9}" destId="{B7ADD86C-E86C-4DC4-91A3-C73E78B3317F}" srcOrd="0" destOrd="0" presId="urn:microsoft.com/office/officeart/2005/8/layout/vList5"/>
    <dgm:cxn modelId="{0A467793-394E-4D86-9607-F39C12A62B16}" type="presParOf" srcId="{F1854519-449C-4201-AB8D-25DB2959E2E9}" destId="{A20F2889-0CA9-44BB-9BF4-31602DC4FF8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843AF5-6839-4988-8B17-74FCAF2C981A}">
      <dsp:nvSpPr>
        <dsp:cNvPr id="0" name=""/>
        <dsp:cNvSpPr/>
      </dsp:nvSpPr>
      <dsp:spPr>
        <a:xfrm>
          <a:off x="3052167" y="1542"/>
          <a:ext cx="1210865" cy="78706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Private Equity</a:t>
          </a:r>
          <a:endParaRPr lang="en-US" sz="1700" kern="1200" dirty="0"/>
        </a:p>
      </dsp:txBody>
      <dsp:txXfrm>
        <a:off x="3052167" y="1542"/>
        <a:ext cx="1210865" cy="787062"/>
      </dsp:txXfrm>
    </dsp:sp>
    <dsp:sp modelId="{992B4181-EF5F-4F19-B7B3-B9C83911D5E6}">
      <dsp:nvSpPr>
        <dsp:cNvPr id="0" name=""/>
        <dsp:cNvSpPr/>
      </dsp:nvSpPr>
      <dsp:spPr>
        <a:xfrm>
          <a:off x="1411790" y="395074"/>
          <a:ext cx="4491619" cy="4491619"/>
        </a:xfrm>
        <a:custGeom>
          <a:avLst/>
          <a:gdLst/>
          <a:ahLst/>
          <a:cxnLst/>
          <a:rect l="0" t="0" r="0" b="0"/>
          <a:pathLst>
            <a:path>
              <a:moveTo>
                <a:pt x="2859251" y="85404"/>
              </a:moveTo>
              <a:arcTo wR="2245809" hR="2245809" stAng="17151106" swAng="125568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1EF8B8-FA1E-4E4E-BE9C-6A9EA169CD7C}">
      <dsp:nvSpPr>
        <dsp:cNvPr id="0" name=""/>
        <dsp:cNvSpPr/>
      </dsp:nvSpPr>
      <dsp:spPr>
        <a:xfrm>
          <a:off x="4808012" y="847113"/>
          <a:ext cx="1210865" cy="78706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Venture Capital</a:t>
          </a:r>
          <a:endParaRPr lang="en-US" sz="1700" kern="1200" dirty="0"/>
        </a:p>
      </dsp:txBody>
      <dsp:txXfrm>
        <a:off x="4808012" y="847113"/>
        <a:ext cx="1210865" cy="787062"/>
      </dsp:txXfrm>
    </dsp:sp>
    <dsp:sp modelId="{6EE63296-9037-4143-9657-2502F88666E7}">
      <dsp:nvSpPr>
        <dsp:cNvPr id="0" name=""/>
        <dsp:cNvSpPr/>
      </dsp:nvSpPr>
      <dsp:spPr>
        <a:xfrm>
          <a:off x="1411790" y="395074"/>
          <a:ext cx="4491619" cy="4491619"/>
        </a:xfrm>
        <a:custGeom>
          <a:avLst/>
          <a:gdLst/>
          <a:ahLst/>
          <a:cxnLst/>
          <a:rect l="0" t="0" r="0" b="0"/>
          <a:pathLst>
            <a:path>
              <a:moveTo>
                <a:pt x="4258419" y="1249283"/>
              </a:moveTo>
              <a:arcTo wR="2245809" hR="2245809" stAng="20019485" swAng="172573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1E1B70-EBDA-4E49-B090-B3A8DF324413}">
      <dsp:nvSpPr>
        <dsp:cNvPr id="0" name=""/>
        <dsp:cNvSpPr/>
      </dsp:nvSpPr>
      <dsp:spPr>
        <a:xfrm>
          <a:off x="5241669" y="2747092"/>
          <a:ext cx="1210865" cy="78706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Bonds</a:t>
          </a:r>
          <a:endParaRPr lang="en-US" sz="1700" kern="1200" dirty="0"/>
        </a:p>
      </dsp:txBody>
      <dsp:txXfrm>
        <a:off x="5241669" y="2747092"/>
        <a:ext cx="1210865" cy="787062"/>
      </dsp:txXfrm>
    </dsp:sp>
    <dsp:sp modelId="{5F2C4255-7B2B-4B6B-B142-AE8DF19DE3F1}">
      <dsp:nvSpPr>
        <dsp:cNvPr id="0" name=""/>
        <dsp:cNvSpPr/>
      </dsp:nvSpPr>
      <dsp:spPr>
        <a:xfrm>
          <a:off x="1411790" y="395074"/>
          <a:ext cx="4491619" cy="4491619"/>
        </a:xfrm>
        <a:custGeom>
          <a:avLst/>
          <a:gdLst/>
          <a:ahLst/>
          <a:cxnLst/>
          <a:rect l="0" t="0" r="0" b="0"/>
          <a:pathLst>
            <a:path>
              <a:moveTo>
                <a:pt x="4302734" y="3147322"/>
              </a:moveTo>
              <a:arcTo wR="2245809" hR="2245809" stAng="1420018" swAng="135804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98C25A-EBD5-43CD-A15E-9DC80549511E}">
      <dsp:nvSpPr>
        <dsp:cNvPr id="0" name=""/>
        <dsp:cNvSpPr/>
      </dsp:nvSpPr>
      <dsp:spPr>
        <a:xfrm>
          <a:off x="4026587" y="4270757"/>
          <a:ext cx="1210865" cy="78706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Stocks</a:t>
          </a:r>
          <a:endParaRPr lang="en-US" sz="1700" kern="1200" dirty="0"/>
        </a:p>
      </dsp:txBody>
      <dsp:txXfrm>
        <a:off x="4026587" y="4270757"/>
        <a:ext cx="1210865" cy="787062"/>
      </dsp:txXfrm>
    </dsp:sp>
    <dsp:sp modelId="{83B3E114-0AD6-4572-AAA5-A656AF98067A}">
      <dsp:nvSpPr>
        <dsp:cNvPr id="0" name=""/>
        <dsp:cNvSpPr/>
      </dsp:nvSpPr>
      <dsp:spPr>
        <a:xfrm>
          <a:off x="1411790" y="395074"/>
          <a:ext cx="4491619" cy="4491619"/>
        </a:xfrm>
        <a:custGeom>
          <a:avLst/>
          <a:gdLst/>
          <a:ahLst/>
          <a:cxnLst/>
          <a:rect l="0" t="0" r="0" b="0"/>
          <a:pathLst>
            <a:path>
              <a:moveTo>
                <a:pt x="2607516" y="4462300"/>
              </a:moveTo>
              <a:arcTo wR="2245809" hR="2245809" stAng="4843901" swAng="111219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D764FC-1BB1-429E-AA96-6A0BCC2C76C1}">
      <dsp:nvSpPr>
        <dsp:cNvPr id="0" name=""/>
        <dsp:cNvSpPr/>
      </dsp:nvSpPr>
      <dsp:spPr>
        <a:xfrm>
          <a:off x="2077746" y="4270757"/>
          <a:ext cx="1210865" cy="78706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Treasury Bills</a:t>
          </a:r>
          <a:endParaRPr lang="en-US" sz="1700" kern="1200" dirty="0"/>
        </a:p>
      </dsp:txBody>
      <dsp:txXfrm>
        <a:off x="2077746" y="4270757"/>
        <a:ext cx="1210865" cy="787062"/>
      </dsp:txXfrm>
    </dsp:sp>
    <dsp:sp modelId="{D8DC72DA-2F4F-4BFB-AE4C-6C1D03C0205D}">
      <dsp:nvSpPr>
        <dsp:cNvPr id="0" name=""/>
        <dsp:cNvSpPr/>
      </dsp:nvSpPr>
      <dsp:spPr>
        <a:xfrm>
          <a:off x="1411790" y="395074"/>
          <a:ext cx="4491619" cy="4491619"/>
        </a:xfrm>
        <a:custGeom>
          <a:avLst/>
          <a:gdLst/>
          <a:ahLst/>
          <a:cxnLst/>
          <a:rect l="0" t="0" r="0" b="0"/>
          <a:pathLst>
            <a:path>
              <a:moveTo>
                <a:pt x="694249" y="3869485"/>
              </a:moveTo>
              <a:arcTo wR="2245809" hR="2245809" stAng="8021937" swAng="135804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9C5EA3-7C06-4477-AD94-44F61353D7C7}">
      <dsp:nvSpPr>
        <dsp:cNvPr id="0" name=""/>
        <dsp:cNvSpPr/>
      </dsp:nvSpPr>
      <dsp:spPr>
        <a:xfrm>
          <a:off x="862664" y="2747092"/>
          <a:ext cx="1210865" cy="78706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Mining and Minerals</a:t>
          </a:r>
          <a:endParaRPr lang="en-US" sz="1700" kern="1200" dirty="0"/>
        </a:p>
      </dsp:txBody>
      <dsp:txXfrm>
        <a:off x="862664" y="2747092"/>
        <a:ext cx="1210865" cy="787062"/>
      </dsp:txXfrm>
    </dsp:sp>
    <dsp:sp modelId="{9E1480BA-B91C-48E5-9976-D539ABAC4DD1}">
      <dsp:nvSpPr>
        <dsp:cNvPr id="0" name=""/>
        <dsp:cNvSpPr/>
      </dsp:nvSpPr>
      <dsp:spPr>
        <a:xfrm>
          <a:off x="1411790" y="395074"/>
          <a:ext cx="4491619" cy="4491619"/>
        </a:xfrm>
        <a:custGeom>
          <a:avLst/>
          <a:gdLst/>
          <a:ahLst/>
          <a:cxnLst/>
          <a:rect l="0" t="0" r="0" b="0"/>
          <a:pathLst>
            <a:path>
              <a:moveTo>
                <a:pt x="2003" y="2340653"/>
              </a:moveTo>
              <a:arcTo wR="2245809" hR="2245809" stAng="10654776" swAng="172573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59A7D-1B3F-4C93-AE4D-C5B97E6CDA9B}">
      <dsp:nvSpPr>
        <dsp:cNvPr id="0" name=""/>
        <dsp:cNvSpPr/>
      </dsp:nvSpPr>
      <dsp:spPr>
        <a:xfrm>
          <a:off x="1296322" y="847113"/>
          <a:ext cx="1210865" cy="78706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Real Estate</a:t>
          </a:r>
          <a:endParaRPr lang="en-US" sz="1700" kern="1200" dirty="0"/>
        </a:p>
      </dsp:txBody>
      <dsp:txXfrm>
        <a:off x="1296322" y="847113"/>
        <a:ext cx="1210865" cy="787062"/>
      </dsp:txXfrm>
    </dsp:sp>
    <dsp:sp modelId="{D5176EBA-6DD2-4D19-A240-DED5B863140E}">
      <dsp:nvSpPr>
        <dsp:cNvPr id="0" name=""/>
        <dsp:cNvSpPr/>
      </dsp:nvSpPr>
      <dsp:spPr>
        <a:xfrm>
          <a:off x="1411790" y="395074"/>
          <a:ext cx="4491619" cy="4491619"/>
        </a:xfrm>
        <a:custGeom>
          <a:avLst/>
          <a:gdLst/>
          <a:ahLst/>
          <a:cxnLst/>
          <a:rect l="0" t="0" r="0" b="0"/>
          <a:pathLst>
            <a:path>
              <a:moveTo>
                <a:pt x="901151" y="447044"/>
              </a:moveTo>
              <a:arcTo wR="2245809" hR="2245809" stAng="13993214" swAng="125568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4BF920-5702-4693-8A00-07E8278E0F64}">
      <dsp:nvSpPr>
        <dsp:cNvPr id="0" name=""/>
        <dsp:cNvSpPr/>
      </dsp:nvSpPr>
      <dsp:spPr>
        <a:xfrm rot="5400000">
          <a:off x="4323337" y="-1565232"/>
          <a:ext cx="1198364" cy="4632960"/>
        </a:xfrm>
        <a:prstGeom prst="round2Same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Minimize risk given a required rate of return</a:t>
          </a:r>
          <a:endParaRPr lang="en-US" sz="2200" kern="1200" dirty="0"/>
        </a:p>
      </dsp:txBody>
      <dsp:txXfrm rot="5400000">
        <a:off x="4323337" y="-1565232"/>
        <a:ext cx="1198364" cy="4632960"/>
      </dsp:txXfrm>
    </dsp:sp>
    <dsp:sp modelId="{58D8E6F6-8C71-4FB9-903F-510EA38E506D}">
      <dsp:nvSpPr>
        <dsp:cNvPr id="0" name=""/>
        <dsp:cNvSpPr/>
      </dsp:nvSpPr>
      <dsp:spPr>
        <a:xfrm>
          <a:off x="0" y="2269"/>
          <a:ext cx="2606040" cy="149795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Objective Function</a:t>
          </a:r>
          <a:endParaRPr lang="en-US" sz="3500" kern="1200" dirty="0"/>
        </a:p>
      </dsp:txBody>
      <dsp:txXfrm>
        <a:off x="0" y="2269"/>
        <a:ext cx="2606040" cy="1497955"/>
      </dsp:txXfrm>
    </dsp:sp>
    <dsp:sp modelId="{C71654D5-F67B-4258-8FE9-24E3243ED9F0}">
      <dsp:nvSpPr>
        <dsp:cNvPr id="0" name=""/>
        <dsp:cNvSpPr/>
      </dsp:nvSpPr>
      <dsp:spPr>
        <a:xfrm rot="5400000">
          <a:off x="4323337" y="7619"/>
          <a:ext cx="1198364" cy="4632960"/>
        </a:xfrm>
        <a:prstGeom prst="round2Same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Allocation of each investment type</a:t>
          </a:r>
          <a:endParaRPr lang="en-US" sz="2200" kern="1200" dirty="0"/>
        </a:p>
      </dsp:txBody>
      <dsp:txXfrm rot="5400000">
        <a:off x="4323337" y="7619"/>
        <a:ext cx="1198364" cy="4632960"/>
      </dsp:txXfrm>
    </dsp:sp>
    <dsp:sp modelId="{D0E8F73E-A036-4C1F-8B34-FB6661FF7B2E}">
      <dsp:nvSpPr>
        <dsp:cNvPr id="0" name=""/>
        <dsp:cNvSpPr/>
      </dsp:nvSpPr>
      <dsp:spPr>
        <a:xfrm>
          <a:off x="0" y="1575122"/>
          <a:ext cx="2606040" cy="149795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Decision Variables</a:t>
          </a:r>
          <a:endParaRPr lang="en-US" sz="3500" kern="1200" dirty="0"/>
        </a:p>
      </dsp:txBody>
      <dsp:txXfrm>
        <a:off x="0" y="1575122"/>
        <a:ext cx="2606040" cy="1497955"/>
      </dsp:txXfrm>
    </dsp:sp>
    <dsp:sp modelId="{A20F2889-0CA9-44BB-9BF4-31602DC4FF86}">
      <dsp:nvSpPr>
        <dsp:cNvPr id="0" name=""/>
        <dsp:cNvSpPr/>
      </dsp:nvSpPr>
      <dsp:spPr>
        <a:xfrm rot="5400000">
          <a:off x="4323337" y="1580472"/>
          <a:ext cx="1198364" cy="4632960"/>
        </a:xfrm>
        <a:prstGeom prst="round2Same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Minimum return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Maximum allocation per asset class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All money must be allocated</a:t>
          </a:r>
          <a:endParaRPr lang="en-US" sz="2200" kern="1200" dirty="0"/>
        </a:p>
      </dsp:txBody>
      <dsp:txXfrm rot="5400000">
        <a:off x="4323337" y="1580472"/>
        <a:ext cx="1198364" cy="4632960"/>
      </dsp:txXfrm>
    </dsp:sp>
    <dsp:sp modelId="{B7ADD86C-E86C-4DC4-91A3-C73E78B3317F}">
      <dsp:nvSpPr>
        <dsp:cNvPr id="0" name=""/>
        <dsp:cNvSpPr/>
      </dsp:nvSpPr>
      <dsp:spPr>
        <a:xfrm>
          <a:off x="0" y="3147975"/>
          <a:ext cx="2606040" cy="149795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Constraints</a:t>
          </a:r>
          <a:endParaRPr lang="en-US" sz="3500" kern="1200" dirty="0"/>
        </a:p>
      </dsp:txBody>
      <dsp:txXfrm>
        <a:off x="0" y="3147975"/>
        <a:ext cx="2606040" cy="14979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0.27102</cdr:x>
      <cdr:y>0.70055</cdr:y>
    </cdr:from>
    <cdr:to>
      <cdr:x>0.36618</cdr:x>
      <cdr:y>0.75401</cdr:y>
    </cdr:to>
    <cdr:sp macro="" textlink="">
      <cdr:nvSpPr>
        <cdr:cNvPr id="2055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030322" y="3539888"/>
          <a:ext cx="712877" cy="270112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27432" tIns="36576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575" b="0" i="0" u="none" strike="noStrike" baseline="0" dirty="0">
              <a:solidFill>
                <a:srgbClr val="000000"/>
              </a:solidFill>
              <a:latin typeface="Book Antiqua"/>
            </a:rPr>
            <a:t>Bonds</a:t>
          </a:r>
        </a:p>
      </cdr:txBody>
    </cdr:sp>
  </cdr:relSizeAnchor>
  <cdr:relSizeAnchor xmlns:cdr="http://schemas.openxmlformats.org/drawingml/2006/chartDrawing">
    <cdr:from>
      <cdr:x>0.51929</cdr:x>
      <cdr:y>0.47097</cdr:y>
    </cdr:from>
    <cdr:to>
      <cdr:x>0.575</cdr:x>
      <cdr:y>0.52084</cdr:y>
    </cdr:to>
    <cdr:sp macro="" textlink="">
      <cdr:nvSpPr>
        <cdr:cNvPr id="205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56566" y="2749886"/>
          <a:ext cx="478072" cy="29123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27432" tIns="36576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575" b="0" i="0" u="none" strike="noStrike" baseline="0">
              <a:solidFill>
                <a:srgbClr val="000000"/>
              </a:solidFill>
              <a:latin typeface="Book Antiqua"/>
            </a:rPr>
            <a:t>S&amp;P</a:t>
          </a:r>
        </a:p>
      </cdr:txBody>
    </cdr:sp>
  </cdr:relSizeAnchor>
  <cdr:relSizeAnchor xmlns:cdr="http://schemas.openxmlformats.org/drawingml/2006/chartDrawing">
    <cdr:from>
      <cdr:x>0.35848</cdr:x>
      <cdr:y>0.45548</cdr:y>
    </cdr:from>
    <cdr:to>
      <cdr:x>0.4132</cdr:x>
      <cdr:y>0.50512</cdr:y>
    </cdr:to>
    <cdr:sp macro="" textlink="">
      <cdr:nvSpPr>
        <cdr:cNvPr id="2057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76457" y="2659489"/>
          <a:ext cx="469597" cy="28981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27432" tIns="36576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575" b="0" i="0" u="none" strike="noStrike" baseline="0">
              <a:solidFill>
                <a:srgbClr val="000000"/>
              </a:solidFill>
              <a:latin typeface="Book Antiqua"/>
            </a:rPr>
            <a:t>P/E</a:t>
          </a:r>
        </a:p>
      </cdr:txBody>
    </cdr:sp>
  </cdr:relSizeAnchor>
  <cdr:relSizeAnchor xmlns:cdr="http://schemas.openxmlformats.org/drawingml/2006/chartDrawing">
    <cdr:from>
      <cdr:x>0.11189</cdr:x>
      <cdr:y>0.78417</cdr:y>
    </cdr:from>
    <cdr:to>
      <cdr:x>0.20343</cdr:x>
      <cdr:y>0.84449</cdr:y>
    </cdr:to>
    <cdr:sp macro="" textlink="">
      <cdr:nvSpPr>
        <cdr:cNvPr id="2058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38200" y="3962400"/>
          <a:ext cx="685800" cy="30480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27432" tIns="36576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575" b="0" i="0" u="none" strike="noStrike" baseline="0" dirty="0" smtClean="0">
              <a:solidFill>
                <a:srgbClr val="000000"/>
              </a:solidFill>
              <a:latin typeface="Book Antiqua"/>
            </a:rPr>
            <a:t>T-Bills</a:t>
          </a:r>
          <a:endParaRPr lang="en-US" sz="1575" b="0" i="0" u="none" strike="noStrike" baseline="0" dirty="0">
            <a:solidFill>
              <a:srgbClr val="000000"/>
            </a:solidFill>
            <a:latin typeface="Book Antiqua"/>
          </a:endParaRPr>
        </a:p>
      </cdr:txBody>
    </cdr:sp>
  </cdr:relSizeAnchor>
  <cdr:relSizeAnchor xmlns:cdr="http://schemas.openxmlformats.org/drawingml/2006/chartDrawing">
    <cdr:from>
      <cdr:x>0.77429</cdr:x>
      <cdr:y>0.32307</cdr:y>
    </cdr:from>
    <cdr:to>
      <cdr:x>0.81971</cdr:x>
      <cdr:y>0.37147</cdr:y>
    </cdr:to>
    <cdr:sp macro="" textlink="">
      <cdr:nvSpPr>
        <cdr:cNvPr id="2059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644983" y="1886346"/>
          <a:ext cx="389746" cy="282602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27432" tIns="36576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575" b="0" i="0" u="none" strike="noStrike" baseline="0">
              <a:solidFill>
                <a:srgbClr val="000000"/>
              </a:solidFill>
              <a:latin typeface="Book Antiqua"/>
            </a:rPr>
            <a:t>VC</a:t>
          </a:r>
        </a:p>
      </cdr:txBody>
    </cdr:sp>
  </cdr:relSizeAnchor>
  <cdr:relSizeAnchor xmlns:cdr="http://schemas.openxmlformats.org/drawingml/2006/chartDrawing">
    <cdr:from>
      <cdr:x>0.85238</cdr:x>
      <cdr:y>0.48416</cdr:y>
    </cdr:from>
    <cdr:to>
      <cdr:x>0.95613</cdr:x>
      <cdr:y>0.54288</cdr:y>
    </cdr:to>
    <cdr:sp macro="" textlink="">
      <cdr:nvSpPr>
        <cdr:cNvPr id="2060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85531" y="2446466"/>
          <a:ext cx="777269" cy="296734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27432" tIns="36576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575" b="0" i="0" u="none" strike="noStrike" baseline="0" dirty="0">
              <a:solidFill>
                <a:srgbClr val="000000"/>
              </a:solidFill>
              <a:latin typeface="Book Antiqua"/>
            </a:rPr>
            <a:t>Metals</a:t>
          </a:r>
        </a:p>
      </cdr:txBody>
    </cdr:sp>
  </cdr:relSizeAnchor>
  <cdr:relSizeAnchor xmlns:cdr="http://schemas.openxmlformats.org/drawingml/2006/chartDrawing">
    <cdr:from>
      <cdr:x>0.51929</cdr:x>
      <cdr:y>0.47097</cdr:y>
    </cdr:from>
    <cdr:to>
      <cdr:x>0.575</cdr:x>
      <cdr:y>0.52084</cdr:y>
    </cdr:to>
    <cdr:sp macro="" textlink="">
      <cdr:nvSpPr>
        <cdr:cNvPr id="3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56566" y="2749886"/>
          <a:ext cx="478072" cy="29123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27432" tIns="36576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575" b="0" i="0" u="none" strike="noStrike" baseline="0">
              <a:solidFill>
                <a:srgbClr val="000000"/>
              </a:solidFill>
              <a:latin typeface="Book Antiqua"/>
            </a:rPr>
            <a:t>S&amp;P</a:t>
          </a:r>
        </a:p>
      </cdr:txBody>
    </cdr:sp>
  </cdr:relSizeAnchor>
  <cdr:relSizeAnchor xmlns:cdr="http://schemas.openxmlformats.org/drawingml/2006/chartDrawing">
    <cdr:from>
      <cdr:x>0.35848</cdr:x>
      <cdr:y>0.45548</cdr:y>
    </cdr:from>
    <cdr:to>
      <cdr:x>0.4132</cdr:x>
      <cdr:y>0.50512</cdr:y>
    </cdr:to>
    <cdr:sp macro="" textlink="">
      <cdr:nvSpPr>
        <cdr:cNvPr id="4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76457" y="2659489"/>
          <a:ext cx="469597" cy="28981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27432" tIns="36576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575" b="0" i="0" u="none" strike="noStrike" baseline="0">
              <a:solidFill>
                <a:srgbClr val="000000"/>
              </a:solidFill>
              <a:latin typeface="Book Antiqua"/>
            </a:rPr>
            <a:t>P/E</a:t>
          </a:r>
        </a:p>
      </cdr:txBody>
    </cdr:sp>
  </cdr:relSizeAnchor>
  <cdr:relSizeAnchor xmlns:cdr="http://schemas.openxmlformats.org/drawingml/2006/chartDrawing">
    <cdr:from>
      <cdr:x>0.57217</cdr:x>
      <cdr:y>0.57478</cdr:y>
    </cdr:from>
    <cdr:to>
      <cdr:x>0.65099</cdr:x>
      <cdr:y>0.61828</cdr:y>
    </cdr:to>
    <cdr:sp macro="" textlink="">
      <cdr:nvSpPr>
        <cdr:cNvPr id="5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86362" y="2904371"/>
          <a:ext cx="590438" cy="21983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27432" tIns="36576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575" b="0" i="0" u="none" strike="noStrike" baseline="0">
              <a:solidFill>
                <a:srgbClr val="000000"/>
              </a:solidFill>
              <a:latin typeface="Book Antiqua"/>
            </a:rPr>
            <a:t>REIT</a:t>
          </a:r>
        </a:p>
      </cdr:txBody>
    </cdr:sp>
  </cdr:relSizeAnchor>
  <cdr:relSizeAnchor xmlns:cdr="http://schemas.openxmlformats.org/drawingml/2006/chartDrawing">
    <cdr:from>
      <cdr:x>0.77429</cdr:x>
      <cdr:y>0.32307</cdr:y>
    </cdr:from>
    <cdr:to>
      <cdr:x>0.81971</cdr:x>
      <cdr:y>0.37147</cdr:y>
    </cdr:to>
    <cdr:sp macro="" textlink="">
      <cdr:nvSpPr>
        <cdr:cNvPr id="6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644983" y="1886346"/>
          <a:ext cx="389746" cy="282602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27432" tIns="36576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575" b="0" i="0" u="none" strike="noStrike" baseline="0">
              <a:solidFill>
                <a:srgbClr val="000000"/>
              </a:solidFill>
              <a:latin typeface="Book Antiqua"/>
            </a:rPr>
            <a:t>VC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1786C-CD19-4084-9AB5-8593EABB892B}" type="datetimeFigureOut">
              <a:rPr lang="en-US" smtClean="0"/>
              <a:pPr/>
              <a:t>12/15/2009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7F78E-9D74-4B98-9ED1-97326E2B9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minimum required return  (money already invested – opportunity cost)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7F78E-9D74-4B98-9ED1-97326E2B920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0" y="2286000"/>
            <a:ext cx="6096000" cy="762000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0" y="2971800"/>
            <a:ext cx="6096000" cy="609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2295F0B-A619-4741-A585-EB8BF81775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2578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10699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58245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0640C-07A2-4C19-8DB9-B8389ACB61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69298-903E-427D-AA4D-098F1B21BC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00750" y="1066800"/>
            <a:ext cx="1847850" cy="5059363"/>
          </a:xfrm>
        </p:spPr>
        <p:txBody>
          <a:bodyPr vert="eaVert"/>
          <a:lstStyle>
            <a:lvl1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6800"/>
            <a:ext cx="5391150" cy="5059363"/>
          </a:xfrm>
        </p:spPr>
        <p:txBody>
          <a:bodyPr vert="eaVert"/>
          <a:lstStyle>
            <a:lvl1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D8FA6-5F1B-4C95-BCBA-61C206B39A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01A0B-4C99-44CE-B699-8F58F26BE5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01A0B-4C99-44CE-B699-8F58F26BE5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76587"/>
            <a:ext cx="56388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56388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BF935-CB14-41DF-BDF5-C8606E06E4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35814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066800"/>
            <a:ext cx="35814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DEB31-4CA2-48F6-9E34-691E37CBC6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143000"/>
            <a:ext cx="3657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782762"/>
            <a:ext cx="3657600" cy="4389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62400" y="1143000"/>
            <a:ext cx="3660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62400" y="1782762"/>
            <a:ext cx="3660775" cy="4389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19B38-BC88-4D25-8900-EB13B7C286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AFA8F-1395-48E2-85E1-104F51DB52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98028C-FC05-49E5-8A6F-68649C4227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67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66800"/>
            <a:ext cx="4197350" cy="5059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28800"/>
            <a:ext cx="3008313" cy="4297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342DF-10A5-4E6E-AE7A-73EB5DA367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739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73152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92BBB92-E2F4-4383-8E20-F0369E6DD44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03F1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03F1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03F1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03F1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03F1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03F1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03F1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03F1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03F1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accent2">
              <a:lumMod val="75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i="1">
          <a:solidFill>
            <a:schemeClr val="accent2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i="1">
          <a:solidFill>
            <a:schemeClr val="accent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accent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rgbClr val="303F1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rgbClr val="303F1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rgbClr val="303F1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rgbClr val="303F1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gif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21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0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9.jpeg"/><Relationship Id="rId14" Type="http://schemas.openxmlformats.org/officeDocument/2006/relationships/image" Target="../media/image2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k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2057400"/>
            <a:ext cx="3609975" cy="2733675"/>
          </a:xfrm>
          <a:prstGeom prst="rect">
            <a:avLst/>
          </a:prstGeom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562600"/>
            <a:ext cx="6096000" cy="990600"/>
          </a:xfrm>
        </p:spPr>
        <p:txBody>
          <a:bodyPr/>
          <a:lstStyle/>
          <a:p>
            <a:r>
              <a:rPr lang="en-US" dirty="0" smtClean="0"/>
              <a:t>Adam Katz</a:t>
            </a:r>
          </a:p>
          <a:p>
            <a:r>
              <a:rPr lang="en-US" dirty="0" smtClean="0"/>
              <a:t>Dale Kocher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Efficient Frontier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152400" y="1143000"/>
          <a:ext cx="7491413" cy="5053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Alternate Strategy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7086601" cy="5267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914400"/>
          </a:xfrm>
        </p:spPr>
        <p:txBody>
          <a:bodyPr/>
          <a:lstStyle/>
          <a:p>
            <a:r>
              <a:rPr lang="en-US" dirty="0" smtClean="0"/>
              <a:t>Secondary Analysis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56786"/>
            <a:ext cx="6096000" cy="5267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428" y="1143000"/>
            <a:ext cx="3828155" cy="3124201"/>
          </a:xfrm>
          <a:prstGeom prst="rect">
            <a:avLst/>
          </a:prstGeom>
          <a:noFill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143000"/>
            <a:ext cx="3472794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733800"/>
            <a:ext cx="3472794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419600"/>
            <a:ext cx="384086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data /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Predicting Future Potential Returns</a:t>
            </a:r>
          </a:p>
          <a:p>
            <a:pPr lvl="1"/>
            <a:r>
              <a:rPr lang="en-US" dirty="0" smtClean="0"/>
              <a:t>Forecasting method vs. crystal ball</a:t>
            </a:r>
          </a:p>
          <a:p>
            <a:pPr lvl="1"/>
            <a:r>
              <a:rPr lang="en-US" dirty="0" smtClean="0"/>
              <a:t>Uniform vs. best “fit”</a:t>
            </a:r>
          </a:p>
          <a:p>
            <a:r>
              <a:rPr lang="en-US" dirty="0" smtClean="0"/>
              <a:t>Improve proxy data</a:t>
            </a:r>
          </a:p>
          <a:p>
            <a:pPr lvl="1"/>
            <a:r>
              <a:rPr lang="en-US" dirty="0" smtClean="0"/>
              <a:t>Finer level of return data (i.e. different types of bonds)</a:t>
            </a:r>
          </a:p>
          <a:p>
            <a:pPr lvl="1"/>
            <a:r>
              <a:rPr lang="en-US" dirty="0" smtClean="0"/>
              <a:t>More accurate data on PE/VC returns</a:t>
            </a:r>
          </a:p>
          <a:p>
            <a:r>
              <a:rPr lang="en-US" dirty="0" smtClean="0"/>
              <a:t>Techniques for assessing macro level events for future returns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History Lesson</a:t>
            </a:r>
            <a:endParaRPr lang="en-US" dirty="0"/>
          </a:p>
        </p:txBody>
      </p:sp>
      <p:pic>
        <p:nvPicPr>
          <p:cNvPr id="10" name="Content Placeholder 9" descr="WSJ Crisi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143000"/>
            <a:ext cx="2745292" cy="1828800"/>
          </a:xfrm>
        </p:spPr>
      </p:pic>
      <p:pic>
        <p:nvPicPr>
          <p:cNvPr id="12" name="Picture 11" descr="NYT Cri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1004292"/>
            <a:ext cx="2362200" cy="2196108"/>
          </a:xfrm>
          <a:prstGeom prst="rect">
            <a:avLst/>
          </a:prstGeom>
        </p:spPr>
      </p:pic>
      <p:pic>
        <p:nvPicPr>
          <p:cNvPr id="7" name="Picture 6" descr="NYT Crisis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2514600"/>
            <a:ext cx="2583600" cy="2389830"/>
          </a:xfrm>
          <a:prstGeom prst="rect">
            <a:avLst/>
          </a:prstGeom>
        </p:spPr>
      </p:pic>
      <p:pic>
        <p:nvPicPr>
          <p:cNvPr id="8" name="Picture 7" descr="WaPo Crisis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8400" y="3733800"/>
            <a:ext cx="2433600" cy="2184156"/>
          </a:xfrm>
          <a:prstGeom prst="rect">
            <a:avLst/>
          </a:prstGeom>
        </p:spPr>
      </p:pic>
      <p:pic>
        <p:nvPicPr>
          <p:cNvPr id="9" name="Picture 8" descr="WSJ Crisis 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00600" y="3048000"/>
            <a:ext cx="2102807" cy="2050237"/>
          </a:xfrm>
          <a:prstGeom prst="rect">
            <a:avLst/>
          </a:prstGeom>
        </p:spPr>
      </p:pic>
      <p:pic>
        <p:nvPicPr>
          <p:cNvPr id="11" name="Picture 10" descr="WSJ Crisis 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10200" y="1043749"/>
            <a:ext cx="2362200" cy="2309051"/>
          </a:xfrm>
          <a:prstGeom prst="rect">
            <a:avLst/>
          </a:prstGeom>
        </p:spPr>
      </p:pic>
      <p:pic>
        <p:nvPicPr>
          <p:cNvPr id="14" name="Picture 13" descr="WaPo Crisis 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10200" y="4191000"/>
            <a:ext cx="2344214" cy="2133600"/>
          </a:xfrm>
          <a:prstGeom prst="rect">
            <a:avLst/>
          </a:prstGeom>
        </p:spPr>
      </p:pic>
      <p:pic>
        <p:nvPicPr>
          <p:cNvPr id="13" name="Picture 12" descr="WaPo Crisi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6200" y="4191000"/>
            <a:ext cx="2590800" cy="2127514"/>
          </a:xfrm>
          <a:prstGeom prst="rect">
            <a:avLst/>
          </a:prstGeom>
        </p:spPr>
      </p:pic>
      <p:pic>
        <p:nvPicPr>
          <p:cNvPr id="16" name="Picture 15" descr="Crying2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848600" y="4572000"/>
            <a:ext cx="1291917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December 2009</a:t>
            </a:r>
            <a:br>
              <a:rPr lang="en-US" sz="3200" dirty="0" smtClean="0"/>
            </a:br>
            <a:r>
              <a:rPr lang="en-US" sz="3200" dirty="0" smtClean="0"/>
              <a:t>The Storm has Passed…mostly </a:t>
            </a:r>
            <a:endParaRPr lang="en-US" sz="3200" dirty="0"/>
          </a:p>
        </p:txBody>
      </p:sp>
      <p:pic>
        <p:nvPicPr>
          <p:cNvPr id="6" name="Content Placeholder 5" descr="Unemployment office carto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" y="990600"/>
            <a:ext cx="3962400" cy="3001818"/>
          </a:xfrm>
        </p:spPr>
      </p:pic>
      <p:pic>
        <p:nvPicPr>
          <p:cNvPr id="7" name="Picture 6" descr="financial crisis - taxpay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3772594"/>
            <a:ext cx="3843528" cy="2646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operate a Fund of Funds</a:t>
            </a:r>
          </a:p>
          <a:p>
            <a:r>
              <a:rPr lang="en-US" dirty="0" smtClean="0"/>
              <a:t>Potential investor </a:t>
            </a:r>
          </a:p>
          <a:p>
            <a:pPr lvl="1"/>
            <a:r>
              <a:rPr lang="en-US" dirty="0" smtClean="0"/>
              <a:t>specific risk tolerance </a:t>
            </a:r>
          </a:p>
          <a:p>
            <a:pPr lvl="1"/>
            <a:r>
              <a:rPr lang="en-US" dirty="0" smtClean="0"/>
              <a:t>minimum required return (12%)</a:t>
            </a:r>
          </a:p>
          <a:p>
            <a:r>
              <a:rPr lang="en-US" dirty="0" smtClean="0"/>
              <a:t>Will switch if we can provide better investment that he currently has (i.e. risk adjusted return)</a:t>
            </a:r>
          </a:p>
          <a:p>
            <a:endParaRPr lang="en-US" dirty="0" smtClean="0"/>
          </a:p>
          <a:p>
            <a:r>
              <a:rPr lang="en-US" dirty="0" smtClean="0"/>
              <a:t>Problem: Where should we look to invest the client’s money to achieve this goal?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Investment Options</a:t>
            </a:r>
          </a:p>
          <a:p>
            <a:r>
              <a:rPr lang="en-US" dirty="0" smtClean="0"/>
              <a:t>Data Collection</a:t>
            </a:r>
          </a:p>
          <a:p>
            <a:r>
              <a:rPr lang="en-US" dirty="0" smtClean="0"/>
              <a:t>Model Design</a:t>
            </a:r>
          </a:p>
          <a:p>
            <a:r>
              <a:rPr lang="en-US" dirty="0" smtClean="0"/>
              <a:t>Solution Methodology</a:t>
            </a:r>
          </a:p>
          <a:p>
            <a:r>
              <a:rPr lang="en-US" dirty="0" smtClean="0"/>
              <a:t>Secondary Analysis</a:t>
            </a:r>
          </a:p>
          <a:p>
            <a:r>
              <a:rPr lang="en-US" dirty="0" smtClean="0"/>
              <a:t>Conclusions</a:t>
            </a:r>
          </a:p>
          <a:p>
            <a:r>
              <a:rPr lang="en-US" dirty="0" smtClean="0"/>
              <a:t>Issues with data / model</a:t>
            </a:r>
          </a:p>
          <a:p>
            <a:r>
              <a:rPr lang="en-US" dirty="0" smtClean="0"/>
              <a:t>Q&amp;A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Investment Options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7315200" cy="5059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Private Equity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9000" y="1077905"/>
            <a:ext cx="1308100" cy="827095"/>
          </a:xfrm>
          <a:prstGeom prst="rect">
            <a:avLst/>
          </a:prstGeom>
        </p:spPr>
      </p:pic>
      <p:pic>
        <p:nvPicPr>
          <p:cNvPr id="6" name="Picture 5" descr="Accel 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57800" y="1828800"/>
            <a:ext cx="1219200" cy="929390"/>
          </a:xfrm>
          <a:prstGeom prst="rect">
            <a:avLst/>
          </a:prstGeom>
        </p:spPr>
      </p:pic>
      <p:pic>
        <p:nvPicPr>
          <p:cNvPr id="7" name="Picture 6" descr="Bear Sterns Bond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61169" y="3505200"/>
            <a:ext cx="1573031" cy="1066800"/>
          </a:xfrm>
          <a:prstGeom prst="rect">
            <a:avLst/>
          </a:prstGeom>
        </p:spPr>
      </p:pic>
      <p:pic>
        <p:nvPicPr>
          <p:cNvPr id="8" name="Picture 7" descr="stocks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19600" y="5257800"/>
            <a:ext cx="1295400" cy="929810"/>
          </a:xfrm>
          <a:prstGeom prst="rect">
            <a:avLst/>
          </a:prstGeom>
        </p:spPr>
      </p:pic>
      <p:pic>
        <p:nvPicPr>
          <p:cNvPr id="9" name="Picture 8" descr="treasury-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514600" y="5105400"/>
            <a:ext cx="1219200" cy="1219200"/>
          </a:xfrm>
          <a:prstGeom prst="rect">
            <a:avLst/>
          </a:prstGeom>
        </p:spPr>
      </p:pic>
      <p:pic>
        <p:nvPicPr>
          <p:cNvPr id="10" name="Picture 9" descr="arsenic_minerals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219200" y="3733799"/>
            <a:ext cx="1371600" cy="1026413"/>
          </a:xfrm>
          <a:prstGeom prst="rect">
            <a:avLst/>
          </a:prstGeom>
        </p:spPr>
      </p:pic>
      <p:pic>
        <p:nvPicPr>
          <p:cNvPr id="11" name="Picture 10" descr="bank-continental bon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15000" y="3962399"/>
            <a:ext cx="1371600" cy="932345"/>
          </a:xfrm>
          <a:prstGeom prst="rect">
            <a:avLst/>
          </a:prstGeom>
        </p:spPr>
      </p:pic>
      <p:pic>
        <p:nvPicPr>
          <p:cNvPr id="12" name="Picture 11" descr="real estate.g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733550" y="1828800"/>
            <a:ext cx="123825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50350"/>
            <a:ext cx="6705600" cy="525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Design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81000" y="1143000"/>
          <a:ext cx="7239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021409"/>
            <a:ext cx="7010400" cy="522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ece of mind design template">
  <a:themeElements>
    <a:clrScheme name="Office Theme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Piece of mind design template</Template>
  <TotalTime>1695</TotalTime>
  <Words>217</Words>
  <Application>Microsoft Office PowerPoint</Application>
  <PresentationFormat>On-screen Show (4:3)</PresentationFormat>
  <Paragraphs>67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Piece of mind design template</vt:lpstr>
      <vt:lpstr>Slide 1</vt:lpstr>
      <vt:lpstr>Brief History Lesson</vt:lpstr>
      <vt:lpstr>December 2009 The Storm has Passed…mostly </vt:lpstr>
      <vt:lpstr>Situation</vt:lpstr>
      <vt:lpstr>Agenda</vt:lpstr>
      <vt:lpstr>Investment Options</vt:lpstr>
      <vt:lpstr>Data Collection</vt:lpstr>
      <vt:lpstr>Model Design</vt:lpstr>
      <vt:lpstr>Solution Methodology</vt:lpstr>
      <vt:lpstr>Efficient Frontier</vt:lpstr>
      <vt:lpstr>Alternate Strategy</vt:lpstr>
      <vt:lpstr>Secondary Analysis</vt:lpstr>
      <vt:lpstr>Results</vt:lpstr>
      <vt:lpstr>Issues with data / model</vt:lpstr>
      <vt:lpstr>Q&amp;A</vt:lpstr>
    </vt:vector>
  </TitlesOfParts>
  <Company>eclipsed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Decision Models Final</dc:title>
  <dc:creator>Adam M Katz</dc:creator>
  <cp:lastModifiedBy>Adam M Katz</cp:lastModifiedBy>
  <cp:revision>191</cp:revision>
  <dcterms:created xsi:type="dcterms:W3CDTF">2009-12-07T19:59:31Z</dcterms:created>
  <dcterms:modified xsi:type="dcterms:W3CDTF">2009-12-15T20:06:38Z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TC103368081033</vt:lpwstr>
  </property>
</Properties>
</file>