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72" r:id="rId4"/>
    <p:sldId id="275" r:id="rId5"/>
    <p:sldId id="259" r:id="rId6"/>
    <p:sldId id="281" r:id="rId7"/>
    <p:sldId id="282" r:id="rId8"/>
    <p:sldId id="286" r:id="rId9"/>
    <p:sldId id="285" r:id="rId10"/>
    <p:sldId id="278" r:id="rId11"/>
    <p:sldId id="283" r:id="rId12"/>
    <p:sldId id="284" r:id="rId13"/>
    <p:sldId id="294" r:id="rId14"/>
    <p:sldId id="287" r:id="rId15"/>
    <p:sldId id="298" r:id="rId16"/>
    <p:sldId id="299" r:id="rId17"/>
    <p:sldId id="300" r:id="rId18"/>
    <p:sldId id="301" r:id="rId19"/>
    <p:sldId id="302" r:id="rId20"/>
    <p:sldId id="303" r:id="rId21"/>
    <p:sldId id="304" r:id="rId22"/>
    <p:sldId id="289" r:id="rId23"/>
    <p:sldId id="288" r:id="rId24"/>
    <p:sldId id="306" r:id="rId25"/>
    <p:sldId id="307" r:id="rId26"/>
    <p:sldId id="297" r:id="rId27"/>
    <p:sldId id="269" r:id="rId28"/>
    <p:sldId id="270" r:id="rId29"/>
  </p:sldIdLst>
  <p:sldSz cx="10160000" cy="7620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498" autoAdjust="0"/>
    <p:restoredTop sz="90929"/>
  </p:normalViewPr>
  <p:slideViewPr>
    <p:cSldViewPr>
      <p:cViewPr>
        <p:scale>
          <a:sx n="60" d="100"/>
          <a:sy n="60" d="100"/>
        </p:scale>
        <p:origin x="-2550" y="-87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50CF06-2DA5-4A3D-A7D7-2EAB11F37EDD}" type="datetimeFigureOut">
              <a:rPr lang="en-US" smtClean="0"/>
              <a:pPr/>
              <a:t>12/14/2009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3E58E3-B40C-4AB3-B5A2-F8A863B0E4A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3E58E3-B40C-4AB3-B5A2-F8A863B0E4A9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80E43-2A1B-456D-8572-814248CD12D5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80E43-2A1B-456D-8572-814248CD12D5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80E43-2A1B-456D-8572-814248CD12D5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80E43-2A1B-456D-8572-814248CD12D5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80E43-2A1B-456D-8572-814248CD12D5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80E43-2A1B-456D-8572-814248CD12D5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80E43-2A1B-456D-8572-814248CD12D5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80E43-2A1B-456D-8572-814248CD12D5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80E43-2A1B-456D-8572-814248CD12D5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80E43-2A1B-456D-8572-814248CD12D5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3E58E3-B40C-4AB3-B5A2-F8A863B0E4A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80E43-2A1B-456D-8572-814248CD12D5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80E43-2A1B-456D-8572-814248CD12D5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80E43-2A1B-456D-8572-814248CD12D5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80E43-2A1B-456D-8572-814248CD12D5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80E43-2A1B-456D-8572-814248CD12D5}" type="slidenum">
              <a:rPr lang="en-US" smtClean="0"/>
              <a:pPr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80E43-2A1B-456D-8572-814248CD12D5}" type="slidenum">
              <a:rPr lang="en-US" smtClean="0"/>
              <a:pPr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80E43-2A1B-456D-8572-814248CD12D5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3E58E3-B40C-4AB3-B5A2-F8A863B0E4A9}" type="slidenum">
              <a:rPr lang="en-US" smtClean="0"/>
              <a:pPr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3E58E3-B40C-4AB3-B5A2-F8A863B0E4A9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3E58E3-B40C-4AB3-B5A2-F8A863B0E4A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5800"/>
            <a:ext cx="4573588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8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686591" y="4344025"/>
            <a:ext cx="5484818" cy="411448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3E58E3-B40C-4AB3-B5A2-F8A863B0E4A9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3E58E3-B40C-4AB3-B5A2-F8A863B0E4A9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80E43-2A1B-456D-8572-814248CD12D5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80E43-2A1B-456D-8572-814248CD12D5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80E43-2A1B-456D-8572-814248CD12D5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2366963"/>
            <a:ext cx="8636000" cy="16335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863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551E26-C0E8-47A1-BB75-2A38B397CBF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F0A6DC-65F3-48E6-B70A-F530EFA9A40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39000" y="676275"/>
            <a:ext cx="2159000" cy="60975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676275"/>
            <a:ext cx="6324600" cy="60975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F458B4-F3CB-4944-B8F7-419FCEFA170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2E58CB-2189-4654-9C9F-D738DA5E523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3275" y="4895850"/>
            <a:ext cx="8636000" cy="15144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3275" y="3228975"/>
            <a:ext cx="8636000" cy="16668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30B2CB-D804-4315-92AF-6E8A879D80F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2200275"/>
            <a:ext cx="4241800" cy="4573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56200" y="2200275"/>
            <a:ext cx="4241800" cy="4573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8B1695-246A-4382-99FC-D758E8A92AA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304800"/>
            <a:ext cx="9144000" cy="1270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0" y="1704975"/>
            <a:ext cx="4489450" cy="7112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000" y="2416175"/>
            <a:ext cx="4489450" cy="43910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0963" y="1704975"/>
            <a:ext cx="4491037" cy="7112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60963" y="2416175"/>
            <a:ext cx="4491037" cy="43910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BFCA01-7F47-475D-9098-E83AF5E24B4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C04D64-9174-4D12-9F10-1E0975E8BC5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3CEF76-E4AD-4104-A20D-DAF5B536B34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0" y="303213"/>
            <a:ext cx="3343275" cy="12906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1925" y="303213"/>
            <a:ext cx="5680075" cy="65039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0" y="1593850"/>
            <a:ext cx="3343275" cy="52133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4CA189-9D81-463C-8963-1CB8BDE6AE5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0725" y="5334000"/>
            <a:ext cx="6096000" cy="6302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90725" y="681038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90725" y="5964238"/>
            <a:ext cx="6096000" cy="8937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DCC947-7E67-4CE6-9671-FE010363C9D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676275"/>
            <a:ext cx="8636000" cy="127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2200275"/>
            <a:ext cx="8636000" cy="4573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62000" y="6942138"/>
            <a:ext cx="2117725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70275" y="6942138"/>
            <a:ext cx="3219450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80275" y="6942138"/>
            <a:ext cx="2119313" cy="50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600F8D3-84FB-42ED-8A0F-3C3549659645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7" name="Picture 6" descr="GBA logo.png"/>
          <p:cNvPicPr>
            <a:picLocks noChangeAspect="1"/>
          </p:cNvPicPr>
          <p:nvPr userDrawn="1"/>
        </p:nvPicPr>
        <p:blipFill>
          <a:blip r:embed="rId13" cstate="print"/>
          <a:srcRect l="1785" r="1951"/>
          <a:stretch>
            <a:fillRect/>
          </a:stretch>
        </p:blipFill>
        <p:spPr>
          <a:xfrm>
            <a:off x="0" y="-14068"/>
            <a:ext cx="10160000" cy="12954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com/imgres?imgurl=http://static.guim.co.uk/sys-images/Guardian/Pix/pictures/2008/11/10/obamabushb4.jpg&amp;imgrefurl=http://www.guardian.co.uk/world/2008/nov/11/george-bush-barack-obama-meeting&amp;usg=__othRSOQBoebz1Hng_o4tXLHFgK4=&amp;h=276&amp;w=460&amp;sz=21&amp;hl=en&amp;start=13&amp;sig2=qE7vpfSzh0KFMDa4buFFpQ&amp;um=1&amp;tbnid=t-OZ1kZl5zaOZM:&amp;tbnh=77&amp;tbnw=128&amp;prev=/images?q=george+bush+walking&amp;hl=en&amp;rlz=1T4DKUS_enUS285US285&amp;um=1&amp;ei=mgUkS_7OBZTJlQeJlsjrCQ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emf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emf"/><Relationship Id="rId4" Type="http://schemas.openxmlformats.org/officeDocument/2006/relationships/image" Target="../media/image2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images.google.com/imgres?imgurl=http://thomashawk.com/hello/209/1017/1024/Taxi%20Line.jpg&amp;imgrefurl=http://www.afro.com/AFROLIBRARY/LIBRARYWASHINGTONDC/tabid/761/Default.aspx&amp;usg=__CxtUEmv3X2w6Tu6bTIT00MlYKRA=&amp;h=552&amp;w=1024&amp;sz=110&amp;hl=en&amp;start=3&amp;sig2=YYlXuAIdS89Yc9HyGvrSfg&amp;um=1&amp;tbnid=cUpMR8NspIZb5M:&amp;tbnh=81&amp;tbnw=150&amp;prev=/images?q=dc+taxi&amp;hl=en&amp;rlz=1T4DKUS_enUS285US285&amp;sa=N&amp;um=1&amp;ei=2gYkS_6mK9WelAeOsIzoCQ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emf"/><Relationship Id="rId5" Type="http://schemas.openxmlformats.org/officeDocument/2006/relationships/image" Target="../media/image31.emf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e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google.com/imgres?imgurl=http://www.arabeuropean.org/english/images/stories/cia-seal.jpg&amp;imgrefurl=http://www.arabeuropean.org/english/index.php?option=com_frontpage&amp;Itemid=1&amp;limit=15&amp;limitstart=30&amp;usg=__WAPv8pBy5EOHteOcMP7DQBgG01w=&amp;h=300&amp;w=300&amp;sz=99&amp;hl=en&amp;start=1&amp;sig2=1sMfsMD98beC0fcxJCAhXw&amp;um=1&amp;tbnid=T1vOSqeETdhqTM:&amp;tbnh=116&amp;tbnw=116&amp;prev=/images?q=cia&amp;hl=en&amp;rlz=1T4DKUS_enUS285US285&amp;um=1&amp;ei=YXEiS4rJA86rlAf_7KTxCQ" TargetMode="External"/><Relationship Id="rId13" Type="http://schemas.openxmlformats.org/officeDocument/2006/relationships/image" Target="../media/image16.jpeg"/><Relationship Id="rId18" Type="http://schemas.openxmlformats.org/officeDocument/2006/relationships/hyperlink" Target="http://images.google.com/imgres?imgurl=http://static.guim.co.uk/sys-images/Guardian/Pix/pictures/2008/11/10/obamabushb4.jpg&amp;imgrefurl=http://www.guardian.co.uk/world/2008/nov/11/george-bush-barack-obama-meeting&amp;usg=__othRSOQBoebz1Hng_o4tXLHFgK4=&amp;h=276&amp;w=460&amp;sz=21&amp;hl=en&amp;start=13&amp;sig2=qE7vpfSzh0KFMDa4buFFpQ&amp;um=1&amp;tbnid=t-OZ1kZl5zaOZM:&amp;tbnh=77&amp;tbnw=128&amp;prev=/images?q=george+bush+walking&amp;hl=en&amp;rlz=1T4DKUS_enUS285US285&amp;um=1&amp;ei=mgUkS_7OBZTJlQeJlsjrCQ" TargetMode="External"/><Relationship Id="rId3" Type="http://schemas.openxmlformats.org/officeDocument/2006/relationships/image" Target="../media/image12.png"/><Relationship Id="rId21" Type="http://schemas.openxmlformats.org/officeDocument/2006/relationships/image" Target="../media/image30.jpeg"/><Relationship Id="rId7" Type="http://schemas.openxmlformats.org/officeDocument/2006/relationships/image" Target="../media/image13.jpeg"/><Relationship Id="rId12" Type="http://schemas.openxmlformats.org/officeDocument/2006/relationships/hyperlink" Target="http://images.google.com/imgres?imgurl=http://media-2.web.britannica.com/eb-media/66/122266-004-4FE286BB.jpg&amp;imgrefurl=http://www.britannica.com/EBchecked/topic-art/935750/118528/Republican-National-Committee-logo&amp;usg=__pjtbdk97Oo_LNgR81OnAvxXBpCM=&amp;h=450&amp;w=450&amp;sz=35&amp;hl=en&amp;start=1&amp;sig2=2yQ1zWVTgUeYRkF7edlmCw&amp;um=1&amp;tbnid=b5hugl3MmKbFcM:&amp;tbnh=127&amp;tbnw=127&amp;prev=/images?q=republican+national+committee&amp;ndsp=18&amp;hl=en&amp;rlz=1T4DKUS_enUS285US285&amp;sa=N&amp;um=1&amp;ei=-nEiS8bLDdDmlAegmfH7CQ" TargetMode="External"/><Relationship Id="rId17" Type="http://schemas.openxmlformats.org/officeDocument/2006/relationships/image" Target="../media/image23.jpeg"/><Relationship Id="rId25" Type="http://schemas.openxmlformats.org/officeDocument/2006/relationships/image" Target="../media/image46.png"/><Relationship Id="rId2" Type="http://schemas.openxmlformats.org/officeDocument/2006/relationships/notesSlide" Target="../notesSlides/notesSlide26.xml"/><Relationship Id="rId16" Type="http://schemas.openxmlformats.org/officeDocument/2006/relationships/image" Target="../media/image18.jpeg"/><Relationship Id="rId20" Type="http://schemas.openxmlformats.org/officeDocument/2006/relationships/hyperlink" Target="http://images.google.com/imgres?imgurl=http://thomashawk.com/hello/209/1017/1024/Taxi%20Line.jpg&amp;imgrefurl=http://www.afro.com/AFROLIBRARY/LIBRARYWASHINGTONDC/tabid/761/Default.aspx&amp;usg=__CxtUEmv3X2w6Tu6bTIT00MlYKRA=&amp;h=552&amp;w=1024&amp;sz=110&amp;hl=en&amp;start=3&amp;sig2=YYlXuAIdS89Yc9HyGvrSfg&amp;um=1&amp;tbnid=cUpMR8NspIZb5M:&amp;tbnh=81&amp;tbnw=150&amp;prev=/images?q=dc+taxi&amp;hl=en&amp;rlz=1T4DKUS_enUS285US285&amp;sa=N&amp;um=1&amp;ei=2gYkS_6mK9WelAeOsIzoCQ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google.com/imgres?imgurl=http://www.garvfinancial.com/wp-content/world-bank-blue-logo.png&amp;imgrefurl=http://www.garvfinancial.com/&amp;usg=__LQFbecNJDt75tcDYP1Xz8pE9oEY=&amp;h=245&amp;w=322&amp;sz=82&amp;hl=en&amp;start=23&amp;sig2=pA5S0NHvAt5i8_Zhn0W0jg&amp;um=1&amp;tbnid=TJYfn4dEZBWxWM:&amp;tbnh=90&amp;tbnw=118&amp;prev=/images?q=the+world+bank&amp;ndsp=18&amp;hl=en&amp;rlz=1T4DKUS_enUS285US285&amp;sa=N&amp;start=18&amp;um=1&amp;ei=J3EiS8eGK5vvlQfp0OXuCQ" TargetMode="External"/><Relationship Id="rId11" Type="http://schemas.openxmlformats.org/officeDocument/2006/relationships/image" Target="../media/image15.jpeg"/><Relationship Id="rId24" Type="http://schemas.openxmlformats.org/officeDocument/2006/relationships/image" Target="../media/image8.png"/><Relationship Id="rId5" Type="http://schemas.openxmlformats.org/officeDocument/2006/relationships/image" Target="../media/image11.png"/><Relationship Id="rId15" Type="http://schemas.openxmlformats.org/officeDocument/2006/relationships/image" Target="../media/image17.jpeg"/><Relationship Id="rId23" Type="http://schemas.openxmlformats.org/officeDocument/2006/relationships/image" Target="../media/image19.png"/><Relationship Id="rId10" Type="http://schemas.openxmlformats.org/officeDocument/2006/relationships/hyperlink" Target="http://images.google.com/imgres?imgurl=http://old.whartonchina.com/spring/images/deloitte.jpg&amp;imgrefurl=http://old.whartonchina.com/spring/companies.php&amp;usg=__tYt6oLIb7pG8v_fPlrcm83YPB2I=&amp;h=295&amp;w=1578&amp;sz=120&amp;hl=en&amp;start=2&amp;sig2=ULuRjAv4XBD1zNRs_kd-Wg&amp;um=1&amp;tbnid=r3YP1qkd1kre9M:&amp;tbnh=28&amp;tbnw=150&amp;prev=/images?q=deloitte&amp;hl=en&amp;rlz=1T4DKUS_enUS285US285&amp;um=1&amp;ei=pHEiS7PUHcLhlAfUm6nmCQ" TargetMode="External"/><Relationship Id="rId19" Type="http://schemas.openxmlformats.org/officeDocument/2006/relationships/image" Target="../media/image25.jpeg"/><Relationship Id="rId4" Type="http://schemas.openxmlformats.org/officeDocument/2006/relationships/image" Target="../media/image10.png"/><Relationship Id="rId9" Type="http://schemas.openxmlformats.org/officeDocument/2006/relationships/image" Target="../media/image14.jpeg"/><Relationship Id="rId14" Type="http://schemas.openxmlformats.org/officeDocument/2006/relationships/hyperlink" Target="http://images.google.com/imgres?imgurl=http://us.finaperf.com/images/logos/240x180/lockheed-martin.jpeg&amp;imgrefurl=http://us.finaperf.com/news/lockheed+martin&amp;usg=__CLlSk4E6p0TadQhhOGiZCf7QKHQ=&amp;h=180&amp;w=240&amp;sz=11&amp;hl=en&amp;start=18&amp;sig2=B9hYIIvcShaolWjQRe6_Bw&amp;um=1&amp;tbnid=bdtzVn0GZIEGCM:&amp;tbnh=83&amp;tbnw=110&amp;prev=/images?q=lockheed+martin+logo&amp;hl=en&amp;rlz=1T4DKUS_enUS285US285&amp;sa=G&amp;um=1&amp;ei=mHIiS5OTIKXLlQer6czuCQ" TargetMode="External"/><Relationship Id="rId22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hyperlink" Target="mailto:amelia.hanley@stern.nyu.edu" TargetMode="External"/><Relationship Id="rId4" Type="http://schemas.openxmlformats.org/officeDocument/2006/relationships/hyperlink" Target="http://www.stern.nyu.edu/gba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hyperlink" Target="http://images.google.com/imgres?imgurl=http://old.whartonchina.com/spring/images/deloitte.jpg&amp;imgrefurl=http://old.whartonchina.com/spring/companies.php&amp;usg=__tYt6oLIb7pG8v_fPlrcm83YPB2I=&amp;h=295&amp;w=1578&amp;sz=120&amp;hl=en&amp;start=2&amp;sig2=ULuRjAv4XBD1zNRs_kd-Wg&amp;um=1&amp;tbnid=r3YP1qkd1kre9M:&amp;tbnh=28&amp;tbnw=150&amp;prev=/images?q=deloitte&amp;hl=en&amp;rlz=1T4DKUS_enUS285US285&amp;um=1&amp;ei=pHEiS7PUHcLhlAfUm6nmCQ" TargetMode="External"/><Relationship Id="rId18" Type="http://schemas.openxmlformats.org/officeDocument/2006/relationships/image" Target="../media/image17.jpeg"/><Relationship Id="rId3" Type="http://schemas.openxmlformats.org/officeDocument/2006/relationships/image" Target="../media/image2.png"/><Relationship Id="rId7" Type="http://schemas.openxmlformats.org/officeDocument/2006/relationships/image" Target="../media/image11.png"/><Relationship Id="rId12" Type="http://schemas.openxmlformats.org/officeDocument/2006/relationships/image" Target="../media/image14.jpeg"/><Relationship Id="rId17" Type="http://schemas.openxmlformats.org/officeDocument/2006/relationships/hyperlink" Target="http://images.google.com/imgres?imgurl=http://us.finaperf.com/images/logos/240x180/lockheed-martin.jpeg&amp;imgrefurl=http://us.finaperf.com/news/lockheed+martin&amp;usg=__CLlSk4E6p0TadQhhOGiZCf7QKHQ=&amp;h=180&amp;w=240&amp;sz=11&amp;hl=en&amp;start=18&amp;sig2=B9hYIIvcShaolWjQRe6_Bw&amp;um=1&amp;tbnid=bdtzVn0GZIEGCM:&amp;tbnh=83&amp;tbnw=110&amp;prev=/images?q=lockheed+martin+logo&amp;hl=en&amp;rlz=1T4DKUS_enUS285US285&amp;sa=G&amp;um=1&amp;ei=mHIiS5OTIKXLlQer6czuCQ" TargetMode="External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6.jpe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hyperlink" Target="http://images.google.com/imgres?imgurl=http://www.arabeuropean.org/english/images/stories/cia-seal.jpg&amp;imgrefurl=http://www.arabeuropean.org/english/index.php?option=com_frontpage&amp;Itemid=1&amp;limit=15&amp;limitstart=30&amp;usg=__WAPv8pBy5EOHteOcMP7DQBgG01w=&amp;h=300&amp;w=300&amp;sz=99&amp;hl=en&amp;start=1&amp;sig2=1sMfsMD98beC0fcxJCAhXw&amp;um=1&amp;tbnid=T1vOSqeETdhqTM:&amp;tbnh=116&amp;tbnw=116&amp;prev=/images?q=cia&amp;hl=en&amp;rlz=1T4DKUS_enUS285US285&amp;um=1&amp;ei=YXEiS4rJA86rlAf_7KTxCQ" TargetMode="External"/><Relationship Id="rId5" Type="http://schemas.openxmlformats.org/officeDocument/2006/relationships/image" Target="../media/image9.png"/><Relationship Id="rId15" Type="http://schemas.openxmlformats.org/officeDocument/2006/relationships/hyperlink" Target="http://images.google.com/imgres?imgurl=http://media-2.web.britannica.com/eb-media/66/122266-004-4FE286BB.jpg&amp;imgrefurl=http://www.britannica.com/EBchecked/topic-art/935750/118528/Republican-National-Committee-logo&amp;usg=__pjtbdk97Oo_LNgR81OnAvxXBpCM=&amp;h=450&amp;w=450&amp;sz=35&amp;hl=en&amp;start=1&amp;sig2=2yQ1zWVTgUeYRkF7edlmCw&amp;um=1&amp;tbnid=b5hugl3MmKbFcM:&amp;tbnh=127&amp;tbnw=127&amp;prev=/images?q=republican+national+committee&amp;ndsp=18&amp;hl=en&amp;rlz=1T4DKUS_enUS285US285&amp;sa=N&amp;um=1&amp;ei=-nEiS8bLDdDmlAegmfH7CQ" TargetMode="External"/><Relationship Id="rId10" Type="http://schemas.openxmlformats.org/officeDocument/2006/relationships/image" Target="../media/image13.jpeg"/><Relationship Id="rId19" Type="http://schemas.openxmlformats.org/officeDocument/2006/relationships/image" Target="../media/image18.jpeg"/><Relationship Id="rId4" Type="http://schemas.openxmlformats.org/officeDocument/2006/relationships/image" Target="../media/image8.png"/><Relationship Id="rId9" Type="http://schemas.openxmlformats.org/officeDocument/2006/relationships/hyperlink" Target="http://images.google.com/imgres?imgurl=http://www.garvfinancial.com/wp-content/world-bank-blue-logo.png&amp;imgrefurl=http://www.garvfinancial.com/&amp;usg=__LQFbecNJDt75tcDYP1Xz8pE9oEY=&amp;h=245&amp;w=322&amp;sz=82&amp;hl=en&amp;start=23&amp;sig2=pA5S0NHvAt5i8_Zhn0W0jg&amp;um=1&amp;tbnid=TJYfn4dEZBWxWM:&amp;tbnh=90&amp;tbnw=118&amp;prev=/images?q=the+world+bank&amp;ndsp=18&amp;hl=en&amp;rlz=1T4DKUS_enUS285US285&amp;sa=N&amp;start=18&amp;um=1&amp;ei=J3EiS8eGK5vvlQfp0OXuCQ" TargetMode="External"/><Relationship Id="rId1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Grp="1" noChangeArrowheads="1"/>
          </p:cNvSpPr>
          <p:nvPr>
            <p:ph type="ctrTitle"/>
          </p:nvPr>
        </p:nvSpPr>
        <p:spPr>
          <a:xfrm>
            <a:off x="806450" y="1524000"/>
            <a:ext cx="8547100" cy="1531937"/>
          </a:xfrm>
        </p:spPr>
        <p:txBody>
          <a:bodyPr lIns="0" tIns="0" rIns="0" bIns="0"/>
          <a:lstStyle/>
          <a:p>
            <a:pPr>
              <a:lnSpc>
                <a:spcPct val="95000"/>
              </a:lnSpc>
            </a:pPr>
            <a:r>
              <a:rPr lang="en-US" sz="2700" dirty="0" smtClean="0">
                <a:solidFill>
                  <a:srgbClr val="000000"/>
                </a:solidFill>
                <a:latin typeface="Arial" pitchFamily="34" charset="0"/>
              </a:rPr>
              <a:t>Government &amp; Business Association</a:t>
            </a:r>
            <a:br>
              <a:rPr lang="en-US" sz="2700" dirty="0" smtClean="0">
                <a:solidFill>
                  <a:srgbClr val="000000"/>
                </a:solidFill>
                <a:latin typeface="Arial" pitchFamily="34" charset="0"/>
              </a:rPr>
            </a:br>
            <a:r>
              <a:rPr lang="en-US" sz="3200" b="1" dirty="0" smtClean="0">
                <a:solidFill>
                  <a:srgbClr val="000000"/>
                </a:solidFill>
                <a:latin typeface="Arial" pitchFamily="34" charset="0"/>
              </a:rPr>
              <a:t>Washington </a:t>
            </a:r>
            <a:r>
              <a:rPr lang="en-US" sz="3200" b="1" dirty="0">
                <a:solidFill>
                  <a:srgbClr val="000000"/>
                </a:solidFill>
                <a:latin typeface="Arial" pitchFamily="34" charset="0"/>
              </a:rPr>
              <a:t>D.C. Trek</a:t>
            </a:r>
            <a:r>
              <a:rPr lang="en-US" sz="2700" dirty="0">
                <a:solidFill>
                  <a:srgbClr val="000000"/>
                </a:solidFill>
                <a:latin typeface="Arial" pitchFamily="34" charset="0"/>
              </a:rPr>
              <a:t/>
            </a:r>
            <a:br>
              <a:rPr lang="en-US" sz="2700" dirty="0">
                <a:solidFill>
                  <a:srgbClr val="000000"/>
                </a:solidFill>
                <a:latin typeface="Arial" pitchFamily="34" charset="0"/>
              </a:rPr>
            </a:br>
            <a:r>
              <a:rPr lang="en-US" sz="2700" dirty="0">
                <a:solidFill>
                  <a:srgbClr val="000000"/>
                </a:solidFill>
                <a:latin typeface="Arial" pitchFamily="34" charset="0"/>
              </a:rPr>
              <a:t>January </a:t>
            </a:r>
            <a:r>
              <a:rPr lang="en-US" sz="2700" dirty="0" smtClean="0">
                <a:solidFill>
                  <a:srgbClr val="000000"/>
                </a:solidFill>
                <a:latin typeface="Arial" pitchFamily="34" charset="0"/>
              </a:rPr>
              <a:t>5</a:t>
            </a:r>
            <a:r>
              <a:rPr lang="en-US" sz="2700" baseline="30000" dirty="0" smtClean="0">
                <a:solidFill>
                  <a:srgbClr val="000000"/>
                </a:solidFill>
                <a:latin typeface="Arial" pitchFamily="34" charset="0"/>
              </a:rPr>
              <a:t>th</a:t>
            </a:r>
            <a:r>
              <a:rPr lang="en-US" sz="2700" dirty="0" smtClean="0">
                <a:solidFill>
                  <a:srgbClr val="000000"/>
                </a:solidFill>
                <a:latin typeface="Arial" pitchFamily="34" charset="0"/>
              </a:rPr>
              <a:t> </a:t>
            </a:r>
            <a:r>
              <a:rPr lang="en-US" sz="2700" dirty="0">
                <a:solidFill>
                  <a:srgbClr val="000000"/>
                </a:solidFill>
                <a:latin typeface="Arial" pitchFamily="34" charset="0"/>
              </a:rPr>
              <a:t>– </a:t>
            </a:r>
            <a:r>
              <a:rPr lang="en-US" sz="2700" dirty="0" smtClean="0">
                <a:solidFill>
                  <a:srgbClr val="000000"/>
                </a:solidFill>
                <a:latin typeface="Arial" pitchFamily="34" charset="0"/>
              </a:rPr>
              <a:t>7</a:t>
            </a:r>
            <a:r>
              <a:rPr lang="en-US" sz="2700" baseline="30000" dirty="0" smtClean="0">
                <a:solidFill>
                  <a:srgbClr val="000000"/>
                </a:solidFill>
                <a:latin typeface="Arial" pitchFamily="34" charset="0"/>
              </a:rPr>
              <a:t>th</a:t>
            </a:r>
            <a:r>
              <a:rPr lang="en-US" sz="2700" dirty="0" smtClean="0">
                <a:solidFill>
                  <a:srgbClr val="000000"/>
                </a:solidFill>
                <a:latin typeface="Arial" pitchFamily="34" charset="0"/>
              </a:rPr>
              <a:t>, 2010 </a:t>
            </a:r>
            <a:endParaRPr lang="en-US" sz="2700" dirty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56000" y="2997200"/>
            <a:ext cx="3143250" cy="3240087"/>
          </a:xfrm>
          <a:prstGeom prst="rect">
            <a:avLst/>
          </a:prstGeom>
          <a:noFill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0275" y="2541587"/>
            <a:ext cx="3768725" cy="2489200"/>
          </a:xfrm>
          <a:prstGeom prst="rect">
            <a:avLst/>
          </a:prstGeom>
          <a:noFill/>
        </p:spPr>
      </p:pic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7135813" y="2914650"/>
            <a:ext cx="1962150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1600">
                <a:solidFill>
                  <a:srgbClr val="FFFFFF"/>
                </a:solidFill>
                <a:latin typeface="Arial" pitchFamily="34" charset="0"/>
              </a:rPr>
              <a:t>The best way to live long and prosper? Going on the GBA Trek. Trust me, I know a lot about treks.</a:t>
            </a:r>
          </a:p>
        </p:txBody>
      </p:sp>
      <p:sp>
        <p:nvSpPr>
          <p:cNvPr id="8" name="Rectangle 1"/>
          <p:cNvSpPr txBox="1">
            <a:spLocks noChangeArrowheads="1"/>
          </p:cNvSpPr>
          <p:nvPr/>
        </p:nvSpPr>
        <p:spPr bwMode="auto">
          <a:xfrm>
            <a:off x="812800" y="6088063"/>
            <a:ext cx="8547100" cy="153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j-ea"/>
                <a:cs typeface="+mj-cs"/>
              </a:rPr>
              <a:t>Decision</a:t>
            </a:r>
            <a:r>
              <a:rPr kumimoji="0" lang="en-US" sz="1800" b="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j-ea"/>
                <a:cs typeface="+mj-cs"/>
              </a:rPr>
              <a:t> Models Presentation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j-ea"/>
                <a:cs typeface="+mj-cs"/>
              </a:rPr>
              <a:t/>
            </a:r>
            <a:b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j-ea"/>
                <a:cs typeface="+mj-cs"/>
              </a:rPr>
            </a:br>
            <a:r>
              <a:rPr kumimoji="0" lang="en-US" sz="14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j-ea"/>
                <a:cs typeface="+mj-cs"/>
              </a:rPr>
              <a:t>December</a:t>
            </a:r>
            <a:r>
              <a:rPr kumimoji="0" lang="en-US" sz="1400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j-ea"/>
                <a:cs typeface="+mj-cs"/>
              </a:rPr>
              <a:t> 14</a:t>
            </a:r>
            <a:r>
              <a:rPr kumimoji="0" lang="en-US" sz="1400" i="0" u="none" strike="noStrike" kern="0" cap="none" spc="0" normalizeH="0" baseline="3000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j-ea"/>
                <a:cs typeface="+mj-cs"/>
              </a:rPr>
              <a:t>th</a:t>
            </a:r>
            <a:r>
              <a:rPr lang="en-US" sz="1400" kern="0" dirty="0" smtClean="0">
                <a:solidFill>
                  <a:srgbClr val="000000"/>
                </a:solidFill>
                <a:latin typeface="Arial" pitchFamily="34" charset="0"/>
                <a:ea typeface="+mj-ea"/>
                <a:cs typeface="+mj-cs"/>
              </a:rPr>
              <a:t>, 2009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j-ea"/>
                <a:cs typeface="+mj-cs"/>
              </a:rPr>
              <a:t/>
            </a:r>
            <a:b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j-ea"/>
                <a:cs typeface="+mj-cs"/>
              </a:rPr>
            </a:br>
            <a:r>
              <a:rPr kumimoji="0" lang="en-US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j-ea"/>
                <a:cs typeface="+mj-cs"/>
              </a:rPr>
              <a:t>Amelia Hanley, Andy Hochstadt, Anthony</a:t>
            </a:r>
            <a:r>
              <a:rPr kumimoji="0" lang="en-US" sz="1800" b="1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j-ea"/>
                <a:cs typeface="+mj-cs"/>
              </a:rPr>
              <a:t> Leotti</a:t>
            </a:r>
            <a:endParaRPr kumimoji="0" lang="en-US" sz="18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t1.gstatic.com/images?q=tbn:t-OZ1kZl5zaOZM:http://static.guim.co.uk/sys-images/Guardian/Pix/pictures/2008/11/10/obamabushb4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257299"/>
            <a:ext cx="10160000" cy="6362701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0" y="1219200"/>
            <a:ext cx="10160000" cy="6400800"/>
          </a:xfrm>
          <a:prstGeom prst="rect">
            <a:avLst/>
          </a:prstGeom>
          <a:solidFill>
            <a:schemeClr val="bg1">
              <a:lumMod val="95000"/>
              <a:alpha val="8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1"/>
          <p:cNvSpPr txBox="1">
            <a:spLocks noChangeArrowheads="1"/>
          </p:cNvSpPr>
          <p:nvPr/>
        </p:nvSpPr>
        <p:spPr bwMode="auto">
          <a:xfrm>
            <a:off x="552450" y="1404938"/>
            <a:ext cx="9055100" cy="62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700" u="sng" kern="0" dirty="0" smtClean="0">
                <a:solidFill>
                  <a:srgbClr val="000000"/>
                </a:solidFill>
                <a:latin typeface="Arial" pitchFamily="34" charset="0"/>
                <a:ea typeface="+mj-ea"/>
                <a:cs typeface="+mj-cs"/>
              </a:rPr>
              <a:t>Data Collection (Walking Time)</a:t>
            </a:r>
            <a:endParaRPr kumimoji="0" lang="en-US" sz="2700" b="0" i="0" u="sng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j-ea"/>
              <a:cs typeface="+mj-cs"/>
            </a:endParaRPr>
          </a:p>
        </p:txBody>
      </p:sp>
      <p:pic>
        <p:nvPicPr>
          <p:cNvPr id="6246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2135" y="3200400"/>
            <a:ext cx="858126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Content Placeholder 4"/>
          <p:cNvSpPr>
            <a:spLocks noGrp="1"/>
          </p:cNvSpPr>
          <p:nvPr>
            <p:ph idx="1"/>
          </p:nvPr>
        </p:nvSpPr>
        <p:spPr>
          <a:xfrm>
            <a:off x="762000" y="1903412"/>
            <a:ext cx="8636000" cy="4573588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2400" dirty="0" smtClean="0"/>
              <a:t>Time data collected via </a:t>
            </a:r>
            <a:r>
              <a:rPr lang="en-US" sz="2400" dirty="0" err="1" smtClean="0"/>
              <a:t>GoogleMaps</a:t>
            </a:r>
            <a:endParaRPr lang="en-US" sz="2400" dirty="0" smtClean="0"/>
          </a:p>
          <a:p>
            <a:pPr>
              <a:spcBef>
                <a:spcPts val="0"/>
              </a:spcBef>
            </a:pPr>
            <a:r>
              <a:rPr lang="en-US" sz="2400" dirty="0" smtClean="0"/>
              <a:t>No cost data needed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9050" y="1257300"/>
            <a:ext cx="10160000" cy="6362700"/>
          </a:xfrm>
          <a:prstGeom prst="rect">
            <a:avLst/>
          </a:prstGeom>
          <a:noFill/>
        </p:spPr>
      </p:pic>
      <p:sp>
        <p:nvSpPr>
          <p:cNvPr id="10" name="Rectangle 9"/>
          <p:cNvSpPr/>
          <p:nvPr/>
        </p:nvSpPr>
        <p:spPr>
          <a:xfrm>
            <a:off x="0" y="1219200"/>
            <a:ext cx="10160000" cy="6400800"/>
          </a:xfrm>
          <a:prstGeom prst="rect">
            <a:avLst/>
          </a:prstGeom>
          <a:solidFill>
            <a:schemeClr val="bg1">
              <a:lumMod val="95000"/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1"/>
          <p:cNvSpPr txBox="1">
            <a:spLocks noChangeArrowheads="1"/>
          </p:cNvSpPr>
          <p:nvPr/>
        </p:nvSpPr>
        <p:spPr bwMode="auto">
          <a:xfrm>
            <a:off x="552450" y="1404938"/>
            <a:ext cx="9055100" cy="62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700" u="sng" kern="0" dirty="0" smtClean="0">
                <a:solidFill>
                  <a:srgbClr val="000000"/>
                </a:solidFill>
                <a:latin typeface="Arial" pitchFamily="34" charset="0"/>
                <a:ea typeface="+mj-ea"/>
                <a:cs typeface="+mj-cs"/>
              </a:rPr>
              <a:t>Data Collection (Public Transportation Time &amp; Costs)</a:t>
            </a:r>
            <a:endParaRPr kumimoji="0" lang="en-US" sz="2700" b="0" i="0" u="sng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j-ea"/>
              <a:cs typeface="+mj-cs"/>
            </a:endParaRPr>
          </a:p>
        </p:txBody>
      </p:sp>
      <p:sp>
        <p:nvSpPr>
          <p:cNvPr id="9" name="Content Placeholder 4"/>
          <p:cNvSpPr>
            <a:spLocks noGrp="1"/>
          </p:cNvSpPr>
          <p:nvPr>
            <p:ph idx="1"/>
          </p:nvPr>
        </p:nvSpPr>
        <p:spPr>
          <a:xfrm>
            <a:off x="762000" y="1903412"/>
            <a:ext cx="8636000" cy="1068388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2400" dirty="0" smtClean="0"/>
              <a:t>Time data collected via </a:t>
            </a:r>
            <a:r>
              <a:rPr lang="en-US" sz="2400" dirty="0" err="1" smtClean="0"/>
              <a:t>HopStop</a:t>
            </a:r>
            <a:endParaRPr lang="en-US" sz="2400" dirty="0" smtClean="0"/>
          </a:p>
          <a:p>
            <a:pPr>
              <a:spcBef>
                <a:spcPts val="0"/>
              </a:spcBef>
            </a:pPr>
            <a:r>
              <a:rPr lang="en-US" sz="2400" dirty="0" smtClean="0"/>
              <a:t>Cost data via dc.about.com</a:t>
            </a:r>
            <a:endParaRPr lang="en-US" sz="2400" dirty="0"/>
          </a:p>
        </p:txBody>
      </p:sp>
      <p:pic>
        <p:nvPicPr>
          <p:cNvPr id="6553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0900" y="2743200"/>
            <a:ext cx="8305800" cy="2184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553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0900" y="5029200"/>
            <a:ext cx="8305800" cy="2184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7239529" y="2209800"/>
          <a:ext cx="1879071" cy="381000"/>
        </p:xfrm>
        <a:graphic>
          <a:graphicData uri="http://schemas.openxmlformats.org/drawingml/2006/table">
            <a:tbl>
              <a:tblPr/>
              <a:tblGrid>
                <a:gridCol w="1879071"/>
              </a:tblGrid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U = unavailable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C = Too close for subway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t0.gstatic.com/images?q=tbn:cUpMR8NspIZb5M:http://thomashawk.com/hello/209/1017/1024/Taxi%2520Line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257300"/>
            <a:ext cx="10160000" cy="6362700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0" y="1219200"/>
            <a:ext cx="10160000" cy="6400800"/>
          </a:xfrm>
          <a:prstGeom prst="rect">
            <a:avLst/>
          </a:prstGeom>
          <a:solidFill>
            <a:schemeClr val="bg1">
              <a:lumMod val="95000"/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1"/>
          <p:cNvSpPr txBox="1">
            <a:spLocks noChangeArrowheads="1"/>
          </p:cNvSpPr>
          <p:nvPr/>
        </p:nvSpPr>
        <p:spPr bwMode="auto">
          <a:xfrm>
            <a:off x="552450" y="1404938"/>
            <a:ext cx="9055100" cy="62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700" u="sng" kern="0" dirty="0" smtClean="0">
                <a:solidFill>
                  <a:srgbClr val="000000"/>
                </a:solidFill>
                <a:latin typeface="Arial" pitchFamily="34" charset="0"/>
                <a:ea typeface="+mj-ea"/>
                <a:cs typeface="+mj-cs"/>
              </a:rPr>
              <a:t>Data Collection (Taxi Time &amp; Costs)</a:t>
            </a:r>
            <a:endParaRPr kumimoji="0" lang="en-US" sz="2700" b="0" i="0" u="sng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j-ea"/>
              <a:cs typeface="+mj-cs"/>
            </a:endParaRPr>
          </a:p>
        </p:txBody>
      </p:sp>
      <p:sp>
        <p:nvSpPr>
          <p:cNvPr id="7" name="Content Placeholder 4"/>
          <p:cNvSpPr>
            <a:spLocks noGrp="1"/>
          </p:cNvSpPr>
          <p:nvPr>
            <p:ph idx="1"/>
          </p:nvPr>
        </p:nvSpPr>
        <p:spPr>
          <a:xfrm>
            <a:off x="762000" y="1903412"/>
            <a:ext cx="8636000" cy="1068388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2400" dirty="0" smtClean="0"/>
              <a:t>Time data collected via </a:t>
            </a:r>
            <a:r>
              <a:rPr lang="en-US" sz="2400" dirty="0" err="1" smtClean="0"/>
              <a:t>GoogleMaps</a:t>
            </a:r>
            <a:endParaRPr lang="en-US" sz="2400" dirty="0" smtClean="0"/>
          </a:p>
          <a:p>
            <a:pPr>
              <a:spcBef>
                <a:spcPts val="0"/>
              </a:spcBef>
            </a:pPr>
            <a:r>
              <a:rPr lang="en-US" sz="2400" dirty="0" smtClean="0"/>
              <a:t>Cost data extrapolated using distance b/t sites and DC Taxi Rates</a:t>
            </a:r>
            <a:endParaRPr lang="en-US" sz="2400" dirty="0"/>
          </a:p>
        </p:txBody>
      </p:sp>
      <p:pic>
        <p:nvPicPr>
          <p:cNvPr id="6758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5600" y="2768759"/>
            <a:ext cx="7696200" cy="4698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22478" y="5334000"/>
            <a:ext cx="2037522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 txBox="1">
            <a:spLocks noChangeArrowheads="1"/>
          </p:cNvSpPr>
          <p:nvPr/>
        </p:nvSpPr>
        <p:spPr bwMode="auto">
          <a:xfrm>
            <a:off x="552450" y="1295400"/>
            <a:ext cx="9055100" cy="62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700" u="sng" kern="0" dirty="0" smtClean="0">
                <a:solidFill>
                  <a:srgbClr val="000000"/>
                </a:solidFill>
                <a:latin typeface="Arial" pitchFamily="34" charset="0"/>
                <a:ea typeface="+mj-ea"/>
                <a:cs typeface="+mj-cs"/>
              </a:rPr>
              <a:t>Step 1: Traveling Salesperson Model</a:t>
            </a:r>
            <a:endParaRPr kumimoji="0" lang="en-US" sz="2700" b="0" i="0" u="sng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j-ea"/>
              <a:cs typeface="+mj-cs"/>
            </a:endParaRPr>
          </a:p>
        </p:txBody>
      </p:sp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3" cstate="print"/>
          <a:srcRect t="20000" r="42708" b="18000"/>
          <a:stretch>
            <a:fillRect/>
          </a:stretch>
        </p:blipFill>
        <p:spPr bwMode="auto">
          <a:xfrm>
            <a:off x="166157" y="1873468"/>
            <a:ext cx="8111613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Oval 7"/>
          <p:cNvSpPr/>
          <p:nvPr/>
        </p:nvSpPr>
        <p:spPr>
          <a:xfrm>
            <a:off x="7289800" y="4724400"/>
            <a:ext cx="1066800" cy="609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689600" y="6896100"/>
            <a:ext cx="1924050" cy="609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8509000" y="5193268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u="sng" dirty="0" smtClean="0"/>
              <a:t>Constraints:</a:t>
            </a:r>
            <a:endParaRPr lang="en-US" sz="1800" u="sng" dirty="0"/>
          </a:p>
        </p:txBody>
      </p:sp>
      <p:sp>
        <p:nvSpPr>
          <p:cNvPr id="11" name="TextBox 10"/>
          <p:cNvSpPr txBox="1"/>
          <p:nvPr/>
        </p:nvSpPr>
        <p:spPr>
          <a:xfrm>
            <a:off x="8337550" y="5688390"/>
            <a:ext cx="1600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Prevents us from arriving at or leaving each site more than once (except for the hotel)</a:t>
            </a:r>
            <a:endParaRPr lang="en-US" sz="1600" dirty="0"/>
          </a:p>
        </p:txBody>
      </p:sp>
      <p:cxnSp>
        <p:nvCxnSpPr>
          <p:cNvPr id="13" name="Straight Arrow Connector 12"/>
          <p:cNvCxnSpPr>
            <a:endCxn id="8" idx="5"/>
          </p:cNvCxnSpPr>
          <p:nvPr/>
        </p:nvCxnSpPr>
        <p:spPr>
          <a:xfrm rot="16200000" flipV="1">
            <a:off x="8119549" y="5325548"/>
            <a:ext cx="470274" cy="30862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endCxn id="9" idx="6"/>
          </p:cNvCxnSpPr>
          <p:nvPr/>
        </p:nvCxnSpPr>
        <p:spPr>
          <a:xfrm rot="10800000" flipV="1">
            <a:off x="7613650" y="6781802"/>
            <a:ext cx="742950" cy="4190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7607336" y="3805535"/>
            <a:ext cx="2425664" cy="46166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/>
            <a:r>
              <a:rPr lang="en-US" sz="1200" dirty="0" smtClean="0"/>
              <a:t>Minimize:</a:t>
            </a:r>
          </a:p>
          <a:p>
            <a:pPr algn="ctr"/>
            <a:r>
              <a:rPr lang="en-US" sz="1200" dirty="0" smtClean="0"/>
              <a:t>SUMPRODUCT(B3:N15,B18:N30)</a:t>
            </a:r>
            <a:endParaRPr lang="en-US" sz="1200" dirty="0"/>
          </a:p>
        </p:txBody>
      </p:sp>
      <p:sp>
        <p:nvSpPr>
          <p:cNvPr id="15" name="TextBox 14"/>
          <p:cNvSpPr txBox="1"/>
          <p:nvPr/>
        </p:nvSpPr>
        <p:spPr>
          <a:xfrm>
            <a:off x="8356600" y="33528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u="sng" dirty="0" smtClean="0"/>
              <a:t>Objective:</a:t>
            </a:r>
            <a:endParaRPr lang="en-US" sz="1800" u="sng" dirty="0"/>
          </a:p>
        </p:txBody>
      </p:sp>
      <p:cxnSp>
        <p:nvCxnSpPr>
          <p:cNvPr id="16" name="Straight Arrow Connector 15"/>
          <p:cNvCxnSpPr/>
          <p:nvPr/>
        </p:nvCxnSpPr>
        <p:spPr>
          <a:xfrm rot="16200000" flipV="1">
            <a:off x="8226535" y="3727233"/>
            <a:ext cx="228599" cy="15239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 txBox="1">
            <a:spLocks noChangeArrowheads="1"/>
          </p:cNvSpPr>
          <p:nvPr/>
        </p:nvSpPr>
        <p:spPr bwMode="auto">
          <a:xfrm>
            <a:off x="552450" y="1295400"/>
            <a:ext cx="9251950" cy="62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700" u="sng" kern="0" dirty="0" smtClean="0">
                <a:solidFill>
                  <a:srgbClr val="000000"/>
                </a:solidFill>
                <a:latin typeface="Arial" pitchFamily="34" charset="0"/>
                <a:ea typeface="+mj-ea"/>
                <a:cs typeface="+mj-cs"/>
              </a:rPr>
              <a:t>Step 1: Traveling Salesperson Model (additional constraints)</a:t>
            </a:r>
            <a:endParaRPr kumimoji="0" lang="en-US" sz="2700" b="0" i="0" u="sng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j-ea"/>
              <a:cs typeface="+mj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8000" y="1905000"/>
            <a:ext cx="289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Forces ‘themed’ days to be grouped together</a:t>
            </a:r>
            <a:endParaRPr lang="en-US" sz="1600" dirty="0"/>
          </a:p>
        </p:txBody>
      </p:sp>
      <p:cxnSp>
        <p:nvCxnSpPr>
          <p:cNvPr id="13" name="Straight Arrow Connector 12"/>
          <p:cNvCxnSpPr/>
          <p:nvPr/>
        </p:nvCxnSpPr>
        <p:spPr>
          <a:xfrm rot="10800000">
            <a:off x="1277331" y="3729972"/>
            <a:ext cx="373673" cy="8003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3" cstate="print"/>
          <a:srcRect l="34167" t="42000" r="3333" b="15000"/>
          <a:stretch>
            <a:fillRect/>
          </a:stretch>
        </p:blipFill>
        <p:spPr bwMode="auto">
          <a:xfrm>
            <a:off x="660400" y="2787396"/>
            <a:ext cx="8403264" cy="361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Rectangle 19"/>
          <p:cNvSpPr/>
          <p:nvPr/>
        </p:nvSpPr>
        <p:spPr>
          <a:xfrm>
            <a:off x="660400" y="2895600"/>
            <a:ext cx="2286000" cy="12192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3403600" y="3352800"/>
            <a:ext cx="5638800" cy="762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660400" y="4267200"/>
            <a:ext cx="4191000" cy="990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5308600" y="4267200"/>
            <a:ext cx="914400" cy="990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6718300" y="4648200"/>
            <a:ext cx="914400" cy="609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660400" y="5410200"/>
            <a:ext cx="7924800" cy="762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Arrow Connector 13"/>
          <p:cNvCxnSpPr/>
          <p:nvPr/>
        </p:nvCxnSpPr>
        <p:spPr>
          <a:xfrm rot="16200000" flipV="1">
            <a:off x="1270000" y="2590800"/>
            <a:ext cx="457200" cy="152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4013200" y="2118896"/>
            <a:ext cx="289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Eliminates obvious sub-tours</a:t>
            </a:r>
            <a:endParaRPr lang="en-US" sz="1600" dirty="0"/>
          </a:p>
        </p:txBody>
      </p:sp>
      <p:cxnSp>
        <p:nvCxnSpPr>
          <p:cNvPr id="32" name="Straight Arrow Connector 31"/>
          <p:cNvCxnSpPr/>
          <p:nvPr/>
        </p:nvCxnSpPr>
        <p:spPr>
          <a:xfrm rot="16200000" flipV="1">
            <a:off x="4584700" y="2781300"/>
            <a:ext cx="914400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355600" y="6542782"/>
            <a:ext cx="2895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Ensures that the highlighted location is at least connected to one of the other  locations that has the same “theme”</a:t>
            </a:r>
            <a:endParaRPr lang="en-US" sz="1600" dirty="0"/>
          </a:p>
        </p:txBody>
      </p:sp>
      <p:cxnSp>
        <p:nvCxnSpPr>
          <p:cNvPr id="35" name="Straight Arrow Connector 34"/>
          <p:cNvCxnSpPr/>
          <p:nvPr/>
        </p:nvCxnSpPr>
        <p:spPr>
          <a:xfrm rot="5400000">
            <a:off x="584201" y="5791201"/>
            <a:ext cx="1295400" cy="2285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6985000" y="6748046"/>
            <a:ext cx="317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Ensures that each location without a “theme” is not mixed with two different themed locations</a:t>
            </a:r>
            <a:endParaRPr lang="en-US" sz="1600" dirty="0"/>
          </a:p>
        </p:txBody>
      </p:sp>
      <p:cxnSp>
        <p:nvCxnSpPr>
          <p:cNvPr id="41" name="Straight Arrow Connector 40"/>
          <p:cNvCxnSpPr/>
          <p:nvPr/>
        </p:nvCxnSpPr>
        <p:spPr>
          <a:xfrm rot="16200000" flipH="1">
            <a:off x="7480301" y="6438899"/>
            <a:ext cx="533400" cy="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/>
          <p:cNvSpPr txBox="1"/>
          <p:nvPr/>
        </p:nvSpPr>
        <p:spPr>
          <a:xfrm>
            <a:off x="3556000" y="6553200"/>
            <a:ext cx="2895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Ensures that the “themed” locations are connected to the right amount of locations with the same theme</a:t>
            </a:r>
            <a:endParaRPr lang="en-US" sz="1600" dirty="0"/>
          </a:p>
        </p:txBody>
      </p:sp>
      <p:cxnSp>
        <p:nvCxnSpPr>
          <p:cNvPr id="45" name="Straight Arrow Connector 44"/>
          <p:cNvCxnSpPr>
            <a:stCxn id="25" idx="2"/>
            <a:endCxn id="44" idx="0"/>
          </p:cNvCxnSpPr>
          <p:nvPr/>
        </p:nvCxnSpPr>
        <p:spPr>
          <a:xfrm rot="5400000">
            <a:off x="4737100" y="5524500"/>
            <a:ext cx="1295400" cy="762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rot="5400000" flipH="1" flipV="1">
            <a:off x="6489700" y="3390900"/>
            <a:ext cx="2057400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7061200" y="1828800"/>
            <a:ext cx="2438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Ensures that IBM and Deloitte are not placed on the other “themed “ days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 txBox="1">
            <a:spLocks noChangeArrowheads="1"/>
          </p:cNvSpPr>
          <p:nvPr/>
        </p:nvSpPr>
        <p:spPr bwMode="auto">
          <a:xfrm>
            <a:off x="552450" y="1295400"/>
            <a:ext cx="9251950" cy="62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700" u="sng" kern="0" dirty="0" smtClean="0">
                <a:solidFill>
                  <a:srgbClr val="000000"/>
                </a:solidFill>
                <a:latin typeface="Arial" pitchFamily="34" charset="0"/>
                <a:ea typeface="+mj-ea"/>
                <a:cs typeface="+mj-cs"/>
              </a:rPr>
              <a:t>Step 1: Traveling Salesperson Model (additional constraints)</a:t>
            </a:r>
            <a:endParaRPr kumimoji="0" lang="en-US" sz="2700" b="0" i="0" u="sng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j-ea"/>
              <a:cs typeface="+mj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8000" y="1905000"/>
            <a:ext cx="289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Forces ‘themed’ days to be grouped together</a:t>
            </a:r>
            <a:endParaRPr lang="en-US" sz="1600" dirty="0"/>
          </a:p>
        </p:txBody>
      </p:sp>
      <p:cxnSp>
        <p:nvCxnSpPr>
          <p:cNvPr id="13" name="Straight Arrow Connector 12"/>
          <p:cNvCxnSpPr/>
          <p:nvPr/>
        </p:nvCxnSpPr>
        <p:spPr>
          <a:xfrm rot="10800000">
            <a:off x="1277331" y="3729972"/>
            <a:ext cx="373673" cy="8003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3" cstate="print"/>
          <a:srcRect l="34167" t="42000" r="57332" b="41297"/>
          <a:stretch>
            <a:fillRect/>
          </a:stretch>
        </p:blipFill>
        <p:spPr bwMode="auto">
          <a:xfrm>
            <a:off x="660400" y="2787396"/>
            <a:ext cx="1143000" cy="140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Rectangle 19"/>
          <p:cNvSpPr/>
          <p:nvPr/>
        </p:nvSpPr>
        <p:spPr>
          <a:xfrm>
            <a:off x="660400" y="2895600"/>
            <a:ext cx="533400" cy="12192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Arrow Connector 13"/>
          <p:cNvCxnSpPr/>
          <p:nvPr/>
        </p:nvCxnSpPr>
        <p:spPr>
          <a:xfrm rot="16200000" flipV="1">
            <a:off x="1270000" y="2590800"/>
            <a:ext cx="457200" cy="152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2800" y="4419600"/>
            <a:ext cx="8543925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" name="TextBox 28"/>
          <p:cNvSpPr txBox="1"/>
          <p:nvPr/>
        </p:nvSpPr>
        <p:spPr>
          <a:xfrm>
            <a:off x="4470400" y="2209800"/>
            <a:ext cx="990600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Hotel</a:t>
            </a:r>
            <a:endParaRPr lang="en-US" sz="1200" dirty="0"/>
          </a:p>
        </p:txBody>
      </p:sp>
      <p:sp>
        <p:nvSpPr>
          <p:cNvPr id="30" name="TextBox 29"/>
          <p:cNvSpPr txBox="1"/>
          <p:nvPr/>
        </p:nvSpPr>
        <p:spPr>
          <a:xfrm>
            <a:off x="6223000" y="2209800"/>
            <a:ext cx="990600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?</a:t>
            </a:r>
            <a:endParaRPr lang="en-US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3098800" y="3200400"/>
            <a:ext cx="990600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OPIC</a:t>
            </a:r>
            <a:endParaRPr lang="en-US" sz="1200" dirty="0"/>
          </a:p>
        </p:txBody>
      </p:sp>
      <p:sp>
        <p:nvSpPr>
          <p:cNvPr id="36" name="TextBox 35"/>
          <p:cNvSpPr txBox="1"/>
          <p:nvPr/>
        </p:nvSpPr>
        <p:spPr>
          <a:xfrm>
            <a:off x="5080000" y="3729335"/>
            <a:ext cx="990600" cy="4616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Dep’t of Treasury</a:t>
            </a:r>
            <a:endParaRPr lang="en-US" sz="1200" dirty="0"/>
          </a:p>
        </p:txBody>
      </p:sp>
      <p:sp>
        <p:nvSpPr>
          <p:cNvPr id="37" name="TextBox 36"/>
          <p:cNvSpPr txBox="1"/>
          <p:nvPr/>
        </p:nvSpPr>
        <p:spPr>
          <a:xfrm>
            <a:off x="7518400" y="3195935"/>
            <a:ext cx="990600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DB</a:t>
            </a:r>
            <a:endParaRPr lang="en-US" sz="1200" dirty="0"/>
          </a:p>
        </p:txBody>
      </p:sp>
      <p:cxnSp>
        <p:nvCxnSpPr>
          <p:cNvPr id="39" name="Straight Arrow Connector 38"/>
          <p:cNvCxnSpPr>
            <a:stCxn id="29" idx="3"/>
            <a:endCxn id="30" idx="1"/>
          </p:cNvCxnSpPr>
          <p:nvPr/>
        </p:nvCxnSpPr>
        <p:spPr>
          <a:xfrm>
            <a:off x="5461000" y="2348300"/>
            <a:ext cx="762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stCxn id="30" idx="3"/>
            <a:endCxn id="37" idx="0"/>
          </p:cNvCxnSpPr>
          <p:nvPr/>
        </p:nvCxnSpPr>
        <p:spPr>
          <a:xfrm>
            <a:off x="7213600" y="2348300"/>
            <a:ext cx="800100" cy="84763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>
            <a:endCxn id="36" idx="3"/>
          </p:cNvCxnSpPr>
          <p:nvPr/>
        </p:nvCxnSpPr>
        <p:spPr>
          <a:xfrm rot="10800000" flipV="1">
            <a:off x="6070600" y="3500734"/>
            <a:ext cx="1905000" cy="45943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>
            <a:stCxn id="36" idx="1"/>
            <a:endCxn id="33" idx="2"/>
          </p:cNvCxnSpPr>
          <p:nvPr/>
        </p:nvCxnSpPr>
        <p:spPr>
          <a:xfrm rot="10800000">
            <a:off x="3594100" y="3477400"/>
            <a:ext cx="1485900" cy="48276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>
            <a:stCxn id="33" idx="0"/>
            <a:endCxn id="29" idx="1"/>
          </p:cNvCxnSpPr>
          <p:nvPr/>
        </p:nvCxnSpPr>
        <p:spPr>
          <a:xfrm rot="5400000" flipH="1" flipV="1">
            <a:off x="3606200" y="2336200"/>
            <a:ext cx="852100" cy="8763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4318000" y="2694801"/>
            <a:ext cx="457200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1</a:t>
            </a:r>
            <a:endParaRPr lang="en-US" sz="1200" dirty="0"/>
          </a:p>
        </p:txBody>
      </p:sp>
      <p:sp>
        <p:nvSpPr>
          <p:cNvPr id="57" name="TextBox 56"/>
          <p:cNvSpPr txBox="1"/>
          <p:nvPr/>
        </p:nvSpPr>
        <p:spPr>
          <a:xfrm>
            <a:off x="4394200" y="3352800"/>
            <a:ext cx="457200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1</a:t>
            </a:r>
            <a:endParaRPr lang="en-US" sz="1200" dirty="0"/>
          </a:p>
        </p:txBody>
      </p:sp>
      <p:sp>
        <p:nvSpPr>
          <p:cNvPr id="58" name="TextBox 57"/>
          <p:cNvSpPr txBox="1"/>
          <p:nvPr/>
        </p:nvSpPr>
        <p:spPr>
          <a:xfrm>
            <a:off x="6527800" y="3304401"/>
            <a:ext cx="457200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1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 txBox="1">
            <a:spLocks noChangeArrowheads="1"/>
          </p:cNvSpPr>
          <p:nvPr/>
        </p:nvSpPr>
        <p:spPr bwMode="auto">
          <a:xfrm>
            <a:off x="552450" y="1295400"/>
            <a:ext cx="9251950" cy="62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700" u="sng" kern="0" dirty="0" smtClean="0">
                <a:solidFill>
                  <a:srgbClr val="000000"/>
                </a:solidFill>
                <a:latin typeface="Arial" pitchFamily="34" charset="0"/>
                <a:ea typeface="+mj-ea"/>
                <a:cs typeface="+mj-cs"/>
              </a:rPr>
              <a:t>Step 1: Traveling Salesperson Model (additional constraints)</a:t>
            </a:r>
            <a:endParaRPr kumimoji="0" lang="en-US" sz="2700" b="0" i="0" u="sng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j-ea"/>
              <a:cs typeface="+mj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8000" y="1905000"/>
            <a:ext cx="2895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Forces ‘themed’ days to be grouped together</a:t>
            </a:r>
            <a:endParaRPr lang="en-US" sz="1600" dirty="0"/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3" cstate="print"/>
          <a:srcRect l="42668" t="42000" r="48831" b="42204"/>
          <a:stretch>
            <a:fillRect/>
          </a:stretch>
        </p:blipFill>
        <p:spPr bwMode="auto">
          <a:xfrm>
            <a:off x="1803400" y="2787396"/>
            <a:ext cx="1143000" cy="1327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Rectangle 19"/>
          <p:cNvSpPr/>
          <p:nvPr/>
        </p:nvSpPr>
        <p:spPr>
          <a:xfrm>
            <a:off x="1803400" y="2895600"/>
            <a:ext cx="1143000" cy="12192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Arrow Connector 13"/>
          <p:cNvCxnSpPr/>
          <p:nvPr/>
        </p:nvCxnSpPr>
        <p:spPr>
          <a:xfrm rot="16200000" flipV="1">
            <a:off x="1270000" y="2590800"/>
            <a:ext cx="457200" cy="152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4863" y="4533900"/>
            <a:ext cx="8543925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TextBox 27"/>
          <p:cNvSpPr txBox="1"/>
          <p:nvPr/>
        </p:nvSpPr>
        <p:spPr>
          <a:xfrm>
            <a:off x="5308600" y="2209800"/>
            <a:ext cx="990600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Hotel</a:t>
            </a:r>
            <a:endParaRPr lang="en-US" sz="1200" dirty="0"/>
          </a:p>
        </p:txBody>
      </p:sp>
      <p:sp>
        <p:nvSpPr>
          <p:cNvPr id="29" name="TextBox 28"/>
          <p:cNvSpPr txBox="1"/>
          <p:nvPr/>
        </p:nvSpPr>
        <p:spPr>
          <a:xfrm>
            <a:off x="7061200" y="2209800"/>
            <a:ext cx="990600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?</a:t>
            </a:r>
            <a:endParaRPr lang="en-US" sz="1200" dirty="0"/>
          </a:p>
        </p:txBody>
      </p:sp>
      <p:sp>
        <p:nvSpPr>
          <p:cNvPr id="30" name="TextBox 29"/>
          <p:cNvSpPr txBox="1"/>
          <p:nvPr/>
        </p:nvSpPr>
        <p:spPr>
          <a:xfrm>
            <a:off x="3937000" y="3200400"/>
            <a:ext cx="990600" cy="27699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/>
                </a:solidFill>
              </a:rPr>
              <a:t>IBM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918200" y="3914001"/>
            <a:ext cx="990600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?</a:t>
            </a:r>
            <a:endParaRPr lang="en-US" sz="1200" dirty="0"/>
          </a:p>
        </p:txBody>
      </p:sp>
      <p:sp>
        <p:nvSpPr>
          <p:cNvPr id="36" name="TextBox 35"/>
          <p:cNvSpPr txBox="1"/>
          <p:nvPr/>
        </p:nvSpPr>
        <p:spPr>
          <a:xfrm>
            <a:off x="8356600" y="3195935"/>
            <a:ext cx="990600" cy="27699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/>
                </a:solidFill>
              </a:rPr>
              <a:t>DB</a:t>
            </a:r>
            <a:endParaRPr lang="en-US" sz="1200" dirty="0">
              <a:solidFill>
                <a:schemeClr val="bg1"/>
              </a:solidFill>
            </a:endParaRPr>
          </a:p>
        </p:txBody>
      </p:sp>
      <p:cxnSp>
        <p:nvCxnSpPr>
          <p:cNvPr id="37" name="Straight Arrow Connector 36"/>
          <p:cNvCxnSpPr>
            <a:stCxn id="28" idx="3"/>
            <a:endCxn id="29" idx="1"/>
          </p:cNvCxnSpPr>
          <p:nvPr/>
        </p:nvCxnSpPr>
        <p:spPr>
          <a:xfrm>
            <a:off x="6299200" y="2348300"/>
            <a:ext cx="762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>
            <a:stCxn id="29" idx="3"/>
            <a:endCxn id="36" idx="0"/>
          </p:cNvCxnSpPr>
          <p:nvPr/>
        </p:nvCxnSpPr>
        <p:spPr>
          <a:xfrm>
            <a:off x="8051800" y="2348300"/>
            <a:ext cx="800100" cy="84763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stCxn id="36" idx="2"/>
            <a:endCxn id="33" idx="3"/>
          </p:cNvCxnSpPr>
          <p:nvPr/>
        </p:nvCxnSpPr>
        <p:spPr>
          <a:xfrm rot="5400000">
            <a:off x="7590567" y="2791167"/>
            <a:ext cx="579567" cy="19431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stCxn id="33" idx="1"/>
            <a:endCxn id="30" idx="2"/>
          </p:cNvCxnSpPr>
          <p:nvPr/>
        </p:nvCxnSpPr>
        <p:spPr>
          <a:xfrm rot="10800000">
            <a:off x="4432300" y="3477399"/>
            <a:ext cx="1485900" cy="57510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>
            <a:stCxn id="30" idx="0"/>
            <a:endCxn id="28" idx="1"/>
          </p:cNvCxnSpPr>
          <p:nvPr/>
        </p:nvCxnSpPr>
        <p:spPr>
          <a:xfrm rot="5400000" flipH="1" flipV="1">
            <a:off x="4444400" y="2336200"/>
            <a:ext cx="852100" cy="8763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5156200" y="2694801"/>
            <a:ext cx="457200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1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 txBox="1">
            <a:spLocks noChangeArrowheads="1"/>
          </p:cNvSpPr>
          <p:nvPr/>
        </p:nvSpPr>
        <p:spPr bwMode="auto">
          <a:xfrm>
            <a:off x="552450" y="1295400"/>
            <a:ext cx="9251950" cy="62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700" u="sng" kern="0" dirty="0" smtClean="0">
                <a:solidFill>
                  <a:srgbClr val="000000"/>
                </a:solidFill>
                <a:latin typeface="Arial" pitchFamily="34" charset="0"/>
                <a:ea typeface="+mj-ea"/>
                <a:cs typeface="+mj-cs"/>
              </a:rPr>
              <a:t>Step 1: Traveling Salesperson Model (additional constraints)</a:t>
            </a:r>
            <a:endParaRPr kumimoji="0" lang="en-US" sz="2700" b="0" i="0" u="sng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j-ea"/>
              <a:cs typeface="+mj-cs"/>
            </a:endParaRP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3" cstate="print"/>
          <a:srcRect l="54570" t="42000" r="3333" b="42204"/>
          <a:stretch>
            <a:fillRect/>
          </a:stretch>
        </p:blipFill>
        <p:spPr bwMode="auto">
          <a:xfrm>
            <a:off x="3403600" y="2787396"/>
            <a:ext cx="5660064" cy="1327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Rectangle 21"/>
          <p:cNvSpPr/>
          <p:nvPr/>
        </p:nvSpPr>
        <p:spPr>
          <a:xfrm>
            <a:off x="3403600" y="3352800"/>
            <a:ext cx="457200" cy="762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4013200" y="2118896"/>
            <a:ext cx="2895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Eliminates obvious sub-tours</a:t>
            </a:r>
            <a:endParaRPr lang="en-US" sz="1600" dirty="0"/>
          </a:p>
        </p:txBody>
      </p:sp>
      <p:cxnSp>
        <p:nvCxnSpPr>
          <p:cNvPr id="32" name="Straight Arrow Connector 31"/>
          <p:cNvCxnSpPr/>
          <p:nvPr/>
        </p:nvCxnSpPr>
        <p:spPr>
          <a:xfrm rot="16200000" flipV="1">
            <a:off x="4584700" y="2781300"/>
            <a:ext cx="914400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23" idx="1"/>
            <a:endCxn id="28" idx="1"/>
          </p:cNvCxnSpPr>
          <p:nvPr/>
        </p:nvCxnSpPr>
        <p:spPr>
          <a:xfrm rot="10800000" flipH="1" flipV="1">
            <a:off x="965200" y="2348300"/>
            <a:ext cx="609600" cy="16118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>
            <a:stCxn id="28" idx="3"/>
            <a:endCxn id="23" idx="3"/>
          </p:cNvCxnSpPr>
          <p:nvPr/>
        </p:nvCxnSpPr>
        <p:spPr>
          <a:xfrm flipH="1" flipV="1">
            <a:off x="1955800" y="2348300"/>
            <a:ext cx="609600" cy="16118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1574800" y="3729335"/>
            <a:ext cx="990600" cy="4616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Dep’t of Treasury</a:t>
            </a:r>
            <a:endParaRPr lang="en-US" sz="1200" dirty="0"/>
          </a:p>
        </p:txBody>
      </p:sp>
      <p:sp>
        <p:nvSpPr>
          <p:cNvPr id="23" name="TextBox 22"/>
          <p:cNvSpPr txBox="1"/>
          <p:nvPr/>
        </p:nvSpPr>
        <p:spPr>
          <a:xfrm>
            <a:off x="965200" y="2209800"/>
            <a:ext cx="990600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Hotel</a:t>
            </a:r>
            <a:endParaRPr lang="en-US" sz="1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4863" y="4533900"/>
            <a:ext cx="8543925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 txBox="1">
            <a:spLocks noChangeArrowheads="1"/>
          </p:cNvSpPr>
          <p:nvPr/>
        </p:nvSpPr>
        <p:spPr bwMode="auto">
          <a:xfrm>
            <a:off x="552450" y="1295400"/>
            <a:ext cx="9251950" cy="62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700" u="sng" kern="0" dirty="0" smtClean="0">
                <a:solidFill>
                  <a:srgbClr val="000000"/>
                </a:solidFill>
                <a:latin typeface="Arial" pitchFamily="34" charset="0"/>
                <a:ea typeface="+mj-ea"/>
                <a:cs typeface="+mj-cs"/>
              </a:rPr>
              <a:t>Step 1: Traveling Salesperson Model (additional constraints)</a:t>
            </a:r>
            <a:endParaRPr kumimoji="0" lang="en-US" sz="2700" b="0" i="0" u="sng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j-ea"/>
              <a:cs typeface="+mj-cs"/>
            </a:endParaRP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3" cstate="print"/>
          <a:srcRect l="34167" t="59610" r="35229" b="28602"/>
          <a:stretch>
            <a:fillRect/>
          </a:stretch>
        </p:blipFill>
        <p:spPr bwMode="auto">
          <a:xfrm>
            <a:off x="660400" y="4953000"/>
            <a:ext cx="4114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Rectangle 23"/>
          <p:cNvSpPr/>
          <p:nvPr/>
        </p:nvSpPr>
        <p:spPr>
          <a:xfrm>
            <a:off x="660400" y="4953000"/>
            <a:ext cx="533400" cy="990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355600" y="6542782"/>
            <a:ext cx="2895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Ensures that the highlighted location is at least connected to one of the other  locations that has the same “theme”</a:t>
            </a:r>
            <a:endParaRPr lang="en-US" sz="1600" dirty="0"/>
          </a:p>
        </p:txBody>
      </p:sp>
      <p:cxnSp>
        <p:nvCxnSpPr>
          <p:cNvPr id="35" name="Straight Arrow Connector 34"/>
          <p:cNvCxnSpPr/>
          <p:nvPr/>
        </p:nvCxnSpPr>
        <p:spPr>
          <a:xfrm rot="5400000">
            <a:off x="1041401" y="6019801"/>
            <a:ext cx="609600" cy="4571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4863" y="1981200"/>
            <a:ext cx="8543925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" name="TextBox 28"/>
          <p:cNvSpPr txBox="1"/>
          <p:nvPr/>
        </p:nvSpPr>
        <p:spPr>
          <a:xfrm>
            <a:off x="5765800" y="5334000"/>
            <a:ext cx="990600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Hotel</a:t>
            </a:r>
            <a:endParaRPr lang="en-US" sz="1200" dirty="0"/>
          </a:p>
        </p:txBody>
      </p:sp>
      <p:sp>
        <p:nvSpPr>
          <p:cNvPr id="30" name="TextBox 29"/>
          <p:cNvSpPr txBox="1"/>
          <p:nvPr/>
        </p:nvSpPr>
        <p:spPr>
          <a:xfrm>
            <a:off x="7518400" y="5334000"/>
            <a:ext cx="990600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?</a:t>
            </a:r>
            <a:endParaRPr lang="en-US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4394200" y="6324600"/>
            <a:ext cx="990600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OPIC</a:t>
            </a:r>
            <a:endParaRPr lang="en-US" sz="1200" dirty="0"/>
          </a:p>
        </p:txBody>
      </p:sp>
      <p:sp>
        <p:nvSpPr>
          <p:cNvPr id="36" name="TextBox 35"/>
          <p:cNvSpPr txBox="1"/>
          <p:nvPr/>
        </p:nvSpPr>
        <p:spPr>
          <a:xfrm>
            <a:off x="6375400" y="6853535"/>
            <a:ext cx="990600" cy="4616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Dep’t of Treasury</a:t>
            </a:r>
            <a:endParaRPr lang="en-US" sz="1200" dirty="0"/>
          </a:p>
        </p:txBody>
      </p:sp>
      <p:sp>
        <p:nvSpPr>
          <p:cNvPr id="37" name="TextBox 36"/>
          <p:cNvSpPr txBox="1"/>
          <p:nvPr/>
        </p:nvSpPr>
        <p:spPr>
          <a:xfrm>
            <a:off x="8813800" y="6320135"/>
            <a:ext cx="990600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DB</a:t>
            </a:r>
            <a:endParaRPr lang="en-US" sz="1200" dirty="0"/>
          </a:p>
        </p:txBody>
      </p:sp>
      <p:cxnSp>
        <p:nvCxnSpPr>
          <p:cNvPr id="38" name="Straight Arrow Connector 37"/>
          <p:cNvCxnSpPr>
            <a:stCxn id="29" idx="3"/>
            <a:endCxn id="30" idx="1"/>
          </p:cNvCxnSpPr>
          <p:nvPr/>
        </p:nvCxnSpPr>
        <p:spPr>
          <a:xfrm>
            <a:off x="6756400" y="5472500"/>
            <a:ext cx="762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stCxn id="30" idx="3"/>
            <a:endCxn id="37" idx="0"/>
          </p:cNvCxnSpPr>
          <p:nvPr/>
        </p:nvCxnSpPr>
        <p:spPr>
          <a:xfrm>
            <a:off x="8509000" y="5472500"/>
            <a:ext cx="800100" cy="84763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endCxn id="36" idx="3"/>
          </p:cNvCxnSpPr>
          <p:nvPr/>
        </p:nvCxnSpPr>
        <p:spPr>
          <a:xfrm rot="10800000" flipV="1">
            <a:off x="7366000" y="6624934"/>
            <a:ext cx="1905000" cy="45943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>
            <a:stCxn id="36" idx="1"/>
            <a:endCxn id="33" idx="2"/>
          </p:cNvCxnSpPr>
          <p:nvPr/>
        </p:nvCxnSpPr>
        <p:spPr>
          <a:xfrm rot="10800000">
            <a:off x="4889500" y="6601600"/>
            <a:ext cx="1485900" cy="48276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>
            <a:stCxn id="33" idx="0"/>
            <a:endCxn id="29" idx="1"/>
          </p:cNvCxnSpPr>
          <p:nvPr/>
        </p:nvCxnSpPr>
        <p:spPr>
          <a:xfrm rot="5400000" flipH="1" flipV="1">
            <a:off x="4901600" y="5460400"/>
            <a:ext cx="852100" cy="8763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7899400" y="6400800"/>
            <a:ext cx="457200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1</a:t>
            </a:r>
            <a:endParaRPr lang="en-US" sz="1200" dirty="0"/>
          </a:p>
        </p:txBody>
      </p:sp>
      <p:sp>
        <p:nvSpPr>
          <p:cNvPr id="49" name="TextBox 48"/>
          <p:cNvSpPr txBox="1"/>
          <p:nvPr/>
        </p:nvSpPr>
        <p:spPr>
          <a:xfrm>
            <a:off x="5689600" y="6477000"/>
            <a:ext cx="457200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1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 txBox="1">
            <a:spLocks noChangeArrowheads="1"/>
          </p:cNvSpPr>
          <p:nvPr/>
        </p:nvSpPr>
        <p:spPr bwMode="auto">
          <a:xfrm>
            <a:off x="552450" y="1295400"/>
            <a:ext cx="9251950" cy="62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700" u="sng" kern="0" dirty="0" smtClean="0">
                <a:solidFill>
                  <a:srgbClr val="000000"/>
                </a:solidFill>
                <a:latin typeface="Arial" pitchFamily="34" charset="0"/>
                <a:ea typeface="+mj-ea"/>
                <a:cs typeface="+mj-cs"/>
              </a:rPr>
              <a:t>Step 1: Traveling Salesperson Model (additional constraints)</a:t>
            </a:r>
            <a:endParaRPr kumimoji="0" lang="en-US" sz="2700" b="0" i="0" u="sng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j-ea"/>
              <a:cs typeface="+mj-cs"/>
            </a:endParaRP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3" cstate="print"/>
          <a:srcRect l="34167" t="59609" r="3333" b="28602"/>
          <a:stretch>
            <a:fillRect/>
          </a:stretch>
        </p:blipFill>
        <p:spPr bwMode="auto">
          <a:xfrm>
            <a:off x="660400" y="5181600"/>
            <a:ext cx="8403264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Rectangle 24"/>
          <p:cNvSpPr/>
          <p:nvPr/>
        </p:nvSpPr>
        <p:spPr>
          <a:xfrm>
            <a:off x="5308600" y="5181600"/>
            <a:ext cx="457200" cy="990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/>
          <p:cNvSpPr txBox="1"/>
          <p:nvPr/>
        </p:nvSpPr>
        <p:spPr>
          <a:xfrm>
            <a:off x="3556000" y="6553200"/>
            <a:ext cx="2895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Ensures that the “themed” locations are connected to the right amount of locations with the same theme</a:t>
            </a:r>
            <a:endParaRPr lang="en-US" sz="1600" dirty="0"/>
          </a:p>
        </p:txBody>
      </p:sp>
      <p:cxnSp>
        <p:nvCxnSpPr>
          <p:cNvPr id="45" name="Straight Arrow Connector 44"/>
          <p:cNvCxnSpPr>
            <a:endCxn id="44" idx="0"/>
          </p:cNvCxnSpPr>
          <p:nvPr/>
        </p:nvCxnSpPr>
        <p:spPr>
          <a:xfrm rot="5400000">
            <a:off x="4927600" y="6248400"/>
            <a:ext cx="381000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860800" y="2514600"/>
            <a:ext cx="990600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Hotel</a:t>
            </a:r>
            <a:endParaRPr lang="en-US" sz="1200" dirty="0"/>
          </a:p>
        </p:txBody>
      </p:sp>
      <p:sp>
        <p:nvSpPr>
          <p:cNvPr id="29" name="TextBox 28"/>
          <p:cNvSpPr txBox="1"/>
          <p:nvPr/>
        </p:nvSpPr>
        <p:spPr>
          <a:xfrm>
            <a:off x="5613400" y="2514600"/>
            <a:ext cx="990600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?</a:t>
            </a:r>
            <a:endParaRPr lang="en-US" sz="1200" dirty="0"/>
          </a:p>
        </p:txBody>
      </p:sp>
      <p:sp>
        <p:nvSpPr>
          <p:cNvPr id="30" name="TextBox 29"/>
          <p:cNvSpPr txBox="1"/>
          <p:nvPr/>
        </p:nvSpPr>
        <p:spPr>
          <a:xfrm>
            <a:off x="2489200" y="3505200"/>
            <a:ext cx="990600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OPIC</a:t>
            </a:r>
            <a:endParaRPr lang="en-US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4470400" y="4034135"/>
            <a:ext cx="990600" cy="4616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Dep’t of Treasury</a:t>
            </a:r>
            <a:endParaRPr lang="en-US" sz="1200" dirty="0"/>
          </a:p>
        </p:txBody>
      </p:sp>
      <p:sp>
        <p:nvSpPr>
          <p:cNvPr id="36" name="TextBox 35"/>
          <p:cNvSpPr txBox="1"/>
          <p:nvPr/>
        </p:nvSpPr>
        <p:spPr>
          <a:xfrm>
            <a:off x="6908800" y="3500735"/>
            <a:ext cx="990600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DB</a:t>
            </a:r>
            <a:endParaRPr lang="en-US" sz="1200" dirty="0"/>
          </a:p>
        </p:txBody>
      </p:sp>
      <p:cxnSp>
        <p:nvCxnSpPr>
          <p:cNvPr id="37" name="Straight Arrow Connector 36"/>
          <p:cNvCxnSpPr>
            <a:stCxn id="28" idx="3"/>
            <a:endCxn id="29" idx="1"/>
          </p:cNvCxnSpPr>
          <p:nvPr/>
        </p:nvCxnSpPr>
        <p:spPr>
          <a:xfrm>
            <a:off x="4851400" y="2653100"/>
            <a:ext cx="762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>
            <a:stCxn id="29" idx="3"/>
            <a:endCxn id="36" idx="0"/>
          </p:cNvCxnSpPr>
          <p:nvPr/>
        </p:nvCxnSpPr>
        <p:spPr>
          <a:xfrm>
            <a:off x="6604000" y="2653100"/>
            <a:ext cx="800100" cy="84763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endCxn id="33" idx="3"/>
          </p:cNvCxnSpPr>
          <p:nvPr/>
        </p:nvCxnSpPr>
        <p:spPr>
          <a:xfrm rot="10800000" flipV="1">
            <a:off x="5461000" y="3805534"/>
            <a:ext cx="1905000" cy="45943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stCxn id="33" idx="1"/>
            <a:endCxn id="30" idx="2"/>
          </p:cNvCxnSpPr>
          <p:nvPr/>
        </p:nvCxnSpPr>
        <p:spPr>
          <a:xfrm rot="10800000">
            <a:off x="2984500" y="3782200"/>
            <a:ext cx="1485900" cy="48276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>
            <a:stCxn id="30" idx="0"/>
            <a:endCxn id="28" idx="1"/>
          </p:cNvCxnSpPr>
          <p:nvPr/>
        </p:nvCxnSpPr>
        <p:spPr>
          <a:xfrm rot="5400000" flipH="1" flipV="1">
            <a:off x="2996600" y="2641000"/>
            <a:ext cx="852100" cy="8763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5994400" y="3581400"/>
            <a:ext cx="457200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1</a:t>
            </a:r>
            <a:endParaRPr lang="en-US" sz="1200" dirty="0"/>
          </a:p>
        </p:txBody>
      </p:sp>
      <p:sp>
        <p:nvSpPr>
          <p:cNvPr id="47" name="TextBox 46"/>
          <p:cNvSpPr txBox="1"/>
          <p:nvPr/>
        </p:nvSpPr>
        <p:spPr>
          <a:xfrm>
            <a:off x="3784600" y="3657600"/>
            <a:ext cx="457200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1</a:t>
            </a:r>
            <a:endParaRPr lang="en-US" sz="1200" dirty="0"/>
          </a:p>
        </p:txBody>
      </p:sp>
      <p:sp>
        <p:nvSpPr>
          <p:cNvPr id="49" name="TextBox 48"/>
          <p:cNvSpPr txBox="1"/>
          <p:nvPr/>
        </p:nvSpPr>
        <p:spPr>
          <a:xfrm>
            <a:off x="6223000" y="4267200"/>
            <a:ext cx="457200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1</a:t>
            </a:r>
            <a:endParaRPr lang="en-US" sz="1200" dirty="0"/>
          </a:p>
        </p:txBody>
      </p:sp>
      <p:sp>
        <p:nvSpPr>
          <p:cNvPr id="50" name="TextBox 49"/>
          <p:cNvSpPr txBox="1"/>
          <p:nvPr/>
        </p:nvSpPr>
        <p:spPr>
          <a:xfrm>
            <a:off x="3479800" y="4267200"/>
            <a:ext cx="457200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1</a:t>
            </a:r>
            <a:endParaRPr lang="en-US" sz="1200" dirty="0"/>
          </a:p>
        </p:txBody>
      </p:sp>
      <p:sp>
        <p:nvSpPr>
          <p:cNvPr id="52" name="TextBox 51"/>
          <p:cNvSpPr txBox="1"/>
          <p:nvPr/>
        </p:nvSpPr>
        <p:spPr>
          <a:xfrm>
            <a:off x="3632200" y="3048000"/>
            <a:ext cx="457200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1</a:t>
            </a:r>
            <a:endParaRPr lang="en-US" sz="1200" dirty="0"/>
          </a:p>
        </p:txBody>
      </p:sp>
      <p:sp>
        <p:nvSpPr>
          <p:cNvPr id="53" name="TextBox 52"/>
          <p:cNvSpPr txBox="1"/>
          <p:nvPr/>
        </p:nvSpPr>
        <p:spPr>
          <a:xfrm>
            <a:off x="2794000" y="2743200"/>
            <a:ext cx="457200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1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ctrTitle"/>
          </p:nvPr>
        </p:nvSpPr>
        <p:spPr>
          <a:xfrm>
            <a:off x="552450" y="1404938"/>
            <a:ext cx="9055100" cy="627062"/>
          </a:xfrm>
        </p:spPr>
        <p:txBody>
          <a:bodyPr lIns="0" tIns="0" rIns="0" bIns="0"/>
          <a:lstStyle/>
          <a:p>
            <a:pPr algn="l">
              <a:lnSpc>
                <a:spcPct val="95000"/>
              </a:lnSpc>
            </a:pPr>
            <a:r>
              <a:rPr lang="en-US" sz="2700" u="sng" dirty="0">
                <a:solidFill>
                  <a:srgbClr val="000000"/>
                </a:solidFill>
                <a:latin typeface="Arial" pitchFamily="34" charset="0"/>
              </a:rPr>
              <a:t>Agenda</a:t>
            </a: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552450" y="2303463"/>
            <a:ext cx="9055100" cy="275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lvl="1" indent="-342900">
              <a:buClr>
                <a:srgbClr val="000000"/>
              </a:buClr>
              <a:buSzPct val="100000"/>
              <a:buFontTx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</a:rPr>
              <a:t>Trek Goals</a:t>
            </a:r>
            <a:endParaRPr lang="en-US" sz="2800" dirty="0"/>
          </a:p>
          <a:p>
            <a:pPr lvl="1" indent="-342900">
              <a:buClr>
                <a:srgbClr val="000000"/>
              </a:buClr>
              <a:buSzPct val="100000"/>
              <a:buFontTx/>
              <a:buChar char="•"/>
            </a:pP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Participating Organizations</a:t>
            </a:r>
          </a:p>
          <a:p>
            <a:pPr lvl="1" indent="-342900">
              <a:buClr>
                <a:srgbClr val="000000"/>
              </a:buClr>
              <a:buSzPct val="100000"/>
              <a:buFontTx/>
              <a:buChar char="•"/>
            </a:pP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Logistics</a:t>
            </a:r>
          </a:p>
          <a:p>
            <a:pPr lvl="1" indent="-342900">
              <a:buClr>
                <a:srgbClr val="000000"/>
              </a:buClr>
              <a:buSzPct val="100000"/>
              <a:buFontTx/>
              <a:buChar char="•"/>
            </a:pP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Our </a:t>
            </a:r>
            <a:r>
              <a:rPr lang="en-US" sz="2000" dirty="0">
                <a:solidFill>
                  <a:srgbClr val="000000"/>
                </a:solidFill>
                <a:latin typeface="Arial" pitchFamily="34" charset="0"/>
              </a:rPr>
              <a:t>Model</a:t>
            </a:r>
          </a:p>
          <a:p>
            <a:pPr lvl="2" indent="-342900">
              <a:buClr>
                <a:srgbClr val="000000"/>
              </a:buClr>
              <a:buSzPct val="100000"/>
              <a:buFontTx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</a:rPr>
              <a:t>Problem </a:t>
            </a: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Definition</a:t>
            </a:r>
          </a:p>
          <a:p>
            <a:pPr lvl="2" indent="-342900">
              <a:buClr>
                <a:srgbClr val="000000"/>
              </a:buClr>
              <a:buSzPct val="100000"/>
              <a:buFontTx/>
              <a:buChar char="•"/>
            </a:pP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Data Collection</a:t>
            </a:r>
            <a:endParaRPr lang="en-US" sz="2000" dirty="0">
              <a:solidFill>
                <a:srgbClr val="000000"/>
              </a:solidFill>
              <a:latin typeface="Arial" pitchFamily="34" charset="0"/>
            </a:endParaRPr>
          </a:p>
          <a:p>
            <a:pPr lvl="2" indent="-342900">
              <a:buClr>
                <a:srgbClr val="000000"/>
              </a:buClr>
              <a:buSzPct val="100000"/>
              <a:buFontTx/>
              <a:buChar char="•"/>
            </a:pP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The Model</a:t>
            </a:r>
          </a:p>
          <a:p>
            <a:pPr lvl="1" indent="-342900">
              <a:buClr>
                <a:srgbClr val="000000"/>
              </a:buClr>
              <a:buSzPct val="100000"/>
              <a:buFontTx/>
              <a:buChar char="•"/>
            </a:pP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Final Route &amp; Modes</a:t>
            </a:r>
          </a:p>
          <a:p>
            <a:pPr lvl="1" indent="-342900">
              <a:lnSpc>
                <a:spcPct val="95000"/>
              </a:lnSpc>
              <a:buClr>
                <a:srgbClr val="000000"/>
              </a:buClr>
              <a:buSzPct val="100000"/>
              <a:buFontTx/>
              <a:buChar char="•"/>
            </a:pPr>
            <a:r>
              <a:rPr lang="en-US" sz="2000" dirty="0" smtClean="0">
                <a:solidFill>
                  <a:srgbClr val="000000"/>
                </a:solidFill>
                <a:latin typeface="Arial" pitchFamily="34" charset="0"/>
              </a:rPr>
              <a:t>Questions</a:t>
            </a:r>
            <a:endParaRPr lang="en-US" sz="2000" dirty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34000" y="1608138"/>
            <a:ext cx="4625975" cy="49641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 txBox="1">
            <a:spLocks noChangeArrowheads="1"/>
          </p:cNvSpPr>
          <p:nvPr/>
        </p:nvSpPr>
        <p:spPr bwMode="auto">
          <a:xfrm>
            <a:off x="552450" y="1295400"/>
            <a:ext cx="9251950" cy="62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700" u="sng" kern="0" dirty="0" smtClean="0">
                <a:solidFill>
                  <a:srgbClr val="000000"/>
                </a:solidFill>
                <a:latin typeface="Arial" pitchFamily="34" charset="0"/>
                <a:ea typeface="+mj-ea"/>
                <a:cs typeface="+mj-cs"/>
              </a:rPr>
              <a:t>Step 1: Traveling Salesperson Model (additional constraints)</a:t>
            </a:r>
            <a:endParaRPr kumimoji="0" lang="en-US" sz="2700" b="0" i="0" u="sng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j-ea"/>
              <a:cs typeface="+mj-cs"/>
            </a:endParaRP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3" cstate="print"/>
          <a:srcRect l="78939" t="64144" r="13693" b="28602"/>
          <a:stretch>
            <a:fillRect/>
          </a:stretch>
        </p:blipFill>
        <p:spPr bwMode="auto">
          <a:xfrm>
            <a:off x="7137400" y="3124200"/>
            <a:ext cx="990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Rectangle 25"/>
          <p:cNvSpPr/>
          <p:nvPr/>
        </p:nvSpPr>
        <p:spPr>
          <a:xfrm>
            <a:off x="7175500" y="3124200"/>
            <a:ext cx="914400" cy="609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8" name="Straight Arrow Connector 47"/>
          <p:cNvCxnSpPr/>
          <p:nvPr/>
        </p:nvCxnSpPr>
        <p:spPr>
          <a:xfrm rot="5400000" flipH="1" flipV="1">
            <a:off x="7442200" y="2743200"/>
            <a:ext cx="457200" cy="152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7061200" y="1828800"/>
            <a:ext cx="2438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Ensures that IBM and Deloitte are not placed on the other “themed “ days</a:t>
            </a:r>
            <a:endParaRPr lang="en-US" sz="16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6600" y="4419600"/>
            <a:ext cx="8543925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 txBox="1">
            <a:spLocks noChangeArrowheads="1"/>
          </p:cNvSpPr>
          <p:nvPr/>
        </p:nvSpPr>
        <p:spPr bwMode="auto">
          <a:xfrm>
            <a:off x="552450" y="1295400"/>
            <a:ext cx="9251950" cy="62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700" u="sng" kern="0" dirty="0" smtClean="0">
                <a:solidFill>
                  <a:srgbClr val="000000"/>
                </a:solidFill>
                <a:latin typeface="Arial" pitchFamily="34" charset="0"/>
                <a:ea typeface="+mj-ea"/>
                <a:cs typeface="+mj-cs"/>
              </a:rPr>
              <a:t>Step 1: Traveling Salesperson Model (additional constraints)</a:t>
            </a:r>
            <a:endParaRPr kumimoji="0" lang="en-US" sz="2700" b="0" i="0" u="sng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j-ea"/>
              <a:cs typeface="+mj-cs"/>
            </a:endParaRPr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3" cstate="print"/>
          <a:srcRect l="34167" t="72305" r="3333" b="15000"/>
          <a:stretch>
            <a:fillRect/>
          </a:stretch>
        </p:blipFill>
        <p:spPr bwMode="auto">
          <a:xfrm>
            <a:off x="660400" y="5486400"/>
            <a:ext cx="8403264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Rectangle 26"/>
          <p:cNvSpPr/>
          <p:nvPr/>
        </p:nvSpPr>
        <p:spPr>
          <a:xfrm>
            <a:off x="660400" y="5562600"/>
            <a:ext cx="2286000" cy="762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/>
          <p:cNvSpPr txBox="1"/>
          <p:nvPr/>
        </p:nvSpPr>
        <p:spPr>
          <a:xfrm>
            <a:off x="6985000" y="6748046"/>
            <a:ext cx="317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Ensures that each location without a “theme” is not mixed with two different themed locations</a:t>
            </a:r>
            <a:endParaRPr lang="en-US" sz="1600" dirty="0"/>
          </a:p>
        </p:txBody>
      </p:sp>
      <p:cxnSp>
        <p:nvCxnSpPr>
          <p:cNvPr id="41" name="Straight Arrow Connector 40"/>
          <p:cNvCxnSpPr/>
          <p:nvPr/>
        </p:nvCxnSpPr>
        <p:spPr>
          <a:xfrm>
            <a:off x="2794000" y="6477000"/>
            <a:ext cx="4114800" cy="685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84200" y="2590800"/>
            <a:ext cx="2514600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Sum of from Finance “themed “ to SFC &amp; from SFC to </a:t>
            </a:r>
            <a:r>
              <a:rPr lang="en-US" sz="1600" dirty="0" err="1" smtClean="0"/>
              <a:t>Gov’t</a:t>
            </a:r>
            <a:r>
              <a:rPr lang="en-US" sz="1600" dirty="0" smtClean="0"/>
              <a:t> “themed”</a:t>
            </a:r>
            <a:endParaRPr lang="en-US" sz="1600" dirty="0"/>
          </a:p>
        </p:txBody>
      </p:sp>
      <p:sp>
        <p:nvSpPr>
          <p:cNvPr id="29" name="TextBox 28"/>
          <p:cNvSpPr txBox="1"/>
          <p:nvPr/>
        </p:nvSpPr>
        <p:spPr>
          <a:xfrm>
            <a:off x="3556000" y="2590800"/>
            <a:ext cx="2514600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Sum of from </a:t>
            </a:r>
            <a:r>
              <a:rPr lang="en-US" sz="1600" dirty="0" err="1" smtClean="0"/>
              <a:t>Gov’t</a:t>
            </a:r>
            <a:r>
              <a:rPr lang="en-US" sz="1600" dirty="0" smtClean="0"/>
              <a:t> “themed “ to SFC &amp; from SFC to Finance “themed”</a:t>
            </a:r>
            <a:endParaRPr lang="en-US" sz="1600" dirty="0"/>
          </a:p>
        </p:txBody>
      </p:sp>
      <p:sp>
        <p:nvSpPr>
          <p:cNvPr id="30" name="TextBox 29"/>
          <p:cNvSpPr txBox="1"/>
          <p:nvPr/>
        </p:nvSpPr>
        <p:spPr>
          <a:xfrm>
            <a:off x="4775200" y="3505200"/>
            <a:ext cx="3352800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Sum of from Finance  &amp; </a:t>
            </a:r>
            <a:r>
              <a:rPr lang="en-US" sz="1600" dirty="0" err="1" smtClean="0"/>
              <a:t>Gov’t</a:t>
            </a:r>
            <a:r>
              <a:rPr lang="en-US" sz="1600" dirty="0" smtClean="0"/>
              <a:t> “themed “ to SFC &amp; from SFC to Consulting “themed”</a:t>
            </a:r>
            <a:endParaRPr lang="en-US" sz="1600" dirty="0"/>
          </a:p>
        </p:txBody>
      </p:sp>
      <p:cxnSp>
        <p:nvCxnSpPr>
          <p:cNvPr id="36" name="Straight Arrow Connector 35"/>
          <p:cNvCxnSpPr/>
          <p:nvPr/>
        </p:nvCxnSpPr>
        <p:spPr>
          <a:xfrm rot="5400000">
            <a:off x="355600" y="4038600"/>
            <a:ext cx="1981200" cy="762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rot="10800000" flipV="1">
            <a:off x="1498600" y="3428999"/>
            <a:ext cx="2971800" cy="198119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5232400" y="4426803"/>
            <a:ext cx="3352800" cy="83099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Sum of from Consulting “themed “ to SFC &amp; from SFC to Finance  &amp; </a:t>
            </a:r>
            <a:r>
              <a:rPr lang="en-US" sz="1600" dirty="0" err="1" smtClean="0"/>
              <a:t>Gov’t</a:t>
            </a:r>
            <a:r>
              <a:rPr lang="en-US" sz="1600" dirty="0" smtClean="0"/>
              <a:t> “themed”</a:t>
            </a:r>
            <a:endParaRPr lang="en-US" sz="1600" dirty="0"/>
          </a:p>
        </p:txBody>
      </p:sp>
      <p:cxnSp>
        <p:nvCxnSpPr>
          <p:cNvPr id="49" name="Straight Arrow Connector 48"/>
          <p:cNvCxnSpPr>
            <a:stCxn id="30" idx="1"/>
          </p:cNvCxnSpPr>
          <p:nvPr/>
        </p:nvCxnSpPr>
        <p:spPr>
          <a:xfrm rot="10800000" flipV="1">
            <a:off x="2184400" y="3920698"/>
            <a:ext cx="2590800" cy="141330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>
            <a:stCxn id="47" idx="1"/>
          </p:cNvCxnSpPr>
          <p:nvPr/>
        </p:nvCxnSpPr>
        <p:spPr>
          <a:xfrm rot="10800000" flipV="1">
            <a:off x="2794000" y="4842302"/>
            <a:ext cx="2438400" cy="4916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3188136" y="2766340"/>
            <a:ext cx="5943600" cy="4656592"/>
            <a:chOff x="3188136" y="2766340"/>
            <a:chExt cx="5943600" cy="4656592"/>
          </a:xfrm>
        </p:grpSpPr>
        <p:pic>
          <p:nvPicPr>
            <p:cNvPr id="53257" name="Picture 9"/>
            <p:cNvPicPr>
              <a:picLocks noChangeAspect="1" noChangeArrowheads="1"/>
            </p:cNvPicPr>
            <p:nvPr/>
          </p:nvPicPr>
          <p:blipFill>
            <a:blip r:embed="rId3" cstate="print"/>
            <a:srcRect r="4878"/>
            <a:stretch>
              <a:fillRect/>
            </a:stretch>
          </p:blipFill>
          <p:spPr bwMode="auto">
            <a:xfrm>
              <a:off x="3188136" y="2766340"/>
              <a:ext cx="5943600" cy="46565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3259" name="Picture 11"/>
            <p:cNvPicPr>
              <a:picLocks noChangeAspect="1" noChangeArrowheads="1"/>
            </p:cNvPicPr>
            <p:nvPr/>
          </p:nvPicPr>
          <p:blipFill>
            <a:blip r:embed="rId4" cstate="print"/>
            <a:srcRect l="78542" t="69000" r="18958" b="23400"/>
            <a:stretch>
              <a:fillRect/>
            </a:stretch>
          </p:blipFill>
          <p:spPr bwMode="auto">
            <a:xfrm>
              <a:off x="7912536" y="5738140"/>
              <a:ext cx="228600" cy="4343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6" name="Rectangle 1"/>
          <p:cNvSpPr txBox="1">
            <a:spLocks noChangeArrowheads="1"/>
          </p:cNvSpPr>
          <p:nvPr/>
        </p:nvSpPr>
        <p:spPr bwMode="auto">
          <a:xfrm>
            <a:off x="552450" y="1404938"/>
            <a:ext cx="9055100" cy="62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700" u="sng" kern="0" dirty="0" smtClean="0">
                <a:solidFill>
                  <a:srgbClr val="000000"/>
                </a:solidFill>
                <a:latin typeface="Arial" pitchFamily="34" charset="0"/>
                <a:ea typeface="+mj-ea"/>
                <a:cs typeface="+mj-cs"/>
              </a:rPr>
              <a:t>Initial Results</a:t>
            </a:r>
            <a:endParaRPr kumimoji="0" lang="en-US" sz="2700" b="0" i="0" u="sng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j-ea"/>
              <a:cs typeface="+mj-cs"/>
            </a:endParaRPr>
          </a:p>
        </p:txBody>
      </p:sp>
      <p:pic>
        <p:nvPicPr>
          <p:cNvPr id="53258" name="Picture 10"/>
          <p:cNvPicPr>
            <a:picLocks noChangeAspect="1" noChangeArrowheads="1"/>
          </p:cNvPicPr>
          <p:nvPr/>
        </p:nvPicPr>
        <p:blipFill>
          <a:blip r:embed="rId5" cstate="print"/>
          <a:srcRect l="49375" t="39000" r="31875" b="27000"/>
          <a:stretch>
            <a:fillRect/>
          </a:stretch>
        </p:blipFill>
        <p:spPr bwMode="auto">
          <a:xfrm>
            <a:off x="825936" y="2080540"/>
            <a:ext cx="22860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Oval 19"/>
          <p:cNvSpPr/>
          <p:nvPr/>
        </p:nvSpPr>
        <p:spPr>
          <a:xfrm rot="20032762">
            <a:off x="6448412" y="5188993"/>
            <a:ext cx="418450" cy="28253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 rot="20032762">
            <a:off x="8287006" y="6636266"/>
            <a:ext cx="533657" cy="332398"/>
          </a:xfrm>
          <a:prstGeom prst="ellipse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 25"/>
          <p:cNvSpPr/>
          <p:nvPr/>
        </p:nvSpPr>
        <p:spPr>
          <a:xfrm>
            <a:off x="4593895" y="2579782"/>
            <a:ext cx="3791607" cy="3762703"/>
          </a:xfrm>
          <a:custGeom>
            <a:avLst/>
            <a:gdLst>
              <a:gd name="connsiteX0" fmla="*/ 3673366 w 3791607"/>
              <a:gd name="connsiteY0" fmla="*/ 3452648 h 3762703"/>
              <a:gd name="connsiteX1" fmla="*/ 551793 w 3791607"/>
              <a:gd name="connsiteY1" fmla="*/ 0 h 3762703"/>
              <a:gd name="connsiteX2" fmla="*/ 551793 w 3791607"/>
              <a:gd name="connsiteY2" fmla="*/ 0 h 3762703"/>
              <a:gd name="connsiteX3" fmla="*/ 331076 w 3791607"/>
              <a:gd name="connsiteY3" fmla="*/ 536027 h 3762703"/>
              <a:gd name="connsiteX4" fmla="*/ 2538248 w 3791607"/>
              <a:gd name="connsiteY4" fmla="*/ 2427890 h 3762703"/>
              <a:gd name="connsiteX5" fmla="*/ 2427890 w 3791607"/>
              <a:gd name="connsiteY5" fmla="*/ 2412124 h 3762703"/>
              <a:gd name="connsiteX6" fmla="*/ 2396359 w 3791607"/>
              <a:gd name="connsiteY6" fmla="*/ 2774731 h 3762703"/>
              <a:gd name="connsiteX7" fmla="*/ 3594538 w 3791607"/>
              <a:gd name="connsiteY7" fmla="*/ 3673365 h 3762703"/>
              <a:gd name="connsiteX8" fmla="*/ 3578773 w 3791607"/>
              <a:gd name="connsiteY8" fmla="*/ 3310758 h 37627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91607" h="3762703">
                <a:moveTo>
                  <a:pt x="3673366" y="3452648"/>
                </a:moveTo>
                <a:lnTo>
                  <a:pt x="551793" y="0"/>
                </a:lnTo>
                <a:lnTo>
                  <a:pt x="551793" y="0"/>
                </a:lnTo>
                <a:cubicBezTo>
                  <a:pt x="515007" y="89338"/>
                  <a:pt x="0" y="131379"/>
                  <a:pt x="331076" y="536027"/>
                </a:cubicBezTo>
                <a:cubicBezTo>
                  <a:pt x="662152" y="940675"/>
                  <a:pt x="2188779" y="2115207"/>
                  <a:pt x="2538248" y="2427890"/>
                </a:cubicBezTo>
                <a:cubicBezTo>
                  <a:pt x="2887717" y="2740573"/>
                  <a:pt x="2451538" y="2354317"/>
                  <a:pt x="2427890" y="2412124"/>
                </a:cubicBezTo>
                <a:cubicBezTo>
                  <a:pt x="2404242" y="2469931"/>
                  <a:pt x="2201918" y="2564524"/>
                  <a:pt x="2396359" y="2774731"/>
                </a:cubicBezTo>
                <a:cubicBezTo>
                  <a:pt x="2590800" y="2984938"/>
                  <a:pt x="3397469" y="3584027"/>
                  <a:pt x="3594538" y="3673365"/>
                </a:cubicBezTo>
                <a:cubicBezTo>
                  <a:pt x="3791607" y="3762703"/>
                  <a:pt x="3610304" y="3402723"/>
                  <a:pt x="3578773" y="3310758"/>
                </a:cubicBezTo>
              </a:path>
            </a:pathLst>
          </a:cu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/>
          <p:cNvSpPr/>
          <p:nvPr/>
        </p:nvSpPr>
        <p:spPr>
          <a:xfrm>
            <a:off x="1928647" y="2737438"/>
            <a:ext cx="3336675" cy="2057400"/>
          </a:xfrm>
          <a:custGeom>
            <a:avLst/>
            <a:gdLst>
              <a:gd name="connsiteX0" fmla="*/ 3279227 w 3336675"/>
              <a:gd name="connsiteY0" fmla="*/ 63062 h 2144110"/>
              <a:gd name="connsiteX1" fmla="*/ 2916621 w 3336675"/>
              <a:gd name="connsiteY1" fmla="*/ 94593 h 2144110"/>
              <a:gd name="connsiteX2" fmla="*/ 2885089 w 3336675"/>
              <a:gd name="connsiteY2" fmla="*/ 126124 h 2144110"/>
              <a:gd name="connsiteX3" fmla="*/ 2743200 w 3336675"/>
              <a:gd name="connsiteY3" fmla="*/ 189186 h 2144110"/>
              <a:gd name="connsiteX4" fmla="*/ 2632841 w 3336675"/>
              <a:gd name="connsiteY4" fmla="*/ 299545 h 2144110"/>
              <a:gd name="connsiteX5" fmla="*/ 2585545 w 3336675"/>
              <a:gd name="connsiteY5" fmla="*/ 315310 h 2144110"/>
              <a:gd name="connsiteX6" fmla="*/ 2538248 w 3336675"/>
              <a:gd name="connsiteY6" fmla="*/ 346841 h 2144110"/>
              <a:gd name="connsiteX7" fmla="*/ 2443655 w 3336675"/>
              <a:gd name="connsiteY7" fmla="*/ 378372 h 2144110"/>
              <a:gd name="connsiteX8" fmla="*/ 2396358 w 3336675"/>
              <a:gd name="connsiteY8" fmla="*/ 409903 h 2144110"/>
              <a:gd name="connsiteX9" fmla="*/ 2254469 w 3336675"/>
              <a:gd name="connsiteY9" fmla="*/ 441434 h 2144110"/>
              <a:gd name="connsiteX10" fmla="*/ 2191407 w 3336675"/>
              <a:gd name="connsiteY10" fmla="*/ 472966 h 2144110"/>
              <a:gd name="connsiteX11" fmla="*/ 2144110 w 3336675"/>
              <a:gd name="connsiteY11" fmla="*/ 488731 h 2144110"/>
              <a:gd name="connsiteX12" fmla="*/ 2017986 w 3336675"/>
              <a:gd name="connsiteY12" fmla="*/ 551793 h 2144110"/>
              <a:gd name="connsiteX13" fmla="*/ 1954924 w 3336675"/>
              <a:gd name="connsiteY13" fmla="*/ 567559 h 2144110"/>
              <a:gd name="connsiteX14" fmla="*/ 1844565 w 3336675"/>
              <a:gd name="connsiteY14" fmla="*/ 599090 h 2144110"/>
              <a:gd name="connsiteX15" fmla="*/ 1671145 w 3336675"/>
              <a:gd name="connsiteY15" fmla="*/ 646386 h 2144110"/>
              <a:gd name="connsiteX16" fmla="*/ 1608083 w 3336675"/>
              <a:gd name="connsiteY16" fmla="*/ 662152 h 2144110"/>
              <a:gd name="connsiteX17" fmla="*/ 1545021 w 3336675"/>
              <a:gd name="connsiteY17" fmla="*/ 693683 h 2144110"/>
              <a:gd name="connsiteX18" fmla="*/ 1277007 w 3336675"/>
              <a:gd name="connsiteY18" fmla="*/ 709448 h 2144110"/>
              <a:gd name="connsiteX19" fmla="*/ 788276 w 3336675"/>
              <a:gd name="connsiteY19" fmla="*/ 756745 h 2144110"/>
              <a:gd name="connsiteX20" fmla="*/ 536027 w 3336675"/>
              <a:gd name="connsiteY20" fmla="*/ 788276 h 2144110"/>
              <a:gd name="connsiteX21" fmla="*/ 236483 w 3336675"/>
              <a:gd name="connsiteY21" fmla="*/ 819807 h 2144110"/>
              <a:gd name="connsiteX22" fmla="*/ 189186 w 3336675"/>
              <a:gd name="connsiteY22" fmla="*/ 851338 h 2144110"/>
              <a:gd name="connsiteX23" fmla="*/ 126124 w 3336675"/>
              <a:gd name="connsiteY23" fmla="*/ 867103 h 2144110"/>
              <a:gd name="connsiteX24" fmla="*/ 31531 w 3336675"/>
              <a:gd name="connsiteY24" fmla="*/ 898634 h 2144110"/>
              <a:gd name="connsiteX25" fmla="*/ 15765 w 3336675"/>
              <a:gd name="connsiteY25" fmla="*/ 1213945 h 2144110"/>
              <a:gd name="connsiteX26" fmla="*/ 0 w 3336675"/>
              <a:gd name="connsiteY26" fmla="*/ 1261241 h 2144110"/>
              <a:gd name="connsiteX27" fmla="*/ 31531 w 3336675"/>
              <a:gd name="connsiteY27" fmla="*/ 1418897 h 2144110"/>
              <a:gd name="connsiteX28" fmla="*/ 126124 w 3336675"/>
              <a:gd name="connsiteY28" fmla="*/ 1497724 h 2144110"/>
              <a:gd name="connsiteX29" fmla="*/ 204952 w 3336675"/>
              <a:gd name="connsiteY29" fmla="*/ 1529255 h 2144110"/>
              <a:gd name="connsiteX30" fmla="*/ 315310 w 3336675"/>
              <a:gd name="connsiteY30" fmla="*/ 1623848 h 2144110"/>
              <a:gd name="connsiteX31" fmla="*/ 378372 w 3336675"/>
              <a:gd name="connsiteY31" fmla="*/ 1671145 h 2144110"/>
              <a:gd name="connsiteX32" fmla="*/ 551793 w 3336675"/>
              <a:gd name="connsiteY32" fmla="*/ 1686910 h 2144110"/>
              <a:gd name="connsiteX33" fmla="*/ 725214 w 3336675"/>
              <a:gd name="connsiteY33" fmla="*/ 1734207 h 2144110"/>
              <a:gd name="connsiteX34" fmla="*/ 804041 w 3336675"/>
              <a:gd name="connsiteY34" fmla="*/ 1765738 h 2144110"/>
              <a:gd name="connsiteX35" fmla="*/ 867103 w 3336675"/>
              <a:gd name="connsiteY35" fmla="*/ 1797269 h 2144110"/>
              <a:gd name="connsiteX36" fmla="*/ 1150883 w 3336675"/>
              <a:gd name="connsiteY36" fmla="*/ 1813034 h 2144110"/>
              <a:gd name="connsiteX37" fmla="*/ 1198179 w 3336675"/>
              <a:gd name="connsiteY37" fmla="*/ 1844566 h 2144110"/>
              <a:gd name="connsiteX38" fmla="*/ 1261241 w 3336675"/>
              <a:gd name="connsiteY38" fmla="*/ 1891862 h 2144110"/>
              <a:gd name="connsiteX39" fmla="*/ 1324303 w 3336675"/>
              <a:gd name="connsiteY39" fmla="*/ 1923393 h 2144110"/>
              <a:gd name="connsiteX40" fmla="*/ 1371600 w 3336675"/>
              <a:gd name="connsiteY40" fmla="*/ 1954924 h 2144110"/>
              <a:gd name="connsiteX41" fmla="*/ 1418896 w 3336675"/>
              <a:gd name="connsiteY41" fmla="*/ 1970690 h 2144110"/>
              <a:gd name="connsiteX42" fmla="*/ 1545021 w 3336675"/>
              <a:gd name="connsiteY42" fmla="*/ 2017986 h 2144110"/>
              <a:gd name="connsiteX43" fmla="*/ 1592317 w 3336675"/>
              <a:gd name="connsiteY43" fmla="*/ 2049517 h 2144110"/>
              <a:gd name="connsiteX44" fmla="*/ 1686910 w 3336675"/>
              <a:gd name="connsiteY44" fmla="*/ 2081048 h 2144110"/>
              <a:gd name="connsiteX45" fmla="*/ 1734207 w 3336675"/>
              <a:gd name="connsiteY45" fmla="*/ 2112579 h 2144110"/>
              <a:gd name="connsiteX46" fmla="*/ 1828800 w 3336675"/>
              <a:gd name="connsiteY46" fmla="*/ 2144110 h 2144110"/>
              <a:gd name="connsiteX47" fmla="*/ 2254469 w 3336675"/>
              <a:gd name="connsiteY47" fmla="*/ 2112579 h 2144110"/>
              <a:gd name="connsiteX48" fmla="*/ 2396358 w 3336675"/>
              <a:gd name="connsiteY48" fmla="*/ 2002221 h 2144110"/>
              <a:gd name="connsiteX49" fmla="*/ 2443655 w 3336675"/>
              <a:gd name="connsiteY49" fmla="*/ 1970690 h 2144110"/>
              <a:gd name="connsiteX50" fmla="*/ 2490952 w 3336675"/>
              <a:gd name="connsiteY50" fmla="*/ 1907628 h 2144110"/>
              <a:gd name="connsiteX51" fmla="*/ 2601310 w 3336675"/>
              <a:gd name="connsiteY51" fmla="*/ 1813034 h 2144110"/>
              <a:gd name="connsiteX52" fmla="*/ 2632841 w 3336675"/>
              <a:gd name="connsiteY52" fmla="*/ 1734207 h 2144110"/>
              <a:gd name="connsiteX53" fmla="*/ 2664372 w 3336675"/>
              <a:gd name="connsiteY53" fmla="*/ 1686910 h 2144110"/>
              <a:gd name="connsiteX54" fmla="*/ 2680138 w 3336675"/>
              <a:gd name="connsiteY54" fmla="*/ 1608083 h 2144110"/>
              <a:gd name="connsiteX55" fmla="*/ 2727434 w 3336675"/>
              <a:gd name="connsiteY55" fmla="*/ 1497724 h 2144110"/>
              <a:gd name="connsiteX56" fmla="*/ 2790496 w 3336675"/>
              <a:gd name="connsiteY56" fmla="*/ 1387366 h 2144110"/>
              <a:gd name="connsiteX57" fmla="*/ 2806262 w 3336675"/>
              <a:gd name="connsiteY57" fmla="*/ 1340069 h 2144110"/>
              <a:gd name="connsiteX58" fmla="*/ 2900855 w 3336675"/>
              <a:gd name="connsiteY58" fmla="*/ 1229710 h 2144110"/>
              <a:gd name="connsiteX59" fmla="*/ 2932386 w 3336675"/>
              <a:gd name="connsiteY59" fmla="*/ 1135117 h 2144110"/>
              <a:gd name="connsiteX60" fmla="*/ 2948152 w 3336675"/>
              <a:gd name="connsiteY60" fmla="*/ 1087821 h 2144110"/>
              <a:gd name="connsiteX61" fmla="*/ 3011214 w 3336675"/>
              <a:gd name="connsiteY61" fmla="*/ 1024759 h 2144110"/>
              <a:gd name="connsiteX62" fmla="*/ 3058510 w 3336675"/>
              <a:gd name="connsiteY62" fmla="*/ 914400 h 2144110"/>
              <a:gd name="connsiteX63" fmla="*/ 3090041 w 3336675"/>
              <a:gd name="connsiteY63" fmla="*/ 835572 h 2144110"/>
              <a:gd name="connsiteX64" fmla="*/ 3105807 w 3336675"/>
              <a:gd name="connsiteY64" fmla="*/ 788276 h 2144110"/>
              <a:gd name="connsiteX65" fmla="*/ 3153103 w 3336675"/>
              <a:gd name="connsiteY65" fmla="*/ 662152 h 2144110"/>
              <a:gd name="connsiteX66" fmla="*/ 3200400 w 3336675"/>
              <a:gd name="connsiteY66" fmla="*/ 488731 h 2144110"/>
              <a:gd name="connsiteX67" fmla="*/ 3216165 w 3336675"/>
              <a:gd name="connsiteY67" fmla="*/ 441434 h 2144110"/>
              <a:gd name="connsiteX68" fmla="*/ 3247696 w 3336675"/>
              <a:gd name="connsiteY68" fmla="*/ 394138 h 2144110"/>
              <a:gd name="connsiteX69" fmla="*/ 3263462 w 3336675"/>
              <a:gd name="connsiteY69" fmla="*/ 346841 h 2144110"/>
              <a:gd name="connsiteX70" fmla="*/ 3326524 w 3336675"/>
              <a:gd name="connsiteY70" fmla="*/ 252248 h 2144110"/>
              <a:gd name="connsiteX71" fmla="*/ 3279227 w 3336675"/>
              <a:gd name="connsiteY71" fmla="*/ 47297 h 2144110"/>
              <a:gd name="connsiteX72" fmla="*/ 3231931 w 3336675"/>
              <a:gd name="connsiteY72" fmla="*/ 15766 h 2144110"/>
              <a:gd name="connsiteX73" fmla="*/ 3184634 w 3336675"/>
              <a:gd name="connsiteY73" fmla="*/ 0 h 2144110"/>
              <a:gd name="connsiteX74" fmla="*/ 3042745 w 3336675"/>
              <a:gd name="connsiteY74" fmla="*/ 15766 h 2144110"/>
              <a:gd name="connsiteX75" fmla="*/ 2948152 w 3336675"/>
              <a:gd name="connsiteY75" fmla="*/ 94593 h 2144110"/>
              <a:gd name="connsiteX76" fmla="*/ 2916621 w 3336675"/>
              <a:gd name="connsiteY76" fmla="*/ 141890 h 2144110"/>
              <a:gd name="connsiteX77" fmla="*/ 2869324 w 3336675"/>
              <a:gd name="connsiteY77" fmla="*/ 157655 h 2144110"/>
              <a:gd name="connsiteX78" fmla="*/ 2743200 w 3336675"/>
              <a:gd name="connsiteY78" fmla="*/ 204952 h 2144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3336675" h="2144110">
                <a:moveTo>
                  <a:pt x="3279227" y="63062"/>
                </a:moveTo>
                <a:cubicBezTo>
                  <a:pt x="3158358" y="73572"/>
                  <a:pt x="3036422" y="75425"/>
                  <a:pt x="2916621" y="94593"/>
                </a:cubicBezTo>
                <a:cubicBezTo>
                  <a:pt x="2901944" y="96941"/>
                  <a:pt x="2897457" y="117879"/>
                  <a:pt x="2885089" y="126124"/>
                </a:cubicBezTo>
                <a:cubicBezTo>
                  <a:pt x="2851948" y="148218"/>
                  <a:pt x="2777338" y="175531"/>
                  <a:pt x="2743200" y="189186"/>
                </a:cubicBezTo>
                <a:cubicBezTo>
                  <a:pt x="2698015" y="245667"/>
                  <a:pt x="2691404" y="270264"/>
                  <a:pt x="2632841" y="299545"/>
                </a:cubicBezTo>
                <a:cubicBezTo>
                  <a:pt x="2617977" y="306977"/>
                  <a:pt x="2601310" y="310055"/>
                  <a:pt x="2585545" y="315310"/>
                </a:cubicBezTo>
                <a:cubicBezTo>
                  <a:pt x="2569779" y="325820"/>
                  <a:pt x="2555563" y="339146"/>
                  <a:pt x="2538248" y="346841"/>
                </a:cubicBezTo>
                <a:cubicBezTo>
                  <a:pt x="2507876" y="360340"/>
                  <a:pt x="2443655" y="378372"/>
                  <a:pt x="2443655" y="378372"/>
                </a:cubicBezTo>
                <a:cubicBezTo>
                  <a:pt x="2427889" y="388882"/>
                  <a:pt x="2413774" y="402439"/>
                  <a:pt x="2396358" y="409903"/>
                </a:cubicBezTo>
                <a:cubicBezTo>
                  <a:pt x="2376872" y="418254"/>
                  <a:pt x="2268504" y="438627"/>
                  <a:pt x="2254469" y="441434"/>
                </a:cubicBezTo>
                <a:cubicBezTo>
                  <a:pt x="2233448" y="451945"/>
                  <a:pt x="2213009" y="463708"/>
                  <a:pt x="2191407" y="472966"/>
                </a:cubicBezTo>
                <a:cubicBezTo>
                  <a:pt x="2176132" y="479512"/>
                  <a:pt x="2158974" y="481299"/>
                  <a:pt x="2144110" y="488731"/>
                </a:cubicBezTo>
                <a:cubicBezTo>
                  <a:pt x="2028237" y="546667"/>
                  <a:pt x="2181663" y="497234"/>
                  <a:pt x="2017986" y="551793"/>
                </a:cubicBezTo>
                <a:cubicBezTo>
                  <a:pt x="1997430" y="558645"/>
                  <a:pt x="1975758" y="561606"/>
                  <a:pt x="1954924" y="567559"/>
                </a:cubicBezTo>
                <a:cubicBezTo>
                  <a:pt x="1796602" y="612794"/>
                  <a:pt x="2041706" y="549803"/>
                  <a:pt x="1844565" y="599090"/>
                </a:cubicBezTo>
                <a:cubicBezTo>
                  <a:pt x="1756615" y="657724"/>
                  <a:pt x="1828148" y="620219"/>
                  <a:pt x="1671145" y="646386"/>
                </a:cubicBezTo>
                <a:cubicBezTo>
                  <a:pt x="1649772" y="649948"/>
                  <a:pt x="1628371" y="654544"/>
                  <a:pt x="1608083" y="662152"/>
                </a:cubicBezTo>
                <a:cubicBezTo>
                  <a:pt x="1586078" y="670404"/>
                  <a:pt x="1568287" y="690359"/>
                  <a:pt x="1545021" y="693683"/>
                </a:cubicBezTo>
                <a:cubicBezTo>
                  <a:pt x="1456428" y="706339"/>
                  <a:pt x="1366190" y="702016"/>
                  <a:pt x="1277007" y="709448"/>
                </a:cubicBezTo>
                <a:cubicBezTo>
                  <a:pt x="1113901" y="723040"/>
                  <a:pt x="950303" y="733599"/>
                  <a:pt x="788276" y="756745"/>
                </a:cubicBezTo>
                <a:cubicBezTo>
                  <a:pt x="630808" y="779240"/>
                  <a:pt x="714849" y="768406"/>
                  <a:pt x="536027" y="788276"/>
                </a:cubicBezTo>
                <a:cubicBezTo>
                  <a:pt x="379972" y="840293"/>
                  <a:pt x="651501" y="754277"/>
                  <a:pt x="236483" y="819807"/>
                </a:cubicBezTo>
                <a:cubicBezTo>
                  <a:pt x="217767" y="822762"/>
                  <a:pt x="206602" y="843874"/>
                  <a:pt x="189186" y="851338"/>
                </a:cubicBezTo>
                <a:cubicBezTo>
                  <a:pt x="169270" y="859873"/>
                  <a:pt x="146878" y="860877"/>
                  <a:pt x="126124" y="867103"/>
                </a:cubicBezTo>
                <a:cubicBezTo>
                  <a:pt x="94289" y="876653"/>
                  <a:pt x="31531" y="898634"/>
                  <a:pt x="31531" y="898634"/>
                </a:cubicBezTo>
                <a:cubicBezTo>
                  <a:pt x="26276" y="1003738"/>
                  <a:pt x="24881" y="1109106"/>
                  <a:pt x="15765" y="1213945"/>
                </a:cubicBezTo>
                <a:cubicBezTo>
                  <a:pt x="14325" y="1230501"/>
                  <a:pt x="0" y="1244623"/>
                  <a:pt x="0" y="1261241"/>
                </a:cubicBezTo>
                <a:cubicBezTo>
                  <a:pt x="0" y="1268588"/>
                  <a:pt x="12115" y="1389773"/>
                  <a:pt x="31531" y="1418897"/>
                </a:cubicBezTo>
                <a:cubicBezTo>
                  <a:pt x="48965" y="1445048"/>
                  <a:pt x="97041" y="1483183"/>
                  <a:pt x="126124" y="1497724"/>
                </a:cubicBezTo>
                <a:cubicBezTo>
                  <a:pt x="151436" y="1510380"/>
                  <a:pt x="179640" y="1516599"/>
                  <a:pt x="204952" y="1529255"/>
                </a:cubicBezTo>
                <a:cubicBezTo>
                  <a:pt x="261212" y="1557385"/>
                  <a:pt x="263594" y="1578596"/>
                  <a:pt x="315310" y="1623848"/>
                </a:cubicBezTo>
                <a:cubicBezTo>
                  <a:pt x="335085" y="1641151"/>
                  <a:pt x="352983" y="1664375"/>
                  <a:pt x="378372" y="1671145"/>
                </a:cubicBezTo>
                <a:cubicBezTo>
                  <a:pt x="434457" y="1686101"/>
                  <a:pt x="493986" y="1681655"/>
                  <a:pt x="551793" y="1686910"/>
                </a:cubicBezTo>
                <a:cubicBezTo>
                  <a:pt x="750686" y="1766467"/>
                  <a:pt x="500613" y="1672951"/>
                  <a:pt x="725214" y="1734207"/>
                </a:cubicBezTo>
                <a:cubicBezTo>
                  <a:pt x="752517" y="1741653"/>
                  <a:pt x="778180" y="1754244"/>
                  <a:pt x="804041" y="1765738"/>
                </a:cubicBezTo>
                <a:cubicBezTo>
                  <a:pt x="825517" y="1775283"/>
                  <a:pt x="843817" y="1794094"/>
                  <a:pt x="867103" y="1797269"/>
                </a:cubicBezTo>
                <a:cubicBezTo>
                  <a:pt x="960973" y="1810069"/>
                  <a:pt x="1056290" y="1807779"/>
                  <a:pt x="1150883" y="1813034"/>
                </a:cubicBezTo>
                <a:cubicBezTo>
                  <a:pt x="1166648" y="1823545"/>
                  <a:pt x="1182761" y="1833553"/>
                  <a:pt x="1198179" y="1844566"/>
                </a:cubicBezTo>
                <a:cubicBezTo>
                  <a:pt x="1219560" y="1859839"/>
                  <a:pt x="1238959" y="1877936"/>
                  <a:pt x="1261241" y="1891862"/>
                </a:cubicBezTo>
                <a:cubicBezTo>
                  <a:pt x="1281171" y="1904318"/>
                  <a:pt x="1303898" y="1911733"/>
                  <a:pt x="1324303" y="1923393"/>
                </a:cubicBezTo>
                <a:cubicBezTo>
                  <a:pt x="1340754" y="1932794"/>
                  <a:pt x="1354653" y="1946450"/>
                  <a:pt x="1371600" y="1954924"/>
                </a:cubicBezTo>
                <a:cubicBezTo>
                  <a:pt x="1386464" y="1962356"/>
                  <a:pt x="1403336" y="1964855"/>
                  <a:pt x="1418896" y="1970690"/>
                </a:cubicBezTo>
                <a:cubicBezTo>
                  <a:pt x="1569669" y="2027231"/>
                  <a:pt x="1437689" y="1982210"/>
                  <a:pt x="1545021" y="2017986"/>
                </a:cubicBezTo>
                <a:cubicBezTo>
                  <a:pt x="1560786" y="2028496"/>
                  <a:pt x="1575002" y="2041822"/>
                  <a:pt x="1592317" y="2049517"/>
                </a:cubicBezTo>
                <a:cubicBezTo>
                  <a:pt x="1622689" y="2063016"/>
                  <a:pt x="1686910" y="2081048"/>
                  <a:pt x="1686910" y="2081048"/>
                </a:cubicBezTo>
                <a:cubicBezTo>
                  <a:pt x="1702676" y="2091558"/>
                  <a:pt x="1716892" y="2104884"/>
                  <a:pt x="1734207" y="2112579"/>
                </a:cubicBezTo>
                <a:cubicBezTo>
                  <a:pt x="1764579" y="2126078"/>
                  <a:pt x="1828800" y="2144110"/>
                  <a:pt x="1828800" y="2144110"/>
                </a:cubicBezTo>
                <a:cubicBezTo>
                  <a:pt x="1970690" y="2133600"/>
                  <a:pt x="2114486" y="2138031"/>
                  <a:pt x="2254469" y="2112579"/>
                </a:cubicBezTo>
                <a:cubicBezTo>
                  <a:pt x="2315629" y="2101459"/>
                  <a:pt x="2352850" y="2038477"/>
                  <a:pt x="2396358" y="2002221"/>
                </a:cubicBezTo>
                <a:cubicBezTo>
                  <a:pt x="2410914" y="1990091"/>
                  <a:pt x="2430257" y="1984088"/>
                  <a:pt x="2443655" y="1970690"/>
                </a:cubicBezTo>
                <a:cubicBezTo>
                  <a:pt x="2462235" y="1952110"/>
                  <a:pt x="2473852" y="1927578"/>
                  <a:pt x="2490952" y="1907628"/>
                </a:cubicBezTo>
                <a:cubicBezTo>
                  <a:pt x="2530480" y="1861512"/>
                  <a:pt x="2551463" y="1850420"/>
                  <a:pt x="2601310" y="1813034"/>
                </a:cubicBezTo>
                <a:cubicBezTo>
                  <a:pt x="2611820" y="1786758"/>
                  <a:pt x="2620185" y="1759519"/>
                  <a:pt x="2632841" y="1734207"/>
                </a:cubicBezTo>
                <a:cubicBezTo>
                  <a:pt x="2641315" y="1717259"/>
                  <a:pt x="2657719" y="1704651"/>
                  <a:pt x="2664372" y="1686910"/>
                </a:cubicBezTo>
                <a:cubicBezTo>
                  <a:pt x="2673781" y="1661820"/>
                  <a:pt x="2673639" y="1634079"/>
                  <a:pt x="2680138" y="1608083"/>
                </a:cubicBezTo>
                <a:cubicBezTo>
                  <a:pt x="2694928" y="1548922"/>
                  <a:pt x="2700359" y="1560897"/>
                  <a:pt x="2727434" y="1497724"/>
                </a:cubicBezTo>
                <a:cubicBezTo>
                  <a:pt x="2767558" y="1404102"/>
                  <a:pt x="2707854" y="1497557"/>
                  <a:pt x="2790496" y="1387366"/>
                </a:cubicBezTo>
                <a:cubicBezTo>
                  <a:pt x="2795751" y="1371600"/>
                  <a:pt x="2796603" y="1353592"/>
                  <a:pt x="2806262" y="1340069"/>
                </a:cubicBezTo>
                <a:cubicBezTo>
                  <a:pt x="2852227" y="1275718"/>
                  <a:pt x="2872271" y="1294024"/>
                  <a:pt x="2900855" y="1229710"/>
                </a:cubicBezTo>
                <a:cubicBezTo>
                  <a:pt x="2914354" y="1199338"/>
                  <a:pt x="2921876" y="1166648"/>
                  <a:pt x="2932386" y="1135117"/>
                </a:cubicBezTo>
                <a:lnTo>
                  <a:pt x="2948152" y="1087821"/>
                </a:lnTo>
                <a:cubicBezTo>
                  <a:pt x="2957553" y="1059619"/>
                  <a:pt x="2993377" y="1048541"/>
                  <a:pt x="3011214" y="1024759"/>
                </a:cubicBezTo>
                <a:cubicBezTo>
                  <a:pt x="3038899" y="987846"/>
                  <a:pt x="3043288" y="954992"/>
                  <a:pt x="3058510" y="914400"/>
                </a:cubicBezTo>
                <a:cubicBezTo>
                  <a:pt x="3068447" y="887902"/>
                  <a:pt x="3080104" y="862070"/>
                  <a:pt x="3090041" y="835572"/>
                </a:cubicBezTo>
                <a:cubicBezTo>
                  <a:pt x="3095876" y="820012"/>
                  <a:pt x="3099972" y="803836"/>
                  <a:pt x="3105807" y="788276"/>
                </a:cubicBezTo>
                <a:cubicBezTo>
                  <a:pt x="3116658" y="759339"/>
                  <a:pt x="3144156" y="697939"/>
                  <a:pt x="3153103" y="662152"/>
                </a:cubicBezTo>
                <a:cubicBezTo>
                  <a:pt x="3197671" y="483879"/>
                  <a:pt x="3132756" y="691667"/>
                  <a:pt x="3200400" y="488731"/>
                </a:cubicBezTo>
                <a:cubicBezTo>
                  <a:pt x="3205655" y="472965"/>
                  <a:pt x="3206947" y="455261"/>
                  <a:pt x="3216165" y="441434"/>
                </a:cubicBezTo>
                <a:cubicBezTo>
                  <a:pt x="3226675" y="425669"/>
                  <a:pt x="3239222" y="411085"/>
                  <a:pt x="3247696" y="394138"/>
                </a:cubicBezTo>
                <a:cubicBezTo>
                  <a:pt x="3255128" y="379274"/>
                  <a:pt x="3255391" y="361368"/>
                  <a:pt x="3263462" y="346841"/>
                </a:cubicBezTo>
                <a:cubicBezTo>
                  <a:pt x="3281866" y="313714"/>
                  <a:pt x="3326524" y="252248"/>
                  <a:pt x="3326524" y="252248"/>
                </a:cubicBezTo>
                <a:cubicBezTo>
                  <a:pt x="3318292" y="169929"/>
                  <a:pt x="3336675" y="104745"/>
                  <a:pt x="3279227" y="47297"/>
                </a:cubicBezTo>
                <a:cubicBezTo>
                  <a:pt x="3265829" y="33899"/>
                  <a:pt x="3248878" y="24240"/>
                  <a:pt x="3231931" y="15766"/>
                </a:cubicBezTo>
                <a:cubicBezTo>
                  <a:pt x="3217067" y="8334"/>
                  <a:pt x="3200400" y="5255"/>
                  <a:pt x="3184634" y="0"/>
                </a:cubicBezTo>
                <a:cubicBezTo>
                  <a:pt x="3137338" y="5255"/>
                  <a:pt x="3088912" y="4224"/>
                  <a:pt x="3042745" y="15766"/>
                </a:cubicBezTo>
                <a:cubicBezTo>
                  <a:pt x="3016636" y="22293"/>
                  <a:pt x="2962086" y="77872"/>
                  <a:pt x="2948152" y="94593"/>
                </a:cubicBezTo>
                <a:cubicBezTo>
                  <a:pt x="2936022" y="109149"/>
                  <a:pt x="2931417" y="130053"/>
                  <a:pt x="2916621" y="141890"/>
                </a:cubicBezTo>
                <a:cubicBezTo>
                  <a:pt x="2903644" y="152271"/>
                  <a:pt x="2885090" y="152400"/>
                  <a:pt x="2869324" y="157655"/>
                </a:cubicBezTo>
                <a:cubicBezTo>
                  <a:pt x="2820303" y="231187"/>
                  <a:pt x="2856741" y="204952"/>
                  <a:pt x="2743200" y="204952"/>
                </a:cubicBezTo>
              </a:path>
            </a:pathLst>
          </a:cu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 rot="1849108">
            <a:off x="1517005" y="1899715"/>
            <a:ext cx="469130" cy="2939932"/>
          </a:xfrm>
          <a:prstGeom prst="ellipse">
            <a:avLst/>
          </a:pr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Freeform 37"/>
          <p:cNvSpPr/>
          <p:nvPr/>
        </p:nvSpPr>
        <p:spPr>
          <a:xfrm>
            <a:off x="4988035" y="2613940"/>
            <a:ext cx="1987836" cy="2850931"/>
          </a:xfrm>
          <a:custGeom>
            <a:avLst/>
            <a:gdLst>
              <a:gd name="connsiteX0" fmla="*/ 0 w 1862587"/>
              <a:gd name="connsiteY0" fmla="*/ 166692 h 2925657"/>
              <a:gd name="connsiteX1" fmla="*/ 15765 w 1862587"/>
              <a:gd name="connsiteY1" fmla="*/ 1096857 h 2925657"/>
              <a:gd name="connsiteX2" fmla="*/ 31531 w 1862587"/>
              <a:gd name="connsiteY2" fmla="*/ 1144154 h 2925657"/>
              <a:gd name="connsiteX3" fmla="*/ 47296 w 1862587"/>
              <a:gd name="connsiteY3" fmla="*/ 1238747 h 2925657"/>
              <a:gd name="connsiteX4" fmla="*/ 94593 w 1862587"/>
              <a:gd name="connsiteY4" fmla="*/ 1396402 h 2925657"/>
              <a:gd name="connsiteX5" fmla="*/ 126124 w 1862587"/>
              <a:gd name="connsiteY5" fmla="*/ 1522526 h 2925657"/>
              <a:gd name="connsiteX6" fmla="*/ 141889 w 1862587"/>
              <a:gd name="connsiteY6" fmla="*/ 1585588 h 2925657"/>
              <a:gd name="connsiteX7" fmla="*/ 173420 w 1862587"/>
              <a:gd name="connsiteY7" fmla="*/ 1632885 h 2925657"/>
              <a:gd name="connsiteX8" fmla="*/ 189186 w 1862587"/>
              <a:gd name="connsiteY8" fmla="*/ 1680181 h 2925657"/>
              <a:gd name="connsiteX9" fmla="*/ 236483 w 1862587"/>
              <a:gd name="connsiteY9" fmla="*/ 1727478 h 2925657"/>
              <a:gd name="connsiteX10" fmla="*/ 315310 w 1862587"/>
              <a:gd name="connsiteY10" fmla="*/ 1837836 h 2925657"/>
              <a:gd name="connsiteX11" fmla="*/ 362607 w 1862587"/>
              <a:gd name="connsiteY11" fmla="*/ 1869367 h 2925657"/>
              <a:gd name="connsiteX12" fmla="*/ 394138 w 1862587"/>
              <a:gd name="connsiteY12" fmla="*/ 1916664 h 2925657"/>
              <a:gd name="connsiteX13" fmla="*/ 409903 w 1862587"/>
              <a:gd name="connsiteY13" fmla="*/ 1979726 h 2925657"/>
              <a:gd name="connsiteX14" fmla="*/ 441434 w 1862587"/>
              <a:gd name="connsiteY14" fmla="*/ 2042788 h 2925657"/>
              <a:gd name="connsiteX15" fmla="*/ 457200 w 1862587"/>
              <a:gd name="connsiteY15" fmla="*/ 2090085 h 2925657"/>
              <a:gd name="connsiteX16" fmla="*/ 488731 w 1862587"/>
              <a:gd name="connsiteY16" fmla="*/ 2137381 h 2925657"/>
              <a:gd name="connsiteX17" fmla="*/ 520262 w 1862587"/>
              <a:gd name="connsiteY17" fmla="*/ 2200443 h 2925657"/>
              <a:gd name="connsiteX18" fmla="*/ 536027 w 1862587"/>
              <a:gd name="connsiteY18" fmla="*/ 2263505 h 2925657"/>
              <a:gd name="connsiteX19" fmla="*/ 551793 w 1862587"/>
              <a:gd name="connsiteY19" fmla="*/ 2310802 h 2925657"/>
              <a:gd name="connsiteX20" fmla="*/ 567558 w 1862587"/>
              <a:gd name="connsiteY20" fmla="*/ 2452692 h 2925657"/>
              <a:gd name="connsiteX21" fmla="*/ 630620 w 1862587"/>
              <a:gd name="connsiteY21" fmla="*/ 2673409 h 2925657"/>
              <a:gd name="connsiteX22" fmla="*/ 693683 w 1862587"/>
              <a:gd name="connsiteY22" fmla="*/ 2752236 h 2925657"/>
              <a:gd name="connsiteX23" fmla="*/ 756745 w 1862587"/>
              <a:gd name="connsiteY23" fmla="*/ 2815298 h 2925657"/>
              <a:gd name="connsiteX24" fmla="*/ 788276 w 1862587"/>
              <a:gd name="connsiteY24" fmla="*/ 2862595 h 2925657"/>
              <a:gd name="connsiteX25" fmla="*/ 882869 w 1862587"/>
              <a:gd name="connsiteY25" fmla="*/ 2925657 h 2925657"/>
              <a:gd name="connsiteX26" fmla="*/ 961696 w 1862587"/>
              <a:gd name="connsiteY26" fmla="*/ 2909892 h 2925657"/>
              <a:gd name="connsiteX27" fmla="*/ 1024758 w 1862587"/>
              <a:gd name="connsiteY27" fmla="*/ 2831064 h 2925657"/>
              <a:gd name="connsiteX28" fmla="*/ 1072055 w 1862587"/>
              <a:gd name="connsiteY28" fmla="*/ 2815298 h 2925657"/>
              <a:gd name="connsiteX29" fmla="*/ 1103586 w 1862587"/>
              <a:gd name="connsiteY29" fmla="*/ 2768002 h 2925657"/>
              <a:gd name="connsiteX30" fmla="*/ 1119351 w 1862587"/>
              <a:gd name="connsiteY30" fmla="*/ 2720705 h 2925657"/>
              <a:gd name="connsiteX31" fmla="*/ 1150883 w 1862587"/>
              <a:gd name="connsiteY31" fmla="*/ 2689174 h 2925657"/>
              <a:gd name="connsiteX32" fmla="*/ 1292772 w 1862587"/>
              <a:gd name="connsiteY32" fmla="*/ 2626112 h 2925657"/>
              <a:gd name="connsiteX33" fmla="*/ 1340069 w 1862587"/>
              <a:gd name="connsiteY33" fmla="*/ 2594581 h 2925657"/>
              <a:gd name="connsiteX34" fmla="*/ 1860331 w 1862587"/>
              <a:gd name="connsiteY34" fmla="*/ 2563050 h 2925657"/>
              <a:gd name="connsiteX35" fmla="*/ 1828800 w 1862587"/>
              <a:gd name="connsiteY35" fmla="*/ 2231974 h 2925657"/>
              <a:gd name="connsiteX36" fmla="*/ 1686910 w 1862587"/>
              <a:gd name="connsiteY36" fmla="*/ 2153147 h 2925657"/>
              <a:gd name="connsiteX37" fmla="*/ 1497724 w 1862587"/>
              <a:gd name="connsiteY37" fmla="*/ 2027023 h 2925657"/>
              <a:gd name="connsiteX38" fmla="*/ 1403131 w 1862587"/>
              <a:gd name="connsiteY38" fmla="*/ 1932429 h 2925657"/>
              <a:gd name="connsiteX39" fmla="*/ 1324303 w 1862587"/>
              <a:gd name="connsiteY39" fmla="*/ 1790540 h 2925657"/>
              <a:gd name="connsiteX40" fmla="*/ 1245476 w 1862587"/>
              <a:gd name="connsiteY40" fmla="*/ 1680181 h 2925657"/>
              <a:gd name="connsiteX41" fmla="*/ 1198179 w 1862587"/>
              <a:gd name="connsiteY41" fmla="*/ 1632885 h 2925657"/>
              <a:gd name="connsiteX42" fmla="*/ 1087820 w 1862587"/>
              <a:gd name="connsiteY42" fmla="*/ 1427933 h 2925657"/>
              <a:gd name="connsiteX43" fmla="*/ 1040524 w 1862587"/>
              <a:gd name="connsiteY43" fmla="*/ 1364871 h 2925657"/>
              <a:gd name="connsiteX44" fmla="*/ 961696 w 1862587"/>
              <a:gd name="connsiteY44" fmla="*/ 1254512 h 2925657"/>
              <a:gd name="connsiteX45" fmla="*/ 867103 w 1862587"/>
              <a:gd name="connsiteY45" fmla="*/ 1159919 h 2925657"/>
              <a:gd name="connsiteX46" fmla="*/ 709448 w 1862587"/>
              <a:gd name="connsiteY46" fmla="*/ 986498 h 2925657"/>
              <a:gd name="connsiteX47" fmla="*/ 677917 w 1862587"/>
              <a:gd name="connsiteY47" fmla="*/ 939202 h 2925657"/>
              <a:gd name="connsiteX48" fmla="*/ 630620 w 1862587"/>
              <a:gd name="connsiteY48" fmla="*/ 907671 h 2925657"/>
              <a:gd name="connsiteX49" fmla="*/ 567558 w 1862587"/>
              <a:gd name="connsiteY49" fmla="*/ 828843 h 2925657"/>
              <a:gd name="connsiteX50" fmla="*/ 536027 w 1862587"/>
              <a:gd name="connsiteY50" fmla="*/ 765781 h 2925657"/>
              <a:gd name="connsiteX51" fmla="*/ 504496 w 1862587"/>
              <a:gd name="connsiteY51" fmla="*/ 686954 h 2925657"/>
              <a:gd name="connsiteX52" fmla="*/ 472965 w 1862587"/>
              <a:gd name="connsiteY52" fmla="*/ 639657 h 2925657"/>
              <a:gd name="connsiteX53" fmla="*/ 409903 w 1862587"/>
              <a:gd name="connsiteY53" fmla="*/ 545064 h 2925657"/>
              <a:gd name="connsiteX54" fmla="*/ 394138 w 1862587"/>
              <a:gd name="connsiteY54" fmla="*/ 497767 h 2925657"/>
              <a:gd name="connsiteX55" fmla="*/ 331076 w 1862587"/>
              <a:gd name="connsiteY55" fmla="*/ 340112 h 2925657"/>
              <a:gd name="connsiteX56" fmla="*/ 283779 w 1862587"/>
              <a:gd name="connsiteY56" fmla="*/ 292816 h 2925657"/>
              <a:gd name="connsiteX57" fmla="*/ 220717 w 1862587"/>
              <a:gd name="connsiteY57" fmla="*/ 198223 h 2925657"/>
              <a:gd name="connsiteX58" fmla="*/ 189186 w 1862587"/>
              <a:gd name="connsiteY58" fmla="*/ 150926 h 2925657"/>
              <a:gd name="connsiteX59" fmla="*/ 141889 w 1862587"/>
              <a:gd name="connsiteY59" fmla="*/ 119395 h 2925657"/>
              <a:gd name="connsiteX60" fmla="*/ 31531 w 1862587"/>
              <a:gd name="connsiteY60" fmla="*/ 87864 h 2925657"/>
              <a:gd name="connsiteX61" fmla="*/ 15765 w 1862587"/>
              <a:gd name="connsiteY61" fmla="*/ 182457 h 2925657"/>
              <a:gd name="connsiteX62" fmla="*/ 0 w 1862587"/>
              <a:gd name="connsiteY62" fmla="*/ 166692 h 2925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1862587" h="2925657">
                <a:moveTo>
                  <a:pt x="0" y="166692"/>
                </a:moveTo>
                <a:cubicBezTo>
                  <a:pt x="0" y="319092"/>
                  <a:pt x="5767" y="786919"/>
                  <a:pt x="15765" y="1096857"/>
                </a:cubicBezTo>
                <a:cubicBezTo>
                  <a:pt x="16301" y="1113467"/>
                  <a:pt x="27926" y="1127931"/>
                  <a:pt x="31531" y="1144154"/>
                </a:cubicBezTo>
                <a:cubicBezTo>
                  <a:pt x="38465" y="1175359"/>
                  <a:pt x="41027" y="1207402"/>
                  <a:pt x="47296" y="1238747"/>
                </a:cubicBezTo>
                <a:cubicBezTo>
                  <a:pt x="59208" y="1298308"/>
                  <a:pt x="74487" y="1336083"/>
                  <a:pt x="94593" y="1396402"/>
                </a:cubicBezTo>
                <a:cubicBezTo>
                  <a:pt x="122763" y="1480912"/>
                  <a:pt x="100760" y="1408388"/>
                  <a:pt x="126124" y="1522526"/>
                </a:cubicBezTo>
                <a:cubicBezTo>
                  <a:pt x="130824" y="1543678"/>
                  <a:pt x="133354" y="1565672"/>
                  <a:pt x="141889" y="1585588"/>
                </a:cubicBezTo>
                <a:cubicBezTo>
                  <a:pt x="149353" y="1603004"/>
                  <a:pt x="164946" y="1615938"/>
                  <a:pt x="173420" y="1632885"/>
                </a:cubicBezTo>
                <a:cubicBezTo>
                  <a:pt x="180852" y="1647749"/>
                  <a:pt x="179968" y="1666354"/>
                  <a:pt x="189186" y="1680181"/>
                </a:cubicBezTo>
                <a:cubicBezTo>
                  <a:pt x="201554" y="1698732"/>
                  <a:pt x="222209" y="1710350"/>
                  <a:pt x="236483" y="1727478"/>
                </a:cubicBezTo>
                <a:cubicBezTo>
                  <a:pt x="281238" y="1781184"/>
                  <a:pt x="258519" y="1781045"/>
                  <a:pt x="315310" y="1837836"/>
                </a:cubicBezTo>
                <a:cubicBezTo>
                  <a:pt x="328708" y="1851234"/>
                  <a:pt x="346841" y="1858857"/>
                  <a:pt x="362607" y="1869367"/>
                </a:cubicBezTo>
                <a:cubicBezTo>
                  <a:pt x="373117" y="1885133"/>
                  <a:pt x="386674" y="1899248"/>
                  <a:pt x="394138" y="1916664"/>
                </a:cubicBezTo>
                <a:cubicBezTo>
                  <a:pt x="402673" y="1936580"/>
                  <a:pt x="402295" y="1959438"/>
                  <a:pt x="409903" y="1979726"/>
                </a:cubicBezTo>
                <a:cubicBezTo>
                  <a:pt x="418155" y="2001731"/>
                  <a:pt x="432176" y="2021186"/>
                  <a:pt x="441434" y="2042788"/>
                </a:cubicBezTo>
                <a:cubicBezTo>
                  <a:pt x="447980" y="2058063"/>
                  <a:pt x="449768" y="2075221"/>
                  <a:pt x="457200" y="2090085"/>
                </a:cubicBezTo>
                <a:cubicBezTo>
                  <a:pt x="465674" y="2107032"/>
                  <a:pt x="479330" y="2120930"/>
                  <a:pt x="488731" y="2137381"/>
                </a:cubicBezTo>
                <a:cubicBezTo>
                  <a:pt x="500391" y="2157786"/>
                  <a:pt x="509752" y="2179422"/>
                  <a:pt x="520262" y="2200443"/>
                </a:cubicBezTo>
                <a:cubicBezTo>
                  <a:pt x="525517" y="2221464"/>
                  <a:pt x="530074" y="2242671"/>
                  <a:pt x="536027" y="2263505"/>
                </a:cubicBezTo>
                <a:cubicBezTo>
                  <a:pt x="540592" y="2279484"/>
                  <a:pt x="549061" y="2294410"/>
                  <a:pt x="551793" y="2310802"/>
                </a:cubicBezTo>
                <a:cubicBezTo>
                  <a:pt x="559616" y="2357742"/>
                  <a:pt x="559288" y="2405828"/>
                  <a:pt x="567558" y="2452692"/>
                </a:cubicBezTo>
                <a:cubicBezTo>
                  <a:pt x="570081" y="2466987"/>
                  <a:pt x="613816" y="2648203"/>
                  <a:pt x="630620" y="2673409"/>
                </a:cubicBezTo>
                <a:cubicBezTo>
                  <a:pt x="670396" y="2733073"/>
                  <a:pt x="648753" y="2707307"/>
                  <a:pt x="693683" y="2752236"/>
                </a:cubicBezTo>
                <a:cubicBezTo>
                  <a:pt x="728079" y="2855430"/>
                  <a:pt x="680306" y="2754147"/>
                  <a:pt x="756745" y="2815298"/>
                </a:cubicBezTo>
                <a:cubicBezTo>
                  <a:pt x="771541" y="2827135"/>
                  <a:pt x="774016" y="2850118"/>
                  <a:pt x="788276" y="2862595"/>
                </a:cubicBezTo>
                <a:cubicBezTo>
                  <a:pt x="816795" y="2887549"/>
                  <a:pt x="882869" y="2925657"/>
                  <a:pt x="882869" y="2925657"/>
                </a:cubicBezTo>
                <a:cubicBezTo>
                  <a:pt x="909145" y="2920402"/>
                  <a:pt x="937067" y="2920448"/>
                  <a:pt x="961696" y="2909892"/>
                </a:cubicBezTo>
                <a:cubicBezTo>
                  <a:pt x="996306" y="2895059"/>
                  <a:pt x="998135" y="2852362"/>
                  <a:pt x="1024758" y="2831064"/>
                </a:cubicBezTo>
                <a:cubicBezTo>
                  <a:pt x="1037735" y="2820683"/>
                  <a:pt x="1056289" y="2820553"/>
                  <a:pt x="1072055" y="2815298"/>
                </a:cubicBezTo>
                <a:cubicBezTo>
                  <a:pt x="1082565" y="2799533"/>
                  <a:pt x="1095112" y="2784949"/>
                  <a:pt x="1103586" y="2768002"/>
                </a:cubicBezTo>
                <a:cubicBezTo>
                  <a:pt x="1111018" y="2753138"/>
                  <a:pt x="1110801" y="2734955"/>
                  <a:pt x="1119351" y="2720705"/>
                </a:cubicBezTo>
                <a:cubicBezTo>
                  <a:pt x="1126999" y="2707959"/>
                  <a:pt x="1140372" y="2699684"/>
                  <a:pt x="1150883" y="2689174"/>
                </a:cubicBezTo>
                <a:cubicBezTo>
                  <a:pt x="1183076" y="2592594"/>
                  <a:pt x="1142434" y="2667114"/>
                  <a:pt x="1292772" y="2626112"/>
                </a:cubicBezTo>
                <a:cubicBezTo>
                  <a:pt x="1311052" y="2621126"/>
                  <a:pt x="1321237" y="2596673"/>
                  <a:pt x="1340069" y="2594581"/>
                </a:cubicBezTo>
                <a:cubicBezTo>
                  <a:pt x="1512745" y="2575395"/>
                  <a:pt x="1686910" y="2573560"/>
                  <a:pt x="1860331" y="2563050"/>
                </a:cubicBezTo>
                <a:cubicBezTo>
                  <a:pt x="1849821" y="2452691"/>
                  <a:pt x="1862587" y="2337558"/>
                  <a:pt x="1828800" y="2231974"/>
                </a:cubicBezTo>
                <a:cubicBezTo>
                  <a:pt x="1815854" y="2191517"/>
                  <a:pt x="1728290" y="2166940"/>
                  <a:pt x="1686910" y="2153147"/>
                </a:cubicBezTo>
                <a:lnTo>
                  <a:pt x="1497724" y="2027023"/>
                </a:lnTo>
                <a:cubicBezTo>
                  <a:pt x="1460621" y="2002288"/>
                  <a:pt x="1403131" y="1932429"/>
                  <a:pt x="1403131" y="1932429"/>
                </a:cubicBezTo>
                <a:cubicBezTo>
                  <a:pt x="1375381" y="1849182"/>
                  <a:pt x="1396583" y="1898961"/>
                  <a:pt x="1324303" y="1790540"/>
                </a:cubicBezTo>
                <a:cubicBezTo>
                  <a:pt x="1299349" y="1753109"/>
                  <a:pt x="1274808" y="1714401"/>
                  <a:pt x="1245476" y="1680181"/>
                </a:cubicBezTo>
                <a:cubicBezTo>
                  <a:pt x="1230966" y="1663253"/>
                  <a:pt x="1212452" y="1650013"/>
                  <a:pt x="1198179" y="1632885"/>
                </a:cubicBezTo>
                <a:cubicBezTo>
                  <a:pt x="1158105" y="1584796"/>
                  <a:pt x="1100553" y="1453399"/>
                  <a:pt x="1087820" y="1427933"/>
                </a:cubicBezTo>
                <a:cubicBezTo>
                  <a:pt x="1076069" y="1404431"/>
                  <a:pt x="1055796" y="1386253"/>
                  <a:pt x="1040524" y="1364871"/>
                </a:cubicBezTo>
                <a:cubicBezTo>
                  <a:pt x="1010997" y="1323533"/>
                  <a:pt x="997370" y="1294150"/>
                  <a:pt x="961696" y="1254512"/>
                </a:cubicBezTo>
                <a:cubicBezTo>
                  <a:pt x="931866" y="1221367"/>
                  <a:pt x="896307" y="1193616"/>
                  <a:pt x="867103" y="1159919"/>
                </a:cubicBezTo>
                <a:cubicBezTo>
                  <a:pt x="712092" y="981059"/>
                  <a:pt x="817042" y="1058227"/>
                  <a:pt x="709448" y="986498"/>
                </a:cubicBezTo>
                <a:cubicBezTo>
                  <a:pt x="698938" y="970733"/>
                  <a:pt x="691315" y="952600"/>
                  <a:pt x="677917" y="939202"/>
                </a:cubicBezTo>
                <a:cubicBezTo>
                  <a:pt x="664519" y="925804"/>
                  <a:pt x="642457" y="922467"/>
                  <a:pt x="630620" y="907671"/>
                </a:cubicBezTo>
                <a:cubicBezTo>
                  <a:pt x="543591" y="798884"/>
                  <a:pt x="703105" y="919207"/>
                  <a:pt x="567558" y="828843"/>
                </a:cubicBezTo>
                <a:cubicBezTo>
                  <a:pt x="557048" y="807822"/>
                  <a:pt x="545572" y="787257"/>
                  <a:pt x="536027" y="765781"/>
                </a:cubicBezTo>
                <a:cubicBezTo>
                  <a:pt x="524533" y="739920"/>
                  <a:pt x="517152" y="712266"/>
                  <a:pt x="504496" y="686954"/>
                </a:cubicBezTo>
                <a:cubicBezTo>
                  <a:pt x="496022" y="670006"/>
                  <a:pt x="483475" y="655423"/>
                  <a:pt x="472965" y="639657"/>
                </a:cubicBezTo>
                <a:cubicBezTo>
                  <a:pt x="436759" y="494828"/>
                  <a:pt x="489085" y="644042"/>
                  <a:pt x="409903" y="545064"/>
                </a:cubicBezTo>
                <a:cubicBezTo>
                  <a:pt x="399522" y="532087"/>
                  <a:pt x="400684" y="513042"/>
                  <a:pt x="394138" y="497767"/>
                </a:cubicBezTo>
                <a:cubicBezTo>
                  <a:pt x="324542" y="335374"/>
                  <a:pt x="402850" y="555435"/>
                  <a:pt x="331076" y="340112"/>
                </a:cubicBezTo>
                <a:cubicBezTo>
                  <a:pt x="324025" y="318960"/>
                  <a:pt x="297467" y="310415"/>
                  <a:pt x="283779" y="292816"/>
                </a:cubicBezTo>
                <a:cubicBezTo>
                  <a:pt x="260513" y="262903"/>
                  <a:pt x="241738" y="229754"/>
                  <a:pt x="220717" y="198223"/>
                </a:cubicBezTo>
                <a:cubicBezTo>
                  <a:pt x="210207" y="182457"/>
                  <a:pt x="204952" y="161436"/>
                  <a:pt x="189186" y="150926"/>
                </a:cubicBezTo>
                <a:lnTo>
                  <a:pt x="141889" y="119395"/>
                </a:lnTo>
                <a:cubicBezTo>
                  <a:pt x="128036" y="77834"/>
                  <a:pt x="119395" y="0"/>
                  <a:pt x="31531" y="87864"/>
                </a:cubicBezTo>
                <a:cubicBezTo>
                  <a:pt x="8928" y="110467"/>
                  <a:pt x="28357" y="153076"/>
                  <a:pt x="15765" y="182457"/>
                </a:cubicBezTo>
                <a:cubicBezTo>
                  <a:pt x="11136" y="193258"/>
                  <a:pt x="0" y="14292"/>
                  <a:pt x="0" y="166692"/>
                </a:cubicBezTo>
                <a:close/>
              </a:path>
            </a:pathLst>
          </a:custGeom>
          <a:noFill/>
          <a:ln>
            <a:solidFill>
              <a:schemeClr val="accent4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/>
          <p:cNvSpPr txBox="1"/>
          <p:nvPr/>
        </p:nvSpPr>
        <p:spPr>
          <a:xfrm>
            <a:off x="279400" y="4876800"/>
            <a:ext cx="2590800" cy="132343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36538" indent="-236538">
              <a:buFont typeface="Arial" pitchFamily="34" charset="0"/>
              <a:buChar char="•"/>
            </a:pPr>
            <a:r>
              <a:rPr lang="en-US" sz="1600" dirty="0" smtClean="0"/>
              <a:t>6 sub-loops</a:t>
            </a:r>
          </a:p>
          <a:p>
            <a:pPr marL="236538" indent="-236538">
              <a:buFont typeface="Arial" pitchFamily="34" charset="0"/>
              <a:buChar char="•"/>
            </a:pPr>
            <a:r>
              <a:rPr lang="en-US" sz="1600" dirty="0" smtClean="0"/>
              <a:t>Not all “Theme Days” honored</a:t>
            </a:r>
          </a:p>
          <a:p>
            <a:pPr marL="236538" indent="-236538">
              <a:buFont typeface="Arial" pitchFamily="34" charset="0"/>
              <a:buChar char="•"/>
            </a:pPr>
            <a:r>
              <a:rPr lang="en-US" sz="1600" dirty="0" smtClean="0"/>
              <a:t>Not all start and end at hotel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89000" y="2130623"/>
            <a:ext cx="990600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Lockheed</a:t>
            </a:r>
            <a:endParaRPr lang="en-US" sz="1200" dirty="0"/>
          </a:p>
        </p:txBody>
      </p:sp>
      <p:cxnSp>
        <p:nvCxnSpPr>
          <p:cNvPr id="17" name="Straight Arrow Connector 16"/>
          <p:cNvCxnSpPr>
            <a:endCxn id="36" idx="1"/>
          </p:cNvCxnSpPr>
          <p:nvPr/>
        </p:nvCxnSpPr>
        <p:spPr>
          <a:xfrm>
            <a:off x="1879600" y="2286001"/>
            <a:ext cx="262045" cy="106055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69755" y="3657600"/>
            <a:ext cx="990600" cy="27699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/>
                </a:solidFill>
              </a:rPr>
              <a:t>Deloitte</a:t>
            </a:r>
            <a:endParaRPr lang="en-US" sz="1200" dirty="0">
              <a:solidFill>
                <a:schemeClr val="bg1"/>
              </a:solidFill>
            </a:endParaRPr>
          </a:p>
        </p:txBody>
      </p:sp>
      <p:cxnSp>
        <p:nvCxnSpPr>
          <p:cNvPr id="22" name="Straight Arrow Connector 21"/>
          <p:cNvCxnSpPr>
            <a:stCxn id="19" idx="2"/>
          </p:cNvCxnSpPr>
          <p:nvPr/>
        </p:nvCxnSpPr>
        <p:spPr>
          <a:xfrm rot="16200000" flipH="1">
            <a:off x="726822" y="3872832"/>
            <a:ext cx="210056" cy="33359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803400" y="4267200"/>
            <a:ext cx="990600" cy="276999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CIA</a:t>
            </a:r>
            <a:endParaRPr lang="en-US" sz="1200" dirty="0"/>
          </a:p>
        </p:txBody>
      </p:sp>
      <p:cxnSp>
        <p:nvCxnSpPr>
          <p:cNvPr id="25" name="Straight Arrow Connector 24"/>
          <p:cNvCxnSpPr/>
          <p:nvPr/>
        </p:nvCxnSpPr>
        <p:spPr>
          <a:xfrm rot="10800000">
            <a:off x="2108200" y="4038602"/>
            <a:ext cx="304800" cy="228599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4622800" y="2057400"/>
            <a:ext cx="990600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Hotel</a:t>
            </a:r>
            <a:endParaRPr lang="en-US" sz="1200" dirty="0"/>
          </a:p>
        </p:txBody>
      </p:sp>
      <p:cxnSp>
        <p:nvCxnSpPr>
          <p:cNvPr id="32" name="Straight Arrow Connector 31"/>
          <p:cNvCxnSpPr>
            <a:stCxn id="31" idx="2"/>
            <a:endCxn id="26" idx="1"/>
          </p:cNvCxnSpPr>
          <p:nvPr/>
        </p:nvCxnSpPr>
        <p:spPr>
          <a:xfrm rot="16200000" flipH="1">
            <a:off x="5009203" y="2443296"/>
            <a:ext cx="245383" cy="2758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3708400" y="5029198"/>
            <a:ext cx="990600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Georgetown</a:t>
            </a:r>
            <a:endParaRPr lang="en-US" sz="1200" dirty="0"/>
          </a:p>
        </p:txBody>
      </p:sp>
      <p:cxnSp>
        <p:nvCxnSpPr>
          <p:cNvPr id="42" name="Straight Arrow Connector 41"/>
          <p:cNvCxnSpPr/>
          <p:nvPr/>
        </p:nvCxnSpPr>
        <p:spPr>
          <a:xfrm rot="10800000">
            <a:off x="4013200" y="4800600"/>
            <a:ext cx="304800" cy="228599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8432800" y="5819001"/>
            <a:ext cx="990600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Senate Finance</a:t>
            </a:r>
            <a:endParaRPr lang="en-US" sz="1200" dirty="0"/>
          </a:p>
        </p:txBody>
      </p:sp>
      <p:cxnSp>
        <p:nvCxnSpPr>
          <p:cNvPr id="44" name="Straight Arrow Connector 43"/>
          <p:cNvCxnSpPr>
            <a:stCxn id="43" idx="1"/>
          </p:cNvCxnSpPr>
          <p:nvPr/>
        </p:nvCxnSpPr>
        <p:spPr>
          <a:xfrm rot="10800000">
            <a:off x="8280400" y="5943600"/>
            <a:ext cx="152400" cy="106235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9042400" y="6657201"/>
            <a:ext cx="990600" cy="276999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RNC</a:t>
            </a:r>
            <a:endParaRPr lang="en-US" sz="1200" dirty="0"/>
          </a:p>
        </p:txBody>
      </p:sp>
      <p:cxnSp>
        <p:nvCxnSpPr>
          <p:cNvPr id="48" name="Straight Arrow Connector 47"/>
          <p:cNvCxnSpPr>
            <a:stCxn id="47" idx="1"/>
          </p:cNvCxnSpPr>
          <p:nvPr/>
        </p:nvCxnSpPr>
        <p:spPr>
          <a:xfrm rot="10800000">
            <a:off x="8890000" y="6781799"/>
            <a:ext cx="152400" cy="13902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7213601" y="7114401"/>
            <a:ext cx="990600" cy="276999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DNC</a:t>
            </a:r>
            <a:endParaRPr lang="en-US" sz="1200" dirty="0"/>
          </a:p>
        </p:txBody>
      </p:sp>
      <p:cxnSp>
        <p:nvCxnSpPr>
          <p:cNvPr id="50" name="Straight Arrow Connector 49"/>
          <p:cNvCxnSpPr>
            <a:stCxn id="49" idx="0"/>
          </p:cNvCxnSpPr>
          <p:nvPr/>
        </p:nvCxnSpPr>
        <p:spPr>
          <a:xfrm rot="5400000" flipH="1" flipV="1">
            <a:off x="7904551" y="6738553"/>
            <a:ext cx="180199" cy="571499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7289800" y="4237345"/>
            <a:ext cx="990600" cy="27699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/>
                </a:solidFill>
              </a:rPr>
              <a:t>IBM</a:t>
            </a:r>
            <a:endParaRPr lang="en-US" sz="1200" dirty="0">
              <a:solidFill>
                <a:schemeClr val="bg1"/>
              </a:solidFill>
            </a:endParaRPr>
          </a:p>
        </p:txBody>
      </p:sp>
      <p:cxnSp>
        <p:nvCxnSpPr>
          <p:cNvPr id="55" name="Straight Arrow Connector 54"/>
          <p:cNvCxnSpPr>
            <a:stCxn id="54" idx="2"/>
          </p:cNvCxnSpPr>
          <p:nvPr/>
        </p:nvCxnSpPr>
        <p:spPr>
          <a:xfrm rot="5400000">
            <a:off x="7241922" y="4333622"/>
            <a:ext cx="362456" cy="72390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8051801" y="4948535"/>
            <a:ext cx="990600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OPIC</a:t>
            </a:r>
            <a:endParaRPr lang="en-US" sz="1200" dirty="0"/>
          </a:p>
        </p:txBody>
      </p:sp>
      <p:cxnSp>
        <p:nvCxnSpPr>
          <p:cNvPr id="58" name="Straight Arrow Connector 57"/>
          <p:cNvCxnSpPr>
            <a:stCxn id="57" idx="1"/>
          </p:cNvCxnSpPr>
          <p:nvPr/>
        </p:nvCxnSpPr>
        <p:spPr>
          <a:xfrm rot="10800000" flipV="1">
            <a:off x="7213603" y="5087034"/>
            <a:ext cx="838199" cy="94565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5431132" y="6320135"/>
            <a:ext cx="990600" cy="4616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Dep’t of Treasury</a:t>
            </a:r>
            <a:endParaRPr lang="en-US" sz="1200" dirty="0"/>
          </a:p>
        </p:txBody>
      </p:sp>
      <p:cxnSp>
        <p:nvCxnSpPr>
          <p:cNvPr id="61" name="Straight Arrow Connector 60"/>
          <p:cNvCxnSpPr>
            <a:stCxn id="60" idx="0"/>
          </p:cNvCxnSpPr>
          <p:nvPr/>
        </p:nvCxnSpPr>
        <p:spPr>
          <a:xfrm rot="5400000" flipH="1" flipV="1">
            <a:off x="5810250" y="5678783"/>
            <a:ext cx="757535" cy="52517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6451600" y="5742801"/>
            <a:ext cx="990600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DB</a:t>
            </a:r>
            <a:endParaRPr lang="en-US" sz="1200" dirty="0"/>
          </a:p>
        </p:txBody>
      </p:sp>
      <p:cxnSp>
        <p:nvCxnSpPr>
          <p:cNvPr id="65" name="Straight Arrow Connector 64"/>
          <p:cNvCxnSpPr>
            <a:stCxn id="64" idx="0"/>
          </p:cNvCxnSpPr>
          <p:nvPr/>
        </p:nvCxnSpPr>
        <p:spPr>
          <a:xfrm rot="16200000" flipV="1">
            <a:off x="6761550" y="5557451"/>
            <a:ext cx="256401" cy="11430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4775200" y="5819001"/>
            <a:ext cx="990600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World Bank</a:t>
            </a:r>
            <a:endParaRPr lang="en-US" sz="1200" dirty="0"/>
          </a:p>
        </p:txBody>
      </p:sp>
      <p:cxnSp>
        <p:nvCxnSpPr>
          <p:cNvPr id="69" name="Straight Arrow Connector 68"/>
          <p:cNvCxnSpPr/>
          <p:nvPr/>
        </p:nvCxnSpPr>
        <p:spPr>
          <a:xfrm flipV="1">
            <a:off x="5384800" y="5486400"/>
            <a:ext cx="381000" cy="332604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6" grpId="0" animBg="1"/>
      <p:bldP spid="34" grpId="0" animBg="1"/>
      <p:bldP spid="36" grpId="0" animBg="1"/>
      <p:bldP spid="3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 txBox="1">
            <a:spLocks noChangeArrowheads="1"/>
          </p:cNvSpPr>
          <p:nvPr/>
        </p:nvSpPr>
        <p:spPr bwMode="auto">
          <a:xfrm>
            <a:off x="552450" y="1404938"/>
            <a:ext cx="9055100" cy="62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700" u="sng" kern="0" dirty="0" smtClean="0">
                <a:solidFill>
                  <a:srgbClr val="000000"/>
                </a:solidFill>
                <a:latin typeface="Arial" pitchFamily="34" charset="0"/>
                <a:ea typeface="+mj-ea"/>
                <a:cs typeface="+mj-cs"/>
              </a:rPr>
              <a:t>Final Route</a:t>
            </a:r>
            <a:endParaRPr kumimoji="0" lang="en-US" sz="2700" b="0" i="0" u="sng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j-ea"/>
              <a:cs typeface="+mj-cs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4816366"/>
            <a:ext cx="2870200" cy="1905000"/>
          </a:xfrm>
          <a:ln>
            <a:solidFill>
              <a:schemeClr val="tx1"/>
            </a:solidFill>
          </a:ln>
        </p:spPr>
        <p:txBody>
          <a:bodyPr/>
          <a:lstStyle/>
          <a:p>
            <a:pPr marL="236538" indent="-236538"/>
            <a:r>
              <a:rPr lang="en-US" sz="1600" dirty="0" smtClean="0"/>
              <a:t>Added additional constraints as necessary to address non-compliant sub-routes</a:t>
            </a:r>
          </a:p>
          <a:p>
            <a:pPr marL="236538" indent="-236538"/>
            <a:r>
              <a:rPr lang="en-US" sz="1600" dirty="0" smtClean="0"/>
              <a:t>Final Route</a:t>
            </a:r>
          </a:p>
          <a:p>
            <a:pPr lvl="1"/>
            <a:r>
              <a:rPr lang="en-US" sz="1200" dirty="0" smtClean="0"/>
              <a:t>3 sub-routes (days)</a:t>
            </a:r>
          </a:p>
          <a:p>
            <a:pPr lvl="1"/>
            <a:r>
              <a:rPr lang="en-US" sz="1200" dirty="0" smtClean="0"/>
              <a:t>Theme days honored</a:t>
            </a:r>
          </a:p>
          <a:p>
            <a:pPr lvl="1"/>
            <a:r>
              <a:rPr lang="en-US" sz="1200" dirty="0" smtClean="0"/>
              <a:t>All start and end at hotel</a:t>
            </a:r>
            <a:endParaRPr lang="en-US" sz="1200" dirty="0"/>
          </a:p>
        </p:txBody>
      </p:sp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3" cstate="print"/>
          <a:srcRect l="49375" t="39000" r="31875" b="27000"/>
          <a:stretch>
            <a:fillRect/>
          </a:stretch>
        </p:blipFill>
        <p:spPr bwMode="auto">
          <a:xfrm>
            <a:off x="825936" y="2080540"/>
            <a:ext cx="22860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0" name="Group 9"/>
          <p:cNvGrpSpPr/>
          <p:nvPr/>
        </p:nvGrpSpPr>
        <p:grpSpPr>
          <a:xfrm>
            <a:off x="3188136" y="2766340"/>
            <a:ext cx="5943600" cy="4656592"/>
            <a:chOff x="3188136" y="2766340"/>
            <a:chExt cx="5943600" cy="4656592"/>
          </a:xfrm>
        </p:grpSpPr>
        <p:pic>
          <p:nvPicPr>
            <p:cNvPr id="7" name="Picture 9"/>
            <p:cNvPicPr>
              <a:picLocks noChangeAspect="1" noChangeArrowheads="1"/>
            </p:cNvPicPr>
            <p:nvPr/>
          </p:nvPicPr>
          <p:blipFill>
            <a:blip r:embed="rId4" cstate="print"/>
            <a:srcRect r="4878"/>
            <a:stretch>
              <a:fillRect/>
            </a:stretch>
          </p:blipFill>
          <p:spPr bwMode="auto">
            <a:xfrm>
              <a:off x="3188136" y="2766340"/>
              <a:ext cx="5943600" cy="46565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" name="Picture 11"/>
            <p:cNvPicPr>
              <a:picLocks noChangeAspect="1" noChangeArrowheads="1"/>
            </p:cNvPicPr>
            <p:nvPr/>
          </p:nvPicPr>
          <p:blipFill>
            <a:blip r:embed="rId5" cstate="print"/>
            <a:srcRect l="78542" t="69000" r="18958" b="23400"/>
            <a:stretch>
              <a:fillRect/>
            </a:stretch>
          </p:blipFill>
          <p:spPr bwMode="auto">
            <a:xfrm>
              <a:off x="7912536" y="5738140"/>
              <a:ext cx="228600" cy="4343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21" name="Freeform 20"/>
          <p:cNvSpPr/>
          <p:nvPr/>
        </p:nvSpPr>
        <p:spPr>
          <a:xfrm>
            <a:off x="1760561" y="2688608"/>
            <a:ext cx="7018196" cy="4341535"/>
          </a:xfrm>
          <a:custGeom>
            <a:avLst/>
            <a:gdLst>
              <a:gd name="connsiteX0" fmla="*/ 3302758 w 7018196"/>
              <a:gd name="connsiteY0" fmla="*/ 0 h 4341535"/>
              <a:gd name="connsiteX1" fmla="*/ 3493827 w 7018196"/>
              <a:gd name="connsiteY1" fmla="*/ 40944 h 4341535"/>
              <a:gd name="connsiteX2" fmla="*/ 3534770 w 7018196"/>
              <a:gd name="connsiteY2" fmla="*/ 54592 h 4341535"/>
              <a:gd name="connsiteX3" fmla="*/ 3575713 w 7018196"/>
              <a:gd name="connsiteY3" fmla="*/ 81887 h 4341535"/>
              <a:gd name="connsiteX4" fmla="*/ 3712191 w 7018196"/>
              <a:gd name="connsiteY4" fmla="*/ 109183 h 4341535"/>
              <a:gd name="connsiteX5" fmla="*/ 3766782 w 7018196"/>
              <a:gd name="connsiteY5" fmla="*/ 122830 h 4341535"/>
              <a:gd name="connsiteX6" fmla="*/ 3916907 w 7018196"/>
              <a:gd name="connsiteY6" fmla="*/ 204717 h 4341535"/>
              <a:gd name="connsiteX7" fmla="*/ 3971498 w 7018196"/>
              <a:gd name="connsiteY7" fmla="*/ 245660 h 4341535"/>
              <a:gd name="connsiteX8" fmla="*/ 4067033 w 7018196"/>
              <a:gd name="connsiteY8" fmla="*/ 286603 h 4341535"/>
              <a:gd name="connsiteX9" fmla="*/ 4135272 w 7018196"/>
              <a:gd name="connsiteY9" fmla="*/ 341195 h 4341535"/>
              <a:gd name="connsiteX10" fmla="*/ 4162567 w 7018196"/>
              <a:gd name="connsiteY10" fmla="*/ 382138 h 4341535"/>
              <a:gd name="connsiteX11" fmla="*/ 4230806 w 7018196"/>
              <a:gd name="connsiteY11" fmla="*/ 409433 h 4341535"/>
              <a:gd name="connsiteX12" fmla="*/ 4299045 w 7018196"/>
              <a:gd name="connsiteY12" fmla="*/ 464024 h 4341535"/>
              <a:gd name="connsiteX13" fmla="*/ 4367284 w 7018196"/>
              <a:gd name="connsiteY13" fmla="*/ 504968 h 4341535"/>
              <a:gd name="connsiteX14" fmla="*/ 4462818 w 7018196"/>
              <a:gd name="connsiteY14" fmla="*/ 573206 h 4341535"/>
              <a:gd name="connsiteX15" fmla="*/ 4544704 w 7018196"/>
              <a:gd name="connsiteY15" fmla="*/ 641445 h 4341535"/>
              <a:gd name="connsiteX16" fmla="*/ 4585648 w 7018196"/>
              <a:gd name="connsiteY16" fmla="*/ 668741 h 4341535"/>
              <a:gd name="connsiteX17" fmla="*/ 4681182 w 7018196"/>
              <a:gd name="connsiteY17" fmla="*/ 777923 h 4341535"/>
              <a:gd name="connsiteX18" fmla="*/ 4735773 w 7018196"/>
              <a:gd name="connsiteY18" fmla="*/ 832514 h 4341535"/>
              <a:gd name="connsiteX19" fmla="*/ 4749421 w 7018196"/>
              <a:gd name="connsiteY19" fmla="*/ 873457 h 4341535"/>
              <a:gd name="connsiteX20" fmla="*/ 4872251 w 7018196"/>
              <a:gd name="connsiteY20" fmla="*/ 982639 h 4341535"/>
              <a:gd name="connsiteX21" fmla="*/ 4913194 w 7018196"/>
              <a:gd name="connsiteY21" fmla="*/ 1023583 h 4341535"/>
              <a:gd name="connsiteX22" fmla="*/ 4981433 w 7018196"/>
              <a:gd name="connsiteY22" fmla="*/ 1078174 h 4341535"/>
              <a:gd name="connsiteX23" fmla="*/ 5008728 w 7018196"/>
              <a:gd name="connsiteY23" fmla="*/ 1119117 h 4341535"/>
              <a:gd name="connsiteX24" fmla="*/ 5090615 w 7018196"/>
              <a:gd name="connsiteY24" fmla="*/ 1187356 h 4341535"/>
              <a:gd name="connsiteX25" fmla="*/ 5268036 w 7018196"/>
              <a:gd name="connsiteY25" fmla="*/ 1351129 h 4341535"/>
              <a:gd name="connsiteX26" fmla="*/ 5404513 w 7018196"/>
              <a:gd name="connsiteY26" fmla="*/ 1446663 h 4341535"/>
              <a:gd name="connsiteX27" fmla="*/ 5540991 w 7018196"/>
              <a:gd name="connsiteY27" fmla="*/ 1583141 h 4341535"/>
              <a:gd name="connsiteX28" fmla="*/ 5609230 w 7018196"/>
              <a:gd name="connsiteY28" fmla="*/ 1651380 h 4341535"/>
              <a:gd name="connsiteX29" fmla="*/ 5677469 w 7018196"/>
              <a:gd name="connsiteY29" fmla="*/ 1733266 h 4341535"/>
              <a:gd name="connsiteX30" fmla="*/ 5718412 w 7018196"/>
              <a:gd name="connsiteY30" fmla="*/ 1787857 h 4341535"/>
              <a:gd name="connsiteX31" fmla="*/ 5813946 w 7018196"/>
              <a:gd name="connsiteY31" fmla="*/ 1883392 h 4341535"/>
              <a:gd name="connsiteX32" fmla="*/ 5950424 w 7018196"/>
              <a:gd name="connsiteY32" fmla="*/ 2060812 h 4341535"/>
              <a:gd name="connsiteX33" fmla="*/ 5977719 w 7018196"/>
              <a:gd name="connsiteY33" fmla="*/ 2115403 h 4341535"/>
              <a:gd name="connsiteX34" fmla="*/ 6045958 w 7018196"/>
              <a:gd name="connsiteY34" fmla="*/ 2183642 h 4341535"/>
              <a:gd name="connsiteX35" fmla="*/ 6100549 w 7018196"/>
              <a:gd name="connsiteY35" fmla="*/ 2292824 h 4341535"/>
              <a:gd name="connsiteX36" fmla="*/ 6141492 w 7018196"/>
              <a:gd name="connsiteY36" fmla="*/ 2347415 h 4341535"/>
              <a:gd name="connsiteX37" fmla="*/ 6209731 w 7018196"/>
              <a:gd name="connsiteY37" fmla="*/ 2442950 h 4341535"/>
              <a:gd name="connsiteX38" fmla="*/ 6223379 w 7018196"/>
              <a:gd name="connsiteY38" fmla="*/ 2497541 h 4341535"/>
              <a:gd name="connsiteX39" fmla="*/ 6318913 w 7018196"/>
              <a:gd name="connsiteY39" fmla="*/ 2552132 h 4341535"/>
              <a:gd name="connsiteX40" fmla="*/ 6346209 w 7018196"/>
              <a:gd name="connsiteY40" fmla="*/ 2593075 h 4341535"/>
              <a:gd name="connsiteX41" fmla="*/ 6387152 w 7018196"/>
              <a:gd name="connsiteY41" fmla="*/ 2647666 h 4341535"/>
              <a:gd name="connsiteX42" fmla="*/ 6414448 w 7018196"/>
              <a:gd name="connsiteY42" fmla="*/ 2729553 h 4341535"/>
              <a:gd name="connsiteX43" fmla="*/ 6441743 w 7018196"/>
              <a:gd name="connsiteY43" fmla="*/ 2784144 h 4341535"/>
              <a:gd name="connsiteX44" fmla="*/ 6455391 w 7018196"/>
              <a:gd name="connsiteY44" fmla="*/ 2825087 h 4341535"/>
              <a:gd name="connsiteX45" fmla="*/ 6537278 w 7018196"/>
              <a:gd name="connsiteY45" fmla="*/ 2988860 h 4341535"/>
              <a:gd name="connsiteX46" fmla="*/ 6578221 w 7018196"/>
              <a:gd name="connsiteY46" fmla="*/ 3043451 h 4341535"/>
              <a:gd name="connsiteX47" fmla="*/ 6632812 w 7018196"/>
              <a:gd name="connsiteY47" fmla="*/ 3111690 h 4341535"/>
              <a:gd name="connsiteX48" fmla="*/ 6646460 w 7018196"/>
              <a:gd name="connsiteY48" fmla="*/ 3166281 h 4341535"/>
              <a:gd name="connsiteX49" fmla="*/ 6673755 w 7018196"/>
              <a:gd name="connsiteY49" fmla="*/ 3220872 h 4341535"/>
              <a:gd name="connsiteX50" fmla="*/ 6687403 w 7018196"/>
              <a:gd name="connsiteY50" fmla="*/ 3261815 h 4341535"/>
              <a:gd name="connsiteX51" fmla="*/ 6769290 w 7018196"/>
              <a:gd name="connsiteY51" fmla="*/ 3384645 h 4341535"/>
              <a:gd name="connsiteX52" fmla="*/ 6796585 w 7018196"/>
              <a:gd name="connsiteY52" fmla="*/ 3425589 h 4341535"/>
              <a:gd name="connsiteX53" fmla="*/ 6810233 w 7018196"/>
              <a:gd name="connsiteY53" fmla="*/ 3480180 h 4341535"/>
              <a:gd name="connsiteX54" fmla="*/ 6837528 w 7018196"/>
              <a:gd name="connsiteY54" fmla="*/ 3521123 h 4341535"/>
              <a:gd name="connsiteX55" fmla="*/ 6919415 w 7018196"/>
              <a:gd name="connsiteY55" fmla="*/ 3603009 h 4341535"/>
              <a:gd name="connsiteX56" fmla="*/ 6974006 w 7018196"/>
              <a:gd name="connsiteY56" fmla="*/ 3684896 h 4341535"/>
              <a:gd name="connsiteX57" fmla="*/ 6987654 w 7018196"/>
              <a:gd name="connsiteY57" fmla="*/ 3766783 h 4341535"/>
              <a:gd name="connsiteX58" fmla="*/ 7014949 w 7018196"/>
              <a:gd name="connsiteY58" fmla="*/ 3930556 h 4341535"/>
              <a:gd name="connsiteX59" fmla="*/ 7001301 w 7018196"/>
              <a:gd name="connsiteY59" fmla="*/ 4176215 h 4341535"/>
              <a:gd name="connsiteX60" fmla="*/ 6960358 w 7018196"/>
              <a:gd name="connsiteY60" fmla="*/ 4189863 h 4341535"/>
              <a:gd name="connsiteX61" fmla="*/ 6905767 w 7018196"/>
              <a:gd name="connsiteY61" fmla="*/ 4230806 h 4341535"/>
              <a:gd name="connsiteX62" fmla="*/ 6823881 w 7018196"/>
              <a:gd name="connsiteY62" fmla="*/ 4258102 h 4341535"/>
              <a:gd name="connsiteX63" fmla="*/ 6782937 w 7018196"/>
              <a:gd name="connsiteY63" fmla="*/ 4285397 h 4341535"/>
              <a:gd name="connsiteX64" fmla="*/ 6741994 w 7018196"/>
              <a:gd name="connsiteY64" fmla="*/ 4326341 h 4341535"/>
              <a:gd name="connsiteX65" fmla="*/ 6701051 w 7018196"/>
              <a:gd name="connsiteY65" fmla="*/ 4339989 h 4341535"/>
              <a:gd name="connsiteX66" fmla="*/ 6469039 w 7018196"/>
              <a:gd name="connsiteY66" fmla="*/ 4326341 h 4341535"/>
              <a:gd name="connsiteX67" fmla="*/ 6428095 w 7018196"/>
              <a:gd name="connsiteY67" fmla="*/ 4285397 h 4341535"/>
              <a:gd name="connsiteX68" fmla="*/ 6387152 w 7018196"/>
              <a:gd name="connsiteY68" fmla="*/ 4258102 h 4341535"/>
              <a:gd name="connsiteX69" fmla="*/ 6373504 w 7018196"/>
              <a:gd name="connsiteY69" fmla="*/ 4217159 h 4341535"/>
              <a:gd name="connsiteX70" fmla="*/ 6346209 w 7018196"/>
              <a:gd name="connsiteY70" fmla="*/ 4176215 h 4341535"/>
              <a:gd name="connsiteX71" fmla="*/ 6318913 w 7018196"/>
              <a:gd name="connsiteY71" fmla="*/ 4094329 h 4341535"/>
              <a:gd name="connsiteX72" fmla="*/ 6291618 w 7018196"/>
              <a:gd name="connsiteY72" fmla="*/ 3903260 h 4341535"/>
              <a:gd name="connsiteX73" fmla="*/ 6277970 w 7018196"/>
              <a:gd name="connsiteY73" fmla="*/ 3739487 h 4341535"/>
              <a:gd name="connsiteX74" fmla="*/ 6237027 w 7018196"/>
              <a:gd name="connsiteY74" fmla="*/ 3698544 h 4341535"/>
              <a:gd name="connsiteX75" fmla="*/ 6209731 w 7018196"/>
              <a:gd name="connsiteY75" fmla="*/ 3657600 h 4341535"/>
              <a:gd name="connsiteX76" fmla="*/ 6196084 w 7018196"/>
              <a:gd name="connsiteY76" fmla="*/ 3616657 h 4341535"/>
              <a:gd name="connsiteX77" fmla="*/ 6168788 w 7018196"/>
              <a:gd name="connsiteY77" fmla="*/ 3575714 h 4341535"/>
              <a:gd name="connsiteX78" fmla="*/ 6127845 w 7018196"/>
              <a:gd name="connsiteY78" fmla="*/ 3425589 h 4341535"/>
              <a:gd name="connsiteX79" fmla="*/ 6114197 w 7018196"/>
              <a:gd name="connsiteY79" fmla="*/ 3343702 h 4341535"/>
              <a:gd name="connsiteX80" fmla="*/ 6073254 w 7018196"/>
              <a:gd name="connsiteY80" fmla="*/ 3234520 h 4341535"/>
              <a:gd name="connsiteX81" fmla="*/ 6059606 w 7018196"/>
              <a:gd name="connsiteY81" fmla="*/ 3179929 h 4341535"/>
              <a:gd name="connsiteX82" fmla="*/ 6032310 w 7018196"/>
              <a:gd name="connsiteY82" fmla="*/ 3125338 h 4341535"/>
              <a:gd name="connsiteX83" fmla="*/ 6005015 w 7018196"/>
              <a:gd name="connsiteY83" fmla="*/ 3057099 h 4341535"/>
              <a:gd name="connsiteX84" fmla="*/ 5964072 w 7018196"/>
              <a:gd name="connsiteY84" fmla="*/ 2961565 h 4341535"/>
              <a:gd name="connsiteX85" fmla="*/ 5923128 w 7018196"/>
              <a:gd name="connsiteY85" fmla="*/ 2906974 h 4341535"/>
              <a:gd name="connsiteX86" fmla="*/ 5882185 w 7018196"/>
              <a:gd name="connsiteY86" fmla="*/ 2825087 h 4341535"/>
              <a:gd name="connsiteX87" fmla="*/ 5868537 w 7018196"/>
              <a:gd name="connsiteY87" fmla="*/ 2784144 h 4341535"/>
              <a:gd name="connsiteX88" fmla="*/ 5827594 w 7018196"/>
              <a:gd name="connsiteY88" fmla="*/ 2770496 h 4341535"/>
              <a:gd name="connsiteX89" fmla="*/ 5800298 w 7018196"/>
              <a:gd name="connsiteY89" fmla="*/ 2593075 h 4341535"/>
              <a:gd name="connsiteX90" fmla="*/ 5786651 w 7018196"/>
              <a:gd name="connsiteY90" fmla="*/ 2552132 h 4341535"/>
              <a:gd name="connsiteX91" fmla="*/ 5732060 w 7018196"/>
              <a:gd name="connsiteY91" fmla="*/ 2470245 h 4341535"/>
              <a:gd name="connsiteX92" fmla="*/ 5691116 w 7018196"/>
              <a:gd name="connsiteY92" fmla="*/ 2388359 h 4341535"/>
              <a:gd name="connsiteX93" fmla="*/ 5663821 w 7018196"/>
              <a:gd name="connsiteY93" fmla="*/ 2347415 h 4341535"/>
              <a:gd name="connsiteX94" fmla="*/ 5636525 w 7018196"/>
              <a:gd name="connsiteY94" fmla="*/ 2292824 h 4341535"/>
              <a:gd name="connsiteX95" fmla="*/ 5595582 w 7018196"/>
              <a:gd name="connsiteY95" fmla="*/ 2251881 h 4341535"/>
              <a:gd name="connsiteX96" fmla="*/ 5568287 w 7018196"/>
              <a:gd name="connsiteY96" fmla="*/ 2210938 h 4341535"/>
              <a:gd name="connsiteX97" fmla="*/ 5513695 w 7018196"/>
              <a:gd name="connsiteY97" fmla="*/ 2156347 h 4341535"/>
              <a:gd name="connsiteX98" fmla="*/ 5445457 w 7018196"/>
              <a:gd name="connsiteY98" fmla="*/ 2060812 h 4341535"/>
              <a:gd name="connsiteX99" fmla="*/ 5404513 w 7018196"/>
              <a:gd name="connsiteY99" fmla="*/ 2033517 h 4341535"/>
              <a:gd name="connsiteX100" fmla="*/ 5349922 w 7018196"/>
              <a:gd name="connsiteY100" fmla="*/ 1951630 h 4341535"/>
              <a:gd name="connsiteX101" fmla="*/ 5268036 w 7018196"/>
              <a:gd name="connsiteY101" fmla="*/ 1869744 h 4341535"/>
              <a:gd name="connsiteX102" fmla="*/ 5186149 w 7018196"/>
              <a:gd name="connsiteY102" fmla="*/ 1801505 h 4341535"/>
              <a:gd name="connsiteX103" fmla="*/ 5104263 w 7018196"/>
              <a:gd name="connsiteY103" fmla="*/ 1705971 h 4341535"/>
              <a:gd name="connsiteX104" fmla="*/ 5022376 w 7018196"/>
              <a:gd name="connsiteY104" fmla="*/ 1651380 h 4341535"/>
              <a:gd name="connsiteX105" fmla="*/ 4940490 w 7018196"/>
              <a:gd name="connsiteY105" fmla="*/ 1569493 h 4341535"/>
              <a:gd name="connsiteX106" fmla="*/ 4858603 w 7018196"/>
              <a:gd name="connsiteY106" fmla="*/ 1487606 h 4341535"/>
              <a:gd name="connsiteX107" fmla="*/ 4831307 w 7018196"/>
              <a:gd name="connsiteY107" fmla="*/ 1446663 h 4341535"/>
              <a:gd name="connsiteX108" fmla="*/ 4722125 w 7018196"/>
              <a:gd name="connsiteY108" fmla="*/ 1378424 h 4341535"/>
              <a:gd name="connsiteX109" fmla="*/ 4640239 w 7018196"/>
              <a:gd name="connsiteY109" fmla="*/ 1351129 h 4341535"/>
              <a:gd name="connsiteX110" fmla="*/ 3684895 w 7018196"/>
              <a:gd name="connsiteY110" fmla="*/ 1323833 h 4341535"/>
              <a:gd name="connsiteX111" fmla="*/ 3480179 w 7018196"/>
              <a:gd name="connsiteY111" fmla="*/ 1296538 h 4341535"/>
              <a:gd name="connsiteX112" fmla="*/ 3330054 w 7018196"/>
              <a:gd name="connsiteY112" fmla="*/ 1269242 h 4341535"/>
              <a:gd name="connsiteX113" fmla="*/ 3275463 w 7018196"/>
              <a:gd name="connsiteY113" fmla="*/ 1241947 h 4341535"/>
              <a:gd name="connsiteX114" fmla="*/ 3179928 w 7018196"/>
              <a:gd name="connsiteY114" fmla="*/ 1214651 h 4341535"/>
              <a:gd name="connsiteX115" fmla="*/ 3138985 w 7018196"/>
              <a:gd name="connsiteY115" fmla="*/ 1201003 h 4341535"/>
              <a:gd name="connsiteX116" fmla="*/ 3043451 w 7018196"/>
              <a:gd name="connsiteY116" fmla="*/ 1173708 h 4341535"/>
              <a:gd name="connsiteX117" fmla="*/ 3002507 w 7018196"/>
              <a:gd name="connsiteY117" fmla="*/ 1146412 h 4341535"/>
              <a:gd name="connsiteX118" fmla="*/ 2811439 w 7018196"/>
              <a:gd name="connsiteY118" fmla="*/ 1119117 h 4341535"/>
              <a:gd name="connsiteX119" fmla="*/ 2770495 w 7018196"/>
              <a:gd name="connsiteY119" fmla="*/ 1105469 h 4341535"/>
              <a:gd name="connsiteX120" fmla="*/ 2115403 w 7018196"/>
              <a:gd name="connsiteY120" fmla="*/ 1105469 h 4341535"/>
              <a:gd name="connsiteX121" fmla="*/ 2019869 w 7018196"/>
              <a:gd name="connsiteY121" fmla="*/ 1119117 h 4341535"/>
              <a:gd name="connsiteX122" fmla="*/ 1910687 w 7018196"/>
              <a:gd name="connsiteY122" fmla="*/ 1132765 h 4341535"/>
              <a:gd name="connsiteX123" fmla="*/ 1856095 w 7018196"/>
              <a:gd name="connsiteY123" fmla="*/ 1160060 h 4341535"/>
              <a:gd name="connsiteX124" fmla="*/ 1815152 w 7018196"/>
              <a:gd name="connsiteY124" fmla="*/ 1173708 h 4341535"/>
              <a:gd name="connsiteX125" fmla="*/ 1746913 w 7018196"/>
              <a:gd name="connsiteY125" fmla="*/ 1187356 h 4341535"/>
              <a:gd name="connsiteX126" fmla="*/ 1692322 w 7018196"/>
              <a:gd name="connsiteY126" fmla="*/ 1201003 h 4341535"/>
              <a:gd name="connsiteX127" fmla="*/ 1501254 w 7018196"/>
              <a:gd name="connsiteY127" fmla="*/ 1241947 h 4341535"/>
              <a:gd name="connsiteX128" fmla="*/ 1419367 w 7018196"/>
              <a:gd name="connsiteY128" fmla="*/ 1269242 h 4341535"/>
              <a:gd name="connsiteX129" fmla="*/ 1337481 w 7018196"/>
              <a:gd name="connsiteY129" fmla="*/ 1296538 h 4341535"/>
              <a:gd name="connsiteX130" fmla="*/ 1255594 w 7018196"/>
              <a:gd name="connsiteY130" fmla="*/ 1310186 h 4341535"/>
              <a:gd name="connsiteX131" fmla="*/ 1064525 w 7018196"/>
              <a:gd name="connsiteY131" fmla="*/ 1378424 h 4341535"/>
              <a:gd name="connsiteX132" fmla="*/ 955343 w 7018196"/>
              <a:gd name="connsiteY132" fmla="*/ 1405720 h 4341535"/>
              <a:gd name="connsiteX133" fmla="*/ 914400 w 7018196"/>
              <a:gd name="connsiteY133" fmla="*/ 1419368 h 4341535"/>
              <a:gd name="connsiteX134" fmla="*/ 832513 w 7018196"/>
              <a:gd name="connsiteY134" fmla="*/ 1473959 h 4341535"/>
              <a:gd name="connsiteX135" fmla="*/ 791570 w 7018196"/>
              <a:gd name="connsiteY135" fmla="*/ 1487606 h 4341535"/>
              <a:gd name="connsiteX136" fmla="*/ 736979 w 7018196"/>
              <a:gd name="connsiteY136" fmla="*/ 1514902 h 4341535"/>
              <a:gd name="connsiteX137" fmla="*/ 655092 w 7018196"/>
              <a:gd name="connsiteY137" fmla="*/ 1555845 h 4341535"/>
              <a:gd name="connsiteX138" fmla="*/ 518615 w 7018196"/>
              <a:gd name="connsiteY138" fmla="*/ 1542197 h 4341535"/>
              <a:gd name="connsiteX139" fmla="*/ 423081 w 7018196"/>
              <a:gd name="connsiteY139" fmla="*/ 1501254 h 4341535"/>
              <a:gd name="connsiteX140" fmla="*/ 177421 w 7018196"/>
              <a:gd name="connsiteY140" fmla="*/ 1473959 h 4341535"/>
              <a:gd name="connsiteX141" fmla="*/ 109182 w 7018196"/>
              <a:gd name="connsiteY141" fmla="*/ 1405720 h 4341535"/>
              <a:gd name="connsiteX142" fmla="*/ 68239 w 7018196"/>
              <a:gd name="connsiteY142" fmla="*/ 1378424 h 4341535"/>
              <a:gd name="connsiteX143" fmla="*/ 40943 w 7018196"/>
              <a:gd name="connsiteY143" fmla="*/ 1323833 h 4341535"/>
              <a:gd name="connsiteX144" fmla="*/ 13648 w 7018196"/>
              <a:gd name="connsiteY144" fmla="*/ 1282890 h 4341535"/>
              <a:gd name="connsiteX145" fmla="*/ 0 w 7018196"/>
              <a:gd name="connsiteY145" fmla="*/ 1228299 h 4341535"/>
              <a:gd name="connsiteX146" fmla="*/ 13648 w 7018196"/>
              <a:gd name="connsiteY146" fmla="*/ 1160060 h 4341535"/>
              <a:gd name="connsiteX147" fmla="*/ 68239 w 7018196"/>
              <a:gd name="connsiteY147" fmla="*/ 1132765 h 4341535"/>
              <a:gd name="connsiteX148" fmla="*/ 122830 w 7018196"/>
              <a:gd name="connsiteY148" fmla="*/ 1064526 h 4341535"/>
              <a:gd name="connsiteX149" fmla="*/ 136478 w 7018196"/>
              <a:gd name="connsiteY149" fmla="*/ 1023583 h 4341535"/>
              <a:gd name="connsiteX150" fmla="*/ 177421 w 7018196"/>
              <a:gd name="connsiteY150" fmla="*/ 968992 h 4341535"/>
              <a:gd name="connsiteX151" fmla="*/ 232012 w 7018196"/>
              <a:gd name="connsiteY151" fmla="*/ 887105 h 4341535"/>
              <a:gd name="connsiteX152" fmla="*/ 272955 w 7018196"/>
              <a:gd name="connsiteY152" fmla="*/ 873457 h 4341535"/>
              <a:gd name="connsiteX153" fmla="*/ 354842 w 7018196"/>
              <a:gd name="connsiteY153" fmla="*/ 818866 h 4341535"/>
              <a:gd name="connsiteX154" fmla="*/ 409433 w 7018196"/>
              <a:gd name="connsiteY154" fmla="*/ 791571 h 4341535"/>
              <a:gd name="connsiteX155" fmla="*/ 450376 w 7018196"/>
              <a:gd name="connsiteY155" fmla="*/ 764275 h 4341535"/>
              <a:gd name="connsiteX156" fmla="*/ 504967 w 7018196"/>
              <a:gd name="connsiteY156" fmla="*/ 750627 h 4341535"/>
              <a:gd name="connsiteX157" fmla="*/ 573206 w 7018196"/>
              <a:gd name="connsiteY157" fmla="*/ 709684 h 4341535"/>
              <a:gd name="connsiteX158" fmla="*/ 627797 w 7018196"/>
              <a:gd name="connsiteY158" fmla="*/ 682389 h 4341535"/>
              <a:gd name="connsiteX159" fmla="*/ 750627 w 7018196"/>
              <a:gd name="connsiteY159" fmla="*/ 627797 h 4341535"/>
              <a:gd name="connsiteX160" fmla="*/ 941695 w 7018196"/>
              <a:gd name="connsiteY160" fmla="*/ 614150 h 4341535"/>
              <a:gd name="connsiteX161" fmla="*/ 1119116 w 7018196"/>
              <a:gd name="connsiteY161" fmla="*/ 586854 h 4341535"/>
              <a:gd name="connsiteX162" fmla="*/ 1173707 w 7018196"/>
              <a:gd name="connsiteY162" fmla="*/ 559559 h 4341535"/>
              <a:gd name="connsiteX163" fmla="*/ 1255594 w 7018196"/>
              <a:gd name="connsiteY163" fmla="*/ 545911 h 4341535"/>
              <a:gd name="connsiteX164" fmla="*/ 1460310 w 7018196"/>
              <a:gd name="connsiteY164" fmla="*/ 504968 h 4341535"/>
              <a:gd name="connsiteX165" fmla="*/ 1501254 w 7018196"/>
              <a:gd name="connsiteY165" fmla="*/ 491320 h 4341535"/>
              <a:gd name="connsiteX166" fmla="*/ 1569492 w 7018196"/>
              <a:gd name="connsiteY166" fmla="*/ 464024 h 4341535"/>
              <a:gd name="connsiteX167" fmla="*/ 1815152 w 7018196"/>
              <a:gd name="connsiteY167" fmla="*/ 450377 h 4341535"/>
              <a:gd name="connsiteX168" fmla="*/ 1978925 w 7018196"/>
              <a:gd name="connsiteY168" fmla="*/ 423081 h 4341535"/>
              <a:gd name="connsiteX169" fmla="*/ 2033516 w 7018196"/>
              <a:gd name="connsiteY169" fmla="*/ 409433 h 4341535"/>
              <a:gd name="connsiteX170" fmla="*/ 2129051 w 7018196"/>
              <a:gd name="connsiteY170" fmla="*/ 395786 h 4341535"/>
              <a:gd name="connsiteX171" fmla="*/ 2238233 w 7018196"/>
              <a:gd name="connsiteY171" fmla="*/ 368490 h 4341535"/>
              <a:gd name="connsiteX172" fmla="*/ 2320119 w 7018196"/>
              <a:gd name="connsiteY172" fmla="*/ 341195 h 4341535"/>
              <a:gd name="connsiteX173" fmla="*/ 2374710 w 7018196"/>
              <a:gd name="connsiteY173" fmla="*/ 327547 h 4341535"/>
              <a:gd name="connsiteX174" fmla="*/ 2456597 w 7018196"/>
              <a:gd name="connsiteY174" fmla="*/ 300251 h 4341535"/>
              <a:gd name="connsiteX175" fmla="*/ 2524836 w 7018196"/>
              <a:gd name="connsiteY175" fmla="*/ 286603 h 4341535"/>
              <a:gd name="connsiteX176" fmla="*/ 2661313 w 7018196"/>
              <a:gd name="connsiteY176" fmla="*/ 232012 h 4341535"/>
              <a:gd name="connsiteX177" fmla="*/ 2743200 w 7018196"/>
              <a:gd name="connsiteY177" fmla="*/ 191069 h 4341535"/>
              <a:gd name="connsiteX178" fmla="*/ 2784143 w 7018196"/>
              <a:gd name="connsiteY178" fmla="*/ 150126 h 4341535"/>
              <a:gd name="connsiteX179" fmla="*/ 2866030 w 7018196"/>
              <a:gd name="connsiteY179" fmla="*/ 122830 h 4341535"/>
              <a:gd name="connsiteX180" fmla="*/ 3302758 w 7018196"/>
              <a:gd name="connsiteY180" fmla="*/ 109183 h 4341535"/>
              <a:gd name="connsiteX181" fmla="*/ 3343701 w 7018196"/>
              <a:gd name="connsiteY181" fmla="*/ 40944 h 4341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</a:cxnLst>
            <a:rect l="l" t="t" r="r" b="b"/>
            <a:pathLst>
              <a:path w="7018196" h="4341535">
                <a:moveTo>
                  <a:pt x="3302758" y="0"/>
                </a:moveTo>
                <a:cubicBezTo>
                  <a:pt x="3419440" y="38894"/>
                  <a:pt x="3356095" y="23727"/>
                  <a:pt x="3493827" y="40944"/>
                </a:cubicBezTo>
                <a:cubicBezTo>
                  <a:pt x="3507475" y="45493"/>
                  <a:pt x="3521903" y="48158"/>
                  <a:pt x="3534770" y="54592"/>
                </a:cubicBezTo>
                <a:cubicBezTo>
                  <a:pt x="3549441" y="61927"/>
                  <a:pt x="3560036" y="77063"/>
                  <a:pt x="3575713" y="81887"/>
                </a:cubicBezTo>
                <a:cubicBezTo>
                  <a:pt x="3620055" y="95531"/>
                  <a:pt x="3667182" y="97931"/>
                  <a:pt x="3712191" y="109183"/>
                </a:cubicBezTo>
                <a:lnTo>
                  <a:pt x="3766782" y="122830"/>
                </a:lnTo>
                <a:cubicBezTo>
                  <a:pt x="3828950" y="153915"/>
                  <a:pt x="3860263" y="166954"/>
                  <a:pt x="3916907" y="204717"/>
                </a:cubicBezTo>
                <a:cubicBezTo>
                  <a:pt x="3935833" y="217334"/>
                  <a:pt x="3951749" y="234375"/>
                  <a:pt x="3971498" y="245660"/>
                </a:cubicBezTo>
                <a:cubicBezTo>
                  <a:pt x="4098863" y="318440"/>
                  <a:pt x="3904654" y="178350"/>
                  <a:pt x="4067033" y="286603"/>
                </a:cubicBezTo>
                <a:cubicBezTo>
                  <a:pt x="4091270" y="302761"/>
                  <a:pt x="4114674" y="320597"/>
                  <a:pt x="4135272" y="341195"/>
                </a:cubicBezTo>
                <a:cubicBezTo>
                  <a:pt x="4146870" y="352793"/>
                  <a:pt x="4149220" y="372604"/>
                  <a:pt x="4162567" y="382138"/>
                </a:cubicBezTo>
                <a:cubicBezTo>
                  <a:pt x="4182502" y="396377"/>
                  <a:pt x="4208060" y="400335"/>
                  <a:pt x="4230806" y="409433"/>
                </a:cubicBezTo>
                <a:cubicBezTo>
                  <a:pt x="4253552" y="427630"/>
                  <a:pt x="4275181" y="447319"/>
                  <a:pt x="4299045" y="464024"/>
                </a:cubicBezTo>
                <a:cubicBezTo>
                  <a:pt x="4320776" y="479236"/>
                  <a:pt x="4346345" y="488682"/>
                  <a:pt x="4367284" y="504968"/>
                </a:cubicBezTo>
                <a:cubicBezTo>
                  <a:pt x="4464427" y="580524"/>
                  <a:pt x="4379361" y="545388"/>
                  <a:pt x="4462818" y="573206"/>
                </a:cubicBezTo>
                <a:cubicBezTo>
                  <a:pt x="4490113" y="595952"/>
                  <a:pt x="4516658" y="619631"/>
                  <a:pt x="4544704" y="641445"/>
                </a:cubicBezTo>
                <a:cubicBezTo>
                  <a:pt x="4557652" y="651515"/>
                  <a:pt x="4573304" y="657940"/>
                  <a:pt x="4585648" y="668741"/>
                </a:cubicBezTo>
                <a:cubicBezTo>
                  <a:pt x="4732444" y="797187"/>
                  <a:pt x="4601902" y="685429"/>
                  <a:pt x="4681182" y="777923"/>
                </a:cubicBezTo>
                <a:cubicBezTo>
                  <a:pt x="4697930" y="797462"/>
                  <a:pt x="4717576" y="814317"/>
                  <a:pt x="4735773" y="832514"/>
                </a:cubicBezTo>
                <a:cubicBezTo>
                  <a:pt x="4740322" y="846162"/>
                  <a:pt x="4740589" y="862101"/>
                  <a:pt x="4749421" y="873457"/>
                </a:cubicBezTo>
                <a:cubicBezTo>
                  <a:pt x="4847220" y="999200"/>
                  <a:pt x="4797355" y="920225"/>
                  <a:pt x="4872251" y="982639"/>
                </a:cubicBezTo>
                <a:cubicBezTo>
                  <a:pt x="4887078" y="994995"/>
                  <a:pt x="4899546" y="1009935"/>
                  <a:pt x="4913194" y="1023583"/>
                </a:cubicBezTo>
                <a:cubicBezTo>
                  <a:pt x="4942162" y="1110485"/>
                  <a:pt x="4900645" y="1024315"/>
                  <a:pt x="4981433" y="1078174"/>
                </a:cubicBezTo>
                <a:cubicBezTo>
                  <a:pt x="4995081" y="1087272"/>
                  <a:pt x="4997130" y="1107519"/>
                  <a:pt x="5008728" y="1119117"/>
                </a:cubicBezTo>
                <a:cubicBezTo>
                  <a:pt x="5033852" y="1144241"/>
                  <a:pt x="5062676" y="1165404"/>
                  <a:pt x="5090615" y="1187356"/>
                </a:cubicBezTo>
                <a:cubicBezTo>
                  <a:pt x="5367505" y="1404911"/>
                  <a:pt x="5061889" y="1144982"/>
                  <a:pt x="5268036" y="1351129"/>
                </a:cubicBezTo>
                <a:cubicBezTo>
                  <a:pt x="5428288" y="1511381"/>
                  <a:pt x="5246370" y="1309605"/>
                  <a:pt x="5404513" y="1446663"/>
                </a:cubicBezTo>
                <a:cubicBezTo>
                  <a:pt x="5453131" y="1488799"/>
                  <a:pt x="5505303" y="1529610"/>
                  <a:pt x="5540991" y="1583141"/>
                </a:cubicBezTo>
                <a:cubicBezTo>
                  <a:pt x="5577386" y="1637732"/>
                  <a:pt x="5554639" y="1614985"/>
                  <a:pt x="5609230" y="1651380"/>
                </a:cubicBezTo>
                <a:cubicBezTo>
                  <a:pt x="5635297" y="1729579"/>
                  <a:pt x="5603106" y="1658903"/>
                  <a:pt x="5677469" y="1733266"/>
                </a:cubicBezTo>
                <a:cubicBezTo>
                  <a:pt x="5693553" y="1749350"/>
                  <a:pt x="5703111" y="1771026"/>
                  <a:pt x="5718412" y="1787857"/>
                </a:cubicBezTo>
                <a:cubicBezTo>
                  <a:pt x="5748706" y="1821181"/>
                  <a:pt x="5786925" y="1847364"/>
                  <a:pt x="5813946" y="1883392"/>
                </a:cubicBezTo>
                <a:cubicBezTo>
                  <a:pt x="5913311" y="2015877"/>
                  <a:pt x="5867414" y="1957050"/>
                  <a:pt x="5950424" y="2060812"/>
                </a:cubicBezTo>
                <a:cubicBezTo>
                  <a:pt x="5963133" y="2076699"/>
                  <a:pt x="5965229" y="2099344"/>
                  <a:pt x="5977719" y="2115403"/>
                </a:cubicBezTo>
                <a:cubicBezTo>
                  <a:pt x="5997468" y="2140795"/>
                  <a:pt x="6023212" y="2160896"/>
                  <a:pt x="6045958" y="2183642"/>
                </a:cubicBezTo>
                <a:cubicBezTo>
                  <a:pt x="6065081" y="2241012"/>
                  <a:pt x="6057576" y="2228364"/>
                  <a:pt x="6100549" y="2292824"/>
                </a:cubicBezTo>
                <a:cubicBezTo>
                  <a:pt x="6113166" y="2311750"/>
                  <a:pt x="6129437" y="2328126"/>
                  <a:pt x="6141492" y="2347415"/>
                </a:cubicBezTo>
                <a:cubicBezTo>
                  <a:pt x="6201371" y="2443221"/>
                  <a:pt x="6131680" y="2364897"/>
                  <a:pt x="6209731" y="2442950"/>
                </a:cubicBezTo>
                <a:cubicBezTo>
                  <a:pt x="6214280" y="2461147"/>
                  <a:pt x="6214073" y="2481255"/>
                  <a:pt x="6223379" y="2497541"/>
                </a:cubicBezTo>
                <a:cubicBezTo>
                  <a:pt x="6250482" y="2544971"/>
                  <a:pt x="6271937" y="2540388"/>
                  <a:pt x="6318913" y="2552132"/>
                </a:cubicBezTo>
                <a:cubicBezTo>
                  <a:pt x="6328012" y="2565780"/>
                  <a:pt x="6336675" y="2579728"/>
                  <a:pt x="6346209" y="2593075"/>
                </a:cubicBezTo>
                <a:cubicBezTo>
                  <a:pt x="6359430" y="2611584"/>
                  <a:pt x="6376980" y="2627321"/>
                  <a:pt x="6387152" y="2647666"/>
                </a:cubicBezTo>
                <a:cubicBezTo>
                  <a:pt x="6400019" y="2673401"/>
                  <a:pt x="6401581" y="2703818"/>
                  <a:pt x="6414448" y="2729553"/>
                </a:cubicBezTo>
                <a:cubicBezTo>
                  <a:pt x="6423546" y="2747750"/>
                  <a:pt x="6433729" y="2765444"/>
                  <a:pt x="6441743" y="2784144"/>
                </a:cubicBezTo>
                <a:cubicBezTo>
                  <a:pt x="6447410" y="2797367"/>
                  <a:pt x="6449438" y="2811991"/>
                  <a:pt x="6455391" y="2825087"/>
                </a:cubicBezTo>
                <a:cubicBezTo>
                  <a:pt x="6455403" y="2825113"/>
                  <a:pt x="6523624" y="2961552"/>
                  <a:pt x="6537278" y="2988860"/>
                </a:cubicBezTo>
                <a:cubicBezTo>
                  <a:pt x="6547451" y="3009205"/>
                  <a:pt x="6564573" y="3025254"/>
                  <a:pt x="6578221" y="3043451"/>
                </a:cubicBezTo>
                <a:cubicBezTo>
                  <a:pt x="6622839" y="3177304"/>
                  <a:pt x="6550503" y="2988227"/>
                  <a:pt x="6632812" y="3111690"/>
                </a:cubicBezTo>
                <a:cubicBezTo>
                  <a:pt x="6643217" y="3127297"/>
                  <a:pt x="6639874" y="3148718"/>
                  <a:pt x="6646460" y="3166281"/>
                </a:cubicBezTo>
                <a:cubicBezTo>
                  <a:pt x="6653603" y="3185330"/>
                  <a:pt x="6665741" y="3202172"/>
                  <a:pt x="6673755" y="3220872"/>
                </a:cubicBezTo>
                <a:cubicBezTo>
                  <a:pt x="6679422" y="3234095"/>
                  <a:pt x="6680417" y="3249239"/>
                  <a:pt x="6687403" y="3261815"/>
                </a:cubicBezTo>
                <a:cubicBezTo>
                  <a:pt x="6687417" y="3261840"/>
                  <a:pt x="6755634" y="3364161"/>
                  <a:pt x="6769290" y="3384645"/>
                </a:cubicBezTo>
                <a:lnTo>
                  <a:pt x="6796585" y="3425589"/>
                </a:lnTo>
                <a:cubicBezTo>
                  <a:pt x="6801134" y="3443786"/>
                  <a:pt x="6802844" y="3462940"/>
                  <a:pt x="6810233" y="3480180"/>
                </a:cubicBezTo>
                <a:cubicBezTo>
                  <a:pt x="6816694" y="3495256"/>
                  <a:pt x="6827994" y="3507776"/>
                  <a:pt x="6837528" y="3521123"/>
                </a:cubicBezTo>
                <a:cubicBezTo>
                  <a:pt x="6883696" y="3585757"/>
                  <a:pt x="6862876" y="3565317"/>
                  <a:pt x="6919415" y="3603009"/>
                </a:cubicBezTo>
                <a:lnTo>
                  <a:pt x="6974006" y="3684896"/>
                </a:lnTo>
                <a:cubicBezTo>
                  <a:pt x="6989356" y="3707921"/>
                  <a:pt x="6982704" y="3739557"/>
                  <a:pt x="6987654" y="3766783"/>
                </a:cubicBezTo>
                <a:cubicBezTo>
                  <a:pt x="7014260" y="3913120"/>
                  <a:pt x="6988797" y="3747496"/>
                  <a:pt x="7014949" y="3930556"/>
                </a:cubicBezTo>
                <a:cubicBezTo>
                  <a:pt x="7010400" y="4012442"/>
                  <a:pt x="7018196" y="4095962"/>
                  <a:pt x="7001301" y="4176215"/>
                </a:cubicBezTo>
                <a:cubicBezTo>
                  <a:pt x="6998337" y="4190292"/>
                  <a:pt x="6972848" y="4182726"/>
                  <a:pt x="6960358" y="4189863"/>
                </a:cubicBezTo>
                <a:cubicBezTo>
                  <a:pt x="6940609" y="4201148"/>
                  <a:pt x="6926112" y="4220634"/>
                  <a:pt x="6905767" y="4230806"/>
                </a:cubicBezTo>
                <a:cubicBezTo>
                  <a:pt x="6880033" y="4243673"/>
                  <a:pt x="6847821" y="4242143"/>
                  <a:pt x="6823881" y="4258102"/>
                </a:cubicBezTo>
                <a:cubicBezTo>
                  <a:pt x="6810233" y="4267200"/>
                  <a:pt x="6795538" y="4274896"/>
                  <a:pt x="6782937" y="4285397"/>
                </a:cubicBezTo>
                <a:cubicBezTo>
                  <a:pt x="6768110" y="4297753"/>
                  <a:pt x="6758053" y="4315635"/>
                  <a:pt x="6741994" y="4326341"/>
                </a:cubicBezTo>
                <a:cubicBezTo>
                  <a:pt x="6730024" y="4334321"/>
                  <a:pt x="6714699" y="4335440"/>
                  <a:pt x="6701051" y="4339989"/>
                </a:cubicBezTo>
                <a:cubicBezTo>
                  <a:pt x="6623714" y="4335440"/>
                  <a:pt x="6545006" y="4341535"/>
                  <a:pt x="6469039" y="4326341"/>
                </a:cubicBezTo>
                <a:cubicBezTo>
                  <a:pt x="6450113" y="4322556"/>
                  <a:pt x="6442923" y="4297753"/>
                  <a:pt x="6428095" y="4285397"/>
                </a:cubicBezTo>
                <a:cubicBezTo>
                  <a:pt x="6415494" y="4274896"/>
                  <a:pt x="6400800" y="4267200"/>
                  <a:pt x="6387152" y="4258102"/>
                </a:cubicBezTo>
                <a:cubicBezTo>
                  <a:pt x="6382603" y="4244454"/>
                  <a:pt x="6379938" y="4230026"/>
                  <a:pt x="6373504" y="4217159"/>
                </a:cubicBezTo>
                <a:cubicBezTo>
                  <a:pt x="6366169" y="4202488"/>
                  <a:pt x="6352871" y="4191204"/>
                  <a:pt x="6346209" y="4176215"/>
                </a:cubicBezTo>
                <a:cubicBezTo>
                  <a:pt x="6334524" y="4149923"/>
                  <a:pt x="6318913" y="4094329"/>
                  <a:pt x="6318913" y="4094329"/>
                </a:cubicBezTo>
                <a:cubicBezTo>
                  <a:pt x="6309815" y="4030639"/>
                  <a:pt x="6296961" y="3967374"/>
                  <a:pt x="6291618" y="3903260"/>
                </a:cubicBezTo>
                <a:cubicBezTo>
                  <a:pt x="6287069" y="3848669"/>
                  <a:pt x="6292085" y="3792418"/>
                  <a:pt x="6277970" y="3739487"/>
                </a:cubicBezTo>
                <a:cubicBezTo>
                  <a:pt x="6272997" y="3720838"/>
                  <a:pt x="6249383" y="3713371"/>
                  <a:pt x="6237027" y="3698544"/>
                </a:cubicBezTo>
                <a:cubicBezTo>
                  <a:pt x="6226526" y="3685943"/>
                  <a:pt x="6218830" y="3671248"/>
                  <a:pt x="6209731" y="3657600"/>
                </a:cubicBezTo>
                <a:cubicBezTo>
                  <a:pt x="6205182" y="3643952"/>
                  <a:pt x="6202518" y="3629524"/>
                  <a:pt x="6196084" y="3616657"/>
                </a:cubicBezTo>
                <a:cubicBezTo>
                  <a:pt x="6188749" y="3601986"/>
                  <a:pt x="6173104" y="3591539"/>
                  <a:pt x="6168788" y="3575714"/>
                </a:cubicBezTo>
                <a:cubicBezTo>
                  <a:pt x="6121740" y="3403207"/>
                  <a:pt x="6189512" y="3518090"/>
                  <a:pt x="6127845" y="3425589"/>
                </a:cubicBezTo>
                <a:cubicBezTo>
                  <a:pt x="6123296" y="3398293"/>
                  <a:pt x="6120200" y="3370715"/>
                  <a:pt x="6114197" y="3343702"/>
                </a:cubicBezTo>
                <a:cubicBezTo>
                  <a:pt x="6107810" y="3314960"/>
                  <a:pt x="6080334" y="3255759"/>
                  <a:pt x="6073254" y="3234520"/>
                </a:cubicBezTo>
                <a:cubicBezTo>
                  <a:pt x="6067323" y="3216725"/>
                  <a:pt x="6066192" y="3197492"/>
                  <a:pt x="6059606" y="3179929"/>
                </a:cubicBezTo>
                <a:cubicBezTo>
                  <a:pt x="6052462" y="3160879"/>
                  <a:pt x="6040573" y="3143929"/>
                  <a:pt x="6032310" y="3125338"/>
                </a:cubicBezTo>
                <a:cubicBezTo>
                  <a:pt x="6022360" y="3102951"/>
                  <a:pt x="6013617" y="3080038"/>
                  <a:pt x="6005015" y="3057099"/>
                </a:cubicBezTo>
                <a:cubicBezTo>
                  <a:pt x="5987604" y="3010669"/>
                  <a:pt x="5994024" y="3009487"/>
                  <a:pt x="5964072" y="2961565"/>
                </a:cubicBezTo>
                <a:cubicBezTo>
                  <a:pt x="5952016" y="2942276"/>
                  <a:pt x="5936776" y="2925171"/>
                  <a:pt x="5923128" y="2906974"/>
                </a:cubicBezTo>
                <a:cubicBezTo>
                  <a:pt x="5888829" y="2804070"/>
                  <a:pt x="5935094" y="2930902"/>
                  <a:pt x="5882185" y="2825087"/>
                </a:cubicBezTo>
                <a:cubicBezTo>
                  <a:pt x="5875751" y="2812220"/>
                  <a:pt x="5878709" y="2794316"/>
                  <a:pt x="5868537" y="2784144"/>
                </a:cubicBezTo>
                <a:cubicBezTo>
                  <a:pt x="5858365" y="2773972"/>
                  <a:pt x="5841242" y="2775045"/>
                  <a:pt x="5827594" y="2770496"/>
                </a:cubicBezTo>
                <a:cubicBezTo>
                  <a:pt x="5816593" y="2671492"/>
                  <a:pt x="5821789" y="2668294"/>
                  <a:pt x="5800298" y="2593075"/>
                </a:cubicBezTo>
                <a:cubicBezTo>
                  <a:pt x="5796346" y="2579243"/>
                  <a:pt x="5793637" y="2564708"/>
                  <a:pt x="5786651" y="2552132"/>
                </a:cubicBezTo>
                <a:cubicBezTo>
                  <a:pt x="5770720" y="2523455"/>
                  <a:pt x="5750257" y="2497541"/>
                  <a:pt x="5732060" y="2470245"/>
                </a:cubicBezTo>
                <a:cubicBezTo>
                  <a:pt x="5715132" y="2444853"/>
                  <a:pt x="5705937" y="2415036"/>
                  <a:pt x="5691116" y="2388359"/>
                </a:cubicBezTo>
                <a:cubicBezTo>
                  <a:pt x="5683150" y="2374020"/>
                  <a:pt x="5671959" y="2361657"/>
                  <a:pt x="5663821" y="2347415"/>
                </a:cubicBezTo>
                <a:cubicBezTo>
                  <a:pt x="5653727" y="2329751"/>
                  <a:pt x="5648350" y="2309379"/>
                  <a:pt x="5636525" y="2292824"/>
                </a:cubicBezTo>
                <a:cubicBezTo>
                  <a:pt x="5625307" y="2277118"/>
                  <a:pt x="5607938" y="2266708"/>
                  <a:pt x="5595582" y="2251881"/>
                </a:cubicBezTo>
                <a:cubicBezTo>
                  <a:pt x="5585081" y="2239280"/>
                  <a:pt x="5578962" y="2223392"/>
                  <a:pt x="5568287" y="2210938"/>
                </a:cubicBezTo>
                <a:cubicBezTo>
                  <a:pt x="5551539" y="2191399"/>
                  <a:pt x="5530443" y="2175886"/>
                  <a:pt x="5513695" y="2156347"/>
                </a:cubicBezTo>
                <a:cubicBezTo>
                  <a:pt x="5467195" y="2102096"/>
                  <a:pt x="5505378" y="2120732"/>
                  <a:pt x="5445457" y="2060812"/>
                </a:cubicBezTo>
                <a:cubicBezTo>
                  <a:pt x="5433858" y="2049214"/>
                  <a:pt x="5418161" y="2042615"/>
                  <a:pt x="5404513" y="2033517"/>
                </a:cubicBezTo>
                <a:lnTo>
                  <a:pt x="5349922" y="1951630"/>
                </a:lnTo>
                <a:cubicBezTo>
                  <a:pt x="5328510" y="1919512"/>
                  <a:pt x="5289448" y="1901862"/>
                  <a:pt x="5268036" y="1869744"/>
                </a:cubicBezTo>
                <a:cubicBezTo>
                  <a:pt x="5229455" y="1811872"/>
                  <a:pt x="5255411" y="1836135"/>
                  <a:pt x="5186149" y="1801505"/>
                </a:cubicBezTo>
                <a:cubicBezTo>
                  <a:pt x="5160508" y="1767317"/>
                  <a:pt x="5138479" y="1732584"/>
                  <a:pt x="5104263" y="1705971"/>
                </a:cubicBezTo>
                <a:cubicBezTo>
                  <a:pt x="5078368" y="1685831"/>
                  <a:pt x="5022376" y="1651380"/>
                  <a:pt x="5022376" y="1651380"/>
                </a:cubicBezTo>
                <a:cubicBezTo>
                  <a:pt x="4970258" y="1573200"/>
                  <a:pt x="5025130" y="1645669"/>
                  <a:pt x="4940490" y="1569493"/>
                </a:cubicBezTo>
                <a:cubicBezTo>
                  <a:pt x="4911797" y="1543670"/>
                  <a:pt x="4880016" y="1519724"/>
                  <a:pt x="4858603" y="1487606"/>
                </a:cubicBezTo>
                <a:cubicBezTo>
                  <a:pt x="4849504" y="1473958"/>
                  <a:pt x="4842905" y="1458261"/>
                  <a:pt x="4831307" y="1446663"/>
                </a:cubicBezTo>
                <a:cubicBezTo>
                  <a:pt x="4803932" y="1419289"/>
                  <a:pt x="4758160" y="1392838"/>
                  <a:pt x="4722125" y="1378424"/>
                </a:cubicBezTo>
                <a:cubicBezTo>
                  <a:pt x="4695411" y="1367738"/>
                  <a:pt x="4667534" y="1360227"/>
                  <a:pt x="4640239" y="1351129"/>
                </a:cubicBezTo>
                <a:cubicBezTo>
                  <a:pt x="4338009" y="1250387"/>
                  <a:pt x="4003343" y="1332932"/>
                  <a:pt x="3684895" y="1323833"/>
                </a:cubicBezTo>
                <a:cubicBezTo>
                  <a:pt x="3495032" y="1292191"/>
                  <a:pt x="3730764" y="1329950"/>
                  <a:pt x="3480179" y="1296538"/>
                </a:cubicBezTo>
                <a:cubicBezTo>
                  <a:pt x="3427792" y="1289553"/>
                  <a:pt x="3381518" y="1279535"/>
                  <a:pt x="3330054" y="1269242"/>
                </a:cubicBezTo>
                <a:cubicBezTo>
                  <a:pt x="3311857" y="1260144"/>
                  <a:pt x="3294583" y="1248900"/>
                  <a:pt x="3275463" y="1241947"/>
                </a:cubicBezTo>
                <a:cubicBezTo>
                  <a:pt x="3244338" y="1230629"/>
                  <a:pt x="3211651" y="1224168"/>
                  <a:pt x="3179928" y="1214651"/>
                </a:cubicBezTo>
                <a:cubicBezTo>
                  <a:pt x="3166149" y="1210517"/>
                  <a:pt x="3152764" y="1205137"/>
                  <a:pt x="3138985" y="1201003"/>
                </a:cubicBezTo>
                <a:cubicBezTo>
                  <a:pt x="3107263" y="1191486"/>
                  <a:pt x="3075296" y="1182806"/>
                  <a:pt x="3043451" y="1173708"/>
                </a:cubicBezTo>
                <a:cubicBezTo>
                  <a:pt x="3029803" y="1164609"/>
                  <a:pt x="3018474" y="1150169"/>
                  <a:pt x="3002507" y="1146412"/>
                </a:cubicBezTo>
                <a:cubicBezTo>
                  <a:pt x="2939881" y="1131677"/>
                  <a:pt x="2811439" y="1119117"/>
                  <a:pt x="2811439" y="1119117"/>
                </a:cubicBezTo>
                <a:cubicBezTo>
                  <a:pt x="2797791" y="1114568"/>
                  <a:pt x="2783965" y="1110520"/>
                  <a:pt x="2770495" y="1105469"/>
                </a:cubicBezTo>
                <a:cubicBezTo>
                  <a:pt x="2505603" y="1006135"/>
                  <a:pt x="2845282" y="1071522"/>
                  <a:pt x="2115403" y="1105469"/>
                </a:cubicBezTo>
                <a:lnTo>
                  <a:pt x="2019869" y="1119117"/>
                </a:lnTo>
                <a:cubicBezTo>
                  <a:pt x="1983514" y="1123964"/>
                  <a:pt x="1946269" y="1123870"/>
                  <a:pt x="1910687" y="1132765"/>
                </a:cubicBezTo>
                <a:cubicBezTo>
                  <a:pt x="1890949" y="1137699"/>
                  <a:pt x="1874795" y="1152046"/>
                  <a:pt x="1856095" y="1160060"/>
                </a:cubicBezTo>
                <a:cubicBezTo>
                  <a:pt x="1842872" y="1165727"/>
                  <a:pt x="1829108" y="1170219"/>
                  <a:pt x="1815152" y="1173708"/>
                </a:cubicBezTo>
                <a:cubicBezTo>
                  <a:pt x="1792648" y="1179334"/>
                  <a:pt x="1769557" y="1182324"/>
                  <a:pt x="1746913" y="1187356"/>
                </a:cubicBezTo>
                <a:cubicBezTo>
                  <a:pt x="1728603" y="1191425"/>
                  <a:pt x="1710632" y="1196934"/>
                  <a:pt x="1692322" y="1201003"/>
                </a:cubicBezTo>
                <a:lnTo>
                  <a:pt x="1501254" y="1241947"/>
                </a:lnTo>
                <a:cubicBezTo>
                  <a:pt x="1473121" y="1247976"/>
                  <a:pt x="1446663" y="1260144"/>
                  <a:pt x="1419367" y="1269242"/>
                </a:cubicBezTo>
                <a:lnTo>
                  <a:pt x="1337481" y="1296538"/>
                </a:lnTo>
                <a:cubicBezTo>
                  <a:pt x="1311229" y="1305289"/>
                  <a:pt x="1282890" y="1305637"/>
                  <a:pt x="1255594" y="1310186"/>
                </a:cubicBezTo>
                <a:cubicBezTo>
                  <a:pt x="1193349" y="1335084"/>
                  <a:pt x="1129445" y="1362194"/>
                  <a:pt x="1064525" y="1378424"/>
                </a:cubicBezTo>
                <a:cubicBezTo>
                  <a:pt x="1028131" y="1387523"/>
                  <a:pt x="991535" y="1395849"/>
                  <a:pt x="955343" y="1405720"/>
                </a:cubicBezTo>
                <a:cubicBezTo>
                  <a:pt x="941464" y="1409505"/>
                  <a:pt x="926976" y="1412382"/>
                  <a:pt x="914400" y="1419368"/>
                </a:cubicBezTo>
                <a:cubicBezTo>
                  <a:pt x="885723" y="1435300"/>
                  <a:pt x="859809" y="1455762"/>
                  <a:pt x="832513" y="1473959"/>
                </a:cubicBezTo>
                <a:cubicBezTo>
                  <a:pt x="820543" y="1481939"/>
                  <a:pt x="804793" y="1481939"/>
                  <a:pt x="791570" y="1487606"/>
                </a:cubicBezTo>
                <a:cubicBezTo>
                  <a:pt x="772870" y="1495620"/>
                  <a:pt x="755679" y="1506888"/>
                  <a:pt x="736979" y="1514902"/>
                </a:cubicBezTo>
                <a:cubicBezTo>
                  <a:pt x="657870" y="1548806"/>
                  <a:pt x="733780" y="1503388"/>
                  <a:pt x="655092" y="1555845"/>
                </a:cubicBezTo>
                <a:cubicBezTo>
                  <a:pt x="609600" y="1551296"/>
                  <a:pt x="563163" y="1552477"/>
                  <a:pt x="518615" y="1542197"/>
                </a:cubicBezTo>
                <a:cubicBezTo>
                  <a:pt x="275180" y="1486020"/>
                  <a:pt x="707299" y="1540011"/>
                  <a:pt x="423081" y="1501254"/>
                </a:cubicBezTo>
                <a:cubicBezTo>
                  <a:pt x="341446" y="1490122"/>
                  <a:pt x="259308" y="1483057"/>
                  <a:pt x="177421" y="1473959"/>
                </a:cubicBezTo>
                <a:cubicBezTo>
                  <a:pt x="68240" y="1401170"/>
                  <a:pt x="200167" y="1496705"/>
                  <a:pt x="109182" y="1405720"/>
                </a:cubicBezTo>
                <a:cubicBezTo>
                  <a:pt x="97584" y="1394122"/>
                  <a:pt x="81887" y="1387523"/>
                  <a:pt x="68239" y="1378424"/>
                </a:cubicBezTo>
                <a:cubicBezTo>
                  <a:pt x="59140" y="1360227"/>
                  <a:pt x="51037" y="1341497"/>
                  <a:pt x="40943" y="1323833"/>
                </a:cubicBezTo>
                <a:cubicBezTo>
                  <a:pt x="32805" y="1309592"/>
                  <a:pt x="20109" y="1297966"/>
                  <a:pt x="13648" y="1282890"/>
                </a:cubicBezTo>
                <a:cubicBezTo>
                  <a:pt x="6259" y="1265650"/>
                  <a:pt x="4549" y="1246496"/>
                  <a:pt x="0" y="1228299"/>
                </a:cubicBezTo>
                <a:cubicBezTo>
                  <a:pt x="4549" y="1205553"/>
                  <a:pt x="165" y="1178936"/>
                  <a:pt x="13648" y="1160060"/>
                </a:cubicBezTo>
                <a:cubicBezTo>
                  <a:pt x="25473" y="1143505"/>
                  <a:pt x="52928" y="1146162"/>
                  <a:pt x="68239" y="1132765"/>
                </a:cubicBezTo>
                <a:cubicBezTo>
                  <a:pt x="90161" y="1113583"/>
                  <a:pt x="104633" y="1087272"/>
                  <a:pt x="122830" y="1064526"/>
                </a:cubicBezTo>
                <a:cubicBezTo>
                  <a:pt x="127379" y="1050878"/>
                  <a:pt x="129341" y="1036073"/>
                  <a:pt x="136478" y="1023583"/>
                </a:cubicBezTo>
                <a:cubicBezTo>
                  <a:pt x="147763" y="1003834"/>
                  <a:pt x="164377" y="987626"/>
                  <a:pt x="177421" y="968992"/>
                </a:cubicBezTo>
                <a:cubicBezTo>
                  <a:pt x="196233" y="942117"/>
                  <a:pt x="213815" y="914401"/>
                  <a:pt x="232012" y="887105"/>
                </a:cubicBezTo>
                <a:cubicBezTo>
                  <a:pt x="239992" y="875135"/>
                  <a:pt x="260379" y="880443"/>
                  <a:pt x="272955" y="873457"/>
                </a:cubicBezTo>
                <a:cubicBezTo>
                  <a:pt x="301632" y="857525"/>
                  <a:pt x="327546" y="837063"/>
                  <a:pt x="354842" y="818866"/>
                </a:cubicBezTo>
                <a:cubicBezTo>
                  <a:pt x="371770" y="807581"/>
                  <a:pt x="391769" y="801665"/>
                  <a:pt x="409433" y="791571"/>
                </a:cubicBezTo>
                <a:cubicBezTo>
                  <a:pt x="423674" y="783433"/>
                  <a:pt x="435300" y="770736"/>
                  <a:pt x="450376" y="764275"/>
                </a:cubicBezTo>
                <a:cubicBezTo>
                  <a:pt x="467616" y="756886"/>
                  <a:pt x="486770" y="755176"/>
                  <a:pt x="504967" y="750627"/>
                </a:cubicBezTo>
                <a:cubicBezTo>
                  <a:pt x="527713" y="736979"/>
                  <a:pt x="550018" y="722566"/>
                  <a:pt x="573206" y="709684"/>
                </a:cubicBezTo>
                <a:cubicBezTo>
                  <a:pt x="590991" y="699804"/>
                  <a:pt x="610133" y="692483"/>
                  <a:pt x="627797" y="682389"/>
                </a:cubicBezTo>
                <a:cubicBezTo>
                  <a:pt x="675940" y="654879"/>
                  <a:pt x="682543" y="632660"/>
                  <a:pt x="750627" y="627797"/>
                </a:cubicBezTo>
                <a:lnTo>
                  <a:pt x="941695" y="614150"/>
                </a:lnTo>
                <a:cubicBezTo>
                  <a:pt x="1071562" y="570861"/>
                  <a:pt x="823569" y="650185"/>
                  <a:pt x="1119116" y="586854"/>
                </a:cubicBezTo>
                <a:cubicBezTo>
                  <a:pt x="1139009" y="582591"/>
                  <a:pt x="1154220" y="565405"/>
                  <a:pt x="1173707" y="559559"/>
                </a:cubicBezTo>
                <a:cubicBezTo>
                  <a:pt x="1200212" y="551608"/>
                  <a:pt x="1228459" y="551338"/>
                  <a:pt x="1255594" y="545911"/>
                </a:cubicBezTo>
                <a:cubicBezTo>
                  <a:pt x="1505302" y="495969"/>
                  <a:pt x="1271165" y="536491"/>
                  <a:pt x="1460310" y="504968"/>
                </a:cubicBezTo>
                <a:cubicBezTo>
                  <a:pt x="1473958" y="500419"/>
                  <a:pt x="1487784" y="496371"/>
                  <a:pt x="1501254" y="491320"/>
                </a:cubicBezTo>
                <a:cubicBezTo>
                  <a:pt x="1524192" y="482718"/>
                  <a:pt x="1545199" y="467193"/>
                  <a:pt x="1569492" y="464024"/>
                </a:cubicBezTo>
                <a:cubicBezTo>
                  <a:pt x="1650816" y="453417"/>
                  <a:pt x="1733265" y="454926"/>
                  <a:pt x="1815152" y="450377"/>
                </a:cubicBezTo>
                <a:cubicBezTo>
                  <a:pt x="1906578" y="419901"/>
                  <a:pt x="1809148" y="449201"/>
                  <a:pt x="1978925" y="423081"/>
                </a:cubicBezTo>
                <a:cubicBezTo>
                  <a:pt x="1997464" y="420229"/>
                  <a:pt x="2015061" y="412788"/>
                  <a:pt x="2033516" y="409433"/>
                </a:cubicBezTo>
                <a:cubicBezTo>
                  <a:pt x="2065165" y="403679"/>
                  <a:pt x="2097206" y="400335"/>
                  <a:pt x="2129051" y="395786"/>
                </a:cubicBezTo>
                <a:cubicBezTo>
                  <a:pt x="2253269" y="354379"/>
                  <a:pt x="2057094" y="417891"/>
                  <a:pt x="2238233" y="368490"/>
                </a:cubicBezTo>
                <a:cubicBezTo>
                  <a:pt x="2265991" y="360920"/>
                  <a:pt x="2292206" y="348173"/>
                  <a:pt x="2320119" y="341195"/>
                </a:cubicBezTo>
                <a:cubicBezTo>
                  <a:pt x="2338316" y="336646"/>
                  <a:pt x="2356744" y="332937"/>
                  <a:pt x="2374710" y="327547"/>
                </a:cubicBezTo>
                <a:cubicBezTo>
                  <a:pt x="2402269" y="319279"/>
                  <a:pt x="2428384" y="305894"/>
                  <a:pt x="2456597" y="300251"/>
                </a:cubicBezTo>
                <a:cubicBezTo>
                  <a:pt x="2479343" y="295702"/>
                  <a:pt x="2502830" y="293939"/>
                  <a:pt x="2524836" y="286603"/>
                </a:cubicBezTo>
                <a:cubicBezTo>
                  <a:pt x="2571318" y="271109"/>
                  <a:pt x="2620545" y="259190"/>
                  <a:pt x="2661313" y="232012"/>
                </a:cubicBezTo>
                <a:cubicBezTo>
                  <a:pt x="2714227" y="196737"/>
                  <a:pt x="2686696" y="209904"/>
                  <a:pt x="2743200" y="191069"/>
                </a:cubicBezTo>
                <a:cubicBezTo>
                  <a:pt x="2756848" y="177421"/>
                  <a:pt x="2767271" y="159499"/>
                  <a:pt x="2784143" y="150126"/>
                </a:cubicBezTo>
                <a:cubicBezTo>
                  <a:pt x="2809294" y="136153"/>
                  <a:pt x="2838734" y="131929"/>
                  <a:pt x="2866030" y="122830"/>
                </a:cubicBezTo>
                <a:cubicBezTo>
                  <a:pt x="3004203" y="76772"/>
                  <a:pt x="3157182" y="113732"/>
                  <a:pt x="3302758" y="109183"/>
                </a:cubicBezTo>
                <a:cubicBezTo>
                  <a:pt x="3360964" y="89780"/>
                  <a:pt x="3343701" y="109921"/>
                  <a:pt x="3343701" y="40944"/>
                </a:cubicBez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5051946" y="2713630"/>
            <a:ext cx="2130563" cy="2831508"/>
          </a:xfrm>
          <a:custGeom>
            <a:avLst/>
            <a:gdLst>
              <a:gd name="connsiteX0" fmla="*/ 11373 w 2130563"/>
              <a:gd name="connsiteY0" fmla="*/ 84161 h 2831508"/>
              <a:gd name="connsiteX1" fmla="*/ 25021 w 2130563"/>
              <a:gd name="connsiteY1" fmla="*/ 561833 h 2831508"/>
              <a:gd name="connsiteX2" fmla="*/ 38669 w 2130563"/>
              <a:gd name="connsiteY2" fmla="*/ 630071 h 2831508"/>
              <a:gd name="connsiteX3" fmla="*/ 65964 w 2130563"/>
              <a:gd name="connsiteY3" fmla="*/ 684663 h 2831508"/>
              <a:gd name="connsiteX4" fmla="*/ 106908 w 2130563"/>
              <a:gd name="connsiteY4" fmla="*/ 834788 h 2831508"/>
              <a:gd name="connsiteX5" fmla="*/ 120555 w 2130563"/>
              <a:gd name="connsiteY5" fmla="*/ 889379 h 2831508"/>
              <a:gd name="connsiteX6" fmla="*/ 175147 w 2130563"/>
              <a:gd name="connsiteY6" fmla="*/ 1012209 h 2831508"/>
              <a:gd name="connsiteX7" fmla="*/ 188794 w 2130563"/>
              <a:gd name="connsiteY7" fmla="*/ 1053152 h 2831508"/>
              <a:gd name="connsiteX8" fmla="*/ 229738 w 2130563"/>
              <a:gd name="connsiteY8" fmla="*/ 1094095 h 2831508"/>
              <a:gd name="connsiteX9" fmla="*/ 257033 w 2130563"/>
              <a:gd name="connsiteY9" fmla="*/ 1162334 h 2831508"/>
              <a:gd name="connsiteX10" fmla="*/ 270681 w 2130563"/>
              <a:gd name="connsiteY10" fmla="*/ 1203277 h 2831508"/>
              <a:gd name="connsiteX11" fmla="*/ 311624 w 2130563"/>
              <a:gd name="connsiteY11" fmla="*/ 1257869 h 2831508"/>
              <a:gd name="connsiteX12" fmla="*/ 325272 w 2130563"/>
              <a:gd name="connsiteY12" fmla="*/ 1298812 h 2831508"/>
              <a:gd name="connsiteX13" fmla="*/ 338920 w 2130563"/>
              <a:gd name="connsiteY13" fmla="*/ 1353403 h 2831508"/>
              <a:gd name="connsiteX14" fmla="*/ 379863 w 2130563"/>
              <a:gd name="connsiteY14" fmla="*/ 1407994 h 2831508"/>
              <a:gd name="connsiteX15" fmla="*/ 407158 w 2130563"/>
              <a:gd name="connsiteY15" fmla="*/ 1448937 h 2831508"/>
              <a:gd name="connsiteX16" fmla="*/ 434454 w 2130563"/>
              <a:gd name="connsiteY16" fmla="*/ 1503528 h 2831508"/>
              <a:gd name="connsiteX17" fmla="*/ 475397 w 2130563"/>
              <a:gd name="connsiteY17" fmla="*/ 1571767 h 2831508"/>
              <a:gd name="connsiteX18" fmla="*/ 502693 w 2130563"/>
              <a:gd name="connsiteY18" fmla="*/ 1694597 h 2831508"/>
              <a:gd name="connsiteX19" fmla="*/ 434454 w 2130563"/>
              <a:gd name="connsiteY19" fmla="*/ 1981200 h 2831508"/>
              <a:gd name="connsiteX20" fmla="*/ 461750 w 2130563"/>
              <a:gd name="connsiteY20" fmla="*/ 2063086 h 2831508"/>
              <a:gd name="connsiteX21" fmla="*/ 475397 w 2130563"/>
              <a:gd name="connsiteY21" fmla="*/ 2104030 h 2831508"/>
              <a:gd name="connsiteX22" fmla="*/ 516341 w 2130563"/>
              <a:gd name="connsiteY22" fmla="*/ 2281451 h 2831508"/>
              <a:gd name="connsiteX23" fmla="*/ 570932 w 2130563"/>
              <a:gd name="connsiteY23" fmla="*/ 2417928 h 2831508"/>
              <a:gd name="connsiteX24" fmla="*/ 625523 w 2130563"/>
              <a:gd name="connsiteY24" fmla="*/ 2458871 h 2831508"/>
              <a:gd name="connsiteX25" fmla="*/ 748353 w 2130563"/>
              <a:gd name="connsiteY25" fmla="*/ 2554406 h 2831508"/>
              <a:gd name="connsiteX26" fmla="*/ 802944 w 2130563"/>
              <a:gd name="connsiteY26" fmla="*/ 2636292 h 2831508"/>
              <a:gd name="connsiteX27" fmla="*/ 925773 w 2130563"/>
              <a:gd name="connsiteY27" fmla="*/ 2677236 h 2831508"/>
              <a:gd name="connsiteX28" fmla="*/ 966717 w 2130563"/>
              <a:gd name="connsiteY28" fmla="*/ 2704531 h 2831508"/>
              <a:gd name="connsiteX29" fmla="*/ 1007660 w 2130563"/>
              <a:gd name="connsiteY29" fmla="*/ 2718179 h 2831508"/>
              <a:gd name="connsiteX30" fmla="*/ 1144138 w 2130563"/>
              <a:gd name="connsiteY30" fmla="*/ 2677236 h 2831508"/>
              <a:gd name="connsiteX31" fmla="*/ 1198729 w 2130563"/>
              <a:gd name="connsiteY31" fmla="*/ 2595349 h 2831508"/>
              <a:gd name="connsiteX32" fmla="*/ 1212376 w 2130563"/>
              <a:gd name="connsiteY32" fmla="*/ 2554406 h 2831508"/>
              <a:gd name="connsiteX33" fmla="*/ 1253320 w 2130563"/>
              <a:gd name="connsiteY33" fmla="*/ 2513463 h 2831508"/>
              <a:gd name="connsiteX34" fmla="*/ 1376150 w 2130563"/>
              <a:gd name="connsiteY34" fmla="*/ 2445224 h 2831508"/>
              <a:gd name="connsiteX35" fmla="*/ 1458036 w 2130563"/>
              <a:gd name="connsiteY35" fmla="*/ 2458871 h 2831508"/>
              <a:gd name="connsiteX36" fmla="*/ 1539923 w 2130563"/>
              <a:gd name="connsiteY36" fmla="*/ 2513463 h 2831508"/>
              <a:gd name="connsiteX37" fmla="*/ 1621809 w 2130563"/>
              <a:gd name="connsiteY37" fmla="*/ 2581701 h 2831508"/>
              <a:gd name="connsiteX38" fmla="*/ 1676400 w 2130563"/>
              <a:gd name="connsiteY38" fmla="*/ 2636292 h 2831508"/>
              <a:gd name="connsiteX39" fmla="*/ 1690048 w 2130563"/>
              <a:gd name="connsiteY39" fmla="*/ 2677236 h 2831508"/>
              <a:gd name="connsiteX40" fmla="*/ 1771935 w 2130563"/>
              <a:gd name="connsiteY40" fmla="*/ 2731827 h 2831508"/>
              <a:gd name="connsiteX41" fmla="*/ 1785582 w 2130563"/>
              <a:gd name="connsiteY41" fmla="*/ 2513463 h 2831508"/>
              <a:gd name="connsiteX42" fmla="*/ 1758287 w 2130563"/>
              <a:gd name="connsiteY42" fmla="*/ 2472519 h 2831508"/>
              <a:gd name="connsiteX43" fmla="*/ 1676400 w 2130563"/>
              <a:gd name="connsiteY43" fmla="*/ 2417928 h 2831508"/>
              <a:gd name="connsiteX44" fmla="*/ 1635457 w 2130563"/>
              <a:gd name="connsiteY44" fmla="*/ 2431576 h 2831508"/>
              <a:gd name="connsiteX45" fmla="*/ 1621809 w 2130563"/>
              <a:gd name="connsiteY45" fmla="*/ 2472519 h 2831508"/>
              <a:gd name="connsiteX46" fmla="*/ 1539923 w 2130563"/>
              <a:gd name="connsiteY46" fmla="*/ 2499815 h 2831508"/>
              <a:gd name="connsiteX47" fmla="*/ 1498979 w 2130563"/>
              <a:gd name="connsiteY47" fmla="*/ 2513463 h 2831508"/>
              <a:gd name="connsiteX48" fmla="*/ 1485332 w 2130563"/>
              <a:gd name="connsiteY48" fmla="*/ 2759122 h 2831508"/>
              <a:gd name="connsiteX49" fmla="*/ 1498979 w 2130563"/>
              <a:gd name="connsiteY49" fmla="*/ 2800066 h 2831508"/>
              <a:gd name="connsiteX50" fmla="*/ 1580866 w 2130563"/>
              <a:gd name="connsiteY50" fmla="*/ 2827361 h 2831508"/>
              <a:gd name="connsiteX51" fmla="*/ 1894764 w 2130563"/>
              <a:gd name="connsiteY51" fmla="*/ 2813713 h 2831508"/>
              <a:gd name="connsiteX52" fmla="*/ 1976651 w 2130563"/>
              <a:gd name="connsiteY52" fmla="*/ 2759122 h 2831508"/>
              <a:gd name="connsiteX53" fmla="*/ 2017594 w 2130563"/>
              <a:gd name="connsiteY53" fmla="*/ 2731827 h 2831508"/>
              <a:gd name="connsiteX54" fmla="*/ 2044890 w 2130563"/>
              <a:gd name="connsiteY54" fmla="*/ 2690883 h 2831508"/>
              <a:gd name="connsiteX55" fmla="*/ 2072185 w 2130563"/>
              <a:gd name="connsiteY55" fmla="*/ 2608997 h 2831508"/>
              <a:gd name="connsiteX56" fmla="*/ 1826526 w 2130563"/>
              <a:gd name="connsiteY56" fmla="*/ 2404280 h 2831508"/>
              <a:gd name="connsiteX57" fmla="*/ 1785582 w 2130563"/>
              <a:gd name="connsiteY57" fmla="*/ 2417928 h 2831508"/>
              <a:gd name="connsiteX58" fmla="*/ 1717344 w 2130563"/>
              <a:gd name="connsiteY58" fmla="*/ 2404280 h 2831508"/>
              <a:gd name="connsiteX59" fmla="*/ 1703696 w 2130563"/>
              <a:gd name="connsiteY59" fmla="*/ 2363337 h 2831508"/>
              <a:gd name="connsiteX60" fmla="*/ 1635457 w 2130563"/>
              <a:gd name="connsiteY60" fmla="*/ 2281451 h 2831508"/>
              <a:gd name="connsiteX61" fmla="*/ 1567218 w 2130563"/>
              <a:gd name="connsiteY61" fmla="*/ 2158621 h 2831508"/>
              <a:gd name="connsiteX62" fmla="*/ 1526275 w 2130563"/>
              <a:gd name="connsiteY62" fmla="*/ 2131325 h 2831508"/>
              <a:gd name="connsiteX63" fmla="*/ 1471684 w 2130563"/>
              <a:gd name="connsiteY63" fmla="*/ 1967552 h 2831508"/>
              <a:gd name="connsiteX64" fmla="*/ 1430741 w 2130563"/>
              <a:gd name="connsiteY64" fmla="*/ 1912961 h 2831508"/>
              <a:gd name="connsiteX65" fmla="*/ 1348854 w 2130563"/>
              <a:gd name="connsiteY65" fmla="*/ 1708245 h 2831508"/>
              <a:gd name="connsiteX66" fmla="*/ 1307911 w 2130563"/>
              <a:gd name="connsiteY66" fmla="*/ 1653654 h 2831508"/>
              <a:gd name="connsiteX67" fmla="*/ 1266967 w 2130563"/>
              <a:gd name="connsiteY67" fmla="*/ 1571767 h 2831508"/>
              <a:gd name="connsiteX68" fmla="*/ 1239672 w 2130563"/>
              <a:gd name="connsiteY68" fmla="*/ 1503528 h 2831508"/>
              <a:gd name="connsiteX69" fmla="*/ 1212376 w 2130563"/>
              <a:gd name="connsiteY69" fmla="*/ 1421642 h 2831508"/>
              <a:gd name="connsiteX70" fmla="*/ 1157785 w 2130563"/>
              <a:gd name="connsiteY70" fmla="*/ 1339755 h 2831508"/>
              <a:gd name="connsiteX71" fmla="*/ 1130490 w 2130563"/>
              <a:gd name="connsiteY71" fmla="*/ 1298812 h 2831508"/>
              <a:gd name="connsiteX72" fmla="*/ 1089547 w 2130563"/>
              <a:gd name="connsiteY72" fmla="*/ 1257869 h 2831508"/>
              <a:gd name="connsiteX73" fmla="*/ 1062251 w 2130563"/>
              <a:gd name="connsiteY73" fmla="*/ 1216925 h 2831508"/>
              <a:gd name="connsiteX74" fmla="*/ 966717 w 2130563"/>
              <a:gd name="connsiteY74" fmla="*/ 1080448 h 2831508"/>
              <a:gd name="connsiteX75" fmla="*/ 912126 w 2130563"/>
              <a:gd name="connsiteY75" fmla="*/ 984913 h 2831508"/>
              <a:gd name="connsiteX76" fmla="*/ 802944 w 2130563"/>
              <a:gd name="connsiteY76" fmla="*/ 875731 h 2831508"/>
              <a:gd name="connsiteX77" fmla="*/ 789296 w 2130563"/>
              <a:gd name="connsiteY77" fmla="*/ 834788 h 2831508"/>
              <a:gd name="connsiteX78" fmla="*/ 721057 w 2130563"/>
              <a:gd name="connsiteY78" fmla="*/ 752901 h 2831508"/>
              <a:gd name="connsiteX79" fmla="*/ 652818 w 2130563"/>
              <a:gd name="connsiteY79" fmla="*/ 561833 h 2831508"/>
              <a:gd name="connsiteX80" fmla="*/ 598227 w 2130563"/>
              <a:gd name="connsiteY80" fmla="*/ 507242 h 2831508"/>
              <a:gd name="connsiteX81" fmla="*/ 570932 w 2130563"/>
              <a:gd name="connsiteY81" fmla="*/ 439003 h 2831508"/>
              <a:gd name="connsiteX82" fmla="*/ 529988 w 2130563"/>
              <a:gd name="connsiteY82" fmla="*/ 411707 h 2831508"/>
              <a:gd name="connsiteX83" fmla="*/ 516341 w 2130563"/>
              <a:gd name="connsiteY83" fmla="*/ 357116 h 2831508"/>
              <a:gd name="connsiteX84" fmla="*/ 489045 w 2130563"/>
              <a:gd name="connsiteY84" fmla="*/ 316173 h 2831508"/>
              <a:gd name="connsiteX85" fmla="*/ 475397 w 2130563"/>
              <a:gd name="connsiteY85" fmla="*/ 275230 h 2831508"/>
              <a:gd name="connsiteX86" fmla="*/ 420806 w 2130563"/>
              <a:gd name="connsiteY86" fmla="*/ 234286 h 2831508"/>
              <a:gd name="connsiteX87" fmla="*/ 393511 w 2130563"/>
              <a:gd name="connsiteY87" fmla="*/ 193343 h 2831508"/>
              <a:gd name="connsiteX88" fmla="*/ 257033 w 2130563"/>
              <a:gd name="connsiteY88" fmla="*/ 152400 h 2831508"/>
              <a:gd name="connsiteX89" fmla="*/ 175147 w 2130563"/>
              <a:gd name="connsiteY89" fmla="*/ 97809 h 2831508"/>
              <a:gd name="connsiteX90" fmla="*/ 134203 w 2130563"/>
              <a:gd name="connsiteY90" fmla="*/ 70513 h 2831508"/>
              <a:gd name="connsiteX91" fmla="*/ 93260 w 2130563"/>
              <a:gd name="connsiteY91" fmla="*/ 56866 h 2831508"/>
              <a:gd name="connsiteX92" fmla="*/ 11373 w 2130563"/>
              <a:gd name="connsiteY92" fmla="*/ 84161 h 2831508"/>
              <a:gd name="connsiteX0" fmla="*/ 11373 w 2130563"/>
              <a:gd name="connsiteY0" fmla="*/ 84161 h 2831508"/>
              <a:gd name="connsiteX1" fmla="*/ 25021 w 2130563"/>
              <a:gd name="connsiteY1" fmla="*/ 561833 h 2831508"/>
              <a:gd name="connsiteX2" fmla="*/ 38669 w 2130563"/>
              <a:gd name="connsiteY2" fmla="*/ 630071 h 2831508"/>
              <a:gd name="connsiteX3" fmla="*/ 65964 w 2130563"/>
              <a:gd name="connsiteY3" fmla="*/ 684663 h 2831508"/>
              <a:gd name="connsiteX4" fmla="*/ 106908 w 2130563"/>
              <a:gd name="connsiteY4" fmla="*/ 834788 h 2831508"/>
              <a:gd name="connsiteX5" fmla="*/ 120555 w 2130563"/>
              <a:gd name="connsiteY5" fmla="*/ 889379 h 2831508"/>
              <a:gd name="connsiteX6" fmla="*/ 175147 w 2130563"/>
              <a:gd name="connsiteY6" fmla="*/ 1012209 h 2831508"/>
              <a:gd name="connsiteX7" fmla="*/ 188794 w 2130563"/>
              <a:gd name="connsiteY7" fmla="*/ 1053152 h 2831508"/>
              <a:gd name="connsiteX8" fmla="*/ 229738 w 2130563"/>
              <a:gd name="connsiteY8" fmla="*/ 1094095 h 2831508"/>
              <a:gd name="connsiteX9" fmla="*/ 257033 w 2130563"/>
              <a:gd name="connsiteY9" fmla="*/ 1162334 h 2831508"/>
              <a:gd name="connsiteX10" fmla="*/ 270681 w 2130563"/>
              <a:gd name="connsiteY10" fmla="*/ 1203277 h 2831508"/>
              <a:gd name="connsiteX11" fmla="*/ 311624 w 2130563"/>
              <a:gd name="connsiteY11" fmla="*/ 1257869 h 2831508"/>
              <a:gd name="connsiteX12" fmla="*/ 325272 w 2130563"/>
              <a:gd name="connsiteY12" fmla="*/ 1298812 h 2831508"/>
              <a:gd name="connsiteX13" fmla="*/ 338920 w 2130563"/>
              <a:gd name="connsiteY13" fmla="*/ 1353403 h 2831508"/>
              <a:gd name="connsiteX14" fmla="*/ 379863 w 2130563"/>
              <a:gd name="connsiteY14" fmla="*/ 1407994 h 2831508"/>
              <a:gd name="connsiteX15" fmla="*/ 407158 w 2130563"/>
              <a:gd name="connsiteY15" fmla="*/ 1448937 h 2831508"/>
              <a:gd name="connsiteX16" fmla="*/ 434454 w 2130563"/>
              <a:gd name="connsiteY16" fmla="*/ 1503528 h 2831508"/>
              <a:gd name="connsiteX17" fmla="*/ 475397 w 2130563"/>
              <a:gd name="connsiteY17" fmla="*/ 1571767 h 2831508"/>
              <a:gd name="connsiteX18" fmla="*/ 502693 w 2130563"/>
              <a:gd name="connsiteY18" fmla="*/ 1694597 h 2831508"/>
              <a:gd name="connsiteX19" fmla="*/ 434454 w 2130563"/>
              <a:gd name="connsiteY19" fmla="*/ 1981200 h 2831508"/>
              <a:gd name="connsiteX20" fmla="*/ 461750 w 2130563"/>
              <a:gd name="connsiteY20" fmla="*/ 2063086 h 2831508"/>
              <a:gd name="connsiteX21" fmla="*/ 475397 w 2130563"/>
              <a:gd name="connsiteY21" fmla="*/ 2104030 h 2831508"/>
              <a:gd name="connsiteX22" fmla="*/ 516341 w 2130563"/>
              <a:gd name="connsiteY22" fmla="*/ 2281451 h 2831508"/>
              <a:gd name="connsiteX23" fmla="*/ 570932 w 2130563"/>
              <a:gd name="connsiteY23" fmla="*/ 2417928 h 2831508"/>
              <a:gd name="connsiteX24" fmla="*/ 625523 w 2130563"/>
              <a:gd name="connsiteY24" fmla="*/ 2458871 h 2831508"/>
              <a:gd name="connsiteX25" fmla="*/ 748353 w 2130563"/>
              <a:gd name="connsiteY25" fmla="*/ 2554406 h 2831508"/>
              <a:gd name="connsiteX26" fmla="*/ 802944 w 2130563"/>
              <a:gd name="connsiteY26" fmla="*/ 2636292 h 2831508"/>
              <a:gd name="connsiteX27" fmla="*/ 925773 w 2130563"/>
              <a:gd name="connsiteY27" fmla="*/ 2677236 h 2831508"/>
              <a:gd name="connsiteX28" fmla="*/ 966717 w 2130563"/>
              <a:gd name="connsiteY28" fmla="*/ 2704531 h 2831508"/>
              <a:gd name="connsiteX29" fmla="*/ 1007660 w 2130563"/>
              <a:gd name="connsiteY29" fmla="*/ 2718179 h 2831508"/>
              <a:gd name="connsiteX30" fmla="*/ 1144138 w 2130563"/>
              <a:gd name="connsiteY30" fmla="*/ 2677236 h 2831508"/>
              <a:gd name="connsiteX31" fmla="*/ 1198729 w 2130563"/>
              <a:gd name="connsiteY31" fmla="*/ 2595349 h 2831508"/>
              <a:gd name="connsiteX32" fmla="*/ 1212376 w 2130563"/>
              <a:gd name="connsiteY32" fmla="*/ 2554406 h 2831508"/>
              <a:gd name="connsiteX33" fmla="*/ 1253320 w 2130563"/>
              <a:gd name="connsiteY33" fmla="*/ 2513463 h 2831508"/>
              <a:gd name="connsiteX34" fmla="*/ 1376150 w 2130563"/>
              <a:gd name="connsiteY34" fmla="*/ 2445224 h 2831508"/>
              <a:gd name="connsiteX35" fmla="*/ 1458036 w 2130563"/>
              <a:gd name="connsiteY35" fmla="*/ 2458871 h 2831508"/>
              <a:gd name="connsiteX36" fmla="*/ 1539923 w 2130563"/>
              <a:gd name="connsiteY36" fmla="*/ 2513463 h 2831508"/>
              <a:gd name="connsiteX37" fmla="*/ 1621809 w 2130563"/>
              <a:gd name="connsiteY37" fmla="*/ 2581701 h 2831508"/>
              <a:gd name="connsiteX38" fmla="*/ 1676400 w 2130563"/>
              <a:gd name="connsiteY38" fmla="*/ 2636292 h 2831508"/>
              <a:gd name="connsiteX39" fmla="*/ 1690048 w 2130563"/>
              <a:gd name="connsiteY39" fmla="*/ 2677236 h 2831508"/>
              <a:gd name="connsiteX40" fmla="*/ 1771935 w 2130563"/>
              <a:gd name="connsiteY40" fmla="*/ 2731827 h 2831508"/>
              <a:gd name="connsiteX41" fmla="*/ 1785582 w 2130563"/>
              <a:gd name="connsiteY41" fmla="*/ 2513463 h 2831508"/>
              <a:gd name="connsiteX42" fmla="*/ 1758287 w 2130563"/>
              <a:gd name="connsiteY42" fmla="*/ 2472519 h 2831508"/>
              <a:gd name="connsiteX43" fmla="*/ 1676400 w 2130563"/>
              <a:gd name="connsiteY43" fmla="*/ 2417928 h 2831508"/>
              <a:gd name="connsiteX44" fmla="*/ 1635457 w 2130563"/>
              <a:gd name="connsiteY44" fmla="*/ 2431576 h 2831508"/>
              <a:gd name="connsiteX45" fmla="*/ 1621809 w 2130563"/>
              <a:gd name="connsiteY45" fmla="*/ 2472519 h 2831508"/>
              <a:gd name="connsiteX46" fmla="*/ 1539923 w 2130563"/>
              <a:gd name="connsiteY46" fmla="*/ 2499815 h 2831508"/>
              <a:gd name="connsiteX47" fmla="*/ 1498979 w 2130563"/>
              <a:gd name="connsiteY47" fmla="*/ 2513463 h 2831508"/>
              <a:gd name="connsiteX48" fmla="*/ 1485332 w 2130563"/>
              <a:gd name="connsiteY48" fmla="*/ 2759122 h 2831508"/>
              <a:gd name="connsiteX49" fmla="*/ 1498979 w 2130563"/>
              <a:gd name="connsiteY49" fmla="*/ 2800066 h 2831508"/>
              <a:gd name="connsiteX50" fmla="*/ 1580866 w 2130563"/>
              <a:gd name="connsiteY50" fmla="*/ 2827361 h 2831508"/>
              <a:gd name="connsiteX51" fmla="*/ 1894764 w 2130563"/>
              <a:gd name="connsiteY51" fmla="*/ 2813713 h 2831508"/>
              <a:gd name="connsiteX52" fmla="*/ 1976651 w 2130563"/>
              <a:gd name="connsiteY52" fmla="*/ 2759122 h 2831508"/>
              <a:gd name="connsiteX53" fmla="*/ 2017594 w 2130563"/>
              <a:gd name="connsiteY53" fmla="*/ 2731827 h 2831508"/>
              <a:gd name="connsiteX54" fmla="*/ 2044890 w 2130563"/>
              <a:gd name="connsiteY54" fmla="*/ 2690883 h 2831508"/>
              <a:gd name="connsiteX55" fmla="*/ 2072185 w 2130563"/>
              <a:gd name="connsiteY55" fmla="*/ 2608997 h 2831508"/>
              <a:gd name="connsiteX56" fmla="*/ 1826526 w 2130563"/>
              <a:gd name="connsiteY56" fmla="*/ 2404280 h 2831508"/>
              <a:gd name="connsiteX57" fmla="*/ 1785582 w 2130563"/>
              <a:gd name="connsiteY57" fmla="*/ 2417928 h 2831508"/>
              <a:gd name="connsiteX58" fmla="*/ 1717344 w 2130563"/>
              <a:gd name="connsiteY58" fmla="*/ 2328080 h 2831508"/>
              <a:gd name="connsiteX59" fmla="*/ 1703696 w 2130563"/>
              <a:gd name="connsiteY59" fmla="*/ 2363337 h 2831508"/>
              <a:gd name="connsiteX60" fmla="*/ 1635457 w 2130563"/>
              <a:gd name="connsiteY60" fmla="*/ 2281451 h 2831508"/>
              <a:gd name="connsiteX61" fmla="*/ 1567218 w 2130563"/>
              <a:gd name="connsiteY61" fmla="*/ 2158621 h 2831508"/>
              <a:gd name="connsiteX62" fmla="*/ 1526275 w 2130563"/>
              <a:gd name="connsiteY62" fmla="*/ 2131325 h 2831508"/>
              <a:gd name="connsiteX63" fmla="*/ 1471684 w 2130563"/>
              <a:gd name="connsiteY63" fmla="*/ 1967552 h 2831508"/>
              <a:gd name="connsiteX64" fmla="*/ 1430741 w 2130563"/>
              <a:gd name="connsiteY64" fmla="*/ 1912961 h 2831508"/>
              <a:gd name="connsiteX65" fmla="*/ 1348854 w 2130563"/>
              <a:gd name="connsiteY65" fmla="*/ 1708245 h 2831508"/>
              <a:gd name="connsiteX66" fmla="*/ 1307911 w 2130563"/>
              <a:gd name="connsiteY66" fmla="*/ 1653654 h 2831508"/>
              <a:gd name="connsiteX67" fmla="*/ 1266967 w 2130563"/>
              <a:gd name="connsiteY67" fmla="*/ 1571767 h 2831508"/>
              <a:gd name="connsiteX68" fmla="*/ 1239672 w 2130563"/>
              <a:gd name="connsiteY68" fmla="*/ 1503528 h 2831508"/>
              <a:gd name="connsiteX69" fmla="*/ 1212376 w 2130563"/>
              <a:gd name="connsiteY69" fmla="*/ 1421642 h 2831508"/>
              <a:gd name="connsiteX70" fmla="*/ 1157785 w 2130563"/>
              <a:gd name="connsiteY70" fmla="*/ 1339755 h 2831508"/>
              <a:gd name="connsiteX71" fmla="*/ 1130490 w 2130563"/>
              <a:gd name="connsiteY71" fmla="*/ 1298812 h 2831508"/>
              <a:gd name="connsiteX72" fmla="*/ 1089547 w 2130563"/>
              <a:gd name="connsiteY72" fmla="*/ 1257869 h 2831508"/>
              <a:gd name="connsiteX73" fmla="*/ 1062251 w 2130563"/>
              <a:gd name="connsiteY73" fmla="*/ 1216925 h 2831508"/>
              <a:gd name="connsiteX74" fmla="*/ 966717 w 2130563"/>
              <a:gd name="connsiteY74" fmla="*/ 1080448 h 2831508"/>
              <a:gd name="connsiteX75" fmla="*/ 912126 w 2130563"/>
              <a:gd name="connsiteY75" fmla="*/ 984913 h 2831508"/>
              <a:gd name="connsiteX76" fmla="*/ 802944 w 2130563"/>
              <a:gd name="connsiteY76" fmla="*/ 875731 h 2831508"/>
              <a:gd name="connsiteX77" fmla="*/ 789296 w 2130563"/>
              <a:gd name="connsiteY77" fmla="*/ 834788 h 2831508"/>
              <a:gd name="connsiteX78" fmla="*/ 721057 w 2130563"/>
              <a:gd name="connsiteY78" fmla="*/ 752901 h 2831508"/>
              <a:gd name="connsiteX79" fmla="*/ 652818 w 2130563"/>
              <a:gd name="connsiteY79" fmla="*/ 561833 h 2831508"/>
              <a:gd name="connsiteX80" fmla="*/ 598227 w 2130563"/>
              <a:gd name="connsiteY80" fmla="*/ 507242 h 2831508"/>
              <a:gd name="connsiteX81" fmla="*/ 570932 w 2130563"/>
              <a:gd name="connsiteY81" fmla="*/ 439003 h 2831508"/>
              <a:gd name="connsiteX82" fmla="*/ 529988 w 2130563"/>
              <a:gd name="connsiteY82" fmla="*/ 411707 h 2831508"/>
              <a:gd name="connsiteX83" fmla="*/ 516341 w 2130563"/>
              <a:gd name="connsiteY83" fmla="*/ 357116 h 2831508"/>
              <a:gd name="connsiteX84" fmla="*/ 489045 w 2130563"/>
              <a:gd name="connsiteY84" fmla="*/ 316173 h 2831508"/>
              <a:gd name="connsiteX85" fmla="*/ 475397 w 2130563"/>
              <a:gd name="connsiteY85" fmla="*/ 275230 h 2831508"/>
              <a:gd name="connsiteX86" fmla="*/ 420806 w 2130563"/>
              <a:gd name="connsiteY86" fmla="*/ 234286 h 2831508"/>
              <a:gd name="connsiteX87" fmla="*/ 393511 w 2130563"/>
              <a:gd name="connsiteY87" fmla="*/ 193343 h 2831508"/>
              <a:gd name="connsiteX88" fmla="*/ 257033 w 2130563"/>
              <a:gd name="connsiteY88" fmla="*/ 152400 h 2831508"/>
              <a:gd name="connsiteX89" fmla="*/ 175147 w 2130563"/>
              <a:gd name="connsiteY89" fmla="*/ 97809 h 2831508"/>
              <a:gd name="connsiteX90" fmla="*/ 134203 w 2130563"/>
              <a:gd name="connsiteY90" fmla="*/ 70513 h 2831508"/>
              <a:gd name="connsiteX91" fmla="*/ 93260 w 2130563"/>
              <a:gd name="connsiteY91" fmla="*/ 56866 h 2831508"/>
              <a:gd name="connsiteX92" fmla="*/ 11373 w 2130563"/>
              <a:gd name="connsiteY92" fmla="*/ 84161 h 2831508"/>
              <a:gd name="connsiteX0" fmla="*/ 11373 w 2130563"/>
              <a:gd name="connsiteY0" fmla="*/ 84161 h 2831508"/>
              <a:gd name="connsiteX1" fmla="*/ 25021 w 2130563"/>
              <a:gd name="connsiteY1" fmla="*/ 561833 h 2831508"/>
              <a:gd name="connsiteX2" fmla="*/ 38669 w 2130563"/>
              <a:gd name="connsiteY2" fmla="*/ 630071 h 2831508"/>
              <a:gd name="connsiteX3" fmla="*/ 65964 w 2130563"/>
              <a:gd name="connsiteY3" fmla="*/ 684663 h 2831508"/>
              <a:gd name="connsiteX4" fmla="*/ 106908 w 2130563"/>
              <a:gd name="connsiteY4" fmla="*/ 834788 h 2831508"/>
              <a:gd name="connsiteX5" fmla="*/ 120555 w 2130563"/>
              <a:gd name="connsiteY5" fmla="*/ 889379 h 2831508"/>
              <a:gd name="connsiteX6" fmla="*/ 175147 w 2130563"/>
              <a:gd name="connsiteY6" fmla="*/ 1012209 h 2831508"/>
              <a:gd name="connsiteX7" fmla="*/ 188794 w 2130563"/>
              <a:gd name="connsiteY7" fmla="*/ 1053152 h 2831508"/>
              <a:gd name="connsiteX8" fmla="*/ 229738 w 2130563"/>
              <a:gd name="connsiteY8" fmla="*/ 1094095 h 2831508"/>
              <a:gd name="connsiteX9" fmla="*/ 257033 w 2130563"/>
              <a:gd name="connsiteY9" fmla="*/ 1162334 h 2831508"/>
              <a:gd name="connsiteX10" fmla="*/ 270681 w 2130563"/>
              <a:gd name="connsiteY10" fmla="*/ 1203277 h 2831508"/>
              <a:gd name="connsiteX11" fmla="*/ 311624 w 2130563"/>
              <a:gd name="connsiteY11" fmla="*/ 1257869 h 2831508"/>
              <a:gd name="connsiteX12" fmla="*/ 325272 w 2130563"/>
              <a:gd name="connsiteY12" fmla="*/ 1298812 h 2831508"/>
              <a:gd name="connsiteX13" fmla="*/ 338920 w 2130563"/>
              <a:gd name="connsiteY13" fmla="*/ 1353403 h 2831508"/>
              <a:gd name="connsiteX14" fmla="*/ 379863 w 2130563"/>
              <a:gd name="connsiteY14" fmla="*/ 1407994 h 2831508"/>
              <a:gd name="connsiteX15" fmla="*/ 407158 w 2130563"/>
              <a:gd name="connsiteY15" fmla="*/ 1448937 h 2831508"/>
              <a:gd name="connsiteX16" fmla="*/ 434454 w 2130563"/>
              <a:gd name="connsiteY16" fmla="*/ 1503528 h 2831508"/>
              <a:gd name="connsiteX17" fmla="*/ 475397 w 2130563"/>
              <a:gd name="connsiteY17" fmla="*/ 1571767 h 2831508"/>
              <a:gd name="connsiteX18" fmla="*/ 502693 w 2130563"/>
              <a:gd name="connsiteY18" fmla="*/ 1694597 h 2831508"/>
              <a:gd name="connsiteX19" fmla="*/ 434454 w 2130563"/>
              <a:gd name="connsiteY19" fmla="*/ 1981200 h 2831508"/>
              <a:gd name="connsiteX20" fmla="*/ 461750 w 2130563"/>
              <a:gd name="connsiteY20" fmla="*/ 2063086 h 2831508"/>
              <a:gd name="connsiteX21" fmla="*/ 475397 w 2130563"/>
              <a:gd name="connsiteY21" fmla="*/ 2104030 h 2831508"/>
              <a:gd name="connsiteX22" fmla="*/ 516341 w 2130563"/>
              <a:gd name="connsiteY22" fmla="*/ 2281451 h 2831508"/>
              <a:gd name="connsiteX23" fmla="*/ 570932 w 2130563"/>
              <a:gd name="connsiteY23" fmla="*/ 2417928 h 2831508"/>
              <a:gd name="connsiteX24" fmla="*/ 625523 w 2130563"/>
              <a:gd name="connsiteY24" fmla="*/ 2458871 h 2831508"/>
              <a:gd name="connsiteX25" fmla="*/ 748353 w 2130563"/>
              <a:gd name="connsiteY25" fmla="*/ 2554406 h 2831508"/>
              <a:gd name="connsiteX26" fmla="*/ 802944 w 2130563"/>
              <a:gd name="connsiteY26" fmla="*/ 2636292 h 2831508"/>
              <a:gd name="connsiteX27" fmla="*/ 925773 w 2130563"/>
              <a:gd name="connsiteY27" fmla="*/ 2677236 h 2831508"/>
              <a:gd name="connsiteX28" fmla="*/ 966717 w 2130563"/>
              <a:gd name="connsiteY28" fmla="*/ 2704531 h 2831508"/>
              <a:gd name="connsiteX29" fmla="*/ 1007660 w 2130563"/>
              <a:gd name="connsiteY29" fmla="*/ 2718179 h 2831508"/>
              <a:gd name="connsiteX30" fmla="*/ 1144138 w 2130563"/>
              <a:gd name="connsiteY30" fmla="*/ 2677236 h 2831508"/>
              <a:gd name="connsiteX31" fmla="*/ 1198729 w 2130563"/>
              <a:gd name="connsiteY31" fmla="*/ 2595349 h 2831508"/>
              <a:gd name="connsiteX32" fmla="*/ 1212376 w 2130563"/>
              <a:gd name="connsiteY32" fmla="*/ 2554406 h 2831508"/>
              <a:gd name="connsiteX33" fmla="*/ 1253320 w 2130563"/>
              <a:gd name="connsiteY33" fmla="*/ 2513463 h 2831508"/>
              <a:gd name="connsiteX34" fmla="*/ 1376150 w 2130563"/>
              <a:gd name="connsiteY34" fmla="*/ 2445224 h 2831508"/>
              <a:gd name="connsiteX35" fmla="*/ 1458036 w 2130563"/>
              <a:gd name="connsiteY35" fmla="*/ 2458871 h 2831508"/>
              <a:gd name="connsiteX36" fmla="*/ 1539923 w 2130563"/>
              <a:gd name="connsiteY36" fmla="*/ 2513463 h 2831508"/>
              <a:gd name="connsiteX37" fmla="*/ 1621809 w 2130563"/>
              <a:gd name="connsiteY37" fmla="*/ 2581701 h 2831508"/>
              <a:gd name="connsiteX38" fmla="*/ 1676400 w 2130563"/>
              <a:gd name="connsiteY38" fmla="*/ 2636292 h 2831508"/>
              <a:gd name="connsiteX39" fmla="*/ 1690048 w 2130563"/>
              <a:gd name="connsiteY39" fmla="*/ 2677236 h 2831508"/>
              <a:gd name="connsiteX40" fmla="*/ 1771935 w 2130563"/>
              <a:gd name="connsiteY40" fmla="*/ 2731827 h 2831508"/>
              <a:gd name="connsiteX41" fmla="*/ 1785582 w 2130563"/>
              <a:gd name="connsiteY41" fmla="*/ 2513463 h 2831508"/>
              <a:gd name="connsiteX42" fmla="*/ 1758287 w 2130563"/>
              <a:gd name="connsiteY42" fmla="*/ 2472519 h 2831508"/>
              <a:gd name="connsiteX43" fmla="*/ 1676400 w 2130563"/>
              <a:gd name="connsiteY43" fmla="*/ 2417928 h 2831508"/>
              <a:gd name="connsiteX44" fmla="*/ 1635457 w 2130563"/>
              <a:gd name="connsiteY44" fmla="*/ 2431576 h 2831508"/>
              <a:gd name="connsiteX45" fmla="*/ 1621809 w 2130563"/>
              <a:gd name="connsiteY45" fmla="*/ 2472519 h 2831508"/>
              <a:gd name="connsiteX46" fmla="*/ 1539923 w 2130563"/>
              <a:gd name="connsiteY46" fmla="*/ 2499815 h 2831508"/>
              <a:gd name="connsiteX47" fmla="*/ 1498979 w 2130563"/>
              <a:gd name="connsiteY47" fmla="*/ 2513463 h 2831508"/>
              <a:gd name="connsiteX48" fmla="*/ 1485332 w 2130563"/>
              <a:gd name="connsiteY48" fmla="*/ 2759122 h 2831508"/>
              <a:gd name="connsiteX49" fmla="*/ 1498979 w 2130563"/>
              <a:gd name="connsiteY49" fmla="*/ 2800066 h 2831508"/>
              <a:gd name="connsiteX50" fmla="*/ 1580866 w 2130563"/>
              <a:gd name="connsiteY50" fmla="*/ 2827361 h 2831508"/>
              <a:gd name="connsiteX51" fmla="*/ 1894764 w 2130563"/>
              <a:gd name="connsiteY51" fmla="*/ 2813713 h 2831508"/>
              <a:gd name="connsiteX52" fmla="*/ 1976651 w 2130563"/>
              <a:gd name="connsiteY52" fmla="*/ 2759122 h 2831508"/>
              <a:gd name="connsiteX53" fmla="*/ 2017594 w 2130563"/>
              <a:gd name="connsiteY53" fmla="*/ 2731827 h 2831508"/>
              <a:gd name="connsiteX54" fmla="*/ 2044890 w 2130563"/>
              <a:gd name="connsiteY54" fmla="*/ 2690883 h 2831508"/>
              <a:gd name="connsiteX55" fmla="*/ 2072185 w 2130563"/>
              <a:gd name="connsiteY55" fmla="*/ 2608997 h 2831508"/>
              <a:gd name="connsiteX56" fmla="*/ 1826526 w 2130563"/>
              <a:gd name="connsiteY56" fmla="*/ 2404280 h 2831508"/>
              <a:gd name="connsiteX57" fmla="*/ 1785582 w 2130563"/>
              <a:gd name="connsiteY57" fmla="*/ 2341728 h 2831508"/>
              <a:gd name="connsiteX58" fmla="*/ 1717344 w 2130563"/>
              <a:gd name="connsiteY58" fmla="*/ 2328080 h 2831508"/>
              <a:gd name="connsiteX59" fmla="*/ 1703696 w 2130563"/>
              <a:gd name="connsiteY59" fmla="*/ 2363337 h 2831508"/>
              <a:gd name="connsiteX60" fmla="*/ 1635457 w 2130563"/>
              <a:gd name="connsiteY60" fmla="*/ 2281451 h 2831508"/>
              <a:gd name="connsiteX61" fmla="*/ 1567218 w 2130563"/>
              <a:gd name="connsiteY61" fmla="*/ 2158621 h 2831508"/>
              <a:gd name="connsiteX62" fmla="*/ 1526275 w 2130563"/>
              <a:gd name="connsiteY62" fmla="*/ 2131325 h 2831508"/>
              <a:gd name="connsiteX63" fmla="*/ 1471684 w 2130563"/>
              <a:gd name="connsiteY63" fmla="*/ 1967552 h 2831508"/>
              <a:gd name="connsiteX64" fmla="*/ 1430741 w 2130563"/>
              <a:gd name="connsiteY64" fmla="*/ 1912961 h 2831508"/>
              <a:gd name="connsiteX65" fmla="*/ 1348854 w 2130563"/>
              <a:gd name="connsiteY65" fmla="*/ 1708245 h 2831508"/>
              <a:gd name="connsiteX66" fmla="*/ 1307911 w 2130563"/>
              <a:gd name="connsiteY66" fmla="*/ 1653654 h 2831508"/>
              <a:gd name="connsiteX67" fmla="*/ 1266967 w 2130563"/>
              <a:gd name="connsiteY67" fmla="*/ 1571767 h 2831508"/>
              <a:gd name="connsiteX68" fmla="*/ 1239672 w 2130563"/>
              <a:gd name="connsiteY68" fmla="*/ 1503528 h 2831508"/>
              <a:gd name="connsiteX69" fmla="*/ 1212376 w 2130563"/>
              <a:gd name="connsiteY69" fmla="*/ 1421642 h 2831508"/>
              <a:gd name="connsiteX70" fmla="*/ 1157785 w 2130563"/>
              <a:gd name="connsiteY70" fmla="*/ 1339755 h 2831508"/>
              <a:gd name="connsiteX71" fmla="*/ 1130490 w 2130563"/>
              <a:gd name="connsiteY71" fmla="*/ 1298812 h 2831508"/>
              <a:gd name="connsiteX72" fmla="*/ 1089547 w 2130563"/>
              <a:gd name="connsiteY72" fmla="*/ 1257869 h 2831508"/>
              <a:gd name="connsiteX73" fmla="*/ 1062251 w 2130563"/>
              <a:gd name="connsiteY73" fmla="*/ 1216925 h 2831508"/>
              <a:gd name="connsiteX74" fmla="*/ 966717 w 2130563"/>
              <a:gd name="connsiteY74" fmla="*/ 1080448 h 2831508"/>
              <a:gd name="connsiteX75" fmla="*/ 912126 w 2130563"/>
              <a:gd name="connsiteY75" fmla="*/ 984913 h 2831508"/>
              <a:gd name="connsiteX76" fmla="*/ 802944 w 2130563"/>
              <a:gd name="connsiteY76" fmla="*/ 875731 h 2831508"/>
              <a:gd name="connsiteX77" fmla="*/ 789296 w 2130563"/>
              <a:gd name="connsiteY77" fmla="*/ 834788 h 2831508"/>
              <a:gd name="connsiteX78" fmla="*/ 721057 w 2130563"/>
              <a:gd name="connsiteY78" fmla="*/ 752901 h 2831508"/>
              <a:gd name="connsiteX79" fmla="*/ 652818 w 2130563"/>
              <a:gd name="connsiteY79" fmla="*/ 561833 h 2831508"/>
              <a:gd name="connsiteX80" fmla="*/ 598227 w 2130563"/>
              <a:gd name="connsiteY80" fmla="*/ 507242 h 2831508"/>
              <a:gd name="connsiteX81" fmla="*/ 570932 w 2130563"/>
              <a:gd name="connsiteY81" fmla="*/ 439003 h 2831508"/>
              <a:gd name="connsiteX82" fmla="*/ 529988 w 2130563"/>
              <a:gd name="connsiteY82" fmla="*/ 411707 h 2831508"/>
              <a:gd name="connsiteX83" fmla="*/ 516341 w 2130563"/>
              <a:gd name="connsiteY83" fmla="*/ 357116 h 2831508"/>
              <a:gd name="connsiteX84" fmla="*/ 489045 w 2130563"/>
              <a:gd name="connsiteY84" fmla="*/ 316173 h 2831508"/>
              <a:gd name="connsiteX85" fmla="*/ 475397 w 2130563"/>
              <a:gd name="connsiteY85" fmla="*/ 275230 h 2831508"/>
              <a:gd name="connsiteX86" fmla="*/ 420806 w 2130563"/>
              <a:gd name="connsiteY86" fmla="*/ 234286 h 2831508"/>
              <a:gd name="connsiteX87" fmla="*/ 393511 w 2130563"/>
              <a:gd name="connsiteY87" fmla="*/ 193343 h 2831508"/>
              <a:gd name="connsiteX88" fmla="*/ 257033 w 2130563"/>
              <a:gd name="connsiteY88" fmla="*/ 152400 h 2831508"/>
              <a:gd name="connsiteX89" fmla="*/ 175147 w 2130563"/>
              <a:gd name="connsiteY89" fmla="*/ 97809 h 2831508"/>
              <a:gd name="connsiteX90" fmla="*/ 134203 w 2130563"/>
              <a:gd name="connsiteY90" fmla="*/ 70513 h 2831508"/>
              <a:gd name="connsiteX91" fmla="*/ 93260 w 2130563"/>
              <a:gd name="connsiteY91" fmla="*/ 56866 h 2831508"/>
              <a:gd name="connsiteX92" fmla="*/ 11373 w 2130563"/>
              <a:gd name="connsiteY92" fmla="*/ 84161 h 2831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2130563" h="2831508">
                <a:moveTo>
                  <a:pt x="11373" y="84161"/>
                </a:moveTo>
                <a:cubicBezTo>
                  <a:pt x="0" y="168322"/>
                  <a:pt x="17066" y="402743"/>
                  <a:pt x="25021" y="561833"/>
                </a:cubicBezTo>
                <a:cubicBezTo>
                  <a:pt x="26179" y="585001"/>
                  <a:pt x="31334" y="608065"/>
                  <a:pt x="38669" y="630071"/>
                </a:cubicBezTo>
                <a:cubicBezTo>
                  <a:pt x="45103" y="649372"/>
                  <a:pt x="56866" y="666466"/>
                  <a:pt x="65964" y="684663"/>
                </a:cubicBezTo>
                <a:cubicBezTo>
                  <a:pt x="90841" y="809043"/>
                  <a:pt x="65348" y="696254"/>
                  <a:pt x="106908" y="834788"/>
                </a:cubicBezTo>
                <a:cubicBezTo>
                  <a:pt x="112298" y="852754"/>
                  <a:pt x="114624" y="871585"/>
                  <a:pt x="120555" y="889379"/>
                </a:cubicBezTo>
                <a:cubicBezTo>
                  <a:pt x="152299" y="984612"/>
                  <a:pt x="139476" y="928976"/>
                  <a:pt x="175147" y="1012209"/>
                </a:cubicBezTo>
                <a:cubicBezTo>
                  <a:pt x="180814" y="1025432"/>
                  <a:pt x="180814" y="1041182"/>
                  <a:pt x="188794" y="1053152"/>
                </a:cubicBezTo>
                <a:cubicBezTo>
                  <a:pt x="199500" y="1069211"/>
                  <a:pt x="216090" y="1080447"/>
                  <a:pt x="229738" y="1094095"/>
                </a:cubicBezTo>
                <a:cubicBezTo>
                  <a:pt x="238836" y="1116841"/>
                  <a:pt x="248431" y="1139395"/>
                  <a:pt x="257033" y="1162334"/>
                </a:cubicBezTo>
                <a:cubicBezTo>
                  <a:pt x="262084" y="1175804"/>
                  <a:pt x="263544" y="1190786"/>
                  <a:pt x="270681" y="1203277"/>
                </a:cubicBezTo>
                <a:cubicBezTo>
                  <a:pt x="281966" y="1223027"/>
                  <a:pt x="297976" y="1239672"/>
                  <a:pt x="311624" y="1257869"/>
                </a:cubicBezTo>
                <a:cubicBezTo>
                  <a:pt x="316173" y="1271517"/>
                  <a:pt x="321320" y="1284980"/>
                  <a:pt x="325272" y="1298812"/>
                </a:cubicBezTo>
                <a:cubicBezTo>
                  <a:pt x="330425" y="1316847"/>
                  <a:pt x="330532" y="1336626"/>
                  <a:pt x="338920" y="1353403"/>
                </a:cubicBezTo>
                <a:cubicBezTo>
                  <a:pt x="349092" y="1373748"/>
                  <a:pt x="366642" y="1389485"/>
                  <a:pt x="379863" y="1407994"/>
                </a:cubicBezTo>
                <a:cubicBezTo>
                  <a:pt x="389397" y="1421341"/>
                  <a:pt x="399020" y="1434696"/>
                  <a:pt x="407158" y="1448937"/>
                </a:cubicBezTo>
                <a:cubicBezTo>
                  <a:pt x="417252" y="1466601"/>
                  <a:pt x="424574" y="1485743"/>
                  <a:pt x="434454" y="1503528"/>
                </a:cubicBezTo>
                <a:cubicBezTo>
                  <a:pt x="447336" y="1526716"/>
                  <a:pt x="461749" y="1549021"/>
                  <a:pt x="475397" y="1571767"/>
                </a:cubicBezTo>
                <a:cubicBezTo>
                  <a:pt x="479757" y="1589206"/>
                  <a:pt x="503811" y="1681742"/>
                  <a:pt x="502693" y="1694597"/>
                </a:cubicBezTo>
                <a:cubicBezTo>
                  <a:pt x="483055" y="1920434"/>
                  <a:pt x="503057" y="1878297"/>
                  <a:pt x="434454" y="1981200"/>
                </a:cubicBezTo>
                <a:lnTo>
                  <a:pt x="461750" y="2063086"/>
                </a:lnTo>
                <a:lnTo>
                  <a:pt x="475397" y="2104030"/>
                </a:lnTo>
                <a:cubicBezTo>
                  <a:pt x="498413" y="2311174"/>
                  <a:pt x="467104" y="2158360"/>
                  <a:pt x="516341" y="2281451"/>
                </a:cubicBezTo>
                <a:cubicBezTo>
                  <a:pt x="527221" y="2308650"/>
                  <a:pt x="546925" y="2389921"/>
                  <a:pt x="570932" y="2417928"/>
                </a:cubicBezTo>
                <a:cubicBezTo>
                  <a:pt x="585735" y="2435198"/>
                  <a:pt x="608616" y="2443655"/>
                  <a:pt x="625523" y="2458871"/>
                </a:cubicBezTo>
                <a:cubicBezTo>
                  <a:pt x="733828" y="2556346"/>
                  <a:pt x="664733" y="2526533"/>
                  <a:pt x="748353" y="2554406"/>
                </a:cubicBezTo>
                <a:cubicBezTo>
                  <a:pt x="766550" y="2581701"/>
                  <a:pt x="771823" y="2625918"/>
                  <a:pt x="802944" y="2636292"/>
                </a:cubicBezTo>
                <a:lnTo>
                  <a:pt x="925773" y="2677236"/>
                </a:lnTo>
                <a:cubicBezTo>
                  <a:pt x="941334" y="2682423"/>
                  <a:pt x="952046" y="2697196"/>
                  <a:pt x="966717" y="2704531"/>
                </a:cubicBezTo>
                <a:cubicBezTo>
                  <a:pt x="979584" y="2710965"/>
                  <a:pt x="994012" y="2713630"/>
                  <a:pt x="1007660" y="2718179"/>
                </a:cubicBezTo>
                <a:cubicBezTo>
                  <a:pt x="1056196" y="2711245"/>
                  <a:pt x="1108672" y="2717768"/>
                  <a:pt x="1144138" y="2677236"/>
                </a:cubicBezTo>
                <a:cubicBezTo>
                  <a:pt x="1165741" y="2652548"/>
                  <a:pt x="1198729" y="2595349"/>
                  <a:pt x="1198729" y="2595349"/>
                </a:cubicBezTo>
                <a:cubicBezTo>
                  <a:pt x="1203278" y="2581701"/>
                  <a:pt x="1204396" y="2566376"/>
                  <a:pt x="1212376" y="2554406"/>
                </a:cubicBezTo>
                <a:cubicBezTo>
                  <a:pt x="1223082" y="2538347"/>
                  <a:pt x="1238085" y="2525313"/>
                  <a:pt x="1253320" y="2513463"/>
                </a:cubicBezTo>
                <a:cubicBezTo>
                  <a:pt x="1323716" y="2458710"/>
                  <a:pt x="1314372" y="2465815"/>
                  <a:pt x="1376150" y="2445224"/>
                </a:cubicBezTo>
                <a:cubicBezTo>
                  <a:pt x="1403445" y="2449773"/>
                  <a:pt x="1432493" y="2448228"/>
                  <a:pt x="1458036" y="2458871"/>
                </a:cubicBezTo>
                <a:cubicBezTo>
                  <a:pt x="1488318" y="2471489"/>
                  <a:pt x="1512627" y="2495266"/>
                  <a:pt x="1539923" y="2513463"/>
                </a:cubicBezTo>
                <a:cubicBezTo>
                  <a:pt x="1596927" y="2551466"/>
                  <a:pt x="1569266" y="2529158"/>
                  <a:pt x="1621809" y="2581701"/>
                </a:cubicBezTo>
                <a:cubicBezTo>
                  <a:pt x="1658204" y="2690887"/>
                  <a:pt x="1603611" y="2563503"/>
                  <a:pt x="1676400" y="2636292"/>
                </a:cubicBezTo>
                <a:cubicBezTo>
                  <a:pt x="1686573" y="2646465"/>
                  <a:pt x="1679875" y="2667063"/>
                  <a:pt x="1690048" y="2677236"/>
                </a:cubicBezTo>
                <a:cubicBezTo>
                  <a:pt x="1713245" y="2700433"/>
                  <a:pt x="1771935" y="2731827"/>
                  <a:pt x="1771935" y="2731827"/>
                </a:cubicBezTo>
                <a:cubicBezTo>
                  <a:pt x="1827507" y="2648467"/>
                  <a:pt x="1817211" y="2682152"/>
                  <a:pt x="1785582" y="2513463"/>
                </a:cubicBezTo>
                <a:cubicBezTo>
                  <a:pt x="1782559" y="2497341"/>
                  <a:pt x="1770631" y="2483320"/>
                  <a:pt x="1758287" y="2472519"/>
                </a:cubicBezTo>
                <a:cubicBezTo>
                  <a:pt x="1733599" y="2450916"/>
                  <a:pt x="1676400" y="2417928"/>
                  <a:pt x="1676400" y="2417928"/>
                </a:cubicBezTo>
                <a:cubicBezTo>
                  <a:pt x="1662752" y="2422477"/>
                  <a:pt x="1645629" y="2421404"/>
                  <a:pt x="1635457" y="2431576"/>
                </a:cubicBezTo>
                <a:cubicBezTo>
                  <a:pt x="1625285" y="2441748"/>
                  <a:pt x="1633515" y="2464157"/>
                  <a:pt x="1621809" y="2472519"/>
                </a:cubicBezTo>
                <a:cubicBezTo>
                  <a:pt x="1598396" y="2489242"/>
                  <a:pt x="1567218" y="2490716"/>
                  <a:pt x="1539923" y="2499815"/>
                </a:cubicBezTo>
                <a:lnTo>
                  <a:pt x="1498979" y="2513463"/>
                </a:lnTo>
                <a:cubicBezTo>
                  <a:pt x="1435768" y="2608281"/>
                  <a:pt x="1462171" y="2550672"/>
                  <a:pt x="1485332" y="2759122"/>
                </a:cubicBezTo>
                <a:cubicBezTo>
                  <a:pt x="1486921" y="2773420"/>
                  <a:pt x="1487273" y="2791704"/>
                  <a:pt x="1498979" y="2800066"/>
                </a:cubicBezTo>
                <a:cubicBezTo>
                  <a:pt x="1522392" y="2816790"/>
                  <a:pt x="1580866" y="2827361"/>
                  <a:pt x="1580866" y="2827361"/>
                </a:cubicBezTo>
                <a:cubicBezTo>
                  <a:pt x="1685499" y="2822812"/>
                  <a:pt x="1791555" y="2831508"/>
                  <a:pt x="1894764" y="2813713"/>
                </a:cubicBezTo>
                <a:cubicBezTo>
                  <a:pt x="1927092" y="2808139"/>
                  <a:pt x="1949355" y="2777319"/>
                  <a:pt x="1976651" y="2759122"/>
                </a:cubicBezTo>
                <a:lnTo>
                  <a:pt x="2017594" y="2731827"/>
                </a:lnTo>
                <a:cubicBezTo>
                  <a:pt x="2026693" y="2718179"/>
                  <a:pt x="2038228" y="2705872"/>
                  <a:pt x="2044890" y="2690883"/>
                </a:cubicBezTo>
                <a:cubicBezTo>
                  <a:pt x="2056575" y="2664591"/>
                  <a:pt x="2072185" y="2608997"/>
                  <a:pt x="2072185" y="2608997"/>
                </a:cubicBezTo>
                <a:cubicBezTo>
                  <a:pt x="2054440" y="2325055"/>
                  <a:pt x="2130563" y="2373877"/>
                  <a:pt x="1826526" y="2404280"/>
                </a:cubicBezTo>
                <a:cubicBezTo>
                  <a:pt x="1812211" y="2405711"/>
                  <a:pt x="1799230" y="2337179"/>
                  <a:pt x="1785582" y="2341728"/>
                </a:cubicBezTo>
                <a:cubicBezTo>
                  <a:pt x="1762836" y="2337179"/>
                  <a:pt x="1736645" y="2340947"/>
                  <a:pt x="1717344" y="2328080"/>
                </a:cubicBezTo>
                <a:cubicBezTo>
                  <a:pt x="1705374" y="2320100"/>
                  <a:pt x="1710130" y="2376204"/>
                  <a:pt x="1703696" y="2363337"/>
                </a:cubicBezTo>
                <a:cubicBezTo>
                  <a:pt x="1684695" y="2325337"/>
                  <a:pt x="1665639" y="2311633"/>
                  <a:pt x="1635457" y="2281451"/>
                </a:cubicBezTo>
                <a:cubicBezTo>
                  <a:pt x="1611435" y="2209385"/>
                  <a:pt x="1629789" y="2252477"/>
                  <a:pt x="1567218" y="2158621"/>
                </a:cubicBezTo>
                <a:cubicBezTo>
                  <a:pt x="1558119" y="2144973"/>
                  <a:pt x="1539923" y="2140424"/>
                  <a:pt x="1526275" y="2131325"/>
                </a:cubicBezTo>
                <a:lnTo>
                  <a:pt x="1471684" y="1967552"/>
                </a:lnTo>
                <a:cubicBezTo>
                  <a:pt x="1464491" y="1945973"/>
                  <a:pt x="1441633" y="1932930"/>
                  <a:pt x="1430741" y="1912961"/>
                </a:cubicBezTo>
                <a:cubicBezTo>
                  <a:pt x="1353889" y="1772067"/>
                  <a:pt x="1425069" y="1860676"/>
                  <a:pt x="1348854" y="1708245"/>
                </a:cubicBezTo>
                <a:cubicBezTo>
                  <a:pt x="1338682" y="1687900"/>
                  <a:pt x="1321559" y="1671851"/>
                  <a:pt x="1307911" y="1653654"/>
                </a:cubicBezTo>
                <a:cubicBezTo>
                  <a:pt x="1273605" y="1550736"/>
                  <a:pt x="1319883" y="1677598"/>
                  <a:pt x="1266967" y="1571767"/>
                </a:cubicBezTo>
                <a:cubicBezTo>
                  <a:pt x="1256011" y="1549855"/>
                  <a:pt x="1248044" y="1526552"/>
                  <a:pt x="1239672" y="1503528"/>
                </a:cubicBezTo>
                <a:cubicBezTo>
                  <a:pt x="1229839" y="1476488"/>
                  <a:pt x="1225243" y="1447376"/>
                  <a:pt x="1212376" y="1421642"/>
                </a:cubicBezTo>
                <a:cubicBezTo>
                  <a:pt x="1197705" y="1392300"/>
                  <a:pt x="1175982" y="1367051"/>
                  <a:pt x="1157785" y="1339755"/>
                </a:cubicBezTo>
                <a:lnTo>
                  <a:pt x="1130490" y="1298812"/>
                </a:lnTo>
                <a:cubicBezTo>
                  <a:pt x="1119784" y="1282753"/>
                  <a:pt x="1101903" y="1272696"/>
                  <a:pt x="1089547" y="1257869"/>
                </a:cubicBezTo>
                <a:cubicBezTo>
                  <a:pt x="1079046" y="1245268"/>
                  <a:pt x="1071785" y="1230273"/>
                  <a:pt x="1062251" y="1216925"/>
                </a:cubicBezTo>
                <a:cubicBezTo>
                  <a:pt x="961203" y="1075457"/>
                  <a:pt x="1092223" y="1268705"/>
                  <a:pt x="966717" y="1080448"/>
                </a:cubicBezTo>
                <a:cubicBezTo>
                  <a:pt x="936656" y="1035357"/>
                  <a:pt x="947021" y="1023298"/>
                  <a:pt x="912126" y="984913"/>
                </a:cubicBezTo>
                <a:cubicBezTo>
                  <a:pt x="877504" y="946829"/>
                  <a:pt x="802944" y="875731"/>
                  <a:pt x="802944" y="875731"/>
                </a:cubicBezTo>
                <a:cubicBezTo>
                  <a:pt x="798395" y="862083"/>
                  <a:pt x="795730" y="847655"/>
                  <a:pt x="789296" y="834788"/>
                </a:cubicBezTo>
                <a:cubicBezTo>
                  <a:pt x="770296" y="796788"/>
                  <a:pt x="751238" y="783083"/>
                  <a:pt x="721057" y="752901"/>
                </a:cubicBezTo>
                <a:cubicBezTo>
                  <a:pt x="707308" y="697907"/>
                  <a:pt x="683596" y="592611"/>
                  <a:pt x="652818" y="561833"/>
                </a:cubicBezTo>
                <a:lnTo>
                  <a:pt x="598227" y="507242"/>
                </a:lnTo>
                <a:cubicBezTo>
                  <a:pt x="589129" y="484496"/>
                  <a:pt x="585171" y="458938"/>
                  <a:pt x="570932" y="439003"/>
                </a:cubicBezTo>
                <a:cubicBezTo>
                  <a:pt x="561398" y="425655"/>
                  <a:pt x="539087" y="425355"/>
                  <a:pt x="529988" y="411707"/>
                </a:cubicBezTo>
                <a:cubicBezTo>
                  <a:pt x="519584" y="396100"/>
                  <a:pt x="523730" y="374356"/>
                  <a:pt x="516341" y="357116"/>
                </a:cubicBezTo>
                <a:cubicBezTo>
                  <a:pt x="509880" y="342040"/>
                  <a:pt x="496381" y="330844"/>
                  <a:pt x="489045" y="316173"/>
                </a:cubicBezTo>
                <a:cubicBezTo>
                  <a:pt x="482611" y="303306"/>
                  <a:pt x="484607" y="286282"/>
                  <a:pt x="475397" y="275230"/>
                </a:cubicBezTo>
                <a:cubicBezTo>
                  <a:pt x="460835" y="257756"/>
                  <a:pt x="436890" y="250370"/>
                  <a:pt x="420806" y="234286"/>
                </a:cubicBezTo>
                <a:cubicBezTo>
                  <a:pt x="409208" y="222688"/>
                  <a:pt x="407420" y="202036"/>
                  <a:pt x="393511" y="193343"/>
                </a:cubicBezTo>
                <a:cubicBezTo>
                  <a:pt x="371362" y="179500"/>
                  <a:pt x="288992" y="160390"/>
                  <a:pt x="257033" y="152400"/>
                </a:cubicBezTo>
                <a:cubicBezTo>
                  <a:pt x="209058" y="80437"/>
                  <a:pt x="257401" y="133061"/>
                  <a:pt x="175147" y="97809"/>
                </a:cubicBezTo>
                <a:cubicBezTo>
                  <a:pt x="160070" y="91348"/>
                  <a:pt x="148874" y="77849"/>
                  <a:pt x="134203" y="70513"/>
                </a:cubicBezTo>
                <a:cubicBezTo>
                  <a:pt x="121336" y="64080"/>
                  <a:pt x="106908" y="61415"/>
                  <a:pt x="93260" y="56866"/>
                </a:cubicBezTo>
                <a:cubicBezTo>
                  <a:pt x="6886" y="71261"/>
                  <a:pt x="22746" y="0"/>
                  <a:pt x="11373" y="84161"/>
                </a:cubicBezTo>
                <a:close/>
              </a:path>
            </a:pathLst>
          </a:cu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1006776" y="2152310"/>
            <a:ext cx="5910174" cy="3007099"/>
          </a:xfrm>
          <a:custGeom>
            <a:avLst/>
            <a:gdLst>
              <a:gd name="connsiteX0" fmla="*/ 4124782 w 5910174"/>
              <a:gd name="connsiteY0" fmla="*/ 631833 h 3007099"/>
              <a:gd name="connsiteX1" fmla="*/ 3906418 w 5910174"/>
              <a:gd name="connsiteY1" fmla="*/ 604538 h 3007099"/>
              <a:gd name="connsiteX2" fmla="*/ 3865475 w 5910174"/>
              <a:gd name="connsiteY2" fmla="*/ 590890 h 3007099"/>
              <a:gd name="connsiteX3" fmla="*/ 3728997 w 5910174"/>
              <a:gd name="connsiteY3" fmla="*/ 536299 h 3007099"/>
              <a:gd name="connsiteX4" fmla="*/ 3660758 w 5910174"/>
              <a:gd name="connsiteY4" fmla="*/ 495356 h 3007099"/>
              <a:gd name="connsiteX5" fmla="*/ 3565224 w 5910174"/>
              <a:gd name="connsiteY5" fmla="*/ 468060 h 3007099"/>
              <a:gd name="connsiteX6" fmla="*/ 3415099 w 5910174"/>
              <a:gd name="connsiteY6" fmla="*/ 427117 h 3007099"/>
              <a:gd name="connsiteX7" fmla="*/ 3374155 w 5910174"/>
              <a:gd name="connsiteY7" fmla="*/ 386174 h 3007099"/>
              <a:gd name="connsiteX8" fmla="*/ 3319564 w 5910174"/>
              <a:gd name="connsiteY8" fmla="*/ 372526 h 3007099"/>
              <a:gd name="connsiteX9" fmla="*/ 3237678 w 5910174"/>
              <a:gd name="connsiteY9" fmla="*/ 345230 h 3007099"/>
              <a:gd name="connsiteX10" fmla="*/ 3114848 w 5910174"/>
              <a:gd name="connsiteY10" fmla="*/ 331583 h 3007099"/>
              <a:gd name="connsiteX11" fmla="*/ 3005666 w 5910174"/>
              <a:gd name="connsiteY11" fmla="*/ 317935 h 3007099"/>
              <a:gd name="connsiteX12" fmla="*/ 2869188 w 5910174"/>
              <a:gd name="connsiteY12" fmla="*/ 290639 h 3007099"/>
              <a:gd name="connsiteX13" fmla="*/ 2814597 w 5910174"/>
              <a:gd name="connsiteY13" fmla="*/ 276991 h 3007099"/>
              <a:gd name="connsiteX14" fmla="*/ 2705415 w 5910174"/>
              <a:gd name="connsiteY14" fmla="*/ 263344 h 3007099"/>
              <a:gd name="connsiteX15" fmla="*/ 2609881 w 5910174"/>
              <a:gd name="connsiteY15" fmla="*/ 249696 h 3007099"/>
              <a:gd name="connsiteX16" fmla="*/ 2527994 w 5910174"/>
              <a:gd name="connsiteY16" fmla="*/ 222400 h 3007099"/>
              <a:gd name="connsiteX17" fmla="*/ 2487051 w 5910174"/>
              <a:gd name="connsiteY17" fmla="*/ 208753 h 3007099"/>
              <a:gd name="connsiteX18" fmla="*/ 2336925 w 5910174"/>
              <a:gd name="connsiteY18" fmla="*/ 195105 h 3007099"/>
              <a:gd name="connsiteX19" fmla="*/ 2173152 w 5910174"/>
              <a:gd name="connsiteY19" fmla="*/ 154162 h 3007099"/>
              <a:gd name="connsiteX20" fmla="*/ 1982084 w 5910174"/>
              <a:gd name="connsiteY20" fmla="*/ 85923 h 3007099"/>
              <a:gd name="connsiteX21" fmla="*/ 1886549 w 5910174"/>
              <a:gd name="connsiteY21" fmla="*/ 58627 h 3007099"/>
              <a:gd name="connsiteX22" fmla="*/ 1845606 w 5910174"/>
              <a:gd name="connsiteY22" fmla="*/ 44980 h 3007099"/>
              <a:gd name="connsiteX23" fmla="*/ 1668185 w 5910174"/>
              <a:gd name="connsiteY23" fmla="*/ 31332 h 3007099"/>
              <a:gd name="connsiteX24" fmla="*/ 1436173 w 5910174"/>
              <a:gd name="connsiteY24" fmla="*/ 31332 h 3007099"/>
              <a:gd name="connsiteX25" fmla="*/ 1354287 w 5910174"/>
              <a:gd name="connsiteY25" fmla="*/ 58627 h 3007099"/>
              <a:gd name="connsiteX26" fmla="*/ 1272400 w 5910174"/>
              <a:gd name="connsiteY26" fmla="*/ 99571 h 3007099"/>
              <a:gd name="connsiteX27" fmla="*/ 1231457 w 5910174"/>
              <a:gd name="connsiteY27" fmla="*/ 126866 h 3007099"/>
              <a:gd name="connsiteX28" fmla="*/ 1176866 w 5910174"/>
              <a:gd name="connsiteY28" fmla="*/ 154162 h 3007099"/>
              <a:gd name="connsiteX29" fmla="*/ 1135923 w 5910174"/>
              <a:gd name="connsiteY29" fmla="*/ 181457 h 3007099"/>
              <a:gd name="connsiteX30" fmla="*/ 1026740 w 5910174"/>
              <a:gd name="connsiteY30" fmla="*/ 236048 h 3007099"/>
              <a:gd name="connsiteX31" fmla="*/ 944854 w 5910174"/>
              <a:gd name="connsiteY31" fmla="*/ 263344 h 3007099"/>
              <a:gd name="connsiteX32" fmla="*/ 890263 w 5910174"/>
              <a:gd name="connsiteY32" fmla="*/ 304287 h 3007099"/>
              <a:gd name="connsiteX33" fmla="*/ 822024 w 5910174"/>
              <a:gd name="connsiteY33" fmla="*/ 331583 h 3007099"/>
              <a:gd name="connsiteX34" fmla="*/ 740137 w 5910174"/>
              <a:gd name="connsiteY34" fmla="*/ 413469 h 3007099"/>
              <a:gd name="connsiteX35" fmla="*/ 699194 w 5910174"/>
              <a:gd name="connsiteY35" fmla="*/ 454412 h 3007099"/>
              <a:gd name="connsiteX36" fmla="*/ 576364 w 5910174"/>
              <a:gd name="connsiteY36" fmla="*/ 522651 h 3007099"/>
              <a:gd name="connsiteX37" fmla="*/ 535421 w 5910174"/>
              <a:gd name="connsiteY37" fmla="*/ 563594 h 3007099"/>
              <a:gd name="connsiteX38" fmla="*/ 508125 w 5910174"/>
              <a:gd name="connsiteY38" fmla="*/ 618186 h 3007099"/>
              <a:gd name="connsiteX39" fmla="*/ 467182 w 5910174"/>
              <a:gd name="connsiteY39" fmla="*/ 645481 h 3007099"/>
              <a:gd name="connsiteX40" fmla="*/ 385296 w 5910174"/>
              <a:gd name="connsiteY40" fmla="*/ 754663 h 3007099"/>
              <a:gd name="connsiteX41" fmla="*/ 358000 w 5910174"/>
              <a:gd name="connsiteY41" fmla="*/ 809254 h 3007099"/>
              <a:gd name="connsiteX42" fmla="*/ 330705 w 5910174"/>
              <a:gd name="connsiteY42" fmla="*/ 850197 h 3007099"/>
              <a:gd name="connsiteX43" fmla="*/ 317057 w 5910174"/>
              <a:gd name="connsiteY43" fmla="*/ 891141 h 3007099"/>
              <a:gd name="connsiteX44" fmla="*/ 276114 w 5910174"/>
              <a:gd name="connsiteY44" fmla="*/ 945732 h 3007099"/>
              <a:gd name="connsiteX45" fmla="*/ 248818 w 5910174"/>
              <a:gd name="connsiteY45" fmla="*/ 986675 h 3007099"/>
              <a:gd name="connsiteX46" fmla="*/ 180579 w 5910174"/>
              <a:gd name="connsiteY46" fmla="*/ 1095857 h 3007099"/>
              <a:gd name="connsiteX47" fmla="*/ 125988 w 5910174"/>
              <a:gd name="connsiteY47" fmla="*/ 1259630 h 3007099"/>
              <a:gd name="connsiteX48" fmla="*/ 71397 w 5910174"/>
              <a:gd name="connsiteY48" fmla="*/ 1409756 h 3007099"/>
              <a:gd name="connsiteX49" fmla="*/ 57749 w 5910174"/>
              <a:gd name="connsiteY49" fmla="*/ 1491642 h 3007099"/>
              <a:gd name="connsiteX50" fmla="*/ 30454 w 5910174"/>
              <a:gd name="connsiteY50" fmla="*/ 1532586 h 3007099"/>
              <a:gd name="connsiteX51" fmla="*/ 16806 w 5910174"/>
              <a:gd name="connsiteY51" fmla="*/ 1641768 h 3007099"/>
              <a:gd name="connsiteX52" fmla="*/ 3158 w 5910174"/>
              <a:gd name="connsiteY52" fmla="*/ 1696359 h 3007099"/>
              <a:gd name="connsiteX53" fmla="*/ 16806 w 5910174"/>
              <a:gd name="connsiteY53" fmla="*/ 2378747 h 3007099"/>
              <a:gd name="connsiteX54" fmla="*/ 57749 w 5910174"/>
              <a:gd name="connsiteY54" fmla="*/ 2433338 h 3007099"/>
              <a:gd name="connsiteX55" fmla="*/ 139636 w 5910174"/>
              <a:gd name="connsiteY55" fmla="*/ 2460633 h 3007099"/>
              <a:gd name="connsiteX56" fmla="*/ 289761 w 5910174"/>
              <a:gd name="connsiteY56" fmla="*/ 2433338 h 3007099"/>
              <a:gd name="connsiteX57" fmla="*/ 330705 w 5910174"/>
              <a:gd name="connsiteY57" fmla="*/ 2392394 h 3007099"/>
              <a:gd name="connsiteX58" fmla="*/ 398943 w 5910174"/>
              <a:gd name="connsiteY58" fmla="*/ 2269565 h 3007099"/>
              <a:gd name="connsiteX59" fmla="*/ 453534 w 5910174"/>
              <a:gd name="connsiteY59" fmla="*/ 2214974 h 3007099"/>
              <a:gd name="connsiteX60" fmla="*/ 467182 w 5910174"/>
              <a:gd name="connsiteY60" fmla="*/ 2160383 h 3007099"/>
              <a:gd name="connsiteX61" fmla="*/ 480830 w 5910174"/>
              <a:gd name="connsiteY61" fmla="*/ 2119439 h 3007099"/>
              <a:gd name="connsiteX62" fmla="*/ 494478 w 5910174"/>
              <a:gd name="connsiteY62" fmla="*/ 2023905 h 3007099"/>
              <a:gd name="connsiteX63" fmla="*/ 590012 w 5910174"/>
              <a:gd name="connsiteY63" fmla="*/ 1901075 h 3007099"/>
              <a:gd name="connsiteX64" fmla="*/ 685546 w 5910174"/>
              <a:gd name="connsiteY64" fmla="*/ 1805541 h 3007099"/>
              <a:gd name="connsiteX65" fmla="*/ 740137 w 5910174"/>
              <a:gd name="connsiteY65" fmla="*/ 1723654 h 3007099"/>
              <a:gd name="connsiteX66" fmla="*/ 767433 w 5910174"/>
              <a:gd name="connsiteY66" fmla="*/ 1682711 h 3007099"/>
              <a:gd name="connsiteX67" fmla="*/ 781081 w 5910174"/>
              <a:gd name="connsiteY67" fmla="*/ 1641768 h 3007099"/>
              <a:gd name="connsiteX68" fmla="*/ 822024 w 5910174"/>
              <a:gd name="connsiteY68" fmla="*/ 1614472 h 3007099"/>
              <a:gd name="connsiteX69" fmla="*/ 862967 w 5910174"/>
              <a:gd name="connsiteY69" fmla="*/ 1559881 h 3007099"/>
              <a:gd name="connsiteX70" fmla="*/ 944854 w 5910174"/>
              <a:gd name="connsiteY70" fmla="*/ 1505290 h 3007099"/>
              <a:gd name="connsiteX71" fmla="*/ 1067684 w 5910174"/>
              <a:gd name="connsiteY71" fmla="*/ 1450699 h 3007099"/>
              <a:gd name="connsiteX72" fmla="*/ 1709128 w 5910174"/>
              <a:gd name="connsiteY72" fmla="*/ 1464347 h 3007099"/>
              <a:gd name="connsiteX73" fmla="*/ 1831958 w 5910174"/>
              <a:gd name="connsiteY73" fmla="*/ 1477994 h 3007099"/>
              <a:gd name="connsiteX74" fmla="*/ 1859254 w 5910174"/>
              <a:gd name="connsiteY74" fmla="*/ 1518938 h 3007099"/>
              <a:gd name="connsiteX75" fmla="*/ 1927493 w 5910174"/>
              <a:gd name="connsiteY75" fmla="*/ 1546233 h 3007099"/>
              <a:gd name="connsiteX76" fmla="*/ 2063970 w 5910174"/>
              <a:gd name="connsiteY76" fmla="*/ 1628120 h 3007099"/>
              <a:gd name="connsiteX77" fmla="*/ 2145857 w 5910174"/>
              <a:gd name="connsiteY77" fmla="*/ 1682711 h 3007099"/>
              <a:gd name="connsiteX78" fmla="*/ 2241391 w 5910174"/>
              <a:gd name="connsiteY78" fmla="*/ 1710006 h 3007099"/>
              <a:gd name="connsiteX79" fmla="*/ 2282334 w 5910174"/>
              <a:gd name="connsiteY79" fmla="*/ 1737302 h 3007099"/>
              <a:gd name="connsiteX80" fmla="*/ 2323278 w 5910174"/>
              <a:gd name="connsiteY80" fmla="*/ 1832836 h 3007099"/>
              <a:gd name="connsiteX81" fmla="*/ 2364221 w 5910174"/>
              <a:gd name="connsiteY81" fmla="*/ 1914723 h 3007099"/>
              <a:gd name="connsiteX82" fmla="*/ 2459755 w 5910174"/>
              <a:gd name="connsiteY82" fmla="*/ 2051200 h 3007099"/>
              <a:gd name="connsiteX83" fmla="*/ 2459755 w 5910174"/>
              <a:gd name="connsiteY83" fmla="*/ 2051200 h 3007099"/>
              <a:gd name="connsiteX84" fmla="*/ 2527994 w 5910174"/>
              <a:gd name="connsiteY84" fmla="*/ 2146735 h 3007099"/>
              <a:gd name="connsiteX85" fmla="*/ 2555290 w 5910174"/>
              <a:gd name="connsiteY85" fmla="*/ 2187678 h 3007099"/>
              <a:gd name="connsiteX86" fmla="*/ 2596233 w 5910174"/>
              <a:gd name="connsiteY86" fmla="*/ 2242269 h 3007099"/>
              <a:gd name="connsiteX87" fmla="*/ 2623528 w 5910174"/>
              <a:gd name="connsiteY87" fmla="*/ 2324156 h 3007099"/>
              <a:gd name="connsiteX88" fmla="*/ 2691767 w 5910174"/>
              <a:gd name="connsiteY88" fmla="*/ 2446986 h 3007099"/>
              <a:gd name="connsiteX89" fmla="*/ 2773654 w 5910174"/>
              <a:gd name="connsiteY89" fmla="*/ 2487929 h 3007099"/>
              <a:gd name="connsiteX90" fmla="*/ 2841893 w 5910174"/>
              <a:gd name="connsiteY90" fmla="*/ 2542520 h 3007099"/>
              <a:gd name="connsiteX91" fmla="*/ 2855540 w 5910174"/>
              <a:gd name="connsiteY91" fmla="*/ 2583463 h 3007099"/>
              <a:gd name="connsiteX92" fmla="*/ 2896484 w 5910174"/>
              <a:gd name="connsiteY92" fmla="*/ 2597111 h 3007099"/>
              <a:gd name="connsiteX93" fmla="*/ 2937427 w 5910174"/>
              <a:gd name="connsiteY93" fmla="*/ 2624406 h 3007099"/>
              <a:gd name="connsiteX94" fmla="*/ 3333212 w 5910174"/>
              <a:gd name="connsiteY94" fmla="*/ 2678997 h 3007099"/>
              <a:gd name="connsiteX95" fmla="*/ 3374155 w 5910174"/>
              <a:gd name="connsiteY95" fmla="*/ 2692645 h 3007099"/>
              <a:gd name="connsiteX96" fmla="*/ 3456042 w 5910174"/>
              <a:gd name="connsiteY96" fmla="*/ 2706293 h 3007099"/>
              <a:gd name="connsiteX97" fmla="*/ 3496985 w 5910174"/>
              <a:gd name="connsiteY97" fmla="*/ 2747236 h 3007099"/>
              <a:gd name="connsiteX98" fmla="*/ 3578872 w 5910174"/>
              <a:gd name="connsiteY98" fmla="*/ 2760884 h 3007099"/>
              <a:gd name="connsiteX99" fmla="*/ 3701702 w 5910174"/>
              <a:gd name="connsiteY99" fmla="*/ 2774532 h 3007099"/>
              <a:gd name="connsiteX100" fmla="*/ 3947361 w 5910174"/>
              <a:gd name="connsiteY100" fmla="*/ 2801827 h 3007099"/>
              <a:gd name="connsiteX101" fmla="*/ 4356794 w 5910174"/>
              <a:gd name="connsiteY101" fmla="*/ 2815475 h 3007099"/>
              <a:gd name="connsiteX102" fmla="*/ 4684340 w 5910174"/>
              <a:gd name="connsiteY102" fmla="*/ 2829123 h 3007099"/>
              <a:gd name="connsiteX103" fmla="*/ 4738931 w 5910174"/>
              <a:gd name="connsiteY103" fmla="*/ 2842771 h 3007099"/>
              <a:gd name="connsiteX104" fmla="*/ 4807170 w 5910174"/>
              <a:gd name="connsiteY104" fmla="*/ 2856418 h 3007099"/>
              <a:gd name="connsiteX105" fmla="*/ 4848114 w 5910174"/>
              <a:gd name="connsiteY105" fmla="*/ 2870066 h 3007099"/>
              <a:gd name="connsiteX106" fmla="*/ 4970943 w 5910174"/>
              <a:gd name="connsiteY106" fmla="*/ 2883714 h 3007099"/>
              <a:gd name="connsiteX107" fmla="*/ 5011887 w 5910174"/>
              <a:gd name="connsiteY107" fmla="*/ 2897362 h 3007099"/>
              <a:gd name="connsiteX108" fmla="*/ 5052830 w 5910174"/>
              <a:gd name="connsiteY108" fmla="*/ 2924657 h 3007099"/>
              <a:gd name="connsiteX109" fmla="*/ 5148364 w 5910174"/>
              <a:gd name="connsiteY109" fmla="*/ 2938305 h 3007099"/>
              <a:gd name="connsiteX110" fmla="*/ 5666979 w 5910174"/>
              <a:gd name="connsiteY110" fmla="*/ 2951953 h 3007099"/>
              <a:gd name="connsiteX111" fmla="*/ 5898991 w 5910174"/>
              <a:gd name="connsiteY111" fmla="*/ 2883714 h 3007099"/>
              <a:gd name="connsiteX112" fmla="*/ 5885343 w 5910174"/>
              <a:gd name="connsiteY112" fmla="*/ 2556168 h 3007099"/>
              <a:gd name="connsiteX113" fmla="*/ 5803457 w 5910174"/>
              <a:gd name="connsiteY113" fmla="*/ 2474281 h 3007099"/>
              <a:gd name="connsiteX114" fmla="*/ 5721570 w 5910174"/>
              <a:gd name="connsiteY114" fmla="*/ 2419690 h 3007099"/>
              <a:gd name="connsiteX115" fmla="*/ 5653331 w 5910174"/>
              <a:gd name="connsiteY115" fmla="*/ 2324156 h 3007099"/>
              <a:gd name="connsiteX116" fmla="*/ 5626036 w 5910174"/>
              <a:gd name="connsiteY116" fmla="*/ 2283212 h 3007099"/>
              <a:gd name="connsiteX117" fmla="*/ 5585093 w 5910174"/>
              <a:gd name="connsiteY117" fmla="*/ 2255917 h 3007099"/>
              <a:gd name="connsiteX118" fmla="*/ 5557797 w 5910174"/>
              <a:gd name="connsiteY118" fmla="*/ 2174030 h 3007099"/>
              <a:gd name="connsiteX119" fmla="*/ 5448615 w 5910174"/>
              <a:gd name="connsiteY119" fmla="*/ 1982962 h 3007099"/>
              <a:gd name="connsiteX120" fmla="*/ 5394024 w 5910174"/>
              <a:gd name="connsiteY120" fmla="*/ 1914723 h 3007099"/>
              <a:gd name="connsiteX121" fmla="*/ 5353081 w 5910174"/>
              <a:gd name="connsiteY121" fmla="*/ 1819189 h 3007099"/>
              <a:gd name="connsiteX122" fmla="*/ 5325785 w 5910174"/>
              <a:gd name="connsiteY122" fmla="*/ 1764597 h 3007099"/>
              <a:gd name="connsiteX123" fmla="*/ 5298490 w 5910174"/>
              <a:gd name="connsiteY123" fmla="*/ 1696359 h 3007099"/>
              <a:gd name="connsiteX124" fmla="*/ 5243899 w 5910174"/>
              <a:gd name="connsiteY124" fmla="*/ 1614472 h 3007099"/>
              <a:gd name="connsiteX125" fmla="*/ 5216603 w 5910174"/>
              <a:gd name="connsiteY125" fmla="*/ 1559881 h 3007099"/>
              <a:gd name="connsiteX126" fmla="*/ 5189308 w 5910174"/>
              <a:gd name="connsiteY126" fmla="*/ 1518938 h 3007099"/>
              <a:gd name="connsiteX127" fmla="*/ 5175660 w 5910174"/>
              <a:gd name="connsiteY127" fmla="*/ 1477994 h 3007099"/>
              <a:gd name="connsiteX128" fmla="*/ 5134717 w 5910174"/>
              <a:gd name="connsiteY128" fmla="*/ 1450699 h 3007099"/>
              <a:gd name="connsiteX129" fmla="*/ 5025534 w 5910174"/>
              <a:gd name="connsiteY129" fmla="*/ 1286926 h 3007099"/>
              <a:gd name="connsiteX130" fmla="*/ 4930000 w 5910174"/>
              <a:gd name="connsiteY130" fmla="*/ 1150448 h 3007099"/>
              <a:gd name="connsiteX131" fmla="*/ 4848114 w 5910174"/>
              <a:gd name="connsiteY131" fmla="*/ 1068562 h 3007099"/>
              <a:gd name="connsiteX132" fmla="*/ 4752579 w 5910174"/>
              <a:gd name="connsiteY132" fmla="*/ 973027 h 3007099"/>
              <a:gd name="connsiteX133" fmla="*/ 4670693 w 5910174"/>
              <a:gd name="connsiteY133" fmla="*/ 918436 h 3007099"/>
              <a:gd name="connsiteX134" fmla="*/ 4643397 w 5910174"/>
              <a:gd name="connsiteY134" fmla="*/ 877493 h 3007099"/>
              <a:gd name="connsiteX135" fmla="*/ 4602454 w 5910174"/>
              <a:gd name="connsiteY135" fmla="*/ 850197 h 3007099"/>
              <a:gd name="connsiteX136" fmla="*/ 4547863 w 5910174"/>
              <a:gd name="connsiteY136" fmla="*/ 809254 h 3007099"/>
              <a:gd name="connsiteX137" fmla="*/ 4506920 w 5910174"/>
              <a:gd name="connsiteY137" fmla="*/ 781959 h 3007099"/>
              <a:gd name="connsiteX138" fmla="*/ 4411385 w 5910174"/>
              <a:gd name="connsiteY138" fmla="*/ 727368 h 3007099"/>
              <a:gd name="connsiteX139" fmla="*/ 4288555 w 5910174"/>
              <a:gd name="connsiteY139" fmla="*/ 659129 h 3007099"/>
              <a:gd name="connsiteX140" fmla="*/ 4206669 w 5910174"/>
              <a:gd name="connsiteY140" fmla="*/ 604538 h 3007099"/>
              <a:gd name="connsiteX141" fmla="*/ 4165725 w 5910174"/>
              <a:gd name="connsiteY141" fmla="*/ 577242 h 3007099"/>
              <a:gd name="connsiteX142" fmla="*/ 4056543 w 5910174"/>
              <a:gd name="connsiteY142" fmla="*/ 590890 h 3007099"/>
              <a:gd name="connsiteX143" fmla="*/ 3974657 w 5910174"/>
              <a:gd name="connsiteY143" fmla="*/ 604538 h 3007099"/>
              <a:gd name="connsiteX144" fmla="*/ 3920066 w 5910174"/>
              <a:gd name="connsiteY144" fmla="*/ 604538 h 3007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</a:cxnLst>
            <a:rect l="l" t="t" r="r" b="b"/>
            <a:pathLst>
              <a:path w="5910174" h="3007099">
                <a:moveTo>
                  <a:pt x="4124782" y="631833"/>
                </a:moveTo>
                <a:cubicBezTo>
                  <a:pt x="4031554" y="623358"/>
                  <a:pt x="3986998" y="624683"/>
                  <a:pt x="3906418" y="604538"/>
                </a:cubicBezTo>
                <a:cubicBezTo>
                  <a:pt x="3892462" y="601049"/>
                  <a:pt x="3878902" y="596054"/>
                  <a:pt x="3865475" y="590890"/>
                </a:cubicBezTo>
                <a:cubicBezTo>
                  <a:pt x="3819744" y="573301"/>
                  <a:pt x="3771012" y="561508"/>
                  <a:pt x="3728997" y="536299"/>
                </a:cubicBezTo>
                <a:cubicBezTo>
                  <a:pt x="3706251" y="522651"/>
                  <a:pt x="3684484" y="507219"/>
                  <a:pt x="3660758" y="495356"/>
                </a:cubicBezTo>
                <a:cubicBezTo>
                  <a:pt x="3634470" y="482212"/>
                  <a:pt x="3591462" y="476806"/>
                  <a:pt x="3565224" y="468060"/>
                </a:cubicBezTo>
                <a:cubicBezTo>
                  <a:pt x="3433721" y="424226"/>
                  <a:pt x="3563588" y="451866"/>
                  <a:pt x="3415099" y="427117"/>
                </a:cubicBezTo>
                <a:cubicBezTo>
                  <a:pt x="3401451" y="413469"/>
                  <a:pt x="3390913" y="395750"/>
                  <a:pt x="3374155" y="386174"/>
                </a:cubicBezTo>
                <a:cubicBezTo>
                  <a:pt x="3357869" y="376868"/>
                  <a:pt x="3337530" y="377916"/>
                  <a:pt x="3319564" y="372526"/>
                </a:cubicBezTo>
                <a:cubicBezTo>
                  <a:pt x="3292006" y="364258"/>
                  <a:pt x="3264973" y="354329"/>
                  <a:pt x="3237678" y="345230"/>
                </a:cubicBezTo>
                <a:cubicBezTo>
                  <a:pt x="3198597" y="332203"/>
                  <a:pt x="3155761" y="336396"/>
                  <a:pt x="3114848" y="331583"/>
                </a:cubicBezTo>
                <a:lnTo>
                  <a:pt x="3005666" y="317935"/>
                </a:lnTo>
                <a:cubicBezTo>
                  <a:pt x="2921582" y="289906"/>
                  <a:pt x="3007192" y="315731"/>
                  <a:pt x="2869188" y="290639"/>
                </a:cubicBezTo>
                <a:cubicBezTo>
                  <a:pt x="2850734" y="287284"/>
                  <a:pt x="2833099" y="280075"/>
                  <a:pt x="2814597" y="276991"/>
                </a:cubicBezTo>
                <a:cubicBezTo>
                  <a:pt x="2778419" y="270961"/>
                  <a:pt x="2741770" y="268191"/>
                  <a:pt x="2705415" y="263344"/>
                </a:cubicBezTo>
                <a:lnTo>
                  <a:pt x="2609881" y="249696"/>
                </a:lnTo>
                <a:lnTo>
                  <a:pt x="2527994" y="222400"/>
                </a:lnTo>
                <a:cubicBezTo>
                  <a:pt x="2514346" y="217851"/>
                  <a:pt x="2501378" y="210055"/>
                  <a:pt x="2487051" y="208753"/>
                </a:cubicBezTo>
                <a:lnTo>
                  <a:pt x="2336925" y="195105"/>
                </a:lnTo>
                <a:cubicBezTo>
                  <a:pt x="2224895" y="157761"/>
                  <a:pt x="2401274" y="214994"/>
                  <a:pt x="2173152" y="154162"/>
                </a:cubicBezTo>
                <a:cubicBezTo>
                  <a:pt x="2124243" y="141120"/>
                  <a:pt x="2023842" y="101108"/>
                  <a:pt x="1982084" y="85923"/>
                </a:cubicBezTo>
                <a:cubicBezTo>
                  <a:pt x="1922096" y="64109"/>
                  <a:pt x="1956725" y="78677"/>
                  <a:pt x="1886549" y="58627"/>
                </a:cubicBezTo>
                <a:cubicBezTo>
                  <a:pt x="1872717" y="54675"/>
                  <a:pt x="1859881" y="46764"/>
                  <a:pt x="1845606" y="44980"/>
                </a:cubicBezTo>
                <a:cubicBezTo>
                  <a:pt x="1786749" y="37623"/>
                  <a:pt x="1727325" y="35881"/>
                  <a:pt x="1668185" y="31332"/>
                </a:cubicBezTo>
                <a:cubicBezTo>
                  <a:pt x="1574190" y="0"/>
                  <a:pt x="1608200" y="5528"/>
                  <a:pt x="1436173" y="31332"/>
                </a:cubicBezTo>
                <a:cubicBezTo>
                  <a:pt x="1407720" y="35600"/>
                  <a:pt x="1354287" y="58627"/>
                  <a:pt x="1354287" y="58627"/>
                </a:cubicBezTo>
                <a:cubicBezTo>
                  <a:pt x="1236950" y="136851"/>
                  <a:pt x="1385405" y="43068"/>
                  <a:pt x="1272400" y="99571"/>
                </a:cubicBezTo>
                <a:cubicBezTo>
                  <a:pt x="1257729" y="106906"/>
                  <a:pt x="1245698" y="118728"/>
                  <a:pt x="1231457" y="126866"/>
                </a:cubicBezTo>
                <a:cubicBezTo>
                  <a:pt x="1213793" y="136960"/>
                  <a:pt x="1194530" y="144068"/>
                  <a:pt x="1176866" y="154162"/>
                </a:cubicBezTo>
                <a:cubicBezTo>
                  <a:pt x="1162625" y="162300"/>
                  <a:pt x="1150323" y="173603"/>
                  <a:pt x="1135923" y="181457"/>
                </a:cubicBezTo>
                <a:cubicBezTo>
                  <a:pt x="1100201" y="200941"/>
                  <a:pt x="1065342" y="223180"/>
                  <a:pt x="1026740" y="236048"/>
                </a:cubicBezTo>
                <a:lnTo>
                  <a:pt x="944854" y="263344"/>
                </a:lnTo>
                <a:cubicBezTo>
                  <a:pt x="926657" y="276992"/>
                  <a:pt x="910147" y="293240"/>
                  <a:pt x="890263" y="304287"/>
                </a:cubicBezTo>
                <a:cubicBezTo>
                  <a:pt x="868847" y="316185"/>
                  <a:pt x="841837" y="317174"/>
                  <a:pt x="822024" y="331583"/>
                </a:cubicBezTo>
                <a:cubicBezTo>
                  <a:pt x="790805" y="354287"/>
                  <a:pt x="767433" y="386174"/>
                  <a:pt x="740137" y="413469"/>
                </a:cubicBezTo>
                <a:cubicBezTo>
                  <a:pt x="726489" y="427117"/>
                  <a:pt x="715253" y="443706"/>
                  <a:pt x="699194" y="454412"/>
                </a:cubicBezTo>
                <a:cubicBezTo>
                  <a:pt x="605338" y="516983"/>
                  <a:pt x="648430" y="498629"/>
                  <a:pt x="576364" y="522651"/>
                </a:cubicBezTo>
                <a:cubicBezTo>
                  <a:pt x="562716" y="536299"/>
                  <a:pt x="546639" y="547888"/>
                  <a:pt x="535421" y="563594"/>
                </a:cubicBezTo>
                <a:cubicBezTo>
                  <a:pt x="523596" y="580150"/>
                  <a:pt x="521150" y="602556"/>
                  <a:pt x="508125" y="618186"/>
                </a:cubicBezTo>
                <a:cubicBezTo>
                  <a:pt x="497624" y="630787"/>
                  <a:pt x="480830" y="636383"/>
                  <a:pt x="467182" y="645481"/>
                </a:cubicBezTo>
                <a:lnTo>
                  <a:pt x="385296" y="754663"/>
                </a:lnTo>
                <a:cubicBezTo>
                  <a:pt x="373089" y="770939"/>
                  <a:pt x="368094" y="791590"/>
                  <a:pt x="358000" y="809254"/>
                </a:cubicBezTo>
                <a:cubicBezTo>
                  <a:pt x="349862" y="823495"/>
                  <a:pt x="338040" y="835526"/>
                  <a:pt x="330705" y="850197"/>
                </a:cubicBezTo>
                <a:cubicBezTo>
                  <a:pt x="324271" y="863064"/>
                  <a:pt x="324195" y="878650"/>
                  <a:pt x="317057" y="891141"/>
                </a:cubicBezTo>
                <a:cubicBezTo>
                  <a:pt x="305772" y="910890"/>
                  <a:pt x="289335" y="927223"/>
                  <a:pt x="276114" y="945732"/>
                </a:cubicBezTo>
                <a:cubicBezTo>
                  <a:pt x="266580" y="959079"/>
                  <a:pt x="256956" y="972434"/>
                  <a:pt x="248818" y="986675"/>
                </a:cubicBezTo>
                <a:cubicBezTo>
                  <a:pt x="188868" y="1091588"/>
                  <a:pt x="258867" y="991475"/>
                  <a:pt x="180579" y="1095857"/>
                </a:cubicBezTo>
                <a:lnTo>
                  <a:pt x="125988" y="1259630"/>
                </a:lnTo>
                <a:cubicBezTo>
                  <a:pt x="73864" y="1416001"/>
                  <a:pt x="128619" y="1323923"/>
                  <a:pt x="71397" y="1409756"/>
                </a:cubicBezTo>
                <a:cubicBezTo>
                  <a:pt x="66848" y="1437051"/>
                  <a:pt x="66500" y="1465390"/>
                  <a:pt x="57749" y="1491642"/>
                </a:cubicBezTo>
                <a:cubicBezTo>
                  <a:pt x="52562" y="1507203"/>
                  <a:pt x="34770" y="1516761"/>
                  <a:pt x="30454" y="1532586"/>
                </a:cubicBezTo>
                <a:cubicBezTo>
                  <a:pt x="20804" y="1567971"/>
                  <a:pt x="22836" y="1605590"/>
                  <a:pt x="16806" y="1641768"/>
                </a:cubicBezTo>
                <a:cubicBezTo>
                  <a:pt x="13722" y="1660270"/>
                  <a:pt x="7707" y="1678162"/>
                  <a:pt x="3158" y="1696359"/>
                </a:cubicBezTo>
                <a:cubicBezTo>
                  <a:pt x="7707" y="1923822"/>
                  <a:pt x="0" y="2151860"/>
                  <a:pt x="16806" y="2378747"/>
                </a:cubicBezTo>
                <a:cubicBezTo>
                  <a:pt x="18486" y="2401431"/>
                  <a:pt x="38823" y="2420721"/>
                  <a:pt x="57749" y="2433338"/>
                </a:cubicBezTo>
                <a:cubicBezTo>
                  <a:pt x="81689" y="2449298"/>
                  <a:pt x="139636" y="2460633"/>
                  <a:pt x="139636" y="2460633"/>
                </a:cubicBezTo>
                <a:cubicBezTo>
                  <a:pt x="189678" y="2451535"/>
                  <a:pt x="241862" y="2450445"/>
                  <a:pt x="289761" y="2433338"/>
                </a:cubicBezTo>
                <a:cubicBezTo>
                  <a:pt x="307938" y="2426846"/>
                  <a:pt x="318144" y="2407049"/>
                  <a:pt x="330705" y="2392394"/>
                </a:cubicBezTo>
                <a:cubicBezTo>
                  <a:pt x="458087" y="2243782"/>
                  <a:pt x="285935" y="2439077"/>
                  <a:pt x="398943" y="2269565"/>
                </a:cubicBezTo>
                <a:cubicBezTo>
                  <a:pt x="413218" y="2248153"/>
                  <a:pt x="435337" y="2233171"/>
                  <a:pt x="453534" y="2214974"/>
                </a:cubicBezTo>
                <a:cubicBezTo>
                  <a:pt x="458083" y="2196777"/>
                  <a:pt x="462029" y="2178418"/>
                  <a:pt x="467182" y="2160383"/>
                </a:cubicBezTo>
                <a:cubicBezTo>
                  <a:pt x="471134" y="2146550"/>
                  <a:pt x="478009" y="2133546"/>
                  <a:pt x="480830" y="2119439"/>
                </a:cubicBezTo>
                <a:cubicBezTo>
                  <a:pt x="487139" y="2087896"/>
                  <a:pt x="482930" y="2053929"/>
                  <a:pt x="494478" y="2023905"/>
                </a:cubicBezTo>
                <a:cubicBezTo>
                  <a:pt x="522341" y="1951462"/>
                  <a:pt x="547896" y="1950210"/>
                  <a:pt x="590012" y="1901075"/>
                </a:cubicBezTo>
                <a:cubicBezTo>
                  <a:pt x="666439" y="1811910"/>
                  <a:pt x="590922" y="1876509"/>
                  <a:pt x="685546" y="1805541"/>
                </a:cubicBezTo>
                <a:lnTo>
                  <a:pt x="740137" y="1723654"/>
                </a:lnTo>
                <a:cubicBezTo>
                  <a:pt x="749236" y="1710006"/>
                  <a:pt x="762246" y="1698272"/>
                  <a:pt x="767433" y="1682711"/>
                </a:cubicBezTo>
                <a:cubicBezTo>
                  <a:pt x="771982" y="1669063"/>
                  <a:pt x="772094" y="1653002"/>
                  <a:pt x="781081" y="1641768"/>
                </a:cubicBezTo>
                <a:cubicBezTo>
                  <a:pt x="791328" y="1628960"/>
                  <a:pt x="810426" y="1626070"/>
                  <a:pt x="822024" y="1614472"/>
                </a:cubicBezTo>
                <a:cubicBezTo>
                  <a:pt x="838108" y="1598388"/>
                  <a:pt x="845966" y="1574993"/>
                  <a:pt x="862967" y="1559881"/>
                </a:cubicBezTo>
                <a:cubicBezTo>
                  <a:pt x="887486" y="1538086"/>
                  <a:pt x="917558" y="1523487"/>
                  <a:pt x="944854" y="1505290"/>
                </a:cubicBezTo>
                <a:cubicBezTo>
                  <a:pt x="1009739" y="1462033"/>
                  <a:pt x="970231" y="1483182"/>
                  <a:pt x="1067684" y="1450699"/>
                </a:cubicBezTo>
                <a:lnTo>
                  <a:pt x="1709128" y="1464347"/>
                </a:lnTo>
                <a:cubicBezTo>
                  <a:pt x="1750297" y="1465817"/>
                  <a:pt x="1793243" y="1463916"/>
                  <a:pt x="1831958" y="1477994"/>
                </a:cubicBezTo>
                <a:cubicBezTo>
                  <a:pt x="1847373" y="1483600"/>
                  <a:pt x="1845906" y="1509404"/>
                  <a:pt x="1859254" y="1518938"/>
                </a:cubicBezTo>
                <a:cubicBezTo>
                  <a:pt x="1879189" y="1533177"/>
                  <a:pt x="1905877" y="1534704"/>
                  <a:pt x="1927493" y="1546233"/>
                </a:cubicBezTo>
                <a:cubicBezTo>
                  <a:pt x="1974304" y="1571199"/>
                  <a:pt x="2019827" y="1598692"/>
                  <a:pt x="2063970" y="1628120"/>
                </a:cubicBezTo>
                <a:cubicBezTo>
                  <a:pt x="2091266" y="1646317"/>
                  <a:pt x="2117180" y="1666779"/>
                  <a:pt x="2145857" y="1682711"/>
                </a:cubicBezTo>
                <a:cubicBezTo>
                  <a:pt x="2161880" y="1691613"/>
                  <a:pt x="2228537" y="1706793"/>
                  <a:pt x="2241391" y="1710006"/>
                </a:cubicBezTo>
                <a:cubicBezTo>
                  <a:pt x="2255039" y="1719105"/>
                  <a:pt x="2270736" y="1725704"/>
                  <a:pt x="2282334" y="1737302"/>
                </a:cubicBezTo>
                <a:cubicBezTo>
                  <a:pt x="2315577" y="1770545"/>
                  <a:pt x="2310749" y="1788984"/>
                  <a:pt x="2323278" y="1832836"/>
                </a:cubicBezTo>
                <a:cubicBezTo>
                  <a:pt x="2337405" y="1882281"/>
                  <a:pt x="2334311" y="1869860"/>
                  <a:pt x="2364221" y="1914723"/>
                </a:cubicBezTo>
                <a:cubicBezTo>
                  <a:pt x="2387231" y="2006763"/>
                  <a:pt x="2364606" y="1956051"/>
                  <a:pt x="2459755" y="2051200"/>
                </a:cubicBezTo>
                <a:lnTo>
                  <a:pt x="2459755" y="2051200"/>
                </a:lnTo>
                <a:cubicBezTo>
                  <a:pt x="2510262" y="2152213"/>
                  <a:pt x="2458834" y="2063742"/>
                  <a:pt x="2527994" y="2146735"/>
                </a:cubicBezTo>
                <a:cubicBezTo>
                  <a:pt x="2538495" y="2159336"/>
                  <a:pt x="2545756" y="2174331"/>
                  <a:pt x="2555290" y="2187678"/>
                </a:cubicBezTo>
                <a:cubicBezTo>
                  <a:pt x="2568511" y="2206187"/>
                  <a:pt x="2582585" y="2224072"/>
                  <a:pt x="2596233" y="2242269"/>
                </a:cubicBezTo>
                <a:lnTo>
                  <a:pt x="2623528" y="2324156"/>
                </a:lnTo>
                <a:cubicBezTo>
                  <a:pt x="2637749" y="2366820"/>
                  <a:pt x="2651546" y="2420173"/>
                  <a:pt x="2691767" y="2446986"/>
                </a:cubicBezTo>
                <a:cubicBezTo>
                  <a:pt x="2744681" y="2482261"/>
                  <a:pt x="2717150" y="2469094"/>
                  <a:pt x="2773654" y="2487929"/>
                </a:cubicBezTo>
                <a:cubicBezTo>
                  <a:pt x="2894824" y="2669686"/>
                  <a:pt x="2710052" y="2410679"/>
                  <a:pt x="2841893" y="2542520"/>
                </a:cubicBezTo>
                <a:cubicBezTo>
                  <a:pt x="2852065" y="2552692"/>
                  <a:pt x="2845368" y="2573291"/>
                  <a:pt x="2855540" y="2583463"/>
                </a:cubicBezTo>
                <a:cubicBezTo>
                  <a:pt x="2865713" y="2593636"/>
                  <a:pt x="2883617" y="2590677"/>
                  <a:pt x="2896484" y="2597111"/>
                </a:cubicBezTo>
                <a:cubicBezTo>
                  <a:pt x="2911155" y="2604446"/>
                  <a:pt x="2922438" y="2617744"/>
                  <a:pt x="2937427" y="2624406"/>
                </a:cubicBezTo>
                <a:cubicBezTo>
                  <a:pt x="3062534" y="2680009"/>
                  <a:pt x="3196590" y="2667117"/>
                  <a:pt x="3333212" y="2678997"/>
                </a:cubicBezTo>
                <a:cubicBezTo>
                  <a:pt x="3346860" y="2683546"/>
                  <a:pt x="3360112" y="2689524"/>
                  <a:pt x="3374155" y="2692645"/>
                </a:cubicBezTo>
                <a:cubicBezTo>
                  <a:pt x="3401168" y="2698648"/>
                  <a:pt x="3430755" y="2695054"/>
                  <a:pt x="3456042" y="2706293"/>
                </a:cubicBezTo>
                <a:cubicBezTo>
                  <a:pt x="3473679" y="2714132"/>
                  <a:pt x="3479348" y="2739397"/>
                  <a:pt x="3496985" y="2747236"/>
                </a:cubicBezTo>
                <a:cubicBezTo>
                  <a:pt x="3522272" y="2758475"/>
                  <a:pt x="3551443" y="2757227"/>
                  <a:pt x="3578872" y="2760884"/>
                </a:cubicBezTo>
                <a:cubicBezTo>
                  <a:pt x="3619706" y="2766329"/>
                  <a:pt x="3660759" y="2769983"/>
                  <a:pt x="3701702" y="2774532"/>
                </a:cubicBezTo>
                <a:cubicBezTo>
                  <a:pt x="3810414" y="2801710"/>
                  <a:pt x="3764218" y="2793502"/>
                  <a:pt x="3947361" y="2801827"/>
                </a:cubicBezTo>
                <a:cubicBezTo>
                  <a:pt x="4083774" y="2808027"/>
                  <a:pt x="4220334" y="2810421"/>
                  <a:pt x="4356794" y="2815475"/>
                </a:cubicBezTo>
                <a:lnTo>
                  <a:pt x="4684340" y="2829123"/>
                </a:lnTo>
                <a:cubicBezTo>
                  <a:pt x="4702537" y="2833672"/>
                  <a:pt x="4720621" y="2838702"/>
                  <a:pt x="4738931" y="2842771"/>
                </a:cubicBezTo>
                <a:cubicBezTo>
                  <a:pt x="4761575" y="2847803"/>
                  <a:pt x="4784666" y="2850792"/>
                  <a:pt x="4807170" y="2856418"/>
                </a:cubicBezTo>
                <a:cubicBezTo>
                  <a:pt x="4821127" y="2859907"/>
                  <a:pt x="4833923" y="2867701"/>
                  <a:pt x="4848114" y="2870066"/>
                </a:cubicBezTo>
                <a:cubicBezTo>
                  <a:pt x="4888748" y="2876839"/>
                  <a:pt x="4930000" y="2879165"/>
                  <a:pt x="4970943" y="2883714"/>
                </a:cubicBezTo>
                <a:cubicBezTo>
                  <a:pt x="4984591" y="2888263"/>
                  <a:pt x="4999020" y="2890928"/>
                  <a:pt x="5011887" y="2897362"/>
                </a:cubicBezTo>
                <a:cubicBezTo>
                  <a:pt x="5026558" y="2904697"/>
                  <a:pt x="5037119" y="2919944"/>
                  <a:pt x="5052830" y="2924657"/>
                </a:cubicBezTo>
                <a:cubicBezTo>
                  <a:pt x="5083641" y="2933900"/>
                  <a:pt x="5116228" y="2936877"/>
                  <a:pt x="5148364" y="2938305"/>
                </a:cubicBezTo>
                <a:cubicBezTo>
                  <a:pt x="5321125" y="2945983"/>
                  <a:pt x="5494107" y="2947404"/>
                  <a:pt x="5666979" y="2951953"/>
                </a:cubicBezTo>
                <a:cubicBezTo>
                  <a:pt x="5782223" y="2944750"/>
                  <a:pt x="5898991" y="3007099"/>
                  <a:pt x="5898991" y="2883714"/>
                </a:cubicBezTo>
                <a:cubicBezTo>
                  <a:pt x="5898991" y="2774437"/>
                  <a:pt x="5910174" y="2662586"/>
                  <a:pt x="5885343" y="2556168"/>
                </a:cubicBezTo>
                <a:cubicBezTo>
                  <a:pt x="5876572" y="2518576"/>
                  <a:pt x="5835576" y="2495693"/>
                  <a:pt x="5803457" y="2474281"/>
                </a:cubicBezTo>
                <a:lnTo>
                  <a:pt x="5721570" y="2419690"/>
                </a:lnTo>
                <a:cubicBezTo>
                  <a:pt x="5657235" y="2323187"/>
                  <a:pt x="5737985" y="2442672"/>
                  <a:pt x="5653331" y="2324156"/>
                </a:cubicBezTo>
                <a:cubicBezTo>
                  <a:pt x="5643797" y="2310809"/>
                  <a:pt x="5637634" y="2294811"/>
                  <a:pt x="5626036" y="2283212"/>
                </a:cubicBezTo>
                <a:cubicBezTo>
                  <a:pt x="5614438" y="2271614"/>
                  <a:pt x="5598741" y="2265015"/>
                  <a:pt x="5585093" y="2255917"/>
                </a:cubicBezTo>
                <a:cubicBezTo>
                  <a:pt x="5575994" y="2228621"/>
                  <a:pt x="5568863" y="2200589"/>
                  <a:pt x="5557797" y="2174030"/>
                </a:cubicBezTo>
                <a:cubicBezTo>
                  <a:pt x="5532605" y="2113569"/>
                  <a:pt x="5483885" y="2033907"/>
                  <a:pt x="5448615" y="1982962"/>
                </a:cubicBezTo>
                <a:cubicBezTo>
                  <a:pt x="5432034" y="1959012"/>
                  <a:pt x="5410182" y="1938960"/>
                  <a:pt x="5394024" y="1914723"/>
                </a:cubicBezTo>
                <a:cubicBezTo>
                  <a:pt x="5357808" y="1860400"/>
                  <a:pt x="5374919" y="1870145"/>
                  <a:pt x="5353081" y="1819189"/>
                </a:cubicBezTo>
                <a:cubicBezTo>
                  <a:pt x="5345067" y="1800489"/>
                  <a:pt x="5334048" y="1783189"/>
                  <a:pt x="5325785" y="1764597"/>
                </a:cubicBezTo>
                <a:cubicBezTo>
                  <a:pt x="5315835" y="1742210"/>
                  <a:pt x="5310221" y="1717866"/>
                  <a:pt x="5298490" y="1696359"/>
                </a:cubicBezTo>
                <a:cubicBezTo>
                  <a:pt x="5282781" y="1667559"/>
                  <a:pt x="5260777" y="1642602"/>
                  <a:pt x="5243899" y="1614472"/>
                </a:cubicBezTo>
                <a:cubicBezTo>
                  <a:pt x="5233432" y="1597026"/>
                  <a:pt x="5226697" y="1577545"/>
                  <a:pt x="5216603" y="1559881"/>
                </a:cubicBezTo>
                <a:cubicBezTo>
                  <a:pt x="5208465" y="1545640"/>
                  <a:pt x="5196643" y="1533609"/>
                  <a:pt x="5189308" y="1518938"/>
                </a:cubicBezTo>
                <a:cubicBezTo>
                  <a:pt x="5182874" y="1506071"/>
                  <a:pt x="5184647" y="1489228"/>
                  <a:pt x="5175660" y="1477994"/>
                </a:cubicBezTo>
                <a:cubicBezTo>
                  <a:pt x="5165414" y="1465186"/>
                  <a:pt x="5148365" y="1459797"/>
                  <a:pt x="5134717" y="1450699"/>
                </a:cubicBezTo>
                <a:cubicBezTo>
                  <a:pt x="5073046" y="1327360"/>
                  <a:pt x="5150999" y="1475124"/>
                  <a:pt x="5025534" y="1286926"/>
                </a:cubicBezTo>
                <a:cubicBezTo>
                  <a:pt x="5008290" y="1261060"/>
                  <a:pt x="4955982" y="1179317"/>
                  <a:pt x="4930000" y="1150448"/>
                </a:cubicBezTo>
                <a:cubicBezTo>
                  <a:pt x="4904177" y="1121756"/>
                  <a:pt x="4875409" y="1095857"/>
                  <a:pt x="4848114" y="1068562"/>
                </a:cubicBezTo>
                <a:lnTo>
                  <a:pt x="4752579" y="973027"/>
                </a:lnTo>
                <a:cubicBezTo>
                  <a:pt x="4729382" y="949830"/>
                  <a:pt x="4670693" y="918436"/>
                  <a:pt x="4670693" y="918436"/>
                </a:cubicBezTo>
                <a:cubicBezTo>
                  <a:pt x="4661594" y="904788"/>
                  <a:pt x="4654995" y="889091"/>
                  <a:pt x="4643397" y="877493"/>
                </a:cubicBezTo>
                <a:cubicBezTo>
                  <a:pt x="4631799" y="865895"/>
                  <a:pt x="4615801" y="859731"/>
                  <a:pt x="4602454" y="850197"/>
                </a:cubicBezTo>
                <a:cubicBezTo>
                  <a:pt x="4583945" y="836976"/>
                  <a:pt x="4566372" y="822475"/>
                  <a:pt x="4547863" y="809254"/>
                </a:cubicBezTo>
                <a:cubicBezTo>
                  <a:pt x="4534516" y="799720"/>
                  <a:pt x="4519521" y="792460"/>
                  <a:pt x="4506920" y="781959"/>
                </a:cubicBezTo>
                <a:cubicBezTo>
                  <a:pt x="4437225" y="723880"/>
                  <a:pt x="4499752" y="749459"/>
                  <a:pt x="4411385" y="727368"/>
                </a:cubicBezTo>
                <a:cubicBezTo>
                  <a:pt x="4317529" y="664797"/>
                  <a:pt x="4360621" y="683151"/>
                  <a:pt x="4288555" y="659129"/>
                </a:cubicBezTo>
                <a:lnTo>
                  <a:pt x="4206669" y="604538"/>
                </a:lnTo>
                <a:lnTo>
                  <a:pt x="4165725" y="577242"/>
                </a:lnTo>
                <a:lnTo>
                  <a:pt x="4056543" y="590890"/>
                </a:lnTo>
                <a:cubicBezTo>
                  <a:pt x="4029149" y="594803"/>
                  <a:pt x="4002192" y="601784"/>
                  <a:pt x="3974657" y="604538"/>
                </a:cubicBezTo>
                <a:cubicBezTo>
                  <a:pt x="3956550" y="606349"/>
                  <a:pt x="3938263" y="604538"/>
                  <a:pt x="3920066" y="604538"/>
                </a:cubicBezTo>
              </a:path>
            </a:pathLst>
          </a:custGeom>
          <a:ln w="381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89000" y="2130623"/>
            <a:ext cx="990600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Lockheed</a:t>
            </a:r>
            <a:endParaRPr lang="en-US" sz="1200" dirty="0"/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1879600" y="2286001"/>
            <a:ext cx="262045" cy="106055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69755" y="3657600"/>
            <a:ext cx="990600" cy="27699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/>
                </a:solidFill>
              </a:rPr>
              <a:t>Deloitte</a:t>
            </a:r>
            <a:endParaRPr lang="en-US" sz="1200" dirty="0">
              <a:solidFill>
                <a:schemeClr val="bg1"/>
              </a:solidFill>
            </a:endParaRPr>
          </a:p>
        </p:txBody>
      </p:sp>
      <p:cxnSp>
        <p:nvCxnSpPr>
          <p:cNvPr id="17" name="Straight Arrow Connector 16"/>
          <p:cNvCxnSpPr>
            <a:stCxn id="16" idx="2"/>
          </p:cNvCxnSpPr>
          <p:nvPr/>
        </p:nvCxnSpPr>
        <p:spPr>
          <a:xfrm rot="16200000" flipH="1">
            <a:off x="726822" y="3872832"/>
            <a:ext cx="210056" cy="33359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803400" y="4267200"/>
            <a:ext cx="990600" cy="276999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CIA</a:t>
            </a:r>
            <a:endParaRPr lang="en-US" sz="1200" dirty="0"/>
          </a:p>
        </p:txBody>
      </p:sp>
      <p:cxnSp>
        <p:nvCxnSpPr>
          <p:cNvPr id="19" name="Straight Arrow Connector 18"/>
          <p:cNvCxnSpPr/>
          <p:nvPr/>
        </p:nvCxnSpPr>
        <p:spPr>
          <a:xfrm rot="10800000">
            <a:off x="2108200" y="4038602"/>
            <a:ext cx="304800" cy="228599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622800" y="2057400"/>
            <a:ext cx="990600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Hotel</a:t>
            </a:r>
            <a:endParaRPr lang="en-US" sz="1200" dirty="0"/>
          </a:p>
        </p:txBody>
      </p:sp>
      <p:cxnSp>
        <p:nvCxnSpPr>
          <p:cNvPr id="24" name="Straight Arrow Connector 23"/>
          <p:cNvCxnSpPr>
            <a:stCxn id="20" idx="2"/>
          </p:cNvCxnSpPr>
          <p:nvPr/>
        </p:nvCxnSpPr>
        <p:spPr>
          <a:xfrm rot="16200000" flipH="1">
            <a:off x="5009203" y="2443296"/>
            <a:ext cx="245383" cy="2758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708400" y="5029198"/>
            <a:ext cx="990600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Georgetown</a:t>
            </a:r>
            <a:endParaRPr lang="en-US" sz="1200" dirty="0"/>
          </a:p>
        </p:txBody>
      </p:sp>
      <p:cxnSp>
        <p:nvCxnSpPr>
          <p:cNvPr id="26" name="Straight Arrow Connector 25"/>
          <p:cNvCxnSpPr/>
          <p:nvPr/>
        </p:nvCxnSpPr>
        <p:spPr>
          <a:xfrm rot="10800000">
            <a:off x="4013200" y="4800600"/>
            <a:ext cx="304800" cy="228599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8432800" y="5819001"/>
            <a:ext cx="990600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Senate Finance</a:t>
            </a:r>
            <a:endParaRPr lang="en-US" sz="1200" dirty="0"/>
          </a:p>
        </p:txBody>
      </p:sp>
      <p:cxnSp>
        <p:nvCxnSpPr>
          <p:cNvPr id="28" name="Straight Arrow Connector 27"/>
          <p:cNvCxnSpPr>
            <a:stCxn id="27" idx="1"/>
          </p:cNvCxnSpPr>
          <p:nvPr/>
        </p:nvCxnSpPr>
        <p:spPr>
          <a:xfrm rot="10800000">
            <a:off x="8280400" y="5943600"/>
            <a:ext cx="152400" cy="106235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9042400" y="6657201"/>
            <a:ext cx="990600" cy="276999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RNC</a:t>
            </a:r>
            <a:endParaRPr lang="en-US" sz="1200" dirty="0"/>
          </a:p>
        </p:txBody>
      </p:sp>
      <p:cxnSp>
        <p:nvCxnSpPr>
          <p:cNvPr id="30" name="Straight Arrow Connector 29"/>
          <p:cNvCxnSpPr>
            <a:stCxn id="29" idx="1"/>
          </p:cNvCxnSpPr>
          <p:nvPr/>
        </p:nvCxnSpPr>
        <p:spPr>
          <a:xfrm rot="10800000">
            <a:off x="8890000" y="6781799"/>
            <a:ext cx="152400" cy="13902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7213601" y="7114401"/>
            <a:ext cx="990600" cy="276999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DNC</a:t>
            </a:r>
            <a:endParaRPr lang="en-US" sz="1200" dirty="0"/>
          </a:p>
        </p:txBody>
      </p:sp>
      <p:cxnSp>
        <p:nvCxnSpPr>
          <p:cNvPr id="32" name="Straight Arrow Connector 31"/>
          <p:cNvCxnSpPr>
            <a:stCxn id="31" idx="0"/>
          </p:cNvCxnSpPr>
          <p:nvPr/>
        </p:nvCxnSpPr>
        <p:spPr>
          <a:xfrm rot="5400000" flipH="1" flipV="1">
            <a:off x="7904551" y="6738553"/>
            <a:ext cx="180199" cy="571499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7289800" y="4237345"/>
            <a:ext cx="990600" cy="27699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solidFill>
                  <a:schemeClr val="bg1"/>
                </a:solidFill>
              </a:rPr>
              <a:t>IBM</a:t>
            </a:r>
            <a:endParaRPr lang="en-US" sz="1200" dirty="0">
              <a:solidFill>
                <a:schemeClr val="bg1"/>
              </a:solidFill>
            </a:endParaRPr>
          </a:p>
        </p:txBody>
      </p:sp>
      <p:cxnSp>
        <p:nvCxnSpPr>
          <p:cNvPr id="34" name="Straight Arrow Connector 33"/>
          <p:cNvCxnSpPr>
            <a:stCxn id="33" idx="2"/>
          </p:cNvCxnSpPr>
          <p:nvPr/>
        </p:nvCxnSpPr>
        <p:spPr>
          <a:xfrm rot="5400000">
            <a:off x="7241922" y="4333622"/>
            <a:ext cx="362456" cy="72390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8051801" y="4948535"/>
            <a:ext cx="990600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OPIC</a:t>
            </a:r>
            <a:endParaRPr lang="en-US" sz="1200" dirty="0"/>
          </a:p>
        </p:txBody>
      </p:sp>
      <p:cxnSp>
        <p:nvCxnSpPr>
          <p:cNvPr id="36" name="Straight Arrow Connector 35"/>
          <p:cNvCxnSpPr>
            <a:stCxn id="35" idx="1"/>
          </p:cNvCxnSpPr>
          <p:nvPr/>
        </p:nvCxnSpPr>
        <p:spPr>
          <a:xfrm rot="10800000" flipV="1">
            <a:off x="7213603" y="5087034"/>
            <a:ext cx="838199" cy="94565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5431132" y="6320135"/>
            <a:ext cx="990600" cy="4616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Dep’t of Treasury</a:t>
            </a:r>
            <a:endParaRPr lang="en-US" sz="1200" dirty="0"/>
          </a:p>
        </p:txBody>
      </p:sp>
      <p:cxnSp>
        <p:nvCxnSpPr>
          <p:cNvPr id="44" name="Straight Arrow Connector 43"/>
          <p:cNvCxnSpPr>
            <a:stCxn id="43" idx="0"/>
          </p:cNvCxnSpPr>
          <p:nvPr/>
        </p:nvCxnSpPr>
        <p:spPr>
          <a:xfrm rot="5400000" flipH="1" flipV="1">
            <a:off x="5810250" y="5678783"/>
            <a:ext cx="757535" cy="52517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6451600" y="5742801"/>
            <a:ext cx="990600" cy="27699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DB</a:t>
            </a:r>
            <a:endParaRPr lang="en-US" sz="1200" dirty="0"/>
          </a:p>
        </p:txBody>
      </p:sp>
      <p:cxnSp>
        <p:nvCxnSpPr>
          <p:cNvPr id="46" name="Straight Arrow Connector 45"/>
          <p:cNvCxnSpPr>
            <a:stCxn id="45" idx="0"/>
          </p:cNvCxnSpPr>
          <p:nvPr/>
        </p:nvCxnSpPr>
        <p:spPr>
          <a:xfrm rot="16200000" flipV="1">
            <a:off x="6761550" y="5557451"/>
            <a:ext cx="256401" cy="11430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4775200" y="5819001"/>
            <a:ext cx="990600" cy="27699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World Bank</a:t>
            </a:r>
            <a:endParaRPr lang="en-US" sz="1200" dirty="0"/>
          </a:p>
        </p:txBody>
      </p:sp>
      <p:cxnSp>
        <p:nvCxnSpPr>
          <p:cNvPr id="48" name="Straight Arrow Connector 47"/>
          <p:cNvCxnSpPr/>
          <p:nvPr/>
        </p:nvCxnSpPr>
        <p:spPr>
          <a:xfrm flipV="1">
            <a:off x="5384800" y="5486400"/>
            <a:ext cx="381000" cy="332604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0" y="0"/>
            <a:ext cx="10160000" cy="762000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1"/>
          <p:cNvSpPr txBox="1">
            <a:spLocks noChangeArrowheads="1"/>
          </p:cNvSpPr>
          <p:nvPr/>
        </p:nvSpPr>
        <p:spPr bwMode="auto">
          <a:xfrm>
            <a:off x="552450" y="-76200"/>
            <a:ext cx="9251950" cy="62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700" u="sng" kern="0" dirty="0" smtClean="0">
                <a:solidFill>
                  <a:srgbClr val="000000"/>
                </a:solidFill>
                <a:latin typeface="Arial" pitchFamily="34" charset="0"/>
                <a:ea typeface="+mj-ea"/>
                <a:cs typeface="+mj-cs"/>
              </a:rPr>
              <a:t>Step 2: Minimize time to complete all 3 sub-routes </a:t>
            </a:r>
            <a:endParaRPr kumimoji="0" lang="en-US" sz="2700" b="0" i="0" u="sng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j-ea"/>
              <a:cs typeface="+mj-cs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9499600" y="945932"/>
            <a:ext cx="533400" cy="4495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651372"/>
            <a:ext cx="5689600" cy="658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TextBox 20"/>
          <p:cNvSpPr txBox="1"/>
          <p:nvPr/>
        </p:nvSpPr>
        <p:spPr>
          <a:xfrm>
            <a:off x="6832600" y="1524000"/>
            <a:ext cx="2794000" cy="1323439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en-US" sz="2000" u="sng" dirty="0" smtClean="0"/>
              <a:t>Decision Variables: </a:t>
            </a:r>
            <a:r>
              <a:rPr lang="en-US" sz="2000" dirty="0" smtClean="0"/>
              <a:t>Allocation of  each movement to walking, taxi or metro </a:t>
            </a:r>
            <a:endParaRPr lang="en-US" sz="2000" dirty="0"/>
          </a:p>
        </p:txBody>
      </p:sp>
      <p:cxnSp>
        <p:nvCxnSpPr>
          <p:cNvPr id="22" name="Straight Arrow Connector 21"/>
          <p:cNvCxnSpPr>
            <a:stCxn id="21" idx="0"/>
          </p:cNvCxnSpPr>
          <p:nvPr/>
        </p:nvCxnSpPr>
        <p:spPr>
          <a:xfrm rot="16200000" flipV="1">
            <a:off x="7112003" y="406403"/>
            <a:ext cx="609598" cy="1625596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0" y="0"/>
            <a:ext cx="10160000" cy="7620000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1"/>
          <p:cNvSpPr txBox="1">
            <a:spLocks noChangeArrowheads="1"/>
          </p:cNvSpPr>
          <p:nvPr/>
        </p:nvSpPr>
        <p:spPr bwMode="auto">
          <a:xfrm>
            <a:off x="552450" y="-76200"/>
            <a:ext cx="9251950" cy="62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700" u="sng" kern="0" dirty="0" smtClean="0">
                <a:solidFill>
                  <a:srgbClr val="000000"/>
                </a:solidFill>
                <a:latin typeface="Arial" pitchFamily="34" charset="0"/>
                <a:ea typeface="+mj-ea"/>
                <a:cs typeface="+mj-cs"/>
              </a:rPr>
              <a:t>Step 2: Minimize time to complete all 3 sub-routes </a:t>
            </a:r>
            <a:endParaRPr kumimoji="0" lang="en-US" sz="2700" b="0" i="0" u="sng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j-ea"/>
              <a:cs typeface="+mj-cs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9499600" y="945932"/>
            <a:ext cx="533400" cy="4495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8051800" y="609600"/>
            <a:ext cx="2057400" cy="3429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08000" y="3733800"/>
            <a:ext cx="7543800" cy="914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7823200" y="4648200"/>
            <a:ext cx="1905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Prevents us from arriving at or leaving each site using more then one mode of transportation (except for the hotel)</a:t>
            </a:r>
            <a:endParaRPr lang="en-US" sz="2000" dirty="0"/>
          </a:p>
        </p:txBody>
      </p:sp>
      <p:cxnSp>
        <p:nvCxnSpPr>
          <p:cNvPr id="11" name="Straight Arrow Connector 10"/>
          <p:cNvCxnSpPr>
            <a:stCxn id="10" idx="0"/>
          </p:cNvCxnSpPr>
          <p:nvPr/>
        </p:nvCxnSpPr>
        <p:spPr>
          <a:xfrm rot="5400000" flipH="1" flipV="1">
            <a:off x="8604250" y="4210050"/>
            <a:ext cx="609600" cy="2667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10" idx="1"/>
          </p:cNvCxnSpPr>
          <p:nvPr/>
        </p:nvCxnSpPr>
        <p:spPr>
          <a:xfrm rot="10800000">
            <a:off x="4851400" y="4648203"/>
            <a:ext cx="2971800" cy="127727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4241800" y="6019800"/>
            <a:ext cx="259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 smtClean="0"/>
              <a:t>Constraints:</a:t>
            </a:r>
            <a:endParaRPr lang="en-US" sz="2000" u="sng" dirty="0"/>
          </a:p>
        </p:txBody>
      </p:sp>
      <p:sp>
        <p:nvSpPr>
          <p:cNvPr id="29" name="TextBox 28"/>
          <p:cNvSpPr txBox="1"/>
          <p:nvPr/>
        </p:nvSpPr>
        <p:spPr>
          <a:xfrm>
            <a:off x="4241800" y="6477000"/>
            <a:ext cx="2590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Stay within travel budget of $750</a:t>
            </a:r>
            <a:endParaRPr lang="en-US" sz="2000" dirty="0"/>
          </a:p>
        </p:txBody>
      </p:sp>
      <p:cxnSp>
        <p:nvCxnSpPr>
          <p:cNvPr id="30" name="Straight Arrow Connector 29"/>
          <p:cNvCxnSpPr>
            <a:stCxn id="29" idx="1"/>
          </p:cNvCxnSpPr>
          <p:nvPr/>
        </p:nvCxnSpPr>
        <p:spPr>
          <a:xfrm rot="10800000" flipV="1">
            <a:off x="3403600" y="6830942"/>
            <a:ext cx="838200" cy="17945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l 31"/>
          <p:cNvSpPr/>
          <p:nvPr/>
        </p:nvSpPr>
        <p:spPr>
          <a:xfrm>
            <a:off x="2565400" y="6858000"/>
            <a:ext cx="838200" cy="228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203200" y="4724400"/>
            <a:ext cx="4622800" cy="738664"/>
          </a:xfrm>
          <a:prstGeom prst="rect">
            <a:avLst/>
          </a:prstGeom>
          <a:solidFill>
            <a:srgbClr val="0070C0"/>
          </a:solidFill>
          <a:ln>
            <a:solidFill>
              <a:schemeClr val="accent4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800" u="sng" dirty="0" smtClean="0"/>
              <a:t>Minimum Time to  Complete all three legs:</a:t>
            </a:r>
          </a:p>
          <a:p>
            <a:pPr algn="ctr"/>
            <a:r>
              <a:rPr lang="en-US" dirty="0" smtClean="0"/>
              <a:t> 258 Minutes</a:t>
            </a:r>
            <a:endParaRPr lang="en-US" dirty="0"/>
          </a:p>
        </p:txBody>
      </p:sp>
      <p:cxnSp>
        <p:nvCxnSpPr>
          <p:cNvPr id="38" name="Straight Arrow Connector 37"/>
          <p:cNvCxnSpPr>
            <a:stCxn id="37" idx="2"/>
          </p:cNvCxnSpPr>
          <p:nvPr/>
        </p:nvCxnSpPr>
        <p:spPr>
          <a:xfrm rot="5400000">
            <a:off x="2149246" y="5634044"/>
            <a:ext cx="536334" cy="19437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" y="1066800"/>
            <a:ext cx="9975850" cy="3352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875" y="6086475"/>
            <a:ext cx="3438525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0" name="TextBox 39"/>
          <p:cNvSpPr txBox="1"/>
          <p:nvPr/>
        </p:nvSpPr>
        <p:spPr>
          <a:xfrm>
            <a:off x="2260600" y="381000"/>
            <a:ext cx="472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Each of these cells is an addition of the same cell for the walking, taxi or metro </a:t>
            </a:r>
            <a:endParaRPr lang="en-US" sz="2000" dirty="0"/>
          </a:p>
        </p:txBody>
      </p:sp>
      <p:cxnSp>
        <p:nvCxnSpPr>
          <p:cNvPr id="41" name="Straight Arrow Connector 40"/>
          <p:cNvCxnSpPr/>
          <p:nvPr/>
        </p:nvCxnSpPr>
        <p:spPr>
          <a:xfrm rot="10800000" flipV="1">
            <a:off x="1270000" y="761999"/>
            <a:ext cx="990600" cy="60959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0" grpId="0"/>
      <p:bldP spid="10" grpId="1"/>
      <p:bldP spid="28" grpId="0"/>
      <p:bldP spid="28" grpId="1"/>
      <p:bldP spid="29" grpId="0"/>
      <p:bldP spid="29" grpId="1"/>
      <p:bldP spid="32" grpId="0" animBg="1"/>
      <p:bldP spid="32" grpId="1" animBg="1"/>
      <p:bldP spid="37" grpId="0" animBg="1"/>
      <p:bldP spid="40" grpId="0"/>
      <p:bldP spid="40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Curved Right Arrow 56"/>
          <p:cNvSpPr/>
          <p:nvPr/>
        </p:nvSpPr>
        <p:spPr>
          <a:xfrm>
            <a:off x="7366000" y="5943600"/>
            <a:ext cx="1143000" cy="1371600"/>
          </a:xfrm>
          <a:prstGeom prst="curvedRightArrow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 cstate="print"/>
          <a:srcRect t="24394" b="23876"/>
          <a:stretch>
            <a:fillRect/>
          </a:stretch>
        </p:blipFill>
        <p:spPr bwMode="auto">
          <a:xfrm>
            <a:off x="8202586" y="5751951"/>
            <a:ext cx="1524706" cy="521896"/>
          </a:xfrm>
          <a:prstGeom prst="rect">
            <a:avLst/>
          </a:prstGeom>
          <a:noFill/>
        </p:spPr>
      </p:pic>
      <p:sp>
        <p:nvSpPr>
          <p:cNvPr id="56" name="Curved Right Arrow 55"/>
          <p:cNvSpPr/>
          <p:nvPr/>
        </p:nvSpPr>
        <p:spPr>
          <a:xfrm>
            <a:off x="7366000" y="4953000"/>
            <a:ext cx="1143000" cy="1371600"/>
          </a:xfrm>
          <a:prstGeom prst="curvedRightArrow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4" name="Curved Right Arrow 53"/>
          <p:cNvSpPr/>
          <p:nvPr/>
        </p:nvSpPr>
        <p:spPr>
          <a:xfrm>
            <a:off x="7366000" y="4038600"/>
            <a:ext cx="1143000" cy="1371600"/>
          </a:xfrm>
          <a:prstGeom prst="curvedRightArrow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3" name="Curved Right Arrow 52"/>
          <p:cNvSpPr/>
          <p:nvPr/>
        </p:nvSpPr>
        <p:spPr>
          <a:xfrm>
            <a:off x="7366000" y="3111064"/>
            <a:ext cx="1143000" cy="1371600"/>
          </a:xfrm>
          <a:prstGeom prst="curvedRightArrow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1" name="Curved Right Arrow 50"/>
          <p:cNvSpPr/>
          <p:nvPr/>
        </p:nvSpPr>
        <p:spPr>
          <a:xfrm>
            <a:off x="4622800" y="6019800"/>
            <a:ext cx="1143000" cy="1371600"/>
          </a:xfrm>
          <a:prstGeom prst="curvedRightArrow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0" name="Curved Right Arrow 49"/>
          <p:cNvSpPr/>
          <p:nvPr/>
        </p:nvSpPr>
        <p:spPr>
          <a:xfrm>
            <a:off x="4622800" y="4953000"/>
            <a:ext cx="1143000" cy="1371600"/>
          </a:xfrm>
          <a:prstGeom prst="curvedRightArrow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9" name="Curved Right Arrow 48"/>
          <p:cNvSpPr/>
          <p:nvPr/>
        </p:nvSpPr>
        <p:spPr>
          <a:xfrm>
            <a:off x="4622800" y="3962400"/>
            <a:ext cx="1143000" cy="1371600"/>
          </a:xfrm>
          <a:prstGeom prst="curvedRightArrow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" name="Rectangle 1"/>
          <p:cNvSpPr txBox="1">
            <a:spLocks noChangeArrowheads="1"/>
          </p:cNvSpPr>
          <p:nvPr/>
        </p:nvSpPr>
        <p:spPr bwMode="auto">
          <a:xfrm>
            <a:off x="552450" y="1404938"/>
            <a:ext cx="9055100" cy="62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700" u="sng" kern="0" dirty="0" smtClean="0">
                <a:solidFill>
                  <a:srgbClr val="000000"/>
                </a:solidFill>
                <a:latin typeface="Arial" pitchFamily="34" charset="0"/>
                <a:ea typeface="+mj-ea"/>
                <a:cs typeface="+mj-cs"/>
              </a:rPr>
              <a:t>Final Route</a:t>
            </a:r>
            <a:endParaRPr kumimoji="0" lang="en-US" sz="2700" b="0" i="0" u="sng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j-ea"/>
              <a:cs typeface="+mj-cs"/>
            </a:endParaRPr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07795" y="4683511"/>
            <a:ext cx="794591" cy="709229"/>
          </a:xfrm>
          <a:prstGeom prst="rect">
            <a:avLst/>
          </a:prstGeom>
          <a:noFill/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5" cstate="print"/>
          <a:srcRect b="13472"/>
          <a:stretch>
            <a:fillRect/>
          </a:stretch>
        </p:blipFill>
        <p:spPr bwMode="auto">
          <a:xfrm>
            <a:off x="5764186" y="2682794"/>
            <a:ext cx="727392" cy="828191"/>
          </a:xfrm>
          <a:prstGeom prst="rect">
            <a:avLst/>
          </a:prstGeom>
          <a:noFill/>
        </p:spPr>
      </p:pic>
      <p:pic>
        <p:nvPicPr>
          <p:cNvPr id="10" name="Picture 17" descr="http://t3.gstatic.com/images?q=tbn:TJYfn4dEZBWxWM:http://www.garvfinancial.com/wp-content/world-bank-blue-logo.pn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45014" y="2771505"/>
            <a:ext cx="914399" cy="697424"/>
          </a:xfrm>
          <a:prstGeom prst="rect">
            <a:avLst/>
          </a:prstGeom>
          <a:noFill/>
        </p:spPr>
      </p:pic>
      <p:pic>
        <p:nvPicPr>
          <p:cNvPr id="11" name="Picture 19" descr="http://t2.gstatic.com/images?q=tbn:T1vOSqeETdhqTM:http://www.arabeuropean.org/english/images/stories/cia-seal.jp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64186" y="5633015"/>
            <a:ext cx="828190" cy="828191"/>
          </a:xfrm>
          <a:prstGeom prst="rect">
            <a:avLst/>
          </a:prstGeom>
          <a:noFill/>
        </p:spPr>
      </p:pic>
      <p:pic>
        <p:nvPicPr>
          <p:cNvPr id="12" name="Picture 21" descr="http://t3.gstatic.com/images?q=tbn:r3YP1qkd1kre9M:http://old.whartonchina.com/spring/images/deloitte.jpg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354986" y="4045243"/>
            <a:ext cx="1525614" cy="284782"/>
          </a:xfrm>
          <a:prstGeom prst="rect">
            <a:avLst/>
          </a:prstGeom>
          <a:noFill/>
        </p:spPr>
      </p:pic>
      <p:pic>
        <p:nvPicPr>
          <p:cNvPr id="13" name="Picture 23" descr="http://t2.gstatic.com/images?q=tbn:b5hugl3MmKbFcM:http://media-2.web.britannica.com/eb-media/66/122266-004-4FE286BB.jpg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834211" y="3751260"/>
            <a:ext cx="691975" cy="691976"/>
          </a:xfrm>
          <a:prstGeom prst="rect">
            <a:avLst/>
          </a:prstGeom>
          <a:noFill/>
        </p:spPr>
      </p:pic>
      <p:pic>
        <p:nvPicPr>
          <p:cNvPr id="14" name="Picture 27" descr="http://t3.gstatic.com/images?q=tbn:bdtzVn0GZIEGCM:http://us.finaperf.com/images/logos/240x180/lockheed-martin.jpeg">
            <a:hlinkClick r:id="rId14"/>
          </p:cNvPr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583586" y="2870154"/>
            <a:ext cx="990600" cy="747454"/>
          </a:xfrm>
          <a:prstGeom prst="rect">
            <a:avLst/>
          </a:prstGeom>
          <a:noFill/>
        </p:spPr>
      </p:pic>
      <p:pic>
        <p:nvPicPr>
          <p:cNvPr id="16" name="Picture 29" descr="http://gppi.georgetown.edu/css/banner.jpg"/>
          <p:cNvPicPr>
            <a:picLocks noChangeAspect="1" noChangeArrowheads="1"/>
          </p:cNvPicPr>
          <p:nvPr/>
        </p:nvPicPr>
        <p:blipFill>
          <a:blip r:embed="rId16" cstate="print"/>
          <a:srcRect r="79733" b="14050"/>
          <a:stretch>
            <a:fillRect/>
          </a:stretch>
        </p:blipFill>
        <p:spPr bwMode="auto">
          <a:xfrm>
            <a:off x="8659786" y="4757660"/>
            <a:ext cx="828190" cy="566656"/>
          </a:xfrm>
          <a:prstGeom prst="rect">
            <a:avLst/>
          </a:prstGeom>
          <a:noFill/>
        </p:spPr>
      </p:pic>
      <p:pic>
        <p:nvPicPr>
          <p:cNvPr id="21" name="Picture 8" descr="http://www.omnihotels.com/upload/images/hotels/wassho/property_photos/111/wassho-pro-0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5611786" y="6701481"/>
            <a:ext cx="1143000" cy="689919"/>
          </a:xfrm>
          <a:prstGeom prst="rect">
            <a:avLst/>
          </a:prstGeom>
          <a:noFill/>
        </p:spPr>
      </p:pic>
      <p:pic>
        <p:nvPicPr>
          <p:cNvPr id="23" name="Picture 8" descr="http://www.omnihotels.com/upload/images/hotels/wassho/property_photos/111/wassho-pro-0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8405786" y="6701481"/>
            <a:ext cx="1143000" cy="689919"/>
          </a:xfrm>
          <a:prstGeom prst="rect">
            <a:avLst/>
          </a:prstGeom>
          <a:noFill/>
        </p:spPr>
      </p:pic>
      <p:graphicFrame>
        <p:nvGraphicFramePr>
          <p:cNvPr id="27" name="Table 26"/>
          <p:cNvGraphicFramePr>
            <a:graphicFrameLocks noGrp="1"/>
          </p:cNvGraphicFramePr>
          <p:nvPr/>
        </p:nvGraphicFramePr>
        <p:xfrm>
          <a:off x="2108200" y="839449"/>
          <a:ext cx="8051799" cy="760751"/>
        </p:xfrm>
        <a:graphic>
          <a:graphicData uri="http://schemas.openxmlformats.org/drawingml/2006/table">
            <a:tbl>
              <a:tblPr/>
              <a:tblGrid>
                <a:gridCol w="2362200"/>
                <a:gridCol w="3429000"/>
                <a:gridCol w="2260599"/>
              </a:tblGrid>
              <a:tr h="760751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sng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Route</a:t>
                      </a:r>
                      <a:r>
                        <a:rPr lang="en-US" sz="2000" b="1" i="0" u="sng" strike="noStrike" baseline="0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1</a:t>
                      </a:r>
                      <a:endParaRPr lang="en-US" sz="2000" b="1" i="0" u="sng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sng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Route 2</a:t>
                      </a:r>
                      <a:endParaRPr lang="en-US" sz="2000" b="1" i="0" u="sng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sng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Route 3</a:t>
                      </a:r>
                      <a:endParaRPr lang="en-US" sz="2000" b="1" i="0" u="sng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28" name="Picture 2" descr="http://t1.gstatic.com/images?q=tbn:t-OZ1kZl5zaOZM:http://static.guim.co.uk/sys-images/Guardian/Pix/pictures/2008/11/10/obamabushb4.jpg">
            <a:hlinkClick r:id="rId18"/>
          </p:cNvPr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7175540" y="6369007"/>
            <a:ext cx="709501" cy="444325"/>
          </a:xfrm>
          <a:prstGeom prst="rect">
            <a:avLst/>
          </a:prstGeom>
          <a:noFill/>
        </p:spPr>
      </p:pic>
      <p:pic>
        <p:nvPicPr>
          <p:cNvPr id="30" name="Picture 2" descr="http://t1.gstatic.com/images?q=tbn:t-OZ1kZl5zaOZM:http://static.guim.co.uk/sys-images/Guardian/Pix/pictures/2008/11/10/obamabushb4.jpg">
            <a:hlinkClick r:id="rId18"/>
          </p:cNvPr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4394200" y="4435624"/>
            <a:ext cx="709501" cy="444325"/>
          </a:xfrm>
          <a:prstGeom prst="rect">
            <a:avLst/>
          </a:prstGeom>
          <a:noFill/>
        </p:spPr>
      </p:pic>
      <p:pic>
        <p:nvPicPr>
          <p:cNvPr id="33" name="Picture 2" descr="http://t0.gstatic.com/images?q=tbn:cUpMR8NspIZb5M:http://thomashawk.com/hello/209/1017/1024/Taxi%2520Line.jpg">
            <a:hlinkClick r:id="rId20"/>
          </p:cNvPr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4423103" y="5334000"/>
            <a:ext cx="707092" cy="442817"/>
          </a:xfrm>
          <a:prstGeom prst="rect">
            <a:avLst/>
          </a:prstGeom>
          <a:noFill/>
        </p:spPr>
      </p:pic>
      <p:pic>
        <p:nvPicPr>
          <p:cNvPr id="34" name="Picture 2" descr="http://t0.gstatic.com/images?q=tbn:cUpMR8NspIZb5M:http://thomashawk.com/hello/209/1017/1024/Taxi%2520Line.jpg">
            <a:hlinkClick r:id="rId20"/>
          </p:cNvPr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4423103" y="6415183"/>
            <a:ext cx="707092" cy="442817"/>
          </a:xfrm>
          <a:prstGeom prst="rect">
            <a:avLst/>
          </a:prstGeom>
          <a:noFill/>
        </p:spPr>
      </p:pic>
      <p:pic>
        <p:nvPicPr>
          <p:cNvPr id="38" name="Picture 2" descr="http://t0.gstatic.com/images?q=tbn:cUpMR8NspIZb5M:http://thomashawk.com/hello/209/1017/1024/Taxi%2520Line.jpg">
            <a:hlinkClick r:id="rId20"/>
          </p:cNvPr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7168932" y="4494417"/>
            <a:ext cx="707092" cy="442817"/>
          </a:xfrm>
          <a:prstGeom prst="rect">
            <a:avLst/>
          </a:prstGeom>
          <a:noFill/>
        </p:spPr>
      </p:pic>
      <p:pic>
        <p:nvPicPr>
          <p:cNvPr id="40" name="Picture 2" descr="http://t0.gstatic.com/images?q=tbn:cUpMR8NspIZb5M:http://thomashawk.com/hello/209/1017/1024/Taxi%2520Line.jpg">
            <a:hlinkClick r:id="rId20"/>
          </p:cNvPr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7153166" y="3573525"/>
            <a:ext cx="707092" cy="442817"/>
          </a:xfrm>
          <a:prstGeom prst="rect">
            <a:avLst/>
          </a:prstGeom>
          <a:noFill/>
        </p:spPr>
      </p:pic>
      <p:sp>
        <p:nvSpPr>
          <p:cNvPr id="42" name="Curved Right Arrow 41"/>
          <p:cNvSpPr/>
          <p:nvPr/>
        </p:nvSpPr>
        <p:spPr>
          <a:xfrm>
            <a:off x="1727200" y="3124200"/>
            <a:ext cx="1143000" cy="1371600"/>
          </a:xfrm>
          <a:prstGeom prst="curvedRightArrow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1" name="Curved Right Arrow 40"/>
          <p:cNvSpPr/>
          <p:nvPr/>
        </p:nvSpPr>
        <p:spPr>
          <a:xfrm>
            <a:off x="1727200" y="1981200"/>
            <a:ext cx="1143000" cy="1371600"/>
          </a:xfrm>
          <a:prstGeom prst="curvedRightArrow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8" name="Picture 8" descr="http://www.omnihotels.com/upload/images/hotels/wassho/property_photos/111/wassho-pro-0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692614" y="1752600"/>
            <a:ext cx="1143000" cy="689919"/>
          </a:xfrm>
          <a:prstGeom prst="rect">
            <a:avLst/>
          </a:prstGeom>
          <a:noFill/>
        </p:spPr>
      </p:pic>
      <p:pic>
        <p:nvPicPr>
          <p:cNvPr id="26" name="Picture 2" descr="http://t0.gstatic.com/images?q=tbn:cUpMR8NspIZb5M:http://thomashawk.com/hello/209/1017/1024/Taxi%2520Line.jpg">
            <a:hlinkClick r:id="rId20"/>
          </p:cNvPr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1355632" y="2438400"/>
            <a:ext cx="707092" cy="442817"/>
          </a:xfrm>
          <a:prstGeom prst="rect">
            <a:avLst/>
          </a:prstGeom>
          <a:noFill/>
        </p:spPr>
      </p:pic>
      <p:pic>
        <p:nvPicPr>
          <p:cNvPr id="31" name="Picture 2" descr="http://t1.gstatic.com/images?q=tbn:t-OZ1kZl5zaOZM:http://static.guim.co.uk/sys-images/Guardian/Pix/pictures/2008/11/10/obamabushb4.jpg">
            <a:hlinkClick r:id="rId18"/>
          </p:cNvPr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346200" y="3505458"/>
            <a:ext cx="709501" cy="444325"/>
          </a:xfrm>
          <a:prstGeom prst="rect">
            <a:avLst/>
          </a:prstGeom>
          <a:noFill/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2989454" y="5645104"/>
            <a:ext cx="479479" cy="727391"/>
          </a:xfrm>
          <a:prstGeom prst="rect">
            <a:avLst/>
          </a:prstGeom>
          <a:noFill/>
        </p:spPr>
      </p:pic>
      <p:sp>
        <p:nvSpPr>
          <p:cNvPr id="46" name="Curved Right Arrow 45"/>
          <p:cNvSpPr/>
          <p:nvPr/>
        </p:nvSpPr>
        <p:spPr>
          <a:xfrm>
            <a:off x="1803400" y="5867400"/>
            <a:ext cx="1143000" cy="1371600"/>
          </a:xfrm>
          <a:prstGeom prst="curvedRightArrow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9" name="Picture 8" descr="http://www.omnihotels.com/upload/images/hotels/wassho/property_photos/111/wassho-pro-0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692614" y="6701481"/>
            <a:ext cx="1143000" cy="689919"/>
          </a:xfrm>
          <a:prstGeom prst="rect">
            <a:avLst/>
          </a:prstGeom>
          <a:noFill/>
        </p:spPr>
      </p:pic>
      <p:pic>
        <p:nvPicPr>
          <p:cNvPr id="29" name="Picture 2" descr="http://t1.gstatic.com/images?q=tbn:t-OZ1kZl5zaOZM:http://static.guim.co.uk/sys-images/Guardian/Pix/pictures/2008/11/10/obamabushb4.jpg">
            <a:hlinkClick r:id="rId18"/>
          </p:cNvPr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348830" y="6324858"/>
            <a:ext cx="709501" cy="444325"/>
          </a:xfrm>
          <a:prstGeom prst="rect">
            <a:avLst/>
          </a:prstGeom>
          <a:noFill/>
        </p:spPr>
      </p:pic>
      <p:sp>
        <p:nvSpPr>
          <p:cNvPr id="45" name="Curved Right Arrow 44"/>
          <p:cNvSpPr/>
          <p:nvPr/>
        </p:nvSpPr>
        <p:spPr>
          <a:xfrm>
            <a:off x="1803400" y="4953000"/>
            <a:ext cx="1143000" cy="1371600"/>
          </a:xfrm>
          <a:prstGeom prst="curvedRightArrow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5" name="Picture 2" descr="http://t0.gstatic.com/images?q=tbn:cUpMR8NspIZb5M:http://thomashawk.com/hello/209/1017/1024/Taxi%2520Line.jpg">
            <a:hlinkClick r:id="rId20"/>
          </p:cNvPr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1355632" y="5334000"/>
            <a:ext cx="707092" cy="442817"/>
          </a:xfrm>
          <a:prstGeom prst="rect">
            <a:avLst/>
          </a:prstGeom>
          <a:noFill/>
        </p:spPr>
      </p:pic>
      <p:sp>
        <p:nvSpPr>
          <p:cNvPr id="43" name="Curved Right Arrow 42"/>
          <p:cNvSpPr/>
          <p:nvPr/>
        </p:nvSpPr>
        <p:spPr>
          <a:xfrm>
            <a:off x="1727200" y="3917474"/>
            <a:ext cx="1143000" cy="1371600"/>
          </a:xfrm>
          <a:prstGeom prst="curvedRightArrow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32" name="Picture 2" descr="http://t0.gstatic.com/images?q=tbn:cUpMR8NspIZb5M:http://thomashawk.com/hello/209/1017/1024/Taxi%2520Line.jpg">
            <a:hlinkClick r:id="rId20"/>
          </p:cNvPr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1355632" y="4419600"/>
            <a:ext cx="707092" cy="442817"/>
          </a:xfrm>
          <a:prstGeom prst="rect">
            <a:avLst/>
          </a:prstGeom>
          <a:noFill/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2235414" y="3797915"/>
            <a:ext cx="1699972" cy="461825"/>
          </a:xfrm>
          <a:prstGeom prst="rect">
            <a:avLst/>
          </a:prstGeom>
          <a:noFill/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2845014" y="4588726"/>
            <a:ext cx="727392" cy="727392"/>
          </a:xfrm>
          <a:prstGeom prst="rect">
            <a:avLst/>
          </a:prstGeom>
          <a:noFill/>
        </p:spPr>
      </p:pic>
      <p:sp>
        <p:nvSpPr>
          <p:cNvPr id="48" name="Curved Right Arrow 47"/>
          <p:cNvSpPr/>
          <p:nvPr/>
        </p:nvSpPr>
        <p:spPr>
          <a:xfrm>
            <a:off x="4622800" y="3048000"/>
            <a:ext cx="1143000" cy="1371600"/>
          </a:xfrm>
          <a:prstGeom prst="curvedRightArrow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7" name="Curved Right Arrow 46"/>
          <p:cNvSpPr/>
          <p:nvPr/>
        </p:nvSpPr>
        <p:spPr>
          <a:xfrm>
            <a:off x="4622800" y="1981200"/>
            <a:ext cx="1143000" cy="1371600"/>
          </a:xfrm>
          <a:prstGeom prst="curvedRightArrow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0" name="Picture 8" descr="http://www.omnihotels.com/upload/images/hotels/wassho/property_photos/111/wassho-pro-0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5611786" y="1752600"/>
            <a:ext cx="1143000" cy="689919"/>
          </a:xfrm>
          <a:prstGeom prst="rect">
            <a:avLst/>
          </a:prstGeom>
          <a:noFill/>
        </p:spPr>
      </p:pic>
      <p:pic>
        <p:nvPicPr>
          <p:cNvPr id="25" name="Picture 5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4413945" y="2438400"/>
            <a:ext cx="709501" cy="444325"/>
          </a:xfrm>
          <a:prstGeom prst="rect">
            <a:avLst/>
          </a:prstGeom>
          <a:noFill/>
        </p:spPr>
      </p:pic>
      <p:pic>
        <p:nvPicPr>
          <p:cNvPr id="24" name="Picture 2" descr="http://t1.gstatic.com/images?q=tbn:t-OZ1kZl5zaOZM:http://static.guim.co.uk/sys-images/Guardian/Pix/pictures/2008/11/10/obamabushb4.jpg">
            <a:hlinkClick r:id="rId18"/>
          </p:cNvPr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4395549" y="3429258"/>
            <a:ext cx="709501" cy="444325"/>
          </a:xfrm>
          <a:prstGeom prst="rect">
            <a:avLst/>
          </a:prstGeom>
          <a:noFill/>
        </p:spPr>
      </p:pic>
      <p:sp>
        <p:nvSpPr>
          <p:cNvPr id="52" name="Curved Right Arrow 51"/>
          <p:cNvSpPr/>
          <p:nvPr/>
        </p:nvSpPr>
        <p:spPr>
          <a:xfrm>
            <a:off x="7366000" y="1981200"/>
            <a:ext cx="1143000" cy="1371600"/>
          </a:xfrm>
          <a:prstGeom prst="curvedRightArrow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22" name="Picture 8" descr="http://www.omnihotels.com/upload/images/hotels/wassho/property_photos/111/wassho-pro-0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8405786" y="1752600"/>
            <a:ext cx="1143000" cy="689919"/>
          </a:xfrm>
          <a:prstGeom prst="rect">
            <a:avLst/>
          </a:prstGeom>
          <a:noFill/>
        </p:spPr>
      </p:pic>
      <p:pic>
        <p:nvPicPr>
          <p:cNvPr id="39" name="Picture 2" descr="http://t0.gstatic.com/images?q=tbn:cUpMR8NspIZb5M:http://thomashawk.com/hello/209/1017/1024/Taxi%2520Line.jpg">
            <a:hlinkClick r:id="rId20"/>
          </p:cNvPr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7168932" y="2422634"/>
            <a:ext cx="707092" cy="442817"/>
          </a:xfrm>
          <a:prstGeom prst="rect">
            <a:avLst/>
          </a:prstGeom>
          <a:noFill/>
        </p:spPr>
      </p:pic>
      <p:pic>
        <p:nvPicPr>
          <p:cNvPr id="37" name="Picture 2" descr="http://t0.gstatic.com/images?q=tbn:cUpMR8NspIZb5M:http://thomashawk.com/hello/209/1017/1024/Taxi%2520Line.jpg">
            <a:hlinkClick r:id="rId20"/>
          </p:cNvPr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7168932" y="5332617"/>
            <a:ext cx="707092" cy="4428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Grp="1" noChangeArrowheads="1"/>
          </p:cNvSpPr>
          <p:nvPr>
            <p:ph type="ctrTitle"/>
          </p:nvPr>
        </p:nvSpPr>
        <p:spPr>
          <a:xfrm>
            <a:off x="552450" y="1404938"/>
            <a:ext cx="9055100" cy="627062"/>
          </a:xfrm>
        </p:spPr>
        <p:txBody>
          <a:bodyPr lIns="0" tIns="0" rIns="0" bIns="0"/>
          <a:lstStyle/>
          <a:p>
            <a:pPr algn="l">
              <a:lnSpc>
                <a:spcPct val="95000"/>
              </a:lnSpc>
            </a:pPr>
            <a:r>
              <a:rPr lang="en-US" sz="2700" u="sng" dirty="0">
                <a:solidFill>
                  <a:srgbClr val="000000"/>
                </a:solidFill>
                <a:latin typeface="Arial" pitchFamily="34" charset="0"/>
              </a:rPr>
              <a:t>Questions</a:t>
            </a: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8500" y="2032000"/>
            <a:ext cx="9039225" cy="508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Grp="1" noChangeArrowheads="1"/>
          </p:cNvSpPr>
          <p:nvPr>
            <p:ph type="ctrTitle"/>
          </p:nvPr>
        </p:nvSpPr>
        <p:spPr>
          <a:xfrm>
            <a:off x="552450" y="1404938"/>
            <a:ext cx="9055100" cy="627062"/>
          </a:xfrm>
        </p:spPr>
        <p:txBody>
          <a:bodyPr lIns="0" tIns="0" rIns="0" bIns="0"/>
          <a:lstStyle/>
          <a:p>
            <a:pPr algn="l">
              <a:lnSpc>
                <a:spcPct val="95000"/>
              </a:lnSpc>
            </a:pPr>
            <a:r>
              <a:rPr lang="en-US" sz="2700" u="sng" dirty="0" smtClean="0">
                <a:solidFill>
                  <a:srgbClr val="000000"/>
                </a:solidFill>
                <a:latin typeface="Arial" pitchFamily="34" charset="0"/>
              </a:rPr>
              <a:t>Since you’re now all very interested in coming:</a:t>
            </a:r>
            <a:endParaRPr lang="en-US" sz="2700" u="sng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552450" y="2303463"/>
            <a:ext cx="5332413" cy="1988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lvl="1" indent="-342900">
              <a:lnSpc>
                <a:spcPct val="95000"/>
              </a:lnSpc>
              <a:buClr>
                <a:srgbClr val="000000"/>
              </a:buClr>
              <a:buSzPct val="100000"/>
              <a:buFontTx/>
              <a:buChar char="•"/>
            </a:pPr>
            <a:r>
              <a:rPr lang="en-US" sz="1700" dirty="0">
                <a:solidFill>
                  <a:srgbClr val="000000"/>
                </a:solidFill>
                <a:latin typeface="Arial" pitchFamily="34" charset="0"/>
              </a:rPr>
              <a:t>Register for the GBA Trek by December 18th: </a:t>
            </a:r>
            <a:r>
              <a:rPr lang="en-US" sz="1700" u="sng" dirty="0">
                <a:solidFill>
                  <a:srgbClr val="0000FF"/>
                </a:solidFill>
                <a:latin typeface="Arial" pitchFamily="34" charset="0"/>
                <a:hlinkClick r:id="rId4"/>
              </a:rPr>
              <a:t>www.stern.nyu.edu/gba</a:t>
            </a:r>
            <a:r>
              <a:rPr lang="en-US" sz="1100" dirty="0">
                <a:solidFill>
                  <a:srgbClr val="000000"/>
                </a:solidFill>
                <a:latin typeface="Arial" pitchFamily="34" charset="0"/>
              </a:rPr>
              <a:t> </a:t>
            </a:r>
            <a:endParaRPr lang="en-US" dirty="0"/>
          </a:p>
          <a:p>
            <a:pPr lvl="1" indent="-342900">
              <a:lnSpc>
                <a:spcPct val="95000"/>
              </a:lnSpc>
              <a:buClr>
                <a:srgbClr val="000000"/>
              </a:buClr>
              <a:buSzPct val="100000"/>
              <a:buFontTx/>
              <a:buChar char="•"/>
            </a:pPr>
            <a:r>
              <a:rPr lang="en-US" sz="1700" dirty="0">
                <a:solidFill>
                  <a:srgbClr val="000000"/>
                </a:solidFill>
                <a:latin typeface="Arial" pitchFamily="34" charset="0"/>
              </a:rPr>
              <a:t>Make out all checks to Stern School of Business - Student Corporation if you want to pay via check.</a:t>
            </a:r>
            <a:endParaRPr lang="en-US" dirty="0"/>
          </a:p>
          <a:p>
            <a:pPr lvl="1" indent="-342900">
              <a:lnSpc>
                <a:spcPct val="95000"/>
              </a:lnSpc>
              <a:buClr>
                <a:srgbClr val="000000"/>
              </a:buClr>
              <a:buSzPct val="100000"/>
              <a:buFontTx/>
              <a:buChar char="•"/>
            </a:pPr>
            <a:r>
              <a:rPr lang="en-US" sz="1700" dirty="0">
                <a:solidFill>
                  <a:srgbClr val="000000"/>
                </a:solidFill>
                <a:latin typeface="Arial" pitchFamily="34" charset="0"/>
              </a:rPr>
              <a:t>Email Amelia Hanley at </a:t>
            </a:r>
            <a:r>
              <a:rPr lang="en-US" sz="1700" u="sng" dirty="0">
                <a:solidFill>
                  <a:srgbClr val="0000FF"/>
                </a:solidFill>
                <a:latin typeface="Arial" pitchFamily="34" charset="0"/>
                <a:hlinkClick r:id="rId5"/>
              </a:rPr>
              <a:t>amelia.hanley@stern.nyu.edu</a:t>
            </a:r>
            <a:r>
              <a:rPr lang="en-US" sz="1700" dirty="0">
                <a:solidFill>
                  <a:srgbClr val="000000"/>
                </a:solidFill>
                <a:latin typeface="Arial" pitchFamily="34" charset="0"/>
              </a:rPr>
              <a:t>with any questions</a:t>
            </a:r>
            <a:endParaRPr lang="en-US" dirty="0"/>
          </a:p>
          <a:p>
            <a:pPr lvl="1" indent="-342900">
              <a:lnSpc>
                <a:spcPct val="95000"/>
              </a:lnSpc>
              <a:buClr>
                <a:srgbClr val="000000"/>
              </a:buClr>
              <a:buSzPct val="100000"/>
              <a:buFontTx/>
              <a:buChar char="•"/>
            </a:pPr>
            <a:r>
              <a:rPr lang="en-US" sz="1700" dirty="0">
                <a:solidFill>
                  <a:srgbClr val="000000"/>
                </a:solidFill>
                <a:latin typeface="Arial" pitchFamily="34" charset="0"/>
              </a:rPr>
              <a:t>Reserve bus ticket ASAP</a:t>
            </a:r>
            <a:endParaRPr lang="en-US" dirty="0"/>
          </a:p>
          <a:p>
            <a:pPr lvl="1" indent="-342900">
              <a:lnSpc>
                <a:spcPct val="95000"/>
              </a:lnSpc>
              <a:buClr>
                <a:srgbClr val="000000"/>
              </a:buClr>
              <a:buSzPct val="100000"/>
              <a:buFontTx/>
              <a:buChar char="•"/>
            </a:pPr>
            <a:r>
              <a:rPr lang="en-US" sz="1700" dirty="0">
                <a:solidFill>
                  <a:srgbClr val="000000"/>
                </a:solidFill>
                <a:latin typeface="Arial" pitchFamily="34" charset="0"/>
              </a:rPr>
              <a:t>Check out GBA website for </a:t>
            </a:r>
            <a:r>
              <a:rPr lang="en-US" sz="1700" dirty="0" smtClean="0">
                <a:solidFill>
                  <a:srgbClr val="000000"/>
                </a:solidFill>
                <a:latin typeface="Arial" pitchFamily="34" charset="0"/>
              </a:rPr>
              <a:t>updates</a:t>
            </a:r>
            <a:endParaRPr lang="en-US" dirty="0"/>
          </a:p>
        </p:txBody>
      </p:sp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64275" y="2073275"/>
            <a:ext cx="3727450" cy="31448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6"/>
          <p:cNvPicPr>
            <a:picLocks noChangeAspect="1" noChangeArrowheads="1"/>
          </p:cNvPicPr>
          <p:nvPr/>
        </p:nvPicPr>
        <p:blipFill>
          <a:blip r:embed="rId4" cstate="print"/>
          <a:srcRect l="351" t="17107" r="73802" b="49661"/>
          <a:stretch>
            <a:fillRect/>
          </a:stretch>
        </p:blipFill>
        <p:spPr bwMode="auto">
          <a:xfrm>
            <a:off x="3175000" y="3962400"/>
            <a:ext cx="3005707" cy="3092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5994400" y="3094672"/>
            <a:ext cx="3802063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algn="l"/>
            <a:endParaRPr lang="en-US" sz="2800" dirty="0">
              <a:solidFill>
                <a:schemeClr val="accent2"/>
              </a:solidFill>
            </a:endParaRPr>
          </a:p>
          <a:p>
            <a:pPr algn="l"/>
            <a:endParaRPr lang="en-US" sz="2800" dirty="0">
              <a:solidFill>
                <a:schemeClr val="accent2"/>
              </a:solidFill>
            </a:endParaRPr>
          </a:p>
          <a:p>
            <a:pPr algn="l"/>
            <a:r>
              <a:rPr lang="en-US" sz="2000" dirty="0">
                <a:solidFill>
                  <a:schemeClr val="accent2"/>
                </a:solidFill>
              </a:rPr>
              <a:t>- Jeffrey R. </a:t>
            </a:r>
            <a:r>
              <a:rPr lang="en-US" sz="2000" dirty="0" err="1">
                <a:solidFill>
                  <a:schemeClr val="accent2"/>
                </a:solidFill>
              </a:rPr>
              <a:t>Immelt</a:t>
            </a:r>
            <a:endParaRPr lang="en-US" sz="2000" dirty="0">
              <a:solidFill>
                <a:schemeClr val="accent2"/>
              </a:solidFill>
            </a:endParaRPr>
          </a:p>
          <a:p>
            <a:pPr algn="l"/>
            <a:r>
              <a:rPr lang="en-US" sz="2000" dirty="0">
                <a:solidFill>
                  <a:schemeClr val="accent2"/>
                </a:solidFill>
              </a:rPr>
              <a:t>Chairman and </a:t>
            </a:r>
            <a:r>
              <a:rPr lang="en-US" sz="2000" dirty="0" smtClean="0">
                <a:solidFill>
                  <a:schemeClr val="accent2"/>
                </a:solidFill>
              </a:rPr>
              <a:t>CEO, GE</a:t>
            </a:r>
            <a:endParaRPr lang="en-US" sz="2000" dirty="0">
              <a:solidFill>
                <a:schemeClr val="accent2"/>
              </a:solidFill>
            </a:endParaRPr>
          </a:p>
        </p:txBody>
      </p:sp>
      <p:sp>
        <p:nvSpPr>
          <p:cNvPr id="7" name="Rounded Rectangular Callout 6"/>
          <p:cNvSpPr/>
          <p:nvPr/>
        </p:nvSpPr>
        <p:spPr>
          <a:xfrm>
            <a:off x="889000" y="1752600"/>
            <a:ext cx="8534400" cy="1905000"/>
          </a:xfrm>
          <a:prstGeom prst="wedgeRoundRectCallout">
            <a:avLst>
              <a:gd name="adj1" fmla="val -3763"/>
              <a:gd name="adj2" fmla="val 66421"/>
              <a:gd name="adj3" fmla="val 16667"/>
            </a:avLst>
          </a:prstGeom>
          <a:solidFill>
            <a:schemeClr val="bg1">
              <a:lumMod val="95000"/>
            </a:schemeClr>
          </a:solidFill>
          <a:ln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2"/>
                </a:solidFill>
              </a:rPr>
              <a:t>“The interaction between government and business has changed forever. More than ever the government is a regulator; and also an industry policy champion, a financier, and a key partner.”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white-house-north-front.jpg"/>
          <p:cNvPicPr>
            <a:picLocks noChangeAspect="1"/>
          </p:cNvPicPr>
          <p:nvPr/>
        </p:nvPicPr>
        <p:blipFill>
          <a:blip r:embed="rId3" cstate="print"/>
          <a:srcRect l="32704" t="10047" r="33504" b="20744"/>
          <a:stretch>
            <a:fillRect/>
          </a:stretch>
        </p:blipFill>
        <p:spPr>
          <a:xfrm>
            <a:off x="0" y="1638300"/>
            <a:ext cx="10160000" cy="5905500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0" y="1600200"/>
            <a:ext cx="10160000" cy="5943600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3723058" y="3231396"/>
            <a:ext cx="27595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u="sng" dirty="0">
                <a:solidFill>
                  <a:srgbClr val="000000"/>
                </a:solidFill>
                <a:latin typeface="Arial" pitchFamily="34" charset="0"/>
              </a:rPr>
              <a:t>GBA Trek Goals</a:t>
            </a:r>
            <a:endParaRPr lang="en-US" sz="2800" u="sng" dirty="0"/>
          </a:p>
        </p:txBody>
      </p:sp>
      <p:sp>
        <p:nvSpPr>
          <p:cNvPr id="27" name="Rectangle 26"/>
          <p:cNvSpPr/>
          <p:nvPr/>
        </p:nvSpPr>
        <p:spPr>
          <a:xfrm>
            <a:off x="889000" y="4455855"/>
            <a:ext cx="27432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 algn="ctr">
              <a:buClr>
                <a:srgbClr val="000000"/>
              </a:buClr>
              <a:buSzPct val="80000"/>
            </a:pPr>
            <a:r>
              <a:rPr lang="en-US" sz="1800" b="1" dirty="0">
                <a:solidFill>
                  <a:srgbClr val="000000"/>
                </a:solidFill>
                <a:latin typeface="Arial" pitchFamily="34" charset="0"/>
              </a:rPr>
              <a:t>Participate in networking / recruiting events at private companies, government agencies, and think </a:t>
            </a:r>
            <a:r>
              <a:rPr lang="en-US" sz="1800" b="1" dirty="0" smtClean="0">
                <a:solidFill>
                  <a:srgbClr val="000000"/>
                </a:solidFill>
                <a:latin typeface="Arial" pitchFamily="34" charset="0"/>
              </a:rPr>
              <a:t>tanks </a:t>
            </a:r>
            <a:endParaRPr lang="en-US" b="1" dirty="0"/>
          </a:p>
        </p:txBody>
      </p:sp>
      <p:sp>
        <p:nvSpPr>
          <p:cNvPr id="28" name="Rectangle 27"/>
          <p:cNvSpPr/>
          <p:nvPr/>
        </p:nvSpPr>
        <p:spPr>
          <a:xfrm>
            <a:off x="3708400" y="4455855"/>
            <a:ext cx="28194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 algn="ctr">
              <a:buClr>
                <a:srgbClr val="000000"/>
              </a:buClr>
              <a:buSzPct val="80000"/>
            </a:pPr>
            <a:r>
              <a:rPr lang="en-US" sz="1800" b="1" dirty="0">
                <a:solidFill>
                  <a:srgbClr val="000000"/>
                </a:solidFill>
                <a:latin typeface="Arial" pitchFamily="34" charset="0"/>
              </a:rPr>
              <a:t>Gain firsthand experience on what it is like to work in specific functions or companies related to government, policy, and </a:t>
            </a:r>
            <a:r>
              <a:rPr lang="en-US" sz="1800" b="1" dirty="0" smtClean="0">
                <a:solidFill>
                  <a:srgbClr val="000000"/>
                </a:solidFill>
                <a:latin typeface="Arial" pitchFamily="34" charset="0"/>
              </a:rPr>
              <a:t>politics</a:t>
            </a:r>
            <a:endParaRPr lang="en-US" sz="1800" b="1" dirty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527800" y="4445675"/>
            <a:ext cx="28194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 algn="ctr">
              <a:buClr>
                <a:srgbClr val="000000"/>
              </a:buClr>
              <a:buSzPct val="80000"/>
            </a:pPr>
            <a:r>
              <a:rPr lang="en-US" sz="1800" b="1" dirty="0">
                <a:solidFill>
                  <a:srgbClr val="000000"/>
                </a:solidFill>
                <a:latin typeface="Arial" pitchFamily="34" charset="0"/>
              </a:rPr>
              <a:t>Establish relationships with organizations that primarily operate out of the Washington D.C. area and do not typically recruit MBA </a:t>
            </a:r>
            <a:r>
              <a:rPr lang="en-US" sz="1800" b="1" dirty="0" smtClean="0">
                <a:solidFill>
                  <a:srgbClr val="000000"/>
                </a:solidFill>
                <a:latin typeface="Arial" pitchFamily="34" charset="0"/>
              </a:rPr>
              <a:t>students</a:t>
            </a:r>
            <a:endParaRPr lang="en-US" sz="1800" b="1" dirty="0">
              <a:solidFill>
                <a:srgbClr val="000000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ctrTitle"/>
          </p:nvPr>
        </p:nvSpPr>
        <p:spPr>
          <a:xfrm>
            <a:off x="552450" y="1404938"/>
            <a:ext cx="9055100" cy="627062"/>
          </a:xfrm>
        </p:spPr>
        <p:txBody>
          <a:bodyPr lIns="0" tIns="0" rIns="0" bIns="0"/>
          <a:lstStyle/>
          <a:p>
            <a:pPr algn="l">
              <a:lnSpc>
                <a:spcPct val="95000"/>
              </a:lnSpc>
            </a:pPr>
            <a:r>
              <a:rPr lang="en-US" sz="2700" u="sng" dirty="0">
                <a:solidFill>
                  <a:srgbClr val="000000"/>
                </a:solidFill>
                <a:latin typeface="Arial" pitchFamily="34" charset="0"/>
              </a:rPr>
              <a:t>Participating </a:t>
            </a:r>
            <a:r>
              <a:rPr lang="en-US" sz="2700" u="sng" dirty="0" smtClean="0">
                <a:solidFill>
                  <a:srgbClr val="000000"/>
                </a:solidFill>
                <a:latin typeface="Arial" pitchFamily="34" charset="0"/>
              </a:rPr>
              <a:t>Organizations</a:t>
            </a:r>
            <a:endParaRPr lang="en-US" sz="2700" u="sng" dirty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2812" y="2307338"/>
            <a:ext cx="1271588" cy="1271588"/>
          </a:xfrm>
          <a:prstGeom prst="rect">
            <a:avLst/>
          </a:prstGeom>
          <a:noFill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41400" y="5029200"/>
            <a:ext cx="838200" cy="1271588"/>
          </a:xfrm>
          <a:prstGeom prst="rect">
            <a:avLst/>
          </a:prstGeom>
          <a:noFill/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37000" y="3733800"/>
            <a:ext cx="1389063" cy="1239838"/>
          </a:xfrm>
          <a:prstGeom prst="rect">
            <a:avLst/>
          </a:prstGeom>
          <a:noFill/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7" cstate="print"/>
          <a:srcRect b="13472"/>
          <a:stretch>
            <a:fillRect/>
          </a:stretch>
        </p:blipFill>
        <p:spPr bwMode="auto">
          <a:xfrm>
            <a:off x="5994400" y="6093370"/>
            <a:ext cx="1271588" cy="1447800"/>
          </a:xfrm>
          <a:prstGeom prst="rect">
            <a:avLst/>
          </a:prstGeom>
          <a:noFill/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8" cstate="print"/>
          <a:srcRect t="24394" b="23876"/>
          <a:stretch>
            <a:fillRect/>
          </a:stretch>
        </p:blipFill>
        <p:spPr bwMode="auto">
          <a:xfrm>
            <a:off x="5691188" y="2133600"/>
            <a:ext cx="2665412" cy="912352"/>
          </a:xfrm>
          <a:prstGeom prst="rect">
            <a:avLst/>
          </a:prstGeom>
          <a:noFill/>
        </p:spPr>
      </p:pic>
      <p:pic>
        <p:nvPicPr>
          <p:cNvPr id="5137" name="Picture 17" descr="http://t3.gstatic.com/images?q=tbn:TJYfn4dEZBWxWM:http://www.garvfinancial.com/wp-content/world-bank-blue-logo.png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975600" y="6245770"/>
            <a:ext cx="1598505" cy="1219200"/>
          </a:xfrm>
          <a:prstGeom prst="rect">
            <a:avLst/>
          </a:prstGeom>
          <a:noFill/>
        </p:spPr>
      </p:pic>
      <p:pic>
        <p:nvPicPr>
          <p:cNvPr id="5139" name="Picture 19" descr="http://t2.gstatic.com/images?q=tbn:T1vOSqeETdhqTM:http://www.arabeuropean.org/english/images/stories/cia-seal.jpg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013200" y="5181600"/>
            <a:ext cx="1447800" cy="1447801"/>
          </a:xfrm>
          <a:prstGeom prst="rect">
            <a:avLst/>
          </a:prstGeom>
          <a:noFill/>
        </p:spPr>
      </p:pic>
      <p:pic>
        <p:nvPicPr>
          <p:cNvPr id="5141" name="Picture 21" descr="http://t3.gstatic.com/images?q=tbn:r3YP1qkd1kre9M:http://old.whartonchina.com/spring/images/deloitte.jpg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994400" y="3997958"/>
            <a:ext cx="2667000" cy="497842"/>
          </a:xfrm>
          <a:prstGeom prst="rect">
            <a:avLst/>
          </a:prstGeom>
          <a:noFill/>
        </p:spPr>
      </p:pic>
      <p:pic>
        <p:nvPicPr>
          <p:cNvPr id="5143" name="Picture 23" descr="http://t2.gstatic.com/images?q=tbn:b5hugl3MmKbFcM:http://media-2.web.britannica.com/eb-media/66/122266-004-4FE286BB.jpg">
            <a:hlinkClick r:id="rId15"/>
          </p:cNvPr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937000" y="2209800"/>
            <a:ext cx="1209675" cy="1209676"/>
          </a:xfrm>
          <a:prstGeom prst="rect">
            <a:avLst/>
          </a:prstGeom>
          <a:noFill/>
        </p:spPr>
      </p:pic>
      <p:pic>
        <p:nvPicPr>
          <p:cNvPr id="5147" name="Picture 27" descr="http://t3.gstatic.com/images?q=tbn:bdtzVn0GZIEGCM:http://us.finaperf.com/images/logos/240x180/lockheed-martin.jpeg">
            <a:hlinkClick r:id="rId17"/>
          </p:cNvPr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7795162" y="4645570"/>
            <a:ext cx="2009238" cy="1516063"/>
          </a:xfrm>
          <a:prstGeom prst="rect">
            <a:avLst/>
          </a:prstGeom>
          <a:noFill/>
        </p:spPr>
      </p:pic>
      <p:pic>
        <p:nvPicPr>
          <p:cNvPr id="5149" name="Picture 29" descr="http://gppi.georgetown.edu/css/banner.jpg"/>
          <p:cNvPicPr>
            <a:picLocks noChangeAspect="1" noChangeArrowheads="1"/>
          </p:cNvPicPr>
          <p:nvPr/>
        </p:nvPicPr>
        <p:blipFill>
          <a:blip r:embed="rId19" cstate="print"/>
          <a:srcRect r="79733" b="14050"/>
          <a:stretch>
            <a:fillRect/>
          </a:stretch>
        </p:blipFill>
        <p:spPr bwMode="auto">
          <a:xfrm>
            <a:off x="6042562" y="4953000"/>
            <a:ext cx="1447800" cy="990600"/>
          </a:xfrm>
          <a:prstGeom prst="rect">
            <a:avLst/>
          </a:prstGeom>
          <a:noFill/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203200" y="3764663"/>
            <a:ext cx="2971800" cy="8073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Grp="1" noChangeArrowheads="1"/>
          </p:cNvSpPr>
          <p:nvPr>
            <p:ph type="ctrTitle"/>
          </p:nvPr>
        </p:nvSpPr>
        <p:spPr>
          <a:xfrm>
            <a:off x="552450" y="1404938"/>
            <a:ext cx="9055100" cy="627062"/>
          </a:xfrm>
        </p:spPr>
        <p:txBody>
          <a:bodyPr lIns="0" tIns="0" rIns="0" bIns="0"/>
          <a:lstStyle/>
          <a:p>
            <a:pPr algn="l">
              <a:lnSpc>
                <a:spcPct val="95000"/>
              </a:lnSpc>
            </a:pPr>
            <a:r>
              <a:rPr lang="en-US" sz="2700" u="sng" dirty="0">
                <a:solidFill>
                  <a:srgbClr val="000000"/>
                </a:solidFill>
                <a:latin typeface="Arial" pitchFamily="34" charset="0"/>
              </a:rPr>
              <a:t>Participating </a:t>
            </a:r>
            <a:r>
              <a:rPr lang="en-US" sz="2700" u="sng" dirty="0" smtClean="0">
                <a:solidFill>
                  <a:srgbClr val="000000"/>
                </a:solidFill>
                <a:latin typeface="Arial" pitchFamily="34" charset="0"/>
              </a:rPr>
              <a:t>Organizations (Map)</a:t>
            </a:r>
            <a:endParaRPr lang="en-US" sz="2700" u="sng" dirty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56321" name="Picture 1"/>
          <p:cNvPicPr>
            <a:picLocks noChangeAspect="1" noChangeArrowheads="1"/>
          </p:cNvPicPr>
          <p:nvPr/>
        </p:nvPicPr>
        <p:blipFill>
          <a:blip r:embed="rId3" cstate="print"/>
          <a:srcRect l="29792" t="33000" b="7000"/>
          <a:stretch>
            <a:fillRect/>
          </a:stretch>
        </p:blipFill>
        <p:spPr bwMode="auto">
          <a:xfrm>
            <a:off x="279399" y="2057400"/>
            <a:ext cx="9701107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762000" y="2200275"/>
            <a:ext cx="6604000" cy="4573588"/>
          </a:xfrm>
        </p:spPr>
        <p:txBody>
          <a:bodyPr/>
          <a:lstStyle/>
          <a:p>
            <a:r>
              <a:rPr lang="en-US" dirty="0" smtClean="0"/>
              <a:t>Each member is responsible for getting to DC on his/her own</a:t>
            </a:r>
          </a:p>
          <a:p>
            <a:r>
              <a:rPr lang="en-US" dirty="0" smtClean="0"/>
              <a:t>The trek takes place over 3 days</a:t>
            </a:r>
          </a:p>
          <a:p>
            <a:r>
              <a:rPr lang="en-US" dirty="0" smtClean="0"/>
              <a:t>We’re staying at the Omni hotel </a:t>
            </a:r>
          </a:p>
          <a:p>
            <a:r>
              <a:rPr lang="en-US" dirty="0" smtClean="0"/>
              <a:t>We can either walk, use public transportation, or take a cab to the sites</a:t>
            </a:r>
            <a:endParaRPr lang="en-US" dirty="0"/>
          </a:p>
        </p:txBody>
      </p:sp>
      <p:sp>
        <p:nvSpPr>
          <p:cNvPr id="4" name="Rectangle 1"/>
          <p:cNvSpPr txBox="1">
            <a:spLocks noChangeArrowheads="1"/>
          </p:cNvSpPr>
          <p:nvPr/>
        </p:nvSpPr>
        <p:spPr bwMode="auto">
          <a:xfrm>
            <a:off x="552450" y="1404938"/>
            <a:ext cx="9055100" cy="62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0" i="0" u="sng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j-ea"/>
                <a:cs typeface="+mj-cs"/>
              </a:rPr>
              <a:t>Logistical Considerations</a:t>
            </a:r>
            <a:endParaRPr kumimoji="0" lang="en-US" sz="2700" b="0" i="0" u="sng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j-ea"/>
              <a:cs typeface="+mj-cs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61200" y="1981200"/>
            <a:ext cx="2330858" cy="1295400"/>
          </a:xfrm>
          <a:prstGeom prst="rect">
            <a:avLst/>
          </a:prstGeom>
          <a:noFill/>
        </p:spPr>
      </p:pic>
      <p:pic>
        <p:nvPicPr>
          <p:cNvPr id="54278" name="Picture 6" descr="http://theokeith.files.wordpress.com/2009/07/dc-metro-map2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96132" y="4953000"/>
            <a:ext cx="1874868" cy="2133600"/>
          </a:xfrm>
          <a:prstGeom prst="rect">
            <a:avLst/>
          </a:prstGeom>
          <a:noFill/>
        </p:spPr>
      </p:pic>
      <p:pic>
        <p:nvPicPr>
          <p:cNvPr id="54280" name="Picture 8" descr="http://www.omnihotels.com/upload/images/hotels/wassho/property_photos/111/wassho-pro-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89800" y="3505200"/>
            <a:ext cx="1981200" cy="11958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 txBox="1">
            <a:spLocks noChangeArrowheads="1"/>
          </p:cNvSpPr>
          <p:nvPr/>
        </p:nvSpPr>
        <p:spPr bwMode="auto">
          <a:xfrm>
            <a:off x="552450" y="1404938"/>
            <a:ext cx="9251950" cy="62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00" b="0" i="0" u="sng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j-ea"/>
                <a:cs typeface="+mj-cs"/>
              </a:rPr>
              <a:t>Problem Definition: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55599" y="2057400"/>
          <a:ext cx="9067800" cy="5394960"/>
        </p:xfrm>
        <a:graphic>
          <a:graphicData uri="http://schemas.openxmlformats.org/drawingml/2006/table">
            <a:tbl>
              <a:tblPr firstCol="1">
                <a:tableStyleId>{21E4AEA4-8DFA-4A89-87EB-49C32662AFE0}</a:tableStyleId>
              </a:tblPr>
              <a:tblGrid>
                <a:gridCol w="2057401"/>
                <a:gridCol w="7010399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Objective</a:t>
                      </a:r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>
                        <a:buFont typeface="Arial" pitchFamily="34" charset="0"/>
                        <a:buChar char="•"/>
                      </a:pPr>
                      <a:r>
                        <a:rPr lang="en-US" sz="2800" dirty="0" smtClean="0"/>
                        <a:t>Calculate the</a:t>
                      </a:r>
                      <a:r>
                        <a:rPr lang="en-US" sz="2800" baseline="0" dirty="0" smtClean="0"/>
                        <a:t> optimal Trek route by minimizing distance traveled</a:t>
                      </a:r>
                    </a:p>
                    <a:p>
                      <a:pPr marL="228600" indent="-228600">
                        <a:buFont typeface="Arial" pitchFamily="34" charset="0"/>
                        <a:buChar char="•"/>
                      </a:pPr>
                      <a:r>
                        <a:rPr lang="en-US" sz="2800" baseline="0" dirty="0" smtClean="0"/>
                        <a:t>Calculate the most efficient transportation mode to use to get from site to site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Decision</a:t>
                      </a:r>
                      <a:r>
                        <a:rPr lang="en-US" sz="2800" baseline="0" dirty="0" smtClean="0"/>
                        <a:t> Variables</a:t>
                      </a:r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>
                        <a:buFont typeface="Arial" pitchFamily="34" charset="0"/>
                        <a:buChar char="•"/>
                      </a:pPr>
                      <a:r>
                        <a:rPr lang="en-US" sz="2800" dirty="0" smtClean="0"/>
                        <a:t>Where to go on what day</a:t>
                      </a:r>
                    </a:p>
                    <a:p>
                      <a:pPr marL="228600" indent="-228600">
                        <a:buFont typeface="Arial" pitchFamily="34" charset="0"/>
                        <a:buChar char="•"/>
                      </a:pPr>
                      <a:r>
                        <a:rPr lang="en-US" sz="2800" dirty="0" smtClean="0"/>
                        <a:t>How to get there</a:t>
                      </a:r>
                      <a:endParaRPr lang="en-US" sz="28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800" dirty="0" smtClean="0"/>
                        <a:t>Constraints</a:t>
                      </a:r>
                      <a:endParaRPr lang="en-US" sz="2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28600" indent="-228600">
                        <a:buFont typeface="Arial" pitchFamily="34" charset="0"/>
                        <a:buChar char="•"/>
                      </a:pPr>
                      <a:r>
                        <a:rPr lang="en-US" sz="2800" dirty="0" smtClean="0"/>
                        <a:t>Trek</a:t>
                      </a:r>
                      <a:r>
                        <a:rPr lang="en-US" sz="2800" baseline="0" dirty="0" smtClean="0"/>
                        <a:t> lasts 3 days, 4 locations per day </a:t>
                      </a:r>
                      <a:endParaRPr lang="en-US" sz="2800" dirty="0" smtClean="0"/>
                    </a:p>
                    <a:p>
                      <a:pPr marL="228600" indent="-228600">
                        <a:buFont typeface="Arial" pitchFamily="34" charset="0"/>
                        <a:buChar char="•"/>
                      </a:pPr>
                      <a:r>
                        <a:rPr lang="en-US" sz="2800" dirty="0" smtClean="0"/>
                        <a:t>Themed days (Finance,</a:t>
                      </a:r>
                      <a:r>
                        <a:rPr lang="en-US" sz="2800" baseline="0" dirty="0" smtClean="0"/>
                        <a:t> Government, Consulting)</a:t>
                      </a:r>
                    </a:p>
                    <a:p>
                      <a:pPr marL="228600" indent="-228600">
                        <a:buFont typeface="Arial" pitchFamily="34" charset="0"/>
                        <a:buChar char="•"/>
                      </a:pPr>
                      <a:r>
                        <a:rPr lang="en-US" sz="2800" baseline="0" dirty="0" smtClean="0"/>
                        <a:t>All companies must be visited</a:t>
                      </a:r>
                    </a:p>
                    <a:p>
                      <a:pPr marL="228600" indent="-228600">
                        <a:buFont typeface="Arial" pitchFamily="34" charset="0"/>
                        <a:buChar char="•"/>
                      </a:pPr>
                      <a:r>
                        <a:rPr lang="en-US" sz="2800" baseline="0" dirty="0" smtClean="0"/>
                        <a:t>Budget of $750</a:t>
                      </a:r>
                    </a:p>
                    <a:p>
                      <a:pPr marL="228600" indent="-228600">
                        <a:buFont typeface="Arial" pitchFamily="34" charset="0"/>
                        <a:buChar char="•"/>
                      </a:pPr>
                      <a:r>
                        <a:rPr lang="en-US" sz="2800" baseline="0" dirty="0" smtClean="0"/>
                        <a:t>Start and end each day at the hotel</a:t>
                      </a:r>
                      <a:endParaRPr lang="en-US" sz="28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3" cstate="print"/>
          <a:srcRect l="29792" t="33000" b="7000"/>
          <a:stretch>
            <a:fillRect/>
          </a:stretch>
        </p:blipFill>
        <p:spPr bwMode="auto">
          <a:xfrm>
            <a:off x="-25400" y="1219200"/>
            <a:ext cx="101854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Rectangle 11"/>
          <p:cNvSpPr/>
          <p:nvPr/>
        </p:nvSpPr>
        <p:spPr>
          <a:xfrm>
            <a:off x="0" y="1219200"/>
            <a:ext cx="10160000" cy="6400800"/>
          </a:xfrm>
          <a:prstGeom prst="rect">
            <a:avLst/>
          </a:prstGeom>
          <a:solidFill>
            <a:schemeClr val="bg1">
              <a:lumMod val="95000"/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1"/>
          <p:cNvSpPr txBox="1">
            <a:spLocks noChangeArrowheads="1"/>
          </p:cNvSpPr>
          <p:nvPr/>
        </p:nvSpPr>
        <p:spPr bwMode="auto">
          <a:xfrm>
            <a:off x="552450" y="1404938"/>
            <a:ext cx="9055100" cy="62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700" u="sng" kern="0" dirty="0" smtClean="0">
                <a:solidFill>
                  <a:srgbClr val="000000"/>
                </a:solidFill>
                <a:latin typeface="Arial" pitchFamily="34" charset="0"/>
                <a:ea typeface="+mj-ea"/>
                <a:cs typeface="+mj-cs"/>
              </a:rPr>
              <a:t>Data Collection (Distance b/t locations)</a:t>
            </a:r>
            <a:endParaRPr kumimoji="0" lang="en-US" sz="2700" b="0" i="0" u="sng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j-ea"/>
              <a:cs typeface="+mj-cs"/>
            </a:endParaRPr>
          </a:p>
        </p:txBody>
      </p:sp>
      <p:sp>
        <p:nvSpPr>
          <p:cNvPr id="7" name="Content Placeholder 4"/>
          <p:cNvSpPr>
            <a:spLocks noGrp="1"/>
          </p:cNvSpPr>
          <p:nvPr>
            <p:ph idx="1"/>
          </p:nvPr>
        </p:nvSpPr>
        <p:spPr>
          <a:xfrm>
            <a:off x="762000" y="1903412"/>
            <a:ext cx="8636000" cy="1068388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2400" dirty="0" smtClean="0"/>
              <a:t>Distance data collected via </a:t>
            </a:r>
            <a:r>
              <a:rPr lang="en-US" sz="2400" dirty="0" err="1" smtClean="0"/>
              <a:t>GoogleMaps</a:t>
            </a:r>
            <a:endParaRPr lang="en-US" sz="2400" dirty="0" smtClean="0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3550" y="3124200"/>
            <a:ext cx="9226550" cy="278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1807</TotalTime>
  <Words>1030</Words>
  <Application>Microsoft Office PowerPoint</Application>
  <PresentationFormat>Custom</PresentationFormat>
  <Paragraphs>203</Paragraphs>
  <Slides>28</Slides>
  <Notes>28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Default Design</vt:lpstr>
      <vt:lpstr>Government &amp; Business Association Washington D.C. Trek January 5th – 7th, 2010 </vt:lpstr>
      <vt:lpstr>Agenda</vt:lpstr>
      <vt:lpstr>Slide 3</vt:lpstr>
      <vt:lpstr>Slide 4</vt:lpstr>
      <vt:lpstr>Participating Organizations</vt:lpstr>
      <vt:lpstr>Participating Organizations (Map)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Questions</vt:lpstr>
      <vt:lpstr>Since you’re now all very interested in coming: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</dc:creator>
  <cp:lastModifiedBy>Anthony Leotti</cp:lastModifiedBy>
  <cp:revision>100</cp:revision>
  <dcterms:created xsi:type="dcterms:W3CDTF">2004-05-06T09:28:21Z</dcterms:created>
  <dcterms:modified xsi:type="dcterms:W3CDTF">2009-12-14T14:46:44Z</dcterms:modified>
</cp:coreProperties>
</file>