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99" r:id="rId2"/>
    <p:sldId id="300" r:id="rId3"/>
    <p:sldId id="301" r:id="rId4"/>
    <p:sldId id="302" r:id="rId5"/>
    <p:sldId id="303" r:id="rId6"/>
    <p:sldId id="285" r:id="rId7"/>
    <p:sldId id="271" r:id="rId8"/>
    <p:sldId id="296" r:id="rId9"/>
    <p:sldId id="297" r:id="rId10"/>
    <p:sldId id="274" r:id="rId11"/>
    <p:sldId id="308" r:id="rId12"/>
    <p:sldId id="275" r:id="rId13"/>
    <p:sldId id="287" r:id="rId14"/>
    <p:sldId id="288" r:id="rId15"/>
    <p:sldId id="289" r:id="rId16"/>
    <p:sldId id="290" r:id="rId17"/>
    <p:sldId id="294" r:id="rId18"/>
    <p:sldId id="298" r:id="rId19"/>
    <p:sldId id="267" r:id="rId20"/>
    <p:sldId id="292" r:id="rId21"/>
    <p:sldId id="304" r:id="rId22"/>
    <p:sldId id="305" r:id="rId23"/>
    <p:sldId id="306" r:id="rId24"/>
    <p:sldId id="30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rrill Feather" initials="M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99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00" autoAdjust="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2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errill%20Feather\Documents\BSchool\Decision%20Models\Leno%20DM%20Mod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Viewership day-over-day</a:t>
            </a:r>
          </a:p>
        </c:rich>
      </c:tx>
      <c:layout>
        <c:manualLayout>
          <c:xMode val="edge"/>
          <c:yMode val="edge"/>
          <c:x val="0.35251066605456211"/>
          <c:y val="2.5760248476301397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Viewership</c:v>
          </c:tx>
          <c:dLbls>
            <c:showVal val="1"/>
          </c:dLbls>
          <c:cat>
            <c:strRef>
              <c:f>'Scaling Ratings Data'!$O$3:$O$7</c:f>
              <c:strCache>
                <c:ptCount val="5"/>
                <c:pt idx="0">
                  <c:v>Monday</c:v>
                </c:pt>
                <c:pt idx="1">
                  <c:v>Tuesday</c:v>
                </c:pt>
                <c:pt idx="2">
                  <c:v>Wednesday</c:v>
                </c:pt>
                <c:pt idx="3">
                  <c:v>Thursday</c:v>
                </c:pt>
                <c:pt idx="4">
                  <c:v>Friday</c:v>
                </c:pt>
              </c:strCache>
            </c:strRef>
          </c:cat>
          <c:val>
            <c:numRef>
              <c:f>'Scaling Ratings Data'!$N$3:$N$7</c:f>
              <c:numCache>
                <c:formatCode>0.0</c:formatCode>
                <c:ptCount val="5"/>
                <c:pt idx="0">
                  <c:v>17.130555555555585</c:v>
                </c:pt>
                <c:pt idx="1">
                  <c:v>17.345833333333275</c:v>
                </c:pt>
                <c:pt idx="2">
                  <c:v>16.100000000000001</c:v>
                </c:pt>
                <c:pt idx="3">
                  <c:v>19.059722222222195</c:v>
                </c:pt>
                <c:pt idx="4">
                  <c:v>13.133333333333329</c:v>
                </c:pt>
              </c:numCache>
            </c:numRef>
          </c:val>
        </c:ser>
        <c:axId val="35932032"/>
        <c:axId val="35933568"/>
      </c:barChart>
      <c:catAx>
        <c:axId val="35932032"/>
        <c:scaling>
          <c:orientation val="minMax"/>
        </c:scaling>
        <c:axPos val="b"/>
        <c:tickLblPos val="nextTo"/>
        <c:crossAx val="35933568"/>
        <c:crosses val="autoZero"/>
        <c:auto val="1"/>
        <c:lblAlgn val="ctr"/>
        <c:lblOffset val="100"/>
      </c:catAx>
      <c:valAx>
        <c:axId val="359335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Daily Network Ratings</a:t>
                </a:r>
              </a:p>
            </c:rich>
          </c:tx>
          <c:layout/>
        </c:title>
        <c:numFmt formatCode="0.0" sourceLinked="1"/>
        <c:tickLblPos val="nextTo"/>
        <c:crossAx val="3593203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96DE3-448E-43D0-BA46-1BE64A58F815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0BEB6-727B-4137-BC37-40CAD20CA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Sept, Jay Leno moved from 11pm to 10pm on NBC, FIVE nights a week during primetime in a move unheard of before on TV. Good idea? Bad idea?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Short term profit suckers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Longevity</a:t>
            </a:r>
            <a:r>
              <a:rPr lang="en-US" baseline="0" dirty="0" smtClean="0"/>
              <a:t> 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http://adage.com/mediaworks/article?article_id=139445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the cast of characters –</a:t>
            </a:r>
            <a:r>
              <a:rPr lang="en-US" baseline="0" dirty="0" smtClean="0"/>
              <a:t> so producers, sometimes owned by networks, produce content for networks to air and for networks to pay affiliates to air</a:t>
            </a:r>
          </a:p>
          <a:p>
            <a:r>
              <a:rPr lang="en-US" dirty="0" smtClean="0"/>
              <a:t>creating efficiencies for</a:t>
            </a:r>
          </a:p>
          <a:p>
            <a:pPr lvl="1"/>
            <a:r>
              <a:rPr lang="en-US" dirty="0" smtClean="0"/>
              <a:t>Content Sellers</a:t>
            </a:r>
          </a:p>
          <a:p>
            <a:pPr lvl="1"/>
            <a:r>
              <a:rPr lang="en-US" dirty="0" smtClean="0"/>
              <a:t>Content Buyers (Advertisers)</a:t>
            </a:r>
          </a:p>
          <a:p>
            <a:pPr lvl="1"/>
            <a:r>
              <a:rPr lang="en-US" dirty="0" smtClean="0"/>
              <a:t>Affiliates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TV advertising is currently 40% of total media spending</a:t>
            </a:r>
          </a:p>
          <a:p>
            <a:pPr lvl="1"/>
            <a:r>
              <a:rPr lang="en-US" dirty="0" smtClean="0"/>
              <a:t>Of that, 47% is spent in primetime (8, 9, 10pm)</a:t>
            </a:r>
          </a:p>
          <a:p>
            <a:r>
              <a:rPr lang="en-US" dirty="0" smtClean="0"/>
              <a:t>2. Total percent of advertising is decreasing while the number of competitors is increasing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3. Advertisers are paying but we owe affiliates, so if we don’t get enough of an audience, fees to affiliates go up!</a:t>
            </a:r>
            <a:endParaRPr lang="en-US" dirty="0" smtClean="0"/>
          </a:p>
          <a:p>
            <a:r>
              <a:rPr lang="en-US" dirty="0" smtClean="0"/>
              <a:t>4. Amount</a:t>
            </a:r>
            <a:r>
              <a:rPr lang="en-US" baseline="0" dirty="0" smtClean="0"/>
              <a:t> of free time we have is decreasing while the options we have to spend it is increasing, fewer people out there to get for advertisers</a:t>
            </a:r>
          </a:p>
          <a:p>
            <a:r>
              <a:rPr lang="en-US" dirty="0" smtClean="0"/>
              <a:t>	-</a:t>
            </a:r>
            <a:r>
              <a:rPr lang="en-US" baseline="0" dirty="0" smtClean="0"/>
              <a:t> </a:t>
            </a:r>
            <a:r>
              <a:rPr lang="en-US" dirty="0" smtClean="0"/>
              <a:t>How can networks keep advertisers &amp; Affiliates happy?</a:t>
            </a:r>
          </a:p>
          <a:p>
            <a:pPr lvl="1"/>
            <a:r>
              <a:rPr lang="en-US" dirty="0" smtClean="0"/>
              <a:t>		- Get the Right Audience</a:t>
            </a:r>
          </a:p>
          <a:p>
            <a:r>
              <a:rPr lang="en-US" dirty="0" smtClean="0"/>
              <a:t>		- Get a lot of it </a:t>
            </a:r>
          </a:p>
          <a:p>
            <a:r>
              <a:rPr lang="en-US" dirty="0" smtClean="0"/>
              <a:t>5. Need new ways</a:t>
            </a:r>
            <a:r>
              <a:rPr lang="en-US" baseline="0" dirty="0" smtClean="0"/>
              <a:t> to grow revenue</a:t>
            </a:r>
            <a:r>
              <a:rPr lang="en-US" baseline="0" dirty="0" smtClean="0">
                <a:sym typeface="Wingdings" pitchFamily="2" charset="2"/>
              </a:rPr>
              <a:t> need shows that have extensions on the internet and through retail!</a:t>
            </a:r>
            <a:endParaRPr lang="en-US" dirty="0" smtClean="0"/>
          </a:p>
          <a:p>
            <a:pPr lvl="1"/>
            <a:r>
              <a:rPr lang="en-US" dirty="0" smtClean="0"/>
              <a:t>A single national ratings point represents one percent of the total number, or 1,149,000 households for the 2009–10 season.</a:t>
            </a:r>
          </a:p>
          <a:p>
            <a:pPr lvl="1"/>
            <a:r>
              <a:rPr lang="en-US" dirty="0" smtClean="0"/>
              <a:t>Share is the percentage of television sets in use tuned to the program. For example, Nielsen may report a show as receiving a 9.2/15 during its broadcast, meaning that on average 9.2 percent of all television-equipped households were tuned in to that program at any given moment, while 15 percent of households watching TV were tuned into the program during this time slot. </a:t>
            </a:r>
          </a:p>
          <a:p>
            <a:pPr lvl="2"/>
            <a:r>
              <a:rPr lang="en-US" dirty="0" smtClean="0"/>
              <a:t>Any ratings that the a network over-promises its advertisers must be repaid later, and any under-promise is a bonus for the advertiser and a loss for the  networks </a:t>
            </a:r>
          </a:p>
          <a:p>
            <a:pPr lvl="3"/>
            <a:r>
              <a:rPr lang="en-US" dirty="0" smtClean="0"/>
              <a:t>MUST KNOW YOUR RATING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you pick bad shows</a:t>
            </a:r>
            <a:r>
              <a:rPr lang="en-US" baseline="0" dirty="0" smtClean="0"/>
              <a:t> with high </a:t>
            </a:r>
            <a:r>
              <a:rPr lang="en-US" dirty="0" smtClean="0"/>
              <a:t>Cost of production</a:t>
            </a:r>
            <a:r>
              <a:rPr lang="en-US" baseline="0" dirty="0" smtClean="0"/>
              <a:t> and rampant </a:t>
            </a:r>
            <a:r>
              <a:rPr lang="en-US" dirty="0" smtClean="0"/>
              <a:t>Competition you</a:t>
            </a:r>
            <a:r>
              <a:rPr lang="en-US" baseline="0" dirty="0" smtClean="0"/>
              <a:t> lose money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Zucker</a:t>
            </a:r>
            <a:r>
              <a:rPr lang="en-US" dirty="0" smtClean="0"/>
              <a:t> is Embarrassed: 4</a:t>
            </a:r>
            <a:r>
              <a:rPr lang="en-US" baseline="30000" dirty="0" smtClean="0"/>
              <a:t>th</a:t>
            </a:r>
            <a:r>
              <a:rPr lang="en-US" dirty="0" smtClean="0"/>
              <a:t> network behind CBS, ABC and FOX </a:t>
            </a:r>
          </a:p>
          <a:p>
            <a:r>
              <a:rPr lang="en-US" dirty="0" smtClean="0"/>
              <a:t>NBC moves Leno to 10pm because making nighttime dramas is extremely expensive  competitive.</a:t>
            </a:r>
          </a:p>
          <a:p>
            <a:r>
              <a:rPr lang="en-US" dirty="0" err="1" smtClean="0"/>
              <a:t>Zucker</a:t>
            </a:r>
            <a:r>
              <a:rPr lang="en-US" dirty="0" smtClean="0"/>
              <a:t> suggests that ratings don’t matter.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0BEB6-727B-4137-BC37-40CAD20CACD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 hasCustomPrompt="1"/>
          </p:nvPr>
        </p:nvSpPr>
        <p:spPr>
          <a:xfrm>
            <a:off x="2743200" y="3505200"/>
            <a:ext cx="6400800" cy="1344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dirty="0" smtClean="0"/>
              <a:t>The Great Leno Debate</a:t>
            </a:r>
            <a:endParaRPr kumimoji="0" lang="en-US" dirty="0"/>
          </a:p>
        </p:txBody>
      </p:sp>
      <p:sp>
        <p:nvSpPr>
          <p:cNvPr id="25" name="Subtitle 24"/>
          <p:cNvSpPr>
            <a:spLocks noGrp="1"/>
          </p:cNvSpPr>
          <p:nvPr>
            <p:ph type="subTitle" idx="1" hasCustomPrompt="1"/>
          </p:nvPr>
        </p:nvSpPr>
        <p:spPr>
          <a:xfrm>
            <a:off x="3352800" y="4876800"/>
            <a:ext cx="5114778" cy="1717936"/>
          </a:xfrm>
        </p:spPr>
        <p:txBody>
          <a:bodyPr lIns="45720" tIns="0" rIns="45720" bIns="0"/>
          <a:lstStyle>
            <a:lvl1pPr marL="0" indent="0" algn="ctr">
              <a:buNone/>
              <a:defRPr sz="2200" baseline="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Kelly Chicos</a:t>
            </a:r>
          </a:p>
          <a:p>
            <a:r>
              <a:rPr kumimoji="0" lang="en-US" dirty="0" smtClean="0"/>
              <a:t>Merrill Feather</a:t>
            </a:r>
          </a:p>
          <a:p>
            <a:r>
              <a:rPr kumimoji="0" lang="en-US" dirty="0" err="1" smtClean="0"/>
              <a:t>Kallie</a:t>
            </a:r>
            <a:r>
              <a:rPr kumimoji="0" lang="en-US" dirty="0" smtClean="0"/>
              <a:t> Glanville</a:t>
            </a:r>
          </a:p>
          <a:p>
            <a:r>
              <a:rPr kumimoji="0" lang="en-US" dirty="0" err="1" smtClean="0"/>
              <a:t>Lelsey</a:t>
            </a:r>
            <a:r>
              <a:rPr kumimoji="0" lang="en-US" dirty="0" smtClean="0"/>
              <a:t> Unger</a:t>
            </a:r>
            <a:endParaRPr kumimoji="0" lang="en-US" dirty="0"/>
          </a:p>
        </p:txBody>
      </p:sp>
      <p:pic>
        <p:nvPicPr>
          <p:cNvPr id="10" name="Picture 2" descr="http://scrapetv.com/News/News%20Pages/Entertainment/images-2/jay-len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28600"/>
            <a:ext cx="3429000" cy="4038600"/>
          </a:xfrm>
          <a:prstGeom prst="rect">
            <a:avLst/>
          </a:prstGeom>
          <a:noFill/>
        </p:spPr>
      </p:pic>
      <p:pic>
        <p:nvPicPr>
          <p:cNvPr id="30722" name="Picture 2" descr="http://i3.fc-img.com/fc03img/Comcast_CIM_Prod_Fancast_Image/47/774/1253566883240_09TheJayLenoShow_mif_640_320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52400"/>
            <a:ext cx="2085109" cy="1181100"/>
          </a:xfrm>
          <a:prstGeom prst="rect">
            <a:avLst/>
          </a:prstGeom>
          <a:noFill/>
        </p:spPr>
      </p:pic>
      <p:pic>
        <p:nvPicPr>
          <p:cNvPr id="30726" name="Picture 6" descr="http://lh4.ggpht.com/fisherwy/R9oHYqLXVEI/AAAAAAAAN6w/OGlmXppCcQQ/Minnie+Driver+said+she+is+Pregnant+on+Jay+Leno+show%5B4%5D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1328562">
            <a:off x="646600" y="3273226"/>
            <a:ext cx="1611705" cy="2129042"/>
          </a:xfrm>
          <a:prstGeom prst="rect">
            <a:avLst/>
          </a:prstGeom>
          <a:noFill/>
        </p:spPr>
      </p:pic>
      <p:pic>
        <p:nvPicPr>
          <p:cNvPr id="30730" name="Picture 10" descr="http://www.imnotobsessed.com/files/legacy/2008/01/95279_shakira_on_jay_leno_show_0107_1102_122_996lo.jp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 rot="19967965">
            <a:off x="843056" y="1315846"/>
            <a:ext cx="1237111" cy="1987550"/>
          </a:xfrm>
          <a:prstGeom prst="rect">
            <a:avLst/>
          </a:prstGeom>
          <a:noFill/>
        </p:spPr>
      </p:pic>
      <p:pic>
        <p:nvPicPr>
          <p:cNvPr id="16" name="Picture 8" descr="http://i2.fc-img.com/fc03img/Comcast_CIM_Prod_Fancast_Image/36/842/1253118531984_06TheJayLenoShow_mif_640_320.jp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2438400"/>
            <a:ext cx="1981200" cy="1143000"/>
          </a:xfrm>
          <a:prstGeom prst="rect">
            <a:avLst/>
          </a:prstGeom>
          <a:noFill/>
        </p:spPr>
      </p:pic>
      <p:pic>
        <p:nvPicPr>
          <p:cNvPr id="30732" name="Picture 12" descr="http://images.mirror.co.uk/upl/m4/sep2009/3/9/halle-berry-on-the-jay-leno-show-image-1-915483194.jp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5029200"/>
            <a:ext cx="2404533" cy="16764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7848600" y="0"/>
            <a:ext cx="12954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485CDD94-38CD-4FF1-982D-30C8AE2B135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5505A474-F67E-4F92-8458-E192529682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ttp://assets.hulu.com/shows/key_art_the_jay_leno_show.jpg"/>
          <p:cNvPicPr>
            <a:picLocks noChangeAspect="1" noChangeArrowheads="1"/>
          </p:cNvPicPr>
          <p:nvPr userDrawn="1"/>
        </p:nvPicPr>
        <p:blipFill>
          <a:blip r:embed="rId14" cstate="print"/>
          <a:srcRect l="58262"/>
          <a:stretch>
            <a:fillRect/>
          </a:stretch>
        </p:blipFill>
        <p:spPr bwMode="auto">
          <a:xfrm>
            <a:off x="7848600" y="5230761"/>
            <a:ext cx="1295400" cy="1170039"/>
          </a:xfrm>
          <a:prstGeom prst="rect">
            <a:avLst/>
          </a:prstGeom>
          <a:noFill/>
        </p:spPr>
      </p:pic>
      <p:pic>
        <p:nvPicPr>
          <p:cNvPr id="10" name="Picture 2" descr="http://assets.hulu.com/shows/key_art_the_jay_leno_show.jpg"/>
          <p:cNvPicPr>
            <a:picLocks noChangeAspect="1" noChangeArrowheads="1"/>
          </p:cNvPicPr>
          <p:nvPr userDrawn="1"/>
        </p:nvPicPr>
        <p:blipFill>
          <a:blip r:embed="rId14" cstate="print"/>
          <a:srcRect t="27273" r="41738" b="18182"/>
          <a:stretch>
            <a:fillRect/>
          </a:stretch>
        </p:blipFill>
        <p:spPr bwMode="auto">
          <a:xfrm>
            <a:off x="7848600" y="6400800"/>
            <a:ext cx="1295400" cy="457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Kelly </a:t>
            </a:r>
            <a:r>
              <a:rPr lang="en-US" dirty="0" err="1" smtClean="0"/>
              <a:t>Chicos</a:t>
            </a:r>
            <a:endParaRPr lang="en-US" dirty="0" smtClean="0"/>
          </a:p>
          <a:p>
            <a:r>
              <a:rPr lang="en-US" dirty="0" smtClean="0"/>
              <a:t>Merrill Feather</a:t>
            </a:r>
          </a:p>
          <a:p>
            <a:r>
              <a:rPr lang="en-US" dirty="0" err="1" smtClean="0"/>
              <a:t>Kallie</a:t>
            </a:r>
            <a:r>
              <a:rPr lang="en-US" dirty="0" smtClean="0"/>
              <a:t> Glanville</a:t>
            </a:r>
          </a:p>
          <a:p>
            <a:r>
              <a:rPr lang="en-US" dirty="0" smtClean="0"/>
              <a:t>Remy Hardesty</a:t>
            </a:r>
          </a:p>
          <a:p>
            <a:r>
              <a:rPr lang="en-US" dirty="0" smtClean="0"/>
              <a:t>Lesley Unger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43200" y="4301864"/>
            <a:ext cx="6400800" cy="651136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en-US" sz="36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 GREAT LENO DEBATE</a:t>
            </a:r>
            <a:endParaRPr kumimoji="0" lang="en-US" sz="36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 Methodology: DETERMINING THE LINE-UP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7239000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In order to determine the best weekly lineup the following criteria were used to determine the perceived value of a weekly show:</a:t>
            </a:r>
          </a:p>
          <a:p>
            <a:pPr lvl="1"/>
            <a:r>
              <a:rPr lang="en-US" dirty="0" smtClean="0"/>
              <a:t>Ratings</a:t>
            </a:r>
          </a:p>
          <a:p>
            <a:pPr lvl="1"/>
            <a:r>
              <a:rPr lang="en-US" dirty="0" smtClean="0"/>
              <a:t>Profit</a:t>
            </a:r>
          </a:p>
          <a:p>
            <a:pPr lvl="1"/>
            <a:r>
              <a:rPr lang="en-US" dirty="0" smtClean="0"/>
              <a:t>Appeal to Adults 18-34</a:t>
            </a:r>
          </a:p>
          <a:p>
            <a:pPr lvl="1"/>
            <a:r>
              <a:rPr lang="en-US" dirty="0" smtClean="0"/>
              <a:t>Affiliate Costs</a:t>
            </a:r>
          </a:p>
          <a:p>
            <a:pPr lvl="1"/>
            <a:r>
              <a:rPr lang="en-US" dirty="0" smtClean="0"/>
              <a:t>Interested Buyers</a:t>
            </a:r>
          </a:p>
          <a:p>
            <a:pPr lvl="1"/>
            <a:r>
              <a:rPr lang="en-US" dirty="0" smtClean="0"/>
              <a:t>Whether it will Win</a:t>
            </a:r>
          </a:p>
          <a:p>
            <a:pPr lvl="1"/>
            <a:r>
              <a:rPr lang="en-US" dirty="0" smtClean="0"/>
              <a:t>Whether it will take Second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 viewership (ratings) of major dramas is an indication of future viewership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Adjustments made for changes in the day of the week aired </a:t>
            </a: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NBC will be able to easily switch current Leno nights for widely recognized franchises such as Law &amp; Order for the 2010 – 2011 season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 Methodology: DETERMINING THE LINE-UP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600200"/>
            <a:ext cx="7336423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 Methodology: DETERMINING THE LINE-UP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7239000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>It was then time to determine the appropriate weight of each of the criterion…which is most important to NBC?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3048000"/>
            <a:ext cx="4572000" cy="2956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alphaModFix/>
          </a:blip>
          <a:stretch>
            <a:fillRect/>
          </a:stretch>
        </p:blipFill>
        <p:spPr>
          <a:xfrm>
            <a:off x="1752600" y="3962400"/>
            <a:ext cx="1219200" cy="7137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0600" y="3886200"/>
            <a:ext cx="838200" cy="838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38800" y="3997324"/>
            <a:ext cx="762000" cy="733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 Methodology: </a:t>
            </a:r>
            <a:r>
              <a:rPr lang="en-US" sz="2800" dirty="0" smtClean="0"/>
              <a:t>DETERMINING THE LINE-UP “</a:t>
            </a:r>
            <a:r>
              <a:rPr lang="en-US" sz="2800" dirty="0" err="1" smtClean="0"/>
              <a:t>Zucker</a:t>
            </a:r>
            <a:r>
              <a:rPr lang="en-US" sz="2800" dirty="0" smtClean="0"/>
              <a:t> Style”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7239000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Criterion ranked/weighted by importance</a:t>
            </a:r>
          </a:p>
          <a:p>
            <a:pPr lvl="1"/>
            <a:r>
              <a:rPr lang="en-US" dirty="0" smtClean="0"/>
              <a:t>Profit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Ratings, Appeal to Adults 18-34, Will it Win, &amp; Will get 2</a:t>
            </a:r>
            <a:r>
              <a:rPr lang="en-US" baseline="30000" dirty="0" smtClean="0"/>
              <a:t>nd</a:t>
            </a:r>
          </a:p>
          <a:p>
            <a:pPr lvl="1"/>
            <a:endParaRPr lang="en-US" baseline="30000" dirty="0" smtClean="0"/>
          </a:p>
          <a:p>
            <a:pPr lvl="1"/>
            <a:r>
              <a:rPr lang="en-US" dirty="0" smtClean="0"/>
              <a:t>Affiliate Cost, Interested Buyers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355850"/>
            <a:ext cx="403167" cy="381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2355850"/>
            <a:ext cx="403167" cy="38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2355850"/>
            <a:ext cx="403167" cy="381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8519" y="2355850"/>
            <a:ext cx="403167" cy="381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1919" y="2355850"/>
            <a:ext cx="403167" cy="381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5319" y="2355850"/>
            <a:ext cx="403167" cy="381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8719" y="2355850"/>
            <a:ext cx="403167" cy="381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2119" y="2355850"/>
            <a:ext cx="403167" cy="381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5519" y="2355850"/>
            <a:ext cx="403167" cy="381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8919" y="2355850"/>
            <a:ext cx="403167" cy="381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743200"/>
            <a:ext cx="403167" cy="381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2743200"/>
            <a:ext cx="403167" cy="381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2743200"/>
            <a:ext cx="403167" cy="381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8519" y="2743200"/>
            <a:ext cx="403167" cy="381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1919" y="2743200"/>
            <a:ext cx="403167" cy="381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5319" y="2743200"/>
            <a:ext cx="403167" cy="381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8719" y="2743200"/>
            <a:ext cx="403167" cy="381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2119" y="2743200"/>
            <a:ext cx="403167" cy="381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5519" y="2743200"/>
            <a:ext cx="403167" cy="381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136900"/>
            <a:ext cx="403167" cy="381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3136900"/>
            <a:ext cx="403167" cy="381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136900"/>
            <a:ext cx="403167" cy="381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8519" y="3136900"/>
            <a:ext cx="403167" cy="381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1919" y="3136900"/>
            <a:ext cx="403167" cy="381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5319" y="3136900"/>
            <a:ext cx="403167" cy="381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8719" y="3136900"/>
            <a:ext cx="403167" cy="381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4343400"/>
            <a:ext cx="403167" cy="381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8919" y="2743200"/>
            <a:ext cx="403167" cy="3810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2119" y="3130550"/>
            <a:ext cx="403167" cy="38100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5519" y="3130550"/>
            <a:ext cx="403167" cy="3810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8919" y="3130550"/>
            <a:ext cx="403167" cy="381000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5638800" y="4648200"/>
            <a:ext cx="1828800" cy="1828800"/>
            <a:chOff x="3886200" y="4800600"/>
            <a:chExt cx="2057400" cy="2057400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48000" t="31333" r="43000" b="32667"/>
            <a:stretch>
              <a:fillRect/>
            </a:stretch>
          </p:blipFill>
          <p:spPr bwMode="auto">
            <a:xfrm>
              <a:off x="5257800" y="4800600"/>
              <a:ext cx="6858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000" t="31333" r="78000" b="32667"/>
            <a:stretch>
              <a:fillRect/>
            </a:stretch>
          </p:blipFill>
          <p:spPr bwMode="auto">
            <a:xfrm>
              <a:off x="3886200" y="4800600"/>
              <a:ext cx="14478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5257800"/>
            <a:ext cx="2043112" cy="128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 Methodology: </a:t>
            </a:r>
            <a:r>
              <a:rPr lang="en-US" sz="2800" dirty="0" smtClean="0"/>
              <a:t>DETERMINING THE LINE-UP “</a:t>
            </a:r>
            <a:r>
              <a:rPr lang="en-US" sz="2800" dirty="0" err="1" smtClean="0"/>
              <a:t>JurAN</a:t>
            </a:r>
            <a:r>
              <a:rPr lang="en-US" sz="2800" dirty="0" smtClean="0"/>
              <a:t> Style”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7239000" cy="48463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Criterion ranked/weighted by importance</a:t>
            </a:r>
          </a:p>
          <a:p>
            <a:pPr lvl="1"/>
            <a:r>
              <a:rPr lang="en-US" dirty="0" smtClean="0"/>
              <a:t>Ratings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Appeal to Adults 18-34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Interested Buyers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Will it Win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Profit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Affiliate Cost &amp; Will it get Second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286000"/>
            <a:ext cx="477081" cy="450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2286000"/>
            <a:ext cx="477081" cy="450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2286000"/>
            <a:ext cx="477081" cy="450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8519" y="2286000"/>
            <a:ext cx="477081" cy="450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1919" y="2286000"/>
            <a:ext cx="477081" cy="4508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5319" y="2286000"/>
            <a:ext cx="477081" cy="450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8719" y="2286000"/>
            <a:ext cx="477081" cy="4508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2119" y="2286000"/>
            <a:ext cx="477081" cy="4508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5519" y="2286000"/>
            <a:ext cx="477081" cy="4508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8919" y="2286000"/>
            <a:ext cx="477081" cy="4508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048000"/>
            <a:ext cx="477081" cy="4508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3048000"/>
            <a:ext cx="477081" cy="4508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048000"/>
            <a:ext cx="477081" cy="4508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8519" y="3048000"/>
            <a:ext cx="477081" cy="4508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1919" y="3048000"/>
            <a:ext cx="477081" cy="4508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5319" y="3048000"/>
            <a:ext cx="477081" cy="4508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8719" y="3048000"/>
            <a:ext cx="477081" cy="45085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2119" y="3048000"/>
            <a:ext cx="477081" cy="4508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5519" y="3048000"/>
            <a:ext cx="477081" cy="45085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816350"/>
            <a:ext cx="477081" cy="45085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3816350"/>
            <a:ext cx="477081" cy="45085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816350"/>
            <a:ext cx="477081" cy="45085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8519" y="3816350"/>
            <a:ext cx="477081" cy="4508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1919" y="3816350"/>
            <a:ext cx="477081" cy="45085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5319" y="3816350"/>
            <a:ext cx="477081" cy="45085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8719" y="3816350"/>
            <a:ext cx="477081" cy="45085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4578350"/>
            <a:ext cx="477081" cy="45085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4578350"/>
            <a:ext cx="477081" cy="45085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4578350"/>
            <a:ext cx="477081" cy="45085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8519" y="4578350"/>
            <a:ext cx="477081" cy="45085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1919" y="4578350"/>
            <a:ext cx="477081" cy="45085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5319" y="4578350"/>
            <a:ext cx="477081" cy="45085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5340350"/>
            <a:ext cx="477081" cy="45085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5340350"/>
            <a:ext cx="477081" cy="45085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5340350"/>
            <a:ext cx="477081" cy="45085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8519" y="5340350"/>
            <a:ext cx="477081" cy="45085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1919" y="5340350"/>
            <a:ext cx="477081" cy="45085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6096000"/>
            <a:ext cx="477081" cy="45085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6096000"/>
            <a:ext cx="477081" cy="45085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8919" y="3048000"/>
            <a:ext cx="477081" cy="45085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6096000"/>
            <a:ext cx="477081" cy="45085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6096000"/>
            <a:ext cx="477081" cy="45085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6096000"/>
            <a:ext cx="477081" cy="45085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2119" y="3810000"/>
            <a:ext cx="477081" cy="45085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85519" y="3810000"/>
            <a:ext cx="477081" cy="45085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8719" y="4572000"/>
            <a:ext cx="477081" cy="45085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2119" y="4572000"/>
            <a:ext cx="477081" cy="45085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5319" y="5334000"/>
            <a:ext cx="477081" cy="45085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8719" y="5334000"/>
            <a:ext cx="477081" cy="450850"/>
          </a:xfrm>
          <a:prstGeom prst="rect">
            <a:avLst/>
          </a:prstGeom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 cstate="print"/>
          <a:srcRect l="3000" t="31333" r="51000" b="32667"/>
          <a:stretch>
            <a:fillRect/>
          </a:stretch>
        </p:blipFill>
        <p:spPr bwMode="auto">
          <a:xfrm>
            <a:off x="5410200" y="5181600"/>
            <a:ext cx="2336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 Methodology: DETERMINING THE LINE-UP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286184"/>
          </a:xfrm>
        </p:spPr>
        <p:txBody>
          <a:bodyPr/>
          <a:lstStyle/>
          <a:p>
            <a:r>
              <a:rPr lang="en-US" dirty="0" smtClean="0"/>
              <a:t>With the determined weights we were then able to develop a “score” for each of the dramas and Leno for every night of the week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419600"/>
            <a:ext cx="7239000" cy="1600200"/>
          </a:xfrm>
          <a:prstGeom prst="rect">
            <a:avLst/>
          </a:prstGeom>
          <a:noFill/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there we were able to then run solver in order to determine the optimal lineup based on “perceived value”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971801"/>
            <a:ext cx="6756396" cy="106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Zucker</a:t>
            </a:r>
            <a:r>
              <a:rPr lang="en-US" dirty="0" smtClean="0"/>
              <a:t> Style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Juran</a:t>
            </a:r>
            <a:r>
              <a:rPr lang="en-US" dirty="0" smtClean="0"/>
              <a:t> Style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3000" t="52667" r="11000" b="19333"/>
          <a:stretch>
            <a:fillRect/>
          </a:stretch>
        </p:blipFill>
        <p:spPr bwMode="auto">
          <a:xfrm>
            <a:off x="533400" y="2209800"/>
            <a:ext cx="6553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 l="4000" t="38000" r="14000" b="35333"/>
          <a:stretch>
            <a:fillRect/>
          </a:stretch>
        </p:blipFill>
        <p:spPr bwMode="auto">
          <a:xfrm>
            <a:off x="533400" y="4572000"/>
            <a:ext cx="6553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2-Point Star 11"/>
          <p:cNvSpPr/>
          <p:nvPr/>
        </p:nvSpPr>
        <p:spPr>
          <a:xfrm>
            <a:off x="1295400" y="1828800"/>
            <a:ext cx="5791200" cy="4191000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JURAN WINS!!!!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Winning Season: Recommendations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1828800"/>
          <a:ext cx="7086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7320"/>
                <a:gridCol w="1417320"/>
                <a:gridCol w="1417320"/>
                <a:gridCol w="1417320"/>
                <a:gridCol w="14173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Friday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Female Drama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Family</a:t>
                      </a:r>
                      <a:r>
                        <a:rPr lang="en-US" baseline="0" dirty="0" smtClean="0"/>
                        <a:t> Drama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Drama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Thriller Drama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Cop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Drama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3048000"/>
            <a:ext cx="7239000" cy="3407736"/>
          </a:xfrm>
          <a:prstGeom prst="rect">
            <a:avLst/>
          </a:prstGeom>
          <a:noFill/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Solver illustrated that Jay Leno is never profitable at 10:00 p.m. under the 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Juran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model</a:t>
            </a:r>
            <a:r>
              <a:rPr lang="en-US" sz="2600" dirty="0" smtClean="0"/>
              <a:t>.</a:t>
            </a:r>
            <a:endParaRPr kumimoji="0" lang="en-US" sz="2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en-US" sz="2600" noProof="0" dirty="0" smtClean="0"/>
              <a:t>The perceived value of the </a:t>
            </a:r>
            <a:r>
              <a:rPr lang="en-US" sz="2600" noProof="0" dirty="0" err="1" smtClean="0"/>
              <a:t>Juran</a:t>
            </a:r>
            <a:r>
              <a:rPr lang="en-US" sz="2600" noProof="0" dirty="0" smtClean="0"/>
              <a:t> model is 15 points higher than the </a:t>
            </a:r>
            <a:r>
              <a:rPr lang="en-US" sz="2600" noProof="0" dirty="0" err="1" smtClean="0"/>
              <a:t>Zucker</a:t>
            </a:r>
            <a:r>
              <a:rPr lang="en-US" sz="2600" noProof="0" dirty="0" smtClean="0"/>
              <a:t> model, illustrating the long-term benefits of dramas outweigh the short-term gains of Leno at 10:00 p.m.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1200"/>
            <a:ext cx="7239000" cy="664536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Best of luck, Comcast!</a:t>
            </a:r>
            <a:endParaRPr lang="en-US" dirty="0"/>
          </a:p>
        </p:txBody>
      </p:sp>
      <p:pic>
        <p:nvPicPr>
          <p:cNvPr id="7170" name="Picture 2" descr="http://images.nymag.com/news/media/nbc091116_1_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0350" y="1828800"/>
            <a:ext cx="2381250" cy="357187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828800"/>
            <a:ext cx="2387600" cy="3581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1828800"/>
            <a:ext cx="23876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dirty="0" smtClean="0"/>
              <a:t>A Brief History of Television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685800" y="2362200"/>
            <a:ext cx="65532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" y="1905000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1925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00200" y="1905000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1939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0" y="1905000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1953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14800" y="1905000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1960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553200" y="1905000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" y="2590800"/>
            <a:ext cx="144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TV first produced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00200" y="2590800"/>
            <a:ext cx="1447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First broadcast at NYC World’s Fair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895600" y="2590800"/>
            <a:ext cx="16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Color </a:t>
            </a:r>
          </a:p>
          <a:p>
            <a:r>
              <a:rPr lang="en-US" dirty="0" smtClean="0"/>
              <a:t>TV’s sold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38600" y="25908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Cable </a:t>
            </a:r>
          </a:p>
          <a:p>
            <a:r>
              <a:rPr lang="en-US" dirty="0" smtClean="0"/>
              <a:t>Networks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15000" y="2590800"/>
            <a:ext cx="220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Huge Dollars</a:t>
            </a:r>
          </a:p>
          <a:p>
            <a:r>
              <a:rPr lang="en-US" dirty="0" smtClean="0"/>
              <a:t>Huge Competition</a:t>
            </a:r>
          </a:p>
          <a:p>
            <a:r>
              <a:rPr lang="en-US" dirty="0" smtClean="0"/>
              <a:t>Huge Confusion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1828800" y="4038600"/>
            <a:ext cx="4267200" cy="251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200 Billion Dollar Industry</a:t>
            </a:r>
          </a:p>
          <a:p>
            <a:pPr algn="ctr"/>
            <a:r>
              <a:rPr lang="en-US" dirty="0" smtClean="0"/>
              <a:t>6 Networks</a:t>
            </a:r>
          </a:p>
          <a:p>
            <a:pPr algn="ctr"/>
            <a:r>
              <a:rPr lang="en-US" dirty="0" smtClean="0"/>
              <a:t>100+ Cable Networks</a:t>
            </a:r>
          </a:p>
          <a:p>
            <a:pPr algn="ctr"/>
            <a:r>
              <a:rPr lang="en-US" dirty="0" smtClean="0"/>
              <a:t>114.9M US TV HH</a:t>
            </a:r>
          </a:p>
          <a:p>
            <a:pPr algn="ctr"/>
            <a:r>
              <a:rPr lang="en-US" dirty="0" smtClean="0"/>
              <a:t>Average viewing per day: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algn="ctr"/>
            <a:r>
              <a:rPr lang="en-US" dirty="0" smtClean="0">
                <a:sym typeface="Wingdings" pitchFamily="2" charset="2"/>
              </a:rPr>
              <a:t>8hr11min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viewership per day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381000" y="1524000"/>
          <a:ext cx="7007678" cy="4653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6400800"/>
            <a:ext cx="4493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*Ratings averaged across networks based on reported in ____. </a:t>
            </a:r>
            <a:endParaRPr lang="en-US" sz="1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Solver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7500" t="34000" r="36250" b="33000"/>
          <a:stretch>
            <a:fillRect/>
          </a:stretch>
        </p:blipFill>
        <p:spPr bwMode="auto">
          <a:xfrm>
            <a:off x="838200" y="2438400"/>
            <a:ext cx="616065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Solver parameters </a:t>
            </a:r>
            <a:r>
              <a:rPr lang="en-US" i="1" cap="none" dirty="0" smtClean="0"/>
              <a:t>(cont.)</a:t>
            </a:r>
            <a:endParaRPr lang="en-US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1875" t="32000" r="40625" b="31000"/>
          <a:stretch>
            <a:fillRect/>
          </a:stretch>
        </p:blipFill>
        <p:spPr bwMode="auto">
          <a:xfrm>
            <a:off x="1600200" y="2057400"/>
            <a:ext cx="4267200" cy="358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www.cynopsis.com</a:t>
            </a:r>
          </a:p>
          <a:p>
            <a:r>
              <a:rPr lang="en-US" dirty="0" smtClean="0"/>
              <a:t>“What a Spot Costs.” </a:t>
            </a:r>
            <a:r>
              <a:rPr lang="en-US" i="1" dirty="0" smtClean="0"/>
              <a:t>Advertising Age</a:t>
            </a:r>
            <a:r>
              <a:rPr lang="en-US" dirty="0" smtClean="0"/>
              <a:t>. http://adage.com/images/random/0908/10-SpotCost-100608.pdf</a:t>
            </a:r>
          </a:p>
          <a:p>
            <a:r>
              <a:rPr lang="en-US" dirty="0" smtClean="0"/>
              <a:t>Harris, Mark. “Will Somebody Please Save NBC?” </a:t>
            </a:r>
            <a:r>
              <a:rPr lang="en-US" i="1" dirty="0" smtClean="0"/>
              <a:t>New York Magazine</a:t>
            </a:r>
            <a:r>
              <a:rPr lang="en-US" dirty="0" smtClean="0"/>
              <a:t>. November 8, 2009.</a:t>
            </a:r>
          </a:p>
          <a:p>
            <a:r>
              <a:rPr lang="en-US" dirty="0" smtClean="0"/>
              <a:t>Gorman, Bill. “Which TV Shows Generate the Most Advertising Revenue?” </a:t>
            </a:r>
            <a:r>
              <a:rPr lang="en-US" i="1" dirty="0" smtClean="0"/>
              <a:t>TV by the Numbers</a:t>
            </a:r>
            <a:r>
              <a:rPr lang="en-US" dirty="0" smtClean="0"/>
              <a:t>. http://tvbythenumbers.com/2009/06/18/which-tv-shows-generate-the-most-advertising-revenue/21037</a:t>
            </a:r>
          </a:p>
          <a:p>
            <a:r>
              <a:rPr lang="en-US" dirty="0" smtClean="0"/>
              <a:t>Rose, Lacey.  “What if Leno Works?” </a:t>
            </a:r>
            <a:r>
              <a:rPr lang="en-US" i="1" dirty="0" smtClean="0"/>
              <a:t>Forbes.com</a:t>
            </a:r>
            <a:r>
              <a:rPr lang="en-US" dirty="0" smtClean="0"/>
              <a:t>, September 14, 2009. http://www.forbes.com/2009/09/14/jay-leno-television-business-entertainment-leno.html</a:t>
            </a:r>
          </a:p>
          <a:p>
            <a:r>
              <a:rPr lang="en-US" dirty="0" smtClean="0"/>
              <a:t>“Consensus Against NBC’s Jay Leno Experiment Grows As Local Affiliates Feel Ratings Pinch.” </a:t>
            </a:r>
            <a:r>
              <a:rPr lang="en-US" i="1" dirty="0" smtClean="0"/>
              <a:t>Vulture, New York Magazine</a:t>
            </a:r>
            <a:r>
              <a:rPr lang="en-US" dirty="0" smtClean="0"/>
              <a:t>, November 10, 2009.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Economics of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59098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Network = a distributor</a:t>
            </a:r>
          </a:p>
          <a:p>
            <a:endParaRPr lang="en-US" dirty="0" smtClean="0"/>
          </a:p>
          <a:p>
            <a:r>
              <a:rPr lang="en-US" dirty="0" smtClean="0"/>
              <a:t>Create value by reducing transaction costs and creating efficiencies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3581401"/>
          <a:ext cx="4343400" cy="3065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419"/>
                <a:gridCol w="2763981"/>
              </a:tblGrid>
              <a:tr h="456551">
                <a:tc>
                  <a:txBody>
                    <a:bodyPr/>
                    <a:lstStyle/>
                    <a:p>
                      <a:r>
                        <a:rPr lang="en-US" dirty="0" smtClean="0"/>
                        <a:t>Revenues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Expenses</a:t>
                      </a:r>
                      <a:endParaRPr lang="en-US" dirty="0"/>
                    </a:p>
                  </a:txBody>
                  <a:tcPr/>
                </a:tc>
              </a:tr>
              <a:tr h="434811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Advertising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Program &amp; Production</a:t>
                      </a:r>
                      <a:endParaRPr lang="en-US" sz="1600" baseline="0" dirty="0" smtClean="0"/>
                    </a:p>
                  </a:txBody>
                  <a:tcPr/>
                </a:tc>
              </a:tr>
              <a:tr h="4348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E-Commerce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Station Compensation</a:t>
                      </a:r>
                      <a:endParaRPr lang="en-US" sz="1600" dirty="0"/>
                    </a:p>
                  </a:txBody>
                  <a:tcPr/>
                </a:tc>
              </a:tr>
              <a:tr h="434811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News</a:t>
                      </a:r>
                      <a:endParaRPr lang="en-US" sz="1600" dirty="0"/>
                    </a:p>
                  </a:txBody>
                  <a:tcPr/>
                </a:tc>
              </a:tr>
              <a:tr h="434811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Sales</a:t>
                      </a:r>
                      <a:endParaRPr lang="en-US" sz="1600" dirty="0"/>
                    </a:p>
                  </a:txBody>
                  <a:tcPr/>
                </a:tc>
              </a:tr>
              <a:tr h="434811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Marketing &amp; Promotion</a:t>
                      </a:r>
                      <a:endParaRPr lang="en-US" sz="1600" dirty="0"/>
                    </a:p>
                  </a:txBody>
                  <a:tcPr/>
                </a:tc>
              </a:tr>
              <a:tr h="43481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 &amp;</a:t>
                      </a:r>
                      <a:r>
                        <a:rPr lang="en-US" sz="1600" baseline="0" dirty="0" smtClean="0"/>
                        <a:t> A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dirty="0" smtClean="0"/>
              <a:t>challenges Facing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Holding on to Advertisers</a:t>
            </a:r>
          </a:p>
          <a:p>
            <a:endParaRPr lang="en-US" dirty="0" smtClean="0"/>
          </a:p>
          <a:p>
            <a:r>
              <a:rPr lang="en-US" dirty="0" smtClean="0"/>
              <a:t>Competition for Content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Keeping Affiliates Happy</a:t>
            </a:r>
          </a:p>
          <a:p>
            <a:endParaRPr lang="en-US" dirty="0" smtClean="0"/>
          </a:p>
          <a:p>
            <a:r>
              <a:rPr lang="en-US" dirty="0" smtClean="0"/>
              <a:t>Erosion in Network Viewing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Finding ways to increase the bottom line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NBC’s “Special sauce” of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562784"/>
          </a:xfrm>
        </p:spPr>
        <p:txBody>
          <a:bodyPr>
            <a:normAutofit/>
          </a:bodyPr>
          <a:lstStyle/>
          <a:p>
            <a:r>
              <a:rPr lang="en-US" dirty="0" smtClean="0"/>
              <a:t>Development team scoring &lt; Vanderbilt</a:t>
            </a:r>
          </a:p>
          <a:p>
            <a:endParaRPr lang="en-US" dirty="0" smtClean="0"/>
          </a:p>
          <a:p>
            <a:r>
              <a:rPr lang="en-US" dirty="0" err="1" smtClean="0"/>
              <a:t>Zucker</a:t>
            </a:r>
            <a:r>
              <a:rPr lang="en-US" dirty="0" smtClean="0"/>
              <a:t> = Embarrassed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network behind CBS, ABC and FOX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Solution: move Leno to 10pm</a:t>
            </a:r>
          </a:p>
          <a:p>
            <a:pPr lvl="1"/>
            <a:r>
              <a:rPr lang="en-US" dirty="0" smtClean="0"/>
              <a:t>Cut production cost by 80%</a:t>
            </a:r>
          </a:p>
          <a:p>
            <a:pPr lvl="1"/>
            <a:r>
              <a:rPr lang="en-US" dirty="0" smtClean="0"/>
              <a:t>Trades consistent low rating for inconsistent mix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04800" y="2362200"/>
            <a:ext cx="7315200" cy="2895600"/>
            <a:chOff x="457200" y="3733800"/>
            <a:chExt cx="7315200" cy="2590800"/>
          </a:xfrm>
        </p:grpSpPr>
        <p:sp>
          <p:nvSpPr>
            <p:cNvPr id="5" name="Rectangle 4"/>
            <p:cNvSpPr/>
            <p:nvPr/>
          </p:nvSpPr>
          <p:spPr>
            <a:xfrm>
              <a:off x="457200" y="3733800"/>
              <a:ext cx="7315200" cy="259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2500" t="18750" r="43750" b="72917"/>
            <a:stretch>
              <a:fillRect/>
            </a:stretch>
          </p:blipFill>
          <p:spPr bwMode="auto">
            <a:xfrm>
              <a:off x="1295400" y="4006516"/>
              <a:ext cx="5562600" cy="1546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81000" y="1630680"/>
            <a:ext cx="7848600" cy="461772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Managerial Problem Definition: NBC’s Dilemma</a:t>
            </a:r>
          </a:p>
          <a:p>
            <a:pPr marL="292100" lvl="1" indent="0"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28600" y="2438400"/>
            <a:ext cx="3124200" cy="35052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4"/>
                </a:solidFill>
              </a:rPr>
              <a:t>Was moving Leno to primetime a profitable move or a short-term fix to a long term problem?</a:t>
            </a:r>
          </a:p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43400" y="2438400"/>
            <a:ext cx="3124200" cy="35052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2400" dirty="0" smtClean="0">
                <a:solidFill>
                  <a:schemeClr val="accent4"/>
                </a:solidFill>
              </a:rPr>
              <a:t>Should NBC put Leno or a primetime drama at 10:00 p.m.  each weekday night in next year’s programming </a:t>
            </a:r>
            <a:br>
              <a:rPr lang="en-US" sz="2400" dirty="0" smtClean="0">
                <a:solidFill>
                  <a:schemeClr val="accent4"/>
                </a:solidFill>
              </a:rPr>
            </a:br>
            <a:r>
              <a:rPr lang="en-US" sz="2400" dirty="0" smtClean="0">
                <a:solidFill>
                  <a:schemeClr val="accent4"/>
                </a:solidFill>
              </a:rPr>
              <a:t>line-up? </a:t>
            </a:r>
          </a:p>
          <a:p>
            <a:pPr algn="ctr"/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3505200" y="4038600"/>
            <a:ext cx="685800" cy="228600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304800"/>
            <a:ext cx="7772400" cy="1143000"/>
          </a:xfrm>
          <a:prstGeom prst="rect">
            <a:avLst/>
          </a:prstGeom>
        </p:spPr>
        <p:txBody>
          <a:bodyPr vert="horz" lIns="45720" tIns="0" rIns="45720" bIns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THE GREAT LENO DEBATE</a:t>
            </a:r>
            <a:endParaRPr kumimoji="0" lang="en-US" sz="37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143000"/>
          </a:xfrm>
        </p:spPr>
        <p:txBody>
          <a:bodyPr anchor="ctr">
            <a:normAutofit/>
          </a:bodyPr>
          <a:lstStyle/>
          <a:p>
            <a:r>
              <a:rPr lang="en-US" sz="3700" dirty="0" smtClean="0"/>
              <a:t>THE GREAT LENO DEBATE</a:t>
            </a: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30680"/>
            <a:ext cx="7848600" cy="461772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Decision Variables: Programming Content</a:t>
            </a:r>
          </a:p>
          <a:p>
            <a:pPr marL="292100" lvl="1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Identify which type of show should run on each </a:t>
            </a:r>
          </a:p>
          <a:p>
            <a:pPr marL="292100" lvl="1" indent="0">
              <a:buNone/>
            </a:pPr>
            <a:r>
              <a:rPr lang="en-US" i="1" dirty="0" smtClean="0"/>
              <a:t>day of the week.</a:t>
            </a:r>
            <a:endParaRPr lang="en-US" dirty="0" smtClean="0"/>
          </a:p>
          <a:p>
            <a:pPr marL="292100" lvl="1" indent="0">
              <a:buNone/>
            </a:pPr>
            <a:endParaRPr lang="en-US" sz="2400" dirty="0" smtClean="0"/>
          </a:p>
          <a:p>
            <a:pPr marL="1663700" lvl="2" indent="-407988"/>
            <a:r>
              <a:rPr lang="en-US" dirty="0" smtClean="0"/>
              <a:t>Thriller Drama (My Own Worst Enemy) </a:t>
            </a:r>
          </a:p>
          <a:p>
            <a:pPr marL="1663700" lvl="2" indent="-407988"/>
            <a:r>
              <a:rPr lang="en-US" dirty="0" smtClean="0"/>
              <a:t>Police Drama (Law &amp; Order: SVU) </a:t>
            </a:r>
          </a:p>
          <a:p>
            <a:pPr marL="1663700" lvl="2" indent="-407988"/>
            <a:r>
              <a:rPr lang="en-US" dirty="0" smtClean="0"/>
              <a:t>Female Drama (Lipstick Jungle) </a:t>
            </a:r>
          </a:p>
          <a:p>
            <a:pPr marL="1663700" lvl="2" indent="-407988"/>
            <a:r>
              <a:rPr lang="en-US" dirty="0" smtClean="0"/>
              <a:t>Medical Drama (ER) </a:t>
            </a:r>
          </a:p>
          <a:p>
            <a:pPr marL="1663700" lvl="2" indent="-407988"/>
            <a:r>
              <a:rPr lang="en-US" dirty="0" smtClean="0"/>
              <a:t>Family Drama (Life) </a:t>
            </a:r>
          </a:p>
          <a:p>
            <a:pPr marL="1663700" lvl="2" indent="-407988"/>
            <a:r>
              <a:rPr lang="en-US" dirty="0" smtClean="0"/>
              <a:t>The Jay Leno Show</a:t>
            </a:r>
          </a:p>
          <a:p>
            <a:pPr lvl="2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4008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/>
            <a:r>
              <a:rPr lang="en-US" sz="1200" dirty="0" smtClean="0"/>
              <a:t>*Content options based on historically typical shows within the 10 pm network time slot and 2009 line-up specifically</a:t>
            </a:r>
          </a:p>
          <a:p>
            <a:pPr algn="r"/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143000"/>
          </a:xfrm>
        </p:spPr>
        <p:txBody>
          <a:bodyPr anchor="ctr">
            <a:normAutofit/>
          </a:bodyPr>
          <a:lstStyle/>
          <a:p>
            <a:r>
              <a:rPr lang="en-US" sz="3700" dirty="0" smtClean="0"/>
              <a:t>THE GREAT LENO DEBATE</a:t>
            </a: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30680"/>
            <a:ext cx="7848600" cy="461772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Objective Function: </a:t>
            </a:r>
          </a:p>
          <a:p>
            <a:pPr marL="292100" lvl="1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Maximize the perceived value (short-term and </a:t>
            </a:r>
            <a:br>
              <a:rPr lang="en-US" i="1" dirty="0" smtClean="0"/>
            </a:br>
            <a:r>
              <a:rPr lang="en-US" i="1" dirty="0" smtClean="0"/>
              <a:t>long-term) of the weekday line-up of NBC’s 10pm </a:t>
            </a:r>
            <a:br>
              <a:rPr lang="en-US" i="1" dirty="0" smtClean="0"/>
            </a:br>
            <a:r>
              <a:rPr lang="en-US" i="1" dirty="0" smtClean="0"/>
              <a:t>EST time slot.</a:t>
            </a:r>
          </a:p>
          <a:p>
            <a:pPr marL="292100" lvl="1" indent="0"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762000" y="4419600"/>
            <a:ext cx="6324600" cy="8382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4"/>
                </a:solidFill>
              </a:rPr>
              <a:t/>
            </a:r>
            <a:br>
              <a:rPr lang="en-US" sz="2400" dirty="0" smtClean="0">
                <a:solidFill>
                  <a:schemeClr val="accent4"/>
                </a:solidFill>
              </a:rPr>
            </a:br>
            <a:r>
              <a:rPr lang="en-US" sz="2400" dirty="0" smtClean="0">
                <a:solidFill>
                  <a:schemeClr val="accent4"/>
                </a:solidFill>
              </a:rPr>
              <a:t>Tonight’s Show, Tomorrow’s Disaster?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72400" cy="1143000"/>
          </a:xfrm>
        </p:spPr>
        <p:txBody>
          <a:bodyPr anchor="ctr">
            <a:normAutofit/>
          </a:bodyPr>
          <a:lstStyle/>
          <a:p>
            <a:r>
              <a:rPr lang="en-US" sz="3700" dirty="0" smtClean="0"/>
              <a:t>THE GREAT LENO DEBATE</a:t>
            </a: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30680"/>
            <a:ext cx="7848600" cy="461772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Constraints: </a:t>
            </a:r>
          </a:p>
          <a:p>
            <a:pPr marL="292100" lvl="1" indent="0">
              <a:buNone/>
            </a:pPr>
            <a:endParaRPr lang="en-US" i="1" dirty="0" smtClean="0"/>
          </a:p>
          <a:p>
            <a:pPr marL="1663700" lvl="2" indent="-407988"/>
            <a:r>
              <a:rPr lang="en-US" dirty="0" smtClean="0"/>
              <a:t>Each show must run in the 10:00 pm timeslot</a:t>
            </a:r>
          </a:p>
          <a:p>
            <a:pPr marL="1663700" lvl="2" indent="-407988"/>
            <a:r>
              <a:rPr lang="en-US" dirty="0" smtClean="0"/>
              <a:t>Each show can only run on a weekday</a:t>
            </a:r>
          </a:p>
          <a:p>
            <a:pPr marL="1663700" lvl="2" indent="-407988"/>
            <a:r>
              <a:rPr lang="en-US" dirty="0" smtClean="0"/>
              <a:t>Leno can run up to 5 times a week </a:t>
            </a:r>
          </a:p>
          <a:p>
            <a:pPr marL="1663700" lvl="2" indent="-407988"/>
            <a:r>
              <a:rPr lang="en-US" dirty="0" smtClean="0"/>
              <a:t>Each drama can only run once a week</a:t>
            </a:r>
          </a:p>
          <a:p>
            <a:pPr marL="292100" lvl="1" indent="0">
              <a:buNone/>
            </a:pPr>
            <a:endParaRPr lang="en-US" i="1" dirty="0" smtClean="0"/>
          </a:p>
          <a:p>
            <a:pPr marL="292100" lvl="1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1516</TotalTime>
  <Words>1006</Words>
  <Application>Microsoft Office PowerPoint</Application>
  <PresentationFormat>On-screen Show (4:3)</PresentationFormat>
  <Paragraphs>215</Paragraphs>
  <Slides>24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Opulent</vt:lpstr>
      <vt:lpstr>Slide 1</vt:lpstr>
      <vt:lpstr>A Brief History of Television</vt:lpstr>
      <vt:lpstr>Economics of Networks</vt:lpstr>
      <vt:lpstr>challenges Facing Networks</vt:lpstr>
      <vt:lpstr>NBC’s “Special sauce” of issues</vt:lpstr>
      <vt:lpstr>Slide 6</vt:lpstr>
      <vt:lpstr>THE GREAT LENO DEBATE</vt:lpstr>
      <vt:lpstr>THE GREAT LENO DEBATE</vt:lpstr>
      <vt:lpstr>THE GREAT LENO DEBATE</vt:lpstr>
      <vt:lpstr>Solution Methodology: DETERMINING THE LINE-UP</vt:lpstr>
      <vt:lpstr>Assumptions</vt:lpstr>
      <vt:lpstr>Solution Methodology: DETERMINING THE LINE-UP</vt:lpstr>
      <vt:lpstr>Solution Methodology: DETERMINING THE LINE-UP</vt:lpstr>
      <vt:lpstr>Solution Methodology: DETERMINING THE LINE-UP “Zucker Style”</vt:lpstr>
      <vt:lpstr>Solution Methodology: DETERMINING THE LINE-UP “JurAN Style”</vt:lpstr>
      <vt:lpstr>Solution Methodology: DETERMINING THE LINE-UP</vt:lpstr>
      <vt:lpstr>Results</vt:lpstr>
      <vt:lpstr>A Winning Season: Recommendations</vt:lpstr>
      <vt:lpstr>Discussion</vt:lpstr>
      <vt:lpstr>Appendix</vt:lpstr>
      <vt:lpstr>Average viewership per day</vt:lpstr>
      <vt:lpstr>Solver parameters</vt:lpstr>
      <vt:lpstr>Solver parameters (cont.)</vt:lpstr>
      <vt:lpstr>Select 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Kelly</dc:creator>
  <cp:lastModifiedBy>Katherine</cp:lastModifiedBy>
  <cp:revision>63</cp:revision>
  <dcterms:created xsi:type="dcterms:W3CDTF">2009-12-10T23:38:21Z</dcterms:created>
  <dcterms:modified xsi:type="dcterms:W3CDTF">2009-12-13T20:41:31Z</dcterms:modified>
</cp:coreProperties>
</file>