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4" r:id="rId3"/>
    <p:sldId id="258" r:id="rId4"/>
    <p:sldId id="259" r:id="rId5"/>
    <p:sldId id="263" r:id="rId6"/>
    <p:sldId id="265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78" y="-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1E2D-26C7-4334-8EF1-17677B184964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086802F-DF1E-4FB1-8D20-A14B396560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1E2D-26C7-4334-8EF1-17677B184964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6802F-DF1E-4FB1-8D20-A14B396560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086802F-DF1E-4FB1-8D20-A14B396560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1E2D-26C7-4334-8EF1-17677B184964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1E2D-26C7-4334-8EF1-17677B184964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086802F-DF1E-4FB1-8D20-A14B396560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1E2D-26C7-4334-8EF1-17677B184964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086802F-DF1E-4FB1-8D20-A14B396560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1FF1E2D-26C7-4334-8EF1-17677B184964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6802F-DF1E-4FB1-8D20-A14B396560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1E2D-26C7-4334-8EF1-17677B184964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086802F-DF1E-4FB1-8D20-A14B396560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1E2D-26C7-4334-8EF1-17677B184964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086802F-DF1E-4FB1-8D20-A14B396560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1E2D-26C7-4334-8EF1-17677B184964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1086802F-DF1E-4FB1-8D20-A14B396560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086802F-DF1E-4FB1-8D20-A14B396560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1E2D-26C7-4334-8EF1-17677B184964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086802F-DF1E-4FB1-8D20-A14B396560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1FF1E2D-26C7-4334-8EF1-17677B184964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B1FF1E2D-26C7-4334-8EF1-17677B184964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086802F-DF1E-4FB1-8D20-A14B396560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</p:spPr>
        <p:txBody>
          <a:bodyPr/>
          <a:lstStyle/>
          <a:p>
            <a:r>
              <a:rPr lang="en-US" dirty="0" smtClean="0"/>
              <a:t>Taylor Byrnes</a:t>
            </a:r>
          </a:p>
          <a:p>
            <a:r>
              <a:rPr lang="en-US" dirty="0" smtClean="0"/>
              <a:t>Jody law</a:t>
            </a:r>
          </a:p>
          <a:p>
            <a:r>
              <a:rPr lang="en-US" dirty="0" smtClean="0"/>
              <a:t>Mike </a:t>
            </a:r>
            <a:r>
              <a:rPr lang="en-US" dirty="0" err="1" smtClean="0"/>
              <a:t>reczek</a:t>
            </a:r>
            <a:endParaRPr lang="en-US" dirty="0" smtClean="0"/>
          </a:p>
          <a:p>
            <a:r>
              <a:rPr lang="en-US" dirty="0" smtClean="0"/>
              <a:t>John </a:t>
            </a:r>
            <a:r>
              <a:rPr lang="en-US" dirty="0" err="1" smtClean="0"/>
              <a:t>willey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Play Well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3965448" cy="4572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Bay area based company that uses Lego to teach engineering concepts to kids</a:t>
            </a:r>
          </a:p>
          <a:p>
            <a:r>
              <a:rPr lang="en-US" dirty="0" smtClean="0"/>
              <a:t>Instructors travel from home to various schools and community centers to deliver workshops</a:t>
            </a:r>
          </a:p>
          <a:p>
            <a:r>
              <a:rPr lang="en-US" dirty="0" smtClean="0"/>
              <a:t>Operates in 14 cities across the U.S.</a:t>
            </a:r>
          </a:p>
        </p:txBody>
      </p:sp>
      <p:pic>
        <p:nvPicPr>
          <p:cNvPr id="4" name="Content Placeholder 3" descr="GoldenGat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1600200"/>
            <a:ext cx="3486150" cy="46482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6"/>
                </a:solidFill>
              </a:rPr>
              <a:t>Play Well</a:t>
            </a:r>
            <a:endParaRPr lang="en-US" sz="40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6"/>
                </a:solidFill>
              </a:rPr>
              <a:t>Problem Description</a:t>
            </a:r>
            <a:endParaRPr lang="en-US" sz="4000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should Play Well assign their teachers and helpers to minimize cost?</a:t>
            </a:r>
          </a:p>
          <a:p>
            <a:r>
              <a:rPr lang="en-US" dirty="0" smtClean="0"/>
              <a:t>Focus on L.A. area</a:t>
            </a:r>
          </a:p>
          <a:p>
            <a:endParaRPr lang="en-US" dirty="0" smtClean="0"/>
          </a:p>
          <a:p>
            <a:r>
              <a:rPr lang="en-US" dirty="0" smtClean="0"/>
              <a:t>Distance based compensation</a:t>
            </a:r>
          </a:p>
          <a:p>
            <a:pPr lvl="2"/>
            <a:r>
              <a:rPr lang="en-US" dirty="0" smtClean="0"/>
              <a:t>Reimbursement for miles driven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Time based compensation</a:t>
            </a:r>
          </a:p>
          <a:p>
            <a:pPr lvl="2"/>
            <a:r>
              <a:rPr lang="en-US" dirty="0" smtClean="0"/>
              <a:t>Overtime is paid after 8 hrs/day</a:t>
            </a:r>
            <a:endParaRPr lang="en-US" dirty="0"/>
          </a:p>
        </p:txBody>
      </p:sp>
      <p:pic>
        <p:nvPicPr>
          <p:cNvPr id="4" name="Picture 3" descr="los_angeles_map_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3048000"/>
            <a:ext cx="320040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6"/>
                </a:solidFill>
              </a:rPr>
              <a:t>Constraints</a:t>
            </a:r>
            <a:endParaRPr lang="en-US" sz="4000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Each class must have at least 1 teacher</a:t>
            </a:r>
          </a:p>
          <a:p>
            <a:r>
              <a:rPr lang="en-US" dirty="0" smtClean="0"/>
              <a:t>Total number of instructors must meet or exceed Play Well policy for each class</a:t>
            </a:r>
          </a:p>
          <a:p>
            <a:r>
              <a:rPr lang="en-US" dirty="0" smtClean="0"/>
              <a:t>Assignments must be made based on teacher availability (mornings/afternoons)</a:t>
            </a:r>
          </a:p>
          <a:p>
            <a:r>
              <a:rPr lang="en-US" dirty="0" smtClean="0"/>
              <a:t>Some classes only have 1 session</a:t>
            </a:r>
          </a:p>
          <a:p>
            <a:pPr marL="0" indent="0">
              <a:buNone/>
            </a:pPr>
            <a:r>
              <a:rPr lang="en-US" dirty="0" smtClean="0"/>
              <a:t>    per day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 descr="IMG_08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3886200"/>
            <a:ext cx="3200400" cy="2400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6"/>
                </a:solidFill>
              </a:rPr>
              <a:t>Solutions</a:t>
            </a:r>
            <a:endParaRPr lang="en-US" sz="4000" dirty="0">
              <a:solidFill>
                <a:schemeClr val="accent6"/>
              </a:solidFill>
            </a:endParaRPr>
          </a:p>
        </p:txBody>
      </p:sp>
      <p:pic>
        <p:nvPicPr>
          <p:cNvPr id="4" name="Content Placeholder 3" descr="Solution Mile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33400" y="1676400"/>
            <a:ext cx="8153400" cy="2333658"/>
          </a:xfrm>
        </p:spPr>
      </p:pic>
      <p:pic>
        <p:nvPicPr>
          <p:cNvPr id="5" name="Picture 4" descr="Solution Traffi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4371942"/>
            <a:ext cx="8153400" cy="23336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1383268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Mileage</a:t>
            </a:r>
            <a:endParaRPr lang="en-US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4038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Time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6"/>
                </a:solidFill>
              </a:rPr>
              <a:t>Results</a:t>
            </a:r>
            <a:endParaRPr lang="en-US" sz="4000" dirty="0">
              <a:solidFill>
                <a:schemeClr val="accent6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4800" y="1905000"/>
          <a:ext cx="8504240" cy="3459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6060"/>
                <a:gridCol w="2126060"/>
                <a:gridCol w="2126060"/>
                <a:gridCol w="2126060"/>
              </a:tblGrid>
              <a:tr h="685800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Actual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Solver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Savings</a:t>
                      </a:r>
                      <a:endParaRPr lang="en-US" sz="2000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Comp</a:t>
                      </a:r>
                      <a:r>
                        <a:rPr lang="en-US" sz="2000" baseline="0" dirty="0" smtClean="0"/>
                        <a:t>. by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$2,989/day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$2,693/day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10%</a:t>
                      </a:r>
                      <a:endParaRPr lang="en-US" sz="2000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$76,960/year</a:t>
                      </a:r>
                      <a:endParaRPr lang="en-US" sz="2000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Comp. by Mileage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$2,416/day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$1,810/day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25%</a:t>
                      </a:r>
                      <a:endParaRPr lang="en-US" sz="2000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$157,560/year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4800" y="57150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*Analysis can be expanded to 13 other regions.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6"/>
                </a:solidFill>
              </a:rPr>
              <a:t>Complexities</a:t>
            </a:r>
            <a:endParaRPr lang="en-US" sz="4000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984248"/>
            <a:ext cx="8503920" cy="39593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Courses do not all run for the same number of days</a:t>
            </a:r>
          </a:p>
          <a:p>
            <a:endParaRPr lang="en-US" dirty="0" smtClean="0"/>
          </a:p>
          <a:p>
            <a:r>
              <a:rPr lang="en-US" dirty="0" smtClean="0"/>
              <a:t>Some schools may choose to run workshops all day, some may choose to run for only half a day</a:t>
            </a:r>
          </a:p>
          <a:p>
            <a:endParaRPr lang="en-US" dirty="0" smtClean="0"/>
          </a:p>
          <a:p>
            <a:r>
              <a:rPr lang="en-US" dirty="0" smtClean="0"/>
              <a:t>It is undesirable to have any instructor off for more than a week</a:t>
            </a:r>
          </a:p>
          <a:p>
            <a:endParaRPr lang="en-US" dirty="0" smtClean="0"/>
          </a:p>
          <a:p>
            <a:r>
              <a:rPr lang="en-US" dirty="0" smtClean="0"/>
              <a:t>It is preferred that course be taught by the same instructor throughout its duration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6"/>
                </a:solidFill>
              </a:rPr>
              <a:t>Next Steps</a:t>
            </a:r>
            <a:endParaRPr lang="en-US" sz="4000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194048" cy="4721352"/>
          </a:xfrm>
        </p:spPr>
        <p:txBody>
          <a:bodyPr/>
          <a:lstStyle/>
          <a:p>
            <a:r>
              <a:rPr lang="en-US" dirty="0" smtClean="0"/>
              <a:t>Scalability</a:t>
            </a:r>
          </a:p>
          <a:p>
            <a:r>
              <a:rPr lang="en-US" dirty="0" smtClean="0"/>
              <a:t>Optimization of the entire week</a:t>
            </a:r>
          </a:p>
          <a:p>
            <a:r>
              <a:rPr lang="en-US" dirty="0" smtClean="0"/>
              <a:t>Optimization of the entire summer</a:t>
            </a:r>
          </a:p>
          <a:p>
            <a:r>
              <a:rPr lang="en-US" dirty="0" smtClean="0"/>
              <a:t>Include a gender constraint for all girl/all boy schools</a:t>
            </a:r>
            <a:endParaRPr lang="en-US" dirty="0"/>
          </a:p>
        </p:txBody>
      </p:sp>
      <p:pic>
        <p:nvPicPr>
          <p:cNvPr id="4" name="Content Placeholder 3" descr="20080415_0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1600200"/>
            <a:ext cx="3036627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6"/>
                </a:solidFill>
              </a:rPr>
              <a:t>Questions</a:t>
            </a:r>
            <a:endParaRPr lang="en-US" sz="4000" dirty="0">
              <a:solidFill>
                <a:schemeClr val="accent6"/>
              </a:solidFill>
            </a:endParaRPr>
          </a:p>
        </p:txBody>
      </p:sp>
      <p:pic>
        <p:nvPicPr>
          <p:cNvPr id="6" name="Content Placeholder 5" descr="lego-sculptur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410619" y="1752600"/>
            <a:ext cx="4286250" cy="4476750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646B86" mc:Ignorable=""/>
      </a:dk2>
      <a:lt2>
        <a:srgbClr xmlns:mc="http://schemas.openxmlformats.org/markup-compatibility/2006" xmlns:a14="http://schemas.microsoft.com/office/drawing/2010/main" val="C5D1D7" mc:Ignorable=""/>
      </a:lt2>
      <a:accent1>
        <a:srgbClr xmlns:mc="http://schemas.openxmlformats.org/markup-compatibility/2006" xmlns:a14="http://schemas.microsoft.com/office/drawing/2010/main" val="D16349" mc:Ignorable=""/>
      </a:accent1>
      <a:accent2>
        <a:srgbClr xmlns:mc="http://schemas.openxmlformats.org/markup-compatibility/2006" xmlns:a14="http://schemas.microsoft.com/office/drawing/2010/main" val="CCB400" mc:Ignorable=""/>
      </a:accent2>
      <a:accent3>
        <a:srgbClr xmlns:mc="http://schemas.openxmlformats.org/markup-compatibility/2006" xmlns:a14="http://schemas.microsoft.com/office/drawing/2010/main" val="8CADAE" mc:Ignorable=""/>
      </a:accent3>
      <a:accent4>
        <a:srgbClr xmlns:mc="http://schemas.openxmlformats.org/markup-compatibility/2006" xmlns:a14="http://schemas.microsoft.com/office/drawing/2010/main" val="8C7B70" mc:Ignorable=""/>
      </a:accent4>
      <a:accent5>
        <a:srgbClr xmlns:mc="http://schemas.openxmlformats.org/markup-compatibility/2006" xmlns:a14="http://schemas.microsoft.com/office/drawing/2010/main" val="8FB08C" mc:Ignorable=""/>
      </a:accent5>
      <a:accent6>
        <a:srgbClr xmlns:mc="http://schemas.openxmlformats.org/markup-compatibility/2006" xmlns:a14="http://schemas.microsoft.com/office/drawing/2010/main" val="D19049" mc:Ignorable=""/>
      </a:accent6>
      <a:hlink>
        <a:srgbClr xmlns:mc="http://schemas.openxmlformats.org/markup-compatibility/2006" xmlns:a14="http://schemas.microsoft.com/office/drawing/2010/main" val="00A3D6" mc:Ignorable=""/>
      </a:hlink>
      <a:folHlink>
        <a:srgbClr xmlns:mc="http://schemas.openxmlformats.org/markup-compatibility/2006" xmlns:a14="http://schemas.microsoft.com/office/drawing/2010/main" val="694F07" mc:Ignorable="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444</TotalTime>
  <Words>248</Words>
  <Application>Microsoft Office PowerPoint</Application>
  <PresentationFormat>On-screen Show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Play Well</vt:lpstr>
      <vt:lpstr>Play Well</vt:lpstr>
      <vt:lpstr>Problem Description</vt:lpstr>
      <vt:lpstr>Constraints</vt:lpstr>
      <vt:lpstr>Solutions</vt:lpstr>
      <vt:lpstr>Results</vt:lpstr>
      <vt:lpstr>Complexities</vt:lpstr>
      <vt:lpstr>Next Steps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 Law</dc:creator>
  <cp:lastModifiedBy>Mike</cp:lastModifiedBy>
  <cp:revision>49</cp:revision>
  <dcterms:created xsi:type="dcterms:W3CDTF">2009-12-13T17:21:35Z</dcterms:created>
  <dcterms:modified xsi:type="dcterms:W3CDTF">2009-12-14T20:01:45Z</dcterms:modified>
</cp:coreProperties>
</file>