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Default Extension="jpeg" ContentType="image/jpe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1"/>
  </p:notesMasterIdLst>
  <p:sldIdLst>
    <p:sldId id="257" r:id="rId2"/>
    <p:sldId id="256" r:id="rId3"/>
    <p:sldId id="269" r:id="rId4"/>
    <p:sldId id="259" r:id="rId5"/>
    <p:sldId id="270" r:id="rId6"/>
    <p:sldId id="282" r:id="rId7"/>
    <p:sldId id="260" r:id="rId8"/>
    <p:sldId id="261" r:id="rId9"/>
    <p:sldId id="263" r:id="rId10"/>
    <p:sldId id="300" r:id="rId11"/>
    <p:sldId id="265" r:id="rId12"/>
    <p:sldId id="283" r:id="rId13"/>
    <p:sldId id="284" r:id="rId14"/>
    <p:sldId id="285" r:id="rId15"/>
    <p:sldId id="286" r:id="rId16"/>
    <p:sldId id="289" r:id="rId17"/>
    <p:sldId id="290" r:id="rId18"/>
    <p:sldId id="287" r:id="rId19"/>
    <p:sldId id="288" r:id="rId20"/>
    <p:sldId id="291" r:id="rId21"/>
    <p:sldId id="292" r:id="rId22"/>
    <p:sldId id="293" r:id="rId23"/>
    <p:sldId id="294" r:id="rId24"/>
    <p:sldId id="295" r:id="rId25"/>
    <p:sldId id="296" r:id="rId26"/>
    <p:sldId id="297" r:id="rId27"/>
    <p:sldId id="301" r:id="rId28"/>
    <p:sldId id="298" r:id="rId29"/>
    <p:sldId id="299" r:id="rId30"/>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961019"/>
    <a:srgbClr val="9A0000"/>
    <a:srgbClr val="A90000"/>
    <a:srgbClr val="C4000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72012" autoAdjust="0"/>
  </p:normalViewPr>
  <p:slideViewPr>
    <p:cSldViewPr snapToObjects="1">
      <p:cViewPr varScale="1">
        <p:scale>
          <a:sx n="52" d="100"/>
          <a:sy n="52" d="100"/>
        </p:scale>
        <p:origin x="-1026" y="-90"/>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E787D9A-BADB-4543-82E5-55BF87F918A2}" type="datetimeFigureOut">
              <a:rPr lang="en-US" smtClean="0"/>
              <a:pPr/>
              <a:t>12/14/2009</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73E5F1B-945E-4A87-947A-13F29FBB889E}"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dirty="0" smtClean="0"/>
              <a:t>Good morning everyone</a:t>
            </a:r>
            <a:r>
              <a:rPr lang="en-US" sz="1200" baseline="0" dirty="0" smtClean="0"/>
              <a:t> and</a:t>
            </a:r>
            <a:r>
              <a:rPr lang="en-US" sz="1200" dirty="0" smtClean="0"/>
              <a:t> thank you all for</a:t>
            </a:r>
            <a:r>
              <a:rPr lang="en-US" sz="1200" baseline="0" dirty="0" smtClean="0"/>
              <a:t> coming and being </a:t>
            </a:r>
            <a:r>
              <a:rPr lang="en-US" sz="1200" dirty="0" smtClean="0"/>
              <a:t>with us this wonderful morning!</a:t>
            </a:r>
          </a:p>
          <a:p>
            <a:r>
              <a:rPr lang="en-US" dirty="0" smtClean="0"/>
              <a:t>You’re enjoying</a:t>
            </a:r>
            <a:r>
              <a:rPr lang="en-US" baseline="0" dirty="0" smtClean="0"/>
              <a:t> the </a:t>
            </a:r>
            <a:r>
              <a:rPr lang="en-US" dirty="0" smtClean="0"/>
              <a:t>following</a:t>
            </a:r>
            <a:r>
              <a:rPr lang="en-US" baseline="0" dirty="0" smtClean="0"/>
              <a:t> presentation at your own risk. </a:t>
            </a:r>
            <a:endParaRPr lang="en-US" dirty="0"/>
          </a:p>
        </p:txBody>
      </p:sp>
      <p:sp>
        <p:nvSpPr>
          <p:cNvPr id="4" name="Slide Number Placeholder 3"/>
          <p:cNvSpPr>
            <a:spLocks noGrp="1"/>
          </p:cNvSpPr>
          <p:nvPr>
            <p:ph type="sldNum" sz="quarter" idx="10"/>
          </p:nvPr>
        </p:nvSpPr>
        <p:spPr/>
        <p:txBody>
          <a:bodyPr/>
          <a:lstStyle/>
          <a:p>
            <a:fld id="{273E5F1B-945E-4A87-947A-13F29FBB889E}" type="slidenum">
              <a:rPr lang="en-US" smtClean="0"/>
              <a:pPr/>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Finally we completed the data for 2 major indicators:</a:t>
            </a:r>
            <a:r>
              <a:rPr lang="en-US" baseline="0" dirty="0" smtClean="0"/>
              <a:t> Unemployment and GDP growth rate.</a:t>
            </a:r>
            <a:endParaRPr lang="en-US" dirty="0"/>
          </a:p>
        </p:txBody>
      </p:sp>
      <p:sp>
        <p:nvSpPr>
          <p:cNvPr id="4" name="Slide Number Placeholder 3"/>
          <p:cNvSpPr>
            <a:spLocks noGrp="1"/>
          </p:cNvSpPr>
          <p:nvPr>
            <p:ph type="sldNum" sz="quarter" idx="10"/>
          </p:nvPr>
        </p:nvSpPr>
        <p:spPr/>
        <p:txBody>
          <a:bodyPr/>
          <a:lstStyle/>
          <a:p>
            <a:fld id="{273E5F1B-945E-4A87-947A-13F29FBB889E}" type="slidenum">
              <a:rPr lang="en-US" smtClean="0"/>
              <a:pPr/>
              <a:t>11</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273E5F1B-945E-4A87-947A-13F29FBB889E}" type="slidenum">
              <a:rPr lang="en-US" smtClean="0"/>
              <a:pPr/>
              <a:t>12</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273E5F1B-945E-4A87-947A-13F29FBB889E}" type="slidenum">
              <a:rPr lang="en-US" smtClean="0"/>
              <a:pPr/>
              <a:t>28</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eaLnBrk="1" hangingPunct="1"/>
            <a:r>
              <a:rPr lang="en-US" sz="1200" dirty="0" smtClean="0"/>
              <a:t>We are going to talk to you today about Happiness. I’ll do the formal introductions in moment, but first I want to ask you a question. It’s the question three</a:t>
            </a:r>
            <a:r>
              <a:rPr lang="en-US" sz="1200" baseline="0" dirty="0" smtClean="0"/>
              <a:t> of us </a:t>
            </a:r>
            <a:r>
              <a:rPr lang="en-US" sz="1200" dirty="0" smtClean="0"/>
              <a:t>asked ourselves when we decided to work on this</a:t>
            </a:r>
            <a:r>
              <a:rPr lang="en-US" sz="1200" baseline="0" dirty="0" smtClean="0"/>
              <a:t> topic</a:t>
            </a:r>
            <a:r>
              <a:rPr lang="en-US" sz="1200" dirty="0" smtClean="0"/>
              <a:t>.</a:t>
            </a:r>
          </a:p>
          <a:p>
            <a:pPr eaLnBrk="1" hangingPunct="1"/>
            <a:endParaRPr lang="en-US" sz="1200" dirty="0" smtClean="0"/>
          </a:p>
          <a:p>
            <a:pPr eaLnBrk="1" hangingPunct="1"/>
            <a:endParaRPr lang="en-US" sz="1200" dirty="0" smtClean="0"/>
          </a:p>
          <a:p>
            <a:pPr eaLnBrk="1" hangingPunct="1"/>
            <a:r>
              <a:rPr lang="en-US" sz="1200" dirty="0" smtClean="0"/>
              <a:t>Do</a:t>
            </a:r>
            <a:r>
              <a:rPr lang="en-US" sz="1200" baseline="0" dirty="0" smtClean="0"/>
              <a:t> you have a clue whose citizens declare the highest happiness across the globe?</a:t>
            </a:r>
          </a:p>
          <a:p>
            <a:pPr eaLnBrk="1" hangingPunct="1"/>
            <a:r>
              <a:rPr lang="en-US" sz="1200" baseline="0" dirty="0" smtClean="0"/>
              <a:t>Are you ready to immigrate?</a:t>
            </a:r>
            <a:endParaRPr lang="en-US" sz="1200" dirty="0" smtClean="0"/>
          </a:p>
          <a:p>
            <a:pPr eaLnBrk="1" hangingPunct="1"/>
            <a:endParaRPr lang="en-US" sz="1200" dirty="0" smtClean="0"/>
          </a:p>
          <a:p>
            <a:pPr eaLnBrk="1" hangingPunct="1"/>
            <a:r>
              <a:rPr lang="en-US" sz="1200" dirty="0" smtClean="0"/>
              <a:t>Folks, there is just no other way to say it: </a:t>
            </a:r>
          </a:p>
          <a:p>
            <a:pPr eaLnBrk="1" hangingPunct="1"/>
            <a:r>
              <a:rPr lang="en-US" sz="1200" dirty="0" smtClean="0"/>
              <a:t>This</a:t>
            </a:r>
            <a:r>
              <a:rPr lang="en-US" sz="1200" baseline="0" dirty="0" smtClean="0"/>
              <a:t> country faces a </a:t>
            </a:r>
            <a:r>
              <a:rPr lang="en-US" sz="1200" dirty="0" smtClean="0"/>
              <a:t>serious image problem, and you better look</a:t>
            </a:r>
            <a:r>
              <a:rPr lang="en-US" sz="1200" baseline="0" dirty="0" smtClean="0"/>
              <a:t> carefully following slides and think about your options</a:t>
            </a:r>
            <a:r>
              <a:rPr lang="en-US" sz="1200" dirty="0" smtClean="0"/>
              <a:t>.</a:t>
            </a:r>
          </a:p>
          <a:p>
            <a:endParaRPr lang="en-US" dirty="0"/>
          </a:p>
        </p:txBody>
      </p:sp>
      <p:sp>
        <p:nvSpPr>
          <p:cNvPr id="4" name="Slide Number Placeholder 3"/>
          <p:cNvSpPr>
            <a:spLocks noGrp="1"/>
          </p:cNvSpPr>
          <p:nvPr>
            <p:ph type="sldNum" sz="quarter" idx="10"/>
          </p:nvPr>
        </p:nvSpPr>
        <p:spPr/>
        <p:txBody>
          <a:bodyPr/>
          <a:lstStyle/>
          <a:p>
            <a:fld id="{273E5F1B-945E-4A87-947A-13F29FBB889E}" type="slidenum">
              <a:rPr lang="en-US" smtClean="0"/>
              <a:pPr/>
              <a:t>2</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Where three of us are coming from…</a:t>
            </a:r>
          </a:p>
          <a:p>
            <a:r>
              <a:rPr lang="en-US" dirty="0" smtClean="0"/>
              <a:t>Why we selected this topic?</a:t>
            </a:r>
            <a:endParaRPr lang="en-US" dirty="0"/>
          </a:p>
        </p:txBody>
      </p:sp>
      <p:sp>
        <p:nvSpPr>
          <p:cNvPr id="4" name="Slide Number Placeholder 3"/>
          <p:cNvSpPr>
            <a:spLocks noGrp="1"/>
          </p:cNvSpPr>
          <p:nvPr>
            <p:ph type="sldNum" sz="quarter" idx="10"/>
          </p:nvPr>
        </p:nvSpPr>
        <p:spPr/>
        <p:txBody>
          <a:bodyPr/>
          <a:lstStyle/>
          <a:p>
            <a:fld id="{273E5F1B-945E-4A87-947A-13F29FBB889E}" type="slidenum">
              <a:rPr lang="en-US" smtClean="0"/>
              <a:pPr/>
              <a:t>3</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eaLnBrk="1" hangingPunct="1"/>
            <a:r>
              <a:rPr lang="en-US" sz="1200" dirty="0" smtClean="0"/>
              <a:t>Ok, as promised here is that introduction:  my name is David, and on behalf of my teammates Harish</a:t>
            </a:r>
            <a:r>
              <a:rPr lang="en-US" sz="1200" baseline="0" dirty="0" smtClean="0"/>
              <a:t> and Yu</a:t>
            </a:r>
            <a:r>
              <a:rPr lang="en-US" sz="1200" dirty="0" smtClean="0"/>
              <a:t>, I would like to welcome you to the our very last presentation. </a:t>
            </a:r>
          </a:p>
          <a:p>
            <a:pPr eaLnBrk="1" hangingPunct="1"/>
            <a:r>
              <a:rPr lang="en-US" sz="1200" dirty="0" smtClean="0"/>
              <a:t>We</a:t>
            </a:r>
            <a:r>
              <a:rPr lang="en-US" sz="1200" baseline="0" dirty="0" smtClean="0"/>
              <a:t> focused o</a:t>
            </a:r>
            <a:r>
              <a:rPr lang="en-US" sz="1200" dirty="0" smtClean="0"/>
              <a:t>ur project</a:t>
            </a:r>
            <a:r>
              <a:rPr lang="en-US" sz="1200" baseline="0" dirty="0" smtClean="0"/>
              <a:t> onto answers we would like to have while asking ourselves: “In which place under the sun, would I be happiest?”</a:t>
            </a:r>
            <a:r>
              <a:rPr lang="en-US" sz="1200" dirty="0" smtClean="0"/>
              <a:t>.</a:t>
            </a:r>
          </a:p>
          <a:p>
            <a:pPr eaLnBrk="1" hangingPunct="1"/>
            <a:r>
              <a:rPr lang="en-US" sz="1200" dirty="0" smtClean="0"/>
              <a:t>According to statisticians it would be Denmark… BUT!</a:t>
            </a:r>
          </a:p>
          <a:p>
            <a:pPr eaLnBrk="1" hangingPunct="1"/>
            <a:r>
              <a:rPr lang="en-US" sz="1200" dirty="0" smtClean="0"/>
              <a:t>As</a:t>
            </a:r>
            <a:r>
              <a:rPr lang="en-US" sz="1200" baseline="0" dirty="0" smtClean="0"/>
              <a:t> with many things in life, there is no exact and right answer…. </a:t>
            </a:r>
          </a:p>
          <a:p>
            <a:pPr eaLnBrk="1" hangingPunct="1"/>
            <a:r>
              <a:rPr lang="en-US" sz="1200" baseline="0" dirty="0" smtClean="0"/>
              <a:t>It differs for every person according to many variables…</a:t>
            </a:r>
          </a:p>
          <a:p>
            <a:pPr eaLnBrk="1" hangingPunct="1"/>
            <a:r>
              <a:rPr lang="en-US" sz="1200" baseline="0" dirty="0" smtClean="0"/>
              <a:t>And it’s been changing over the time…</a:t>
            </a:r>
          </a:p>
          <a:p>
            <a:pPr eaLnBrk="1" hangingPunct="1"/>
            <a:r>
              <a:rPr lang="en-US" sz="1200" baseline="0" dirty="0" smtClean="0"/>
              <a:t>Let’s go back 250 years!!!</a:t>
            </a:r>
          </a:p>
          <a:p>
            <a:pPr eaLnBrk="1" hangingPunct="1"/>
            <a:endParaRPr lang="en-US" sz="1200" baseline="0" dirty="0" smtClean="0"/>
          </a:p>
          <a:p>
            <a:pPr eaLnBrk="1" hangingPunct="1"/>
            <a:endParaRPr lang="en-US" sz="1200" dirty="0" smtClean="0"/>
          </a:p>
          <a:p>
            <a:pPr eaLnBrk="1" hangingPunct="1"/>
            <a:endParaRPr lang="en-US" dirty="0"/>
          </a:p>
        </p:txBody>
      </p:sp>
      <p:sp>
        <p:nvSpPr>
          <p:cNvPr id="4" name="Slide Number Placeholder 3"/>
          <p:cNvSpPr>
            <a:spLocks noGrp="1"/>
          </p:cNvSpPr>
          <p:nvPr>
            <p:ph type="sldNum" sz="quarter" idx="10"/>
          </p:nvPr>
        </p:nvSpPr>
        <p:spPr/>
        <p:txBody>
          <a:bodyPr/>
          <a:lstStyle/>
          <a:p>
            <a:fld id="{273E5F1B-945E-4A87-947A-13F29FBB889E}" type="slidenum">
              <a:rPr lang="en-US" smtClean="0"/>
              <a:pPr/>
              <a:t>4</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0" u="none" baseline="0" dirty="0" smtClean="0">
                <a:solidFill>
                  <a:schemeClr val="tx1"/>
                </a:solidFill>
              </a:rPr>
              <a:t>It all started with the Declaration of Independence, document that established a solid ground for a newborn nation, to be attractive for millions of immigrants to come and pursue their happiness and destinies in this nation.</a:t>
            </a:r>
          </a:p>
          <a:p>
            <a:r>
              <a:rPr lang="en-US" sz="1200" b="0" i="0" u="none" kern="1200" dirty="0" smtClean="0">
                <a:solidFill>
                  <a:schemeClr val="tx1"/>
                </a:solidFill>
                <a:latin typeface="+mn-lt"/>
                <a:ea typeface="+mn-ea"/>
                <a:cs typeface="+mn-cs"/>
              </a:rPr>
              <a:t>"Life, </a:t>
            </a:r>
            <a:r>
              <a:rPr lang="en-US" sz="1200" b="0" i="0" u="none" strike="noStrike" kern="1200" dirty="0" smtClean="0">
                <a:solidFill>
                  <a:schemeClr val="tx1"/>
                </a:solidFill>
                <a:latin typeface="+mn-lt"/>
                <a:ea typeface="+mn-ea"/>
                <a:cs typeface="+mn-cs"/>
              </a:rPr>
              <a:t>liberty</a:t>
            </a:r>
            <a:r>
              <a:rPr lang="en-US" sz="1200" b="0" i="0" u="none" kern="1200" dirty="0" smtClean="0">
                <a:solidFill>
                  <a:schemeClr val="tx1"/>
                </a:solidFill>
                <a:latin typeface="+mn-lt"/>
                <a:ea typeface="+mn-ea"/>
                <a:cs typeface="+mn-cs"/>
              </a:rPr>
              <a:t>, and the pursuit of happiness" is one of the most famous </a:t>
            </a:r>
            <a:r>
              <a:rPr lang="en-US" sz="1200" b="0" i="0" u="none" strike="noStrike" kern="1200" dirty="0" smtClean="0">
                <a:solidFill>
                  <a:schemeClr val="tx1"/>
                </a:solidFill>
                <a:latin typeface="+mn-lt"/>
                <a:ea typeface="+mn-ea"/>
                <a:cs typeface="+mn-cs"/>
              </a:rPr>
              <a:t>phrases</a:t>
            </a:r>
            <a:r>
              <a:rPr lang="en-US" sz="1200" b="0" i="0" u="none" kern="1200" dirty="0" smtClean="0">
                <a:solidFill>
                  <a:schemeClr val="tx1"/>
                </a:solidFill>
                <a:latin typeface="+mn-lt"/>
                <a:ea typeface="+mn-ea"/>
                <a:cs typeface="+mn-cs"/>
              </a:rPr>
              <a:t> in the </a:t>
            </a:r>
            <a:r>
              <a:rPr lang="en-US" sz="1200" b="0" i="0" u="none" strike="noStrike" kern="1200" dirty="0" smtClean="0">
                <a:solidFill>
                  <a:schemeClr val="tx1"/>
                </a:solidFill>
                <a:latin typeface="+mn-lt"/>
                <a:ea typeface="+mn-ea"/>
                <a:cs typeface="+mn-cs"/>
              </a:rPr>
              <a:t>United States which</a:t>
            </a:r>
            <a:r>
              <a:rPr lang="en-US" sz="1200" b="0" i="0" u="none" strike="noStrike" kern="1200" baseline="0" dirty="0" smtClean="0">
                <a:solidFill>
                  <a:schemeClr val="tx1"/>
                </a:solidFill>
                <a:latin typeface="+mn-lt"/>
                <a:ea typeface="+mn-ea"/>
                <a:cs typeface="+mn-cs"/>
              </a:rPr>
              <a:t> is</a:t>
            </a:r>
            <a:r>
              <a:rPr lang="en-US" sz="1200" b="0" i="0" u="none" kern="1200" dirty="0" smtClean="0">
                <a:solidFill>
                  <a:schemeClr val="tx1"/>
                </a:solidFill>
                <a:latin typeface="+mn-lt"/>
                <a:ea typeface="+mn-ea"/>
                <a:cs typeface="+mn-cs"/>
              </a:rPr>
              <a:t> considered by some as one of the most well crafted, influential sentences in the history of the English language. </a:t>
            </a:r>
          </a:p>
          <a:p>
            <a:r>
              <a:rPr lang="en-US" sz="1200" b="0" i="0" u="none" kern="1200" dirty="0" smtClean="0">
                <a:solidFill>
                  <a:schemeClr val="tx1"/>
                </a:solidFill>
                <a:latin typeface="+mn-lt"/>
                <a:ea typeface="+mn-ea"/>
                <a:cs typeface="+mn-cs"/>
              </a:rPr>
              <a:t>These three aspects are listed among the "</a:t>
            </a:r>
            <a:r>
              <a:rPr lang="en-US" sz="1200" b="0" i="0" u="none" strike="noStrike" kern="1200" dirty="0" smtClean="0">
                <a:solidFill>
                  <a:schemeClr val="tx1"/>
                </a:solidFill>
                <a:latin typeface="+mn-lt"/>
                <a:ea typeface="+mn-ea"/>
                <a:cs typeface="+mn-cs"/>
              </a:rPr>
              <a:t>unalienable rights</a:t>
            </a:r>
            <a:r>
              <a:rPr lang="en-US" sz="1200" b="0" i="0" u="none" kern="1200" dirty="0" smtClean="0">
                <a:solidFill>
                  <a:schemeClr val="tx1"/>
                </a:solidFill>
                <a:latin typeface="+mn-lt"/>
                <a:ea typeface="+mn-ea"/>
                <a:cs typeface="+mn-cs"/>
              </a:rPr>
              <a:t>" of man.</a:t>
            </a:r>
          </a:p>
          <a:p>
            <a:r>
              <a:rPr lang="en-US" sz="1200" b="0" i="0" u="none" kern="1200" baseline="0" dirty="0" smtClean="0">
                <a:solidFill>
                  <a:schemeClr val="tx1"/>
                </a:solidFill>
                <a:latin typeface="+mn-lt"/>
                <a:ea typeface="+mn-ea"/>
                <a:cs typeface="+mn-cs"/>
              </a:rPr>
              <a:t>But is America changing?</a:t>
            </a:r>
          </a:p>
          <a:p>
            <a:r>
              <a:rPr lang="en-US" sz="1200" b="0" i="0" u="none" kern="1200" baseline="0" dirty="0" smtClean="0">
                <a:solidFill>
                  <a:schemeClr val="tx1"/>
                </a:solidFill>
                <a:latin typeface="+mn-lt"/>
                <a:ea typeface="+mn-ea"/>
                <a:cs typeface="+mn-cs"/>
              </a:rPr>
              <a:t>Recent studies discovered that USA is not anymore nation with highest immigration rate nor its citizens among the happiest ones. </a:t>
            </a:r>
          </a:p>
          <a:p>
            <a:endParaRPr lang="en-US" b="0" u="none" baseline="0" dirty="0" smtClean="0">
              <a:solidFill>
                <a:schemeClr val="tx1"/>
              </a:solidFill>
            </a:endParaRPr>
          </a:p>
          <a:p>
            <a:endParaRPr lang="en-US" b="0" u="none" baseline="0" dirty="0" smtClean="0">
              <a:solidFill>
                <a:schemeClr val="tx1"/>
              </a:solidFill>
            </a:endParaRPr>
          </a:p>
        </p:txBody>
      </p:sp>
      <p:sp>
        <p:nvSpPr>
          <p:cNvPr id="4" name="Slide Number Placeholder 3"/>
          <p:cNvSpPr>
            <a:spLocks noGrp="1"/>
          </p:cNvSpPr>
          <p:nvPr>
            <p:ph type="sldNum" sz="quarter" idx="10"/>
          </p:nvPr>
        </p:nvSpPr>
        <p:spPr/>
        <p:txBody>
          <a:bodyPr/>
          <a:lstStyle/>
          <a:p>
            <a:fld id="{273E5F1B-945E-4A87-947A-13F29FBB889E}" type="slidenum">
              <a:rPr lang="en-US" smtClean="0"/>
              <a:pPr/>
              <a:t>5</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Only the third of adult</a:t>
            </a:r>
            <a:r>
              <a:rPr lang="en-US" baseline="0" dirty="0" smtClean="0"/>
              <a:t> population declare as very happy.</a:t>
            </a:r>
          </a:p>
          <a:p>
            <a:r>
              <a:rPr lang="en-US" baseline="0" dirty="0" smtClean="0"/>
              <a:t>Those numbers tend to remain stable for a very long time.</a:t>
            </a:r>
          </a:p>
          <a:p>
            <a:r>
              <a:rPr lang="en-US" baseline="0" dirty="0" smtClean="0"/>
              <a:t>1. Probably most of us remember grandma’s aphorism about Money not buying happiness.</a:t>
            </a:r>
          </a:p>
          <a:p>
            <a:r>
              <a:rPr lang="en-US" baseline="0" dirty="0" smtClean="0"/>
              <a:t>Damn, she was </a:t>
            </a:r>
            <a:r>
              <a:rPr lang="en-US" baseline="0" dirty="0" err="1" smtClean="0"/>
              <a:t>disinformed</a:t>
            </a:r>
            <a:r>
              <a:rPr lang="en-US" baseline="0" dirty="0" smtClean="0"/>
              <a:t>!</a:t>
            </a:r>
          </a:p>
          <a:p>
            <a:r>
              <a:rPr lang="en-US" baseline="0" dirty="0" smtClean="0"/>
              <a:t>WHY THIS HAPPENS?</a:t>
            </a:r>
          </a:p>
          <a:p>
            <a:r>
              <a:rPr lang="en-US" baseline="0" dirty="0" smtClean="0"/>
              <a:t>2.Probably all of you heard about HEDONISTIC TREADMILL – concept which </a:t>
            </a:r>
            <a:r>
              <a:rPr lang="en-US" sz="1200" b="0" i="0" kern="1200" dirty="0" smtClean="0">
                <a:solidFill>
                  <a:schemeClr val="tx1"/>
                </a:solidFill>
                <a:latin typeface="+mn-lt"/>
                <a:ea typeface="+mn-ea"/>
                <a:cs typeface="+mn-cs"/>
              </a:rPr>
              <a:t>compares the </a:t>
            </a:r>
            <a:r>
              <a:rPr lang="en-US" sz="1200" b="0" i="0" u="none" strike="noStrike" kern="1200" dirty="0" smtClean="0">
                <a:solidFill>
                  <a:schemeClr val="tx1"/>
                </a:solidFill>
                <a:latin typeface="+mn-lt"/>
                <a:ea typeface="+mn-ea"/>
                <a:cs typeface="+mn-cs"/>
              </a:rPr>
              <a:t>pursuit of happiness </a:t>
            </a:r>
            <a:r>
              <a:rPr lang="en-US" sz="1200" b="0" i="0" kern="1200" dirty="0" smtClean="0">
                <a:solidFill>
                  <a:schemeClr val="tx1"/>
                </a:solidFill>
                <a:latin typeface="+mn-lt"/>
                <a:ea typeface="+mn-ea"/>
                <a:cs typeface="+mn-cs"/>
              </a:rPr>
              <a:t>to a person on a </a:t>
            </a:r>
            <a:r>
              <a:rPr lang="en-US" sz="1200" b="0" i="0" u="none" strike="noStrike" kern="1200" dirty="0" smtClean="0">
                <a:solidFill>
                  <a:schemeClr val="tx1"/>
                </a:solidFill>
                <a:latin typeface="+mn-lt"/>
                <a:ea typeface="+mn-ea"/>
                <a:cs typeface="+mn-cs"/>
              </a:rPr>
              <a:t>treadmill</a:t>
            </a:r>
            <a:r>
              <a:rPr lang="en-US" sz="1200" b="0" i="0" kern="1200" dirty="0" smtClean="0">
                <a:solidFill>
                  <a:schemeClr val="tx1"/>
                </a:solidFill>
                <a:latin typeface="+mn-lt"/>
                <a:ea typeface="+mn-ea"/>
                <a:cs typeface="+mn-cs"/>
              </a:rPr>
              <a:t>, who has to keep working just to stay in the same place.</a:t>
            </a:r>
          </a:p>
          <a:p>
            <a:r>
              <a:rPr lang="en-US" sz="1200" b="0" i="0" kern="1200" dirty="0" smtClean="0">
                <a:solidFill>
                  <a:schemeClr val="tx1"/>
                </a:solidFill>
                <a:latin typeface="+mn-lt"/>
                <a:ea typeface="+mn-ea"/>
                <a:cs typeface="+mn-cs"/>
              </a:rPr>
              <a:t>According to the hedonic treadmill, as a person makes more money, expectations and desires rise in tandem, which results in no permanent gain in happiness.</a:t>
            </a:r>
          </a:p>
          <a:p>
            <a:r>
              <a:rPr lang="en-US" sz="1200" b="0" i="0" kern="1200" baseline="0" dirty="0" smtClean="0">
                <a:solidFill>
                  <a:schemeClr val="tx1"/>
                </a:solidFill>
                <a:latin typeface="+mn-lt"/>
                <a:ea typeface="+mn-ea"/>
                <a:cs typeface="+mn-cs"/>
              </a:rPr>
              <a:t>WHY ARE THESE TWO CONFLINCTING?</a:t>
            </a:r>
            <a:endParaRPr lang="en-US" baseline="0" dirty="0" smtClean="0"/>
          </a:p>
          <a:p>
            <a:endParaRPr lang="en-US" baseline="0" dirty="0" smtClean="0"/>
          </a:p>
          <a:p>
            <a:endParaRPr lang="en-US" dirty="0"/>
          </a:p>
        </p:txBody>
      </p:sp>
      <p:sp>
        <p:nvSpPr>
          <p:cNvPr id="4" name="Slide Number Placeholder 3"/>
          <p:cNvSpPr>
            <a:spLocks noGrp="1"/>
          </p:cNvSpPr>
          <p:nvPr>
            <p:ph type="sldNum" sz="quarter" idx="10"/>
          </p:nvPr>
        </p:nvSpPr>
        <p:spPr/>
        <p:txBody>
          <a:bodyPr/>
          <a:lstStyle/>
          <a:p>
            <a:fld id="{273E5F1B-945E-4A87-947A-13F29FBB889E}" type="slidenum">
              <a:rPr lang="en-US" smtClean="0"/>
              <a:pPr/>
              <a:t>6</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If you would</a:t>
            </a:r>
            <a:r>
              <a:rPr lang="en-US" baseline="0" dirty="0" smtClean="0"/>
              <a:t> have to pack your knowledge and your stuff, which parameters will be important in picking up the country where you will be happy.</a:t>
            </a:r>
          </a:p>
          <a:p>
            <a:r>
              <a:rPr lang="en-US" dirty="0" smtClean="0"/>
              <a:t>We found</a:t>
            </a:r>
            <a:r>
              <a:rPr lang="en-US" baseline="0" dirty="0" smtClean="0"/>
              <a:t> that following are relevant:</a:t>
            </a:r>
          </a:p>
          <a:p>
            <a:r>
              <a:rPr lang="en-US" baseline="0" dirty="0" smtClean="0"/>
              <a:t>1.Your home Country</a:t>
            </a:r>
          </a:p>
          <a:p>
            <a:r>
              <a:rPr lang="en-US" baseline="0" dirty="0" smtClean="0"/>
              <a:t>2.Your first/second language</a:t>
            </a:r>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3.Your Marital status </a:t>
            </a:r>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4.Your income level</a:t>
            </a:r>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5.Your occupation</a:t>
            </a:r>
          </a:p>
          <a:p>
            <a:endParaRPr lang="en-US" baseline="0" dirty="0" smtClean="0"/>
          </a:p>
          <a:p>
            <a:endParaRPr lang="en-US" dirty="0"/>
          </a:p>
        </p:txBody>
      </p:sp>
      <p:sp>
        <p:nvSpPr>
          <p:cNvPr id="4" name="Slide Number Placeholder 3"/>
          <p:cNvSpPr>
            <a:spLocks noGrp="1"/>
          </p:cNvSpPr>
          <p:nvPr>
            <p:ph type="sldNum" sz="quarter" idx="10"/>
          </p:nvPr>
        </p:nvSpPr>
        <p:spPr/>
        <p:txBody>
          <a:bodyPr/>
          <a:lstStyle/>
          <a:p>
            <a:fld id="{273E5F1B-945E-4A87-947A-13F29FBB889E}" type="slidenum">
              <a:rPr lang="en-US" smtClean="0"/>
              <a:pPr/>
              <a:t>7</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We decided to calculate your happiness in</a:t>
            </a:r>
            <a:r>
              <a:rPr lang="en-US" baseline="0" dirty="0" smtClean="0"/>
              <a:t> </a:t>
            </a:r>
            <a:r>
              <a:rPr lang="en-US" dirty="0" smtClean="0"/>
              <a:t>4 OECD countries, as we assumed that it’s hardly possible that many of you consider to immigrate in any of the undeveloped nations.</a:t>
            </a:r>
          </a:p>
          <a:p>
            <a:r>
              <a:rPr lang="en-US" dirty="0" smtClean="0"/>
              <a:t>Therefore we picked a nice mix:</a:t>
            </a:r>
          </a:p>
          <a:p>
            <a:r>
              <a:rPr lang="en-US" dirty="0" smtClean="0"/>
              <a:t>Finland</a:t>
            </a:r>
          </a:p>
          <a:p>
            <a:r>
              <a:rPr lang="en-US" dirty="0" smtClean="0"/>
              <a:t>France</a:t>
            </a:r>
          </a:p>
          <a:p>
            <a:r>
              <a:rPr lang="en-US" dirty="0" smtClean="0"/>
              <a:t>Japan</a:t>
            </a:r>
          </a:p>
          <a:p>
            <a:r>
              <a:rPr lang="en-US" dirty="0" smtClean="0"/>
              <a:t>USA</a:t>
            </a:r>
            <a:endParaRPr lang="en-US" dirty="0"/>
          </a:p>
        </p:txBody>
      </p:sp>
      <p:sp>
        <p:nvSpPr>
          <p:cNvPr id="4" name="Slide Number Placeholder 3"/>
          <p:cNvSpPr>
            <a:spLocks noGrp="1"/>
          </p:cNvSpPr>
          <p:nvPr>
            <p:ph type="sldNum" sz="quarter" idx="10"/>
          </p:nvPr>
        </p:nvSpPr>
        <p:spPr/>
        <p:txBody>
          <a:bodyPr/>
          <a:lstStyle/>
          <a:p>
            <a:fld id="{273E5F1B-945E-4A87-947A-13F29FBB889E}" type="slidenum">
              <a:rPr lang="en-US" smtClean="0"/>
              <a:pPr/>
              <a:t>8</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Then we created </a:t>
            </a:r>
            <a:r>
              <a:rPr lang="en-US" dirty="0" err="1" smtClean="0"/>
              <a:t>matrixe</a:t>
            </a:r>
            <a:endParaRPr lang="en-US" dirty="0" smtClean="0"/>
          </a:p>
          <a:p>
            <a:r>
              <a:rPr lang="en-US" dirty="0" smtClean="0"/>
              <a:t>Married people (43% very happy) are a good bit happier than </a:t>
            </a:r>
            <a:r>
              <a:rPr lang="en-US" dirty="0" err="1" smtClean="0"/>
              <a:t>unmarrieds</a:t>
            </a:r>
            <a:r>
              <a:rPr lang="en-US" dirty="0" smtClean="0"/>
              <a:t> (24%) and this too has been a consistent finding over many years and many </a:t>
            </a:r>
            <a:r>
              <a:rPr lang="en-US" dirty="0" err="1" smtClean="0"/>
              <a:t>surveys.s</a:t>
            </a:r>
            <a:r>
              <a:rPr lang="en-US" dirty="0" smtClean="0"/>
              <a:t> based</a:t>
            </a:r>
            <a:r>
              <a:rPr lang="en-US" baseline="0" dirty="0" smtClean="0"/>
              <a:t> on assumptions and information available online.</a:t>
            </a:r>
          </a:p>
          <a:p>
            <a:endParaRPr lang="en-US" baseline="0" dirty="0" smtClean="0"/>
          </a:p>
          <a:p>
            <a:r>
              <a:rPr lang="en-US" baseline="0" dirty="0" smtClean="0"/>
              <a:t>PPP Index. </a:t>
            </a:r>
            <a:endParaRPr lang="en-US" dirty="0"/>
          </a:p>
        </p:txBody>
      </p:sp>
      <p:sp>
        <p:nvSpPr>
          <p:cNvPr id="4" name="Slide Number Placeholder 3"/>
          <p:cNvSpPr>
            <a:spLocks noGrp="1"/>
          </p:cNvSpPr>
          <p:nvPr>
            <p:ph type="sldNum" sz="quarter" idx="10"/>
          </p:nvPr>
        </p:nvSpPr>
        <p:spPr/>
        <p:txBody>
          <a:bodyPr/>
          <a:lstStyle/>
          <a:p>
            <a:fld id="{273E5F1B-945E-4A87-947A-13F29FBB889E}" type="slidenum">
              <a:rPr lang="en-US" smtClean="0"/>
              <a:pPr/>
              <a:t>9</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0FEC28BF-CCED-A640-B62F-A3D17B41E8B2}" type="datetimeFigureOut">
              <a:rPr lang="en-US" smtClean="0"/>
              <a:pPr/>
              <a:t>12/14/2009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845450D-3FA5-DA4E-A1B2-360325BC5B15}"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FEC28BF-CCED-A640-B62F-A3D17B41E8B2}" type="datetimeFigureOut">
              <a:rPr lang="en-US" smtClean="0"/>
              <a:pPr/>
              <a:t>12/14/2009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845450D-3FA5-DA4E-A1B2-360325BC5B15}"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FEC28BF-CCED-A640-B62F-A3D17B41E8B2}" type="datetimeFigureOut">
              <a:rPr lang="en-US" smtClean="0"/>
              <a:pPr/>
              <a:t>12/14/2009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845450D-3FA5-DA4E-A1B2-360325BC5B15}"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FEC28BF-CCED-A640-B62F-A3D17B41E8B2}" type="datetimeFigureOut">
              <a:rPr lang="en-US" smtClean="0"/>
              <a:pPr/>
              <a:t>12/14/2009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845450D-3FA5-DA4E-A1B2-360325BC5B15}" type="slidenum">
              <a:rPr lang="en-US" smtClean="0"/>
              <a:pPr/>
              <a:t>‹#›</a:t>
            </a:fld>
            <a:endParaRPr lang="en-US"/>
          </a:p>
        </p:txBody>
      </p:sp>
      <p:pic>
        <p:nvPicPr>
          <p:cNvPr id="8" name="Picture 3"/>
          <p:cNvPicPr>
            <a:picLocks noChangeAspect="1" noChangeArrowheads="1"/>
          </p:cNvPicPr>
          <p:nvPr userDrawn="1"/>
        </p:nvPicPr>
        <p:blipFill>
          <a:blip r:embed="rId2"/>
          <a:srcRect/>
          <a:stretch>
            <a:fillRect/>
          </a:stretch>
        </p:blipFill>
        <p:spPr bwMode="auto">
          <a:xfrm>
            <a:off x="166691" y="6356350"/>
            <a:ext cx="290509" cy="284094"/>
          </a:xfrm>
          <a:prstGeom prst="rect">
            <a:avLst/>
          </a:prstGeom>
          <a:noFill/>
          <a:ln w="9525">
            <a:noFill/>
            <a:miter lim="800000"/>
            <a:headEnd/>
            <a:tailEnd/>
          </a:ln>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0FEC28BF-CCED-A640-B62F-A3D17B41E8B2}" type="datetimeFigureOut">
              <a:rPr lang="en-US" smtClean="0"/>
              <a:pPr/>
              <a:t>12/14/2009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845450D-3FA5-DA4E-A1B2-360325BC5B15}"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0FEC28BF-CCED-A640-B62F-A3D17B41E8B2}" type="datetimeFigureOut">
              <a:rPr lang="en-US" smtClean="0"/>
              <a:pPr/>
              <a:t>12/14/2009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845450D-3FA5-DA4E-A1B2-360325BC5B15}"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0FEC28BF-CCED-A640-B62F-A3D17B41E8B2}" type="datetimeFigureOut">
              <a:rPr lang="en-US" smtClean="0"/>
              <a:pPr/>
              <a:t>12/14/2009</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E845450D-3FA5-DA4E-A1B2-360325BC5B15}"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0FEC28BF-CCED-A640-B62F-A3D17B41E8B2}" type="datetimeFigureOut">
              <a:rPr lang="en-US" smtClean="0"/>
              <a:pPr/>
              <a:t>12/14/2009</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E845450D-3FA5-DA4E-A1B2-360325BC5B15}"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FEC28BF-CCED-A640-B62F-A3D17B41E8B2}" type="datetimeFigureOut">
              <a:rPr lang="en-US" smtClean="0"/>
              <a:pPr/>
              <a:t>12/14/2009</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E845450D-3FA5-DA4E-A1B2-360325BC5B15}"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FEC28BF-CCED-A640-B62F-A3D17B41E8B2}" type="datetimeFigureOut">
              <a:rPr lang="en-US" smtClean="0"/>
              <a:pPr/>
              <a:t>12/14/2009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845450D-3FA5-DA4E-A1B2-360325BC5B15}"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FEC28BF-CCED-A640-B62F-A3D17B41E8B2}" type="datetimeFigureOut">
              <a:rPr lang="en-US" smtClean="0"/>
              <a:pPr/>
              <a:t>12/14/2009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845450D-3FA5-DA4E-A1B2-360325BC5B15}"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dirty="0" smtClean="0"/>
              <a:t>Click to edit Master title style</a:t>
            </a:r>
            <a:endParaRPr lang="en-US" dirty="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FEC28BF-CCED-A640-B62F-A3D17B41E8B2}" type="datetimeFigureOut">
              <a:rPr lang="en-US" smtClean="0"/>
              <a:pPr/>
              <a:t>12/14/2009</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845450D-3FA5-DA4E-A1B2-360325BC5B15}" type="slidenum">
              <a:rPr lang="en-US" smtClean="0"/>
              <a:pPr/>
              <a:t>‹#›</a:t>
            </a:fld>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000" kern="1200">
          <a:solidFill>
            <a:schemeClr val="tx1"/>
          </a:solidFill>
          <a:latin typeface="Britannic Bold"/>
          <a:ea typeface="+mj-ea"/>
          <a:cs typeface="Britannic Bold"/>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slideLayout" Target="../slideLayouts/slideLayout2.xml"/><Relationship Id="rId5" Type="http://schemas.openxmlformats.org/officeDocument/2006/relationships/image" Target="../media/image33.png"/><Relationship Id="rId4" Type="http://schemas.openxmlformats.org/officeDocument/2006/relationships/image" Target="../media/image32.png"/></Relationships>
</file>

<file path=ppt/slides/_rels/slide11.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35.png"/></Relationships>
</file>

<file path=ppt/slides/_rels/slide12.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38.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41.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1.xml"/><Relationship Id="rId5" Type="http://schemas.openxmlformats.org/officeDocument/2006/relationships/image" Target="../media/image6.png"/><Relationship Id="rId4" Type="http://schemas.openxmlformats.org/officeDocument/2006/relationships/image" Target="../media/image5.png"/></Relationships>
</file>

<file path=ppt/slides/_rels/slide20.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49.png"/><Relationship Id="rId7" Type="http://schemas.openxmlformats.org/officeDocument/2006/relationships/image" Target="../media/image53.png"/><Relationship Id="rId2" Type="http://schemas.openxmlformats.org/officeDocument/2006/relationships/image" Target="../media/image48.png"/><Relationship Id="rId1" Type="http://schemas.openxmlformats.org/officeDocument/2006/relationships/slideLayout" Target="../slideLayouts/slideLayout2.xml"/><Relationship Id="rId6" Type="http://schemas.openxmlformats.org/officeDocument/2006/relationships/image" Target="../media/image52.png"/><Relationship Id="rId5" Type="http://schemas.openxmlformats.org/officeDocument/2006/relationships/image" Target="../media/image51.png"/><Relationship Id="rId4" Type="http://schemas.openxmlformats.org/officeDocument/2006/relationships/image" Target="../media/image50.png"/></Relationships>
</file>

<file path=ppt/slides/_rels/slide23.xml.rels><?xml version="1.0" encoding="UTF-8" standalone="yes"?>
<Relationships xmlns="http://schemas.openxmlformats.org/package/2006/relationships"><Relationship Id="rId3" Type="http://schemas.openxmlformats.org/officeDocument/2006/relationships/image" Target="../media/image55.png"/><Relationship Id="rId7" Type="http://schemas.openxmlformats.org/officeDocument/2006/relationships/image" Target="../media/image59.png"/><Relationship Id="rId2" Type="http://schemas.openxmlformats.org/officeDocument/2006/relationships/image" Target="../media/image54.png"/><Relationship Id="rId1" Type="http://schemas.openxmlformats.org/officeDocument/2006/relationships/slideLayout" Target="../slideLayouts/slideLayout2.xml"/><Relationship Id="rId6" Type="http://schemas.openxmlformats.org/officeDocument/2006/relationships/image" Target="../media/image58.png"/><Relationship Id="rId5" Type="http://schemas.openxmlformats.org/officeDocument/2006/relationships/image" Target="../media/image57.png"/><Relationship Id="rId4" Type="http://schemas.openxmlformats.org/officeDocument/2006/relationships/image" Target="../media/image56.png"/></Relationships>
</file>

<file path=ppt/slides/_rels/slide24.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60.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image" Target="../media/image61.png"/><Relationship Id="rId1" Type="http://schemas.openxmlformats.org/officeDocument/2006/relationships/slideLayout" Target="../slideLayouts/slideLayout2.xml"/><Relationship Id="rId5" Type="http://schemas.openxmlformats.org/officeDocument/2006/relationships/image" Target="../media/image64.png"/><Relationship Id="rId4" Type="http://schemas.openxmlformats.org/officeDocument/2006/relationships/image" Target="../media/image63.png"/></Relationships>
</file>

<file path=ppt/slides/_rels/slide26.xml.rels><?xml version="1.0" encoding="UTF-8" standalone="yes"?>
<Relationships xmlns="http://schemas.openxmlformats.org/package/2006/relationships"><Relationship Id="rId2" Type="http://schemas.openxmlformats.org/officeDocument/2006/relationships/image" Target="../media/image65.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66.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image" Target="../media/image68.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image" Target="../media/image7.png"/><Relationship Id="rId7" Type="http://schemas.openxmlformats.org/officeDocument/2006/relationships/image" Target="../media/image11.pn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s>
</file>

<file path=ppt/slides/_rels/slide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15.png"/></Relationships>
</file>

<file path=ppt/slides/_rels/slide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6.xml"/><Relationship Id="rId1" Type="http://schemas.openxmlformats.org/officeDocument/2006/relationships/slideLayout" Target="../slideLayouts/slideLayout2.xml"/><Relationship Id="rId5" Type="http://schemas.openxmlformats.org/officeDocument/2006/relationships/image" Target="../media/image18.png"/><Relationship Id="rId4" Type="http://schemas.openxmlformats.org/officeDocument/2006/relationships/image" Target="../media/image17.png"/></Relationships>
</file>

<file path=ppt/slides/_rels/slide7.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8" Type="http://schemas.openxmlformats.org/officeDocument/2006/relationships/image" Target="../media/image25.png"/><Relationship Id="rId3" Type="http://schemas.openxmlformats.org/officeDocument/2006/relationships/image" Target="../media/image20.png"/><Relationship Id="rId7" Type="http://schemas.openxmlformats.org/officeDocument/2006/relationships/image" Target="../media/image24.png"/><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23.png"/><Relationship Id="rId5" Type="http://schemas.openxmlformats.org/officeDocument/2006/relationships/image" Target="../media/image22.png"/><Relationship Id="rId10" Type="http://schemas.openxmlformats.org/officeDocument/2006/relationships/image" Target="../media/image27.png"/><Relationship Id="rId4" Type="http://schemas.openxmlformats.org/officeDocument/2006/relationships/image" Target="../media/image21.png"/><Relationship Id="rId9" Type="http://schemas.openxmlformats.org/officeDocument/2006/relationships/image" Target="../media/image26.png"/></Relationships>
</file>

<file path=ppt/slides/_rels/slide9.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29.png"/></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DISCLAIMER</a:t>
            </a:r>
            <a:endParaRPr lang="en-US" dirty="0"/>
          </a:p>
        </p:txBody>
      </p:sp>
      <p:pic>
        <p:nvPicPr>
          <p:cNvPr id="1026" name="Picture 2"/>
          <p:cNvPicPr>
            <a:picLocks noChangeAspect="1" noChangeArrowheads="1"/>
          </p:cNvPicPr>
          <p:nvPr/>
        </p:nvPicPr>
        <p:blipFill>
          <a:blip r:embed="rId3"/>
          <a:srcRect/>
          <a:stretch>
            <a:fillRect/>
          </a:stretch>
        </p:blipFill>
        <p:spPr bwMode="auto">
          <a:xfrm>
            <a:off x="2319338" y="646112"/>
            <a:ext cx="4505325" cy="771525"/>
          </a:xfrm>
          <a:prstGeom prst="rect">
            <a:avLst/>
          </a:prstGeom>
          <a:noFill/>
          <a:ln w="9525">
            <a:noFill/>
            <a:miter lim="800000"/>
            <a:headEnd/>
            <a:tailEnd/>
          </a:ln>
        </p:spPr>
      </p:pic>
      <p:pic>
        <p:nvPicPr>
          <p:cNvPr id="1027" name="Picture 3"/>
          <p:cNvPicPr>
            <a:picLocks noChangeAspect="1" noChangeArrowheads="1"/>
          </p:cNvPicPr>
          <p:nvPr/>
        </p:nvPicPr>
        <p:blipFill>
          <a:blip r:embed="rId4"/>
          <a:srcRect/>
          <a:stretch>
            <a:fillRect/>
          </a:stretch>
        </p:blipFill>
        <p:spPr bwMode="auto">
          <a:xfrm>
            <a:off x="3905250" y="5664955"/>
            <a:ext cx="1333500" cy="971550"/>
          </a:xfrm>
          <a:prstGeom prst="rect">
            <a:avLst/>
          </a:prstGeom>
          <a:noFill/>
          <a:ln w="9525">
            <a:noFill/>
            <a:miter lim="800000"/>
            <a:headEnd/>
            <a:tailEnd/>
          </a:ln>
        </p:spPr>
      </p:pic>
      <p:sp>
        <p:nvSpPr>
          <p:cNvPr id="7" name="TextBox 6"/>
          <p:cNvSpPr txBox="1"/>
          <p:nvPr/>
        </p:nvSpPr>
        <p:spPr>
          <a:xfrm>
            <a:off x="457200" y="1417638"/>
            <a:ext cx="8229600" cy="4524315"/>
          </a:xfrm>
          <a:prstGeom prst="rect">
            <a:avLst/>
          </a:prstGeom>
          <a:noFill/>
        </p:spPr>
        <p:txBody>
          <a:bodyPr wrap="square" rtlCol="0">
            <a:spAutoFit/>
          </a:bodyPr>
          <a:lstStyle/>
          <a:p>
            <a:pPr algn="just"/>
            <a:r>
              <a:rPr lang="en-US" dirty="0" smtClean="0">
                <a:solidFill>
                  <a:schemeClr val="bg1"/>
                </a:solidFill>
              </a:rPr>
              <a:t>This product is hardly  meant for educational purposes . Any resemblance to real persons, living  is purely imaginary . Void where prohibited. Batteries not included. Times approximate. Simulated picture. Do not use while sleeping. NYU Employees and their families not eligible, unless  they have been a guest modeler in Decision Model (B60.2350) by Prof. David </a:t>
            </a:r>
            <a:r>
              <a:rPr lang="en-US" dirty="0" err="1" smtClean="0">
                <a:solidFill>
                  <a:schemeClr val="bg1"/>
                </a:solidFill>
              </a:rPr>
              <a:t>Juran</a:t>
            </a:r>
            <a:r>
              <a:rPr lang="en-US" dirty="0" smtClean="0">
                <a:solidFill>
                  <a:schemeClr val="bg1"/>
                </a:solidFill>
              </a:rPr>
              <a:t>. Use only in well-ventilated area. No purchase necessary. Not recommended for children. Keep away from fire or flame.</a:t>
            </a:r>
            <a:r>
              <a:rPr lang="en-US" b="1" dirty="0" smtClean="0">
                <a:solidFill>
                  <a:schemeClr val="bg1"/>
                </a:solidFill>
              </a:rPr>
              <a:t> </a:t>
            </a:r>
            <a:r>
              <a:rPr lang="en-US" dirty="0" smtClean="0">
                <a:solidFill>
                  <a:schemeClr val="bg1"/>
                </a:solidFill>
              </a:rPr>
              <a:t>I repeat, Simulated picture!.All models are over 18 years of age( in MS Excel years, of course).</a:t>
            </a:r>
            <a:r>
              <a:rPr lang="en-US" b="1" dirty="0" smtClean="0">
                <a:solidFill>
                  <a:schemeClr val="bg1"/>
                </a:solidFill>
              </a:rPr>
              <a:t> </a:t>
            </a:r>
            <a:r>
              <a:rPr lang="en-US" dirty="0" err="1" smtClean="0">
                <a:solidFill>
                  <a:schemeClr val="bg1"/>
                </a:solidFill>
              </a:rPr>
              <a:t>Bayes</a:t>
            </a:r>
            <a:r>
              <a:rPr lang="en-US" dirty="0" smtClean="0">
                <a:solidFill>
                  <a:schemeClr val="bg1"/>
                </a:solidFill>
              </a:rPr>
              <a:t> Conditional Amber Ale is good for you. This page made from 100% recycled pixels. Caveat emptor. Text may contain explicit materials some readers may find objectionable, parental guidance  advised.</a:t>
            </a:r>
            <a:r>
              <a:rPr lang="en-US" b="1" dirty="0" smtClean="0"/>
              <a:t>. </a:t>
            </a:r>
            <a:r>
              <a:rPr lang="en-US" dirty="0" smtClean="0">
                <a:solidFill>
                  <a:schemeClr val="bg1"/>
                </a:solidFill>
              </a:rPr>
              <a:t>Do not take with alcohol. Discontinue use if nausea or dizziness occurs. This presentation does not reflect the thoughts or opinions of either myself, my company, my friends, or my goldfish. Don't quote me on anything</a:t>
            </a:r>
            <a:r>
              <a:rPr lang="en-US" b="1" dirty="0" smtClean="0">
                <a:solidFill>
                  <a:schemeClr val="bg1"/>
                </a:solidFill>
              </a:rPr>
              <a:t>. </a:t>
            </a:r>
            <a:r>
              <a:rPr lang="en-US" dirty="0" smtClean="0">
                <a:solidFill>
                  <a:schemeClr val="bg1"/>
                </a:solidFill>
              </a:rPr>
              <a:t>No salt, MSG, artificial color or flavoring added. No animals were hurt in the preparation of this presentation. Some of the above may contradict each other. Watch at your own risk. Subject to change without notice. This is not an offer to sell securities.</a:t>
            </a:r>
            <a:endParaRPr lang="en-US" dirty="0">
              <a:solidFill>
                <a:schemeClr val="bg1"/>
              </a:solidFill>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prstClr val="black"/>
                </a:solidFill>
                <a:latin typeface="Calibri"/>
              </a:rPr>
              <a:t>HAPPINESS METRICS</a:t>
            </a:r>
            <a:endParaRPr lang="en-US" dirty="0"/>
          </a:p>
        </p:txBody>
      </p:sp>
      <p:sp>
        <p:nvSpPr>
          <p:cNvPr id="3" name="Content Placeholder 2"/>
          <p:cNvSpPr>
            <a:spLocks noGrp="1"/>
          </p:cNvSpPr>
          <p:nvPr>
            <p:ph idx="1"/>
          </p:nvPr>
        </p:nvSpPr>
        <p:spPr>
          <a:xfrm>
            <a:off x="457200" y="1600200"/>
            <a:ext cx="8229600" cy="2638423"/>
          </a:xfrm>
        </p:spPr>
        <p:txBody>
          <a:bodyPr/>
          <a:lstStyle/>
          <a:p>
            <a:pPr algn="ctr"/>
            <a:r>
              <a:rPr lang="en-US" dirty="0" smtClean="0"/>
              <a:t>Purchasing power parity</a:t>
            </a:r>
          </a:p>
          <a:p>
            <a:pPr lvl="1" algn="ctr">
              <a:buNone/>
            </a:pPr>
            <a:r>
              <a:rPr lang="en-US" dirty="0" smtClean="0"/>
              <a:t>-Big Mac Index</a:t>
            </a:r>
          </a:p>
          <a:p>
            <a:pPr lvl="1" algn="ctr">
              <a:buNone/>
            </a:pPr>
            <a:r>
              <a:rPr lang="en-US" dirty="0" smtClean="0"/>
              <a:t>-IPod Index</a:t>
            </a:r>
          </a:p>
          <a:p>
            <a:pPr lvl="1" algn="ctr">
              <a:buNone/>
            </a:pPr>
            <a:r>
              <a:rPr lang="en-US" dirty="0" smtClean="0"/>
              <a:t>-Star Bucks Index</a:t>
            </a:r>
          </a:p>
          <a:p>
            <a:pPr lvl="1" algn="ctr"/>
            <a:endParaRPr lang="en-US" dirty="0" smtClean="0"/>
          </a:p>
          <a:p>
            <a:pPr lvl="1" algn="ctr"/>
            <a:endParaRPr lang="en-US" dirty="0"/>
          </a:p>
        </p:txBody>
      </p:sp>
      <p:pic>
        <p:nvPicPr>
          <p:cNvPr id="2051" name="Picture 3"/>
          <p:cNvPicPr>
            <a:picLocks noChangeAspect="1" noChangeArrowheads="1"/>
          </p:cNvPicPr>
          <p:nvPr/>
        </p:nvPicPr>
        <p:blipFill>
          <a:blip r:embed="rId2"/>
          <a:srcRect/>
          <a:stretch>
            <a:fillRect/>
          </a:stretch>
        </p:blipFill>
        <p:spPr bwMode="auto">
          <a:xfrm>
            <a:off x="1500166" y="2034741"/>
            <a:ext cx="733377" cy="1693144"/>
          </a:xfrm>
          <a:prstGeom prst="rect">
            <a:avLst/>
          </a:prstGeom>
          <a:ln>
            <a:noFill/>
          </a:ln>
          <a:effectLst>
            <a:softEdge rad="112500"/>
          </a:effectLst>
        </p:spPr>
      </p:pic>
      <p:pic>
        <p:nvPicPr>
          <p:cNvPr id="2052" name="Picture 4"/>
          <p:cNvPicPr>
            <a:picLocks noChangeAspect="1" noChangeArrowheads="1"/>
          </p:cNvPicPr>
          <p:nvPr/>
        </p:nvPicPr>
        <p:blipFill>
          <a:blip r:embed="rId3"/>
          <a:srcRect/>
          <a:stretch>
            <a:fillRect/>
          </a:stretch>
        </p:blipFill>
        <p:spPr bwMode="auto">
          <a:xfrm>
            <a:off x="7358082" y="1142984"/>
            <a:ext cx="828669" cy="1243003"/>
          </a:xfrm>
          <a:prstGeom prst="rect">
            <a:avLst/>
          </a:prstGeom>
          <a:ln>
            <a:noFill/>
          </a:ln>
          <a:effectLst>
            <a:softEdge rad="112500"/>
          </a:effectLst>
        </p:spPr>
      </p:pic>
      <p:pic>
        <p:nvPicPr>
          <p:cNvPr id="2054" name="Picture 6"/>
          <p:cNvPicPr>
            <a:picLocks noChangeAspect="1" noChangeArrowheads="1"/>
          </p:cNvPicPr>
          <p:nvPr/>
        </p:nvPicPr>
        <p:blipFill>
          <a:blip r:embed="rId4"/>
          <a:srcRect/>
          <a:stretch>
            <a:fillRect/>
          </a:stretch>
        </p:blipFill>
        <p:spPr bwMode="auto">
          <a:xfrm>
            <a:off x="806207" y="4429132"/>
            <a:ext cx="1387918" cy="1428739"/>
          </a:xfrm>
          <a:prstGeom prst="rect">
            <a:avLst/>
          </a:prstGeom>
          <a:noFill/>
          <a:ln w="9525">
            <a:noFill/>
            <a:miter lim="800000"/>
            <a:headEnd/>
            <a:tailEnd/>
          </a:ln>
        </p:spPr>
      </p:pic>
      <p:pic>
        <p:nvPicPr>
          <p:cNvPr id="2055" name="Picture 7"/>
          <p:cNvPicPr>
            <a:picLocks noChangeAspect="1" noChangeArrowheads="1"/>
          </p:cNvPicPr>
          <p:nvPr/>
        </p:nvPicPr>
        <p:blipFill>
          <a:blip r:embed="rId5"/>
          <a:srcRect/>
          <a:stretch>
            <a:fillRect/>
          </a:stretch>
        </p:blipFill>
        <p:spPr bwMode="auto">
          <a:xfrm>
            <a:off x="6967551" y="3143248"/>
            <a:ext cx="1219200" cy="1095375"/>
          </a:xfrm>
          <a:prstGeom prst="rect">
            <a:avLst/>
          </a:prstGeom>
          <a:noFill/>
          <a:ln w="9525">
            <a:noFill/>
            <a:miter lim="800000"/>
            <a:headEnd/>
            <a:tailEnd/>
          </a:ln>
        </p:spPr>
      </p:pic>
      <p:sp>
        <p:nvSpPr>
          <p:cNvPr id="12" name="TextBox 11"/>
          <p:cNvSpPr txBox="1"/>
          <p:nvPr/>
        </p:nvSpPr>
        <p:spPr>
          <a:xfrm>
            <a:off x="2194125" y="4429132"/>
            <a:ext cx="5992625" cy="1557349"/>
          </a:xfrm>
          <a:prstGeom prst="rect">
            <a:avLst/>
          </a:prstGeom>
          <a:noFill/>
        </p:spPr>
        <p:txBody>
          <a:bodyPr wrap="square" rtlCol="0">
            <a:spAutoFit/>
          </a:bodyPr>
          <a:lstStyle/>
          <a:p>
            <a:pPr marL="742950" lvl="1" indent="-285750" algn="ctr">
              <a:spcBef>
                <a:spcPct val="20000"/>
              </a:spcBef>
              <a:buFont typeface="Arial" pitchFamily="34" charset="0"/>
              <a:buChar char="•"/>
            </a:pPr>
            <a:r>
              <a:rPr lang="en-US" sz="2800" dirty="0" smtClean="0"/>
              <a:t>Language Handicap</a:t>
            </a:r>
          </a:p>
          <a:p>
            <a:pPr marL="742950" lvl="1" indent="-285750" algn="ctr">
              <a:spcBef>
                <a:spcPct val="20000"/>
              </a:spcBef>
            </a:pPr>
            <a:r>
              <a:rPr lang="en-US" sz="2800" dirty="0" smtClean="0"/>
              <a:t>- High cost of learning a language</a:t>
            </a:r>
          </a:p>
          <a:p>
            <a:pPr marL="742950" lvl="1" indent="-285750" algn="ctr">
              <a:spcBef>
                <a:spcPct val="20000"/>
              </a:spcBef>
            </a:pPr>
            <a:r>
              <a:rPr lang="en-US" sz="2800" dirty="0" smtClean="0"/>
              <a:t>-Some languages harder than others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054"/>
                                        </p:tgtEl>
                                        <p:attrNameLst>
                                          <p:attrName>style.visibility</p:attrName>
                                        </p:attrNameLst>
                                      </p:cBhvr>
                                      <p:to>
                                        <p:strVal val="visible"/>
                                      </p:to>
                                    </p:set>
                                    <p:anim calcmode="lin" valueType="num">
                                      <p:cBhvr additive="base">
                                        <p:cTn id="7" dur="500" fill="hold"/>
                                        <p:tgtEl>
                                          <p:spTgt spid="2054"/>
                                        </p:tgtEl>
                                        <p:attrNameLst>
                                          <p:attrName>ppt_x</p:attrName>
                                        </p:attrNameLst>
                                      </p:cBhvr>
                                      <p:tavLst>
                                        <p:tav tm="0">
                                          <p:val>
                                            <p:strVal val="#ppt_x"/>
                                          </p:val>
                                        </p:tav>
                                        <p:tav tm="100000">
                                          <p:val>
                                            <p:strVal val="#ppt_x"/>
                                          </p:val>
                                        </p:tav>
                                      </p:tavLst>
                                    </p:anim>
                                    <p:anim calcmode="lin" valueType="num">
                                      <p:cBhvr additive="base">
                                        <p:cTn id="8" dur="500" fill="hold"/>
                                        <p:tgtEl>
                                          <p:spTgt spid="2054"/>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500" fill="hold"/>
                                        <p:tgtEl>
                                          <p:spTgt spid="12"/>
                                        </p:tgtEl>
                                        <p:attrNameLst>
                                          <p:attrName>ppt_x</p:attrName>
                                        </p:attrNameLst>
                                      </p:cBhvr>
                                      <p:tavLst>
                                        <p:tav tm="0">
                                          <p:val>
                                            <p:strVal val="#ppt_x"/>
                                          </p:val>
                                        </p:tav>
                                        <p:tav tm="100000">
                                          <p:val>
                                            <p:strVal val="#ppt_x"/>
                                          </p:val>
                                        </p:tav>
                                      </p:tavLst>
                                    </p:anim>
                                    <p:anim calcmode="lin" valueType="num">
                                      <p:cBhvr additive="base">
                                        <p:cTn id="12"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mj-lt"/>
              </a:rPr>
              <a:t>HAPPINESS METRICS</a:t>
            </a:r>
            <a:endParaRPr lang="en-US" dirty="0">
              <a:latin typeface="+mj-lt"/>
            </a:endParaRPr>
          </a:p>
        </p:txBody>
      </p:sp>
      <p:sp>
        <p:nvSpPr>
          <p:cNvPr id="5" name="Content Placeholder 4"/>
          <p:cNvSpPr>
            <a:spLocks noGrp="1"/>
          </p:cNvSpPr>
          <p:nvPr>
            <p:ph idx="1"/>
          </p:nvPr>
        </p:nvSpPr>
        <p:spPr>
          <a:xfrm>
            <a:off x="457200" y="1214423"/>
            <a:ext cx="3971924" cy="3214710"/>
          </a:xfrm>
        </p:spPr>
        <p:txBody>
          <a:bodyPr>
            <a:normAutofit/>
          </a:bodyPr>
          <a:lstStyle/>
          <a:p>
            <a:pPr>
              <a:buNone/>
            </a:pPr>
            <a:r>
              <a:rPr lang="en-US" dirty="0" smtClean="0"/>
              <a:t>Unemployment data</a:t>
            </a:r>
          </a:p>
          <a:p>
            <a:pPr>
              <a:buNone/>
            </a:pPr>
            <a:endParaRPr lang="en-US" dirty="0" smtClean="0"/>
          </a:p>
          <a:p>
            <a:pPr>
              <a:buNone/>
            </a:pPr>
            <a:endParaRPr lang="en-US" dirty="0" smtClean="0"/>
          </a:p>
          <a:p>
            <a:pPr>
              <a:buNone/>
            </a:pPr>
            <a:endParaRPr lang="en-US" dirty="0" smtClean="0"/>
          </a:p>
          <a:p>
            <a:pPr>
              <a:buNone/>
            </a:pPr>
            <a:r>
              <a:rPr lang="en-US" dirty="0" smtClean="0"/>
              <a:t>                                                              </a:t>
            </a:r>
            <a:endParaRPr lang="en-US" dirty="0"/>
          </a:p>
        </p:txBody>
      </p:sp>
      <p:pic>
        <p:nvPicPr>
          <p:cNvPr id="4100" name="Picture 4"/>
          <p:cNvPicPr>
            <a:picLocks noChangeAspect="1" noChangeArrowheads="1"/>
          </p:cNvPicPr>
          <p:nvPr/>
        </p:nvPicPr>
        <p:blipFill>
          <a:blip r:embed="rId3"/>
          <a:srcRect/>
          <a:stretch>
            <a:fillRect/>
          </a:stretch>
        </p:blipFill>
        <p:spPr bwMode="auto">
          <a:xfrm>
            <a:off x="457200" y="1714488"/>
            <a:ext cx="3786214" cy="2281135"/>
          </a:xfrm>
          <a:prstGeom prst="rect">
            <a:avLst/>
          </a:prstGeom>
          <a:noFill/>
          <a:ln w="9525">
            <a:noFill/>
            <a:miter lim="800000"/>
            <a:headEnd/>
            <a:tailEnd/>
          </a:ln>
          <a:effectLst/>
        </p:spPr>
      </p:pic>
      <p:pic>
        <p:nvPicPr>
          <p:cNvPr id="4102" name="Picture 6"/>
          <p:cNvPicPr>
            <a:picLocks noChangeAspect="1" noChangeArrowheads="1"/>
          </p:cNvPicPr>
          <p:nvPr/>
        </p:nvPicPr>
        <p:blipFill>
          <a:blip r:embed="rId4"/>
          <a:srcRect/>
          <a:stretch>
            <a:fillRect/>
          </a:stretch>
        </p:blipFill>
        <p:spPr bwMode="auto">
          <a:xfrm>
            <a:off x="4972024" y="4071942"/>
            <a:ext cx="3714776" cy="2238095"/>
          </a:xfrm>
          <a:prstGeom prst="rect">
            <a:avLst/>
          </a:prstGeom>
          <a:noFill/>
          <a:ln w="9525">
            <a:noFill/>
            <a:miter lim="800000"/>
            <a:headEnd/>
            <a:tailEnd/>
          </a:ln>
          <a:effectLst/>
        </p:spPr>
      </p:pic>
      <p:sp>
        <p:nvSpPr>
          <p:cNvPr id="6" name="Rectangle 5"/>
          <p:cNvSpPr/>
          <p:nvPr/>
        </p:nvSpPr>
        <p:spPr>
          <a:xfrm>
            <a:off x="6357950" y="3613666"/>
            <a:ext cx="1059777" cy="369332"/>
          </a:xfrm>
          <a:prstGeom prst="rect">
            <a:avLst/>
          </a:prstGeom>
        </p:spPr>
        <p:txBody>
          <a:bodyPr wrap="square">
            <a:spAutoFit/>
          </a:bodyPr>
          <a:lstStyle/>
          <a:p>
            <a:r>
              <a:rPr lang="en-US" dirty="0" smtClean="0"/>
              <a:t>GDP data</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nodeType="clickEffect">
                                  <p:stCondLst>
                                    <p:cond delay="0"/>
                                  </p:stCondLst>
                                  <p:childTnLst>
                                    <p:set>
                                      <p:cBhvr>
                                        <p:cTn id="6" dur="1" fill="hold">
                                          <p:stCondLst>
                                            <p:cond delay="0"/>
                                          </p:stCondLst>
                                        </p:cTn>
                                        <p:tgtEl>
                                          <p:spTgt spid="4100"/>
                                        </p:tgtEl>
                                        <p:attrNameLst>
                                          <p:attrName>style.visibility</p:attrName>
                                        </p:attrNameLst>
                                      </p:cBhvr>
                                      <p:to>
                                        <p:strVal val="visible"/>
                                      </p:to>
                                    </p:set>
                                    <p:anim calcmode="lin" valueType="num">
                                      <p:cBhvr>
                                        <p:cTn id="7" dur="500" fill="hold"/>
                                        <p:tgtEl>
                                          <p:spTgt spid="4100"/>
                                        </p:tgtEl>
                                        <p:attrNameLst>
                                          <p:attrName>ppt_w</p:attrName>
                                        </p:attrNameLst>
                                      </p:cBhvr>
                                      <p:tavLst>
                                        <p:tav tm="0">
                                          <p:val>
                                            <p:fltVal val="0"/>
                                          </p:val>
                                        </p:tav>
                                        <p:tav tm="100000">
                                          <p:val>
                                            <p:strVal val="#ppt_w"/>
                                          </p:val>
                                        </p:tav>
                                      </p:tavLst>
                                    </p:anim>
                                    <p:anim calcmode="lin" valueType="num">
                                      <p:cBhvr>
                                        <p:cTn id="8" dur="500" fill="hold"/>
                                        <p:tgtEl>
                                          <p:spTgt spid="4100"/>
                                        </p:tgtEl>
                                        <p:attrNameLst>
                                          <p:attrName>ppt_h</p:attrName>
                                        </p:attrNameLst>
                                      </p:cBhvr>
                                      <p:tavLst>
                                        <p:tav tm="0">
                                          <p:val>
                                            <p:fltVal val="0"/>
                                          </p:val>
                                        </p:tav>
                                        <p:tav tm="100000">
                                          <p:val>
                                            <p:strVal val="#ppt_h"/>
                                          </p:val>
                                        </p:tav>
                                      </p:tavLst>
                                    </p:anim>
                                  </p:childTnLst>
                                </p:cTn>
                              </p:par>
                              <p:par>
                                <p:cTn id="9" presetID="23" presetClass="entr" presetSubtype="16" fill="hold" grpId="0" nodeType="withEffect">
                                  <p:stCondLst>
                                    <p:cond delay="0"/>
                                  </p:stCondLst>
                                  <p:childTnLst>
                                    <p:set>
                                      <p:cBhvr>
                                        <p:cTn id="10" dur="1" fill="hold">
                                          <p:stCondLst>
                                            <p:cond delay="0"/>
                                          </p:stCondLst>
                                        </p:cTn>
                                        <p:tgtEl>
                                          <p:spTgt spid="5">
                                            <p:txEl>
                                              <p:pRg st="0" end="0"/>
                                            </p:txEl>
                                          </p:spTgt>
                                        </p:tgtEl>
                                        <p:attrNameLst>
                                          <p:attrName>style.visibility</p:attrName>
                                        </p:attrNameLst>
                                      </p:cBhvr>
                                      <p:to>
                                        <p:strVal val="visible"/>
                                      </p:to>
                                    </p:set>
                                    <p:anim calcmode="lin" valueType="num">
                                      <p:cBhvr>
                                        <p:cTn id="11" dur="500" fill="hold"/>
                                        <p:tgtEl>
                                          <p:spTgt spid="5">
                                            <p:txEl>
                                              <p:pRg st="0" end="0"/>
                                            </p:txEl>
                                          </p:spTgt>
                                        </p:tgtEl>
                                        <p:attrNameLst>
                                          <p:attrName>ppt_w</p:attrName>
                                        </p:attrNameLst>
                                      </p:cBhvr>
                                      <p:tavLst>
                                        <p:tav tm="0">
                                          <p:val>
                                            <p:fltVal val="0"/>
                                          </p:val>
                                        </p:tav>
                                        <p:tav tm="100000">
                                          <p:val>
                                            <p:strVal val="#ppt_w"/>
                                          </p:val>
                                        </p:tav>
                                      </p:tavLst>
                                    </p:anim>
                                    <p:anim calcmode="lin" valueType="num">
                                      <p:cBhvr>
                                        <p:cTn id="12" dur="500" fill="hold"/>
                                        <p:tgtEl>
                                          <p:spTgt spid="5">
                                            <p:txEl>
                                              <p:pRg st="0" end="0"/>
                                            </p:txEl>
                                          </p:spTgt>
                                        </p:tgtEl>
                                        <p:attrNameLst>
                                          <p:attrName>ppt_h</p:attrName>
                                        </p:attrNameLst>
                                      </p:cBhvr>
                                      <p:tavLst>
                                        <p:tav tm="0">
                                          <p:val>
                                            <p:fltVal val="0"/>
                                          </p:val>
                                        </p:tav>
                                        <p:tav tm="100000">
                                          <p:val>
                                            <p:strVal val="#ppt_h"/>
                                          </p:val>
                                        </p:tav>
                                      </p:tavLst>
                                    </p:anim>
                                  </p:childTnLst>
                                </p:cTn>
                              </p:par>
                            </p:childTnLst>
                          </p:cTn>
                        </p:par>
                      </p:childTnLst>
                    </p:cTn>
                  </p:par>
                  <p:par>
                    <p:cTn id="13" fill="hold">
                      <p:stCondLst>
                        <p:cond delay="indefinite"/>
                      </p:stCondLst>
                      <p:childTnLst>
                        <p:par>
                          <p:cTn id="14" fill="hold">
                            <p:stCondLst>
                              <p:cond delay="0"/>
                            </p:stCondLst>
                            <p:childTnLst>
                              <p:par>
                                <p:cTn id="15" presetID="23" presetClass="entr" presetSubtype="16" fill="hold" nodeType="clickEffect">
                                  <p:stCondLst>
                                    <p:cond delay="0"/>
                                  </p:stCondLst>
                                  <p:childTnLst>
                                    <p:set>
                                      <p:cBhvr>
                                        <p:cTn id="16" dur="1" fill="hold">
                                          <p:stCondLst>
                                            <p:cond delay="0"/>
                                          </p:stCondLst>
                                        </p:cTn>
                                        <p:tgtEl>
                                          <p:spTgt spid="4102"/>
                                        </p:tgtEl>
                                        <p:attrNameLst>
                                          <p:attrName>style.visibility</p:attrName>
                                        </p:attrNameLst>
                                      </p:cBhvr>
                                      <p:to>
                                        <p:strVal val="visible"/>
                                      </p:to>
                                    </p:set>
                                    <p:anim calcmode="lin" valueType="num">
                                      <p:cBhvr>
                                        <p:cTn id="17" dur="500" fill="hold"/>
                                        <p:tgtEl>
                                          <p:spTgt spid="4102"/>
                                        </p:tgtEl>
                                        <p:attrNameLst>
                                          <p:attrName>ppt_w</p:attrName>
                                        </p:attrNameLst>
                                      </p:cBhvr>
                                      <p:tavLst>
                                        <p:tav tm="0">
                                          <p:val>
                                            <p:fltVal val="0"/>
                                          </p:val>
                                        </p:tav>
                                        <p:tav tm="100000">
                                          <p:val>
                                            <p:strVal val="#ppt_w"/>
                                          </p:val>
                                        </p:tav>
                                      </p:tavLst>
                                    </p:anim>
                                    <p:anim calcmode="lin" valueType="num">
                                      <p:cBhvr>
                                        <p:cTn id="18" dur="500" fill="hold"/>
                                        <p:tgtEl>
                                          <p:spTgt spid="4102"/>
                                        </p:tgtEl>
                                        <p:attrNameLst>
                                          <p:attrName>ppt_h</p:attrName>
                                        </p:attrNameLst>
                                      </p:cBhvr>
                                      <p:tavLst>
                                        <p:tav tm="0">
                                          <p:val>
                                            <p:fltVal val="0"/>
                                          </p:val>
                                        </p:tav>
                                        <p:tav tm="100000">
                                          <p:val>
                                            <p:strVal val="#ppt_h"/>
                                          </p:val>
                                        </p:tav>
                                      </p:tavLst>
                                    </p:anim>
                                  </p:childTnLst>
                                </p:cTn>
                              </p:par>
                              <p:par>
                                <p:cTn id="19" presetID="23" presetClass="entr" presetSubtype="16" fill="hold" grpId="0" nodeType="withEffect">
                                  <p:stCondLst>
                                    <p:cond delay="0"/>
                                  </p:stCondLst>
                                  <p:childTnLst>
                                    <p:set>
                                      <p:cBhvr>
                                        <p:cTn id="20" dur="1" fill="hold">
                                          <p:stCondLst>
                                            <p:cond delay="0"/>
                                          </p:stCondLst>
                                        </p:cTn>
                                        <p:tgtEl>
                                          <p:spTgt spid="6"/>
                                        </p:tgtEl>
                                        <p:attrNameLst>
                                          <p:attrName>style.visibility</p:attrName>
                                        </p:attrNameLst>
                                      </p:cBhvr>
                                      <p:to>
                                        <p:strVal val="visible"/>
                                      </p:to>
                                    </p:set>
                                    <p:anim calcmode="lin" valueType="num">
                                      <p:cBhvr>
                                        <p:cTn id="21" dur="500" fill="hold"/>
                                        <p:tgtEl>
                                          <p:spTgt spid="6"/>
                                        </p:tgtEl>
                                        <p:attrNameLst>
                                          <p:attrName>ppt_w</p:attrName>
                                        </p:attrNameLst>
                                      </p:cBhvr>
                                      <p:tavLst>
                                        <p:tav tm="0">
                                          <p:val>
                                            <p:fltVal val="0"/>
                                          </p:val>
                                        </p:tav>
                                        <p:tav tm="100000">
                                          <p:val>
                                            <p:strVal val="#ppt_w"/>
                                          </p:val>
                                        </p:tav>
                                      </p:tavLst>
                                    </p:anim>
                                    <p:anim calcmode="lin" valueType="num">
                                      <p:cBhvr>
                                        <p:cTn id="22" dur="500" fill="hold"/>
                                        <p:tgtEl>
                                          <p:spTgt spid="6"/>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uiExpand="1" build="p"/>
      <p:bldP spid="6"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3" name="Picture 5"/>
          <p:cNvPicPr>
            <a:picLocks noChangeAspect="1" noChangeArrowheads="1"/>
          </p:cNvPicPr>
          <p:nvPr/>
        </p:nvPicPr>
        <p:blipFill>
          <a:blip r:embed="rId3"/>
          <a:srcRect/>
          <a:stretch>
            <a:fillRect/>
          </a:stretch>
        </p:blipFill>
        <p:spPr bwMode="auto">
          <a:xfrm>
            <a:off x="4572000" y="2143116"/>
            <a:ext cx="3857625" cy="2590800"/>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
        <p:nvSpPr>
          <p:cNvPr id="2" name="Title 1"/>
          <p:cNvSpPr>
            <a:spLocks noGrp="1"/>
          </p:cNvSpPr>
          <p:nvPr>
            <p:ph type="title"/>
          </p:nvPr>
        </p:nvSpPr>
        <p:spPr/>
        <p:txBody>
          <a:bodyPr/>
          <a:lstStyle/>
          <a:p>
            <a:r>
              <a:rPr lang="en-US" dirty="0" smtClean="0">
                <a:latin typeface="+mj-lt"/>
              </a:rPr>
              <a:t>Overview of the model</a:t>
            </a:r>
            <a:endParaRPr lang="en-US" dirty="0">
              <a:latin typeface="+mj-lt"/>
            </a:endParaRPr>
          </a:p>
        </p:txBody>
      </p:sp>
      <p:sp>
        <p:nvSpPr>
          <p:cNvPr id="3" name="Content Placeholder 2"/>
          <p:cNvSpPr>
            <a:spLocks noGrp="1"/>
          </p:cNvSpPr>
          <p:nvPr>
            <p:ph idx="1"/>
          </p:nvPr>
        </p:nvSpPr>
        <p:spPr/>
        <p:txBody>
          <a:bodyPr>
            <a:normAutofit lnSpcReduction="10000"/>
          </a:bodyPr>
          <a:lstStyle/>
          <a:p>
            <a:r>
              <a:rPr lang="en-US" sz="4000" dirty="0" smtClean="0"/>
              <a:t>Proof of concept</a:t>
            </a:r>
          </a:p>
          <a:p>
            <a:r>
              <a:rPr lang="en-US" sz="4000" dirty="0" smtClean="0"/>
              <a:t>Subjective</a:t>
            </a:r>
          </a:p>
          <a:p>
            <a:r>
              <a:rPr lang="en-US" sz="4000" dirty="0" smtClean="0"/>
              <a:t>“Dismal sciences” </a:t>
            </a:r>
          </a:p>
          <a:p>
            <a:pPr lvl="1"/>
            <a:r>
              <a:rPr lang="en-US" sz="3600" smtClean="0"/>
              <a:t> </a:t>
            </a:r>
            <a:r>
              <a:rPr lang="en-US" sz="3600" smtClean="0"/>
              <a:t>Psychology </a:t>
            </a:r>
            <a:endParaRPr lang="en-US" sz="3600" dirty="0" smtClean="0"/>
          </a:p>
          <a:p>
            <a:pPr lvl="1"/>
            <a:r>
              <a:rPr lang="en-US" sz="3600" dirty="0" smtClean="0"/>
              <a:t> </a:t>
            </a:r>
            <a:r>
              <a:rPr lang="en-US" sz="3600" dirty="0" smtClean="0"/>
              <a:t>Economics</a:t>
            </a:r>
          </a:p>
          <a:p>
            <a:pPr lvl="1"/>
            <a:r>
              <a:rPr lang="en-US" sz="3600" dirty="0" smtClean="0"/>
              <a:t> Philosophy </a:t>
            </a:r>
            <a:endParaRPr lang="en-US" sz="3600" dirty="0" smtClean="0"/>
          </a:p>
          <a:p>
            <a:r>
              <a:rPr lang="en-US" sz="4000" dirty="0" smtClean="0"/>
              <a:t>Scalable</a:t>
            </a:r>
          </a:p>
          <a:p>
            <a:endParaRPr lang="en-US" dirty="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mj-lt"/>
              </a:rPr>
              <a:t>Happiness Model</a:t>
            </a:r>
            <a:endParaRPr lang="en-US" dirty="0">
              <a:latin typeface="+mj-lt"/>
            </a:endParaRPr>
          </a:p>
        </p:txBody>
      </p:sp>
      <p:sp>
        <p:nvSpPr>
          <p:cNvPr id="3" name="Content Placeholder 2"/>
          <p:cNvSpPr>
            <a:spLocks noGrp="1"/>
          </p:cNvSpPr>
          <p:nvPr>
            <p:ph idx="1"/>
          </p:nvPr>
        </p:nvSpPr>
        <p:spPr/>
        <p:txBody>
          <a:bodyPr/>
          <a:lstStyle/>
          <a:p>
            <a:r>
              <a:rPr lang="en-US" dirty="0" smtClean="0"/>
              <a:t>Baseline</a:t>
            </a:r>
          </a:p>
          <a:p>
            <a:pPr lvl="1"/>
            <a:r>
              <a:rPr lang="en-US" dirty="0" smtClean="0"/>
              <a:t>Conduct Survey</a:t>
            </a:r>
          </a:p>
          <a:p>
            <a:pPr lvl="1"/>
            <a:r>
              <a:rPr lang="en-US" dirty="0" smtClean="0"/>
              <a:t>Calculate the points using current data</a:t>
            </a:r>
          </a:p>
          <a:p>
            <a:pPr lvl="1"/>
            <a:r>
              <a:rPr lang="en-US" dirty="0" smtClean="0"/>
              <a:t>Show comparative base line happy points</a:t>
            </a:r>
          </a:p>
          <a:p>
            <a:r>
              <a:rPr lang="en-US" dirty="0" smtClean="0"/>
              <a:t>Scenarios</a:t>
            </a:r>
          </a:p>
          <a:p>
            <a:pPr lvl="1"/>
            <a:r>
              <a:rPr lang="en-US" dirty="0" smtClean="0"/>
              <a:t>Use historical data as input </a:t>
            </a:r>
          </a:p>
          <a:p>
            <a:pPr lvl="1"/>
            <a:r>
              <a:rPr lang="en-US" dirty="0" smtClean="0"/>
              <a:t>Re Calculate the points</a:t>
            </a:r>
          </a:p>
          <a:p>
            <a:pPr lvl="1"/>
            <a:r>
              <a:rPr lang="en-US" dirty="0" smtClean="0"/>
              <a:t>Show comparative scenario happy points</a:t>
            </a:r>
          </a:p>
          <a:p>
            <a:pPr lvl="1"/>
            <a:endParaRPr lang="en-US" dirty="0" smtClean="0"/>
          </a:p>
          <a:p>
            <a:endParaRPr lang="en-US" dirty="0"/>
          </a:p>
        </p:txBody>
      </p:sp>
      <p:pic>
        <p:nvPicPr>
          <p:cNvPr id="5125" name="Picture 5"/>
          <p:cNvPicPr>
            <a:picLocks noChangeAspect="1" noChangeArrowheads="1"/>
          </p:cNvPicPr>
          <p:nvPr/>
        </p:nvPicPr>
        <p:blipFill>
          <a:blip r:embed="rId2"/>
          <a:srcRect/>
          <a:stretch>
            <a:fillRect/>
          </a:stretch>
        </p:blipFill>
        <p:spPr bwMode="auto">
          <a:xfrm>
            <a:off x="6858016" y="979487"/>
            <a:ext cx="1204914" cy="106588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mj-lt"/>
              </a:rPr>
              <a:t>Survey Reference</a:t>
            </a:r>
            <a:endParaRPr lang="en-US" dirty="0">
              <a:latin typeface="+mj-lt"/>
            </a:endParaRPr>
          </a:p>
        </p:txBody>
      </p:sp>
      <p:pic>
        <p:nvPicPr>
          <p:cNvPr id="13314" name="Picture 2"/>
          <p:cNvPicPr>
            <a:picLocks noGrp="1" noChangeAspect="1" noChangeArrowheads="1"/>
          </p:cNvPicPr>
          <p:nvPr>
            <p:ph idx="1"/>
          </p:nvPr>
        </p:nvPicPr>
        <p:blipFill>
          <a:blip r:embed="rId2"/>
          <a:srcRect/>
          <a:stretch>
            <a:fillRect/>
          </a:stretch>
        </p:blipFill>
        <p:spPr bwMode="auto">
          <a:xfrm>
            <a:off x="1428728" y="1600200"/>
            <a:ext cx="3976183" cy="4525963"/>
          </a:xfrm>
          <a:prstGeom prst="rect">
            <a:avLst/>
          </a:prstGeom>
          <a:noFill/>
          <a:ln w="9525">
            <a:noFill/>
            <a:miter lim="800000"/>
            <a:headEnd/>
            <a:tailEnd/>
          </a:ln>
        </p:spPr>
      </p:pic>
      <p:pic>
        <p:nvPicPr>
          <p:cNvPr id="13316" name="Picture 4"/>
          <p:cNvPicPr>
            <a:picLocks noChangeAspect="1" noChangeArrowheads="1"/>
          </p:cNvPicPr>
          <p:nvPr/>
        </p:nvPicPr>
        <p:blipFill>
          <a:blip r:embed="rId3"/>
          <a:srcRect/>
          <a:stretch>
            <a:fillRect/>
          </a:stretch>
        </p:blipFill>
        <p:spPr bwMode="auto">
          <a:xfrm>
            <a:off x="3037038" y="3268642"/>
            <a:ext cx="4735745" cy="3017877"/>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mph" presetSubtype="0" fill="hold" nodeType="clickEffect">
                                  <p:stCondLst>
                                    <p:cond delay="0"/>
                                  </p:stCondLst>
                                  <p:childTnLst>
                                    <p:animScale>
                                      <p:cBhvr>
                                        <p:cTn id="6" dur="1000" fill="hold"/>
                                        <p:tgtEl>
                                          <p:spTgt spid="13316"/>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mj-lt"/>
              </a:rPr>
              <a:t>Country Data table</a:t>
            </a:r>
            <a:endParaRPr lang="en-US" dirty="0">
              <a:latin typeface="+mj-lt"/>
            </a:endParaRPr>
          </a:p>
        </p:txBody>
      </p:sp>
      <p:pic>
        <p:nvPicPr>
          <p:cNvPr id="11266" name="Picture 2"/>
          <p:cNvPicPr>
            <a:picLocks noGrp="1" noChangeAspect="1" noChangeArrowheads="1"/>
          </p:cNvPicPr>
          <p:nvPr>
            <p:ph idx="1"/>
          </p:nvPr>
        </p:nvPicPr>
        <p:blipFill>
          <a:blip r:embed="rId2"/>
          <a:srcRect/>
          <a:stretch>
            <a:fillRect/>
          </a:stretch>
        </p:blipFill>
        <p:spPr bwMode="auto">
          <a:xfrm>
            <a:off x="457200" y="2256359"/>
            <a:ext cx="8229600" cy="3213644"/>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mj-lt"/>
              </a:rPr>
              <a:t>Relative PPP - IPod Index</a:t>
            </a:r>
            <a:endParaRPr lang="en-US" dirty="0">
              <a:latin typeface="+mj-lt"/>
            </a:endParaRPr>
          </a:p>
        </p:txBody>
      </p:sp>
      <p:pic>
        <p:nvPicPr>
          <p:cNvPr id="12291" name="Picture 3"/>
          <p:cNvPicPr>
            <a:picLocks noChangeAspect="1" noChangeArrowheads="1"/>
          </p:cNvPicPr>
          <p:nvPr/>
        </p:nvPicPr>
        <p:blipFill>
          <a:blip r:embed="rId2"/>
          <a:srcRect/>
          <a:stretch>
            <a:fillRect/>
          </a:stretch>
        </p:blipFill>
        <p:spPr bwMode="auto">
          <a:xfrm>
            <a:off x="3214678" y="2443163"/>
            <a:ext cx="4876947" cy="1685924"/>
          </a:xfrm>
          <a:prstGeom prst="rect">
            <a:avLst/>
          </a:prstGeom>
          <a:noFill/>
          <a:ln w="9525">
            <a:noFill/>
            <a:miter lim="800000"/>
            <a:headEnd/>
            <a:tailEnd/>
          </a:ln>
        </p:spPr>
      </p:pic>
      <p:pic>
        <p:nvPicPr>
          <p:cNvPr id="12292" name="Picture 4"/>
          <p:cNvPicPr>
            <a:picLocks noGrp="1" noChangeAspect="1" noChangeArrowheads="1"/>
          </p:cNvPicPr>
          <p:nvPr>
            <p:ph idx="1"/>
          </p:nvPr>
        </p:nvPicPr>
        <p:blipFill>
          <a:blip r:embed="rId3"/>
          <a:srcRect/>
          <a:stretch>
            <a:fillRect/>
          </a:stretch>
        </p:blipFill>
        <p:spPr bwMode="auto">
          <a:xfrm>
            <a:off x="457200" y="1326035"/>
            <a:ext cx="2464135" cy="452596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mj-lt"/>
              </a:rPr>
              <a:t>Language Handicap Table</a:t>
            </a:r>
            <a:endParaRPr lang="en-US" dirty="0">
              <a:latin typeface="+mj-lt"/>
            </a:endParaRPr>
          </a:p>
        </p:txBody>
      </p:sp>
      <p:pic>
        <p:nvPicPr>
          <p:cNvPr id="16388" name="Picture 4"/>
          <p:cNvPicPr>
            <a:picLocks noGrp="1" noChangeAspect="1" noChangeArrowheads="1"/>
          </p:cNvPicPr>
          <p:nvPr>
            <p:ph idx="1"/>
          </p:nvPr>
        </p:nvPicPr>
        <p:blipFill>
          <a:blip r:embed="rId2"/>
          <a:srcRect/>
          <a:stretch>
            <a:fillRect/>
          </a:stretch>
        </p:blipFill>
        <p:spPr bwMode="auto">
          <a:xfrm>
            <a:off x="457200" y="2664576"/>
            <a:ext cx="8229600" cy="2397211"/>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mj-lt"/>
              </a:rPr>
              <a:t>Happiness Survey </a:t>
            </a:r>
            <a:endParaRPr lang="en-US" dirty="0">
              <a:latin typeface="+mj-lt"/>
            </a:endParaRPr>
          </a:p>
        </p:txBody>
      </p:sp>
      <p:sp>
        <p:nvSpPr>
          <p:cNvPr id="7" name="Content Placeholder 6"/>
          <p:cNvSpPr>
            <a:spLocks noGrp="1"/>
          </p:cNvSpPr>
          <p:nvPr>
            <p:ph idx="1"/>
          </p:nvPr>
        </p:nvSpPr>
        <p:spPr/>
        <p:txBody>
          <a:bodyPr/>
          <a:lstStyle/>
          <a:p>
            <a:endParaRPr lang="en-US"/>
          </a:p>
        </p:txBody>
      </p:sp>
      <p:pic>
        <p:nvPicPr>
          <p:cNvPr id="9219" name="Picture 3"/>
          <p:cNvPicPr>
            <a:picLocks noChangeAspect="1" noChangeArrowheads="1"/>
          </p:cNvPicPr>
          <p:nvPr/>
        </p:nvPicPr>
        <p:blipFill>
          <a:blip r:embed="rId2"/>
          <a:srcRect/>
          <a:stretch>
            <a:fillRect/>
          </a:stretch>
        </p:blipFill>
        <p:spPr bwMode="auto">
          <a:xfrm>
            <a:off x="457200" y="1600200"/>
            <a:ext cx="8429603" cy="477877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mj-lt"/>
              </a:rPr>
              <a:t>Worksheet - Baseline</a:t>
            </a:r>
            <a:endParaRPr lang="en-US" dirty="0">
              <a:latin typeface="+mj-lt"/>
            </a:endParaRPr>
          </a:p>
        </p:txBody>
      </p:sp>
      <p:pic>
        <p:nvPicPr>
          <p:cNvPr id="10242" name="Picture 2"/>
          <p:cNvPicPr>
            <a:picLocks noGrp="1" noChangeAspect="1" noChangeArrowheads="1"/>
          </p:cNvPicPr>
          <p:nvPr>
            <p:ph idx="1"/>
          </p:nvPr>
        </p:nvPicPr>
        <p:blipFill>
          <a:blip r:embed="rId2"/>
          <a:srcRect/>
          <a:stretch>
            <a:fillRect/>
          </a:stretch>
        </p:blipFill>
        <p:spPr bwMode="auto">
          <a:xfrm>
            <a:off x="457200" y="1661715"/>
            <a:ext cx="8229600" cy="440293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5" name="Picture 3"/>
          <p:cNvPicPr>
            <a:picLocks noChangeAspect="1" noChangeArrowheads="1"/>
          </p:cNvPicPr>
          <p:nvPr/>
        </p:nvPicPr>
        <p:blipFill>
          <a:blip r:embed="rId3"/>
          <a:srcRect/>
          <a:stretch>
            <a:fillRect/>
          </a:stretch>
        </p:blipFill>
        <p:spPr bwMode="auto">
          <a:xfrm>
            <a:off x="2000232" y="1857364"/>
            <a:ext cx="4933951" cy="3460048"/>
          </a:xfrm>
          <a:prstGeom prst="rect">
            <a:avLst/>
          </a:prstGeom>
          <a:ln>
            <a:noFill/>
          </a:ln>
          <a:effectLst>
            <a:softEdge rad="112500"/>
          </a:effectLst>
        </p:spPr>
      </p:pic>
      <p:sp>
        <p:nvSpPr>
          <p:cNvPr id="4" name="Content Placeholder 2"/>
          <p:cNvSpPr txBox="1">
            <a:spLocks/>
          </p:cNvSpPr>
          <p:nvPr/>
        </p:nvSpPr>
        <p:spPr>
          <a:xfrm>
            <a:off x="1857356" y="5572140"/>
            <a:ext cx="5257808" cy="867490"/>
          </a:xfrm>
          <a:prstGeom prst="rect">
            <a:avLst/>
          </a:prstGeom>
        </p:spPr>
        <p:txBody>
          <a:bodyPr vert="horz" lIns="91440" tIns="45720" rIns="91440" bIns="45720" rtlCol="0">
            <a:normAutofit fontScale="40000" lnSpcReduction="20000"/>
          </a:bodyPr>
          <a:lstStyle/>
          <a:p>
            <a:pPr marL="342900" marR="0" lvl="0" indent="0" algn="ctr" defTabSz="457200" rtl="0" eaLnBrk="1" fontAlgn="auto" latinLnBrk="0" hangingPunct="1">
              <a:lnSpc>
                <a:spcPct val="100000"/>
              </a:lnSpc>
              <a:spcBef>
                <a:spcPct val="20000"/>
              </a:spcBef>
              <a:spcAft>
                <a:spcPts val="0"/>
              </a:spcAft>
              <a:buClrTx/>
              <a:buSzTx/>
              <a:buFont typeface="Arial"/>
              <a:buNone/>
              <a:tabLst/>
              <a:defRPr/>
            </a:pPr>
            <a:r>
              <a:rPr kumimoji="0" lang="en-US" sz="3200" b="1" i="0" u="none" strike="noStrike" kern="1200" cap="none" spc="0" normalizeH="0" baseline="0" noProof="0" dirty="0" smtClean="0">
                <a:ln>
                  <a:noFill/>
                </a:ln>
                <a:solidFill>
                  <a:schemeClr val="tx1"/>
                </a:solidFill>
                <a:effectLst/>
                <a:uLnTx/>
                <a:uFillTx/>
                <a:latin typeface="+mn-lt"/>
                <a:ea typeface="+mn-ea"/>
                <a:cs typeface="+mn-cs"/>
              </a:rPr>
              <a:t>Team 13</a:t>
            </a:r>
          </a:p>
          <a:p>
            <a:pPr marL="342900" marR="0" lvl="0" indent="0" algn="ctr"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smtClean="0">
                <a:ln>
                  <a:noFill/>
                </a:ln>
                <a:solidFill>
                  <a:schemeClr val="tx1"/>
                </a:solidFill>
                <a:effectLst/>
                <a:uLnTx/>
                <a:uFillTx/>
                <a:latin typeface="+mn-lt"/>
                <a:ea typeface="+mn-ea"/>
                <a:cs typeface="+mn-cs"/>
              </a:rPr>
              <a:t>David </a:t>
            </a:r>
            <a:r>
              <a:rPr kumimoji="0" lang="en-US" sz="3200" b="0" i="0" u="none" strike="noStrike" kern="1200" cap="none" spc="0" normalizeH="0" baseline="0" noProof="0" dirty="0" err="1" smtClean="0">
                <a:ln>
                  <a:noFill/>
                </a:ln>
                <a:solidFill>
                  <a:schemeClr val="tx1"/>
                </a:solidFill>
                <a:effectLst/>
                <a:uLnTx/>
                <a:uFillTx/>
                <a:latin typeface="+mn-lt"/>
                <a:ea typeface="+mn-ea"/>
                <a:cs typeface="+mn-cs"/>
              </a:rPr>
              <a:t>Knezevic</a:t>
            </a:r>
            <a:endParaRPr kumimoji="0" lang="en-US" sz="3200" b="0" i="0" u="none" strike="noStrike" kern="1200" cap="none" spc="0" normalizeH="0" baseline="0" noProof="0" dirty="0" smtClean="0">
              <a:ln>
                <a:noFill/>
              </a:ln>
              <a:solidFill>
                <a:schemeClr val="tx1"/>
              </a:solidFill>
              <a:effectLst/>
              <a:uLnTx/>
              <a:uFillTx/>
              <a:latin typeface="+mn-lt"/>
              <a:ea typeface="+mn-ea"/>
              <a:cs typeface="+mn-cs"/>
            </a:endParaRPr>
          </a:p>
          <a:p>
            <a:pPr marL="342900" marR="0" lvl="0" indent="0" algn="ctr"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smtClean="0">
                <a:ln>
                  <a:noFill/>
                </a:ln>
                <a:solidFill>
                  <a:schemeClr val="tx1"/>
                </a:solidFill>
                <a:effectLst/>
                <a:uLnTx/>
                <a:uFillTx/>
                <a:latin typeface="+mn-lt"/>
                <a:ea typeface="+mn-ea"/>
                <a:cs typeface="+mn-cs"/>
              </a:rPr>
              <a:t>Harish Murthy</a:t>
            </a:r>
            <a:endParaRPr lang="en-US" sz="3200" dirty="0" smtClean="0"/>
          </a:p>
          <a:p>
            <a:pPr marL="342900" marR="0" lvl="0" indent="0" algn="ctr"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smtClean="0">
                <a:ln>
                  <a:noFill/>
                </a:ln>
                <a:solidFill>
                  <a:schemeClr val="tx1"/>
                </a:solidFill>
                <a:effectLst/>
                <a:uLnTx/>
                <a:uFillTx/>
                <a:latin typeface="+mn-lt"/>
                <a:ea typeface="+mn-ea"/>
                <a:cs typeface="+mn-cs"/>
              </a:rPr>
              <a:t> Reggie Hannah Yu </a:t>
            </a:r>
            <a:endParaRPr kumimoji="0" lang="en-US" sz="3200" b="0" i="0" u="none" strike="noStrike" kern="1200" cap="none" spc="0" normalizeH="0" baseline="0" noProof="0" dirty="0">
              <a:ln>
                <a:noFill/>
              </a:ln>
              <a:solidFill>
                <a:schemeClr val="tx1"/>
              </a:solidFill>
              <a:effectLst/>
              <a:uLnTx/>
              <a:uFillTx/>
              <a:latin typeface="+mn-lt"/>
              <a:ea typeface="+mn-ea"/>
              <a:cs typeface="+mn-cs"/>
            </a:endParaRPr>
          </a:p>
        </p:txBody>
      </p:sp>
      <p:pic>
        <p:nvPicPr>
          <p:cNvPr id="3076" name="Picture 4"/>
          <p:cNvPicPr>
            <a:picLocks noChangeAspect="1" noChangeArrowheads="1"/>
          </p:cNvPicPr>
          <p:nvPr/>
        </p:nvPicPr>
        <p:blipFill>
          <a:blip r:embed="rId4"/>
          <a:srcRect/>
          <a:stretch>
            <a:fillRect/>
          </a:stretch>
        </p:blipFill>
        <p:spPr bwMode="auto">
          <a:xfrm>
            <a:off x="1857356" y="642918"/>
            <a:ext cx="3276600" cy="476250"/>
          </a:xfrm>
          <a:prstGeom prst="rect">
            <a:avLst/>
          </a:prstGeom>
          <a:noFill/>
          <a:ln w="9525">
            <a:noFill/>
            <a:miter lim="800000"/>
            <a:headEnd/>
            <a:tailEnd/>
          </a:ln>
        </p:spPr>
      </p:pic>
      <p:pic>
        <p:nvPicPr>
          <p:cNvPr id="3077" name="Picture 5"/>
          <p:cNvPicPr>
            <a:picLocks noChangeAspect="1" noChangeArrowheads="1"/>
          </p:cNvPicPr>
          <p:nvPr/>
        </p:nvPicPr>
        <p:blipFill>
          <a:blip r:embed="rId5"/>
          <a:srcRect/>
          <a:stretch>
            <a:fillRect/>
          </a:stretch>
        </p:blipFill>
        <p:spPr bwMode="auto">
          <a:xfrm>
            <a:off x="4838689" y="1119168"/>
            <a:ext cx="2276475" cy="5048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mj-lt"/>
              </a:rPr>
              <a:t>Historic -Unemployment</a:t>
            </a:r>
            <a:endParaRPr lang="en-US" dirty="0">
              <a:latin typeface="+mj-lt"/>
            </a:endParaRPr>
          </a:p>
        </p:txBody>
      </p:sp>
      <p:pic>
        <p:nvPicPr>
          <p:cNvPr id="14338" name="Picture 2"/>
          <p:cNvPicPr>
            <a:picLocks noGrp="1" noChangeAspect="1" noChangeArrowheads="1"/>
          </p:cNvPicPr>
          <p:nvPr>
            <p:ph idx="1"/>
          </p:nvPr>
        </p:nvPicPr>
        <p:blipFill>
          <a:blip r:embed="rId2"/>
          <a:srcRect/>
          <a:stretch>
            <a:fillRect/>
          </a:stretch>
        </p:blipFill>
        <p:spPr bwMode="auto">
          <a:xfrm>
            <a:off x="2745565" y="1600200"/>
            <a:ext cx="3652869" cy="452596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mj-lt"/>
              </a:rPr>
              <a:t>Historic – GDP real % change</a:t>
            </a:r>
            <a:endParaRPr lang="en-US" dirty="0">
              <a:latin typeface="+mj-lt"/>
            </a:endParaRPr>
          </a:p>
        </p:txBody>
      </p:sp>
      <p:pic>
        <p:nvPicPr>
          <p:cNvPr id="15362" name="Picture 2"/>
          <p:cNvPicPr>
            <a:picLocks noGrp="1" noChangeAspect="1" noChangeArrowheads="1"/>
          </p:cNvPicPr>
          <p:nvPr>
            <p:ph idx="1"/>
          </p:nvPr>
        </p:nvPicPr>
        <p:blipFill>
          <a:blip r:embed="rId2"/>
          <a:srcRect/>
          <a:stretch>
            <a:fillRect/>
          </a:stretch>
        </p:blipFill>
        <p:spPr bwMode="auto">
          <a:xfrm>
            <a:off x="2741129" y="1600200"/>
            <a:ext cx="3661741" cy="452596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mj-lt"/>
              </a:rPr>
              <a:t>Unemployment Distribution Gallery</a:t>
            </a:r>
            <a:endParaRPr lang="en-US" dirty="0">
              <a:latin typeface="+mj-lt"/>
            </a:endParaRPr>
          </a:p>
        </p:txBody>
      </p:sp>
      <p:pic>
        <p:nvPicPr>
          <p:cNvPr id="20483" name="Picture 3"/>
          <p:cNvPicPr>
            <a:picLocks noChangeAspect="1" noChangeArrowheads="1"/>
          </p:cNvPicPr>
          <p:nvPr/>
        </p:nvPicPr>
        <p:blipFill>
          <a:blip r:embed="rId2"/>
          <a:srcRect/>
          <a:stretch>
            <a:fillRect/>
          </a:stretch>
        </p:blipFill>
        <p:spPr bwMode="auto">
          <a:xfrm>
            <a:off x="957266" y="1600200"/>
            <a:ext cx="2289770" cy="1566857"/>
          </a:xfrm>
          <a:prstGeom prst="rect">
            <a:avLst/>
          </a:prstGeom>
          <a:noFill/>
          <a:ln w="9525">
            <a:noFill/>
            <a:miter lim="800000"/>
            <a:headEnd/>
            <a:tailEnd/>
          </a:ln>
        </p:spPr>
      </p:pic>
      <p:pic>
        <p:nvPicPr>
          <p:cNvPr id="20484" name="Picture 4"/>
          <p:cNvPicPr>
            <a:picLocks noGrp="1" noChangeAspect="1" noChangeArrowheads="1"/>
          </p:cNvPicPr>
          <p:nvPr>
            <p:ph idx="1"/>
          </p:nvPr>
        </p:nvPicPr>
        <p:blipFill>
          <a:blip r:embed="rId3"/>
          <a:srcRect/>
          <a:stretch>
            <a:fillRect/>
          </a:stretch>
        </p:blipFill>
        <p:spPr bwMode="auto">
          <a:xfrm>
            <a:off x="3571867" y="1600200"/>
            <a:ext cx="2289771" cy="1566857"/>
          </a:xfrm>
          <a:prstGeom prst="rect">
            <a:avLst/>
          </a:prstGeom>
          <a:noFill/>
          <a:ln w="9525">
            <a:noFill/>
            <a:miter lim="800000"/>
            <a:headEnd/>
            <a:tailEnd/>
          </a:ln>
        </p:spPr>
      </p:pic>
      <p:pic>
        <p:nvPicPr>
          <p:cNvPr id="20485" name="Picture 5"/>
          <p:cNvPicPr>
            <a:picLocks noChangeAspect="1" noChangeArrowheads="1"/>
          </p:cNvPicPr>
          <p:nvPr/>
        </p:nvPicPr>
        <p:blipFill>
          <a:blip r:embed="rId4"/>
          <a:srcRect/>
          <a:stretch>
            <a:fillRect/>
          </a:stretch>
        </p:blipFill>
        <p:spPr bwMode="auto">
          <a:xfrm>
            <a:off x="6215074" y="1600200"/>
            <a:ext cx="2289770" cy="1566857"/>
          </a:xfrm>
          <a:prstGeom prst="rect">
            <a:avLst/>
          </a:prstGeom>
          <a:noFill/>
          <a:ln w="9525">
            <a:noFill/>
            <a:miter lim="800000"/>
            <a:headEnd/>
            <a:tailEnd/>
          </a:ln>
        </p:spPr>
      </p:pic>
      <p:pic>
        <p:nvPicPr>
          <p:cNvPr id="20486" name="Picture 6"/>
          <p:cNvPicPr>
            <a:picLocks noChangeAspect="1" noChangeArrowheads="1"/>
          </p:cNvPicPr>
          <p:nvPr/>
        </p:nvPicPr>
        <p:blipFill>
          <a:blip r:embed="rId5"/>
          <a:srcRect/>
          <a:stretch>
            <a:fillRect/>
          </a:stretch>
        </p:blipFill>
        <p:spPr bwMode="auto">
          <a:xfrm>
            <a:off x="957266" y="3820073"/>
            <a:ext cx="2289770" cy="1566857"/>
          </a:xfrm>
          <a:prstGeom prst="rect">
            <a:avLst/>
          </a:prstGeom>
          <a:noFill/>
          <a:ln w="9525">
            <a:noFill/>
            <a:miter lim="800000"/>
            <a:headEnd/>
            <a:tailEnd/>
          </a:ln>
        </p:spPr>
      </p:pic>
      <p:pic>
        <p:nvPicPr>
          <p:cNvPr id="20487" name="Picture 7"/>
          <p:cNvPicPr>
            <a:picLocks noChangeAspect="1" noChangeArrowheads="1"/>
          </p:cNvPicPr>
          <p:nvPr/>
        </p:nvPicPr>
        <p:blipFill>
          <a:blip r:embed="rId6"/>
          <a:srcRect/>
          <a:stretch>
            <a:fillRect/>
          </a:stretch>
        </p:blipFill>
        <p:spPr bwMode="auto">
          <a:xfrm>
            <a:off x="3571868" y="3820073"/>
            <a:ext cx="2289770" cy="1566857"/>
          </a:xfrm>
          <a:prstGeom prst="rect">
            <a:avLst/>
          </a:prstGeom>
          <a:noFill/>
          <a:ln w="9525">
            <a:noFill/>
            <a:miter lim="800000"/>
            <a:headEnd/>
            <a:tailEnd/>
          </a:ln>
        </p:spPr>
      </p:pic>
      <p:pic>
        <p:nvPicPr>
          <p:cNvPr id="20488" name="Picture 8"/>
          <p:cNvPicPr>
            <a:picLocks noChangeAspect="1" noChangeArrowheads="1"/>
          </p:cNvPicPr>
          <p:nvPr/>
        </p:nvPicPr>
        <p:blipFill>
          <a:blip r:embed="rId7"/>
          <a:srcRect/>
          <a:stretch>
            <a:fillRect/>
          </a:stretch>
        </p:blipFill>
        <p:spPr bwMode="auto">
          <a:xfrm>
            <a:off x="6193048" y="3820073"/>
            <a:ext cx="2311796" cy="1581929"/>
          </a:xfrm>
          <a:prstGeom prst="rect">
            <a:avLst/>
          </a:prstGeom>
          <a:noFill/>
          <a:ln w="9525">
            <a:noFill/>
            <a:miter lim="800000"/>
            <a:headEnd/>
            <a:tailEnd/>
          </a:ln>
        </p:spPr>
      </p:pic>
      <p:sp>
        <p:nvSpPr>
          <p:cNvPr id="12" name="TextBox 11"/>
          <p:cNvSpPr txBox="1"/>
          <p:nvPr/>
        </p:nvSpPr>
        <p:spPr>
          <a:xfrm>
            <a:off x="1857356" y="3244334"/>
            <a:ext cx="614338" cy="369332"/>
          </a:xfrm>
          <a:prstGeom prst="rect">
            <a:avLst/>
          </a:prstGeom>
          <a:noFill/>
        </p:spPr>
        <p:txBody>
          <a:bodyPr wrap="square" rtlCol="0">
            <a:spAutoFit/>
          </a:bodyPr>
          <a:lstStyle/>
          <a:p>
            <a:r>
              <a:rPr lang="en-US" dirty="0" smtClean="0"/>
              <a:t>USA</a:t>
            </a:r>
            <a:endParaRPr lang="en-US" dirty="0"/>
          </a:p>
        </p:txBody>
      </p:sp>
      <p:sp>
        <p:nvSpPr>
          <p:cNvPr id="13" name="TextBox 12"/>
          <p:cNvSpPr txBox="1"/>
          <p:nvPr/>
        </p:nvSpPr>
        <p:spPr>
          <a:xfrm>
            <a:off x="4321967" y="3244334"/>
            <a:ext cx="1071570" cy="369332"/>
          </a:xfrm>
          <a:prstGeom prst="rect">
            <a:avLst/>
          </a:prstGeom>
          <a:noFill/>
        </p:spPr>
        <p:txBody>
          <a:bodyPr wrap="square" rtlCol="0">
            <a:spAutoFit/>
          </a:bodyPr>
          <a:lstStyle/>
          <a:p>
            <a:r>
              <a:rPr lang="en-US" dirty="0" smtClean="0"/>
              <a:t>Japan</a:t>
            </a:r>
            <a:endParaRPr lang="en-US" dirty="0"/>
          </a:p>
        </p:txBody>
      </p:sp>
      <p:sp>
        <p:nvSpPr>
          <p:cNvPr id="14" name="TextBox 13"/>
          <p:cNvSpPr txBox="1"/>
          <p:nvPr/>
        </p:nvSpPr>
        <p:spPr>
          <a:xfrm>
            <a:off x="6858016" y="3244334"/>
            <a:ext cx="1071570" cy="369332"/>
          </a:xfrm>
          <a:prstGeom prst="rect">
            <a:avLst/>
          </a:prstGeom>
          <a:noFill/>
        </p:spPr>
        <p:txBody>
          <a:bodyPr wrap="square" rtlCol="0">
            <a:spAutoFit/>
          </a:bodyPr>
          <a:lstStyle/>
          <a:p>
            <a:r>
              <a:rPr lang="en-US" dirty="0" smtClean="0"/>
              <a:t>France</a:t>
            </a:r>
            <a:endParaRPr lang="en-US" dirty="0"/>
          </a:p>
        </p:txBody>
      </p:sp>
      <p:sp>
        <p:nvSpPr>
          <p:cNvPr id="15" name="TextBox 14"/>
          <p:cNvSpPr txBox="1"/>
          <p:nvPr/>
        </p:nvSpPr>
        <p:spPr>
          <a:xfrm>
            <a:off x="1543000" y="5601788"/>
            <a:ext cx="928694" cy="369332"/>
          </a:xfrm>
          <a:prstGeom prst="rect">
            <a:avLst/>
          </a:prstGeom>
          <a:noFill/>
        </p:spPr>
        <p:txBody>
          <a:bodyPr wrap="square" rtlCol="0">
            <a:spAutoFit/>
          </a:bodyPr>
          <a:lstStyle/>
          <a:p>
            <a:r>
              <a:rPr lang="en-US" dirty="0" smtClean="0"/>
              <a:t>Finland</a:t>
            </a:r>
            <a:endParaRPr lang="en-US" dirty="0"/>
          </a:p>
        </p:txBody>
      </p:sp>
      <p:sp>
        <p:nvSpPr>
          <p:cNvPr id="16" name="TextBox 15"/>
          <p:cNvSpPr txBox="1"/>
          <p:nvPr/>
        </p:nvSpPr>
        <p:spPr>
          <a:xfrm>
            <a:off x="4321967" y="5601788"/>
            <a:ext cx="857255" cy="369332"/>
          </a:xfrm>
          <a:prstGeom prst="rect">
            <a:avLst/>
          </a:prstGeom>
          <a:noFill/>
        </p:spPr>
        <p:txBody>
          <a:bodyPr wrap="square" rtlCol="0">
            <a:spAutoFit/>
          </a:bodyPr>
          <a:lstStyle/>
          <a:p>
            <a:r>
              <a:rPr lang="en-US" dirty="0" smtClean="0"/>
              <a:t>India</a:t>
            </a:r>
            <a:endParaRPr lang="en-US" dirty="0"/>
          </a:p>
        </p:txBody>
      </p:sp>
      <p:sp>
        <p:nvSpPr>
          <p:cNvPr id="17" name="TextBox 16"/>
          <p:cNvSpPr txBox="1"/>
          <p:nvPr/>
        </p:nvSpPr>
        <p:spPr>
          <a:xfrm>
            <a:off x="6643702" y="5601788"/>
            <a:ext cx="1285884" cy="369332"/>
          </a:xfrm>
          <a:prstGeom prst="rect">
            <a:avLst/>
          </a:prstGeom>
          <a:noFill/>
        </p:spPr>
        <p:txBody>
          <a:bodyPr wrap="square" rtlCol="0">
            <a:spAutoFit/>
          </a:bodyPr>
          <a:lstStyle/>
          <a:p>
            <a:r>
              <a:rPr lang="en-US" dirty="0" smtClean="0"/>
              <a:t>Philippines</a:t>
            </a:r>
            <a:endParaRPr lang="en-US" dirty="0"/>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mj-lt"/>
              </a:rPr>
              <a:t>GDP % change Distribution Gallery</a:t>
            </a:r>
            <a:endParaRPr lang="en-US" dirty="0">
              <a:latin typeface="+mj-lt"/>
            </a:endParaRPr>
          </a:p>
        </p:txBody>
      </p:sp>
      <p:pic>
        <p:nvPicPr>
          <p:cNvPr id="21506" name="Picture 2"/>
          <p:cNvPicPr>
            <a:picLocks noGrp="1" noChangeAspect="1" noChangeArrowheads="1"/>
          </p:cNvPicPr>
          <p:nvPr>
            <p:ph idx="1"/>
          </p:nvPr>
        </p:nvPicPr>
        <p:blipFill>
          <a:blip r:embed="rId2"/>
          <a:srcRect/>
          <a:stretch>
            <a:fillRect/>
          </a:stretch>
        </p:blipFill>
        <p:spPr bwMode="auto">
          <a:xfrm>
            <a:off x="785786" y="1785926"/>
            <a:ext cx="2322058" cy="1588951"/>
          </a:xfrm>
          <a:prstGeom prst="rect">
            <a:avLst/>
          </a:prstGeom>
          <a:noFill/>
          <a:ln w="9525">
            <a:noFill/>
            <a:miter lim="800000"/>
            <a:headEnd/>
            <a:tailEnd/>
          </a:ln>
        </p:spPr>
      </p:pic>
      <p:pic>
        <p:nvPicPr>
          <p:cNvPr id="21507" name="Picture 3"/>
          <p:cNvPicPr>
            <a:picLocks noChangeAspect="1" noChangeArrowheads="1"/>
          </p:cNvPicPr>
          <p:nvPr/>
        </p:nvPicPr>
        <p:blipFill>
          <a:blip r:embed="rId3"/>
          <a:srcRect/>
          <a:stretch>
            <a:fillRect/>
          </a:stretch>
        </p:blipFill>
        <p:spPr bwMode="auto">
          <a:xfrm>
            <a:off x="3571868" y="1761705"/>
            <a:ext cx="2357454" cy="1613172"/>
          </a:xfrm>
          <a:prstGeom prst="rect">
            <a:avLst/>
          </a:prstGeom>
          <a:noFill/>
          <a:ln w="9525">
            <a:noFill/>
            <a:miter lim="800000"/>
            <a:headEnd/>
            <a:tailEnd/>
          </a:ln>
        </p:spPr>
      </p:pic>
      <p:pic>
        <p:nvPicPr>
          <p:cNvPr id="21508" name="Picture 4"/>
          <p:cNvPicPr>
            <a:picLocks noChangeAspect="1" noChangeArrowheads="1"/>
          </p:cNvPicPr>
          <p:nvPr/>
        </p:nvPicPr>
        <p:blipFill>
          <a:blip r:embed="rId4"/>
          <a:srcRect/>
          <a:stretch>
            <a:fillRect/>
          </a:stretch>
        </p:blipFill>
        <p:spPr bwMode="auto">
          <a:xfrm>
            <a:off x="6364742" y="1761705"/>
            <a:ext cx="2322058" cy="1588951"/>
          </a:xfrm>
          <a:prstGeom prst="rect">
            <a:avLst/>
          </a:prstGeom>
          <a:noFill/>
          <a:ln w="9525">
            <a:noFill/>
            <a:miter lim="800000"/>
            <a:headEnd/>
            <a:tailEnd/>
          </a:ln>
        </p:spPr>
      </p:pic>
      <p:pic>
        <p:nvPicPr>
          <p:cNvPr id="21509" name="Picture 5"/>
          <p:cNvPicPr>
            <a:picLocks noChangeAspect="1" noChangeArrowheads="1"/>
          </p:cNvPicPr>
          <p:nvPr/>
        </p:nvPicPr>
        <p:blipFill>
          <a:blip r:embed="rId5"/>
          <a:srcRect/>
          <a:stretch>
            <a:fillRect/>
          </a:stretch>
        </p:blipFill>
        <p:spPr bwMode="auto">
          <a:xfrm>
            <a:off x="785786" y="4143380"/>
            <a:ext cx="2322058" cy="1588950"/>
          </a:xfrm>
          <a:prstGeom prst="rect">
            <a:avLst/>
          </a:prstGeom>
          <a:noFill/>
          <a:ln w="9525">
            <a:noFill/>
            <a:miter lim="800000"/>
            <a:headEnd/>
            <a:tailEnd/>
          </a:ln>
        </p:spPr>
      </p:pic>
      <p:pic>
        <p:nvPicPr>
          <p:cNvPr id="21510" name="Picture 6"/>
          <p:cNvPicPr>
            <a:picLocks noChangeAspect="1" noChangeArrowheads="1"/>
          </p:cNvPicPr>
          <p:nvPr/>
        </p:nvPicPr>
        <p:blipFill>
          <a:blip r:embed="rId6"/>
          <a:srcRect/>
          <a:stretch>
            <a:fillRect/>
          </a:stretch>
        </p:blipFill>
        <p:spPr bwMode="auto">
          <a:xfrm>
            <a:off x="3571869" y="4119159"/>
            <a:ext cx="2357453" cy="1613171"/>
          </a:xfrm>
          <a:prstGeom prst="rect">
            <a:avLst/>
          </a:prstGeom>
          <a:noFill/>
          <a:ln w="9525">
            <a:noFill/>
            <a:miter lim="800000"/>
            <a:headEnd/>
            <a:tailEnd/>
          </a:ln>
        </p:spPr>
      </p:pic>
      <p:pic>
        <p:nvPicPr>
          <p:cNvPr id="21511" name="Picture 7"/>
          <p:cNvPicPr>
            <a:picLocks noChangeAspect="1" noChangeArrowheads="1"/>
          </p:cNvPicPr>
          <p:nvPr/>
        </p:nvPicPr>
        <p:blipFill>
          <a:blip r:embed="rId7"/>
          <a:srcRect/>
          <a:stretch>
            <a:fillRect/>
          </a:stretch>
        </p:blipFill>
        <p:spPr bwMode="auto">
          <a:xfrm>
            <a:off x="6364742" y="4119159"/>
            <a:ext cx="2411848" cy="1650393"/>
          </a:xfrm>
          <a:prstGeom prst="rect">
            <a:avLst/>
          </a:prstGeom>
          <a:noFill/>
          <a:ln w="9525">
            <a:noFill/>
            <a:miter lim="800000"/>
            <a:headEnd/>
            <a:tailEnd/>
          </a:ln>
        </p:spPr>
      </p:pic>
      <p:sp>
        <p:nvSpPr>
          <p:cNvPr id="10" name="TextBox 9"/>
          <p:cNvSpPr txBox="1"/>
          <p:nvPr/>
        </p:nvSpPr>
        <p:spPr>
          <a:xfrm>
            <a:off x="1550187" y="3429000"/>
            <a:ext cx="614338" cy="369332"/>
          </a:xfrm>
          <a:prstGeom prst="rect">
            <a:avLst/>
          </a:prstGeom>
          <a:noFill/>
        </p:spPr>
        <p:txBody>
          <a:bodyPr wrap="square" rtlCol="0">
            <a:spAutoFit/>
          </a:bodyPr>
          <a:lstStyle/>
          <a:p>
            <a:r>
              <a:rPr lang="en-US" dirty="0" smtClean="0"/>
              <a:t>USA</a:t>
            </a:r>
            <a:endParaRPr lang="en-US" dirty="0"/>
          </a:p>
        </p:txBody>
      </p:sp>
      <p:sp>
        <p:nvSpPr>
          <p:cNvPr id="12" name="TextBox 11"/>
          <p:cNvSpPr txBox="1"/>
          <p:nvPr/>
        </p:nvSpPr>
        <p:spPr>
          <a:xfrm>
            <a:off x="4321967" y="3429000"/>
            <a:ext cx="1071570" cy="369332"/>
          </a:xfrm>
          <a:prstGeom prst="rect">
            <a:avLst/>
          </a:prstGeom>
          <a:noFill/>
        </p:spPr>
        <p:txBody>
          <a:bodyPr wrap="square" rtlCol="0">
            <a:spAutoFit/>
          </a:bodyPr>
          <a:lstStyle/>
          <a:p>
            <a:r>
              <a:rPr lang="en-US" dirty="0" smtClean="0"/>
              <a:t>Japan</a:t>
            </a:r>
            <a:endParaRPr lang="en-US" dirty="0"/>
          </a:p>
        </p:txBody>
      </p:sp>
      <p:sp>
        <p:nvSpPr>
          <p:cNvPr id="13" name="TextBox 12"/>
          <p:cNvSpPr txBox="1"/>
          <p:nvPr/>
        </p:nvSpPr>
        <p:spPr>
          <a:xfrm>
            <a:off x="7072330" y="3429000"/>
            <a:ext cx="1071570" cy="369332"/>
          </a:xfrm>
          <a:prstGeom prst="rect">
            <a:avLst/>
          </a:prstGeom>
          <a:noFill/>
        </p:spPr>
        <p:txBody>
          <a:bodyPr wrap="square" rtlCol="0">
            <a:spAutoFit/>
          </a:bodyPr>
          <a:lstStyle/>
          <a:p>
            <a:r>
              <a:rPr lang="en-US" dirty="0" smtClean="0"/>
              <a:t>France</a:t>
            </a:r>
            <a:endParaRPr lang="en-US" dirty="0"/>
          </a:p>
        </p:txBody>
      </p:sp>
      <p:sp>
        <p:nvSpPr>
          <p:cNvPr id="14" name="TextBox 13"/>
          <p:cNvSpPr txBox="1"/>
          <p:nvPr/>
        </p:nvSpPr>
        <p:spPr>
          <a:xfrm>
            <a:off x="1543000" y="5786454"/>
            <a:ext cx="928694" cy="369332"/>
          </a:xfrm>
          <a:prstGeom prst="rect">
            <a:avLst/>
          </a:prstGeom>
          <a:noFill/>
        </p:spPr>
        <p:txBody>
          <a:bodyPr wrap="square" rtlCol="0">
            <a:spAutoFit/>
          </a:bodyPr>
          <a:lstStyle/>
          <a:p>
            <a:r>
              <a:rPr lang="en-US" dirty="0" smtClean="0"/>
              <a:t>Finland</a:t>
            </a:r>
            <a:endParaRPr lang="en-US" dirty="0"/>
          </a:p>
        </p:txBody>
      </p:sp>
      <p:sp>
        <p:nvSpPr>
          <p:cNvPr id="15" name="TextBox 14"/>
          <p:cNvSpPr txBox="1"/>
          <p:nvPr/>
        </p:nvSpPr>
        <p:spPr>
          <a:xfrm>
            <a:off x="4321967" y="5786454"/>
            <a:ext cx="857255" cy="369332"/>
          </a:xfrm>
          <a:prstGeom prst="rect">
            <a:avLst/>
          </a:prstGeom>
          <a:noFill/>
        </p:spPr>
        <p:txBody>
          <a:bodyPr wrap="square" rtlCol="0">
            <a:spAutoFit/>
          </a:bodyPr>
          <a:lstStyle/>
          <a:p>
            <a:r>
              <a:rPr lang="en-US" dirty="0" smtClean="0"/>
              <a:t>India</a:t>
            </a:r>
            <a:endParaRPr lang="en-US" dirty="0"/>
          </a:p>
        </p:txBody>
      </p:sp>
      <p:sp>
        <p:nvSpPr>
          <p:cNvPr id="16" name="TextBox 15"/>
          <p:cNvSpPr txBox="1"/>
          <p:nvPr/>
        </p:nvSpPr>
        <p:spPr>
          <a:xfrm>
            <a:off x="6858016" y="5786454"/>
            <a:ext cx="1285884" cy="369332"/>
          </a:xfrm>
          <a:prstGeom prst="rect">
            <a:avLst/>
          </a:prstGeom>
          <a:noFill/>
        </p:spPr>
        <p:txBody>
          <a:bodyPr wrap="square" rtlCol="0">
            <a:spAutoFit/>
          </a:bodyPr>
          <a:lstStyle/>
          <a:p>
            <a:r>
              <a:rPr lang="en-US" dirty="0" smtClean="0"/>
              <a:t>Philippines</a:t>
            </a:r>
            <a:endParaRPr lang="en-US" dirty="0"/>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mj-lt"/>
              </a:rPr>
              <a:t>Scenarios points calculation</a:t>
            </a:r>
            <a:endParaRPr lang="en-US" dirty="0">
              <a:latin typeface="+mj-lt"/>
            </a:endParaRPr>
          </a:p>
        </p:txBody>
      </p:sp>
      <p:pic>
        <p:nvPicPr>
          <p:cNvPr id="19458" name="Picture 2"/>
          <p:cNvPicPr>
            <a:picLocks noGrp="1" noChangeAspect="1" noChangeArrowheads="1"/>
          </p:cNvPicPr>
          <p:nvPr>
            <p:ph idx="1"/>
          </p:nvPr>
        </p:nvPicPr>
        <p:blipFill>
          <a:blip r:embed="rId2"/>
          <a:srcRect/>
          <a:stretch>
            <a:fillRect/>
          </a:stretch>
        </p:blipFill>
        <p:spPr bwMode="auto">
          <a:xfrm>
            <a:off x="1571604" y="3857628"/>
            <a:ext cx="5972188" cy="2064814"/>
          </a:xfrm>
          <a:prstGeom prst="rect">
            <a:avLst/>
          </a:prstGeom>
          <a:noFill/>
          <a:ln w="9525">
            <a:noFill/>
            <a:miter lim="800000"/>
            <a:headEnd/>
            <a:tailEnd/>
          </a:ln>
        </p:spPr>
      </p:pic>
      <p:pic>
        <p:nvPicPr>
          <p:cNvPr id="5" name="Picture 2"/>
          <p:cNvPicPr>
            <a:picLocks noChangeAspect="1" noChangeArrowheads="1"/>
          </p:cNvPicPr>
          <p:nvPr/>
        </p:nvPicPr>
        <p:blipFill>
          <a:blip r:embed="rId3"/>
          <a:srcRect/>
          <a:stretch>
            <a:fillRect/>
          </a:stretch>
        </p:blipFill>
        <p:spPr bwMode="auto">
          <a:xfrm>
            <a:off x="1714480" y="1571612"/>
            <a:ext cx="5400684" cy="210895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mj-lt"/>
              </a:rPr>
              <a:t>Forecast charts</a:t>
            </a:r>
            <a:endParaRPr lang="en-US" dirty="0">
              <a:latin typeface="+mj-lt"/>
            </a:endParaRPr>
          </a:p>
        </p:txBody>
      </p:sp>
      <p:pic>
        <p:nvPicPr>
          <p:cNvPr id="23554" name="Picture 2"/>
          <p:cNvPicPr>
            <a:picLocks noGrp="1" noChangeAspect="1" noChangeArrowheads="1"/>
          </p:cNvPicPr>
          <p:nvPr>
            <p:ph idx="1"/>
          </p:nvPr>
        </p:nvPicPr>
        <p:blipFill>
          <a:blip r:embed="rId2"/>
          <a:srcRect/>
          <a:stretch>
            <a:fillRect/>
          </a:stretch>
        </p:blipFill>
        <p:spPr bwMode="auto">
          <a:xfrm>
            <a:off x="468132" y="1571612"/>
            <a:ext cx="4103867" cy="2084573"/>
          </a:xfrm>
          <a:prstGeom prst="rect">
            <a:avLst/>
          </a:prstGeom>
          <a:noFill/>
          <a:ln w="9525">
            <a:noFill/>
            <a:miter lim="800000"/>
            <a:headEnd/>
            <a:tailEnd/>
          </a:ln>
        </p:spPr>
      </p:pic>
      <p:pic>
        <p:nvPicPr>
          <p:cNvPr id="23555" name="Picture 3"/>
          <p:cNvPicPr>
            <a:picLocks noChangeAspect="1" noChangeArrowheads="1"/>
          </p:cNvPicPr>
          <p:nvPr/>
        </p:nvPicPr>
        <p:blipFill>
          <a:blip r:embed="rId3"/>
          <a:srcRect/>
          <a:stretch>
            <a:fillRect/>
          </a:stretch>
        </p:blipFill>
        <p:spPr bwMode="auto">
          <a:xfrm>
            <a:off x="4929191" y="1571612"/>
            <a:ext cx="3757610" cy="2084573"/>
          </a:xfrm>
          <a:prstGeom prst="rect">
            <a:avLst/>
          </a:prstGeom>
          <a:noFill/>
          <a:ln w="9525">
            <a:noFill/>
            <a:miter lim="800000"/>
            <a:headEnd/>
            <a:tailEnd/>
          </a:ln>
        </p:spPr>
      </p:pic>
      <p:pic>
        <p:nvPicPr>
          <p:cNvPr id="23556" name="Picture 4"/>
          <p:cNvPicPr>
            <a:picLocks noChangeAspect="1" noChangeArrowheads="1"/>
          </p:cNvPicPr>
          <p:nvPr/>
        </p:nvPicPr>
        <p:blipFill>
          <a:blip r:embed="rId4"/>
          <a:srcRect/>
          <a:stretch>
            <a:fillRect/>
          </a:stretch>
        </p:blipFill>
        <p:spPr bwMode="auto">
          <a:xfrm>
            <a:off x="468132" y="4357694"/>
            <a:ext cx="4103867" cy="2091226"/>
          </a:xfrm>
          <a:prstGeom prst="rect">
            <a:avLst/>
          </a:prstGeom>
          <a:noFill/>
          <a:ln w="9525">
            <a:noFill/>
            <a:miter lim="800000"/>
            <a:headEnd/>
            <a:tailEnd/>
          </a:ln>
        </p:spPr>
      </p:pic>
      <p:pic>
        <p:nvPicPr>
          <p:cNvPr id="23557" name="Picture 5"/>
          <p:cNvPicPr>
            <a:picLocks noChangeAspect="1" noChangeArrowheads="1"/>
          </p:cNvPicPr>
          <p:nvPr/>
        </p:nvPicPr>
        <p:blipFill>
          <a:blip r:embed="rId5"/>
          <a:srcRect/>
          <a:stretch>
            <a:fillRect/>
          </a:stretch>
        </p:blipFill>
        <p:spPr bwMode="auto">
          <a:xfrm>
            <a:off x="4929191" y="4357694"/>
            <a:ext cx="3757609" cy="2091226"/>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mj-lt"/>
              </a:rPr>
              <a:t>Overlay chart of the four countries</a:t>
            </a:r>
            <a:endParaRPr lang="en-US" dirty="0">
              <a:latin typeface="+mj-lt"/>
            </a:endParaRPr>
          </a:p>
        </p:txBody>
      </p:sp>
      <p:pic>
        <p:nvPicPr>
          <p:cNvPr id="22530" name="Picture 2"/>
          <p:cNvPicPr>
            <a:picLocks noGrp="1" noChangeAspect="1" noChangeArrowheads="1"/>
          </p:cNvPicPr>
          <p:nvPr>
            <p:ph idx="1"/>
          </p:nvPr>
        </p:nvPicPr>
        <p:blipFill>
          <a:blip r:embed="rId2"/>
          <a:srcRect/>
          <a:stretch>
            <a:fillRect/>
          </a:stretch>
        </p:blipFill>
        <p:spPr bwMode="auto">
          <a:xfrm>
            <a:off x="1264929" y="1600200"/>
            <a:ext cx="6614142" cy="452596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mj-lt"/>
              </a:rPr>
              <a:t>Demo</a:t>
            </a:r>
            <a:endParaRPr lang="en-US" dirty="0">
              <a:latin typeface="+mj-lt"/>
            </a:endParaRPr>
          </a:p>
        </p:txBody>
      </p:sp>
      <p:sp>
        <p:nvSpPr>
          <p:cNvPr id="5" name="Content Placeholder 4"/>
          <p:cNvSpPr>
            <a:spLocks noGrp="1"/>
          </p:cNvSpPr>
          <p:nvPr>
            <p:ph idx="1"/>
          </p:nvPr>
        </p:nvSpPr>
        <p:spPr/>
        <p:txBody>
          <a:bodyPr/>
          <a:lstStyle/>
          <a:p>
            <a:endParaRPr lang="en-US" dirty="0"/>
          </a:p>
        </p:txBody>
      </p:sp>
      <p:pic>
        <p:nvPicPr>
          <p:cNvPr id="3075" name="Picture 3"/>
          <p:cNvPicPr>
            <a:picLocks noChangeAspect="1" noChangeArrowheads="1"/>
          </p:cNvPicPr>
          <p:nvPr/>
        </p:nvPicPr>
        <p:blipFill>
          <a:blip r:embed="rId2"/>
          <a:srcRect/>
          <a:stretch>
            <a:fillRect/>
          </a:stretch>
        </p:blipFill>
        <p:spPr bwMode="auto">
          <a:xfrm>
            <a:off x="3810000" y="2667000"/>
            <a:ext cx="1524000" cy="1524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81" name="Picture 5"/>
          <p:cNvPicPr>
            <a:picLocks noChangeAspect="1" noChangeArrowheads="1"/>
          </p:cNvPicPr>
          <p:nvPr/>
        </p:nvPicPr>
        <p:blipFill>
          <a:blip r:embed="rId3"/>
          <a:stretch>
            <a:fillRect/>
          </a:stretch>
        </p:blipFill>
        <p:spPr bwMode="auto">
          <a:xfrm>
            <a:off x="285720" y="571480"/>
            <a:ext cx="8615363" cy="572928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357158" y="274638"/>
            <a:ext cx="8229600" cy="1143000"/>
          </a:xfrm>
        </p:spPr>
        <p:txBody>
          <a:bodyPr/>
          <a:lstStyle/>
          <a:p>
            <a:r>
              <a:rPr lang="en-US" dirty="0" smtClean="0">
                <a:latin typeface="+mj-lt"/>
              </a:rPr>
              <a:t>Thank you </a:t>
            </a:r>
            <a:endParaRPr lang="en-US" dirty="0">
              <a:latin typeface="+mj-lt"/>
            </a:endParaRPr>
          </a:p>
        </p:txBody>
      </p:sp>
      <p:pic>
        <p:nvPicPr>
          <p:cNvPr id="4" name="Picture 2"/>
          <p:cNvPicPr>
            <a:picLocks noGrp="1" noChangeAspect="1" noChangeArrowheads="1"/>
          </p:cNvPicPr>
          <p:nvPr>
            <p:ph idx="4294967295"/>
          </p:nvPr>
        </p:nvPicPr>
        <p:blipFill>
          <a:blip r:embed="rId2"/>
          <a:srcRect/>
          <a:stretch>
            <a:fillRect/>
          </a:stretch>
        </p:blipFill>
        <p:spPr bwMode="auto">
          <a:xfrm>
            <a:off x="3500430" y="1714488"/>
            <a:ext cx="2028825" cy="2073275"/>
          </a:xfrm>
          <a:prstGeom prst="rect">
            <a:avLst/>
          </a:prstGeom>
          <a:noFill/>
          <a:ln w="9525">
            <a:noFill/>
            <a:miter lim="800000"/>
            <a:headEnd/>
            <a:tailEnd/>
          </a:ln>
        </p:spPr>
      </p:pic>
      <p:sp>
        <p:nvSpPr>
          <p:cNvPr id="11" name="TextBox 10"/>
          <p:cNvSpPr txBox="1"/>
          <p:nvPr/>
        </p:nvSpPr>
        <p:spPr>
          <a:xfrm>
            <a:off x="1500166" y="4572008"/>
            <a:ext cx="6072230" cy="369332"/>
          </a:xfrm>
          <a:prstGeom prst="rect">
            <a:avLst/>
          </a:prstGeom>
          <a:noFill/>
        </p:spPr>
        <p:txBody>
          <a:bodyPr wrap="square" rtlCol="0">
            <a:spAutoFit/>
          </a:bodyPr>
          <a:lstStyle/>
          <a:p>
            <a:pPr algn="ctr"/>
            <a:r>
              <a:rPr lang="en-US" b="1" dirty="0" smtClean="0"/>
              <a:t>Don’t worry, Be Happy!</a:t>
            </a:r>
            <a:endParaRPr lang="en-US" b="1" dirty="0"/>
          </a:p>
        </p:txBody>
      </p:sp>
    </p:spTree>
  </p:cSld>
  <p:clrMapOvr>
    <a:masterClrMapping/>
  </p:clrMapOvr>
  <p:transition>
    <p:newsflash/>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mj-lt"/>
              </a:rPr>
              <a:t>We are from…</a:t>
            </a:r>
            <a:endParaRPr lang="en-US" dirty="0">
              <a:latin typeface="+mj-lt"/>
            </a:endParaRPr>
          </a:p>
        </p:txBody>
      </p:sp>
      <p:pic>
        <p:nvPicPr>
          <p:cNvPr id="7170" name="Picture 2"/>
          <p:cNvPicPr>
            <a:picLocks noGrp="1" noChangeAspect="1" noChangeArrowheads="1"/>
          </p:cNvPicPr>
          <p:nvPr>
            <p:ph idx="1"/>
          </p:nvPr>
        </p:nvPicPr>
        <p:blipFill>
          <a:blip r:embed="rId3"/>
          <a:srcRect/>
          <a:stretch>
            <a:fillRect/>
          </a:stretch>
        </p:blipFill>
        <p:spPr bwMode="auto">
          <a:xfrm>
            <a:off x="1142976" y="4577474"/>
            <a:ext cx="1166801" cy="582436"/>
          </a:xfrm>
          <a:prstGeom prst="rect">
            <a:avLst/>
          </a:prstGeom>
          <a:noFill/>
          <a:ln w="9525">
            <a:noFill/>
            <a:miter lim="800000"/>
            <a:headEnd/>
            <a:tailEnd/>
          </a:ln>
        </p:spPr>
      </p:pic>
      <p:pic>
        <p:nvPicPr>
          <p:cNvPr id="7171" name="Picture 3"/>
          <p:cNvPicPr>
            <a:picLocks noChangeAspect="1" noChangeArrowheads="1"/>
          </p:cNvPicPr>
          <p:nvPr/>
        </p:nvPicPr>
        <p:blipFill>
          <a:blip r:embed="rId4"/>
          <a:srcRect/>
          <a:stretch>
            <a:fillRect/>
          </a:stretch>
        </p:blipFill>
        <p:spPr bwMode="auto">
          <a:xfrm>
            <a:off x="928662" y="1642124"/>
            <a:ext cx="1664487" cy="1786876"/>
          </a:xfrm>
          <a:prstGeom prst="rect">
            <a:avLst/>
          </a:prstGeom>
          <a:noFill/>
          <a:ln w="9525">
            <a:noFill/>
            <a:miter lim="800000"/>
            <a:headEnd/>
            <a:tailEnd/>
          </a:ln>
        </p:spPr>
      </p:pic>
      <p:pic>
        <p:nvPicPr>
          <p:cNvPr id="7172" name="Picture 4"/>
          <p:cNvPicPr>
            <a:picLocks noChangeAspect="1" noChangeArrowheads="1"/>
          </p:cNvPicPr>
          <p:nvPr/>
        </p:nvPicPr>
        <p:blipFill>
          <a:blip r:embed="rId5"/>
          <a:srcRect/>
          <a:stretch>
            <a:fillRect/>
          </a:stretch>
        </p:blipFill>
        <p:spPr bwMode="auto">
          <a:xfrm>
            <a:off x="4000496" y="4568455"/>
            <a:ext cx="1143008" cy="567744"/>
          </a:xfrm>
          <a:prstGeom prst="rect">
            <a:avLst/>
          </a:prstGeom>
          <a:noFill/>
          <a:ln w="9525">
            <a:noFill/>
            <a:miter lim="800000"/>
            <a:headEnd/>
            <a:tailEnd/>
          </a:ln>
        </p:spPr>
      </p:pic>
      <p:pic>
        <p:nvPicPr>
          <p:cNvPr id="7173" name="Picture 5"/>
          <p:cNvPicPr>
            <a:picLocks noChangeAspect="1" noChangeArrowheads="1"/>
          </p:cNvPicPr>
          <p:nvPr/>
        </p:nvPicPr>
        <p:blipFill>
          <a:blip r:embed="rId6"/>
          <a:srcRect/>
          <a:stretch>
            <a:fillRect/>
          </a:stretch>
        </p:blipFill>
        <p:spPr bwMode="auto">
          <a:xfrm>
            <a:off x="3643306" y="1642125"/>
            <a:ext cx="1901236" cy="1786876"/>
          </a:xfrm>
          <a:prstGeom prst="rect">
            <a:avLst/>
          </a:prstGeom>
          <a:noFill/>
          <a:ln w="9525">
            <a:noFill/>
            <a:miter lim="800000"/>
            <a:headEnd/>
            <a:tailEnd/>
          </a:ln>
        </p:spPr>
      </p:pic>
      <p:pic>
        <p:nvPicPr>
          <p:cNvPr id="7174" name="Picture 6"/>
          <p:cNvPicPr>
            <a:picLocks noChangeAspect="1" noChangeArrowheads="1"/>
          </p:cNvPicPr>
          <p:nvPr/>
        </p:nvPicPr>
        <p:blipFill>
          <a:blip r:embed="rId7"/>
          <a:srcRect/>
          <a:stretch>
            <a:fillRect/>
          </a:stretch>
        </p:blipFill>
        <p:spPr bwMode="auto">
          <a:xfrm>
            <a:off x="6572264" y="1642124"/>
            <a:ext cx="1627771" cy="1786876"/>
          </a:xfrm>
          <a:prstGeom prst="rect">
            <a:avLst/>
          </a:prstGeom>
          <a:noFill/>
          <a:ln w="9525">
            <a:noFill/>
            <a:miter lim="800000"/>
            <a:headEnd/>
            <a:tailEnd/>
          </a:ln>
        </p:spPr>
      </p:pic>
      <p:pic>
        <p:nvPicPr>
          <p:cNvPr id="7175" name="Picture 7"/>
          <p:cNvPicPr>
            <a:picLocks noChangeAspect="1" noChangeArrowheads="1"/>
          </p:cNvPicPr>
          <p:nvPr/>
        </p:nvPicPr>
        <p:blipFill>
          <a:blip r:embed="rId8"/>
          <a:srcRect/>
          <a:stretch>
            <a:fillRect/>
          </a:stretch>
        </p:blipFill>
        <p:spPr bwMode="auto">
          <a:xfrm>
            <a:off x="6858016" y="4529108"/>
            <a:ext cx="1071570" cy="607091"/>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INTRODUCTION</a:t>
            </a:r>
            <a:endParaRPr lang="en-US" dirty="0"/>
          </a:p>
        </p:txBody>
      </p:sp>
      <p:pic>
        <p:nvPicPr>
          <p:cNvPr id="1026" name="Picture 2"/>
          <p:cNvPicPr>
            <a:picLocks noGrp="1" noChangeAspect="1" noChangeArrowheads="1"/>
          </p:cNvPicPr>
          <p:nvPr>
            <p:ph idx="1"/>
          </p:nvPr>
        </p:nvPicPr>
        <p:blipFill>
          <a:blip r:embed="rId3"/>
          <a:srcRect/>
          <a:stretch>
            <a:fillRect/>
          </a:stretch>
        </p:blipFill>
        <p:spPr bwMode="auto">
          <a:xfrm>
            <a:off x="1428728" y="1417638"/>
            <a:ext cx="6429420" cy="4661303"/>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8" name="Picture 6"/>
          <p:cNvPicPr>
            <a:picLocks noGrp="1" noChangeAspect="1" noChangeArrowheads="1"/>
          </p:cNvPicPr>
          <p:nvPr>
            <p:ph idx="1"/>
          </p:nvPr>
        </p:nvPicPr>
        <p:blipFill>
          <a:blip r:embed="rId3"/>
          <a:srcRect/>
          <a:stretch>
            <a:fillRect/>
          </a:stretch>
        </p:blipFill>
        <p:spPr bwMode="auto">
          <a:xfrm>
            <a:off x="718149" y="1255726"/>
            <a:ext cx="7425751" cy="4360401"/>
          </a:xfrm>
          <a:prstGeom prst="rect">
            <a:avLst/>
          </a:prstGeom>
          <a:noFill/>
          <a:ln w="9525">
            <a:noFill/>
            <a:miter lim="800000"/>
            <a:headEnd/>
            <a:tailEnd/>
          </a:ln>
        </p:spPr>
      </p:pic>
      <p:sp>
        <p:nvSpPr>
          <p:cNvPr id="2" name="Title 1"/>
          <p:cNvSpPr>
            <a:spLocks noGrp="1"/>
          </p:cNvSpPr>
          <p:nvPr>
            <p:ph type="title"/>
          </p:nvPr>
        </p:nvSpPr>
        <p:spPr/>
        <p:txBody>
          <a:bodyPr>
            <a:normAutofit fontScale="90000"/>
          </a:bodyPr>
          <a:lstStyle/>
          <a:p>
            <a:r>
              <a:rPr lang="en-US" dirty="0" smtClean="0">
                <a:latin typeface="+mj-lt"/>
              </a:rPr>
              <a:t>Life, Liberty and the Pursuit of Happiness…</a:t>
            </a:r>
            <a:endParaRPr lang="en-US" dirty="0">
              <a:latin typeface="+mj-lt"/>
            </a:endParaRPr>
          </a:p>
        </p:txBody>
      </p:sp>
      <p:pic>
        <p:nvPicPr>
          <p:cNvPr id="8195" name="Picture 3"/>
          <p:cNvPicPr>
            <a:picLocks noChangeAspect="1" noChangeArrowheads="1"/>
          </p:cNvPicPr>
          <p:nvPr/>
        </p:nvPicPr>
        <p:blipFill>
          <a:blip r:embed="rId4"/>
          <a:srcRect/>
          <a:stretch>
            <a:fillRect/>
          </a:stretch>
        </p:blipFill>
        <p:spPr bwMode="auto">
          <a:xfrm>
            <a:off x="1285852" y="5781689"/>
            <a:ext cx="5416700" cy="504831"/>
          </a:xfrm>
          <a:prstGeom prst="roundRect">
            <a:avLst>
              <a:gd name="adj" fmla="val 8594"/>
            </a:avLst>
          </a:prstGeom>
          <a:solidFill>
            <a:srgbClr val="FFFFFF">
              <a:shade val="85000"/>
            </a:srgbClr>
          </a:solidFill>
          <a:ln>
            <a:noFill/>
          </a:ln>
          <a:effectLst>
            <a:outerShdw blurRad="63500" sx="102000" sy="102000" algn="ctr" rotWithShape="0">
              <a:prstClr val="black">
                <a:alpha val="40000"/>
              </a:prstClr>
            </a:outerShdw>
            <a:reflection blurRad="12700" stA="38000" endPos="28000" dist="5000" dir="5400000" sy="-100000" algn="bl" rotWithShape="0"/>
          </a:effectLst>
        </p:spPr>
      </p:pic>
      <p:cxnSp>
        <p:nvCxnSpPr>
          <p:cNvPr id="15" name="Straight Connector 14"/>
          <p:cNvCxnSpPr/>
          <p:nvPr/>
        </p:nvCxnSpPr>
        <p:spPr>
          <a:xfrm rot="5400000" flipH="1" flipV="1">
            <a:off x="752448" y="3533778"/>
            <a:ext cx="2781318" cy="1714511"/>
          </a:xfrm>
          <a:prstGeom prst="line">
            <a:avLst/>
          </a:prstGeom>
          <a:ln>
            <a:solidFill>
              <a:schemeClr val="tx1"/>
            </a:solidFill>
            <a:prstDash val="sysDash"/>
            <a:headEnd type="triangle"/>
            <a:tailEnd type="none"/>
          </a:ln>
        </p:spPr>
        <p:style>
          <a:lnRef idx="2">
            <a:schemeClr val="accent1"/>
          </a:lnRef>
          <a:fillRef idx="0">
            <a:schemeClr val="accent1"/>
          </a:fillRef>
          <a:effectRef idx="1">
            <a:schemeClr val="accent1"/>
          </a:effectRef>
          <a:fontRef idx="minor">
            <a:schemeClr val="tx1"/>
          </a:fontRef>
        </p:style>
      </p:cxnSp>
      <p:cxnSp>
        <p:nvCxnSpPr>
          <p:cNvPr id="17" name="Straight Connector 16"/>
          <p:cNvCxnSpPr/>
          <p:nvPr/>
        </p:nvCxnSpPr>
        <p:spPr>
          <a:xfrm rot="16200000" flipV="1">
            <a:off x="4353778" y="3432914"/>
            <a:ext cx="2781314" cy="1916235"/>
          </a:xfrm>
          <a:prstGeom prst="line">
            <a:avLst/>
          </a:prstGeom>
          <a:ln>
            <a:solidFill>
              <a:schemeClr val="tx1"/>
            </a:solidFill>
            <a:prstDash val="sysDash"/>
            <a:headEnd type="triangle"/>
            <a:tailEnd type="none"/>
          </a:ln>
        </p:spPr>
        <p:style>
          <a:lnRef idx="2">
            <a:schemeClr val="accent1"/>
          </a:lnRef>
          <a:fillRef idx="0">
            <a:schemeClr val="accent1"/>
          </a:fillRef>
          <a:effectRef idx="1">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528"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500" fill="hold"/>
                                        <p:tgtEl>
                                          <p:spTgt spid="15"/>
                                        </p:tgtEl>
                                        <p:attrNameLst>
                                          <p:attrName>ppt_w</p:attrName>
                                        </p:attrNameLst>
                                      </p:cBhvr>
                                      <p:tavLst>
                                        <p:tav tm="0">
                                          <p:val>
                                            <p:fltVal val="0"/>
                                          </p:val>
                                        </p:tav>
                                        <p:tav tm="100000">
                                          <p:val>
                                            <p:strVal val="#ppt_w"/>
                                          </p:val>
                                        </p:tav>
                                      </p:tavLst>
                                    </p:anim>
                                    <p:anim calcmode="lin" valueType="num">
                                      <p:cBhvr>
                                        <p:cTn id="8" dur="500" fill="hold"/>
                                        <p:tgtEl>
                                          <p:spTgt spid="15"/>
                                        </p:tgtEl>
                                        <p:attrNameLst>
                                          <p:attrName>ppt_h</p:attrName>
                                        </p:attrNameLst>
                                      </p:cBhvr>
                                      <p:tavLst>
                                        <p:tav tm="0">
                                          <p:val>
                                            <p:fltVal val="0"/>
                                          </p:val>
                                        </p:tav>
                                        <p:tav tm="100000">
                                          <p:val>
                                            <p:strVal val="#ppt_h"/>
                                          </p:val>
                                        </p:tav>
                                      </p:tavLst>
                                    </p:anim>
                                    <p:anim calcmode="lin" valueType="num">
                                      <p:cBhvr>
                                        <p:cTn id="9" dur="500" fill="hold"/>
                                        <p:tgtEl>
                                          <p:spTgt spid="15"/>
                                        </p:tgtEl>
                                        <p:attrNameLst>
                                          <p:attrName>ppt_x</p:attrName>
                                        </p:attrNameLst>
                                      </p:cBhvr>
                                      <p:tavLst>
                                        <p:tav tm="0">
                                          <p:val>
                                            <p:fltVal val="0.5"/>
                                          </p:val>
                                        </p:tav>
                                        <p:tav tm="100000">
                                          <p:val>
                                            <p:strVal val="#ppt_x"/>
                                          </p:val>
                                        </p:tav>
                                      </p:tavLst>
                                    </p:anim>
                                    <p:anim calcmode="lin" valueType="num">
                                      <p:cBhvr>
                                        <p:cTn id="10" dur="500" fill="hold"/>
                                        <p:tgtEl>
                                          <p:spTgt spid="15"/>
                                        </p:tgtEl>
                                        <p:attrNameLst>
                                          <p:attrName>ppt_y</p:attrName>
                                        </p:attrNameLst>
                                      </p:cBhvr>
                                      <p:tavLst>
                                        <p:tav tm="0">
                                          <p:val>
                                            <p:fltVal val="0.5"/>
                                          </p:val>
                                        </p:tav>
                                        <p:tav tm="100000">
                                          <p:val>
                                            <p:strVal val="#ppt_y"/>
                                          </p:val>
                                        </p:tav>
                                      </p:tavLst>
                                    </p:anim>
                                  </p:childTnLst>
                                </p:cTn>
                              </p:par>
                              <p:par>
                                <p:cTn id="11" presetID="23" presetClass="entr" presetSubtype="528" fill="hold" nodeType="withEffect">
                                  <p:stCondLst>
                                    <p:cond delay="0"/>
                                  </p:stCondLst>
                                  <p:childTnLst>
                                    <p:set>
                                      <p:cBhvr>
                                        <p:cTn id="12" dur="1" fill="hold">
                                          <p:stCondLst>
                                            <p:cond delay="0"/>
                                          </p:stCondLst>
                                        </p:cTn>
                                        <p:tgtEl>
                                          <p:spTgt spid="17"/>
                                        </p:tgtEl>
                                        <p:attrNameLst>
                                          <p:attrName>style.visibility</p:attrName>
                                        </p:attrNameLst>
                                      </p:cBhvr>
                                      <p:to>
                                        <p:strVal val="visible"/>
                                      </p:to>
                                    </p:set>
                                    <p:anim calcmode="lin" valueType="num">
                                      <p:cBhvr>
                                        <p:cTn id="13" dur="500" fill="hold"/>
                                        <p:tgtEl>
                                          <p:spTgt spid="17"/>
                                        </p:tgtEl>
                                        <p:attrNameLst>
                                          <p:attrName>ppt_w</p:attrName>
                                        </p:attrNameLst>
                                      </p:cBhvr>
                                      <p:tavLst>
                                        <p:tav tm="0">
                                          <p:val>
                                            <p:fltVal val="0"/>
                                          </p:val>
                                        </p:tav>
                                        <p:tav tm="100000">
                                          <p:val>
                                            <p:strVal val="#ppt_w"/>
                                          </p:val>
                                        </p:tav>
                                      </p:tavLst>
                                    </p:anim>
                                    <p:anim calcmode="lin" valueType="num">
                                      <p:cBhvr>
                                        <p:cTn id="14" dur="500" fill="hold"/>
                                        <p:tgtEl>
                                          <p:spTgt spid="17"/>
                                        </p:tgtEl>
                                        <p:attrNameLst>
                                          <p:attrName>ppt_h</p:attrName>
                                        </p:attrNameLst>
                                      </p:cBhvr>
                                      <p:tavLst>
                                        <p:tav tm="0">
                                          <p:val>
                                            <p:fltVal val="0"/>
                                          </p:val>
                                        </p:tav>
                                        <p:tav tm="100000">
                                          <p:val>
                                            <p:strVal val="#ppt_h"/>
                                          </p:val>
                                        </p:tav>
                                      </p:tavLst>
                                    </p:anim>
                                    <p:anim calcmode="lin" valueType="num">
                                      <p:cBhvr>
                                        <p:cTn id="15" dur="500" fill="hold"/>
                                        <p:tgtEl>
                                          <p:spTgt spid="17"/>
                                        </p:tgtEl>
                                        <p:attrNameLst>
                                          <p:attrName>ppt_x</p:attrName>
                                        </p:attrNameLst>
                                      </p:cBhvr>
                                      <p:tavLst>
                                        <p:tav tm="0">
                                          <p:val>
                                            <p:fltVal val="0.5"/>
                                          </p:val>
                                        </p:tav>
                                        <p:tav tm="100000">
                                          <p:val>
                                            <p:strVal val="#ppt_x"/>
                                          </p:val>
                                        </p:tav>
                                      </p:tavLst>
                                    </p:anim>
                                    <p:anim calcmode="lin" valueType="num">
                                      <p:cBhvr>
                                        <p:cTn id="16" dur="500" fill="hold"/>
                                        <p:tgtEl>
                                          <p:spTgt spid="17"/>
                                        </p:tgtEl>
                                        <p:attrNameLst>
                                          <p:attrName>ppt_y</p:attrName>
                                        </p:attrNameLst>
                                      </p:cBhvr>
                                      <p:tavLst>
                                        <p:tav tm="0">
                                          <p:val>
                                            <p:fltVal val="0.5"/>
                                          </p:val>
                                        </p:tav>
                                        <p:tav tm="100000">
                                          <p:val>
                                            <p:strVal val="#ppt_y"/>
                                          </p:val>
                                        </p:tav>
                                      </p:tavLst>
                                    </p:anim>
                                  </p:childTnLst>
                                </p:cTn>
                              </p:par>
                              <p:par>
                                <p:cTn id="17" presetID="23" presetClass="entr" presetSubtype="528" fill="hold" nodeType="withEffect">
                                  <p:stCondLst>
                                    <p:cond delay="0"/>
                                  </p:stCondLst>
                                  <p:childTnLst>
                                    <p:set>
                                      <p:cBhvr>
                                        <p:cTn id="18" dur="1" fill="hold">
                                          <p:stCondLst>
                                            <p:cond delay="0"/>
                                          </p:stCondLst>
                                        </p:cTn>
                                        <p:tgtEl>
                                          <p:spTgt spid="8195"/>
                                        </p:tgtEl>
                                        <p:attrNameLst>
                                          <p:attrName>style.visibility</p:attrName>
                                        </p:attrNameLst>
                                      </p:cBhvr>
                                      <p:to>
                                        <p:strVal val="visible"/>
                                      </p:to>
                                    </p:set>
                                    <p:anim calcmode="lin" valueType="num">
                                      <p:cBhvr>
                                        <p:cTn id="19" dur="500" fill="hold"/>
                                        <p:tgtEl>
                                          <p:spTgt spid="8195"/>
                                        </p:tgtEl>
                                        <p:attrNameLst>
                                          <p:attrName>ppt_w</p:attrName>
                                        </p:attrNameLst>
                                      </p:cBhvr>
                                      <p:tavLst>
                                        <p:tav tm="0">
                                          <p:val>
                                            <p:fltVal val="0"/>
                                          </p:val>
                                        </p:tav>
                                        <p:tav tm="100000">
                                          <p:val>
                                            <p:strVal val="#ppt_w"/>
                                          </p:val>
                                        </p:tav>
                                      </p:tavLst>
                                    </p:anim>
                                    <p:anim calcmode="lin" valueType="num">
                                      <p:cBhvr>
                                        <p:cTn id="20" dur="500" fill="hold"/>
                                        <p:tgtEl>
                                          <p:spTgt spid="8195"/>
                                        </p:tgtEl>
                                        <p:attrNameLst>
                                          <p:attrName>ppt_h</p:attrName>
                                        </p:attrNameLst>
                                      </p:cBhvr>
                                      <p:tavLst>
                                        <p:tav tm="0">
                                          <p:val>
                                            <p:fltVal val="0"/>
                                          </p:val>
                                        </p:tav>
                                        <p:tav tm="100000">
                                          <p:val>
                                            <p:strVal val="#ppt_h"/>
                                          </p:val>
                                        </p:tav>
                                      </p:tavLst>
                                    </p:anim>
                                    <p:anim calcmode="lin" valueType="num">
                                      <p:cBhvr>
                                        <p:cTn id="21" dur="500" fill="hold"/>
                                        <p:tgtEl>
                                          <p:spTgt spid="8195"/>
                                        </p:tgtEl>
                                        <p:attrNameLst>
                                          <p:attrName>ppt_x</p:attrName>
                                        </p:attrNameLst>
                                      </p:cBhvr>
                                      <p:tavLst>
                                        <p:tav tm="0">
                                          <p:val>
                                            <p:fltVal val="0.5"/>
                                          </p:val>
                                        </p:tav>
                                        <p:tav tm="100000">
                                          <p:val>
                                            <p:strVal val="#ppt_x"/>
                                          </p:val>
                                        </p:tav>
                                      </p:tavLst>
                                    </p:anim>
                                    <p:anim calcmode="lin" valueType="num">
                                      <p:cBhvr>
                                        <p:cTn id="22" dur="500" fill="hold"/>
                                        <p:tgtEl>
                                          <p:spTgt spid="8195"/>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mj-lt"/>
              </a:rPr>
              <a:t>The Happiness conflict</a:t>
            </a:r>
            <a:endParaRPr lang="en-US" dirty="0">
              <a:latin typeface="+mj-lt"/>
            </a:endParaRPr>
          </a:p>
        </p:txBody>
      </p:sp>
      <p:pic>
        <p:nvPicPr>
          <p:cNvPr id="1027" name="Picture 3"/>
          <p:cNvPicPr>
            <a:picLocks noGrp="1" noChangeAspect="1" noChangeArrowheads="1"/>
          </p:cNvPicPr>
          <p:nvPr>
            <p:ph idx="1"/>
          </p:nvPr>
        </p:nvPicPr>
        <p:blipFill>
          <a:blip r:embed="rId3"/>
          <a:srcRect/>
          <a:stretch>
            <a:fillRect/>
          </a:stretch>
        </p:blipFill>
        <p:spPr bwMode="auto">
          <a:xfrm>
            <a:off x="457200" y="2357430"/>
            <a:ext cx="3268651" cy="2940056"/>
          </a:xfrm>
          <a:prstGeom prst="rect">
            <a:avLst/>
          </a:prstGeom>
          <a:noFill/>
          <a:ln w="9525">
            <a:noFill/>
            <a:miter lim="800000"/>
            <a:headEnd/>
            <a:tailEnd/>
          </a:ln>
          <a:effectLst/>
        </p:spPr>
      </p:pic>
      <p:sp>
        <p:nvSpPr>
          <p:cNvPr id="6" name="TextBox 5"/>
          <p:cNvSpPr txBox="1"/>
          <p:nvPr/>
        </p:nvSpPr>
        <p:spPr>
          <a:xfrm>
            <a:off x="785786" y="6492081"/>
            <a:ext cx="2738250" cy="276999"/>
          </a:xfrm>
          <a:prstGeom prst="rect">
            <a:avLst/>
          </a:prstGeom>
          <a:noFill/>
        </p:spPr>
        <p:txBody>
          <a:bodyPr wrap="none" rtlCol="0">
            <a:spAutoFit/>
          </a:bodyPr>
          <a:lstStyle/>
          <a:p>
            <a:r>
              <a:rPr lang="en-US" sz="1200" dirty="0" smtClean="0"/>
              <a:t>Source: General Social Survey 1972-2004</a:t>
            </a:r>
            <a:endParaRPr lang="en-US" sz="1200" dirty="0"/>
          </a:p>
        </p:txBody>
      </p:sp>
      <p:pic>
        <p:nvPicPr>
          <p:cNvPr id="1028" name="Picture 4"/>
          <p:cNvPicPr>
            <a:picLocks noChangeAspect="1" noChangeArrowheads="1"/>
          </p:cNvPicPr>
          <p:nvPr/>
        </p:nvPicPr>
        <p:blipFill>
          <a:blip r:embed="rId4"/>
          <a:srcRect/>
          <a:stretch>
            <a:fillRect/>
          </a:stretch>
        </p:blipFill>
        <p:spPr bwMode="auto">
          <a:xfrm>
            <a:off x="5143504" y="3967970"/>
            <a:ext cx="2328850" cy="2524111"/>
          </a:xfrm>
          <a:prstGeom prst="rect">
            <a:avLst/>
          </a:prstGeom>
          <a:noFill/>
          <a:ln w="9525">
            <a:noFill/>
            <a:miter lim="800000"/>
            <a:headEnd/>
            <a:tailEnd/>
          </a:ln>
          <a:effectLst/>
        </p:spPr>
      </p:pic>
      <p:pic>
        <p:nvPicPr>
          <p:cNvPr id="4099" name="Picture 3"/>
          <p:cNvPicPr>
            <a:picLocks noChangeAspect="1" noChangeArrowheads="1"/>
          </p:cNvPicPr>
          <p:nvPr/>
        </p:nvPicPr>
        <p:blipFill>
          <a:blip r:embed="rId5"/>
          <a:srcRect/>
          <a:stretch>
            <a:fillRect/>
          </a:stretch>
        </p:blipFill>
        <p:spPr bwMode="auto">
          <a:xfrm>
            <a:off x="5429256" y="1714488"/>
            <a:ext cx="1453145" cy="1937526"/>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028"/>
                                        </p:tgtEl>
                                        <p:attrNameLst>
                                          <p:attrName>style.visibility</p:attrName>
                                        </p:attrNameLst>
                                      </p:cBhvr>
                                      <p:to>
                                        <p:strVal val="visible"/>
                                      </p:to>
                                    </p:set>
                                    <p:animEffect transition="in" filter="blinds(horizontal)">
                                      <p:cBhvr>
                                        <p:cTn id="7" dur="500"/>
                                        <p:tgtEl>
                                          <p:spTgt spid="10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mj-lt"/>
              </a:rPr>
              <a:t>HOW HAPPY ARE YOU?</a:t>
            </a:r>
            <a:endParaRPr lang="en-US" dirty="0">
              <a:latin typeface="+mj-lt"/>
            </a:endParaRPr>
          </a:p>
        </p:txBody>
      </p:sp>
      <p:sp>
        <p:nvSpPr>
          <p:cNvPr id="3" name="Content Placeholder 2"/>
          <p:cNvSpPr>
            <a:spLocks noGrp="1"/>
          </p:cNvSpPr>
          <p:nvPr>
            <p:ph idx="1"/>
          </p:nvPr>
        </p:nvSpPr>
        <p:spPr/>
        <p:txBody>
          <a:bodyPr/>
          <a:lstStyle/>
          <a:p>
            <a:r>
              <a:rPr lang="en-US" dirty="0" smtClean="0"/>
              <a:t>SURVEY QUESTIONS:</a:t>
            </a:r>
            <a:endParaRPr lang="en-US" b="1" dirty="0" smtClean="0"/>
          </a:p>
          <a:p>
            <a:pPr>
              <a:buNone/>
            </a:pPr>
            <a:r>
              <a:rPr lang="en-US" dirty="0" smtClean="0"/>
              <a:t>	1.  Which is your home COUNTRY?</a:t>
            </a:r>
          </a:p>
          <a:p>
            <a:pPr>
              <a:buNone/>
            </a:pPr>
            <a:r>
              <a:rPr lang="en-US" dirty="0" smtClean="0"/>
              <a:t>	2.  What is your choice of language?</a:t>
            </a:r>
          </a:p>
          <a:p>
            <a:pPr>
              <a:buNone/>
            </a:pPr>
            <a:r>
              <a:rPr lang="en-US" dirty="0" smtClean="0"/>
              <a:t>	3.  What is your INCOME (in US$)?</a:t>
            </a:r>
          </a:p>
          <a:p>
            <a:pPr>
              <a:buNone/>
            </a:pPr>
            <a:r>
              <a:rPr lang="en-US" dirty="0" smtClean="0"/>
              <a:t>	4.  What is your MARITAL STATUS?</a:t>
            </a:r>
          </a:p>
          <a:p>
            <a:pPr>
              <a:buNone/>
            </a:pPr>
            <a:r>
              <a:rPr lang="en-US" dirty="0" smtClean="0"/>
              <a:t>	5.  What is your OCCUPATION</a:t>
            </a:r>
            <a:r>
              <a:rPr lang="en-US" dirty="0" smtClean="0">
                <a:latin typeface="+mj-lt"/>
              </a:rPr>
              <a:t>?</a:t>
            </a:r>
            <a:endParaRPr lang="en-US" dirty="0">
              <a:latin typeface="+mj-lt"/>
            </a:endParaRPr>
          </a:p>
        </p:txBody>
      </p:sp>
      <p:pic>
        <p:nvPicPr>
          <p:cNvPr id="6149" name="Picture 5"/>
          <p:cNvPicPr>
            <a:picLocks noChangeAspect="1" noChangeArrowheads="1"/>
          </p:cNvPicPr>
          <p:nvPr/>
        </p:nvPicPr>
        <p:blipFill>
          <a:blip r:embed="rId3"/>
          <a:srcRect/>
          <a:stretch>
            <a:fillRect/>
          </a:stretch>
        </p:blipFill>
        <p:spPr bwMode="auto">
          <a:xfrm>
            <a:off x="6572264" y="1062037"/>
            <a:ext cx="1910470" cy="1439221"/>
          </a:xfrm>
          <a:prstGeom prst="rect">
            <a:avLst/>
          </a:prstGeom>
          <a:ln>
            <a:noFill/>
          </a:ln>
          <a:effectLst>
            <a:softEdge rad="112500"/>
          </a:effectLst>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mj-lt"/>
              </a:rPr>
              <a:t>HAPPINESS calculator</a:t>
            </a:r>
            <a:endParaRPr lang="en-US" dirty="0">
              <a:latin typeface="+mj-lt"/>
            </a:endParaRPr>
          </a:p>
        </p:txBody>
      </p:sp>
      <p:pic>
        <p:nvPicPr>
          <p:cNvPr id="2055" name="Picture 7"/>
          <p:cNvPicPr>
            <a:picLocks noChangeAspect="1" noChangeArrowheads="1"/>
          </p:cNvPicPr>
          <p:nvPr/>
        </p:nvPicPr>
        <p:blipFill>
          <a:blip r:embed="rId3"/>
          <a:srcRect/>
          <a:stretch>
            <a:fillRect/>
          </a:stretch>
        </p:blipFill>
        <p:spPr bwMode="auto">
          <a:xfrm>
            <a:off x="787282" y="1562092"/>
            <a:ext cx="1295400" cy="1390650"/>
          </a:xfrm>
          <a:prstGeom prst="rect">
            <a:avLst/>
          </a:prstGeom>
          <a:noFill/>
          <a:ln w="9525">
            <a:noFill/>
            <a:miter lim="800000"/>
            <a:headEnd/>
            <a:tailEnd/>
          </a:ln>
        </p:spPr>
      </p:pic>
      <p:pic>
        <p:nvPicPr>
          <p:cNvPr id="2056" name="Picture 8"/>
          <p:cNvPicPr>
            <a:picLocks noChangeAspect="1" noChangeArrowheads="1"/>
          </p:cNvPicPr>
          <p:nvPr/>
        </p:nvPicPr>
        <p:blipFill>
          <a:blip r:embed="rId4"/>
          <a:srcRect/>
          <a:stretch>
            <a:fillRect/>
          </a:stretch>
        </p:blipFill>
        <p:spPr bwMode="auto">
          <a:xfrm>
            <a:off x="2747946" y="1562092"/>
            <a:ext cx="1295400" cy="1390650"/>
          </a:xfrm>
          <a:prstGeom prst="rect">
            <a:avLst/>
          </a:prstGeom>
          <a:noFill/>
          <a:ln w="9525">
            <a:noFill/>
            <a:miter lim="800000"/>
            <a:headEnd/>
            <a:tailEnd/>
          </a:ln>
        </p:spPr>
      </p:pic>
      <p:pic>
        <p:nvPicPr>
          <p:cNvPr id="2057" name="Picture 9"/>
          <p:cNvPicPr>
            <a:picLocks noChangeAspect="1" noChangeArrowheads="1"/>
          </p:cNvPicPr>
          <p:nvPr/>
        </p:nvPicPr>
        <p:blipFill>
          <a:blip r:embed="rId5"/>
          <a:srcRect/>
          <a:stretch>
            <a:fillRect/>
          </a:stretch>
        </p:blipFill>
        <p:spPr bwMode="auto">
          <a:xfrm flipV="1">
            <a:off x="3214678" y="4433567"/>
            <a:ext cx="647689" cy="433707"/>
          </a:xfrm>
          <a:prstGeom prst="rect">
            <a:avLst/>
          </a:prstGeom>
          <a:noFill/>
          <a:ln w="9525">
            <a:solidFill>
              <a:schemeClr val="tx1"/>
            </a:solidFill>
            <a:miter lim="800000"/>
            <a:headEnd/>
            <a:tailEnd/>
          </a:ln>
        </p:spPr>
      </p:pic>
      <p:pic>
        <p:nvPicPr>
          <p:cNvPr id="2058" name="Picture 10"/>
          <p:cNvPicPr>
            <a:picLocks noChangeAspect="1" noChangeArrowheads="1"/>
          </p:cNvPicPr>
          <p:nvPr/>
        </p:nvPicPr>
        <p:blipFill>
          <a:blip r:embed="rId6"/>
          <a:srcRect/>
          <a:stretch>
            <a:fillRect/>
          </a:stretch>
        </p:blipFill>
        <p:spPr bwMode="auto">
          <a:xfrm>
            <a:off x="1074665" y="4424369"/>
            <a:ext cx="720634" cy="442905"/>
          </a:xfrm>
          <a:prstGeom prst="rect">
            <a:avLst/>
          </a:prstGeom>
          <a:noFill/>
          <a:ln w="9525">
            <a:solidFill>
              <a:schemeClr val="tx1"/>
            </a:solidFill>
            <a:miter lim="800000"/>
            <a:headEnd/>
            <a:tailEnd/>
          </a:ln>
        </p:spPr>
      </p:pic>
      <p:pic>
        <p:nvPicPr>
          <p:cNvPr id="2059" name="Picture 11"/>
          <p:cNvPicPr>
            <a:picLocks noChangeAspect="1" noChangeArrowheads="1"/>
          </p:cNvPicPr>
          <p:nvPr/>
        </p:nvPicPr>
        <p:blipFill>
          <a:blip r:embed="rId7"/>
          <a:srcRect/>
          <a:stretch>
            <a:fillRect/>
          </a:stretch>
        </p:blipFill>
        <p:spPr bwMode="auto">
          <a:xfrm>
            <a:off x="5291126" y="4433567"/>
            <a:ext cx="647687" cy="433707"/>
          </a:xfrm>
          <a:prstGeom prst="rect">
            <a:avLst/>
          </a:prstGeom>
          <a:noFill/>
          <a:ln w="9525">
            <a:solidFill>
              <a:schemeClr val="tx1"/>
            </a:solidFill>
            <a:miter lim="800000"/>
            <a:headEnd/>
            <a:tailEnd/>
          </a:ln>
        </p:spPr>
      </p:pic>
      <p:pic>
        <p:nvPicPr>
          <p:cNvPr id="2060" name="Picture 12"/>
          <p:cNvPicPr>
            <a:picLocks noChangeAspect="1" noChangeArrowheads="1"/>
          </p:cNvPicPr>
          <p:nvPr/>
        </p:nvPicPr>
        <p:blipFill>
          <a:blip r:embed="rId8"/>
          <a:srcRect/>
          <a:stretch>
            <a:fillRect/>
          </a:stretch>
        </p:blipFill>
        <p:spPr bwMode="auto">
          <a:xfrm>
            <a:off x="4643438" y="1562092"/>
            <a:ext cx="1479652" cy="1390650"/>
          </a:xfrm>
          <a:prstGeom prst="rect">
            <a:avLst/>
          </a:prstGeom>
          <a:noFill/>
          <a:ln w="9525">
            <a:noFill/>
            <a:miter lim="800000"/>
            <a:headEnd/>
            <a:tailEnd/>
          </a:ln>
        </p:spPr>
      </p:pic>
      <p:pic>
        <p:nvPicPr>
          <p:cNvPr id="2061" name="Picture 13"/>
          <p:cNvPicPr>
            <a:picLocks noGrp="1" noChangeAspect="1" noChangeArrowheads="1"/>
          </p:cNvPicPr>
          <p:nvPr>
            <p:ph idx="1"/>
          </p:nvPr>
        </p:nvPicPr>
        <p:blipFill>
          <a:blip r:embed="rId9"/>
          <a:srcRect/>
          <a:stretch>
            <a:fillRect/>
          </a:stretch>
        </p:blipFill>
        <p:spPr bwMode="auto">
          <a:xfrm>
            <a:off x="6862232" y="1562092"/>
            <a:ext cx="1424544" cy="1390649"/>
          </a:xfrm>
          <a:prstGeom prst="rect">
            <a:avLst/>
          </a:prstGeom>
          <a:noFill/>
          <a:ln w="9525">
            <a:noFill/>
            <a:miter lim="800000"/>
            <a:headEnd/>
            <a:tailEnd/>
          </a:ln>
        </p:spPr>
      </p:pic>
      <p:pic>
        <p:nvPicPr>
          <p:cNvPr id="2062" name="Picture 14"/>
          <p:cNvPicPr>
            <a:picLocks noChangeAspect="1" noChangeArrowheads="1"/>
          </p:cNvPicPr>
          <p:nvPr/>
        </p:nvPicPr>
        <p:blipFill>
          <a:blip r:embed="rId10"/>
          <a:srcRect/>
          <a:stretch>
            <a:fillRect/>
          </a:stretch>
        </p:blipFill>
        <p:spPr bwMode="auto">
          <a:xfrm>
            <a:off x="7500958" y="4454549"/>
            <a:ext cx="785818" cy="412725"/>
          </a:xfrm>
          <a:prstGeom prst="rect">
            <a:avLst/>
          </a:prstGeom>
          <a:noFill/>
          <a:ln w="9525">
            <a:solidFill>
              <a:schemeClr val="tx1"/>
            </a:solidFill>
            <a:miter lim="800000"/>
            <a:headEnd/>
            <a:tailEnd/>
          </a:ln>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mj-lt"/>
              </a:rPr>
              <a:t>HAPPINESS METRICS</a:t>
            </a:r>
            <a:endParaRPr lang="en-US" dirty="0">
              <a:latin typeface="+mj-lt"/>
            </a:endParaRPr>
          </a:p>
        </p:txBody>
      </p:sp>
      <p:sp>
        <p:nvSpPr>
          <p:cNvPr id="3" name="Content Placeholder 2"/>
          <p:cNvSpPr>
            <a:spLocks noGrp="1"/>
          </p:cNvSpPr>
          <p:nvPr>
            <p:ph idx="1"/>
          </p:nvPr>
        </p:nvSpPr>
        <p:spPr>
          <a:xfrm>
            <a:off x="0" y="1064213"/>
            <a:ext cx="9144000" cy="5034352"/>
          </a:xfrm>
        </p:spPr>
        <p:txBody>
          <a:bodyPr>
            <a:normAutofit/>
          </a:bodyPr>
          <a:lstStyle/>
          <a:p>
            <a:pPr>
              <a:buNone/>
            </a:pPr>
            <a:r>
              <a:rPr lang="en-US" sz="2400" dirty="0" smtClean="0"/>
              <a:t>		</a:t>
            </a:r>
          </a:p>
          <a:p>
            <a:pPr>
              <a:buNone/>
            </a:pPr>
            <a:r>
              <a:rPr lang="en-US" sz="2400" dirty="0" smtClean="0"/>
              <a:t>				Marital Status 				 	Occupation index</a:t>
            </a:r>
          </a:p>
          <a:p>
            <a:pPr algn="ctr">
              <a:buNone/>
            </a:pPr>
            <a:r>
              <a:rPr lang="en-US" sz="600" dirty="0" smtClean="0"/>
              <a:t>					</a:t>
            </a:r>
            <a:endParaRPr lang="en-US" sz="2400" dirty="0" smtClean="0"/>
          </a:p>
          <a:p>
            <a:pPr algn="ctr">
              <a:buNone/>
            </a:pPr>
            <a:endParaRPr lang="en-US" sz="600" dirty="0" smtClean="0"/>
          </a:p>
          <a:p>
            <a:pPr algn="ctr">
              <a:buNone/>
            </a:pPr>
            <a:endParaRPr lang="en-US" sz="2400" dirty="0" smtClean="0"/>
          </a:p>
          <a:p>
            <a:pPr algn="ctr">
              <a:buNone/>
            </a:pPr>
            <a:endParaRPr lang="en-US" sz="2400" dirty="0" smtClean="0"/>
          </a:p>
          <a:p>
            <a:pPr algn="ctr">
              <a:buNone/>
            </a:pPr>
            <a:endParaRPr lang="en-US" sz="800" dirty="0" smtClean="0"/>
          </a:p>
          <a:p>
            <a:pPr algn="ctr">
              <a:buNone/>
            </a:pPr>
            <a:endParaRPr lang="en-US" sz="800" dirty="0" smtClean="0"/>
          </a:p>
          <a:p>
            <a:pPr algn="ctr">
              <a:buNone/>
            </a:pPr>
            <a:endParaRPr lang="en-US" sz="2400" dirty="0" smtClean="0"/>
          </a:p>
          <a:p>
            <a:pPr algn="ctr">
              <a:buNone/>
            </a:pPr>
            <a:endParaRPr lang="en-US" sz="2400" dirty="0" smtClean="0"/>
          </a:p>
          <a:p>
            <a:pPr algn="ctr">
              <a:buNone/>
            </a:pPr>
            <a:endParaRPr lang="en-US" sz="2400" dirty="0"/>
          </a:p>
        </p:txBody>
      </p:sp>
      <p:pic>
        <p:nvPicPr>
          <p:cNvPr id="1027" name="Picture 3"/>
          <p:cNvPicPr>
            <a:picLocks noChangeAspect="1" noChangeArrowheads="1"/>
          </p:cNvPicPr>
          <p:nvPr/>
        </p:nvPicPr>
        <p:blipFill>
          <a:blip r:embed="rId3"/>
          <a:srcRect/>
          <a:stretch>
            <a:fillRect/>
          </a:stretch>
        </p:blipFill>
        <p:spPr bwMode="auto">
          <a:xfrm>
            <a:off x="1142975" y="2143115"/>
            <a:ext cx="3108939" cy="3680135"/>
          </a:xfrm>
          <a:prstGeom prst="rect">
            <a:avLst/>
          </a:prstGeom>
          <a:noFill/>
          <a:ln w="9525">
            <a:noFill/>
            <a:miter lim="800000"/>
            <a:headEnd/>
            <a:tailEnd/>
          </a:ln>
        </p:spPr>
      </p:pic>
      <p:pic>
        <p:nvPicPr>
          <p:cNvPr id="1031" name="Picture 7"/>
          <p:cNvPicPr>
            <a:picLocks noChangeAspect="1" noChangeArrowheads="1"/>
          </p:cNvPicPr>
          <p:nvPr/>
        </p:nvPicPr>
        <p:blipFill>
          <a:blip r:embed="rId4"/>
          <a:srcRect/>
          <a:stretch>
            <a:fillRect/>
          </a:stretch>
        </p:blipFill>
        <p:spPr bwMode="auto">
          <a:xfrm>
            <a:off x="5072066" y="2143115"/>
            <a:ext cx="2647950" cy="35718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1980</TotalTime>
  <Words>970</Words>
  <Application>Microsoft Office PowerPoint</Application>
  <PresentationFormat>On-screen Show (4:3)</PresentationFormat>
  <Paragraphs>152</Paragraphs>
  <Slides>29</Slides>
  <Notes>12</Notes>
  <HiddenSlides>0</HiddenSlides>
  <MMClips>0</MMClips>
  <ScaleCrop>false</ScaleCrop>
  <HeadingPairs>
    <vt:vector size="4" baseType="variant">
      <vt:variant>
        <vt:lpstr>Theme</vt:lpstr>
      </vt:variant>
      <vt:variant>
        <vt:i4>1</vt:i4>
      </vt:variant>
      <vt:variant>
        <vt:lpstr>Slide Titles</vt:lpstr>
      </vt:variant>
      <vt:variant>
        <vt:i4>29</vt:i4>
      </vt:variant>
    </vt:vector>
  </HeadingPairs>
  <TitlesOfParts>
    <vt:vector size="30" baseType="lpstr">
      <vt:lpstr>Office Theme</vt:lpstr>
      <vt:lpstr>DISCLAIMER</vt:lpstr>
      <vt:lpstr>Slide 2</vt:lpstr>
      <vt:lpstr>We are from…</vt:lpstr>
      <vt:lpstr>INTRODUCTION</vt:lpstr>
      <vt:lpstr>Life, Liberty and the Pursuit of Happiness…</vt:lpstr>
      <vt:lpstr>The Happiness conflict</vt:lpstr>
      <vt:lpstr>HOW HAPPY ARE YOU?</vt:lpstr>
      <vt:lpstr>HAPPINESS calculator</vt:lpstr>
      <vt:lpstr>HAPPINESS METRICS</vt:lpstr>
      <vt:lpstr>HAPPINESS METRICS</vt:lpstr>
      <vt:lpstr>HAPPINESS METRICS</vt:lpstr>
      <vt:lpstr>Overview of the model</vt:lpstr>
      <vt:lpstr>Happiness Model</vt:lpstr>
      <vt:lpstr>Survey Reference</vt:lpstr>
      <vt:lpstr>Country Data table</vt:lpstr>
      <vt:lpstr>Relative PPP - IPod Index</vt:lpstr>
      <vt:lpstr>Language Handicap Table</vt:lpstr>
      <vt:lpstr>Happiness Survey </vt:lpstr>
      <vt:lpstr>Worksheet - Baseline</vt:lpstr>
      <vt:lpstr>Historic -Unemployment</vt:lpstr>
      <vt:lpstr>Historic – GDP real % change</vt:lpstr>
      <vt:lpstr>Unemployment Distribution Gallery</vt:lpstr>
      <vt:lpstr>GDP % change Distribution Gallery</vt:lpstr>
      <vt:lpstr>Scenarios points calculation</vt:lpstr>
      <vt:lpstr>Forecast charts</vt:lpstr>
      <vt:lpstr>Overlay chart of the four countries</vt:lpstr>
      <vt:lpstr>Demo</vt:lpstr>
      <vt:lpstr>Slide 28</vt:lpstr>
      <vt:lpstr>Thank you </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xyx</dc:creator>
  <cp:lastModifiedBy>Harish Murthy</cp:lastModifiedBy>
  <cp:revision>145</cp:revision>
  <dcterms:created xsi:type="dcterms:W3CDTF">2009-12-09T04:23:13Z</dcterms:created>
  <dcterms:modified xsi:type="dcterms:W3CDTF">2009-12-14T14:47:45Z</dcterms:modified>
</cp:coreProperties>
</file>