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22"/>
  </p:handoutMasterIdLst>
  <p:sldIdLst>
    <p:sldId id="256" r:id="rId2"/>
    <p:sldId id="257" r:id="rId3"/>
    <p:sldId id="259" r:id="rId4"/>
    <p:sldId id="260" r:id="rId5"/>
    <p:sldId id="261" r:id="rId6"/>
    <p:sldId id="262" r:id="rId7"/>
    <p:sldId id="263" r:id="rId8"/>
    <p:sldId id="264" r:id="rId9"/>
    <p:sldId id="265" r:id="rId10"/>
    <p:sldId id="267" r:id="rId11"/>
    <p:sldId id="268" r:id="rId12"/>
    <p:sldId id="266" r:id="rId13"/>
    <p:sldId id="269" r:id="rId14"/>
    <p:sldId id="270" r:id="rId15"/>
    <p:sldId id="276" r:id="rId16"/>
    <p:sldId id="271" r:id="rId17"/>
    <p:sldId id="272" r:id="rId18"/>
    <p:sldId id="273" r:id="rId19"/>
    <p:sldId id="274" r:id="rId20"/>
    <p:sldId id="275" r:id="rId21"/>
  </p:sldIdLst>
  <p:sldSz cx="9144000" cy="6858000" type="screen4x3"/>
  <p:notesSz cx="6934200" cy="9220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08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ajg292\Desktop\Decision%20Models\Project\Optimization.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0.16336737907761556"/>
          <c:y val="0.11621536891221965"/>
          <c:w val="0.79599770028746408"/>
          <c:h val="0.65303988043161365"/>
        </c:manualLayout>
      </c:layout>
      <c:barChart>
        <c:barDir val="col"/>
        <c:grouping val="clustered"/>
        <c:ser>
          <c:idx val="0"/>
          <c:order val="0"/>
          <c:cat>
            <c:numRef>
              <c:f>'Simulation Output'!$A$18:$A$38</c:f>
              <c:numCache>
                <c:formatCode>0%</c:formatCode>
                <c:ptCount val="21"/>
                <c:pt idx="0">
                  <c:v>0</c:v>
                </c:pt>
                <c:pt idx="1">
                  <c:v>5.0000000000000079E-2</c:v>
                </c:pt>
                <c:pt idx="2">
                  <c:v>0.1</c:v>
                </c:pt>
                <c:pt idx="3">
                  <c:v>0.15000000000000022</c:v>
                </c:pt>
                <c:pt idx="4">
                  <c:v>0.2</c:v>
                </c:pt>
                <c:pt idx="5">
                  <c:v>0.25</c:v>
                </c:pt>
                <c:pt idx="6">
                  <c:v>0.30000000000000032</c:v>
                </c:pt>
                <c:pt idx="7">
                  <c:v>0.35000000000000031</c:v>
                </c:pt>
                <c:pt idx="8">
                  <c:v>0.4</c:v>
                </c:pt>
                <c:pt idx="9">
                  <c:v>0.45</c:v>
                </c:pt>
                <c:pt idx="10">
                  <c:v>0.5</c:v>
                </c:pt>
                <c:pt idx="11">
                  <c:v>0.55000000000000004</c:v>
                </c:pt>
                <c:pt idx="12">
                  <c:v>0.60000000000000064</c:v>
                </c:pt>
                <c:pt idx="13">
                  <c:v>0.65000000000000113</c:v>
                </c:pt>
                <c:pt idx="14">
                  <c:v>0.70000000000000062</c:v>
                </c:pt>
                <c:pt idx="15">
                  <c:v>0.750000000000001</c:v>
                </c:pt>
                <c:pt idx="16">
                  <c:v>0.8</c:v>
                </c:pt>
                <c:pt idx="17">
                  <c:v>0.85000000000000064</c:v>
                </c:pt>
                <c:pt idx="18">
                  <c:v>0.9</c:v>
                </c:pt>
                <c:pt idx="19">
                  <c:v>0.95000000000000062</c:v>
                </c:pt>
                <c:pt idx="20">
                  <c:v>1</c:v>
                </c:pt>
              </c:numCache>
            </c:numRef>
          </c:cat>
          <c:val>
            <c:numRef>
              <c:f>'Simulation Output'!$B$18:$B$38</c:f>
              <c:numCache>
                <c:formatCode>0.00</c:formatCode>
                <c:ptCount val="21"/>
                <c:pt idx="0">
                  <c:v>1927.4542613912163</c:v>
                </c:pt>
                <c:pt idx="1">
                  <c:v>3687.1066903121127</c:v>
                </c:pt>
                <c:pt idx="2">
                  <c:v>4084.5761145511442</c:v>
                </c:pt>
                <c:pt idx="3">
                  <c:v>4392.3956077609582</c:v>
                </c:pt>
                <c:pt idx="4">
                  <c:v>4666.5232853812158</c:v>
                </c:pt>
                <c:pt idx="5">
                  <c:v>4902.9601112592154</c:v>
                </c:pt>
                <c:pt idx="6">
                  <c:v>5105.7537237379138</c:v>
                </c:pt>
                <c:pt idx="7">
                  <c:v>5322.1490645100002</c:v>
                </c:pt>
                <c:pt idx="8">
                  <c:v>5504.2382045084214</c:v>
                </c:pt>
                <c:pt idx="9">
                  <c:v>5709.3729801471081</c:v>
                </c:pt>
                <c:pt idx="10">
                  <c:v>5919.9403558862541</c:v>
                </c:pt>
                <c:pt idx="11">
                  <c:v>6136.2619931094723</c:v>
                </c:pt>
                <c:pt idx="12">
                  <c:v>6362.7123416770528</c:v>
                </c:pt>
                <c:pt idx="13">
                  <c:v>6615.5423068607324</c:v>
                </c:pt>
                <c:pt idx="14">
                  <c:v>6889.8892575453774</c:v>
                </c:pt>
                <c:pt idx="15">
                  <c:v>7191.5313381660226</c:v>
                </c:pt>
                <c:pt idx="16">
                  <c:v>7546.323261091421</c:v>
                </c:pt>
                <c:pt idx="17">
                  <c:v>7982.093926758791</c:v>
                </c:pt>
                <c:pt idx="18">
                  <c:v>8542.415986305461</c:v>
                </c:pt>
                <c:pt idx="19">
                  <c:v>9403.4238591576723</c:v>
                </c:pt>
                <c:pt idx="20">
                  <c:v>14332.046919358723</c:v>
                </c:pt>
              </c:numCache>
            </c:numRef>
          </c:val>
        </c:ser>
        <c:axId val="46239744"/>
        <c:axId val="46241664"/>
      </c:barChart>
      <c:catAx>
        <c:axId val="46239744"/>
        <c:scaling>
          <c:orientation val="minMax"/>
        </c:scaling>
        <c:axPos val="b"/>
        <c:title>
          <c:tx>
            <c:rich>
              <a:bodyPr/>
              <a:lstStyle/>
              <a:p>
                <a:pPr>
                  <a:defRPr/>
                </a:pPr>
                <a:r>
                  <a:rPr lang="en-US"/>
                  <a:t>% Confidence</a:t>
                </a:r>
              </a:p>
            </c:rich>
          </c:tx>
          <c:layout/>
        </c:title>
        <c:numFmt formatCode="0%" sourceLinked="0"/>
        <c:tickLblPos val="nextTo"/>
        <c:crossAx val="46241664"/>
        <c:crosses val="autoZero"/>
        <c:auto val="1"/>
        <c:lblAlgn val="ctr"/>
        <c:lblOffset val="100"/>
      </c:catAx>
      <c:valAx>
        <c:axId val="46241664"/>
        <c:scaling>
          <c:orientation val="minMax"/>
        </c:scaling>
        <c:axPos val="l"/>
        <c:majorGridlines>
          <c:spPr>
            <a:ln>
              <a:solidFill>
                <a:schemeClr val="tx1"/>
              </a:solidFill>
            </a:ln>
          </c:spPr>
        </c:majorGridlines>
        <c:title>
          <c:tx>
            <c:rich>
              <a:bodyPr rot="-5400000" vert="horz"/>
              <a:lstStyle/>
              <a:p>
                <a:pPr>
                  <a:defRPr/>
                </a:pPr>
                <a:r>
                  <a:rPr lang="en-US"/>
                  <a:t>Total mL to Purchase</a:t>
                </a:r>
              </a:p>
            </c:rich>
          </c:tx>
          <c:layout/>
        </c:title>
        <c:numFmt formatCode="#,##0" sourceLinked="0"/>
        <c:tickLblPos val="nextTo"/>
        <c:crossAx val="46239744"/>
        <c:crosses val="autoZero"/>
        <c:crossBetween val="between"/>
      </c:valAx>
    </c:plotArea>
    <c:plotVisOnly val="1"/>
  </c:chart>
  <c:spPr>
    <a:ln w="6350">
      <a:solidFill>
        <a:schemeClr val="tx1"/>
      </a:solidFill>
    </a:ln>
  </c:sp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manualLayout>
          <c:layoutTarget val="inner"/>
          <c:xMode val="edge"/>
          <c:yMode val="edge"/>
          <c:x val="0.13247462817147856"/>
          <c:y val="0.13936351706036745"/>
          <c:w val="0.78067125984251973"/>
          <c:h val="0.70005358705161858"/>
        </c:manualLayout>
      </c:layout>
      <c:scatterChart>
        <c:scatterStyle val="lineMarker"/>
        <c:ser>
          <c:idx val="0"/>
          <c:order val="0"/>
          <c:tx>
            <c:strRef>
              <c:f>Sheet1!$B$1</c:f>
              <c:strCache>
                <c:ptCount val="1"/>
                <c:pt idx="0">
                  <c:v>Utility</c:v>
                </c:pt>
              </c:strCache>
            </c:strRef>
          </c:tx>
          <c:spPr>
            <a:ln w="28575">
              <a:noFill/>
            </a:ln>
          </c:spPr>
          <c:dLbls>
            <c:dLbl>
              <c:idx val="0"/>
              <c:layout>
                <c:manualLayout>
                  <c:x val="-4.3209876543209826E-2"/>
                  <c:y val="3.7037037037037056E-2"/>
                </c:manualLayout>
              </c:layout>
              <c:showVal val="1"/>
              <c:showCatName val="1"/>
            </c:dLbl>
            <c:numFmt formatCode="#,##0" sourceLinked="0"/>
            <c:txPr>
              <a:bodyPr/>
              <a:lstStyle/>
              <a:p>
                <a:pPr>
                  <a:defRPr sz="1400"/>
                </a:pPr>
                <a:endParaRPr lang="en-US"/>
              </a:p>
            </c:txPr>
            <c:showVal val="1"/>
            <c:showCatName val="1"/>
          </c:dLbls>
          <c:xVal>
            <c:numRef>
              <c:f>Sheet1!$A$2:$A$9</c:f>
              <c:numCache>
                <c:formatCode>"$"#,##0.00_);[Red]\("$"#,##0.00\)</c:formatCode>
                <c:ptCount val="8"/>
                <c:pt idx="0">
                  <c:v>179.91</c:v>
                </c:pt>
                <c:pt idx="1">
                  <c:v>195.91</c:v>
                </c:pt>
                <c:pt idx="2">
                  <c:v>218.90000000000003</c:v>
                </c:pt>
                <c:pt idx="3">
                  <c:v>248.9</c:v>
                </c:pt>
                <c:pt idx="4">
                  <c:v>299.89</c:v>
                </c:pt>
                <c:pt idx="5">
                  <c:v>348.89</c:v>
                </c:pt>
                <c:pt idx="6">
                  <c:v>391.88</c:v>
                </c:pt>
              </c:numCache>
            </c:numRef>
          </c:xVal>
          <c:yVal>
            <c:numRef>
              <c:f>Sheet1!$B$2:$B$9</c:f>
              <c:numCache>
                <c:formatCode>General</c:formatCode>
                <c:ptCount val="8"/>
                <c:pt idx="0">
                  <c:v>62</c:v>
                </c:pt>
                <c:pt idx="1">
                  <c:v>65</c:v>
                </c:pt>
                <c:pt idx="2">
                  <c:v>73</c:v>
                </c:pt>
                <c:pt idx="3">
                  <c:v>79</c:v>
                </c:pt>
                <c:pt idx="4">
                  <c:v>89</c:v>
                </c:pt>
                <c:pt idx="5">
                  <c:v>95</c:v>
                </c:pt>
                <c:pt idx="6">
                  <c:v>105</c:v>
                </c:pt>
              </c:numCache>
            </c:numRef>
          </c:yVal>
        </c:ser>
        <c:axId val="46267008"/>
        <c:axId val="46867200"/>
      </c:scatterChart>
      <c:valAx>
        <c:axId val="46267008"/>
        <c:scaling>
          <c:orientation val="minMax"/>
          <c:min val="150"/>
        </c:scaling>
        <c:axPos val="b"/>
        <c:title>
          <c:tx>
            <c:rich>
              <a:bodyPr/>
              <a:lstStyle/>
              <a:p>
                <a:pPr>
                  <a:defRPr sz="1400"/>
                </a:pPr>
                <a:r>
                  <a:rPr lang="en-US" sz="1400"/>
                  <a:t>Cost</a:t>
                </a:r>
              </a:p>
            </c:rich>
          </c:tx>
        </c:title>
        <c:numFmt formatCode="&quot;$&quot;#,##0_);[Red]\(&quot;$&quot;#,##0\)" sourceLinked="0"/>
        <c:tickLblPos val="nextTo"/>
        <c:txPr>
          <a:bodyPr/>
          <a:lstStyle/>
          <a:p>
            <a:pPr>
              <a:defRPr sz="1200"/>
            </a:pPr>
            <a:endParaRPr lang="en-US"/>
          </a:p>
        </c:txPr>
        <c:crossAx val="46867200"/>
        <c:crosses val="autoZero"/>
        <c:crossBetween val="midCat"/>
      </c:valAx>
      <c:valAx>
        <c:axId val="46867200"/>
        <c:scaling>
          <c:orientation val="minMax"/>
        </c:scaling>
        <c:axPos val="l"/>
        <c:majorGridlines/>
        <c:title>
          <c:tx>
            <c:rich>
              <a:bodyPr rot="-5400000" vert="horz"/>
              <a:lstStyle/>
              <a:p>
                <a:pPr>
                  <a:defRPr sz="1400"/>
                </a:pPr>
                <a:r>
                  <a:rPr lang="en-US" sz="1400"/>
                  <a:t>Total Utility</a:t>
                </a:r>
              </a:p>
            </c:rich>
          </c:tx>
        </c:title>
        <c:numFmt formatCode="General" sourceLinked="1"/>
        <c:tickLblPos val="nextTo"/>
        <c:txPr>
          <a:bodyPr/>
          <a:lstStyle/>
          <a:p>
            <a:pPr>
              <a:defRPr sz="1200"/>
            </a:pPr>
            <a:endParaRPr lang="en-US"/>
          </a:p>
        </c:txPr>
        <c:crossAx val="46267008"/>
        <c:crosses val="autoZero"/>
        <c:crossBetween val="midCat"/>
        <c:majorUnit val="20"/>
      </c:valAx>
    </c:plotArea>
    <c:plotVisOnly val="1"/>
  </c:chart>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4820" cy="461010"/>
          </a:xfrm>
          <a:prstGeom prst="rect">
            <a:avLst/>
          </a:prstGeom>
        </p:spPr>
        <p:txBody>
          <a:bodyPr vert="horz" lIns="92309" tIns="46154" rIns="92309" bIns="46154" rtlCol="0"/>
          <a:lstStyle>
            <a:lvl1pPr algn="l">
              <a:defRPr sz="1200"/>
            </a:lvl1pPr>
          </a:lstStyle>
          <a:p>
            <a:endParaRPr lang="en-US"/>
          </a:p>
        </p:txBody>
      </p:sp>
      <p:sp>
        <p:nvSpPr>
          <p:cNvPr id="3" name="Date Placeholder 2"/>
          <p:cNvSpPr>
            <a:spLocks noGrp="1"/>
          </p:cNvSpPr>
          <p:nvPr>
            <p:ph type="dt" sz="quarter" idx="1"/>
          </p:nvPr>
        </p:nvSpPr>
        <p:spPr>
          <a:xfrm>
            <a:off x="3927775" y="0"/>
            <a:ext cx="3004820" cy="461010"/>
          </a:xfrm>
          <a:prstGeom prst="rect">
            <a:avLst/>
          </a:prstGeom>
        </p:spPr>
        <p:txBody>
          <a:bodyPr vert="horz" lIns="92309" tIns="46154" rIns="92309" bIns="46154" rtlCol="0"/>
          <a:lstStyle>
            <a:lvl1pPr algn="r">
              <a:defRPr sz="1200"/>
            </a:lvl1pPr>
          </a:lstStyle>
          <a:p>
            <a:fld id="{CE14F896-83A4-4CDB-BF2C-2B03F6414520}" type="datetimeFigureOut">
              <a:rPr lang="en-US" smtClean="0"/>
              <a:t>12/13/2009</a:t>
            </a:fld>
            <a:endParaRPr lang="en-US"/>
          </a:p>
        </p:txBody>
      </p:sp>
      <p:sp>
        <p:nvSpPr>
          <p:cNvPr id="4" name="Footer Placeholder 3"/>
          <p:cNvSpPr>
            <a:spLocks noGrp="1"/>
          </p:cNvSpPr>
          <p:nvPr>
            <p:ph type="ftr" sz="quarter" idx="2"/>
          </p:nvPr>
        </p:nvSpPr>
        <p:spPr>
          <a:xfrm>
            <a:off x="0" y="8757590"/>
            <a:ext cx="3004820" cy="461010"/>
          </a:xfrm>
          <a:prstGeom prst="rect">
            <a:avLst/>
          </a:prstGeom>
        </p:spPr>
        <p:txBody>
          <a:bodyPr vert="horz" lIns="92309" tIns="46154" rIns="92309" bIns="46154" rtlCol="0" anchor="b"/>
          <a:lstStyle>
            <a:lvl1pPr algn="l">
              <a:defRPr sz="1200"/>
            </a:lvl1pPr>
          </a:lstStyle>
          <a:p>
            <a:endParaRPr lang="en-US"/>
          </a:p>
        </p:txBody>
      </p:sp>
      <p:sp>
        <p:nvSpPr>
          <p:cNvPr id="5" name="Slide Number Placeholder 4"/>
          <p:cNvSpPr>
            <a:spLocks noGrp="1"/>
          </p:cNvSpPr>
          <p:nvPr>
            <p:ph type="sldNum" sz="quarter" idx="3"/>
          </p:nvPr>
        </p:nvSpPr>
        <p:spPr>
          <a:xfrm>
            <a:off x="3927775" y="8757590"/>
            <a:ext cx="3004820" cy="461010"/>
          </a:xfrm>
          <a:prstGeom prst="rect">
            <a:avLst/>
          </a:prstGeom>
        </p:spPr>
        <p:txBody>
          <a:bodyPr vert="horz" lIns="92309" tIns="46154" rIns="92309" bIns="46154" rtlCol="0" anchor="b"/>
          <a:lstStyle>
            <a:lvl1pPr algn="r">
              <a:defRPr sz="1200"/>
            </a:lvl1pPr>
          </a:lstStyle>
          <a:p>
            <a:fld id="{11C2F436-D513-448A-AF08-C399BFB917E9}"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EF64A81-A855-4E09-A50F-8881E648EB53}" type="datetimeFigureOut">
              <a:rPr lang="en-US" smtClean="0"/>
              <a:pPr/>
              <a:t>12/13/2009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5DD949-BD96-4B49-96E9-E8E0D341CBF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F64A81-A855-4E09-A50F-8881E648EB53}" type="datetimeFigureOut">
              <a:rPr lang="en-US" smtClean="0"/>
              <a:pPr/>
              <a:t>12/13/2009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5DD949-BD96-4B49-96E9-E8E0D341CBF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F64A81-A855-4E09-A50F-8881E648EB53}" type="datetimeFigureOut">
              <a:rPr lang="en-US" smtClean="0"/>
              <a:pPr/>
              <a:t>12/13/2009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5DD949-BD96-4B49-96E9-E8E0D341CBF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800600"/>
          </a:xfrm>
        </p:spPr>
        <p:txBody>
          <a:bodyPr/>
          <a:lstStyle>
            <a:lvl1pPr>
              <a:defRPr sz="2800"/>
            </a:lvl1pPr>
            <a:lvl2pPr>
              <a:defRPr sz="2400"/>
            </a:lvl2pPr>
            <a:lvl3pPr>
              <a:defRPr sz="2000"/>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Date Placeholder 3"/>
          <p:cNvSpPr>
            <a:spLocks noGrp="1"/>
          </p:cNvSpPr>
          <p:nvPr>
            <p:ph type="dt" sz="half" idx="10"/>
          </p:nvPr>
        </p:nvSpPr>
        <p:spPr/>
        <p:txBody>
          <a:bodyPr/>
          <a:lstStyle/>
          <a:p>
            <a:fld id="{2EF64A81-A855-4E09-A50F-8881E648EB53}" type="datetimeFigureOut">
              <a:rPr lang="en-US" smtClean="0"/>
              <a:pPr/>
              <a:t>12/13/2009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5DD949-BD96-4B49-96E9-E8E0D341CBF7}" type="slidenum">
              <a:rPr lang="en-US" smtClean="0"/>
              <a:pPr/>
              <a:t>‹#›</a:t>
            </a:fld>
            <a:endParaRPr lang="en-US"/>
          </a:p>
        </p:txBody>
      </p:sp>
      <p:cxnSp>
        <p:nvCxnSpPr>
          <p:cNvPr id="9" name="Straight Connector 8"/>
          <p:cNvCxnSpPr/>
          <p:nvPr userDrawn="1"/>
        </p:nvCxnSpPr>
        <p:spPr>
          <a:xfrm>
            <a:off x="457200" y="1295400"/>
            <a:ext cx="8229600" cy="0"/>
          </a:xfrm>
          <a:prstGeom prst="line">
            <a:avLst/>
          </a:prstGeom>
          <a:ln w="3175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EF64A81-A855-4E09-A50F-8881E648EB53}" type="datetimeFigureOut">
              <a:rPr lang="en-US" smtClean="0"/>
              <a:pPr/>
              <a:t>12/13/2009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5DD949-BD96-4B49-96E9-E8E0D341CBF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EF64A81-A855-4E09-A50F-8881E648EB53}" type="datetimeFigureOut">
              <a:rPr lang="en-US" smtClean="0"/>
              <a:pPr/>
              <a:t>12/13/2009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5DD949-BD96-4B49-96E9-E8E0D341CBF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EF64A81-A855-4E09-A50F-8881E648EB53}" type="datetimeFigureOut">
              <a:rPr lang="en-US" smtClean="0"/>
              <a:pPr/>
              <a:t>12/13/2009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95DD949-BD96-4B49-96E9-E8E0D341CBF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EF64A81-A855-4E09-A50F-8881E648EB53}" type="datetimeFigureOut">
              <a:rPr lang="en-US" smtClean="0"/>
              <a:pPr/>
              <a:t>12/13/2009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95DD949-BD96-4B49-96E9-E8E0D341CBF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F64A81-A855-4E09-A50F-8881E648EB53}" type="datetimeFigureOut">
              <a:rPr lang="en-US" smtClean="0"/>
              <a:pPr/>
              <a:t>12/13/2009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95DD949-BD96-4B49-96E9-E8E0D341CBF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F64A81-A855-4E09-A50F-8881E648EB53}" type="datetimeFigureOut">
              <a:rPr lang="en-US" smtClean="0"/>
              <a:pPr/>
              <a:t>12/13/2009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5DD949-BD96-4B49-96E9-E8E0D341CBF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F64A81-A855-4E09-A50F-8881E648EB53}" type="datetimeFigureOut">
              <a:rPr lang="en-US" smtClean="0"/>
              <a:pPr/>
              <a:t>12/13/2009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5DD949-BD96-4B49-96E9-E8E0D341CBF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944562"/>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F64A81-A855-4E09-A50F-8881E648EB53}" type="datetimeFigureOut">
              <a:rPr lang="en-US" smtClean="0"/>
              <a:pPr/>
              <a:t>12/13/2009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5DD949-BD96-4B49-96E9-E8E0D341CBF7}" type="slidenum">
              <a:rPr lang="en-US" smtClean="0"/>
              <a:pPr/>
              <a:t>‹#›</a:t>
            </a:fld>
            <a:endParaRPr lang="en-US"/>
          </a:p>
        </p:txBody>
      </p:sp>
      <p:pic>
        <p:nvPicPr>
          <p:cNvPr id="7" name="Picture 2"/>
          <p:cNvPicPr>
            <a:picLocks noChangeAspect="1" noChangeArrowheads="1"/>
          </p:cNvPicPr>
          <p:nvPr userDrawn="1"/>
        </p:nvPicPr>
        <p:blipFill>
          <a:blip r:embed="rId13" cstate="print"/>
          <a:srcRect l="37500" t="18000" r="24483" b="64621"/>
          <a:stretch>
            <a:fillRect/>
          </a:stretch>
        </p:blipFill>
        <p:spPr bwMode="auto">
          <a:xfrm>
            <a:off x="6781800" y="6128657"/>
            <a:ext cx="2286000" cy="65314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spcBef>
          <a:spcPct val="0"/>
        </a:spcBef>
        <a:buNone/>
        <a:defRPr sz="36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ctrTitle"/>
          </p:nvPr>
        </p:nvSpPr>
        <p:spPr/>
        <p:txBody>
          <a:bodyPr/>
          <a:lstStyle/>
          <a:p>
            <a:pPr algn="ctr"/>
            <a:r>
              <a:rPr lang="en-US" dirty="0" smtClean="0"/>
              <a:t>The Party Planning Problem</a:t>
            </a:r>
            <a:endParaRPr lang="en-US" dirty="0"/>
          </a:p>
        </p:txBody>
      </p:sp>
      <p:sp>
        <p:nvSpPr>
          <p:cNvPr id="3" name="Subtitle 2"/>
          <p:cNvSpPr>
            <a:spLocks noGrp="1"/>
          </p:cNvSpPr>
          <p:nvPr>
            <p:ph type="subTitle" idx="1"/>
          </p:nvPr>
        </p:nvSpPr>
        <p:spPr/>
        <p:txBody>
          <a:bodyPr/>
          <a:lstStyle/>
          <a:p>
            <a:r>
              <a:rPr lang="en-US" dirty="0" smtClean="0"/>
              <a:t>Adam Gold 	Alisa Woodruff</a:t>
            </a:r>
            <a:endParaRPr lang="en-US" dirty="0"/>
          </a:p>
        </p:txBody>
      </p:sp>
      <p:pic>
        <p:nvPicPr>
          <p:cNvPr id="2051" name="Picture 3"/>
          <p:cNvPicPr>
            <a:picLocks noChangeAspect="1" noChangeArrowheads="1"/>
          </p:cNvPicPr>
          <p:nvPr/>
        </p:nvPicPr>
        <p:blipFill>
          <a:blip r:embed="rId2" cstate="print"/>
          <a:srcRect t="28094" b="18776"/>
          <a:stretch>
            <a:fillRect/>
          </a:stretch>
        </p:blipFill>
        <p:spPr bwMode="auto">
          <a:xfrm rot="21018648">
            <a:off x="336430" y="610803"/>
            <a:ext cx="2857500" cy="1518179"/>
          </a:xfrm>
          <a:prstGeom prst="rect">
            <a:avLst/>
          </a:prstGeom>
          <a:noFill/>
          <a:ln w="9525">
            <a:noFill/>
            <a:miter lim="800000"/>
            <a:headEnd/>
            <a:tailEnd/>
          </a:ln>
        </p:spPr>
      </p:pic>
      <p:pic>
        <p:nvPicPr>
          <p:cNvPr id="15" name="Picture 3"/>
          <p:cNvPicPr>
            <a:picLocks noChangeAspect="1" noChangeArrowheads="1"/>
          </p:cNvPicPr>
          <p:nvPr/>
        </p:nvPicPr>
        <p:blipFill>
          <a:blip r:embed="rId2" cstate="print"/>
          <a:srcRect t="28094" b="18776"/>
          <a:stretch>
            <a:fillRect/>
          </a:stretch>
        </p:blipFill>
        <p:spPr bwMode="auto">
          <a:xfrm rot="960102">
            <a:off x="6056403" y="593046"/>
            <a:ext cx="2857500" cy="1518179"/>
          </a:xfrm>
          <a:prstGeom prst="rect">
            <a:avLst/>
          </a:prstGeom>
          <a:noFill/>
          <a:ln w="9525">
            <a:noFill/>
            <a:miter lim="800000"/>
            <a:headEnd/>
            <a:tailEnd/>
          </a:ln>
        </p:spPr>
      </p:pic>
      <p:pic>
        <p:nvPicPr>
          <p:cNvPr id="2052" name="Picture 4"/>
          <p:cNvPicPr>
            <a:picLocks noChangeAspect="1" noChangeArrowheads="1"/>
          </p:cNvPicPr>
          <p:nvPr/>
        </p:nvPicPr>
        <p:blipFill>
          <a:blip r:embed="rId3" cstate="print"/>
          <a:srcRect/>
          <a:stretch>
            <a:fillRect/>
          </a:stretch>
        </p:blipFill>
        <p:spPr bwMode="auto">
          <a:xfrm>
            <a:off x="117657" y="4572000"/>
            <a:ext cx="1634943" cy="2133600"/>
          </a:xfrm>
          <a:prstGeom prst="rect">
            <a:avLst/>
          </a:prstGeom>
          <a:noFill/>
          <a:ln w="9525">
            <a:noFill/>
            <a:miter lim="800000"/>
            <a:headEnd/>
            <a:tailEnd/>
          </a:ln>
        </p:spPr>
      </p:pic>
      <p:pic>
        <p:nvPicPr>
          <p:cNvPr id="2053" name="Picture 5"/>
          <p:cNvPicPr>
            <a:picLocks noChangeAspect="1" noChangeArrowheads="1"/>
          </p:cNvPicPr>
          <p:nvPr/>
        </p:nvPicPr>
        <p:blipFill>
          <a:blip r:embed="rId4" cstate="print"/>
          <a:srcRect/>
          <a:stretch>
            <a:fillRect/>
          </a:stretch>
        </p:blipFill>
        <p:spPr bwMode="auto">
          <a:xfrm>
            <a:off x="3886200" y="4781550"/>
            <a:ext cx="1524000" cy="1924050"/>
          </a:xfrm>
          <a:prstGeom prst="rect">
            <a:avLst/>
          </a:prstGeom>
          <a:noFill/>
          <a:ln w="9525">
            <a:noFill/>
            <a:miter lim="800000"/>
            <a:headEnd/>
            <a:tailEnd/>
          </a:ln>
        </p:spPr>
      </p:pic>
      <p:pic>
        <p:nvPicPr>
          <p:cNvPr id="2054" name="Picture 6"/>
          <p:cNvPicPr>
            <a:picLocks noChangeAspect="1" noChangeArrowheads="1"/>
          </p:cNvPicPr>
          <p:nvPr/>
        </p:nvPicPr>
        <p:blipFill>
          <a:blip r:embed="rId5" cstate="print"/>
          <a:srcRect/>
          <a:stretch>
            <a:fillRect/>
          </a:stretch>
        </p:blipFill>
        <p:spPr bwMode="auto">
          <a:xfrm>
            <a:off x="7467600" y="3124200"/>
            <a:ext cx="1468769" cy="228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Decision Variables</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The decision variables include the following:</a:t>
            </a:r>
          </a:p>
          <a:p>
            <a:pPr marL="400050" lvl="1" indent="0"/>
            <a:r>
              <a:rPr lang="en-US" dirty="0" smtClean="0"/>
              <a:t>How many bottles of each spirit to buy</a:t>
            </a:r>
          </a:p>
          <a:p>
            <a:pPr marL="400050" lvl="1" indent="0"/>
            <a:r>
              <a:rPr lang="en-US" dirty="0" smtClean="0"/>
              <a:t>Which brands to buy within each spirit category</a:t>
            </a:r>
          </a:p>
          <a:p>
            <a:pPr marL="400050" lvl="1" indent="0"/>
            <a:r>
              <a:rPr lang="en-US" dirty="0" smtClean="0"/>
              <a:t>Which sizes to buy (750mL, 1L, 1.75L)</a:t>
            </a:r>
          </a:p>
          <a:p>
            <a:pPr marL="400050" lvl="1" indent="0"/>
            <a:r>
              <a:rPr lang="en-US" dirty="0" smtClean="0"/>
              <a:t>Which store to order from</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Constraints</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The constraints include the following:</a:t>
            </a:r>
          </a:p>
          <a:p>
            <a:pPr marL="573088" lvl="1" indent="-173038"/>
            <a:r>
              <a:rPr lang="en-US" dirty="0" smtClean="0"/>
              <a:t>The planners must purchase at least 8,542mL but not more than 9,292mL of booze*</a:t>
            </a:r>
          </a:p>
          <a:p>
            <a:pPr marL="573088" lvl="1" indent="-173038"/>
            <a:r>
              <a:rPr lang="en-US" dirty="0" smtClean="0"/>
              <a:t>The planners have a liquor budget of $300</a:t>
            </a:r>
          </a:p>
          <a:p>
            <a:pPr marL="573088" lvl="1" indent="-173038"/>
            <a:r>
              <a:rPr lang="en-US" dirty="0" smtClean="0"/>
              <a:t>The planners must purchase at least one bottle each of vodka, gin, whiskey, rum, and tequila</a:t>
            </a:r>
          </a:p>
          <a:p>
            <a:pPr marL="4763" lvl="1" indent="0">
              <a:buNone/>
            </a:pPr>
            <a:endParaRPr lang="en-US" dirty="0" smtClean="0"/>
          </a:p>
        </p:txBody>
      </p:sp>
      <p:sp>
        <p:nvSpPr>
          <p:cNvPr id="4" name="TextBox 3"/>
          <p:cNvSpPr txBox="1"/>
          <p:nvPr/>
        </p:nvSpPr>
        <p:spPr>
          <a:xfrm>
            <a:off x="0" y="6248400"/>
            <a:ext cx="6781800" cy="646331"/>
          </a:xfrm>
          <a:prstGeom prst="rect">
            <a:avLst/>
          </a:prstGeom>
          <a:noFill/>
        </p:spPr>
        <p:txBody>
          <a:bodyPr wrap="square" rtlCol="0">
            <a:spAutoFit/>
          </a:bodyPr>
          <a:lstStyle/>
          <a:p>
            <a:r>
              <a:rPr lang="en-US" sz="1200" dirty="0" smtClean="0"/>
              <a:t>* 9,292mL = 8,542 + 750, or one additional 750mL bottle. The upper bound is created because otherwise Solver will maximize utility by recommending that the planners buy as many bottles as their budget will allow—thus sacrificing “quality.”</a:t>
            </a:r>
            <a:endParaRPr lang="en-US" sz="12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Estimating Utility</a:t>
            </a:r>
            <a:endParaRPr lang="en-US" dirty="0"/>
          </a:p>
        </p:txBody>
      </p:sp>
      <p:sp>
        <p:nvSpPr>
          <p:cNvPr id="3" name="Content Placeholder 2"/>
          <p:cNvSpPr>
            <a:spLocks noGrp="1"/>
          </p:cNvSpPr>
          <p:nvPr>
            <p:ph idx="1"/>
          </p:nvPr>
        </p:nvSpPr>
        <p:spPr>
          <a:xfrm>
            <a:off x="457200" y="1371600"/>
            <a:ext cx="8229600" cy="4800600"/>
          </a:xfrm>
        </p:spPr>
        <p:txBody>
          <a:bodyPr/>
          <a:lstStyle/>
          <a:p>
            <a:pPr marL="0" indent="0">
              <a:buNone/>
            </a:pPr>
            <a:r>
              <a:rPr lang="en-US" dirty="0" smtClean="0"/>
              <a:t>Using a combination of market research and SWAG technology*, the planners rate the utility of each spirit category and brand on a scale from 1-10:</a:t>
            </a:r>
          </a:p>
        </p:txBody>
      </p:sp>
      <p:pic>
        <p:nvPicPr>
          <p:cNvPr id="1026" name="Picture 2"/>
          <p:cNvPicPr>
            <a:picLocks noChangeAspect="1" noChangeArrowheads="1"/>
          </p:cNvPicPr>
          <p:nvPr/>
        </p:nvPicPr>
        <p:blipFill>
          <a:blip r:embed="rId2" cstate="print"/>
          <a:srcRect/>
          <a:stretch>
            <a:fillRect/>
          </a:stretch>
        </p:blipFill>
        <p:spPr bwMode="auto">
          <a:xfrm>
            <a:off x="3124200" y="2869117"/>
            <a:ext cx="2895600" cy="3840219"/>
          </a:xfrm>
          <a:prstGeom prst="rect">
            <a:avLst/>
          </a:prstGeom>
          <a:noFill/>
          <a:ln w="9525">
            <a:noFill/>
            <a:miter lim="800000"/>
            <a:headEnd/>
            <a:tailEnd/>
          </a:ln>
          <a:effectLst/>
        </p:spPr>
      </p:pic>
      <p:sp>
        <p:nvSpPr>
          <p:cNvPr id="5" name="TextBox 4"/>
          <p:cNvSpPr txBox="1"/>
          <p:nvPr/>
        </p:nvSpPr>
        <p:spPr>
          <a:xfrm>
            <a:off x="0" y="6581001"/>
            <a:ext cx="6781800" cy="276999"/>
          </a:xfrm>
          <a:prstGeom prst="rect">
            <a:avLst/>
          </a:prstGeom>
          <a:noFill/>
        </p:spPr>
        <p:txBody>
          <a:bodyPr wrap="square" rtlCol="0">
            <a:spAutoFit/>
          </a:bodyPr>
          <a:lstStyle/>
          <a:p>
            <a:r>
              <a:rPr lang="en-US" sz="1200" dirty="0" smtClean="0"/>
              <a:t>* SWAG = Sophisticated Wild Ass Guess</a:t>
            </a:r>
            <a:endParaRPr lang="en-US" sz="12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Optimization Model</a:t>
            </a:r>
            <a:endParaRPr lang="en-US" dirty="0"/>
          </a:p>
        </p:txBody>
      </p:sp>
      <p:pic>
        <p:nvPicPr>
          <p:cNvPr id="3" name="Picture 2"/>
          <p:cNvPicPr>
            <a:picLocks noChangeAspect="1" noChangeArrowheads="1"/>
          </p:cNvPicPr>
          <p:nvPr/>
        </p:nvPicPr>
        <p:blipFill>
          <a:blip r:embed="rId2" cstate="print"/>
          <a:srcRect/>
          <a:stretch>
            <a:fillRect/>
          </a:stretch>
        </p:blipFill>
        <p:spPr bwMode="auto">
          <a:xfrm>
            <a:off x="12211" y="1371600"/>
            <a:ext cx="9119578" cy="51149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a:t>
            </a:r>
            <a:endParaRPr lang="en-US" dirty="0"/>
          </a:p>
        </p:txBody>
      </p:sp>
      <p:sp>
        <p:nvSpPr>
          <p:cNvPr id="3" name="Content Placeholder 2"/>
          <p:cNvSpPr>
            <a:spLocks noGrp="1"/>
          </p:cNvSpPr>
          <p:nvPr>
            <p:ph idx="1"/>
          </p:nvPr>
        </p:nvSpPr>
        <p:spPr/>
        <p:txBody>
          <a:bodyPr/>
          <a:lstStyle/>
          <a:p>
            <a:pPr>
              <a:buNone/>
            </a:pPr>
            <a:r>
              <a:rPr lang="en-US" dirty="0" smtClean="0"/>
              <a:t>Purchase the following from Astor Wines:</a:t>
            </a:r>
          </a:p>
          <a:p>
            <a:pPr lvl="1"/>
            <a:r>
              <a:rPr lang="en-US" dirty="0" smtClean="0"/>
              <a:t>2 bottles Absolut vodka (1L)</a:t>
            </a:r>
          </a:p>
          <a:p>
            <a:pPr lvl="1"/>
            <a:r>
              <a:rPr lang="en-US" dirty="0" smtClean="0"/>
              <a:t>2 bottles Smirnoff vodka (1L)</a:t>
            </a:r>
          </a:p>
          <a:p>
            <a:pPr lvl="1"/>
            <a:r>
              <a:rPr lang="en-US" dirty="0" smtClean="0"/>
              <a:t>1 bottle Hendrick’s gin (750mL)</a:t>
            </a:r>
          </a:p>
          <a:p>
            <a:pPr lvl="1"/>
            <a:r>
              <a:rPr lang="en-US" dirty="0" smtClean="0"/>
              <a:t>2 bottles Johnnie Walker Black whiskey (750mL)</a:t>
            </a:r>
          </a:p>
          <a:p>
            <a:pPr lvl="1"/>
            <a:r>
              <a:rPr lang="en-US" dirty="0" smtClean="0"/>
              <a:t>3 bottles 10 Cane rum (750mL)</a:t>
            </a:r>
          </a:p>
          <a:p>
            <a:pPr lvl="1"/>
            <a:r>
              <a:rPr lang="en-US" dirty="0" smtClean="0"/>
              <a:t>1 bottle 1800 tequila (750mL)</a:t>
            </a:r>
          </a:p>
          <a:p>
            <a:pPr marL="0" lvl="1" indent="0">
              <a:buNone/>
            </a:pPr>
            <a:r>
              <a:rPr lang="en-US" sz="2800" dirty="0" smtClean="0"/>
              <a:t>Volume: 9,250mL</a:t>
            </a:r>
          </a:p>
          <a:p>
            <a:pPr marL="0" lvl="1" indent="0">
              <a:buNone/>
            </a:pPr>
            <a:r>
              <a:rPr lang="en-US" sz="2800" dirty="0" smtClean="0"/>
              <a:t>Cost: $299.89</a:t>
            </a:r>
          </a:p>
          <a:p>
            <a:pPr marL="0" lvl="1" indent="0">
              <a:buNone/>
            </a:pPr>
            <a:r>
              <a:rPr lang="en-US" sz="2800" dirty="0" smtClean="0"/>
              <a:t>Utility: 89 “</a:t>
            </a:r>
            <a:r>
              <a:rPr lang="en-US" sz="2800" dirty="0" err="1" smtClean="0"/>
              <a:t>utils</a:t>
            </a:r>
            <a:r>
              <a:rPr lang="en-US" sz="2800" dirty="0" smtClean="0"/>
              <a:t>”</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“Stockout” Risk</a:t>
            </a:r>
            <a:endParaRPr lang="en-US" dirty="0"/>
          </a:p>
        </p:txBody>
      </p:sp>
      <p:sp>
        <p:nvSpPr>
          <p:cNvPr id="3" name="Content Placeholder 2"/>
          <p:cNvSpPr>
            <a:spLocks noGrp="1"/>
          </p:cNvSpPr>
          <p:nvPr>
            <p:ph idx="1"/>
          </p:nvPr>
        </p:nvSpPr>
        <p:spPr>
          <a:xfrm>
            <a:off x="457200" y="1371600"/>
            <a:ext cx="8229600" cy="4800600"/>
          </a:xfrm>
        </p:spPr>
        <p:txBody>
          <a:bodyPr/>
          <a:lstStyle/>
          <a:p>
            <a:pPr marL="0" indent="0">
              <a:buNone/>
            </a:pPr>
            <a:r>
              <a:rPr lang="en-US" dirty="0" smtClean="0"/>
              <a:t>If we purchase 9,250mL, we can be 94.5% certain that we will not run out of booze.</a:t>
            </a:r>
            <a:endParaRPr lang="en-US" dirty="0"/>
          </a:p>
        </p:txBody>
      </p:sp>
      <p:pic>
        <p:nvPicPr>
          <p:cNvPr id="1026" name="Picture 2"/>
          <p:cNvPicPr>
            <a:picLocks noChangeAspect="1" noChangeArrowheads="1"/>
          </p:cNvPicPr>
          <p:nvPr/>
        </p:nvPicPr>
        <p:blipFill>
          <a:blip r:embed="rId2" cstate="print"/>
          <a:srcRect l="19375" t="26000" r="19375" b="25000"/>
          <a:stretch>
            <a:fillRect/>
          </a:stretch>
        </p:blipFill>
        <p:spPr bwMode="auto">
          <a:xfrm>
            <a:off x="914400" y="2362200"/>
            <a:ext cx="7315200" cy="3657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Utility Increases as Budget Constraint is Relaxed</a:t>
            </a:r>
            <a:endParaRPr lang="en-US" dirty="0"/>
          </a:p>
        </p:txBody>
      </p:sp>
      <p:graphicFrame>
        <p:nvGraphicFramePr>
          <p:cNvPr id="6" name="Content Placeholder 5"/>
          <p:cNvGraphicFramePr>
            <a:graphicFrameLocks noGrp="1"/>
          </p:cNvGraphicFramePr>
          <p:nvPr>
            <p:ph idx="1"/>
          </p:nvPr>
        </p:nvGraphicFramePr>
        <p:xfrm>
          <a:off x="0" y="1219200"/>
          <a:ext cx="9078686" cy="51816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Mixers</a:t>
            </a:r>
            <a:endParaRPr lang="en-US" dirty="0"/>
          </a:p>
        </p:txBody>
      </p:sp>
      <p:sp>
        <p:nvSpPr>
          <p:cNvPr id="3" name="Content Placeholder 2"/>
          <p:cNvSpPr>
            <a:spLocks noGrp="1"/>
          </p:cNvSpPr>
          <p:nvPr>
            <p:ph idx="1"/>
          </p:nvPr>
        </p:nvSpPr>
        <p:spPr/>
        <p:txBody>
          <a:bodyPr/>
          <a:lstStyle/>
          <a:p>
            <a:pPr marL="0" indent="0">
              <a:buNone/>
            </a:pPr>
            <a:r>
              <a:rPr lang="en-US" dirty="0" smtClean="0"/>
              <a:t>The planners can use leftover funds from Stern clubs to purchase nonalcoholic beverages. Thus, the cost of mixers is excluded from their cost constraint of $300.</a:t>
            </a:r>
          </a:p>
          <a:p>
            <a:pPr marL="0" indent="0">
              <a:buNone/>
            </a:pPr>
            <a:r>
              <a:rPr lang="en-US" dirty="0" smtClean="0"/>
              <a:t>They estimate which mixers to buy based on general preferences and the amount to buy based on a 2:1 mixer-to-spirit ratio.</a:t>
            </a:r>
          </a:p>
          <a:p>
            <a:pPr marL="0" indent="0">
              <a:buNone/>
            </a:pPr>
            <a:endParaRPr lang="en-US" dirty="0" smtClean="0"/>
          </a:p>
          <a:p>
            <a:pPr marL="0" indent="0">
              <a:buNone/>
            </a:pPr>
            <a:r>
              <a:rPr lang="en-US" dirty="0" smtClean="0"/>
              <a:t>The total cost of mixers, including ice, is $39.95.</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Mixer Model</a:t>
            </a: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71041" y="1795575"/>
            <a:ext cx="9001919" cy="358763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0" y="990600"/>
            <a:ext cx="9144000" cy="369332"/>
          </a:xfrm>
          <a:prstGeom prst="rect">
            <a:avLst/>
          </a:prstGeom>
          <a:solidFill>
            <a:schemeClr val="bg1"/>
          </a:solidFill>
        </p:spPr>
        <p:txBody>
          <a:bodyPr wrap="square" rtlCol="0">
            <a:spAutoFit/>
          </a:bodyPr>
          <a:lstStyle/>
          <a:p>
            <a:endParaRPr lang="en-US" dirty="0"/>
          </a:p>
        </p:txBody>
      </p:sp>
      <p:pic>
        <p:nvPicPr>
          <p:cNvPr id="1026" name="Picture 2"/>
          <p:cNvPicPr>
            <a:picLocks noChangeAspect="1" noChangeArrowheads="1"/>
          </p:cNvPicPr>
          <p:nvPr/>
        </p:nvPicPr>
        <p:blipFill>
          <a:blip r:embed="rId2" cstate="print"/>
          <a:srcRect b="4154"/>
          <a:stretch>
            <a:fillRect/>
          </a:stretch>
        </p:blipFill>
        <p:spPr bwMode="auto">
          <a:xfrm>
            <a:off x="1371600" y="152399"/>
            <a:ext cx="5276850" cy="6553201"/>
          </a:xfrm>
          <a:prstGeom prst="rect">
            <a:avLst/>
          </a:prstGeom>
          <a:noFill/>
          <a:ln w="9525">
            <a:noFill/>
            <a:miter lim="800000"/>
            <a:headEnd/>
            <a:tailEnd/>
          </a:ln>
        </p:spPr>
      </p:pic>
      <p:sp>
        <p:nvSpPr>
          <p:cNvPr id="7" name="TextBox 6"/>
          <p:cNvSpPr txBox="1"/>
          <p:nvPr/>
        </p:nvSpPr>
        <p:spPr>
          <a:xfrm>
            <a:off x="2286000" y="2362200"/>
            <a:ext cx="1981200" cy="1754326"/>
          </a:xfrm>
          <a:prstGeom prst="rect">
            <a:avLst/>
          </a:prstGeom>
          <a:noFill/>
        </p:spPr>
        <p:txBody>
          <a:bodyPr wrap="square" rtlCol="0">
            <a:spAutoFit/>
          </a:bodyPr>
          <a:lstStyle/>
          <a:p>
            <a:r>
              <a:rPr lang="en-US" b="1" dirty="0" smtClean="0"/>
              <a:t>Booze</a:t>
            </a:r>
          </a:p>
          <a:p>
            <a:r>
              <a:rPr lang="en-US" sz="1500" dirty="0" smtClean="0"/>
              <a:t>2 – 1L Absolut</a:t>
            </a:r>
          </a:p>
          <a:p>
            <a:r>
              <a:rPr lang="en-US" sz="1500" dirty="0" smtClean="0"/>
              <a:t>2 – 1L Smirnoff</a:t>
            </a:r>
          </a:p>
          <a:p>
            <a:r>
              <a:rPr lang="en-US" sz="1500" dirty="0" smtClean="0"/>
              <a:t>1 – 750mL Hendrick’s</a:t>
            </a:r>
          </a:p>
          <a:p>
            <a:r>
              <a:rPr lang="en-US" sz="1500" dirty="0" smtClean="0"/>
              <a:t>1 – 750mL JW Black</a:t>
            </a:r>
          </a:p>
          <a:p>
            <a:r>
              <a:rPr lang="en-US" sz="1500" dirty="0" smtClean="0"/>
              <a:t>3 – 750mL 10 Cane</a:t>
            </a:r>
          </a:p>
          <a:p>
            <a:r>
              <a:rPr lang="en-US" sz="1500" dirty="0" smtClean="0"/>
              <a:t>1 – 750mL 1800</a:t>
            </a:r>
            <a:endParaRPr lang="en-US" sz="1500" dirty="0"/>
          </a:p>
        </p:txBody>
      </p:sp>
      <p:sp>
        <p:nvSpPr>
          <p:cNvPr id="8" name="TextBox 7"/>
          <p:cNvSpPr txBox="1"/>
          <p:nvPr/>
        </p:nvSpPr>
        <p:spPr>
          <a:xfrm>
            <a:off x="2286000" y="4191000"/>
            <a:ext cx="1981200" cy="1523494"/>
          </a:xfrm>
          <a:prstGeom prst="rect">
            <a:avLst/>
          </a:prstGeom>
          <a:noFill/>
        </p:spPr>
        <p:txBody>
          <a:bodyPr wrap="square" rtlCol="0">
            <a:spAutoFit/>
          </a:bodyPr>
          <a:lstStyle/>
          <a:p>
            <a:r>
              <a:rPr lang="en-US" b="1" dirty="0" smtClean="0"/>
              <a:t>Mixers</a:t>
            </a:r>
          </a:p>
          <a:p>
            <a:r>
              <a:rPr lang="en-US" sz="1500" dirty="0" smtClean="0"/>
              <a:t>6 – 1L Tonic</a:t>
            </a:r>
          </a:p>
          <a:p>
            <a:r>
              <a:rPr lang="en-US" sz="1500" dirty="0" smtClean="0"/>
              <a:t>3 – 64 oz Cranberry</a:t>
            </a:r>
          </a:p>
          <a:p>
            <a:r>
              <a:rPr lang="en-US" sz="1500" dirty="0" smtClean="0"/>
              <a:t>4 – 2L Coke</a:t>
            </a:r>
          </a:p>
          <a:p>
            <a:r>
              <a:rPr lang="en-US" sz="1500" dirty="0" smtClean="0"/>
              <a:t>1 – 2L Ginger Ale</a:t>
            </a:r>
          </a:p>
          <a:p>
            <a:r>
              <a:rPr lang="en-US" sz="1500" dirty="0" smtClean="0"/>
              <a:t>1 – 10lb Bag Ice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Problem</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Alisa and Adam are planning a holiday party, and they need to make some decisions about alcohol—how much to buy, which brands, and at which store. The party planners believe that there are two elements of randomness that are critical to their planning:</a:t>
            </a:r>
          </a:p>
          <a:p>
            <a:pPr marL="627063" lvl="1" indent="-227013"/>
            <a:r>
              <a:rPr lang="en-US" dirty="0" smtClean="0"/>
              <a:t>How many guests attend the party</a:t>
            </a:r>
          </a:p>
          <a:p>
            <a:pPr marL="627063" lvl="1" indent="-227013"/>
            <a:r>
              <a:rPr lang="en-US" dirty="0" smtClean="0"/>
              <a:t>How many drinks each guest consumes</a:t>
            </a:r>
          </a:p>
          <a:p>
            <a:pPr marL="0" lvl="1" indent="0">
              <a:buNone/>
            </a:pPr>
            <a:r>
              <a:rPr lang="en-US" sz="2800" dirty="0" smtClean="0"/>
              <a:t>The planners cannot spend more than $300 on liquor. Their goal is to maximize enjoyment at the party.</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Users\ajg292\AppData\Local\Microsoft\Windows\Temporary Internet Files\Content.IE5\70PVLJR0\MPj04402660000[1].jpg"/>
          <p:cNvPicPr>
            <a:picLocks noChangeAspect="1" noChangeArrowheads="1"/>
          </p:cNvPicPr>
          <p:nvPr/>
        </p:nvPicPr>
        <p:blipFill>
          <a:blip r:embed="rId2" cstate="print"/>
          <a:srcRect/>
          <a:stretch>
            <a:fillRect/>
          </a:stretch>
        </p:blipFill>
        <p:spPr bwMode="auto">
          <a:xfrm>
            <a:off x="1752600" y="1537934"/>
            <a:ext cx="5638800" cy="4253266"/>
          </a:xfrm>
          <a:prstGeom prst="rect">
            <a:avLst/>
          </a:prstGeom>
          <a:noFill/>
        </p:spPr>
      </p:pic>
      <p:pic>
        <p:nvPicPr>
          <p:cNvPr id="9" name="Picture 8" descr="Picture4.png"/>
          <p:cNvPicPr>
            <a:picLocks noChangeAspect="1"/>
          </p:cNvPicPr>
          <p:nvPr/>
        </p:nvPicPr>
        <p:blipFill>
          <a:blip r:embed="rId3" cstate="print"/>
          <a:stretch>
            <a:fillRect/>
          </a:stretch>
        </p:blipFill>
        <p:spPr>
          <a:xfrm>
            <a:off x="3234171" y="4474503"/>
            <a:ext cx="2938029" cy="783297"/>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Modeling Randomness: The Weather</a:t>
            </a:r>
            <a:endParaRPr lang="en-US" dirty="0"/>
          </a:p>
        </p:txBody>
      </p:sp>
      <p:sp>
        <p:nvSpPr>
          <p:cNvPr id="3" name="Content Placeholder 2"/>
          <p:cNvSpPr>
            <a:spLocks noGrp="1"/>
          </p:cNvSpPr>
          <p:nvPr>
            <p:ph idx="1"/>
          </p:nvPr>
        </p:nvSpPr>
        <p:spPr/>
        <p:txBody>
          <a:bodyPr>
            <a:normAutofit/>
          </a:bodyPr>
          <a:lstStyle/>
          <a:p>
            <a:pPr marL="0" lvl="1" indent="0">
              <a:buNone/>
            </a:pPr>
            <a:r>
              <a:rPr lang="en-US" sz="2800" dirty="0" smtClean="0"/>
              <a:t>The weather forecast indicates a 30% chance of snow, which the party planners believe will affect attendance.</a:t>
            </a:r>
          </a:p>
          <a:p>
            <a:pPr marL="0" lvl="1" indent="0">
              <a:buNone/>
            </a:pPr>
            <a:r>
              <a:rPr lang="en-US" sz="2800" dirty="0" smtClean="0"/>
              <a:t>30 guests have replied </a:t>
            </a:r>
            <a:r>
              <a:rPr lang="en-US" sz="2800" i="1" dirty="0" smtClean="0"/>
              <a:t>Yes</a:t>
            </a:r>
            <a:r>
              <a:rPr lang="en-US" sz="2800" dirty="0" smtClean="0"/>
              <a:t> and 10 have replied </a:t>
            </a:r>
            <a:r>
              <a:rPr lang="en-US" sz="2800" i="1" dirty="0" smtClean="0"/>
              <a:t>Maybe.</a:t>
            </a:r>
          </a:p>
          <a:p>
            <a:pPr marL="0" lvl="1" indent="0">
              <a:buNone/>
            </a:pPr>
            <a:r>
              <a:rPr lang="en-US" sz="2800" dirty="0" smtClean="0"/>
              <a:t>The planners assume the following:</a:t>
            </a:r>
          </a:p>
          <a:p>
            <a:pPr marL="627063" lvl="1" indent="-227013"/>
            <a:r>
              <a:rPr lang="en-US" dirty="0" smtClean="0"/>
              <a:t>If it snows, 75% of those who replied </a:t>
            </a:r>
            <a:r>
              <a:rPr lang="en-US" i="1" dirty="0" smtClean="0"/>
              <a:t>Yes</a:t>
            </a:r>
            <a:r>
              <a:rPr lang="en-US" dirty="0" smtClean="0"/>
              <a:t> and 50% of those who replied </a:t>
            </a:r>
            <a:r>
              <a:rPr lang="en-US" i="1" dirty="0" smtClean="0"/>
              <a:t>Maybe </a:t>
            </a:r>
            <a:r>
              <a:rPr lang="en-US" dirty="0" smtClean="0"/>
              <a:t>will attend</a:t>
            </a:r>
          </a:p>
          <a:p>
            <a:pPr marL="627063" lvl="1" indent="-227013"/>
            <a:r>
              <a:rPr lang="en-US" dirty="0" smtClean="0"/>
              <a:t>If it does not snow, 100% of those who replied </a:t>
            </a:r>
            <a:r>
              <a:rPr lang="en-US" i="1" dirty="0" smtClean="0"/>
              <a:t>Yes </a:t>
            </a:r>
            <a:r>
              <a:rPr lang="en-US" dirty="0" smtClean="0"/>
              <a:t>and 75% of those who replied </a:t>
            </a:r>
            <a:r>
              <a:rPr lang="en-US" i="1" dirty="0" smtClean="0"/>
              <a:t>Maybe</a:t>
            </a:r>
            <a:r>
              <a:rPr lang="en-US" dirty="0" smtClean="0"/>
              <a:t> will attend</a:t>
            </a:r>
          </a:p>
          <a:p>
            <a:pPr marL="0" lvl="1" indent="0">
              <a:buNone/>
            </a:pPr>
            <a:endParaRPr lang="en-US" sz="28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Modeling Randomness: Drinks Per Guest</a:t>
            </a:r>
            <a:endParaRPr lang="en-US" dirty="0"/>
          </a:p>
        </p:txBody>
      </p:sp>
      <p:sp>
        <p:nvSpPr>
          <p:cNvPr id="3" name="Content Placeholder 2"/>
          <p:cNvSpPr>
            <a:spLocks noGrp="1"/>
          </p:cNvSpPr>
          <p:nvPr>
            <p:ph idx="1"/>
          </p:nvPr>
        </p:nvSpPr>
        <p:spPr/>
        <p:txBody>
          <a:bodyPr>
            <a:normAutofit/>
          </a:bodyPr>
          <a:lstStyle/>
          <a:p>
            <a:pPr marL="0" lvl="1" indent="0">
              <a:buNone/>
            </a:pPr>
            <a:r>
              <a:rPr lang="en-US" sz="2800" dirty="0" smtClean="0"/>
              <a:t>The planners believe that the average number of drinks each guest will consume is </a:t>
            </a:r>
            <a:r>
              <a:rPr lang="en-US" sz="2800" dirty="0" err="1" smtClean="0"/>
              <a:t>lognormally</a:t>
            </a:r>
            <a:r>
              <a:rPr lang="en-US" sz="2800" dirty="0" smtClean="0"/>
              <a:t> distributed with a mean of 4 and a standard deviation of 1*.</a:t>
            </a:r>
          </a:p>
          <a:p>
            <a:pPr marL="0" lvl="1" indent="0">
              <a:buNone/>
            </a:pPr>
            <a:endParaRPr lang="en-US" sz="2800" i="1" dirty="0" smtClean="0"/>
          </a:p>
          <a:p>
            <a:pPr marL="0" lvl="1" indent="0">
              <a:buNone/>
            </a:pPr>
            <a:endParaRPr lang="en-US" sz="2800" dirty="0" smtClean="0"/>
          </a:p>
        </p:txBody>
      </p:sp>
      <p:pic>
        <p:nvPicPr>
          <p:cNvPr id="2050" name="Picture 2"/>
          <p:cNvPicPr>
            <a:picLocks noChangeAspect="1" noChangeArrowheads="1"/>
          </p:cNvPicPr>
          <p:nvPr/>
        </p:nvPicPr>
        <p:blipFill>
          <a:blip r:embed="rId2" cstate="print"/>
          <a:srcRect l="45625" t="27000" r="6875" b="19000"/>
          <a:stretch>
            <a:fillRect/>
          </a:stretch>
        </p:blipFill>
        <p:spPr bwMode="auto">
          <a:xfrm>
            <a:off x="2514600" y="3124201"/>
            <a:ext cx="4114800" cy="2923674"/>
          </a:xfrm>
          <a:prstGeom prst="rect">
            <a:avLst/>
          </a:prstGeom>
          <a:noFill/>
          <a:ln w="9525">
            <a:noFill/>
            <a:miter lim="800000"/>
            <a:headEnd/>
            <a:tailEnd/>
          </a:ln>
        </p:spPr>
      </p:pic>
      <p:sp>
        <p:nvSpPr>
          <p:cNvPr id="5" name="TextBox 4"/>
          <p:cNvSpPr txBox="1"/>
          <p:nvPr/>
        </p:nvSpPr>
        <p:spPr>
          <a:xfrm>
            <a:off x="0" y="6611779"/>
            <a:ext cx="3429000" cy="246221"/>
          </a:xfrm>
          <a:prstGeom prst="rect">
            <a:avLst/>
          </a:prstGeom>
          <a:noFill/>
        </p:spPr>
        <p:txBody>
          <a:bodyPr wrap="square" rtlCol="0">
            <a:spAutoFit/>
          </a:bodyPr>
          <a:lstStyle/>
          <a:p>
            <a:r>
              <a:rPr lang="en-US" sz="1000" dirty="0" smtClean="0"/>
              <a:t>* 1 drink = 1.5 ounces</a:t>
            </a:r>
            <a:endParaRPr lang="en-US" sz="1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 I: Simulation</a:t>
            </a:r>
            <a:endParaRPr lang="en-US" dirty="0"/>
          </a:p>
        </p:txBody>
      </p:sp>
      <p:pic>
        <p:nvPicPr>
          <p:cNvPr id="3075" name="Picture 3"/>
          <p:cNvPicPr>
            <a:picLocks noChangeAspect="1" noChangeArrowheads="1"/>
          </p:cNvPicPr>
          <p:nvPr/>
        </p:nvPicPr>
        <p:blipFill>
          <a:blip r:embed="rId2" cstate="print"/>
          <a:srcRect/>
          <a:stretch>
            <a:fillRect/>
          </a:stretch>
        </p:blipFill>
        <p:spPr bwMode="auto">
          <a:xfrm>
            <a:off x="779261" y="1447800"/>
            <a:ext cx="7585478" cy="4648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Output</a:t>
            </a:r>
            <a:endParaRPr lang="en-US" dirty="0"/>
          </a:p>
        </p:txBody>
      </p:sp>
      <p:pic>
        <p:nvPicPr>
          <p:cNvPr id="4098" name="Picture 2"/>
          <p:cNvPicPr>
            <a:picLocks noChangeAspect="1" noChangeArrowheads="1"/>
          </p:cNvPicPr>
          <p:nvPr/>
        </p:nvPicPr>
        <p:blipFill>
          <a:blip r:embed="rId2" cstate="print"/>
          <a:srcRect l="19375" t="26000" r="19375" b="25000"/>
          <a:stretch>
            <a:fillRect/>
          </a:stretch>
        </p:blipFill>
        <p:spPr bwMode="auto">
          <a:xfrm>
            <a:off x="304800" y="1524000"/>
            <a:ext cx="8534400" cy="4267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p:txBody>
          <a:bodyPr/>
          <a:lstStyle/>
          <a:p>
            <a:pPr marL="0" indent="0">
              <a:buNone/>
            </a:pPr>
            <a:r>
              <a:rPr lang="en-US" dirty="0" smtClean="0"/>
              <a:t>The expected mean amount consumed is 6,153mL. However, note that if the planners purchase this amount (assuming they can buy exactly that much), they will run out of booze 45% of the time.</a:t>
            </a:r>
          </a:p>
          <a:p>
            <a:pPr marL="0" indent="0">
              <a:buNone/>
            </a:pPr>
            <a:r>
              <a:rPr lang="en-US" dirty="0" smtClean="0"/>
              <a:t>To be 90% sure that they don’t run out, the planners should buy roughly 8,542mL. To be 95% sure they don’t run out, they should buy roughly 9,403mL.</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Amount to Purchase by Confidence Level</a:t>
            </a:r>
            <a:endParaRPr lang="en-US" dirty="0"/>
          </a:p>
        </p:txBody>
      </p:sp>
      <p:graphicFrame>
        <p:nvGraphicFramePr>
          <p:cNvPr id="4" name="Chart 3"/>
          <p:cNvGraphicFramePr/>
          <p:nvPr/>
        </p:nvGraphicFramePr>
        <p:xfrm>
          <a:off x="2743200" y="1752600"/>
          <a:ext cx="6111876" cy="3352800"/>
        </p:xfrm>
        <a:graphic>
          <a:graphicData uri="http://schemas.openxmlformats.org/drawingml/2006/chart">
            <c:chart xmlns:c="http://schemas.openxmlformats.org/drawingml/2006/chart" xmlns:r="http://schemas.openxmlformats.org/officeDocument/2006/relationships" r:id="rId2"/>
          </a:graphicData>
        </a:graphic>
      </p:graphicFrame>
      <p:pic>
        <p:nvPicPr>
          <p:cNvPr id="3074" name="Picture 2"/>
          <p:cNvPicPr>
            <a:picLocks noChangeAspect="1" noChangeArrowheads="1"/>
          </p:cNvPicPr>
          <p:nvPr/>
        </p:nvPicPr>
        <p:blipFill>
          <a:blip r:embed="rId3" cstate="print"/>
          <a:srcRect/>
          <a:stretch>
            <a:fillRect/>
          </a:stretch>
        </p:blipFill>
        <p:spPr bwMode="auto">
          <a:xfrm>
            <a:off x="152400" y="1752600"/>
            <a:ext cx="2305050" cy="406876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 II: Optimization</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The planners must now decide which brands to buy and where. Based on market research, they are considering three brands in each spirit category at two liquor stores. The stores offer free delivery on orders over a certain amount.</a:t>
            </a:r>
          </a:p>
          <a:p>
            <a:pPr marL="0" indent="0">
              <a:buNone/>
            </a:pPr>
            <a:r>
              <a:rPr lang="en-US" dirty="0" smtClean="0"/>
              <a:t>There is an inherent tradeoff between price and “utility,” a function of the type of spirit and the brand. For example, vodka is preferred to gin, and Grey Goose is preferred to Smirnoff.</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294</TotalTime>
  <Words>784</Words>
  <Application>Microsoft Office PowerPoint</Application>
  <PresentationFormat>On-screen Show (4:3)</PresentationFormat>
  <Paragraphs>78</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The Party Planning Problem</vt:lpstr>
      <vt:lpstr>The Problem</vt:lpstr>
      <vt:lpstr>Modeling Randomness: The Weather</vt:lpstr>
      <vt:lpstr>Modeling Randomness: Drinks Per Guest</vt:lpstr>
      <vt:lpstr>Part I: Simulation</vt:lpstr>
      <vt:lpstr>Simulation Output</vt:lpstr>
      <vt:lpstr>Conclusions</vt:lpstr>
      <vt:lpstr>Amount to Purchase by Confidence Level</vt:lpstr>
      <vt:lpstr>Part II: Optimization</vt:lpstr>
      <vt:lpstr>Decision Variables</vt:lpstr>
      <vt:lpstr>Constraints</vt:lpstr>
      <vt:lpstr>Estimating Utility</vt:lpstr>
      <vt:lpstr>Optimization Model</vt:lpstr>
      <vt:lpstr>Recommendation</vt:lpstr>
      <vt:lpstr>“Stockout” Risk</vt:lpstr>
      <vt:lpstr>Utility Increases as Budget Constraint is Relaxed</vt:lpstr>
      <vt:lpstr>Mixers</vt:lpstr>
      <vt:lpstr>Mixer Model</vt:lpstr>
      <vt:lpstr>Slide 19</vt:lpstr>
      <vt:lpstr>Slide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ajg292</dc:creator>
  <cp:lastModifiedBy>ajg292</cp:lastModifiedBy>
  <cp:revision>43</cp:revision>
  <dcterms:created xsi:type="dcterms:W3CDTF">2009-12-07T14:01:13Z</dcterms:created>
  <dcterms:modified xsi:type="dcterms:W3CDTF">2009-12-13T20:27:19Z</dcterms:modified>
</cp:coreProperties>
</file>