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2" r:id="rId4"/>
    <p:sldId id="259" r:id="rId5"/>
    <p:sldId id="261" r:id="rId6"/>
    <p:sldId id="265" r:id="rId7"/>
    <p:sldId id="266" r:id="rId8"/>
    <p:sldId id="260" r:id="rId9"/>
    <p:sldId id="262" r:id="rId10"/>
    <p:sldId id="271" r:id="rId11"/>
    <p:sldId id="269" r:id="rId12"/>
    <p:sldId id="270" r:id="rId13"/>
    <p:sldId id="267" r:id="rId14"/>
    <p:sldId id="268" r:id="rId15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015D9-6B5F-4621-BDFD-CDB5B29A8D85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379913"/>
            <a:ext cx="5546725" cy="4148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75BA8-F914-474A-A7F2-19762ECF6B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75BA8-F914-474A-A7F2-19762ECF6B3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r>
              <a:rPr lang="en-US" dirty="0" smtClean="0"/>
              <a:t>      </a:t>
            </a:r>
            <a:fld id="{1850A6AE-97CC-4E67-BA61-1520AE23B35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C07F26-A6F8-43CB-8C85-9F503133CA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24948" y="725556"/>
            <a:ext cx="8153400" cy="152400"/>
          </a:xfrm>
          <a:prstGeom prst="rect">
            <a:avLst/>
          </a:prstGeom>
          <a:solidFill>
            <a:srgbClr val="00206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4873" y="6135756"/>
            <a:ext cx="11334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Placeholder 15"/>
          <p:cNvSpPr>
            <a:spLocks noGrp="1"/>
          </p:cNvSpPr>
          <p:nvPr>
            <p:ph type="title"/>
          </p:nvPr>
        </p:nvSpPr>
        <p:spPr>
          <a:xfrm>
            <a:off x="762000" y="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C07F26-A6F8-43CB-8C85-9F503133CA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5"/>
          <p:cNvSpPr txBox="1">
            <a:spLocks/>
          </p:cNvSpPr>
          <p:nvPr userDrawn="1"/>
        </p:nvSpPr>
        <p:spPr>
          <a:xfrm>
            <a:off x="762000" y="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C07F26-A6F8-43CB-8C85-9F503133CA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5"/>
          <p:cNvSpPr>
            <a:spLocks noGrp="1"/>
          </p:cNvSpPr>
          <p:nvPr>
            <p:ph type="title"/>
          </p:nvPr>
        </p:nvSpPr>
        <p:spPr>
          <a:xfrm>
            <a:off x="762000" y="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r>
              <a:rPr lang="en-US" smtClean="0"/>
              <a:t>      </a:t>
            </a:r>
            <a:fld id="{1850A6AE-97CC-4E67-BA61-1520AE23B35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C07F26-A6F8-43CB-8C85-9F503133CA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5"/>
          <p:cNvSpPr>
            <a:spLocks noGrp="1"/>
          </p:cNvSpPr>
          <p:nvPr>
            <p:ph type="title"/>
          </p:nvPr>
        </p:nvSpPr>
        <p:spPr>
          <a:xfrm>
            <a:off x="762000" y="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C07F26-A6F8-43CB-8C85-9F503133CA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5"/>
          <p:cNvSpPr txBox="1">
            <a:spLocks/>
          </p:cNvSpPr>
          <p:nvPr userDrawn="1"/>
        </p:nvSpPr>
        <p:spPr>
          <a:xfrm>
            <a:off x="762000" y="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C07F26-A6F8-43CB-8C85-9F503133CA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5"/>
          <p:cNvSpPr>
            <a:spLocks noGrp="1"/>
          </p:cNvSpPr>
          <p:nvPr>
            <p:ph type="title"/>
          </p:nvPr>
        </p:nvSpPr>
        <p:spPr>
          <a:xfrm>
            <a:off x="762000" y="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C07F26-A6F8-43CB-8C85-9F503133CA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15"/>
          <p:cNvSpPr>
            <a:spLocks noGrp="1"/>
          </p:cNvSpPr>
          <p:nvPr>
            <p:ph type="title"/>
          </p:nvPr>
        </p:nvSpPr>
        <p:spPr>
          <a:xfrm>
            <a:off x="762000" y="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C07F26-A6F8-43CB-8C85-9F503133CA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Placeholder 15"/>
          <p:cNvSpPr>
            <a:spLocks noGrp="1"/>
          </p:cNvSpPr>
          <p:nvPr>
            <p:ph type="title"/>
          </p:nvPr>
        </p:nvSpPr>
        <p:spPr>
          <a:xfrm>
            <a:off x="762000" y="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C07F26-A6F8-43CB-8C85-9F503133CA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15"/>
          <p:cNvSpPr>
            <a:spLocks noGrp="1"/>
          </p:cNvSpPr>
          <p:nvPr>
            <p:ph type="title"/>
          </p:nvPr>
        </p:nvSpPr>
        <p:spPr>
          <a:xfrm>
            <a:off x="762000" y="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C07F26-A6F8-43CB-8C85-9F503133CA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5"/>
          <p:cNvSpPr>
            <a:spLocks noGrp="1"/>
          </p:cNvSpPr>
          <p:nvPr>
            <p:ph type="title"/>
          </p:nvPr>
        </p:nvSpPr>
        <p:spPr>
          <a:xfrm>
            <a:off x="762000" y="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7CDD8F-A79E-4E39-9853-74EE0FC8ED67}" type="datetimeFigureOut">
              <a:rPr lang="en-US" smtClean="0"/>
              <a:pPr/>
              <a:t>12/18/2009</a:t>
            </a:fld>
            <a:r>
              <a:rPr lang="en-US" dirty="0" smtClean="0"/>
              <a:t>      </a:t>
            </a:r>
            <a:fld id="{1850A6AE-97CC-4E67-BA61-1520AE23B35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824948" y="725556"/>
            <a:ext cx="8153400" cy="152400"/>
          </a:xfrm>
          <a:prstGeom prst="rect">
            <a:avLst/>
          </a:prstGeom>
          <a:solidFill>
            <a:srgbClr val="00206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46504" y="76200"/>
            <a:ext cx="11334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itle Placeholder 15"/>
          <p:cNvSpPr>
            <a:spLocks noGrp="1"/>
          </p:cNvSpPr>
          <p:nvPr>
            <p:ph type="title"/>
          </p:nvPr>
        </p:nvSpPr>
        <p:spPr>
          <a:xfrm>
            <a:off x="762000" y="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tags" Target="../tags/tag38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17" Type="http://schemas.openxmlformats.org/officeDocument/2006/relationships/notesSlide" Target="../notesSlides/notesSlide12.xml"/><Relationship Id="rId2" Type="http://schemas.openxmlformats.org/officeDocument/2006/relationships/tags" Target="../tags/tag27.xml"/><Relationship Id="rId16" Type="http://schemas.openxmlformats.org/officeDocument/2006/relationships/slideLayout" Target="../slideLayouts/slideLayout3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5" Type="http://schemas.openxmlformats.org/officeDocument/2006/relationships/tags" Target="../tags/tag40.xml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tags" Target="../tags/tag3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notesSlide" Target="../notesSlides/notesSlide6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image" Target="../media/image10.jpeg"/><Relationship Id="rId2" Type="http://schemas.openxmlformats.org/officeDocument/2006/relationships/tags" Target="../tags/tag13.xml"/><Relationship Id="rId16" Type="http://schemas.openxmlformats.org/officeDocument/2006/relationships/notesSlide" Target="../notesSlides/notesSlide7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21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1384" y="2209800"/>
            <a:ext cx="516053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7315200" y="5562600"/>
            <a:ext cx="175260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The Stern Cruise Line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5" name="Heart 4"/>
          <p:cNvSpPr/>
          <p:nvPr/>
        </p:nvSpPr>
        <p:spPr>
          <a:xfrm>
            <a:off x="1923144" y="1498596"/>
            <a:ext cx="5334000" cy="4495800"/>
          </a:xfrm>
          <a:prstGeom prst="hear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0" y="4953000"/>
            <a:ext cx="30684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  <a:latin typeface="Papyrus" pitchFamily="66" charset="0"/>
              </a:rPr>
              <a:t>at Stern</a:t>
            </a:r>
            <a:endParaRPr lang="en-US" sz="6000" dirty="0">
              <a:solidFill>
                <a:schemeClr val="accent2">
                  <a:lumMod val="75000"/>
                </a:schemeClr>
              </a:solidFill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Happiness Matrix</a:t>
            </a:r>
            <a:endParaRPr lang="en-US" sz="32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821061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256"/>
            <a:ext cx="8229600" cy="2989944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Preference data from the survey was used to create triangular distributions for the possible outcomes of each level of compatibility</a:t>
            </a:r>
          </a:p>
          <a:p>
            <a:pPr marL="631825" lvl="1" indent="-231775"/>
            <a:r>
              <a:rPr lang="en-US" dirty="0" smtClean="0"/>
              <a:t>Triangular distributions were based on best / worst / average scenarios described by survey participants</a:t>
            </a:r>
          </a:p>
          <a:p>
            <a:pPr marL="398463" indent="-398463"/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Happiness Outcomes</a:t>
            </a:r>
            <a:endParaRPr lang="en-US" sz="32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191001"/>
            <a:ext cx="3979660" cy="2362200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237255"/>
            <a:ext cx="3886200" cy="231594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256"/>
            <a:ext cx="8229600" cy="4818744"/>
          </a:xfrm>
        </p:spPr>
        <p:txBody>
          <a:bodyPr>
            <a:normAutofit/>
          </a:bodyPr>
          <a:lstStyle/>
          <a:p>
            <a:pPr marL="231775" indent="-231775"/>
            <a:r>
              <a:rPr lang="en-US" dirty="0" smtClean="0"/>
              <a:t>The final step was the creation of a solver model to determine seating at events for the cruise</a:t>
            </a:r>
          </a:p>
          <a:p>
            <a:pPr marL="231775" indent="-231775"/>
            <a:r>
              <a:rPr lang="en-US" dirty="0" smtClean="0"/>
              <a:t>The objective of the model was to maximize the sum of individual happiness with the cruise</a:t>
            </a:r>
          </a:p>
          <a:p>
            <a:pPr marL="231775" indent="-231775"/>
            <a:r>
              <a:rPr lang="en-US" dirty="0" smtClean="0"/>
              <a:t>Given the non-linearity of a seating and grouping problem, the solver model used an evolutionary algorithm to try to find strongly positive solutions</a:t>
            </a:r>
          </a:p>
          <a:p>
            <a:pPr marL="231775" indent="-231775"/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Solver Model</a:t>
            </a:r>
            <a:endParaRPr lang="en-US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Other Considerations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5" name="AutoShap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4800" y="1676400"/>
            <a:ext cx="1219200" cy="762000"/>
          </a:xfrm>
          <a:prstGeom prst="homePlate">
            <a:avLst>
              <a:gd name="adj" fmla="val 20067"/>
            </a:avLst>
          </a:prstGeom>
          <a:solidFill>
            <a:schemeClr val="tx2">
              <a:lumMod val="75000"/>
            </a:schemeClr>
          </a:solidFill>
          <a:ln w="2844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 lIns="90000" tIns="46800" rIns="90000" bIns="46800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5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Multiple Nights</a:t>
            </a:r>
            <a:endParaRPr lang="en-US" sz="1500" b="1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AutoShap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" y="2562225"/>
            <a:ext cx="1219200" cy="914400"/>
          </a:xfrm>
          <a:prstGeom prst="homePlate">
            <a:avLst>
              <a:gd name="adj" fmla="val 16722"/>
            </a:avLst>
          </a:prstGeom>
          <a:solidFill>
            <a:schemeClr val="tx2">
              <a:lumMod val="75000"/>
            </a:schemeClr>
          </a:solidFill>
          <a:ln w="2844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 lIns="90000" tIns="46800" rIns="90000" bIns="46800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5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Maximizing Happiness</a:t>
            </a:r>
            <a:endParaRPr lang="en-US" sz="1500" b="1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AutoShap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1" y="3581400"/>
            <a:ext cx="1219199" cy="990600"/>
          </a:xfrm>
          <a:prstGeom prst="homePlate">
            <a:avLst>
              <a:gd name="adj" fmla="val 15436"/>
            </a:avLst>
          </a:prstGeom>
          <a:solidFill>
            <a:schemeClr val="tx2">
              <a:lumMod val="75000"/>
            </a:schemeClr>
          </a:solidFill>
          <a:ln w="2844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 lIns="90000" tIns="46800" rIns="90000" bIns="46800" anchor="ctr">
            <a:no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5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Wild Card Night</a:t>
            </a:r>
            <a:endParaRPr lang="en-US" sz="1500" b="1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 Box 2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00200" y="11430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Description</a:t>
            </a:r>
          </a:p>
        </p:txBody>
      </p:sp>
      <p:sp>
        <p:nvSpPr>
          <p:cNvPr id="12" name="Line 1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676400" y="1495425"/>
            <a:ext cx="7391400" cy="0"/>
          </a:xfrm>
          <a:prstGeom prst="line">
            <a:avLst/>
          </a:prstGeom>
          <a:noFill/>
          <a:ln w="2857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Box 2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05400" y="1203325"/>
            <a:ext cx="403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Changes</a:t>
            </a:r>
            <a:endParaRPr lang="en-US" sz="1400" b="1" dirty="0"/>
          </a:p>
        </p:txBody>
      </p:sp>
      <p:sp>
        <p:nvSpPr>
          <p:cNvPr id="18" name="Line 24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676400" y="2533650"/>
            <a:ext cx="7391400" cy="0"/>
          </a:xfrm>
          <a:prstGeom prst="lin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25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76400" y="3570969"/>
            <a:ext cx="7391400" cy="0"/>
          </a:xfrm>
          <a:prstGeom prst="lin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28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600200" y="3705225"/>
            <a:ext cx="3429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/>
              <a:t>Allow for one night to have a random match or one night off all.  This would allow for increased happiness at the table</a:t>
            </a:r>
            <a:endParaRPr lang="en-US" sz="1400" dirty="0"/>
          </a:p>
        </p:txBody>
      </p:sp>
      <p:sp>
        <p:nvSpPr>
          <p:cNvPr id="23" name="Text Box 28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00200" y="2740476"/>
            <a:ext cx="342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/>
              <a:t>Model is set up to maximize happiness at the cruise, not to make specific matches</a:t>
            </a:r>
            <a:endParaRPr lang="en-US" sz="1400" dirty="0"/>
          </a:p>
        </p:txBody>
      </p:sp>
      <p:sp>
        <p:nvSpPr>
          <p:cNvPr id="27" name="Line 35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676400" y="4619625"/>
            <a:ext cx="7391400" cy="0"/>
          </a:xfrm>
          <a:prstGeom prst="lin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" name="Text Box 28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032830" y="2776311"/>
            <a:ext cx="3733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n-US" sz="1400" dirty="0" smtClean="0"/>
              <a:t>To consider specific matches, create a happiness index and pair match partners</a:t>
            </a:r>
            <a:endParaRPr lang="en-US" sz="1400" i="1" dirty="0"/>
          </a:p>
        </p:txBody>
      </p:sp>
      <p:sp>
        <p:nvSpPr>
          <p:cNvPr id="24" name="Text Box 28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600200" y="1676400"/>
            <a:ext cx="3429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/>
              <a:t>Cruise is 5 days, 4 nights – offers a chance for people to maximize overall happiness by being placed at different tables </a:t>
            </a:r>
            <a:endParaRPr lang="en-US" sz="1400" dirty="0"/>
          </a:p>
        </p:txBody>
      </p:sp>
      <p:sp>
        <p:nvSpPr>
          <p:cNvPr id="25" name="Text Box 2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029200" y="1701345"/>
            <a:ext cx="3581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n-US" sz="1400" dirty="0" smtClean="0"/>
              <a:t>Constraint modeled by setting the match value to zero to avoid any duplicate diner partners</a:t>
            </a:r>
            <a:endParaRPr lang="en-US" sz="1400" dirty="0"/>
          </a:p>
        </p:txBody>
      </p:sp>
      <p:sp>
        <p:nvSpPr>
          <p:cNvPr id="26" name="Text Box 28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029200" y="3733800"/>
            <a:ext cx="37338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n-US" sz="1400" dirty="0" smtClean="0"/>
              <a:t>This allows to leave out the most incompatible pairs and increase happiness index at other tables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If all else fails…</a:t>
            </a:r>
            <a:endParaRPr lang="en-US" sz="3200" dirty="0">
              <a:solidFill>
                <a:srgbClr val="002060"/>
              </a:solidFill>
            </a:endParaRPr>
          </a:p>
        </p:txBody>
      </p:sp>
      <p:pic>
        <p:nvPicPr>
          <p:cNvPr id="23554" name="Picture 2" descr="http://images.clipartof.com/small/14799-Woman-And-Man-With-Beer-Beer-Helping-People-Get-Lucky-For-Over-300-Years-Clipart-Illustr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175658"/>
            <a:ext cx="51816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406608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419600" y="1600200"/>
            <a:ext cx="449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Team Members: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David </a:t>
            </a:r>
            <a:r>
              <a:rPr lang="en-US" sz="2400" dirty="0" err="1" smtClean="0">
                <a:solidFill>
                  <a:srgbClr val="002060"/>
                </a:solidFill>
              </a:rPr>
              <a:t>Juran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Nisha Begwani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Austin Campbell</a:t>
            </a:r>
          </a:p>
          <a:p>
            <a:r>
              <a:rPr lang="en-US" sz="2400" dirty="0" err="1" smtClean="0">
                <a:solidFill>
                  <a:srgbClr val="002060"/>
                </a:solidFill>
              </a:rPr>
              <a:t>Kobby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Sean Wilson (afro and handlebar)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Introducing the Crew</a:t>
            </a:r>
            <a:endParaRPr lang="en-US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Previously…</a:t>
            </a:r>
            <a:endParaRPr lang="en-US" sz="3200" dirty="0">
              <a:solidFill>
                <a:srgbClr val="00206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986183"/>
            <a:ext cx="5029200" cy="5758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2514600"/>
            <a:ext cx="4800600" cy="4114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/>
              <a:t>The five of us were hired as consultants by the Love Boat LLC which is a cruise line that specializes in singles cruises.  They are looking for a way to maximize profits and have hired us to help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Problem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304800" y="1143000"/>
            <a:ext cx="2514600" cy="10668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Love Boat LLC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971800" y="1143000"/>
            <a:ext cx="59436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People on cruises spend more when they are paired with compatible matches</a:t>
            </a:r>
            <a:endParaRPr lang="en-US" sz="2400" dirty="0"/>
          </a:p>
        </p:txBody>
      </p:sp>
      <p:pic>
        <p:nvPicPr>
          <p:cNvPr id="8194" name="Picture 2" descr="http://hosting04.imagecross.com/image-hosting-04/3870Family_Guy_Sexy_Party_Navy_Shi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2628900"/>
            <a:ext cx="3924300" cy="3924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7256"/>
            <a:ext cx="8229600" cy="381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Took a poll of 60 people to understand what drives happiness / compatibility with partner</a:t>
            </a:r>
          </a:p>
          <a:p>
            <a:pPr marL="798513" lvl="1" indent="-398463"/>
            <a:r>
              <a:rPr lang="en-US" dirty="0" smtClean="0"/>
              <a:t>Age</a:t>
            </a:r>
          </a:p>
          <a:p>
            <a:pPr marL="798513" lvl="1" indent="-398463"/>
            <a:r>
              <a:rPr lang="en-US" dirty="0" smtClean="0"/>
              <a:t>Education</a:t>
            </a:r>
          </a:p>
          <a:p>
            <a:pPr marL="798513" lvl="1" indent="-398463"/>
            <a:r>
              <a:rPr lang="en-US" dirty="0" smtClean="0"/>
              <a:t>Creativity</a:t>
            </a:r>
          </a:p>
          <a:p>
            <a:pPr marL="798513" lvl="1" indent="-398463"/>
            <a:r>
              <a:rPr lang="en-US" dirty="0" smtClean="0"/>
              <a:t>Analytical Skills</a:t>
            </a:r>
          </a:p>
          <a:p>
            <a:pPr marL="798513" lvl="1" indent="-398463"/>
            <a:r>
              <a:rPr lang="en-US" dirty="0" smtClean="0"/>
              <a:t>Interests</a:t>
            </a:r>
          </a:p>
          <a:p>
            <a:pPr marL="398463" indent="-398463"/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Data Collection</a:t>
            </a:r>
            <a:endParaRPr lang="en-US" sz="3200" dirty="0">
              <a:solidFill>
                <a:srgbClr val="002060"/>
              </a:solidFill>
            </a:endParaRPr>
          </a:p>
        </p:txBody>
      </p:sp>
      <p:pic>
        <p:nvPicPr>
          <p:cNvPr id="1030" name="Picture 6" descr="http://socklady.files.wordpress.com/2009/09/newyorker-mismatch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599" y="2514600"/>
            <a:ext cx="5355549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Data Collection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81000" y="5410200"/>
            <a:ext cx="8153400" cy="9906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Saw the biggest drivers for happiness were Education, Age and Outside Interests</a:t>
            </a:r>
            <a:endParaRPr lang="en-US" sz="2400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574674"/>
            <a:ext cx="4381750" cy="265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990600"/>
            <a:ext cx="419248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Problem Definition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6" name="AutoShap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4800" y="1628775"/>
            <a:ext cx="1447800" cy="838200"/>
          </a:xfrm>
          <a:prstGeom prst="homePlate">
            <a:avLst>
              <a:gd name="adj" fmla="val 20067"/>
            </a:avLst>
          </a:prstGeom>
          <a:solidFill>
            <a:schemeClr val="tx2">
              <a:lumMod val="75000"/>
            </a:schemeClr>
          </a:solidFill>
          <a:ln w="2844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 lIns="90000" tIns="46800" rIns="90000" bIns="46800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Decision Variables</a:t>
            </a:r>
            <a:endParaRPr lang="en-US" b="1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AutoShap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" y="2647950"/>
            <a:ext cx="1447800" cy="914400"/>
          </a:xfrm>
          <a:prstGeom prst="homePlate">
            <a:avLst>
              <a:gd name="adj" fmla="val 16722"/>
            </a:avLst>
          </a:prstGeom>
          <a:solidFill>
            <a:schemeClr val="tx2">
              <a:lumMod val="75000"/>
            </a:schemeClr>
          </a:solidFill>
          <a:ln w="2844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Objectives</a:t>
            </a:r>
            <a:endParaRPr lang="en-US" b="1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AutoShap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1" y="3762375"/>
            <a:ext cx="1447799" cy="990600"/>
          </a:xfrm>
          <a:prstGeom prst="homePlate">
            <a:avLst>
              <a:gd name="adj" fmla="val 15436"/>
            </a:avLst>
          </a:prstGeom>
          <a:solidFill>
            <a:schemeClr val="tx2">
              <a:lumMod val="75000"/>
            </a:schemeClr>
          </a:solidFill>
          <a:ln w="2844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 lIns="90000" tIns="46800" rIns="90000" bIns="46800" anchor="ctr">
            <a:no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Constraints</a:t>
            </a:r>
            <a:endParaRPr lang="en-US" b="1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 Box 2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00200" y="11715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Description</a:t>
            </a:r>
          </a:p>
        </p:txBody>
      </p:sp>
      <p:sp>
        <p:nvSpPr>
          <p:cNvPr id="10" name="Line 1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676400" y="1524000"/>
            <a:ext cx="7391400" cy="0"/>
          </a:xfrm>
          <a:prstGeom prst="line">
            <a:avLst/>
          </a:prstGeom>
          <a:noFill/>
          <a:ln w="2857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2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676400" y="2543175"/>
            <a:ext cx="7391400" cy="0"/>
          </a:xfrm>
          <a:prstGeom prst="lin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Line 25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676400" y="3718833"/>
            <a:ext cx="7391400" cy="0"/>
          </a:xfrm>
          <a:prstGeom prst="lin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Box 2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987974" y="1704975"/>
            <a:ext cx="6664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Each participants’ gender preference</a:t>
            </a:r>
          </a:p>
          <a:p>
            <a:r>
              <a:rPr lang="en-US" sz="1400" dirty="0" smtClean="0"/>
              <a:t>Each participants importance of partner characteristics</a:t>
            </a:r>
            <a:endParaRPr lang="en-US" sz="1400" dirty="0"/>
          </a:p>
        </p:txBody>
      </p:sp>
      <p:sp>
        <p:nvSpPr>
          <p:cNvPr id="16" name="Text Box 28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009020" y="3886199"/>
            <a:ext cx="6324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Gender and partner preference</a:t>
            </a:r>
            <a:endParaRPr lang="en-US" sz="1400" dirty="0"/>
          </a:p>
        </p:txBody>
      </p:sp>
      <p:sp>
        <p:nvSpPr>
          <p:cNvPr id="17" name="Text Box 28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981200" y="2768598"/>
            <a:ext cx="65955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To match every participants gender requirement</a:t>
            </a:r>
          </a:p>
          <a:p>
            <a:r>
              <a:rPr lang="en-US" sz="1400" dirty="0" smtClean="0"/>
              <a:t>To maximize every participants happiness by optimizing their partner preferences  </a:t>
            </a:r>
          </a:p>
        </p:txBody>
      </p:sp>
      <p:sp>
        <p:nvSpPr>
          <p:cNvPr id="18" name="Line 35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676400" y="4800600"/>
            <a:ext cx="7391400" cy="0"/>
          </a:xfrm>
          <a:prstGeom prst="lin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04322" y="4953000"/>
            <a:ext cx="271107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Constraints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5" name="AutoShap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4800" y="1676400"/>
            <a:ext cx="1219200" cy="762000"/>
          </a:xfrm>
          <a:prstGeom prst="homePlate">
            <a:avLst>
              <a:gd name="adj" fmla="val 20067"/>
            </a:avLst>
          </a:prstGeom>
          <a:solidFill>
            <a:schemeClr val="tx2">
              <a:lumMod val="75000"/>
            </a:schemeClr>
          </a:solidFill>
          <a:ln w="2844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5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Tables</a:t>
            </a:r>
            <a:endParaRPr lang="en-US" sz="1500" b="1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AutoShap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" y="2562225"/>
            <a:ext cx="1219200" cy="914400"/>
          </a:xfrm>
          <a:prstGeom prst="homePlate">
            <a:avLst>
              <a:gd name="adj" fmla="val 16722"/>
            </a:avLst>
          </a:prstGeom>
          <a:solidFill>
            <a:schemeClr val="tx2">
              <a:lumMod val="75000"/>
            </a:schemeClr>
          </a:solidFill>
          <a:ln w="2844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5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Gender</a:t>
            </a:r>
            <a:endParaRPr lang="en-US" sz="1500" b="1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AutoShap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1" y="3581400"/>
            <a:ext cx="1219199" cy="990600"/>
          </a:xfrm>
          <a:prstGeom prst="homePlate">
            <a:avLst>
              <a:gd name="adj" fmla="val 15436"/>
            </a:avLst>
          </a:prstGeom>
          <a:solidFill>
            <a:schemeClr val="tx2">
              <a:lumMod val="75000"/>
            </a:schemeClr>
          </a:solidFill>
          <a:ln w="2844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 lIns="90000" tIns="46800" rIns="90000" bIns="46800" anchor="ctr">
            <a:no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500" b="1" dirty="0" smtClean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Preferences</a:t>
            </a:r>
            <a:endParaRPr lang="en-US" sz="1500" b="1" dirty="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 Box 2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00200" y="11430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Description</a:t>
            </a:r>
          </a:p>
        </p:txBody>
      </p:sp>
      <p:sp>
        <p:nvSpPr>
          <p:cNvPr id="12" name="Line 1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676400" y="1495425"/>
            <a:ext cx="7391400" cy="0"/>
          </a:xfrm>
          <a:prstGeom prst="line">
            <a:avLst/>
          </a:prstGeom>
          <a:noFill/>
          <a:ln w="2857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Box 2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05400" y="1203325"/>
            <a:ext cx="403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/>
              <a:t>Constraint Modeled</a:t>
            </a:r>
            <a:endParaRPr lang="en-US" sz="1400" b="1" dirty="0"/>
          </a:p>
        </p:txBody>
      </p:sp>
      <p:sp>
        <p:nvSpPr>
          <p:cNvPr id="18" name="Line 24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676400" y="2533650"/>
            <a:ext cx="7391400" cy="0"/>
          </a:xfrm>
          <a:prstGeom prst="lin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25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76400" y="3570969"/>
            <a:ext cx="7391400" cy="0"/>
          </a:xfrm>
          <a:prstGeom prst="line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Text Box 28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600200" y="1724025"/>
            <a:ext cx="3200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/>
              <a:t>Each table can hold up to 8 people, with a limit to both the number of tables and number of people at a table</a:t>
            </a:r>
            <a:endParaRPr lang="en-US" sz="1400" dirty="0"/>
          </a:p>
        </p:txBody>
      </p:sp>
      <p:sp>
        <p:nvSpPr>
          <p:cNvPr id="22" name="Text Box 28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00200" y="3705225"/>
            <a:ext cx="342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/>
              <a:t>Survey tried to gain an understanding of what factors drive happiness </a:t>
            </a:r>
            <a:endParaRPr lang="en-US" sz="1400" dirty="0"/>
          </a:p>
        </p:txBody>
      </p:sp>
      <p:sp>
        <p:nvSpPr>
          <p:cNvPr id="23" name="Text Box 28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600200" y="2740476"/>
            <a:ext cx="342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/>
              <a:t>The Gender constraint must be met for each individual at the table </a:t>
            </a:r>
            <a:endParaRPr lang="en-US" sz="1400" dirty="0"/>
          </a:p>
        </p:txBody>
      </p:sp>
      <p:sp>
        <p:nvSpPr>
          <p:cNvPr id="28" name="Text Box 28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029200" y="1676400"/>
            <a:ext cx="3886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n-US" sz="1400" dirty="0" smtClean="0"/>
              <a:t>Happiness is calculated by adding the individual happiness factors with each table and creating an overall happiness index for the cruise</a:t>
            </a:r>
            <a:endParaRPr lang="en-US" sz="1400" i="1" dirty="0"/>
          </a:p>
        </p:txBody>
      </p:sp>
      <p:sp>
        <p:nvSpPr>
          <p:cNvPr id="33" name="Text Box 28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032830" y="2732769"/>
            <a:ext cx="3733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n-US" sz="1400" dirty="0" smtClean="0"/>
              <a:t>Model uses a default happiness value of zero if the gender constraint is not matched</a:t>
            </a:r>
            <a:endParaRPr lang="en-US" sz="1400" i="1" dirty="0"/>
          </a:p>
        </p:txBody>
      </p:sp>
      <p:sp>
        <p:nvSpPr>
          <p:cNvPr id="36" name="Text Box 2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029200" y="3694093"/>
            <a:ext cx="3581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n-US" sz="1400" dirty="0" smtClean="0"/>
              <a:t>Modeled matched on primary preference to maximize overall happiness, other preferences were matched if compatible partner was available</a:t>
            </a:r>
            <a:endParaRPr lang="en-US" sz="1400" dirty="0"/>
          </a:p>
        </p:txBody>
      </p:sp>
      <p:pic>
        <p:nvPicPr>
          <p:cNvPr id="45" name="Picture 8" descr="http://www.indiastudychannel.com/pictures/gallery/KNVINEETH__BOAT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248400" y="4656088"/>
            <a:ext cx="2666999" cy="2078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524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Happiness Algorithm</a:t>
            </a:r>
            <a:endParaRPr lang="en-US" sz="32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886" y="1066800"/>
            <a:ext cx="8859921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3505200" y="4419600"/>
            <a:ext cx="762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214914" y="4709886"/>
            <a:ext cx="3810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267200" y="5954041"/>
            <a:ext cx="1447800" cy="6463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Happiness based on Age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16200000" flipV="1">
            <a:off x="3543300" y="4991100"/>
            <a:ext cx="990600" cy="9144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629400" y="5791200"/>
            <a:ext cx="1447800" cy="92333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Happiness based on all attributes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8305800" y="4724400"/>
            <a:ext cx="609600" cy="22860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endCxn id="15" idx="1"/>
          </p:cNvCxnSpPr>
          <p:nvPr/>
        </p:nvCxnSpPr>
        <p:spPr>
          <a:xfrm rot="5400000" flipH="1" flipV="1">
            <a:off x="7715250" y="5200650"/>
            <a:ext cx="952500" cy="22860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zP2krlKQUilUSx10DjYV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8i.xoYhU6YeMzc9a5Fw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F5vix.tzU6glqNQnUfNW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zP2krlKQUilUSx10DjYV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lgBSr4_UyPAQ0kOSG5V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_HHEwWzk2scwHsCrGB2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78yU.8b80Gr_qnmX9zp7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FVvL19zqEaHSshgT1j5f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c5fTuRrk0GikwDBL5dzq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AUWirHIb0aZdsPpweuyr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F5vix.tzU6glqNQnUfNW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lgBSr4_UyPAQ0kOSG5V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4l2U6IwUSlUJtol_ium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1vlV9A9hkWJLPA_GLj2B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8i.xoYhU6YeMzc9a5Fw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GRTV18RrUOUCYMNxxTRY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Gq1627ZUGkRfTKuKkKQ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Gq1627ZUGkRfTKuKkKQ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zP2krlKQUilUSx10DjYV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lgBSr4_UyPAQ0kOSG5V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_HHEwWzk2scwHsCrGB2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78yU.8b80Gr_qnmX9zp7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_HHEwWzk2scwHsCrGB2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FVvL19zqEaHSshgT1j5f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c5fTuRrk0GikwDBL5dzq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AUWirHIb0aZdsPpweuyr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F5vix.tzU6glqNQnUfNW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1vlV9A9hkWJLPA_GLj2B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8i.xoYhU6YeMzc9a5Fw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F5vix.tzU6glqNQnUfNW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Gq1627ZUGkRfTKuKkKQ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1vlV9A9hkWJLPA_GLj2B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Gq1627ZUGkRfTKuKkKQ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78yU.8b80Gr_qnmX9zp7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Gq1627ZUGkRfTKuKkKQ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FVvL19zqEaHSshgT1j5f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AUWirHIb0aZdsPpweuyr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F5vix.tzU6glqNQnUfNW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4l2U6IwUSlUJtol_ium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1vlV9A9hkWJLPA_GLj2B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515</Words>
  <Application>Microsoft Office PowerPoint</Application>
  <PresentationFormat>On-screen Show (4:3)</PresentationFormat>
  <Paragraphs>82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Nisha Begwani</dc:creator>
  <cp:lastModifiedBy> Nisha Begwani</cp:lastModifiedBy>
  <cp:revision>18</cp:revision>
  <dcterms:created xsi:type="dcterms:W3CDTF">2009-12-04T17:38:20Z</dcterms:created>
  <dcterms:modified xsi:type="dcterms:W3CDTF">2009-12-18T23:04:16Z</dcterms:modified>
</cp:coreProperties>
</file>