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68" r:id="rId2"/>
  </p:sldMasterIdLst>
  <p:notesMasterIdLst>
    <p:notesMasterId r:id="rId18"/>
  </p:notesMasterIdLst>
  <p:handoutMasterIdLst>
    <p:handoutMasterId r:id="rId19"/>
  </p:handoutMasterIdLst>
  <p:sldIdLst>
    <p:sldId id="274" r:id="rId3"/>
    <p:sldId id="275" r:id="rId4"/>
    <p:sldId id="276" r:id="rId5"/>
    <p:sldId id="282" r:id="rId6"/>
    <p:sldId id="291" r:id="rId7"/>
    <p:sldId id="303" r:id="rId8"/>
    <p:sldId id="296" r:id="rId9"/>
    <p:sldId id="300" r:id="rId10"/>
    <p:sldId id="289" r:id="rId11"/>
    <p:sldId id="301" r:id="rId12"/>
    <p:sldId id="302" r:id="rId13"/>
    <p:sldId id="298" r:id="rId14"/>
    <p:sldId id="299" r:id="rId15"/>
    <p:sldId id="285" r:id="rId16"/>
    <p:sldId id="297" r:id="rId17"/>
  </p:sldIdLst>
  <p:sldSz cx="9144000" cy="6858000" type="screen4x3"/>
  <p:notesSz cx="6934200" cy="9220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amar" initials="T" lastIdx="5" clrIdx="0"/>
  <p:cmAuthor id="1" name="Andy's Asus" initials="AA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3C937"/>
    <a:srgbClr val="996633"/>
    <a:srgbClr val="CC3300"/>
    <a:srgbClr val="EEDCCA"/>
    <a:srgbClr val="E4C9AE"/>
    <a:srgbClr val="E0C0A0"/>
    <a:srgbClr val="C78E55"/>
    <a:srgbClr val="A6BE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 autoAdjust="0"/>
    <p:restoredTop sz="94667" autoAdjust="0"/>
  </p:normalViewPr>
  <p:slideViewPr>
    <p:cSldViewPr>
      <p:cViewPr varScale="1">
        <p:scale>
          <a:sx n="74" d="100"/>
          <a:sy n="74" d="100"/>
        </p:scale>
        <p:origin x="-954" y="-102"/>
      </p:cViewPr>
      <p:guideLst>
        <p:guide orient="horz" pos="96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3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04820" cy="461010"/>
          </a:xfrm>
          <a:prstGeom prst="rect">
            <a:avLst/>
          </a:prstGeom>
        </p:spPr>
        <p:txBody>
          <a:bodyPr vert="horz" lIns="92309" tIns="46154" rIns="92309" bIns="4615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27775" y="0"/>
            <a:ext cx="3004820" cy="461010"/>
          </a:xfrm>
          <a:prstGeom prst="rect">
            <a:avLst/>
          </a:prstGeom>
        </p:spPr>
        <p:txBody>
          <a:bodyPr vert="horz" lIns="92309" tIns="46154" rIns="92309" bIns="46154" rtlCol="0"/>
          <a:lstStyle>
            <a:lvl1pPr algn="r">
              <a:defRPr sz="1200"/>
            </a:lvl1pPr>
          </a:lstStyle>
          <a:p>
            <a:fld id="{FFFB199B-5B89-41F2-A656-8256A663D8A4}" type="datetimeFigureOut">
              <a:rPr lang="en-US" smtClean="0"/>
              <a:pPr/>
              <a:t>12/14/2010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57590"/>
            <a:ext cx="3004820" cy="461010"/>
          </a:xfrm>
          <a:prstGeom prst="rect">
            <a:avLst/>
          </a:prstGeom>
        </p:spPr>
        <p:txBody>
          <a:bodyPr vert="horz" lIns="92309" tIns="46154" rIns="92309" bIns="4615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27775" y="8757590"/>
            <a:ext cx="3004820" cy="461010"/>
          </a:xfrm>
          <a:prstGeom prst="rect">
            <a:avLst/>
          </a:prstGeom>
        </p:spPr>
        <p:txBody>
          <a:bodyPr vert="horz" lIns="92309" tIns="46154" rIns="92309" bIns="46154" rtlCol="0" anchor="b"/>
          <a:lstStyle>
            <a:lvl1pPr algn="r">
              <a:defRPr sz="1200"/>
            </a:lvl1pPr>
          </a:lstStyle>
          <a:p>
            <a:fld id="{5154718F-57BA-4FAE-AAD6-8506634A383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5737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04820" cy="461010"/>
          </a:xfrm>
          <a:prstGeom prst="rect">
            <a:avLst/>
          </a:prstGeom>
        </p:spPr>
        <p:txBody>
          <a:bodyPr vert="horz" wrap="square" lIns="92309" tIns="46154" rIns="92309" bIns="46154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-112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27775" y="0"/>
            <a:ext cx="3004820" cy="461010"/>
          </a:xfrm>
          <a:prstGeom prst="rect">
            <a:avLst/>
          </a:prstGeom>
        </p:spPr>
        <p:txBody>
          <a:bodyPr vert="horz" wrap="square" lIns="92309" tIns="46154" rIns="92309" bIns="46154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-112" charset="0"/>
              </a:defRPr>
            </a:lvl1pPr>
          </a:lstStyle>
          <a:p>
            <a:pPr>
              <a:defRPr/>
            </a:pPr>
            <a:fld id="{3A5AD38F-987D-43F6-AB40-F9E17030E53C}" type="datetime1">
              <a:rPr lang="en-US"/>
              <a:pPr>
                <a:defRPr/>
              </a:pPr>
              <a:t>12/14/2010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2050" y="692150"/>
            <a:ext cx="4610100" cy="3457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2309" tIns="46154" rIns="92309" bIns="46154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3420" y="4379595"/>
            <a:ext cx="5547360" cy="4149090"/>
          </a:xfrm>
          <a:prstGeom prst="rect">
            <a:avLst/>
          </a:prstGeom>
        </p:spPr>
        <p:txBody>
          <a:bodyPr vert="horz" wrap="square" lIns="92309" tIns="46154" rIns="92309" bIns="46154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57590"/>
            <a:ext cx="3004820" cy="461010"/>
          </a:xfrm>
          <a:prstGeom prst="rect">
            <a:avLst/>
          </a:prstGeom>
        </p:spPr>
        <p:txBody>
          <a:bodyPr vert="horz" wrap="square" lIns="92309" tIns="46154" rIns="92309" bIns="46154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-112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27775" y="8757590"/>
            <a:ext cx="3004820" cy="461010"/>
          </a:xfrm>
          <a:prstGeom prst="rect">
            <a:avLst/>
          </a:prstGeom>
        </p:spPr>
        <p:txBody>
          <a:bodyPr vert="horz" wrap="square" lIns="92309" tIns="46154" rIns="92309" bIns="46154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-112" charset="0"/>
              </a:defRPr>
            </a:lvl1pPr>
          </a:lstStyle>
          <a:p>
            <a:pPr>
              <a:defRPr/>
            </a:pPr>
            <a:fld id="{7DF0E511-A608-4A54-A8C7-01D19E3742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72233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2" charset="-128"/>
        <a:cs typeface="ＭＳ Ｐゴシック" pitchFamily="-112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2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2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2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2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onenessfamily.org/index.html" TargetMode="External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4974D8-4C12-49DD-B14D-424D50ADA266}" type="datetime1">
              <a:rPr lang="en-US"/>
              <a:pPr>
                <a:defRPr/>
              </a:pPr>
              <a:t>12/14/2010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5CE29-60D1-47CD-B292-86AD2802AB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E2E90-EF70-4773-A317-50CE8698864B}" type="datetime1">
              <a:rPr lang="en-US"/>
              <a:pPr>
                <a:defRPr/>
              </a:pPr>
              <a:t>12/14/2010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3AAA02-AAE4-46B3-994C-C9ABED13CF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24E4BD-DE67-4780-8B19-90BB9B92E0F1}" type="datetime1">
              <a:rPr lang="en-US"/>
              <a:pPr>
                <a:defRPr/>
              </a:pPr>
              <a:t>12/14/2010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A1558D-C1D6-4758-80CE-D94433B740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4974D8-4C12-49DD-B14D-424D50ADA266}" type="datetime1">
              <a:rPr lang="en-US"/>
              <a:pPr>
                <a:defRPr/>
              </a:pPr>
              <a:t>12/14/2010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5CE29-60D1-47CD-B292-86AD2802AB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927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onenessfamily.org/index_01.gif">
            <a:hlinkClick r:id="rId2"/>
          </p:cNvPr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100" y="6172200"/>
            <a:ext cx="533400" cy="59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Oneness-Family School International Peace Academy">
            <a:hlinkClick r:id="rId2"/>
          </p:cNvPr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6200" y="6311900"/>
            <a:ext cx="2576513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Straight Connector 5"/>
          <p:cNvCxnSpPr>
            <a:cxnSpLocks noChangeShapeType="1"/>
          </p:cNvCxnSpPr>
          <p:nvPr userDrawn="1"/>
        </p:nvCxnSpPr>
        <p:spPr bwMode="auto">
          <a:xfrm>
            <a:off x="0" y="6096000"/>
            <a:ext cx="9144000" cy="1588"/>
          </a:xfrm>
          <a:prstGeom prst="line">
            <a:avLst/>
          </a:prstGeom>
          <a:noFill/>
          <a:ln w="9525">
            <a:solidFill>
              <a:srgbClr val="92D050"/>
            </a:solidFill>
            <a:round/>
            <a:headEnd/>
            <a:tailEnd/>
          </a:ln>
          <a:effectLst>
            <a:outerShdw dist="38100" dir="2700000" algn="tl" rotWithShape="0">
              <a:srgbClr val="808080">
                <a:alpha val="39998"/>
              </a:srgbClr>
            </a:outerShdw>
          </a:effectLst>
        </p:spPr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097C91-3E7B-4B3E-BD4C-A446A70EE519}" type="datetime1">
              <a:rPr lang="en-US"/>
              <a:pPr>
                <a:defRPr/>
              </a:pPr>
              <a:t>12/14/2010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628900" y="637540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5E5713-5304-449A-ADF0-5F63D396E2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8123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921F5-8ACF-41C1-BBA0-D62EFC3FADB5}" type="datetime1">
              <a:rPr lang="en-US"/>
              <a:pPr>
                <a:defRPr/>
              </a:pPr>
              <a:t>12/14/2010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AFF2F-2779-44C5-AF5D-7C6D1DE246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8237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BF778B-6F59-46D9-B735-96EE0FAE0FBD}" type="datetime1">
              <a:rPr lang="en-US"/>
              <a:pPr>
                <a:defRPr/>
              </a:pPr>
              <a:t>12/14/2010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6117D8-63F9-4EBA-8282-47C54BB39E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1539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1EB6D0-915D-44F9-9F3D-04892ECEE65D}" type="datetime1">
              <a:rPr lang="en-US"/>
              <a:pPr>
                <a:defRPr/>
              </a:pPr>
              <a:t>12/14/2010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78AEC6-0F20-4D16-80D2-25C13A2871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3420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1F6879-AA5D-4D04-9993-984CCFC2CC34}" type="datetime1">
              <a:rPr lang="en-US"/>
              <a:pPr>
                <a:defRPr/>
              </a:pPr>
              <a:t>12/14/2010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E7E52E-2CE7-4372-9376-A711C196F1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4961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B93D3-787F-4B91-908D-7F984E9C711B}" type="datetime1">
              <a:rPr lang="en-US"/>
              <a:pPr>
                <a:defRPr/>
              </a:pPr>
              <a:t>12/14/2010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652DD0-053B-4664-9981-16CA3A1851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6348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8FFF52-C100-43C2-BE1E-F77A81E78A23}" type="datetime1">
              <a:rPr lang="en-US"/>
              <a:pPr>
                <a:defRPr/>
              </a:pPr>
              <a:t>12/14/2010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EDF912-36CB-44BD-8B6E-34457974E5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500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>
            <a:cxnSpLocks noChangeShapeType="1"/>
          </p:cNvCxnSpPr>
          <p:nvPr userDrawn="1"/>
        </p:nvCxnSpPr>
        <p:spPr bwMode="auto">
          <a:xfrm>
            <a:off x="0" y="6096000"/>
            <a:ext cx="9144000" cy="1588"/>
          </a:xfrm>
          <a:prstGeom prst="line">
            <a:avLst/>
          </a:prstGeom>
          <a:noFill/>
          <a:ln w="9525">
            <a:solidFill>
              <a:srgbClr val="7030A0"/>
            </a:solidFill>
            <a:round/>
            <a:headEnd/>
            <a:tailEnd/>
          </a:ln>
          <a:effectLst>
            <a:outerShdw dist="38100" dir="2700000" algn="tl" rotWithShape="0">
              <a:srgbClr val="808080">
                <a:alpha val="39998"/>
              </a:srgbClr>
            </a:outerShdw>
          </a:effectLst>
        </p:spPr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22238"/>
            <a:ext cx="8229600" cy="715962"/>
          </a:xfrm>
        </p:spPr>
        <p:txBody>
          <a:bodyPr/>
          <a:lstStyle>
            <a:lvl1pPr algn="l">
              <a:defRPr sz="2800" b="1">
                <a:solidFill>
                  <a:srgbClr val="7030A0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097C91-3E7B-4B3E-BD4C-A446A70EE519}" type="datetime1">
              <a:rPr lang="en-US"/>
              <a:pPr>
                <a:defRPr/>
              </a:pPr>
              <a:t>12/14/2010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628900" y="637540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5E5713-5304-449A-ADF0-5F63D396E2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5918" y="6249801"/>
            <a:ext cx="2133600" cy="57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181A55-7F78-480F-8CF9-2DC409B4B950}" type="datetime1">
              <a:rPr lang="en-US"/>
              <a:pPr>
                <a:defRPr/>
              </a:pPr>
              <a:t>12/14/2010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1C46D-090B-4B64-96FC-6F45227307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5923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E2E90-EF70-4773-A317-50CE8698864B}" type="datetime1">
              <a:rPr lang="en-US"/>
              <a:pPr>
                <a:defRPr/>
              </a:pPr>
              <a:t>12/14/2010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3AAA02-AAE4-46B3-994C-C9ABED13CF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86496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24E4BD-DE67-4780-8B19-90BB9B92E0F1}" type="datetime1">
              <a:rPr lang="en-US"/>
              <a:pPr>
                <a:defRPr/>
              </a:pPr>
              <a:t>12/14/2010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A1558D-C1D6-4758-80CE-D94433B740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127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921F5-8ACF-41C1-BBA0-D62EFC3FADB5}" type="datetime1">
              <a:rPr lang="en-US"/>
              <a:pPr>
                <a:defRPr/>
              </a:pPr>
              <a:t>12/14/2010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AFF2F-2779-44C5-AF5D-7C6D1DE246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BF778B-6F59-46D9-B735-96EE0FAE0FBD}" type="datetime1">
              <a:rPr lang="en-US"/>
              <a:pPr>
                <a:defRPr/>
              </a:pPr>
              <a:t>12/14/2010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6117D8-63F9-4EBA-8282-47C54BB39E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1EB6D0-915D-44F9-9F3D-04892ECEE65D}" type="datetime1">
              <a:rPr lang="en-US"/>
              <a:pPr>
                <a:defRPr/>
              </a:pPr>
              <a:t>12/14/2010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78AEC6-0F20-4D16-80D2-25C13A2871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1F6879-AA5D-4D04-9993-984CCFC2CC34}" type="datetime1">
              <a:rPr lang="en-US"/>
              <a:pPr>
                <a:defRPr/>
              </a:pPr>
              <a:t>12/14/2010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E7E52E-2CE7-4372-9376-A711C196F1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B93D3-787F-4B91-908D-7F984E9C711B}" type="datetime1">
              <a:rPr lang="en-US"/>
              <a:pPr>
                <a:defRPr/>
              </a:pPr>
              <a:t>12/14/2010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652DD0-053B-4664-9981-16CA3A1851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8FFF52-C100-43C2-BE1E-F77A81E78A23}" type="datetime1">
              <a:rPr lang="en-US"/>
              <a:pPr>
                <a:defRPr/>
              </a:pPr>
              <a:t>12/14/2010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EDF912-36CB-44BD-8B6E-34457974E5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181A55-7F78-480F-8CF9-2DC409B4B950}" type="datetime1">
              <a:rPr lang="en-US"/>
              <a:pPr>
                <a:defRPr/>
              </a:pPr>
              <a:t>12/14/2010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1C46D-090B-4B64-96FC-6F45227307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-112" charset="0"/>
              </a:defRPr>
            </a:lvl1pPr>
          </a:lstStyle>
          <a:p>
            <a:pPr>
              <a:defRPr/>
            </a:pPr>
            <a:fld id="{23D61277-7A2F-49AE-90BE-FA3D32A56F8D}" type="datetime1">
              <a:rPr lang="en-US"/>
              <a:pPr>
                <a:defRPr/>
              </a:pPr>
              <a:t>12/14/2010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-112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-112" charset="0"/>
              </a:defRPr>
            </a:lvl1pPr>
          </a:lstStyle>
          <a:p>
            <a:pPr>
              <a:defRPr/>
            </a:pPr>
            <a:fld id="{F7B163FE-262B-4D3F-BAC9-F9A2D1A98C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6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-112" charset="-128"/>
          <a:cs typeface="ＭＳ Ｐゴシック" pitchFamily="-112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-112" charset="-128"/>
          <a:cs typeface="ＭＳ Ｐゴシック" pitchFamily="-112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-112" charset="-128"/>
          <a:cs typeface="ＭＳ Ｐゴシック" pitchFamily="-112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-112" charset="-128"/>
          <a:cs typeface="ＭＳ Ｐゴシック" pitchFamily="-112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-112" charset="-128"/>
          <a:cs typeface="ＭＳ Ｐゴシック" pitchFamily="-112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pitchFamily="-112" charset="-128"/>
          <a:cs typeface="ＭＳ Ｐゴシック" pitchFamily="-112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pitchFamily="-112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pitchFamily="-112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pitchFamily="-112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pitchFamily="-112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-112" charset="0"/>
              </a:defRPr>
            </a:lvl1pPr>
          </a:lstStyle>
          <a:p>
            <a:pPr>
              <a:defRPr/>
            </a:pPr>
            <a:fld id="{23D61277-7A2F-49AE-90BE-FA3D32A56F8D}" type="datetime1">
              <a:rPr lang="en-US"/>
              <a:pPr>
                <a:defRPr/>
              </a:pPr>
              <a:t>12/14/2010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-112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-112" charset="0"/>
              </a:defRPr>
            </a:lvl1pPr>
          </a:lstStyle>
          <a:p>
            <a:pPr>
              <a:defRPr/>
            </a:pPr>
            <a:fld id="{F7B163FE-262B-4D3F-BAC9-F9A2D1A98C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461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-112" charset="-128"/>
          <a:cs typeface="ＭＳ Ｐゴシック" pitchFamily="-112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-112" charset="-128"/>
          <a:cs typeface="ＭＳ Ｐゴシック" pitchFamily="-112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-112" charset="-128"/>
          <a:cs typeface="ＭＳ Ｐゴシック" pitchFamily="-112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-112" charset="-128"/>
          <a:cs typeface="ＭＳ Ｐゴシック" pitchFamily="-112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-112" charset="-128"/>
          <a:cs typeface="ＭＳ Ｐゴシック" pitchFamily="-112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pitchFamily="-112" charset="-128"/>
          <a:cs typeface="ＭＳ Ｐゴシック" pitchFamily="-112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pitchFamily="-112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pitchFamily="-112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pitchFamily="-112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pitchFamily="-112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acebook.com/photo.php?pid=13982268&amp;id=687215022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png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w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4" Type="http://schemas.openxmlformats.org/officeDocument/2006/relationships/image" Target="../media/image27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952500" y="2020669"/>
            <a:ext cx="7239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latin typeface="Calibri" pitchFamily="-111" charset="0"/>
                <a:cs typeface="Times New Roman" pitchFamily="28" charset="0"/>
              </a:rPr>
              <a:t>Party for </a:t>
            </a:r>
            <a:r>
              <a:rPr lang="en-US" sz="3600" b="1" dirty="0" err="1" smtClean="0">
                <a:latin typeface="Calibri" pitchFamily="-111" charset="0"/>
                <a:cs typeface="Times New Roman" pitchFamily="28" charset="0"/>
              </a:rPr>
              <a:t>Juran</a:t>
            </a:r>
            <a:endParaRPr lang="en-US" sz="3600" b="1" dirty="0" smtClean="0">
              <a:latin typeface="Calibri" pitchFamily="-111" charset="0"/>
              <a:cs typeface="Times New Roman" pitchFamily="28" charset="0"/>
            </a:endParaRPr>
          </a:p>
        </p:txBody>
      </p:sp>
      <p:sp>
        <p:nvSpPr>
          <p:cNvPr id="11" name="TextBox 6"/>
          <p:cNvSpPr txBox="1">
            <a:spLocks noChangeArrowheads="1"/>
          </p:cNvSpPr>
          <p:nvPr/>
        </p:nvSpPr>
        <p:spPr bwMode="auto">
          <a:xfrm>
            <a:off x="3405400" y="4782741"/>
            <a:ext cx="2333199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endParaRPr lang="en-US" sz="1600" dirty="0">
              <a:latin typeface="Calibri" pitchFamily="-111" charset="0"/>
              <a:cs typeface="Times New Roman" pitchFamily="28" charset="0"/>
            </a:endParaRPr>
          </a:p>
          <a:p>
            <a:pPr algn="ctr"/>
            <a:r>
              <a:rPr lang="en-US" sz="1600" dirty="0" smtClean="0">
                <a:latin typeface="Calibri" pitchFamily="-111" charset="0"/>
                <a:cs typeface="Times New Roman" pitchFamily="28" charset="0"/>
              </a:rPr>
              <a:t>Madeleine Buck</a:t>
            </a:r>
          </a:p>
          <a:p>
            <a:pPr algn="ctr"/>
            <a:r>
              <a:rPr lang="en-US" sz="1600" dirty="0" smtClean="0">
                <a:latin typeface="Calibri" pitchFamily="-111" charset="0"/>
                <a:cs typeface="Times New Roman" pitchFamily="28" charset="0"/>
              </a:rPr>
              <a:t>Diana Cheung</a:t>
            </a:r>
          </a:p>
          <a:p>
            <a:pPr algn="ctr"/>
            <a:r>
              <a:rPr lang="en-US" sz="1600" dirty="0" smtClean="0">
                <a:latin typeface="Calibri" pitchFamily="-111" charset="0"/>
                <a:cs typeface="Times New Roman" pitchFamily="28" charset="0"/>
              </a:rPr>
              <a:t>Anna Nepomnyaschy</a:t>
            </a:r>
          </a:p>
          <a:p>
            <a:pPr algn="ctr"/>
            <a:r>
              <a:rPr lang="en-US" sz="1600" dirty="0" smtClean="0">
                <a:latin typeface="Calibri" pitchFamily="-111" charset="0"/>
                <a:cs typeface="Times New Roman" pitchFamily="28" charset="0"/>
              </a:rPr>
              <a:t>Andy Scarborough</a:t>
            </a:r>
          </a:p>
          <a:p>
            <a:pPr algn="ctr"/>
            <a:r>
              <a:rPr lang="en-US" sz="1600" dirty="0" smtClean="0">
                <a:latin typeface="Calibri" pitchFamily="-111" charset="0"/>
                <a:cs typeface="Times New Roman" pitchFamily="28" charset="0"/>
              </a:rPr>
              <a:t>Hiram Vasquez</a:t>
            </a:r>
            <a:endParaRPr lang="en-US" sz="1600" dirty="0">
              <a:latin typeface="Calibri" pitchFamily="-111" charset="0"/>
              <a:cs typeface="Times New Roman" pitchFamily="28" charset="0"/>
            </a:endParaRPr>
          </a:p>
          <a:p>
            <a:pPr algn="ctr"/>
            <a:endParaRPr lang="en-US" sz="1600" dirty="0">
              <a:latin typeface="Calibri" pitchFamily="-111" charset="0"/>
              <a:cs typeface="Times New Roman" pitchFamily="2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3080" y="381000"/>
            <a:ext cx="4937840" cy="1430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0" name="Picture 2" descr="http://sphotos.ak.fbcdn.net/hphotos-ak-snc3/hs066.snc3/13354_335103405022_687215022_9849133_2726918_n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0" y="2971800"/>
            <a:ext cx="1447800" cy="1590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Location, Food &amp; Games - Results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50" r="1943" b="2179"/>
          <a:stretch/>
        </p:blipFill>
        <p:spPr>
          <a:xfrm>
            <a:off x="381000" y="1524000"/>
            <a:ext cx="8509210" cy="3810000"/>
          </a:xfrm>
        </p:spPr>
      </p:pic>
      <p:sp>
        <p:nvSpPr>
          <p:cNvPr id="6" name="5-Point Star 5"/>
          <p:cNvSpPr/>
          <p:nvPr/>
        </p:nvSpPr>
        <p:spPr>
          <a:xfrm>
            <a:off x="3230451" y="1219200"/>
            <a:ext cx="808149" cy="762000"/>
          </a:xfrm>
          <a:prstGeom prst="star5">
            <a:avLst/>
          </a:prstGeom>
          <a:solidFill>
            <a:srgbClr val="FFFF00">
              <a:alpha val="48000"/>
            </a:srgbClr>
          </a:solidFill>
          <a:ln>
            <a:solidFill>
              <a:schemeClr val="tx1"/>
            </a:solidFill>
          </a:ln>
          <a:effectLst>
            <a:softEdge rad="3175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5-Point Star 6"/>
          <p:cNvSpPr/>
          <p:nvPr/>
        </p:nvSpPr>
        <p:spPr>
          <a:xfrm>
            <a:off x="5181600" y="2667000"/>
            <a:ext cx="815125" cy="762000"/>
          </a:xfrm>
          <a:prstGeom prst="star5">
            <a:avLst/>
          </a:prstGeom>
          <a:solidFill>
            <a:srgbClr val="FFFF00">
              <a:alpha val="48000"/>
            </a:srgbClr>
          </a:solidFill>
          <a:ln>
            <a:solidFill>
              <a:schemeClr val="tx1"/>
            </a:solidFill>
          </a:ln>
          <a:effectLst>
            <a:softEdge rad="3175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5-Point Star 7"/>
          <p:cNvSpPr/>
          <p:nvPr/>
        </p:nvSpPr>
        <p:spPr>
          <a:xfrm>
            <a:off x="1295400" y="3886200"/>
            <a:ext cx="808149" cy="762000"/>
          </a:xfrm>
          <a:prstGeom prst="star5">
            <a:avLst/>
          </a:prstGeom>
          <a:solidFill>
            <a:srgbClr val="FFFF00">
              <a:alpha val="48000"/>
            </a:srgbClr>
          </a:solidFill>
          <a:ln>
            <a:solidFill>
              <a:schemeClr val="tx1"/>
            </a:solidFill>
          </a:ln>
          <a:effectLst>
            <a:softEdge rad="3175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5096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Location, Food &amp; Games Results</a:t>
            </a:r>
            <a:endParaRPr lang="en-US" dirty="0"/>
          </a:p>
        </p:txBody>
      </p:sp>
      <p:sp>
        <p:nvSpPr>
          <p:cNvPr id="4" name="Slide Number Placeholder 7"/>
          <p:cNvSpPr>
            <a:spLocks noGrp="1"/>
          </p:cNvSpPr>
          <p:nvPr>
            <p:ph type="sldNum" sz="quarter" idx="12"/>
          </p:nvPr>
        </p:nvSpPr>
        <p:spPr bwMode="auto">
          <a:xfrm>
            <a:off x="2438400" y="6375400"/>
            <a:ext cx="2133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E2FE7478-E9B0-4386-A253-E67447B61884}" type="slidenum">
              <a:rPr lang="en-US" smtClean="0">
                <a:latin typeface="Calibri" pitchFamily="-111" charset="0"/>
              </a:rPr>
              <a:pPr/>
              <a:t>11</a:t>
            </a:fld>
            <a:endParaRPr lang="en-US" dirty="0" smtClean="0">
              <a:latin typeface="Calibri" pitchFamily="-111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" y="3846936"/>
            <a:ext cx="8381999" cy="135421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b="1" dirty="0" smtClean="0">
                <a:solidFill>
                  <a:prstClr val="black"/>
                </a:solidFill>
              </a:rPr>
              <a:t>Decisions:  </a:t>
            </a:r>
          </a:p>
          <a:p>
            <a:pPr marL="342900" indent="-342900">
              <a:spcBef>
                <a:spcPts val="600"/>
              </a:spcBef>
              <a:buFont typeface="Arial" pitchFamily="34" charset="0"/>
              <a:buChar char="•"/>
            </a:pPr>
            <a:r>
              <a:rPr lang="en-US" dirty="0" smtClean="0">
                <a:solidFill>
                  <a:prstClr val="black"/>
                </a:solidFill>
              </a:rPr>
              <a:t>Andy’s maximize </a:t>
            </a:r>
            <a:r>
              <a:rPr lang="en-US" dirty="0" err="1" smtClean="0">
                <a:solidFill>
                  <a:prstClr val="black"/>
                </a:solidFill>
              </a:rPr>
              <a:t>Juran’s</a:t>
            </a:r>
            <a:r>
              <a:rPr lang="en-US" dirty="0" smtClean="0">
                <a:solidFill>
                  <a:prstClr val="black"/>
                </a:solidFill>
              </a:rPr>
              <a:t> utility based on his location utility, ability to prepare </a:t>
            </a:r>
            <a:r>
              <a:rPr lang="en-US" dirty="0" smtClean="0">
                <a:solidFill>
                  <a:prstClr val="black"/>
                </a:solidFill>
              </a:rPr>
              <a:t>American </a:t>
            </a:r>
            <a:r>
              <a:rPr lang="en-US" dirty="0" smtClean="0">
                <a:solidFill>
                  <a:prstClr val="black"/>
                </a:solidFill>
              </a:rPr>
              <a:t>food and the availability of Beer Pong.</a:t>
            </a:r>
          </a:p>
          <a:p>
            <a:pPr marL="342900" indent="-342900">
              <a:spcBef>
                <a:spcPts val="600"/>
              </a:spcBef>
              <a:buFont typeface="Arial" pitchFamily="34" charset="0"/>
              <a:buChar char="•"/>
            </a:pPr>
            <a:r>
              <a:rPr lang="en-US" b="1" dirty="0" smtClean="0">
                <a:solidFill>
                  <a:prstClr val="black"/>
                </a:solidFill>
              </a:rPr>
              <a:t>PARTY AT ANDY’S HOUSE!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9359" y="1103736"/>
            <a:ext cx="8503639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b="1" dirty="0" smtClean="0">
                <a:solidFill>
                  <a:prstClr val="black"/>
                </a:solidFill>
              </a:rPr>
              <a:t>Type: </a:t>
            </a:r>
            <a:r>
              <a:rPr lang="en-US" dirty="0" smtClean="0">
                <a:solidFill>
                  <a:prstClr val="black"/>
                </a:solidFill>
              </a:rPr>
              <a:t>Analyzed which location would maximize the total utility of location, food &amp; games</a:t>
            </a:r>
            <a:endParaRPr lang="en-US" b="1" dirty="0" smtClean="0">
              <a:solidFill>
                <a:prstClr val="black"/>
              </a:solidFill>
            </a:endParaRPr>
          </a:p>
          <a:p>
            <a:pPr>
              <a:spcBef>
                <a:spcPts val="600"/>
              </a:spcBef>
            </a:pPr>
            <a:r>
              <a:rPr lang="en-US" b="1" dirty="0" smtClean="0">
                <a:solidFill>
                  <a:prstClr val="black"/>
                </a:solidFill>
              </a:rPr>
              <a:t>Factors included:</a:t>
            </a:r>
            <a:endParaRPr lang="en-US" b="1" dirty="0">
              <a:solidFill>
                <a:prstClr val="black"/>
              </a:solidFill>
            </a:endParaRPr>
          </a:p>
          <a:p>
            <a:pPr marL="285750" indent="-285750">
              <a:spcBef>
                <a:spcPts val="600"/>
              </a:spcBef>
              <a:buFontTx/>
              <a:buChar char="-"/>
            </a:pPr>
            <a:r>
              <a:rPr lang="en-US" dirty="0" smtClean="0">
                <a:solidFill>
                  <a:prstClr val="black"/>
                </a:solidFill>
              </a:rPr>
              <a:t>Each person’s apartment utility </a:t>
            </a:r>
          </a:p>
          <a:p>
            <a:pPr marL="285750" indent="-285750">
              <a:spcBef>
                <a:spcPts val="600"/>
              </a:spcBef>
              <a:buFontTx/>
              <a:buChar char="-"/>
            </a:pPr>
            <a:r>
              <a:rPr lang="en-US" dirty="0" err="1" smtClean="0">
                <a:solidFill>
                  <a:prstClr val="black"/>
                </a:solidFill>
              </a:rPr>
              <a:t>Juran’s</a:t>
            </a:r>
            <a:r>
              <a:rPr lang="en-US" dirty="0" smtClean="0">
                <a:solidFill>
                  <a:prstClr val="black"/>
                </a:solidFill>
              </a:rPr>
              <a:t> Utility for the type of cuisine and the style of meal</a:t>
            </a:r>
          </a:p>
          <a:p>
            <a:pPr marL="285750" indent="-285750">
              <a:spcBef>
                <a:spcPts val="600"/>
              </a:spcBef>
              <a:buFontTx/>
              <a:buChar char="-"/>
            </a:pPr>
            <a:r>
              <a:rPr lang="en-US" dirty="0" smtClean="0">
                <a:solidFill>
                  <a:prstClr val="black"/>
                </a:solidFill>
              </a:rPr>
              <a:t>Each person’s ability to cook different type of cuisines and styles of meals</a:t>
            </a:r>
          </a:p>
          <a:p>
            <a:pPr marL="285750" indent="-285750">
              <a:spcBef>
                <a:spcPts val="600"/>
              </a:spcBef>
              <a:buFontTx/>
              <a:buChar char="-"/>
            </a:pPr>
            <a:r>
              <a:rPr lang="en-US" dirty="0" err="1" smtClean="0">
                <a:solidFill>
                  <a:prstClr val="black"/>
                </a:solidFill>
              </a:rPr>
              <a:t>Juran’s</a:t>
            </a:r>
            <a:r>
              <a:rPr lang="en-US" dirty="0" smtClean="0">
                <a:solidFill>
                  <a:prstClr val="black"/>
                </a:solidFill>
              </a:rPr>
              <a:t> utility for games, a weighted average of his preference for the game and his likelihood of winning</a:t>
            </a:r>
          </a:p>
        </p:txBody>
      </p:sp>
    </p:spTree>
    <p:extLst>
      <p:ext uri="{BB962C8B-B14F-4D97-AF65-F5344CB8AC3E}">
        <p14:creationId xmlns:p14="http://schemas.microsoft.com/office/powerpoint/2010/main" val="3188061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Drinks- Methodology</a:t>
            </a:r>
            <a:endParaRPr lang="en-US" dirty="0"/>
          </a:p>
        </p:txBody>
      </p:sp>
      <p:sp>
        <p:nvSpPr>
          <p:cNvPr id="4" name="Slide Number Placeholder 7"/>
          <p:cNvSpPr>
            <a:spLocks noGrp="1"/>
          </p:cNvSpPr>
          <p:nvPr>
            <p:ph type="sldNum" sz="quarter" idx="12"/>
          </p:nvPr>
        </p:nvSpPr>
        <p:spPr bwMode="auto">
          <a:xfrm>
            <a:off x="2438400" y="6375400"/>
            <a:ext cx="2133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E2FE7478-E9B0-4386-A253-E67447B61884}" type="slidenum">
              <a:rPr lang="en-US" smtClean="0">
                <a:latin typeface="Calibri" pitchFamily="-111" charset="0"/>
              </a:rPr>
              <a:pPr/>
              <a:t>12</a:t>
            </a:fld>
            <a:endParaRPr lang="en-US" dirty="0" smtClean="0">
              <a:latin typeface="Calibri" pitchFamily="-111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2400" y="3347053"/>
            <a:ext cx="8839200" cy="4629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700" b="1" dirty="0" smtClean="0">
                <a:latin typeface="Calibri"/>
                <a:cs typeface="Calibri"/>
              </a:rPr>
              <a:t>Methodology:</a:t>
            </a:r>
            <a:r>
              <a:rPr lang="en-US" sz="1700" dirty="0" smtClean="0">
                <a:latin typeface="Calibri"/>
                <a:cs typeface="Calibri"/>
              </a:rPr>
              <a:t> Used Solver LP model to determine where </a:t>
            </a:r>
            <a:r>
              <a:rPr lang="en-US" sz="1700" dirty="0" err="1" smtClean="0">
                <a:latin typeface="Calibri"/>
                <a:cs typeface="Calibri"/>
              </a:rPr>
              <a:t>Juran</a:t>
            </a:r>
            <a:r>
              <a:rPr lang="en-US" sz="1700" dirty="0" smtClean="0">
                <a:latin typeface="Calibri"/>
                <a:cs typeface="Calibri"/>
              </a:rPr>
              <a:t> would enjoy drinking the most</a:t>
            </a:r>
            <a:endParaRPr lang="en-US" sz="1700" dirty="0">
              <a:latin typeface="Calibri"/>
              <a:cs typeface="Calibri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8753" y="687361"/>
            <a:ext cx="8945871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700" b="1" dirty="0" smtClean="0">
                <a:latin typeface="Calibri"/>
                <a:cs typeface="Calibri"/>
              </a:rPr>
              <a:t>Objective:</a:t>
            </a:r>
            <a:r>
              <a:rPr lang="en-US" sz="1700" dirty="0" smtClean="0">
                <a:latin typeface="Calibri"/>
                <a:cs typeface="Calibri"/>
              </a:rPr>
              <a:t> Maximize </a:t>
            </a:r>
            <a:r>
              <a:rPr lang="en-US" sz="1700" dirty="0" err="1" smtClean="0">
                <a:latin typeface="Calibri"/>
                <a:cs typeface="Calibri"/>
              </a:rPr>
              <a:t>Juran’s</a:t>
            </a:r>
            <a:r>
              <a:rPr lang="en-US" sz="1700" dirty="0" smtClean="0">
                <a:latin typeface="Calibri"/>
                <a:cs typeface="Calibri"/>
              </a:rPr>
              <a:t> drink satisfaction based on his preferences and choices at each location</a:t>
            </a:r>
          </a:p>
          <a:p>
            <a:pPr>
              <a:lnSpc>
                <a:spcPct val="150000"/>
              </a:lnSpc>
            </a:pPr>
            <a:r>
              <a:rPr lang="en-US" sz="1700" b="1" dirty="0">
                <a:latin typeface="Calibri"/>
                <a:cs typeface="Calibri"/>
              </a:rPr>
              <a:t>Choices </a:t>
            </a:r>
            <a:r>
              <a:rPr lang="en-US" sz="1700" b="1" dirty="0" smtClean="0">
                <a:latin typeface="Calibri"/>
                <a:cs typeface="Calibri"/>
              </a:rPr>
              <a:t>Available: </a:t>
            </a:r>
            <a:r>
              <a:rPr lang="en-US" sz="1700" dirty="0" smtClean="0">
                <a:latin typeface="Calibri"/>
                <a:cs typeface="Calibri"/>
              </a:rPr>
              <a:t>Each potential location will have a different set of available drinks</a:t>
            </a:r>
            <a:endParaRPr lang="en-US" sz="1700" dirty="0">
              <a:latin typeface="Calibri"/>
              <a:cs typeface="Calibri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00200"/>
            <a:ext cx="1523999" cy="153619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0" y="1524000"/>
            <a:ext cx="1419225" cy="15367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6075" y="1600201"/>
            <a:ext cx="1523999" cy="15240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10400" y="1600200"/>
            <a:ext cx="2057400" cy="154305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10000" y="1600200"/>
            <a:ext cx="1219200" cy="15240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95400" y="3962400"/>
            <a:ext cx="6096000" cy="2060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411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Drinks - Results</a:t>
            </a:r>
            <a:endParaRPr lang="en-US" dirty="0"/>
          </a:p>
        </p:txBody>
      </p:sp>
      <p:sp>
        <p:nvSpPr>
          <p:cNvPr id="4" name="Slide Number Placeholder 7"/>
          <p:cNvSpPr>
            <a:spLocks noGrp="1"/>
          </p:cNvSpPr>
          <p:nvPr>
            <p:ph type="sldNum" sz="quarter" idx="12"/>
          </p:nvPr>
        </p:nvSpPr>
        <p:spPr bwMode="auto">
          <a:xfrm>
            <a:off x="2438400" y="6375400"/>
            <a:ext cx="2133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E2FE7478-E9B0-4386-A253-E67447B61884}" type="slidenum">
              <a:rPr lang="en-US" smtClean="0">
                <a:latin typeface="Calibri" pitchFamily="-111" charset="0"/>
              </a:rPr>
              <a:pPr/>
              <a:t>13</a:t>
            </a:fld>
            <a:endParaRPr lang="en-US" dirty="0" smtClean="0">
              <a:latin typeface="Calibri" pitchFamily="-111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" y="3846936"/>
            <a:ext cx="8381999" cy="170816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b="1" dirty="0" smtClean="0">
                <a:latin typeface="+mj-lt"/>
              </a:rPr>
              <a:t>Decisions:  </a:t>
            </a:r>
          </a:p>
          <a:p>
            <a:pPr marL="342900" indent="-342900">
              <a:spcBef>
                <a:spcPts val="600"/>
              </a:spcBef>
              <a:buFont typeface="Arial" pitchFamily="34" charset="0"/>
              <a:buChar char="•"/>
            </a:pPr>
            <a:r>
              <a:rPr lang="en-US" dirty="0" smtClean="0">
                <a:latin typeface="+mj-lt"/>
              </a:rPr>
              <a:t>Andy and Diana both maximize </a:t>
            </a:r>
            <a:r>
              <a:rPr lang="en-US" dirty="0" err="1" smtClean="0">
                <a:latin typeface="+mj-lt"/>
              </a:rPr>
              <a:t>Juran’s</a:t>
            </a:r>
            <a:r>
              <a:rPr lang="en-US" dirty="0" smtClean="0">
                <a:latin typeface="+mj-lt"/>
              </a:rPr>
              <a:t> utility in terms matching his drink preference.</a:t>
            </a:r>
          </a:p>
          <a:p>
            <a:pPr marL="342900" indent="-342900">
              <a:spcBef>
                <a:spcPts val="600"/>
              </a:spcBef>
              <a:buFont typeface="Arial" pitchFamily="34" charset="0"/>
              <a:buChar char="•"/>
            </a:pPr>
            <a:r>
              <a:rPr lang="en-US" dirty="0" smtClean="0">
                <a:latin typeface="+mj-lt"/>
              </a:rPr>
              <a:t>Out of these two, Andy has the best selection of mixers to satisfy </a:t>
            </a:r>
            <a:r>
              <a:rPr lang="en-US" dirty="0" err="1" smtClean="0">
                <a:latin typeface="+mj-lt"/>
              </a:rPr>
              <a:t>Juran’s</a:t>
            </a:r>
            <a:r>
              <a:rPr lang="en-US" dirty="0" smtClean="0">
                <a:latin typeface="+mj-lt"/>
              </a:rPr>
              <a:t> alcoholic needs.</a:t>
            </a:r>
          </a:p>
          <a:p>
            <a:pPr marL="342900" indent="-342900">
              <a:spcBef>
                <a:spcPts val="600"/>
              </a:spcBef>
              <a:buFont typeface="Arial" pitchFamily="34" charset="0"/>
              <a:buChar char="•"/>
            </a:pPr>
            <a:r>
              <a:rPr lang="en-US" b="1" dirty="0" smtClean="0">
                <a:latin typeface="+mj-lt"/>
              </a:rPr>
              <a:t>PARTY AT ANDY’S HOUSE!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9360" y="1103736"/>
            <a:ext cx="6630390" cy="2262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b="1" dirty="0" smtClean="0"/>
              <a:t>Type: </a:t>
            </a:r>
            <a:r>
              <a:rPr lang="en-US" dirty="0" smtClean="0"/>
              <a:t>Analyzed probability of mixer choices to determine </a:t>
            </a:r>
            <a:r>
              <a:rPr lang="en-US" dirty="0" err="1" smtClean="0"/>
              <a:t>Juran’s</a:t>
            </a:r>
            <a:r>
              <a:rPr lang="en-US" dirty="0" smtClean="0"/>
              <a:t> level of satisfaction</a:t>
            </a:r>
          </a:p>
          <a:p>
            <a:pPr>
              <a:spcBef>
                <a:spcPts val="600"/>
              </a:spcBef>
            </a:pPr>
            <a:r>
              <a:rPr lang="en-US" b="1" dirty="0" smtClean="0"/>
              <a:t>Factors included:</a:t>
            </a:r>
            <a:endParaRPr lang="en-US" b="1" dirty="0"/>
          </a:p>
          <a:p>
            <a:pPr marL="285750" indent="-285750">
              <a:spcBef>
                <a:spcPts val="600"/>
              </a:spcBef>
              <a:buFontTx/>
              <a:buChar char="-"/>
            </a:pPr>
            <a:r>
              <a:rPr lang="en-US" dirty="0" err="1" smtClean="0"/>
              <a:t>Juran’s</a:t>
            </a:r>
            <a:r>
              <a:rPr lang="en-US" dirty="0" smtClean="0"/>
              <a:t> utility for drinks and mixers</a:t>
            </a:r>
          </a:p>
          <a:p>
            <a:pPr marL="285750" indent="-285750">
              <a:spcBef>
                <a:spcPts val="600"/>
              </a:spcBef>
              <a:buFontTx/>
              <a:buChar char="-"/>
            </a:pPr>
            <a:r>
              <a:rPr lang="en-US" dirty="0" smtClean="0"/>
              <a:t>Probability to determine which locations would have a combination of alcoholic drinks and mixers that would most satisfy </a:t>
            </a:r>
            <a:r>
              <a:rPr lang="en-US" dirty="0" err="1" smtClean="0"/>
              <a:t>Juran</a:t>
            </a:r>
            <a:endParaRPr lang="en-US" dirty="0" smtClean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rcRect l="5649"/>
          <a:stretch>
            <a:fillRect/>
          </a:stretch>
        </p:blipFill>
        <p:spPr>
          <a:xfrm>
            <a:off x="6324600" y="685800"/>
            <a:ext cx="2667000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40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Ways to Improve the Model</a:t>
            </a:r>
            <a:endParaRPr lang="en-US" dirty="0"/>
          </a:p>
        </p:txBody>
      </p:sp>
      <p:sp>
        <p:nvSpPr>
          <p:cNvPr id="4" name="Slide Number Placeholder 7"/>
          <p:cNvSpPr>
            <a:spLocks noGrp="1"/>
          </p:cNvSpPr>
          <p:nvPr>
            <p:ph type="sldNum" sz="quarter" idx="12"/>
          </p:nvPr>
        </p:nvSpPr>
        <p:spPr bwMode="auto">
          <a:xfrm>
            <a:off x="2438400" y="6375400"/>
            <a:ext cx="2133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E2FE7478-E9B0-4386-A253-E67447B61884}" type="slidenum">
              <a:rPr lang="en-US" smtClean="0">
                <a:latin typeface="Calibri" pitchFamily="-111" charset="0"/>
              </a:rPr>
              <a:pPr/>
              <a:t>14</a:t>
            </a:fld>
            <a:endParaRPr lang="en-US" dirty="0" smtClean="0">
              <a:latin typeface="Calibri" pitchFamily="-111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457200" y="1143000"/>
            <a:ext cx="8229600" cy="45307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pitchFamily="-112" charset="-128"/>
                <a:cs typeface="ＭＳ Ｐゴシック" pitchFamily="-112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pitchFamily="-112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pitchFamily="-112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pitchFamily="-112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pitchFamily="-112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63550" indent="-354013" eaLnBrk="1" hangingPunct="1">
              <a:spcBef>
                <a:spcPts val="900"/>
              </a:spcBef>
            </a:pPr>
            <a:r>
              <a:rPr lang="en-US" sz="2000" b="1" dirty="0" smtClean="0">
                <a:latin typeface="Calibri" pitchFamily="34" charset="0"/>
              </a:rPr>
              <a:t>Music</a:t>
            </a:r>
          </a:p>
          <a:p>
            <a:pPr marL="863600" lvl="1" indent="-354013" eaLnBrk="1" hangingPunct="1">
              <a:spcBef>
                <a:spcPts val="900"/>
              </a:spcBef>
            </a:pPr>
            <a:r>
              <a:rPr lang="en-US" sz="1800" dirty="0" smtClean="0">
                <a:latin typeface="Calibri" pitchFamily="34" charset="0"/>
              </a:rPr>
              <a:t>Make music selection based on actual playlists made by each student, which depending on playlists may have constrained # of songs / genre available</a:t>
            </a:r>
          </a:p>
          <a:p>
            <a:pPr marL="463550" indent="-354013" eaLnBrk="1" hangingPunct="1">
              <a:spcBef>
                <a:spcPts val="900"/>
              </a:spcBef>
            </a:pPr>
            <a:r>
              <a:rPr lang="en-US" sz="2000" b="1" dirty="0" smtClean="0">
                <a:latin typeface="Calibri" pitchFamily="34" charset="0"/>
              </a:rPr>
              <a:t>Games</a:t>
            </a:r>
          </a:p>
          <a:p>
            <a:pPr marL="863600" lvl="1" indent="-354013" eaLnBrk="1" hangingPunct="1">
              <a:spcBef>
                <a:spcPts val="900"/>
              </a:spcBef>
            </a:pPr>
            <a:r>
              <a:rPr lang="en-US" sz="1800" dirty="0" smtClean="0">
                <a:latin typeface="Calibri" pitchFamily="34" charset="0"/>
              </a:rPr>
              <a:t>Could have included cost of games, as well as likelihood of injury occurring based on game type</a:t>
            </a:r>
          </a:p>
          <a:p>
            <a:pPr marL="463550" indent="-354013" eaLnBrk="1" hangingPunct="1">
              <a:spcBef>
                <a:spcPts val="900"/>
              </a:spcBef>
            </a:pPr>
            <a:r>
              <a:rPr lang="en-US" sz="2000" b="1" dirty="0" smtClean="0">
                <a:latin typeface="Calibri" pitchFamily="34" charset="0"/>
              </a:rPr>
              <a:t>Food </a:t>
            </a:r>
            <a:endParaRPr lang="en-US" sz="2000" b="1" dirty="0">
              <a:latin typeface="Calibri" pitchFamily="34" charset="0"/>
            </a:endParaRPr>
          </a:p>
          <a:p>
            <a:pPr marL="863600" lvl="1" indent="-354013" eaLnBrk="1" hangingPunct="1">
              <a:spcBef>
                <a:spcPts val="900"/>
              </a:spcBef>
            </a:pPr>
            <a:r>
              <a:rPr lang="en-US" sz="1800" dirty="0">
                <a:latin typeface="Calibri" pitchFamily="34" charset="0"/>
              </a:rPr>
              <a:t>Use solver on a group of recipes to determine the maximum utilization given the host’s cooking ability and amount of preparation time before the party</a:t>
            </a:r>
          </a:p>
          <a:p>
            <a:pPr marL="863600" lvl="1" indent="-354013" eaLnBrk="1" hangingPunct="1">
              <a:spcBef>
                <a:spcPts val="900"/>
              </a:spcBef>
            </a:pPr>
            <a:r>
              <a:rPr lang="en-US" sz="1800" dirty="0">
                <a:latin typeface="Calibri" pitchFamily="34" charset="0"/>
              </a:rPr>
              <a:t>Use the price of ingredients to determine the most budget friendly </a:t>
            </a:r>
            <a:r>
              <a:rPr lang="en-US" sz="1800" dirty="0" smtClean="0">
                <a:latin typeface="Calibri" pitchFamily="34" charset="0"/>
              </a:rPr>
              <a:t>options</a:t>
            </a:r>
            <a:endParaRPr lang="en-US" sz="18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501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990600"/>
            <a:ext cx="8382000" cy="52578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267200" y="3429000"/>
            <a:ext cx="4267200" cy="23622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648200" y="3378875"/>
            <a:ext cx="35052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r>
              <a:rPr lang="en-US" dirty="0" smtClean="0"/>
              <a:t>When: This Saturday, 8pm</a:t>
            </a:r>
          </a:p>
          <a:p>
            <a:endParaRPr lang="en-US" dirty="0" smtClean="0"/>
          </a:p>
          <a:p>
            <a:r>
              <a:rPr lang="en-US" dirty="0" smtClean="0"/>
              <a:t>Where: Andy’s House</a:t>
            </a:r>
          </a:p>
          <a:p>
            <a:endParaRPr lang="en-US" dirty="0" smtClean="0"/>
          </a:p>
          <a:p>
            <a:r>
              <a:rPr lang="en-US" i="1" dirty="0" smtClean="0"/>
              <a:t>No dancing shoes necessary and come ready to PONG!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0" y="2800290"/>
            <a:ext cx="3276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u="sng" dirty="0" smtClean="0">
                <a:solidFill>
                  <a:schemeClr val="bg1"/>
                </a:solidFill>
              </a:rPr>
              <a:t>AND </a:t>
            </a:r>
            <a:r>
              <a:rPr lang="en-US" sz="2000" i="1" u="sng" dirty="0" smtClean="0">
                <a:solidFill>
                  <a:schemeClr val="bg1"/>
                </a:solidFill>
              </a:rPr>
              <a:t>Chicken Wings!</a:t>
            </a:r>
            <a:endParaRPr lang="en-US" i="1" u="sng" dirty="0">
              <a:solidFill>
                <a:schemeClr val="bg1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52400" y="122238"/>
            <a:ext cx="8229600" cy="715962"/>
          </a:xfrm>
        </p:spPr>
        <p:txBody>
          <a:bodyPr/>
          <a:lstStyle/>
          <a:p>
            <a:r>
              <a:rPr lang="en-US" dirty="0" smtClean="0"/>
              <a:t>You’re Invited!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Slide Number Placeholder 7"/>
          <p:cNvSpPr>
            <a:spLocks noGrp="1"/>
          </p:cNvSpPr>
          <p:nvPr>
            <p:ph type="sldNum" sz="quarter" idx="12"/>
          </p:nvPr>
        </p:nvSpPr>
        <p:spPr bwMode="auto">
          <a:xfrm>
            <a:off x="2438400" y="6375400"/>
            <a:ext cx="2133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E2FE7478-E9B0-4386-A253-E67447B61884}" type="slidenum">
              <a:rPr lang="en-US" smtClean="0">
                <a:latin typeface="Calibri" pitchFamily="-111" charset="0"/>
              </a:rPr>
              <a:pPr/>
              <a:t>2</a:t>
            </a:fld>
            <a:endParaRPr lang="en-US" dirty="0" smtClean="0">
              <a:latin typeface="Calibri" pitchFamily="-111" charset="0"/>
            </a:endParaRPr>
          </a:p>
        </p:txBody>
      </p:sp>
      <p:sp>
        <p:nvSpPr>
          <p:cNvPr id="28" name="Title 1"/>
          <p:cNvSpPr>
            <a:spLocks noGrp="1"/>
          </p:cNvSpPr>
          <p:nvPr>
            <p:ph type="title"/>
          </p:nvPr>
        </p:nvSpPr>
        <p:spPr>
          <a:xfrm>
            <a:off x="152400" y="122238"/>
            <a:ext cx="8229600" cy="715962"/>
          </a:xfrm>
        </p:spPr>
        <p:txBody>
          <a:bodyPr/>
          <a:lstStyle/>
          <a:p>
            <a:r>
              <a:rPr lang="en-US" dirty="0" smtClean="0">
                <a:solidFill>
                  <a:srgbClr val="7030A0"/>
                </a:solidFill>
              </a:rPr>
              <a:t>AGENDA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29" name="Rectangle 3"/>
          <p:cNvSpPr txBox="1">
            <a:spLocks noChangeArrowheads="1"/>
          </p:cNvSpPr>
          <p:nvPr/>
        </p:nvSpPr>
        <p:spPr bwMode="auto">
          <a:xfrm>
            <a:off x="457200" y="1143000"/>
            <a:ext cx="8229600" cy="45307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pitchFamily="-112" charset="-128"/>
                <a:cs typeface="ＭＳ Ｐゴシック" pitchFamily="-112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pitchFamily="-112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pitchFamily="-112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pitchFamily="-112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pitchFamily="-112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63550" indent="-354013" eaLnBrk="1" hangingPunct="1">
              <a:spcBef>
                <a:spcPts val="900"/>
              </a:spcBef>
            </a:pPr>
            <a:r>
              <a:rPr lang="en-US" sz="2400" b="1" dirty="0" smtClean="0">
                <a:latin typeface="Calibri" pitchFamily="34" charset="0"/>
              </a:rPr>
              <a:t>Problem Definition</a:t>
            </a:r>
          </a:p>
          <a:p>
            <a:pPr marL="463550" indent="-354013" eaLnBrk="1" hangingPunct="1">
              <a:spcBef>
                <a:spcPts val="900"/>
              </a:spcBef>
            </a:pPr>
            <a:r>
              <a:rPr lang="en-US" sz="2400" b="1" dirty="0" smtClean="0">
                <a:latin typeface="Calibri" pitchFamily="34" charset="0"/>
              </a:rPr>
              <a:t>Project Overview</a:t>
            </a:r>
          </a:p>
          <a:p>
            <a:pPr marL="682625" lvl="1" indent="-219075" eaLnBrk="1" hangingPunct="1">
              <a:spcBef>
                <a:spcPts val="900"/>
              </a:spcBef>
            </a:pPr>
            <a:r>
              <a:rPr lang="en-US" sz="2000" dirty="0" smtClean="0">
                <a:latin typeface="Calibri" pitchFamily="34" charset="0"/>
              </a:rPr>
              <a:t>Music</a:t>
            </a:r>
          </a:p>
          <a:p>
            <a:pPr marL="682625" lvl="1" indent="-219075" eaLnBrk="1" hangingPunct="1">
              <a:spcBef>
                <a:spcPts val="900"/>
              </a:spcBef>
            </a:pPr>
            <a:r>
              <a:rPr lang="en-US" sz="2000" dirty="0" smtClean="0">
                <a:latin typeface="Calibri" pitchFamily="34" charset="0"/>
              </a:rPr>
              <a:t>Location</a:t>
            </a:r>
          </a:p>
          <a:p>
            <a:pPr marL="682625" lvl="1" indent="-219075" eaLnBrk="1" hangingPunct="1">
              <a:spcBef>
                <a:spcPts val="900"/>
              </a:spcBef>
            </a:pPr>
            <a:r>
              <a:rPr lang="en-US" sz="2000" dirty="0" smtClean="0">
                <a:latin typeface="Calibri" pitchFamily="34" charset="0"/>
              </a:rPr>
              <a:t>Food</a:t>
            </a:r>
          </a:p>
          <a:p>
            <a:pPr marL="682625" lvl="1" indent="-219075" eaLnBrk="1" hangingPunct="1">
              <a:spcBef>
                <a:spcPts val="900"/>
              </a:spcBef>
            </a:pPr>
            <a:r>
              <a:rPr lang="en-US" sz="2000" dirty="0" smtClean="0">
                <a:latin typeface="Calibri" pitchFamily="34" charset="0"/>
              </a:rPr>
              <a:t>Games</a:t>
            </a:r>
          </a:p>
          <a:p>
            <a:pPr marL="682625" lvl="1" indent="-219075" eaLnBrk="1" hangingPunct="1">
              <a:spcBef>
                <a:spcPts val="900"/>
              </a:spcBef>
            </a:pPr>
            <a:r>
              <a:rPr lang="en-US" sz="2000" dirty="0" smtClean="0">
                <a:latin typeface="Calibri" pitchFamily="34" charset="0"/>
              </a:rPr>
              <a:t>Drinks</a:t>
            </a:r>
          </a:p>
          <a:p>
            <a:pPr marL="463550" indent="-354013" eaLnBrk="1" hangingPunct="1">
              <a:spcBef>
                <a:spcPts val="900"/>
              </a:spcBef>
            </a:pPr>
            <a:r>
              <a:rPr lang="en-US" sz="2400" b="1" dirty="0" smtClean="0">
                <a:latin typeface="Calibri" pitchFamily="34" charset="0"/>
              </a:rPr>
              <a:t>Conclusions</a:t>
            </a:r>
          </a:p>
          <a:p>
            <a:pPr lvl="1" eaLnBrk="1" hangingPunct="1">
              <a:spcBef>
                <a:spcPts val="900"/>
              </a:spcBef>
            </a:pPr>
            <a:r>
              <a:rPr lang="en-US" sz="2000" dirty="0" smtClean="0">
                <a:latin typeface="Calibri" pitchFamily="34" charset="0"/>
              </a:rPr>
              <a:t>Ways to Improve the model</a:t>
            </a:r>
          </a:p>
          <a:p>
            <a:pPr lvl="1" eaLnBrk="1" hangingPunct="1">
              <a:spcBef>
                <a:spcPts val="900"/>
              </a:spcBef>
            </a:pPr>
            <a:r>
              <a:rPr lang="en-US" sz="2000" dirty="0" smtClean="0">
                <a:latin typeface="Calibri" pitchFamily="34" charset="0"/>
              </a:rPr>
              <a:t>Invitation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22238"/>
            <a:ext cx="8991600" cy="715962"/>
          </a:xfrm>
        </p:spPr>
        <p:txBody>
          <a:bodyPr/>
          <a:lstStyle/>
          <a:p>
            <a:r>
              <a:rPr lang="en-US" dirty="0" smtClean="0"/>
              <a:t>The Problem</a:t>
            </a:r>
            <a:endParaRPr lang="en-US" dirty="0"/>
          </a:p>
        </p:txBody>
      </p:sp>
      <p:sp>
        <p:nvSpPr>
          <p:cNvPr id="6" name="Slide Number Placeholder 7"/>
          <p:cNvSpPr>
            <a:spLocks noGrp="1"/>
          </p:cNvSpPr>
          <p:nvPr>
            <p:ph type="sldNum" sz="quarter" idx="12"/>
          </p:nvPr>
        </p:nvSpPr>
        <p:spPr bwMode="auto">
          <a:xfrm>
            <a:off x="2438400" y="6375400"/>
            <a:ext cx="2133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E2FE7478-E9B0-4386-A253-E67447B61884}" type="slidenum">
              <a:rPr lang="en-US" smtClean="0">
                <a:latin typeface="Calibri" pitchFamily="-111" charset="0"/>
              </a:rPr>
              <a:pPr/>
              <a:t>3</a:t>
            </a:fld>
            <a:endParaRPr lang="en-US" dirty="0" smtClean="0">
              <a:latin typeface="Calibri" pitchFamily="-111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3581400"/>
            <a:ext cx="8153400" cy="224676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+mj-lt"/>
              </a:rPr>
              <a:t>Objective:  </a:t>
            </a:r>
            <a:r>
              <a:rPr lang="en-US" sz="2000" dirty="0" smtClean="0">
                <a:latin typeface="+mj-lt"/>
              </a:rPr>
              <a:t>Maximize </a:t>
            </a:r>
            <a:r>
              <a:rPr lang="en-US" sz="2000" dirty="0" err="1" smtClean="0">
                <a:latin typeface="+mj-lt"/>
              </a:rPr>
              <a:t>Juran’s</a:t>
            </a:r>
            <a:r>
              <a:rPr lang="en-US" sz="2000" dirty="0" smtClean="0">
                <a:latin typeface="+mj-lt"/>
              </a:rPr>
              <a:t> enjoyment at the party</a:t>
            </a:r>
          </a:p>
          <a:p>
            <a:endParaRPr lang="en-US" sz="2000" dirty="0" smtClean="0">
              <a:latin typeface="+mj-lt"/>
            </a:endParaRPr>
          </a:p>
          <a:p>
            <a:r>
              <a:rPr lang="en-US" sz="2000" b="1" dirty="0" smtClean="0">
                <a:latin typeface="+mj-lt"/>
              </a:rPr>
              <a:t>Critical Decisions:  </a:t>
            </a:r>
            <a:r>
              <a:rPr lang="en-US" sz="2000" dirty="0" smtClean="0">
                <a:latin typeface="+mj-lt"/>
              </a:rPr>
              <a:t>Party Location, Music playlist, Drinks Served, Type of Food, Games Played</a:t>
            </a:r>
          </a:p>
          <a:p>
            <a:endParaRPr lang="en-US" sz="2000" dirty="0" smtClean="0">
              <a:latin typeface="+mj-lt"/>
            </a:endParaRPr>
          </a:p>
          <a:p>
            <a:r>
              <a:rPr lang="en-US" sz="2000" b="1" dirty="0" smtClean="0">
                <a:latin typeface="+mj-lt"/>
              </a:rPr>
              <a:t>Constraints:</a:t>
            </a:r>
            <a:r>
              <a:rPr lang="en-US" sz="2000" dirty="0" smtClean="0">
                <a:latin typeface="+mj-lt"/>
              </a:rPr>
              <a:t>  Maximize </a:t>
            </a:r>
            <a:r>
              <a:rPr lang="en-US" sz="2000" dirty="0" err="1" smtClean="0">
                <a:latin typeface="+mj-lt"/>
              </a:rPr>
              <a:t>Juran’s</a:t>
            </a:r>
            <a:r>
              <a:rPr lang="en-US" sz="2000" dirty="0" smtClean="0">
                <a:latin typeface="+mj-lt"/>
              </a:rPr>
              <a:t> utility while making party convenient and enjoyable to all</a:t>
            </a:r>
            <a:endParaRPr lang="en-US" sz="2000" dirty="0">
              <a:latin typeface="+mj-lt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1828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/>
              <a:t>Madeleine, Diana, Anna, Andy and Hiram really want an A in Decision Models class.  They think the best way to improve their chances of an A is to organize a party where they can show Prof. </a:t>
            </a:r>
            <a:r>
              <a:rPr lang="en-US" sz="2400" dirty="0" err="1" smtClean="0"/>
              <a:t>Juran</a:t>
            </a:r>
            <a:r>
              <a:rPr lang="en-US" sz="2400" dirty="0" smtClean="0"/>
              <a:t> how much they’ve learned in his class.  </a:t>
            </a:r>
            <a:endParaRPr lang="en-US" sz="2000" dirty="0" smtClean="0"/>
          </a:p>
        </p:txBody>
      </p:sp>
      <p:sp>
        <p:nvSpPr>
          <p:cNvPr id="11" name="Isosceles Triangle 10"/>
          <p:cNvSpPr>
            <a:spLocks noChangeArrowheads="1"/>
          </p:cNvSpPr>
          <p:nvPr/>
        </p:nvSpPr>
        <p:spPr bwMode="auto">
          <a:xfrm rot="10800000">
            <a:off x="1638301" y="2743200"/>
            <a:ext cx="5867397" cy="486769"/>
          </a:xfrm>
          <a:prstGeom prst="triangle">
            <a:avLst>
              <a:gd name="adj" fmla="val 50000"/>
            </a:avLst>
          </a:prstGeom>
          <a:solidFill>
            <a:srgbClr val="F2F2F2"/>
          </a:solidFill>
          <a:ln w="317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>
            <a:outerShdw dist="38100" dir="2700000" algn="br" rotWithShape="0">
              <a:srgbClr val="808080">
                <a:alpha val="42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 dirty="0">
              <a:latin typeface="+mn-lt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6662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Music - Methodology</a:t>
            </a:r>
            <a:endParaRPr lang="en-US" dirty="0"/>
          </a:p>
        </p:txBody>
      </p:sp>
      <p:sp>
        <p:nvSpPr>
          <p:cNvPr id="4" name="Slide Number Placeholder 7"/>
          <p:cNvSpPr>
            <a:spLocks noGrp="1"/>
          </p:cNvSpPr>
          <p:nvPr>
            <p:ph type="sldNum" sz="quarter" idx="12"/>
          </p:nvPr>
        </p:nvSpPr>
        <p:spPr bwMode="auto">
          <a:xfrm>
            <a:off x="2438400" y="6375400"/>
            <a:ext cx="2133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E2FE7478-E9B0-4386-A253-E67447B61884}" type="slidenum">
              <a:rPr lang="en-US" smtClean="0">
                <a:latin typeface="Calibri" pitchFamily="-111" charset="0"/>
              </a:rPr>
              <a:pPr/>
              <a:t>4</a:t>
            </a:fld>
            <a:endParaRPr lang="en-US" dirty="0" smtClean="0">
              <a:latin typeface="Calibri" pitchFamily="-111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3"/>
          <a:stretch/>
        </p:blipFill>
        <p:spPr bwMode="auto">
          <a:xfrm>
            <a:off x="228600" y="1601762"/>
            <a:ext cx="1478197" cy="1533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6779" y="1601762"/>
            <a:ext cx="1421858" cy="1533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8619" y="1601761"/>
            <a:ext cx="1974589" cy="15326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3" r="22424" b="9466"/>
          <a:stretch/>
        </p:blipFill>
        <p:spPr bwMode="auto">
          <a:xfrm>
            <a:off x="5313190" y="1601761"/>
            <a:ext cx="1699186" cy="1533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2358" y="1601762"/>
            <a:ext cx="1833042" cy="1541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52400" y="3125761"/>
            <a:ext cx="8839200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700" b="1" dirty="0" smtClean="0">
                <a:latin typeface="Calibri"/>
                <a:cs typeface="Calibri"/>
              </a:rPr>
              <a:t>Constraints:</a:t>
            </a:r>
            <a:r>
              <a:rPr lang="en-US" sz="1700" dirty="0" smtClean="0">
                <a:latin typeface="Calibri"/>
                <a:cs typeface="Calibri"/>
              </a:rPr>
              <a:t> Maximum # of songs in playlist, minimum level of enjoyment by everyone else</a:t>
            </a:r>
          </a:p>
          <a:p>
            <a:pPr>
              <a:lnSpc>
                <a:spcPct val="150000"/>
              </a:lnSpc>
            </a:pPr>
            <a:r>
              <a:rPr lang="en-US" sz="1700" b="1" dirty="0" smtClean="0">
                <a:latin typeface="Calibri"/>
                <a:cs typeface="Calibri"/>
              </a:rPr>
              <a:t>Methodology:</a:t>
            </a:r>
            <a:r>
              <a:rPr lang="en-US" sz="1700" dirty="0" smtClean="0">
                <a:latin typeface="Calibri"/>
                <a:cs typeface="Calibri"/>
              </a:rPr>
              <a:t> Used Solver LP optimization model to generate optimal music playlist</a:t>
            </a:r>
            <a:endParaRPr lang="en-US" sz="1700" dirty="0">
              <a:latin typeface="Calibri"/>
              <a:cs typeface="Calibri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2400" y="687361"/>
            <a:ext cx="8839200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700" b="1" dirty="0" smtClean="0">
                <a:latin typeface="Calibri"/>
                <a:cs typeface="Calibri"/>
              </a:rPr>
              <a:t>Objective:</a:t>
            </a:r>
            <a:r>
              <a:rPr lang="en-US" sz="1700" dirty="0" smtClean="0">
                <a:latin typeface="Calibri"/>
                <a:cs typeface="Calibri"/>
              </a:rPr>
              <a:t> Maximize </a:t>
            </a:r>
            <a:r>
              <a:rPr lang="en-US" sz="1700" dirty="0" err="1" smtClean="0">
                <a:latin typeface="Calibri"/>
                <a:cs typeface="Calibri"/>
              </a:rPr>
              <a:t>Juran’s</a:t>
            </a:r>
            <a:r>
              <a:rPr lang="en-US" sz="1700" dirty="0" smtClean="0">
                <a:latin typeface="Calibri"/>
                <a:cs typeface="Calibri"/>
              </a:rPr>
              <a:t> enjoyment of music based on his and everyone else’s preferences</a:t>
            </a:r>
          </a:p>
          <a:p>
            <a:pPr>
              <a:lnSpc>
                <a:spcPct val="150000"/>
              </a:lnSpc>
            </a:pPr>
            <a:r>
              <a:rPr lang="en-US" sz="1700" b="1" dirty="0">
                <a:latin typeface="Calibri"/>
                <a:cs typeface="Calibri"/>
              </a:rPr>
              <a:t>Choices Available:</a:t>
            </a:r>
            <a:r>
              <a:rPr lang="en-US" sz="1700" dirty="0">
                <a:latin typeface="Calibri"/>
                <a:cs typeface="Calibri"/>
              </a:rPr>
              <a:t> The group must decide </a:t>
            </a:r>
            <a:r>
              <a:rPr lang="en-US" sz="1700" dirty="0" smtClean="0">
                <a:latin typeface="Calibri"/>
                <a:cs typeface="Calibri"/>
              </a:rPr>
              <a:t>what type </a:t>
            </a:r>
            <a:r>
              <a:rPr lang="en-US" sz="1700" dirty="0">
                <a:latin typeface="Calibri"/>
                <a:cs typeface="Calibri"/>
              </a:rPr>
              <a:t>of music will be played at the party</a:t>
            </a:r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038600"/>
            <a:ext cx="7467600" cy="1995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2409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Music - Results</a:t>
            </a:r>
            <a:endParaRPr lang="en-US" dirty="0"/>
          </a:p>
        </p:txBody>
      </p:sp>
      <p:sp>
        <p:nvSpPr>
          <p:cNvPr id="4" name="Slide Number Placeholder 7"/>
          <p:cNvSpPr>
            <a:spLocks noGrp="1"/>
          </p:cNvSpPr>
          <p:nvPr>
            <p:ph type="sldNum" sz="quarter" idx="12"/>
          </p:nvPr>
        </p:nvSpPr>
        <p:spPr bwMode="auto">
          <a:xfrm>
            <a:off x="2438400" y="6375400"/>
            <a:ext cx="2133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E2FE7478-E9B0-4386-A253-E67447B61884}" type="slidenum">
              <a:rPr lang="en-US" smtClean="0">
                <a:latin typeface="Calibri" pitchFamily="-111" charset="0"/>
              </a:rPr>
              <a:pPr/>
              <a:t>5</a:t>
            </a:fld>
            <a:endParaRPr lang="en-US" dirty="0" smtClean="0">
              <a:latin typeface="Calibri" pitchFamily="-111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" y="3846936"/>
            <a:ext cx="8381999" cy="190821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b="1" dirty="0" smtClean="0">
                <a:latin typeface="+mj-lt"/>
              </a:rPr>
              <a:t>Decisions:  </a:t>
            </a:r>
          </a:p>
          <a:p>
            <a:pPr marL="342900" indent="-342900">
              <a:spcBef>
                <a:spcPts val="600"/>
              </a:spcBef>
              <a:buFont typeface="Arial" pitchFamily="34" charset="0"/>
              <a:buChar char="•"/>
            </a:pPr>
            <a:r>
              <a:rPr lang="en-US" dirty="0" smtClean="0">
                <a:latin typeface="+mj-lt"/>
              </a:rPr>
              <a:t>Playlist includes 0 country songs, 1 electronic song, 13 hip hop songs, 20 pop songs and 46 rock songs</a:t>
            </a:r>
          </a:p>
          <a:p>
            <a:pPr marL="342900" indent="-342900">
              <a:spcBef>
                <a:spcPts val="600"/>
              </a:spcBef>
              <a:buFont typeface="Arial" pitchFamily="34" charset="0"/>
              <a:buChar char="•"/>
            </a:pPr>
            <a:r>
              <a:rPr lang="en-US" dirty="0" smtClean="0">
                <a:latin typeface="+mj-lt"/>
              </a:rPr>
              <a:t>Not a dance party – Despite </a:t>
            </a:r>
            <a:r>
              <a:rPr lang="en-US" dirty="0" err="1" smtClean="0">
                <a:latin typeface="+mj-lt"/>
              </a:rPr>
              <a:t>Juran’s</a:t>
            </a:r>
            <a:r>
              <a:rPr lang="en-US" dirty="0" smtClean="0">
                <a:latin typeface="+mj-lt"/>
              </a:rPr>
              <a:t> preference for a dance party, his utility would not be maximized with a dance party playlist, as the songs needed for people to dance would decrease </a:t>
            </a:r>
            <a:r>
              <a:rPr lang="en-US" dirty="0" err="1" smtClean="0">
                <a:latin typeface="+mj-lt"/>
              </a:rPr>
              <a:t>Juran’s</a:t>
            </a:r>
            <a:r>
              <a:rPr lang="en-US" dirty="0" smtClean="0">
                <a:latin typeface="+mj-lt"/>
              </a:rPr>
              <a:t> utility more than utility increase generated by dancing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7610" y="990600"/>
            <a:ext cx="6630390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b="1" dirty="0" smtClean="0"/>
              <a:t>Dancing: </a:t>
            </a:r>
            <a:r>
              <a:rPr lang="en-US" dirty="0" smtClean="0"/>
              <a:t>Also analyzed whether party would turn into a dance party (which would increase </a:t>
            </a:r>
            <a:r>
              <a:rPr lang="en-US" dirty="0" err="1" smtClean="0"/>
              <a:t>Juran’s</a:t>
            </a:r>
            <a:r>
              <a:rPr lang="en-US" dirty="0" smtClean="0"/>
              <a:t> utility)</a:t>
            </a:r>
          </a:p>
          <a:p>
            <a:pPr>
              <a:spcBef>
                <a:spcPts val="600"/>
              </a:spcBef>
            </a:pPr>
            <a:r>
              <a:rPr lang="en-US" b="1" dirty="0" smtClean="0"/>
              <a:t>Factors Included:</a:t>
            </a:r>
            <a:endParaRPr lang="en-US" b="1" dirty="0"/>
          </a:p>
          <a:p>
            <a:pPr marL="285750" indent="-285750">
              <a:spcBef>
                <a:spcPts val="600"/>
              </a:spcBef>
              <a:buFontTx/>
              <a:buChar char="-"/>
            </a:pPr>
            <a:r>
              <a:rPr lang="en-US" dirty="0" err="1" smtClean="0"/>
              <a:t>Juran’s</a:t>
            </a:r>
            <a:r>
              <a:rPr lang="en-US" dirty="0" smtClean="0"/>
              <a:t> dance party utility</a:t>
            </a:r>
          </a:p>
          <a:p>
            <a:pPr marL="285750" indent="-285750">
              <a:spcBef>
                <a:spcPts val="600"/>
              </a:spcBef>
              <a:buFontTx/>
              <a:buChar char="-"/>
            </a:pPr>
            <a:r>
              <a:rPr lang="en-US" dirty="0"/>
              <a:t>Crystal ball analysis to determine # of danceable songs based on binomial probability </a:t>
            </a:r>
            <a:r>
              <a:rPr lang="en-US" dirty="0" smtClean="0"/>
              <a:t>distribution</a:t>
            </a:r>
          </a:p>
          <a:p>
            <a:pPr marL="285750" indent="-285750">
              <a:spcBef>
                <a:spcPts val="600"/>
              </a:spcBef>
              <a:buFontTx/>
              <a:buChar char="-"/>
            </a:pPr>
            <a:r>
              <a:rPr lang="en-US" dirty="0" smtClean="0"/>
              <a:t>People’s “</a:t>
            </a:r>
            <a:r>
              <a:rPr lang="en-US" dirty="0" err="1" smtClean="0"/>
              <a:t>danceability</a:t>
            </a:r>
            <a:r>
              <a:rPr lang="en-US" dirty="0" smtClean="0"/>
              <a:t>” ratings for each music genre (closely related to their musical preferences)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838200"/>
            <a:ext cx="1676400" cy="273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4130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Location, Food &amp; Games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4525963"/>
          </a:xfrm>
        </p:spPr>
        <p:txBody>
          <a:bodyPr/>
          <a:lstStyle/>
          <a:p>
            <a:r>
              <a:rPr lang="en-US" sz="2400" dirty="0" smtClean="0"/>
              <a:t>Food &amp; Games are dependent on the location of the party</a:t>
            </a:r>
          </a:p>
          <a:p>
            <a:r>
              <a:rPr lang="en-US" sz="2400" dirty="0" smtClean="0"/>
              <a:t>Precision Tree was used to determine the optimal combination based on relative payoffs</a:t>
            </a:r>
          </a:p>
          <a:p>
            <a:r>
              <a:rPr lang="en-US" sz="2400" dirty="0" smtClean="0"/>
              <a:t>Payoffs were determined based on maximizing </a:t>
            </a:r>
            <a:r>
              <a:rPr lang="en-US" sz="2400" dirty="0" err="1" smtClean="0"/>
              <a:t>Juran’s</a:t>
            </a:r>
            <a:r>
              <a:rPr lang="en-US" sz="2400" dirty="0" smtClean="0"/>
              <a:t> utility and discounting for negative attributes</a:t>
            </a:r>
            <a:endParaRPr lang="en-US" sz="2400" dirty="0"/>
          </a:p>
        </p:txBody>
      </p:sp>
      <p:pic>
        <p:nvPicPr>
          <p:cNvPr id="5" name="Content Placeholder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31" t="18606" r="7879" b="8424"/>
          <a:stretch/>
        </p:blipFill>
        <p:spPr bwMode="auto">
          <a:xfrm>
            <a:off x="2342017" y="3419753"/>
            <a:ext cx="4211183" cy="2600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Location - Methodology</a:t>
            </a:r>
            <a:endParaRPr lang="en-US" dirty="0"/>
          </a:p>
        </p:txBody>
      </p:sp>
      <p:sp>
        <p:nvSpPr>
          <p:cNvPr id="4" name="Slide Number Placeholder 7"/>
          <p:cNvSpPr>
            <a:spLocks noGrp="1"/>
          </p:cNvSpPr>
          <p:nvPr>
            <p:ph type="sldNum" sz="quarter" idx="12"/>
          </p:nvPr>
        </p:nvSpPr>
        <p:spPr bwMode="auto">
          <a:xfrm>
            <a:off x="2438400" y="6375400"/>
            <a:ext cx="2133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E2FE7478-E9B0-4386-A253-E67447B61884}" type="slidenum">
              <a:rPr lang="en-US" smtClean="0">
                <a:latin typeface="Calibri" pitchFamily="-111" charset="0"/>
              </a:rPr>
              <a:pPr/>
              <a:t>7</a:t>
            </a:fld>
            <a:endParaRPr lang="en-US" dirty="0" smtClean="0">
              <a:latin typeface="Calibri" pitchFamily="-111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971800" y="3276600"/>
            <a:ext cx="5867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latin typeface="Calibri"/>
                <a:cs typeface="Calibri"/>
              </a:rPr>
              <a:t>Methodology: </a:t>
            </a:r>
            <a:r>
              <a:rPr lang="en-US" sz="1400" dirty="0" smtClean="0">
                <a:latin typeface="Calibri"/>
                <a:cs typeface="Calibri"/>
              </a:rPr>
              <a:t>Common sense applies! Each location was assigned a utility based on convenience.</a:t>
            </a:r>
          </a:p>
          <a:p>
            <a:r>
              <a:rPr lang="en-US" sz="1400" i="1" dirty="0" smtClean="0">
                <a:latin typeface="Calibri"/>
                <a:cs typeface="Calibri"/>
              </a:rPr>
              <a:t>Example: long travel time = utility of 1, short travel time = utility of 5</a:t>
            </a:r>
          </a:p>
          <a:p>
            <a:endParaRPr lang="en-US" sz="1400" b="1" dirty="0" smtClean="0">
              <a:latin typeface="Calibri"/>
              <a:cs typeface="Calibri"/>
            </a:endParaRPr>
          </a:p>
          <a:p>
            <a:r>
              <a:rPr lang="en-US" sz="1400" b="1" dirty="0" smtClean="0">
                <a:latin typeface="Calibri"/>
                <a:cs typeface="Calibri"/>
              </a:rPr>
              <a:t>Results:</a:t>
            </a:r>
            <a:r>
              <a:rPr lang="en-US" sz="1400" dirty="0" smtClean="0">
                <a:latin typeface="Calibri"/>
                <a:cs typeface="Calibri"/>
              </a:rPr>
              <a:t> Utilities were summed to produce a total utility score.</a:t>
            </a:r>
          </a:p>
          <a:p>
            <a:pPr>
              <a:buFont typeface="Arial"/>
              <a:buChar char="•"/>
            </a:pPr>
            <a:r>
              <a:rPr lang="en-US" sz="1400" dirty="0" smtClean="0">
                <a:latin typeface="Calibri"/>
                <a:cs typeface="Calibri"/>
              </a:rPr>
              <a:t> Max Score: 3.6 (Andy)</a:t>
            </a:r>
          </a:p>
          <a:p>
            <a:pPr>
              <a:buFont typeface="Arial"/>
              <a:buChar char="•"/>
            </a:pPr>
            <a:r>
              <a:rPr lang="en-US" sz="1400" dirty="0" smtClean="0">
                <a:latin typeface="Calibri"/>
                <a:cs typeface="Calibri"/>
              </a:rPr>
              <a:t> Min Score: 2.8 (Hiram and Diana)</a:t>
            </a:r>
          </a:p>
          <a:p>
            <a:endParaRPr lang="en-US" sz="1400" dirty="0">
              <a:latin typeface="Calibri"/>
              <a:cs typeface="Calibri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2400" y="687361"/>
            <a:ext cx="8839200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700" b="1" dirty="0" smtClean="0">
                <a:latin typeface="Calibri"/>
                <a:cs typeface="Calibri"/>
              </a:rPr>
              <a:t>Objective:</a:t>
            </a:r>
            <a:r>
              <a:rPr lang="en-US" sz="1700" dirty="0" smtClean="0">
                <a:latin typeface="Calibri"/>
                <a:cs typeface="Calibri"/>
              </a:rPr>
              <a:t> Pick a location based on our ranked utilities and common sense</a:t>
            </a:r>
          </a:p>
          <a:p>
            <a:pPr>
              <a:lnSpc>
                <a:spcPct val="150000"/>
              </a:lnSpc>
            </a:pPr>
            <a:r>
              <a:rPr lang="en-US" sz="1700" b="1" dirty="0" smtClean="0">
                <a:latin typeface="Calibri"/>
                <a:cs typeface="Calibri"/>
              </a:rPr>
              <a:t>Things to Consider: </a:t>
            </a:r>
            <a:r>
              <a:rPr lang="en-US" sz="1700" dirty="0" smtClean="0">
                <a:latin typeface="Calibri"/>
                <a:cs typeface="Calibri"/>
              </a:rPr>
              <a:t>Travel, Stairs, Party Space, Crazy Neighbors, Angry Roommates</a:t>
            </a:r>
            <a:endParaRPr lang="en-US" sz="1700" dirty="0">
              <a:latin typeface="Calibri"/>
              <a:cs typeface="Calibri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/>
          <a:srcRect l="8300" t="4364" r="6225" b="21818"/>
          <a:stretch>
            <a:fillRect/>
          </a:stretch>
        </p:blipFill>
        <p:spPr>
          <a:xfrm>
            <a:off x="7239000" y="1569720"/>
            <a:ext cx="1261779" cy="155448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/>
          <a:srcRect l="16200" t="15750" r="14400" b="13500"/>
          <a:stretch>
            <a:fillRect/>
          </a:stretch>
        </p:blipFill>
        <p:spPr>
          <a:xfrm>
            <a:off x="303777" y="1569720"/>
            <a:ext cx="1906023" cy="155448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14194" y="1554480"/>
            <a:ext cx="1881806" cy="164592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 cstate="print"/>
          <a:srcRect l="9829" t="7024" r="7372" b="5268"/>
          <a:stretch>
            <a:fillRect/>
          </a:stretch>
        </p:blipFill>
        <p:spPr>
          <a:xfrm>
            <a:off x="6172200" y="1569720"/>
            <a:ext cx="1048722" cy="155448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 cstate="print"/>
          <a:srcRect l="16065"/>
          <a:stretch>
            <a:fillRect/>
          </a:stretch>
        </p:blipFill>
        <p:spPr>
          <a:xfrm>
            <a:off x="2286000" y="1569720"/>
            <a:ext cx="1920124" cy="1554480"/>
          </a:xfrm>
          <a:prstGeom prst="rect">
            <a:avLst/>
          </a:prstGeom>
        </p:spPr>
      </p:pic>
      <p:graphicFrame>
        <p:nvGraphicFramePr>
          <p:cNvPr id="22" name="Table 21"/>
          <p:cNvGraphicFramePr>
            <a:graphicFrameLocks noGrp="1"/>
          </p:cNvGraphicFramePr>
          <p:nvPr/>
        </p:nvGraphicFramePr>
        <p:xfrm>
          <a:off x="304800" y="3451651"/>
          <a:ext cx="2451100" cy="1196549"/>
        </p:xfrm>
        <a:graphic>
          <a:graphicData uri="http://schemas.openxmlformats.org/drawingml/2006/table">
            <a:tbl>
              <a:tblPr/>
              <a:tblGrid>
                <a:gridCol w="2133600"/>
                <a:gridCol w="317500"/>
              </a:tblGrid>
              <a:tr h="369347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latin typeface="Verdana"/>
                        </a:rPr>
                        <a:t>Utility Assignment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488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latin typeface="Verdana"/>
                        </a:rPr>
                        <a:t>Good luck getting me to leave!!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latin typeface="Verdana"/>
                        </a:rPr>
                        <a:t>5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88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latin typeface="Verdana"/>
                        </a:rPr>
                        <a:t>Count me in!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latin typeface="Verdana"/>
                        </a:rPr>
                        <a:t>4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88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latin typeface="Verdana"/>
                        </a:rPr>
                        <a:t>Sounds ok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latin typeface="Verdana"/>
                        </a:rPr>
                        <a:t>3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88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latin typeface="Verdana"/>
                        </a:rPr>
                        <a:t>If I have to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latin typeface="Verdana"/>
                        </a:rPr>
                        <a:t>2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80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latin typeface="Verdana"/>
                        </a:rPr>
                        <a:t>No way!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latin typeface="Verdana"/>
                        </a:rPr>
                        <a:t>1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/>
        </p:nvGraphicFramePr>
        <p:xfrm>
          <a:off x="685800" y="4953000"/>
          <a:ext cx="7620001" cy="1045977"/>
        </p:xfrm>
        <a:graphic>
          <a:graphicData uri="http://schemas.openxmlformats.org/drawingml/2006/table">
            <a:tbl>
              <a:tblPr/>
              <a:tblGrid>
                <a:gridCol w="428966"/>
                <a:gridCol w="655149"/>
                <a:gridCol w="483563"/>
                <a:gridCol w="452364"/>
                <a:gridCol w="421166"/>
                <a:gridCol w="553757"/>
                <a:gridCol w="600552"/>
                <a:gridCol w="436765"/>
                <a:gridCol w="436765"/>
                <a:gridCol w="569355"/>
                <a:gridCol w="499162"/>
                <a:gridCol w="444565"/>
                <a:gridCol w="670748"/>
                <a:gridCol w="436765"/>
                <a:gridCol w="530359"/>
              </a:tblGrid>
              <a:tr h="3113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HOST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MEAN OF TRANSPORT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TRAVEL TIME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UTILITY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FLOOR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ELEVATOR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P(BROKEN)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UTILITY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PARTY AREA UTILITY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NOSY NEIGHBOR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P(HOME)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UTILITY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ANGRY ROOMMATES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UTILITY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AVERAGE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</a:tr>
              <a:tr h="2075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Mad Buck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subway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5th floor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elevator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.5 broken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friends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0.4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</a:tr>
              <a:tr h="1038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Andy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walk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1st floor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no elevator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0 broken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landlord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0.8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3.6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</a:tr>
              <a:tr h="1038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Hiram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walk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5th floor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elevator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.1 broken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b****y lady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0.9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2.8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</a:tr>
              <a:tr h="20759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Diana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subway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12th floor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elevator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0 broken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crazy lady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0.6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2.8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</a:tr>
              <a:tr h="11178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Anna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subway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35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9th floor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elevator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0 broken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none!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latin typeface="Verdana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latin typeface="Verdana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2409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Food - Methodology</a:t>
            </a:r>
            <a:endParaRPr lang="en-US" dirty="0"/>
          </a:p>
        </p:txBody>
      </p:sp>
      <p:sp>
        <p:nvSpPr>
          <p:cNvPr id="4" name="Slide Number Placeholder 7"/>
          <p:cNvSpPr>
            <a:spLocks noGrp="1"/>
          </p:cNvSpPr>
          <p:nvPr>
            <p:ph type="sldNum" sz="quarter" idx="12"/>
          </p:nvPr>
        </p:nvSpPr>
        <p:spPr bwMode="auto">
          <a:xfrm>
            <a:off x="2438400" y="6375400"/>
            <a:ext cx="2133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E2FE7478-E9B0-4386-A253-E67447B61884}" type="slidenum">
              <a:rPr lang="en-US" smtClean="0">
                <a:latin typeface="Calibri" pitchFamily="-111" charset="0"/>
              </a:rPr>
              <a:pPr/>
              <a:t>8</a:t>
            </a:fld>
            <a:endParaRPr lang="en-US" dirty="0" smtClean="0">
              <a:latin typeface="Calibri" pitchFamily="-111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2400" y="3347053"/>
            <a:ext cx="8839200" cy="4442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700" b="1" dirty="0" smtClean="0">
                <a:solidFill>
                  <a:prstClr val="black"/>
                </a:solidFill>
                <a:latin typeface="Calibri"/>
                <a:cs typeface="Calibri"/>
              </a:rPr>
              <a:t>Methodology:</a:t>
            </a:r>
            <a:r>
              <a:rPr lang="en-US" sz="1700" dirty="0" smtClean="0">
                <a:solidFill>
                  <a:prstClr val="black"/>
                </a:solidFill>
                <a:latin typeface="Calibri"/>
                <a:cs typeface="Calibri"/>
              </a:rPr>
              <a:t> Used </a:t>
            </a:r>
            <a:r>
              <a:rPr lang="en-US" sz="1700" dirty="0" err="1" smtClean="0">
                <a:solidFill>
                  <a:prstClr val="black"/>
                </a:solidFill>
                <a:latin typeface="Calibri"/>
                <a:cs typeface="Calibri"/>
              </a:rPr>
              <a:t>Juran’s</a:t>
            </a:r>
            <a:r>
              <a:rPr lang="en-US" sz="1700" dirty="0" smtClean="0">
                <a:solidFill>
                  <a:prstClr val="black"/>
                </a:solidFill>
                <a:latin typeface="Calibri"/>
                <a:cs typeface="Calibri"/>
              </a:rPr>
              <a:t> utility to determine the payoffs in Precision Tree</a:t>
            </a:r>
            <a:endParaRPr lang="en-US" sz="1700" dirty="0">
              <a:solidFill>
                <a:prstClr val="black"/>
              </a:solidFill>
              <a:latin typeface="Calibri"/>
              <a:cs typeface="Calibri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2399" y="687361"/>
            <a:ext cx="8912225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700" b="1" dirty="0" smtClean="0">
                <a:solidFill>
                  <a:prstClr val="black"/>
                </a:solidFill>
                <a:latin typeface="Calibri"/>
                <a:cs typeface="Calibri"/>
              </a:rPr>
              <a:t>Objective:</a:t>
            </a:r>
            <a:r>
              <a:rPr lang="en-US" sz="1700" dirty="0" smtClean="0">
                <a:solidFill>
                  <a:prstClr val="black"/>
                </a:solidFill>
                <a:latin typeface="Calibri"/>
                <a:cs typeface="Calibri"/>
              </a:rPr>
              <a:t> Maximize payoffs based on </a:t>
            </a:r>
            <a:r>
              <a:rPr lang="en-US" sz="1700" dirty="0" err="1" smtClean="0">
                <a:solidFill>
                  <a:prstClr val="black"/>
                </a:solidFill>
                <a:latin typeface="Calibri"/>
                <a:cs typeface="Calibri"/>
              </a:rPr>
              <a:t>Juran’s</a:t>
            </a:r>
            <a:r>
              <a:rPr lang="en-US" sz="1700" dirty="0">
                <a:solidFill>
                  <a:prstClr val="black"/>
                </a:solidFill>
                <a:latin typeface="Calibri"/>
                <a:cs typeface="Calibri"/>
              </a:rPr>
              <a:t> </a:t>
            </a:r>
            <a:r>
              <a:rPr lang="en-US" sz="1700" dirty="0" smtClean="0">
                <a:solidFill>
                  <a:prstClr val="black"/>
                </a:solidFill>
                <a:latin typeface="Calibri"/>
                <a:cs typeface="Calibri"/>
              </a:rPr>
              <a:t>utility and the availability of option at each locations</a:t>
            </a:r>
          </a:p>
          <a:p>
            <a:pPr>
              <a:lnSpc>
                <a:spcPct val="150000"/>
              </a:lnSpc>
            </a:pPr>
            <a:r>
              <a:rPr lang="en-US" sz="1700" b="1" dirty="0">
                <a:solidFill>
                  <a:prstClr val="black"/>
                </a:solidFill>
                <a:latin typeface="Calibri"/>
                <a:cs typeface="Calibri"/>
              </a:rPr>
              <a:t>Choices </a:t>
            </a:r>
            <a:r>
              <a:rPr lang="en-US" sz="1700" b="1" dirty="0" smtClean="0">
                <a:solidFill>
                  <a:prstClr val="black"/>
                </a:solidFill>
                <a:latin typeface="Calibri"/>
                <a:cs typeface="Calibri"/>
              </a:rPr>
              <a:t>Available: </a:t>
            </a:r>
            <a:r>
              <a:rPr lang="en-US" sz="1700" dirty="0" smtClean="0">
                <a:solidFill>
                  <a:prstClr val="black"/>
                </a:solidFill>
                <a:latin typeface="Calibri"/>
                <a:cs typeface="Calibri"/>
              </a:rPr>
              <a:t>Each potential location has a different set of cuisine and style of meal</a:t>
            </a:r>
            <a:endParaRPr lang="en-US" sz="1700" dirty="0">
              <a:solidFill>
                <a:prstClr val="black"/>
              </a:solidFill>
              <a:latin typeface="Calibri"/>
              <a:cs typeface="Calibri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3810000"/>
            <a:ext cx="6205761" cy="2235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http://www.mamalisa.com/images/blog/piggies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8604" y="1600201"/>
            <a:ext cx="1968996" cy="1543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" y="1600201"/>
            <a:ext cx="2374404" cy="1575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1600201"/>
            <a:ext cx="1591125" cy="154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1600201"/>
            <a:ext cx="2298204" cy="1526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07" r="20397"/>
          <a:stretch/>
        </p:blipFill>
        <p:spPr bwMode="auto">
          <a:xfrm>
            <a:off x="1840072" y="1600202"/>
            <a:ext cx="1969928" cy="154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8329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46038"/>
            <a:ext cx="8229600" cy="715962"/>
          </a:xfrm>
        </p:spPr>
        <p:txBody>
          <a:bodyPr/>
          <a:lstStyle/>
          <a:p>
            <a:r>
              <a:rPr lang="en-US" dirty="0" smtClean="0"/>
              <a:t>Games - Methodology</a:t>
            </a:r>
            <a:endParaRPr lang="en-US" dirty="0"/>
          </a:p>
        </p:txBody>
      </p:sp>
      <p:sp>
        <p:nvSpPr>
          <p:cNvPr id="4" name="Slide Number Placeholder 7"/>
          <p:cNvSpPr>
            <a:spLocks noGrp="1"/>
          </p:cNvSpPr>
          <p:nvPr>
            <p:ph type="sldNum" sz="quarter" idx="12"/>
          </p:nvPr>
        </p:nvSpPr>
        <p:spPr bwMode="auto">
          <a:xfrm>
            <a:off x="2438400" y="6375400"/>
            <a:ext cx="2133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fld id="{E2FE7478-E9B0-4386-A253-E67447B61884}" type="slidenum">
              <a:rPr lang="en-US" smtClean="0">
                <a:latin typeface="Calibri" pitchFamily="-111" charset="0"/>
              </a:rPr>
              <a:pPr/>
              <a:t>9</a:t>
            </a:fld>
            <a:endParaRPr lang="en-US" dirty="0" smtClean="0">
              <a:latin typeface="Calibri" pitchFamily="-111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400" y="687361"/>
            <a:ext cx="8839200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700" b="1" dirty="0" smtClean="0">
                <a:latin typeface="Calibri"/>
                <a:cs typeface="Calibri"/>
              </a:rPr>
              <a:t>Objective:</a:t>
            </a:r>
            <a:r>
              <a:rPr lang="en-US" sz="1700" dirty="0" smtClean="0">
                <a:latin typeface="Calibri"/>
                <a:cs typeface="Calibri"/>
              </a:rPr>
              <a:t> Select a mix of party games that will maximize </a:t>
            </a:r>
            <a:r>
              <a:rPr lang="en-US" sz="1700" dirty="0" err="1" smtClean="0">
                <a:latin typeface="Calibri"/>
                <a:cs typeface="Calibri"/>
              </a:rPr>
              <a:t>Juran’s</a:t>
            </a:r>
            <a:r>
              <a:rPr lang="en-US" sz="1700" dirty="0" smtClean="0">
                <a:latin typeface="Calibri"/>
                <a:cs typeface="Calibri"/>
              </a:rPr>
              <a:t> fun at the party</a:t>
            </a:r>
          </a:p>
          <a:p>
            <a:pPr>
              <a:lnSpc>
                <a:spcPct val="150000"/>
              </a:lnSpc>
            </a:pPr>
            <a:r>
              <a:rPr lang="en-US" sz="1700" b="1" dirty="0">
                <a:latin typeface="Calibri"/>
                <a:cs typeface="Calibri"/>
              </a:rPr>
              <a:t>Choices Available</a:t>
            </a:r>
            <a:r>
              <a:rPr lang="en-US" sz="1700" b="1" dirty="0" smtClean="0">
                <a:latin typeface="Calibri"/>
                <a:cs typeface="Calibri"/>
              </a:rPr>
              <a:t>:</a:t>
            </a:r>
            <a:r>
              <a:rPr lang="en-US" sz="1700" dirty="0" smtClean="0">
                <a:latin typeface="Calibri"/>
                <a:cs typeface="Calibri"/>
              </a:rPr>
              <a:t> Beer Pong, Flip Cup, Quarters, Twister, Rock Band and A$$hole</a:t>
            </a:r>
            <a:endParaRPr lang="en-US" sz="1700" dirty="0">
              <a:latin typeface="Calibri"/>
              <a:cs typeface="Calibri"/>
            </a:endParaRPr>
          </a:p>
        </p:txBody>
      </p:sp>
      <p:pic>
        <p:nvPicPr>
          <p:cNvPr id="6145" name="Picture 1"/>
          <p:cNvPicPr>
            <a:picLocks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62447" y="1617023"/>
            <a:ext cx="155448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 descr="http://www.flip-cup.com/PlayFlipCu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1600200"/>
            <a:ext cx="2659115" cy="1828800"/>
          </a:xfrm>
          <a:prstGeom prst="rect">
            <a:avLst/>
          </a:prstGeom>
          <a:noFill/>
        </p:spPr>
      </p:pic>
      <p:pic>
        <p:nvPicPr>
          <p:cNvPr id="6149" name="Picture 5" descr="http://www.mathematik.uni-bielefeld.de/~sillke/Twister/twister-first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1600200"/>
            <a:ext cx="2000250" cy="1828800"/>
          </a:xfrm>
          <a:prstGeom prst="rect">
            <a:avLst/>
          </a:prstGeom>
          <a:noFill/>
        </p:spPr>
      </p:pic>
      <p:pic>
        <p:nvPicPr>
          <p:cNvPr id="6151" name="Picture 7" descr="http://www.blogcdn.com/www.joystiq.com/media/2007/09/rockband-logo.jpg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05600" y="1600200"/>
            <a:ext cx="2286000" cy="1828800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2895600" y="3200400"/>
            <a:ext cx="914400" cy="762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52400" y="3429000"/>
            <a:ext cx="5029200" cy="4442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700" b="1" dirty="0" smtClean="0">
                <a:latin typeface="Calibri"/>
                <a:cs typeface="Calibri"/>
              </a:rPr>
              <a:t>Constraints:</a:t>
            </a:r>
            <a:r>
              <a:rPr lang="en-US" sz="1700" dirty="0" smtClean="0">
                <a:latin typeface="Calibri"/>
                <a:cs typeface="Calibri"/>
              </a:rPr>
              <a:t> Total number of games and mix of games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38200" y="4027438"/>
            <a:ext cx="434340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700" b="1" dirty="0" smtClean="0">
                <a:latin typeface="Calibri"/>
                <a:cs typeface="Calibri"/>
              </a:rPr>
              <a:t>Methodology:</a:t>
            </a:r>
            <a:r>
              <a:rPr lang="en-US" sz="1700" dirty="0" smtClean="0">
                <a:latin typeface="Calibri"/>
                <a:cs typeface="Calibri"/>
              </a:rPr>
              <a:t> Used Crystal Ball to find probabilities that games will be played for each possible host through trial simulations</a:t>
            </a:r>
          </a:p>
          <a:p>
            <a:endParaRPr lang="en-US" dirty="0"/>
          </a:p>
        </p:txBody>
      </p:sp>
      <p:pic>
        <p:nvPicPr>
          <p:cNvPr id="13" name="Picture 12"/>
          <p:cNvPicPr/>
          <p:nvPr/>
        </p:nvPicPr>
        <p:blipFill>
          <a:blip r:embed="rId6" cstate="print"/>
          <a:srcRect t="15192" r="39744" b="14841"/>
          <a:stretch>
            <a:fillRect/>
          </a:stretch>
        </p:blipFill>
        <p:spPr bwMode="auto">
          <a:xfrm>
            <a:off x="5257800" y="3505200"/>
            <a:ext cx="35814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200" y="5019675"/>
            <a:ext cx="5086350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430201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9259</TotalTime>
  <Words>1072</Words>
  <Application>Microsoft Office PowerPoint</Application>
  <PresentationFormat>On-screen Show (4:3)</PresentationFormat>
  <Paragraphs>213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17" baseType="lpstr">
      <vt:lpstr>Office Theme</vt:lpstr>
      <vt:lpstr>1_Office Theme</vt:lpstr>
      <vt:lpstr>PowerPoint Presentation</vt:lpstr>
      <vt:lpstr>AGENDA</vt:lpstr>
      <vt:lpstr>The Problem</vt:lpstr>
      <vt:lpstr>Music - Methodology</vt:lpstr>
      <vt:lpstr>Music - Results</vt:lpstr>
      <vt:lpstr>Location, Food &amp; Games</vt:lpstr>
      <vt:lpstr>Location - Methodology</vt:lpstr>
      <vt:lpstr>Food - Methodology</vt:lpstr>
      <vt:lpstr>Games - Methodology</vt:lpstr>
      <vt:lpstr>Location, Food &amp; Games - Results</vt:lpstr>
      <vt:lpstr>Location, Food &amp; Games Results</vt:lpstr>
      <vt:lpstr>Drinks- Methodology</vt:lpstr>
      <vt:lpstr>Drinks - Results</vt:lpstr>
      <vt:lpstr>Ways to Improve the Model</vt:lpstr>
      <vt:lpstr>You’re Invited!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Andys Asus</dc:creator>
  <cp:lastModifiedBy>Windows User</cp:lastModifiedBy>
  <cp:revision>357</cp:revision>
  <cp:lastPrinted>2008-11-26T17:45:04Z</cp:lastPrinted>
  <dcterms:created xsi:type="dcterms:W3CDTF">2010-12-13T17:59:50Z</dcterms:created>
  <dcterms:modified xsi:type="dcterms:W3CDTF">2010-12-14T19:06:32Z</dcterms:modified>
</cp:coreProperties>
</file>