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1"/>
  </p:sldMasterIdLst>
  <p:notesMasterIdLst>
    <p:notesMasterId r:id="rId16"/>
  </p:notesMasterIdLst>
  <p:handoutMasterIdLst>
    <p:handoutMasterId r:id="rId17"/>
  </p:handoutMasterIdLst>
  <p:sldIdLst>
    <p:sldId id="257" r:id="rId2"/>
    <p:sldId id="381" r:id="rId3"/>
    <p:sldId id="411" r:id="rId4"/>
    <p:sldId id="400" r:id="rId5"/>
    <p:sldId id="401" r:id="rId6"/>
    <p:sldId id="402" r:id="rId7"/>
    <p:sldId id="403" r:id="rId8"/>
    <p:sldId id="404" r:id="rId9"/>
    <p:sldId id="405" r:id="rId10"/>
    <p:sldId id="406" r:id="rId11"/>
    <p:sldId id="407" r:id="rId12"/>
    <p:sldId id="412" r:id="rId13"/>
    <p:sldId id="409" r:id="rId14"/>
    <p:sldId id="410" r:id="rId15"/>
  </p:sldIdLst>
  <p:sldSz cx="9144000" cy="6858000" type="screen4x3"/>
  <p:notesSz cx="6934200" cy="9220200"/>
  <p:defaultTextStyle>
    <a:defPPr>
      <a:defRPr lang="de-DE"/>
    </a:defPPr>
    <a:lvl1pPr algn="l" rtl="0" fontAlgn="base">
      <a:spcBef>
        <a:spcPct val="0"/>
      </a:spcBef>
      <a:spcAft>
        <a:spcPct val="0"/>
      </a:spcAft>
      <a:defRPr sz="1200" b="1" kern="1200">
        <a:solidFill>
          <a:schemeClr val="tx1"/>
        </a:solidFill>
        <a:latin typeface="Arial" charset="0"/>
        <a:ea typeface="+mn-ea"/>
        <a:cs typeface="+mn-cs"/>
      </a:defRPr>
    </a:lvl1pPr>
    <a:lvl2pPr marL="457200" algn="l" rtl="0" fontAlgn="base">
      <a:spcBef>
        <a:spcPct val="0"/>
      </a:spcBef>
      <a:spcAft>
        <a:spcPct val="0"/>
      </a:spcAft>
      <a:defRPr sz="1200" b="1" kern="1200">
        <a:solidFill>
          <a:schemeClr val="tx1"/>
        </a:solidFill>
        <a:latin typeface="Arial" charset="0"/>
        <a:ea typeface="+mn-ea"/>
        <a:cs typeface="+mn-cs"/>
      </a:defRPr>
    </a:lvl2pPr>
    <a:lvl3pPr marL="914400" algn="l" rtl="0" fontAlgn="base">
      <a:spcBef>
        <a:spcPct val="0"/>
      </a:spcBef>
      <a:spcAft>
        <a:spcPct val="0"/>
      </a:spcAft>
      <a:defRPr sz="1200" b="1" kern="1200">
        <a:solidFill>
          <a:schemeClr val="tx1"/>
        </a:solidFill>
        <a:latin typeface="Arial" charset="0"/>
        <a:ea typeface="+mn-ea"/>
        <a:cs typeface="+mn-cs"/>
      </a:defRPr>
    </a:lvl3pPr>
    <a:lvl4pPr marL="1371600" algn="l" rtl="0" fontAlgn="base">
      <a:spcBef>
        <a:spcPct val="0"/>
      </a:spcBef>
      <a:spcAft>
        <a:spcPct val="0"/>
      </a:spcAft>
      <a:defRPr sz="1200" b="1" kern="1200">
        <a:solidFill>
          <a:schemeClr val="tx1"/>
        </a:solidFill>
        <a:latin typeface="Arial" charset="0"/>
        <a:ea typeface="+mn-ea"/>
        <a:cs typeface="+mn-cs"/>
      </a:defRPr>
    </a:lvl4pPr>
    <a:lvl5pPr marL="1828800" algn="l" rtl="0" fontAlgn="base">
      <a:spcBef>
        <a:spcPct val="0"/>
      </a:spcBef>
      <a:spcAft>
        <a:spcPct val="0"/>
      </a:spcAft>
      <a:defRPr sz="1200" b="1" kern="1200">
        <a:solidFill>
          <a:schemeClr val="tx1"/>
        </a:solidFill>
        <a:latin typeface="Arial" charset="0"/>
        <a:ea typeface="+mn-ea"/>
        <a:cs typeface="+mn-cs"/>
      </a:defRPr>
    </a:lvl5pPr>
    <a:lvl6pPr marL="2286000" algn="l" defTabSz="914400" rtl="0" eaLnBrk="1" latinLnBrk="0" hangingPunct="1">
      <a:defRPr sz="1200" b="1" kern="1200">
        <a:solidFill>
          <a:schemeClr val="tx1"/>
        </a:solidFill>
        <a:latin typeface="Arial" charset="0"/>
        <a:ea typeface="+mn-ea"/>
        <a:cs typeface="+mn-cs"/>
      </a:defRPr>
    </a:lvl6pPr>
    <a:lvl7pPr marL="2743200" algn="l" defTabSz="914400" rtl="0" eaLnBrk="1" latinLnBrk="0" hangingPunct="1">
      <a:defRPr sz="1200" b="1" kern="1200">
        <a:solidFill>
          <a:schemeClr val="tx1"/>
        </a:solidFill>
        <a:latin typeface="Arial" charset="0"/>
        <a:ea typeface="+mn-ea"/>
        <a:cs typeface="+mn-cs"/>
      </a:defRPr>
    </a:lvl7pPr>
    <a:lvl8pPr marL="3200400" algn="l" defTabSz="914400" rtl="0" eaLnBrk="1" latinLnBrk="0" hangingPunct="1">
      <a:defRPr sz="1200" b="1" kern="1200">
        <a:solidFill>
          <a:schemeClr val="tx1"/>
        </a:solidFill>
        <a:latin typeface="Arial" charset="0"/>
        <a:ea typeface="+mn-ea"/>
        <a:cs typeface="+mn-cs"/>
      </a:defRPr>
    </a:lvl8pPr>
    <a:lvl9pPr marL="3657600" algn="l" defTabSz="914400" rtl="0" eaLnBrk="1" latinLnBrk="0" hangingPunct="1">
      <a:defRPr sz="1200"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DE8703"/>
    <a:srgbClr val="B8B8B8"/>
    <a:srgbClr val="FCC917"/>
    <a:srgbClr val="DE1F82"/>
    <a:srgbClr val="FF0000"/>
    <a:srgbClr val="4FA800"/>
    <a:srgbClr val="521C78"/>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86509" autoAdjust="0"/>
  </p:normalViewPr>
  <p:slideViewPr>
    <p:cSldViewPr snapToGrid="0">
      <p:cViewPr varScale="1">
        <p:scale>
          <a:sx n="63" d="100"/>
          <a:sy n="63" d="100"/>
        </p:scale>
        <p:origin x="-648" y="-102"/>
      </p:cViewPr>
      <p:guideLst>
        <p:guide orient="horz" pos="3732"/>
        <p:guide orient="horz" pos="839"/>
        <p:guide orient="horz" pos="1196"/>
        <p:guide orient="horz" pos="239"/>
        <p:guide pos="384"/>
        <p:guide pos="2873"/>
        <p:guide pos="5393"/>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69" d="100"/>
          <a:sy n="69" d="100"/>
        </p:scale>
        <p:origin x="-2202" y="-108"/>
      </p:cViewPr>
      <p:guideLst>
        <p:guide orient="horz" pos="2904"/>
        <p:guide pos="2185"/>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3005138" cy="461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buFontTx/>
              <a:buNone/>
              <a:defRPr b="0"/>
            </a:lvl1pPr>
          </a:lstStyle>
          <a:p>
            <a:pPr>
              <a:defRPr/>
            </a:pPr>
            <a:endParaRPr lang="en-US"/>
          </a:p>
        </p:txBody>
      </p:sp>
      <p:sp>
        <p:nvSpPr>
          <p:cNvPr id="21507" name="Rectangle 3"/>
          <p:cNvSpPr>
            <a:spLocks noGrp="1" noChangeArrowheads="1"/>
          </p:cNvSpPr>
          <p:nvPr>
            <p:ph type="dt" sz="quarter" idx="1"/>
          </p:nvPr>
        </p:nvSpPr>
        <p:spPr bwMode="auto">
          <a:xfrm>
            <a:off x="3927475" y="0"/>
            <a:ext cx="3005138" cy="461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FontTx/>
              <a:buNone/>
              <a:defRPr b="0"/>
            </a:lvl1pPr>
          </a:lstStyle>
          <a:p>
            <a:pPr>
              <a:defRPr/>
            </a:pPr>
            <a:endParaRPr lang="en-US"/>
          </a:p>
        </p:txBody>
      </p:sp>
      <p:sp>
        <p:nvSpPr>
          <p:cNvPr id="21508" name="Rectangle 4"/>
          <p:cNvSpPr>
            <a:spLocks noGrp="1" noChangeArrowheads="1"/>
          </p:cNvSpPr>
          <p:nvPr>
            <p:ph type="ftr" sz="quarter" idx="2"/>
          </p:nvPr>
        </p:nvSpPr>
        <p:spPr bwMode="auto">
          <a:xfrm>
            <a:off x="0" y="8756650"/>
            <a:ext cx="3005138" cy="4619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buFontTx/>
              <a:buNone/>
              <a:defRPr b="0"/>
            </a:lvl1pPr>
          </a:lstStyle>
          <a:p>
            <a:pPr>
              <a:defRPr/>
            </a:pPr>
            <a:endParaRPr lang="en-US"/>
          </a:p>
        </p:txBody>
      </p:sp>
      <p:sp>
        <p:nvSpPr>
          <p:cNvPr id="21509" name="Rectangle 5"/>
          <p:cNvSpPr>
            <a:spLocks noGrp="1" noChangeArrowheads="1"/>
          </p:cNvSpPr>
          <p:nvPr>
            <p:ph type="sldNum" sz="quarter" idx="3"/>
          </p:nvPr>
        </p:nvSpPr>
        <p:spPr bwMode="auto">
          <a:xfrm>
            <a:off x="3927475" y="8756650"/>
            <a:ext cx="3005138" cy="4619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buFontTx/>
              <a:buNone/>
              <a:defRPr b="0"/>
            </a:lvl1pPr>
          </a:lstStyle>
          <a:p>
            <a:pPr>
              <a:defRPr/>
            </a:pPr>
            <a:fld id="{11290B84-F921-4837-ACEC-77E458D4ABB2}"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05138" cy="461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buFontTx/>
              <a:buNone/>
              <a:defRPr b="0"/>
            </a:lvl1pPr>
          </a:lstStyle>
          <a:p>
            <a:pPr>
              <a:defRPr/>
            </a:pPr>
            <a:endParaRPr lang="de-DE"/>
          </a:p>
        </p:txBody>
      </p:sp>
      <p:sp>
        <p:nvSpPr>
          <p:cNvPr id="8195" name="Rectangle 3"/>
          <p:cNvSpPr>
            <a:spLocks noGrp="1" noChangeArrowheads="1"/>
          </p:cNvSpPr>
          <p:nvPr>
            <p:ph type="dt" idx="1"/>
          </p:nvPr>
        </p:nvSpPr>
        <p:spPr bwMode="auto">
          <a:xfrm>
            <a:off x="3927475" y="0"/>
            <a:ext cx="3005138" cy="461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FontTx/>
              <a:buNone/>
              <a:defRPr b="0"/>
            </a:lvl1pPr>
          </a:lstStyle>
          <a:p>
            <a:pPr>
              <a:defRPr/>
            </a:pPr>
            <a:endParaRPr lang="de-DE"/>
          </a:p>
        </p:txBody>
      </p:sp>
      <p:sp>
        <p:nvSpPr>
          <p:cNvPr id="13316" name="Rectangle 4"/>
          <p:cNvSpPr>
            <a:spLocks noGrp="1" noRot="1" noChangeAspect="1" noChangeArrowheads="1" noTextEdit="1"/>
          </p:cNvSpPr>
          <p:nvPr>
            <p:ph type="sldImg" idx="2"/>
          </p:nvPr>
        </p:nvSpPr>
        <p:spPr bwMode="auto">
          <a:xfrm>
            <a:off x="1160463" y="690563"/>
            <a:ext cx="4611687" cy="3457575"/>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693738" y="4378325"/>
            <a:ext cx="5548312" cy="41513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smtClean="0"/>
              <a:t>Click to edit Master text styles</a:t>
            </a:r>
          </a:p>
          <a:p>
            <a:pPr lvl="1"/>
            <a:r>
              <a:rPr lang="de-DE" noProof="0" smtClean="0"/>
              <a:t>Second level</a:t>
            </a:r>
          </a:p>
          <a:p>
            <a:pPr lvl="2"/>
            <a:r>
              <a:rPr lang="de-DE" noProof="0" smtClean="0"/>
              <a:t>Third level</a:t>
            </a:r>
          </a:p>
          <a:p>
            <a:pPr lvl="3"/>
            <a:r>
              <a:rPr lang="de-DE" noProof="0" smtClean="0"/>
              <a:t>Fourth level</a:t>
            </a:r>
          </a:p>
          <a:p>
            <a:pPr lvl="4"/>
            <a:r>
              <a:rPr lang="de-DE" noProof="0" smtClean="0"/>
              <a:t>Fifth level</a:t>
            </a:r>
          </a:p>
        </p:txBody>
      </p:sp>
      <p:sp>
        <p:nvSpPr>
          <p:cNvPr id="8198" name="Rectangle 6"/>
          <p:cNvSpPr>
            <a:spLocks noGrp="1" noChangeArrowheads="1"/>
          </p:cNvSpPr>
          <p:nvPr>
            <p:ph type="ftr" sz="quarter" idx="4"/>
          </p:nvPr>
        </p:nvSpPr>
        <p:spPr bwMode="auto">
          <a:xfrm>
            <a:off x="0" y="8756650"/>
            <a:ext cx="3005138" cy="4619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buFontTx/>
              <a:buNone/>
              <a:defRPr b="0"/>
            </a:lvl1pPr>
          </a:lstStyle>
          <a:p>
            <a:pPr>
              <a:defRPr/>
            </a:pPr>
            <a:endParaRPr lang="de-DE"/>
          </a:p>
        </p:txBody>
      </p:sp>
      <p:sp>
        <p:nvSpPr>
          <p:cNvPr id="8199" name="Rectangle 7"/>
          <p:cNvSpPr>
            <a:spLocks noGrp="1" noChangeArrowheads="1"/>
          </p:cNvSpPr>
          <p:nvPr>
            <p:ph type="sldNum" sz="quarter" idx="5"/>
          </p:nvPr>
        </p:nvSpPr>
        <p:spPr bwMode="auto">
          <a:xfrm>
            <a:off x="3927475" y="8756650"/>
            <a:ext cx="3005138" cy="4619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buFontTx/>
              <a:buNone/>
              <a:defRPr b="0"/>
            </a:lvl1pPr>
          </a:lstStyle>
          <a:p>
            <a:pPr>
              <a:defRPr/>
            </a:pPr>
            <a:fld id="{A52EBBD9-011E-4384-B4FC-5BA44BD14613}" type="slidenum">
              <a:rPr lang="de-DE"/>
              <a:pPr>
                <a:defRPr/>
              </a:pPr>
              <a:t>‹#›</a:t>
            </a:fld>
            <a:endParaRPr 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a:spLocks noGrp="1" noChangeArrowheads="1"/>
          </p:cNvSpPr>
          <p:nvPr>
            <p:ph type="sldNum" sz="quarter" idx="5"/>
          </p:nvPr>
        </p:nvSpPr>
        <p:spPr>
          <a:noFill/>
        </p:spPr>
        <p:txBody>
          <a:bodyPr/>
          <a:lstStyle/>
          <a:p>
            <a:fld id="{4B684C87-D9FB-4AA8-AB63-1A0C6FB6E1DF}" type="slidenum">
              <a:rPr lang="de-DE" smtClean="0"/>
              <a:pPr/>
              <a:t>0</a:t>
            </a:fld>
            <a:endParaRPr lang="de-DE" smtClean="0"/>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xfrm>
            <a:off x="923925" y="4378325"/>
            <a:ext cx="5086350" cy="4151313"/>
          </a:xfrm>
          <a:noFill/>
          <a:ln/>
        </p:spPr>
        <p:txBody>
          <a:bodyPr/>
          <a:lstStyle/>
          <a:p>
            <a:pPr eaLnBrk="1" hangingPunct="1"/>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a:noFill/>
        </p:spPr>
        <p:txBody>
          <a:bodyPr/>
          <a:lstStyle/>
          <a:p>
            <a:fld id="{A7A889B7-F342-4F48-B684-9A464A22A5AB}" type="slidenum">
              <a:rPr lang="de-DE" smtClean="0"/>
              <a:pPr/>
              <a:t>9</a:t>
            </a:fld>
            <a:endParaRPr lang="de-DE" smtClean="0"/>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xfrm>
            <a:off x="923925" y="4378325"/>
            <a:ext cx="5086350" cy="4151313"/>
          </a:xfrm>
          <a:noFill/>
          <a:ln/>
        </p:spPr>
        <p:txBody>
          <a:bodyPr/>
          <a:lstStyle/>
          <a:p>
            <a:pPr eaLnBrk="1" hangingPunct="1"/>
            <a:r>
              <a:rPr lang="en-US" sz="1000" smtClean="0"/>
              <a:t>If you are going to support a political candidate financially or though volunteering, you probably want your money’s worth of service and therefore want t make sure that they serve out the whole w-year term.  Two problems that could interfere with their good service are death and political scandal.</a:t>
            </a:r>
          </a:p>
          <a:p>
            <a:pPr eaLnBrk="1" hangingPunct="1"/>
            <a:endParaRPr lang="en-US" sz="1000" smtClean="0"/>
          </a:p>
          <a:p>
            <a:pPr eaLnBrk="1" hangingPunct="1"/>
            <a:r>
              <a:rPr lang="en-US" sz="1000" smtClean="0"/>
              <a:t>The assess the probability of death, we got the life expectancy data from the US Social Security Administration.  You can see some extracts on the left part of the slide.  The 1</a:t>
            </a:r>
            <a:r>
              <a:rPr lang="en-US" sz="1000" baseline="30000" smtClean="0"/>
              <a:t>st</a:t>
            </a:r>
            <a:r>
              <a:rPr lang="en-US" sz="1000" smtClean="0"/>
              <a:t> column is the person’s age, and the 4</a:t>
            </a:r>
            <a:r>
              <a:rPr lang="en-US" sz="1000" baseline="30000" smtClean="0"/>
              <a:t>th</a:t>
            </a:r>
            <a:r>
              <a:rPr lang="en-US" sz="1000" smtClean="0"/>
              <a:t> and last columns are remaining life expectancy for men and women respectively.  For example, the average age of a Stern MBA student is 27.  so if you are 27-year-old man, you have about 50 years left, and if you’re female you have about 54 years left.</a:t>
            </a:r>
          </a:p>
          <a:p>
            <a:pPr eaLnBrk="1" hangingPunct="1"/>
            <a:endParaRPr lang="en-US" sz="1000" smtClean="0"/>
          </a:p>
          <a:p>
            <a:pPr eaLnBrk="1" hangingPunct="1"/>
            <a:r>
              <a:rPr lang="en-US" sz="1000" smtClean="0"/>
              <a:t>For our model, we care about the 2</a:t>
            </a:r>
            <a:r>
              <a:rPr lang="en-US" sz="1000" baseline="30000" smtClean="0"/>
              <a:t>nd</a:t>
            </a:r>
            <a:r>
              <a:rPr lang="en-US" sz="1000" smtClean="0"/>
              <a:t> and 5</a:t>
            </a:r>
            <a:r>
              <a:rPr lang="en-US" sz="1000" baseline="30000" smtClean="0"/>
              <a:t>th</a:t>
            </a:r>
            <a:r>
              <a:rPr lang="en-US" sz="1000" smtClean="0"/>
              <a:t> columns, which are the probability of dying within 1 year.  Figuring out the probability of dying within 2 years can be a bit complicated.  We first get the probability of dying in the 1</a:t>
            </a:r>
            <a:r>
              <a:rPr lang="en-US" sz="1000" baseline="30000" smtClean="0"/>
              <a:t>st</a:t>
            </a:r>
            <a:r>
              <a:rPr lang="en-US" sz="1000" smtClean="0"/>
              <a:t> year, and then have to add the probability of dying in the 2</a:t>
            </a:r>
            <a:r>
              <a:rPr lang="en-US" sz="1000" baseline="30000" smtClean="0"/>
              <a:t>nd</a:t>
            </a:r>
            <a:r>
              <a:rPr lang="en-US" sz="1000" smtClean="0"/>
              <a:t> year give that the candidate lived in the 1</a:t>
            </a:r>
            <a:r>
              <a:rPr lang="en-US" sz="1000" baseline="30000" smtClean="0"/>
              <a:t>st</a:t>
            </a:r>
            <a:r>
              <a:rPr lang="en-US" sz="1000" smtClean="0"/>
              <a:t> year.  We approximated this calculation using a Monte Carlo simulation with 2 variables – death in 1</a:t>
            </a:r>
            <a:r>
              <a:rPr lang="en-US" sz="1000" baseline="30000" smtClean="0"/>
              <a:t>st</a:t>
            </a:r>
            <a:r>
              <a:rPr lang="en-US" sz="1000" smtClean="0"/>
              <a:t> year and death in 2</a:t>
            </a:r>
            <a:r>
              <a:rPr lang="en-US" sz="1000" baseline="30000" smtClean="0"/>
              <a:t>nd</a:t>
            </a:r>
            <a:r>
              <a:rPr lang="en-US" sz="1000" smtClean="0"/>
              <a:t> year.  We did a logical OR on the two variables so that if the candidate died in the 1</a:t>
            </a:r>
            <a:r>
              <a:rPr lang="en-US" sz="1000" baseline="30000" smtClean="0"/>
              <a:t>st</a:t>
            </a:r>
            <a:r>
              <a:rPr lang="en-US" sz="1000" smtClean="0"/>
              <a:t> year, the 2</a:t>
            </a:r>
            <a:r>
              <a:rPr lang="en-US" sz="1000" baseline="30000" smtClean="0"/>
              <a:t>nd</a:t>
            </a:r>
            <a:r>
              <a:rPr lang="en-US" sz="1000" smtClean="0"/>
              <a:t> year, or both, he was dead.</a:t>
            </a:r>
          </a:p>
          <a:p>
            <a:pPr eaLnBrk="1" hangingPunct="1"/>
            <a:endParaRPr lang="en-US" sz="1000" smtClean="0"/>
          </a:p>
          <a:p>
            <a:pPr eaLnBrk="1" hangingPunct="1"/>
            <a:r>
              <a:rPr lang="en-US" sz="1000" smtClean="0"/>
              <a:t>The highest probability of dying in the next 2 years was for Charles Rangel who was born in 1930 and is currently about 80 years old – about 14%.</a:t>
            </a:r>
          </a:p>
          <a:p>
            <a:pPr eaLnBrk="1" hangingPunct="1"/>
            <a:r>
              <a:rPr lang="en-US" sz="1000" smtClean="0"/>
              <a:t>The second highest was for Louise Slaughter who is actually one year older than Rangel, but who is a woman – about 11%.</a:t>
            </a:r>
          </a:p>
          <a:p>
            <a:pPr eaLnBrk="1" hangingPunct="1"/>
            <a:endParaRPr lang="en-US" sz="100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p:cNvSpPr>
            <a:spLocks noGrp="1" noChangeArrowheads="1"/>
          </p:cNvSpPr>
          <p:nvPr>
            <p:ph type="sldNum" sz="quarter" idx="5"/>
          </p:nvPr>
        </p:nvSpPr>
        <p:spPr>
          <a:noFill/>
        </p:spPr>
        <p:txBody>
          <a:bodyPr/>
          <a:lstStyle/>
          <a:p>
            <a:fld id="{68945616-57C0-4A03-BF5B-D1CB5FDDCF41}" type="slidenum">
              <a:rPr lang="de-DE" smtClean="0"/>
              <a:pPr/>
              <a:t>10</a:t>
            </a:fld>
            <a:endParaRPr lang="de-DE" smtClean="0"/>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xfrm>
            <a:off x="923925" y="4378325"/>
            <a:ext cx="5086350" cy="4151313"/>
          </a:xfrm>
          <a:noFill/>
          <a:ln/>
        </p:spPr>
        <p:txBody>
          <a:bodyPr/>
          <a:lstStyle/>
          <a:p>
            <a:pPr eaLnBrk="1" hangingPunct="1"/>
            <a:r>
              <a:rPr lang="en-US" smtClean="0"/>
              <a:t>The 2</a:t>
            </a:r>
            <a:r>
              <a:rPr lang="en-US" baseline="30000" smtClean="0"/>
              <a:t>nd</a:t>
            </a:r>
            <a:r>
              <a:rPr lang="en-US" smtClean="0"/>
              <a:t> way of leaving office prematurely is a scandal that leads to impeachment or resignation.  To compile a list of potential scandals we searched news sources for any issues related to our 30 candidates.  We found things like illegal campaign contributions, bribes and sexual misconduct.  The complete list is on the bottom left.  We then assigned subjective severity levels to these scandals on a scale of 0-10.  the only objective score was the 10 for sexual misconduct because it led to a resignation.  A direct quote from the candidate is “not only did I grope him, I tickled him until hi couldn’t breathe, and then 4 other guys jumped on top of me.”</a:t>
            </a:r>
          </a:p>
          <a:p>
            <a:pPr eaLnBrk="1" hangingPunct="1"/>
            <a:endParaRPr lang="en-US" smtClean="0"/>
          </a:p>
          <a:p>
            <a:pPr eaLnBrk="1" hangingPunct="1"/>
            <a:r>
              <a:rPr lang="en-US" smtClean="0"/>
              <a:t>In any case, we then determine whether scandals occur using the normal distribution because that is distribution that was indicated by the Fit in Crystal Ball.  If any scandals do occur, we determine whine one through the scenario approach, using a discrete distribution on the values of 1-14, because we have 14 scandal types.  We then use VLOOKUP to determine the severity of the scandals.</a:t>
            </a:r>
          </a:p>
          <a:p>
            <a:pPr eaLnBrk="1" hangingPunct="1"/>
            <a:endParaRPr lang="en-US" smtClean="0"/>
          </a:p>
          <a:p>
            <a:pPr eaLnBrk="1" hangingPunct="1"/>
            <a:r>
              <a:rPr lang="en-US" smtClean="0"/>
              <a:t>We add the severity of the new scandals to the severity of existing scandals and if the total is over 10, we consider this to be a career ending event.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7"/>
          <p:cNvSpPr>
            <a:spLocks noGrp="1" noChangeArrowheads="1"/>
          </p:cNvSpPr>
          <p:nvPr>
            <p:ph type="sldNum" sz="quarter" idx="5"/>
          </p:nvPr>
        </p:nvSpPr>
        <p:spPr>
          <a:noFill/>
        </p:spPr>
        <p:txBody>
          <a:bodyPr/>
          <a:lstStyle/>
          <a:p>
            <a:fld id="{9FC1B946-F87D-4E8C-958D-FC36462D78AD}" type="slidenum">
              <a:rPr lang="de-DE" smtClean="0"/>
              <a:pPr/>
              <a:t>11</a:t>
            </a:fld>
            <a:endParaRPr lang="de-DE" smtClean="0"/>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xfrm>
            <a:off x="923925" y="4378325"/>
            <a:ext cx="5086350" cy="4151313"/>
          </a:xfrm>
          <a:noFill/>
          <a:ln/>
        </p:spPr>
        <p:txBody>
          <a:bodyPr/>
          <a:lstStyle/>
          <a:p>
            <a:pPr eaLnBrk="1" hangingPunct="1"/>
            <a:r>
              <a:rPr lang="en-US" smtClean="0"/>
              <a:t>We used the LP/Quadratic solver because the Standard Evolutionary model did not reliably produce optimum results.</a:t>
            </a:r>
          </a:p>
          <a:p>
            <a:pPr eaLnBrk="1" hangingPunct="1"/>
            <a:endParaRPr lang="en-US" smtClean="0"/>
          </a:p>
          <a:p>
            <a:pPr eaLnBrk="1" hangingPunct="1"/>
            <a:r>
              <a:rPr lang="en-US" smtClean="0"/>
              <a:t>On the left we have the decision variables – they are simply 0s and 1s indicating whether the candidate is a recommended choice, with the recommended choices highlight in orange using conditional formatting</a:t>
            </a:r>
          </a:p>
          <a:p>
            <a:pPr eaLnBrk="1" hangingPunct="1"/>
            <a:endParaRPr lang="en-US" smtClean="0"/>
          </a:p>
          <a:p>
            <a:pPr eaLnBrk="1" hangingPunct="1"/>
            <a:r>
              <a:rPr lang="en-US" smtClean="0"/>
              <a:t>Below that we have  our only constraint, which is the number of recommendations to show -  in this case 3.</a:t>
            </a:r>
          </a:p>
          <a:p>
            <a:pPr eaLnBrk="1" hangingPunct="1"/>
            <a:endParaRPr lang="en-US" smtClean="0"/>
          </a:p>
          <a:p>
            <a:pPr eaLnBrk="1" hangingPunct="1"/>
            <a:r>
              <a:rPr lang="en-US" smtClean="0"/>
              <a:t>Our objective function is to maximize the sum of the scores of the selected candidates, effectively forcing solver to identify the top-scoring candidates.</a:t>
            </a:r>
          </a:p>
          <a:p>
            <a:pPr eaLnBrk="1" hangingPunct="1"/>
            <a:endParaRPr lang="en-US" smtClean="0"/>
          </a:p>
          <a:p>
            <a:pPr eaLnBrk="1" hangingPunct="1"/>
            <a:r>
              <a:rPr lang="en-US" smtClean="0"/>
              <a:t>The intermediate scores of all the categories are normalized to a range of -1 to +1, so that the real weighting of the categories is determine by the weights assigned by the user.  There are some simple ones like if the party matches it’s a q, and if not it’s a 0.  A more complicated case is the district distance.  Here we take the distance between the voter’s district and the candidate’s district, and divide by the maximum distance between any 2 districts in the state.  The number is negative because th closer the candidate is to your district, the more alignment there will be with local issues.</a:t>
            </a:r>
          </a:p>
          <a:p>
            <a:pPr eaLnBrk="1" hangingPunct="1"/>
            <a:endParaRPr lang="en-US" smtClean="0"/>
          </a:p>
          <a:p>
            <a:pPr eaLnBrk="1" hangingPunct="1"/>
            <a:r>
              <a:rPr lang="en-US" smtClean="0"/>
              <a:t>The next interesting section is the voting records, which is the red-green area.  Here, the green cells are those where the candidate’s vote matches the user’s preference and the score is positive.  The red cells are those where the candidate’s vote is opposite of the user’s preference and the score is negative.  The white cells are those where a candidate either did not hold office at the time of the vote or missed it for some other reason.  The score is 0 and the cell is white.  The highlighting was done with conditional formatting simply for tacking purposes.</a:t>
            </a:r>
          </a:p>
          <a:p>
            <a:pPr eaLnBrk="1" hangingPunct="1"/>
            <a:endParaRPr lang="en-US" smtClean="0"/>
          </a:p>
          <a:p>
            <a:pPr eaLnBrk="1" hangingPunct="1"/>
            <a:r>
              <a:rPr lang="en-US" smtClean="0"/>
              <a:t>Note that the last 2 columns are the death and career-ending scndal probabilities we calculated in Monte Carlo simulations.</a:t>
            </a:r>
          </a:p>
          <a:p>
            <a:pPr eaLnBrk="1" hangingPunct="1"/>
            <a:endParaRPr lang="en-US" smtClean="0"/>
          </a:p>
          <a:p>
            <a:pPr eaLnBrk="1" hangingPunct="1"/>
            <a:r>
              <a:rPr lang="en-US" smtClean="0"/>
              <a:t>Finally, we compute the total scores by multiplying the normalized values by the user assigne weights and then feed them into the objective function.</a:t>
            </a:r>
          </a:p>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a:spLocks noGrp="1" noChangeArrowheads="1"/>
          </p:cNvSpPr>
          <p:nvPr>
            <p:ph type="sldNum" sz="quarter" idx="5"/>
          </p:nvPr>
        </p:nvSpPr>
        <p:spPr>
          <a:noFill/>
        </p:spPr>
        <p:txBody>
          <a:bodyPr/>
          <a:lstStyle/>
          <a:p>
            <a:fld id="{8ED7F6DA-5A54-47C1-84AA-F1E6F9C21B13}" type="slidenum">
              <a:rPr lang="de-DE" smtClean="0"/>
              <a:pPr/>
              <a:t>12</a:t>
            </a:fld>
            <a:endParaRPr lang="de-DE" smtClean="0"/>
          </a:p>
        </p:txBody>
      </p:sp>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xfrm>
            <a:off x="923925" y="4378325"/>
            <a:ext cx="5086350" cy="4151313"/>
          </a:xfrm>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a:noFill/>
        </p:spPr>
        <p:txBody>
          <a:bodyPr/>
          <a:lstStyle/>
          <a:p>
            <a:fld id="{2EBABDFF-D1A0-42F8-84AA-3BB740179D40}" type="slidenum">
              <a:rPr lang="de-DE" smtClean="0"/>
              <a:pPr/>
              <a:t>13</a:t>
            </a:fld>
            <a:endParaRPr lang="de-DE" smtClean="0"/>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xfrm>
            <a:off x="923925" y="4378325"/>
            <a:ext cx="5086350" cy="4151313"/>
          </a:xfrm>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p:spPr>
        <p:txBody>
          <a:bodyPr/>
          <a:lstStyle/>
          <a:p>
            <a:fld id="{38503343-AA16-4916-9F15-4CADE113C9F9}" type="slidenum">
              <a:rPr lang="de-DE" smtClean="0"/>
              <a:pPr/>
              <a:t>1</a:t>
            </a:fld>
            <a:endParaRPr lang="de-DE" smtClean="0"/>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xfrm>
            <a:off x="923925" y="4378325"/>
            <a:ext cx="5086350" cy="4151313"/>
          </a:xfrm>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a:noFill/>
        </p:spPr>
        <p:txBody>
          <a:bodyPr/>
          <a:lstStyle/>
          <a:p>
            <a:fld id="{8F21D393-EEE7-4FD6-A1D4-E745BE16791A}" type="slidenum">
              <a:rPr lang="de-DE" smtClean="0"/>
              <a:pPr/>
              <a:t>2</a:t>
            </a:fld>
            <a:endParaRPr lang="de-DE" smtClean="0"/>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xfrm>
            <a:off x="923925" y="4378325"/>
            <a:ext cx="5086350" cy="4151313"/>
          </a:xfrm>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a:noFill/>
        </p:spPr>
        <p:txBody>
          <a:bodyPr/>
          <a:lstStyle/>
          <a:p>
            <a:fld id="{5C9D5AF8-54A9-4602-98CB-84739473FDC5}" type="slidenum">
              <a:rPr lang="de-DE" smtClean="0"/>
              <a:pPr/>
              <a:t>3</a:t>
            </a:fld>
            <a:endParaRPr lang="de-DE" smtClean="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xfrm>
            <a:off x="923925" y="4378325"/>
            <a:ext cx="5086350" cy="4151313"/>
          </a:xfrm>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a:noFill/>
        </p:spPr>
        <p:txBody>
          <a:bodyPr/>
          <a:lstStyle/>
          <a:p>
            <a:fld id="{187CAC18-0C0A-4379-8C9F-C5EA3EA8DC79}" type="slidenum">
              <a:rPr lang="de-DE" smtClean="0"/>
              <a:pPr/>
              <a:t>4</a:t>
            </a:fld>
            <a:endParaRPr lang="de-DE" smtClean="0"/>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xfrm>
            <a:off x="923925" y="4378325"/>
            <a:ext cx="5086350" cy="4151313"/>
          </a:xfrm>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a:noFill/>
        </p:spPr>
        <p:txBody>
          <a:bodyPr/>
          <a:lstStyle/>
          <a:p>
            <a:fld id="{6AEBF7E3-4424-488F-AFB2-67DC22BA52FA}" type="slidenum">
              <a:rPr lang="de-DE" smtClean="0"/>
              <a:pPr/>
              <a:t>5</a:t>
            </a:fld>
            <a:endParaRPr lang="de-DE" smtClean="0"/>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xfrm>
            <a:off x="923925" y="4378325"/>
            <a:ext cx="5086350" cy="4151313"/>
          </a:xfrm>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a:noFill/>
        </p:spPr>
        <p:txBody>
          <a:bodyPr/>
          <a:lstStyle/>
          <a:p>
            <a:fld id="{EFEFC90D-69C3-4527-8B02-E986F05BB0A4}" type="slidenum">
              <a:rPr lang="de-DE" smtClean="0"/>
              <a:pPr/>
              <a:t>6</a:t>
            </a:fld>
            <a:endParaRPr lang="de-DE" smtClean="0"/>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xfrm>
            <a:off x="923925" y="4378325"/>
            <a:ext cx="5086350" cy="4151313"/>
          </a:xfrm>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a:noFill/>
        </p:spPr>
        <p:txBody>
          <a:bodyPr/>
          <a:lstStyle/>
          <a:p>
            <a:fld id="{6B34109D-5D52-4182-8B19-1051A237DB76}" type="slidenum">
              <a:rPr lang="de-DE" smtClean="0"/>
              <a:pPr/>
              <a:t>7</a:t>
            </a:fld>
            <a:endParaRPr lang="de-DE" smtClean="0"/>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xfrm>
            <a:off x="923925" y="4378325"/>
            <a:ext cx="5086350" cy="4151313"/>
          </a:xfrm>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a:noFill/>
        </p:spPr>
        <p:txBody>
          <a:bodyPr/>
          <a:lstStyle/>
          <a:p>
            <a:fld id="{C0B24F40-BDA7-4167-AE34-77DB13FC1762}" type="slidenum">
              <a:rPr lang="de-DE" smtClean="0"/>
              <a:pPr/>
              <a:t>8</a:t>
            </a:fld>
            <a:endParaRPr lang="de-DE" smtClean="0"/>
          </a:p>
        </p:txBody>
      </p:sp>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a:xfrm>
            <a:off x="923925" y="4378325"/>
            <a:ext cx="5086350" cy="4151313"/>
          </a:xfrm>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0"/>
          <p:cNvSpPr>
            <a:spLocks noChangeArrowheads="1"/>
          </p:cNvSpPr>
          <p:nvPr/>
        </p:nvSpPr>
        <p:spPr bwMode="ltGray">
          <a:xfrm>
            <a:off x="2782888" y="2054225"/>
            <a:ext cx="6361112" cy="2741613"/>
          </a:xfrm>
          <a:prstGeom prst="rect">
            <a:avLst/>
          </a:prstGeom>
          <a:solidFill>
            <a:srgbClr val="0057A6"/>
          </a:solidFill>
          <a:ln w="9525">
            <a:noFill/>
            <a:miter lim="800000"/>
            <a:headEnd/>
            <a:tailEnd/>
          </a:ln>
          <a:effectLst/>
        </p:spPr>
        <p:txBody>
          <a:bodyPr wrap="none" lIns="90736" tIns="45368" rIns="90736" bIns="45368" anchor="ctr"/>
          <a:lstStyle/>
          <a:p>
            <a:pPr algn="ctr" defTabSz="908050" eaLnBrk="0" hangingPunct="0">
              <a:defRPr/>
            </a:pPr>
            <a:endParaRPr lang="en-US" sz="2000" b="0"/>
          </a:p>
        </p:txBody>
      </p:sp>
      <p:sp>
        <p:nvSpPr>
          <p:cNvPr id="5" name="Rectangle 11"/>
          <p:cNvSpPr>
            <a:spLocks noChangeArrowheads="1"/>
          </p:cNvSpPr>
          <p:nvPr/>
        </p:nvSpPr>
        <p:spPr bwMode="ltGray">
          <a:xfrm>
            <a:off x="0" y="2054225"/>
            <a:ext cx="2741613" cy="2741613"/>
          </a:xfrm>
          <a:prstGeom prst="rect">
            <a:avLst/>
          </a:prstGeom>
          <a:solidFill>
            <a:srgbClr val="00A2DF"/>
          </a:solidFill>
          <a:ln w="9525">
            <a:noFill/>
            <a:miter lim="800000"/>
            <a:headEnd/>
            <a:tailEnd/>
          </a:ln>
          <a:effectLst/>
        </p:spPr>
        <p:txBody>
          <a:bodyPr wrap="none" lIns="90736" tIns="45368" rIns="90736" bIns="45368" anchor="ctr"/>
          <a:lstStyle/>
          <a:p>
            <a:pPr algn="ctr" defTabSz="908050" eaLnBrk="0" hangingPunct="0">
              <a:defRPr/>
            </a:pPr>
            <a:endParaRPr lang="en-US" sz="2000" b="0"/>
          </a:p>
        </p:txBody>
      </p:sp>
      <p:pic>
        <p:nvPicPr>
          <p:cNvPr id="6" name="Picture 12"/>
          <p:cNvPicPr>
            <a:picLocks noChangeAspect="1" noChangeArrowheads="1"/>
          </p:cNvPicPr>
          <p:nvPr userDrawn="1"/>
        </p:nvPicPr>
        <p:blipFill>
          <a:blip r:embed="rId2"/>
          <a:srcRect/>
          <a:stretch>
            <a:fillRect/>
          </a:stretch>
        </p:blipFill>
        <p:spPr bwMode="auto">
          <a:xfrm>
            <a:off x="338138" y="417513"/>
            <a:ext cx="1387475" cy="1212850"/>
          </a:xfrm>
          <a:prstGeom prst="rect">
            <a:avLst/>
          </a:prstGeom>
          <a:noFill/>
          <a:ln w="9525" algn="ctr">
            <a:noFill/>
            <a:miter lim="800000"/>
            <a:headEnd/>
            <a:tailEnd/>
          </a:ln>
        </p:spPr>
      </p:pic>
      <p:sp>
        <p:nvSpPr>
          <p:cNvPr id="6146" name="Rectangle 2"/>
          <p:cNvSpPr>
            <a:spLocks noGrp="1" noChangeArrowheads="1"/>
          </p:cNvSpPr>
          <p:nvPr>
            <p:ph type="ctrTitle"/>
          </p:nvPr>
        </p:nvSpPr>
        <p:spPr>
          <a:xfrm>
            <a:off x="3136900" y="2860675"/>
            <a:ext cx="5419725" cy="838200"/>
          </a:xfrm>
        </p:spPr>
        <p:txBody>
          <a:bodyPr/>
          <a:lstStyle>
            <a:lvl1pPr>
              <a:defRPr sz="2400">
                <a:solidFill>
                  <a:schemeClr val="bg1"/>
                </a:solidFill>
              </a:defRPr>
            </a:lvl1pPr>
          </a:lstStyle>
          <a:p>
            <a:r>
              <a:rPr lang="en-US"/>
              <a:t>Click to edit Master title style</a:t>
            </a:r>
          </a:p>
        </p:txBody>
      </p:sp>
      <p:sp>
        <p:nvSpPr>
          <p:cNvPr id="6147" name="Rectangle 3"/>
          <p:cNvSpPr>
            <a:spLocks noGrp="1" noChangeArrowheads="1"/>
          </p:cNvSpPr>
          <p:nvPr>
            <p:ph type="subTitle" idx="1"/>
          </p:nvPr>
        </p:nvSpPr>
        <p:spPr>
          <a:xfrm>
            <a:off x="3136900" y="2378075"/>
            <a:ext cx="3746500" cy="414338"/>
          </a:xfrm>
        </p:spPr>
        <p:txBody>
          <a:bodyPr/>
          <a:lstStyle>
            <a:lvl1pPr marL="0" indent="0">
              <a:buFont typeface="Wingdings" pitchFamily="2" charset="2"/>
              <a:buNone/>
              <a:defRPr sz="1600">
                <a:solidFill>
                  <a:schemeClr val="bg1"/>
                </a:solidFill>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1613" y="373063"/>
            <a:ext cx="1987550" cy="55387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85788" y="373063"/>
            <a:ext cx="5813425" cy="55387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85788" y="1327150"/>
            <a:ext cx="3900487" cy="4584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8675" y="1327150"/>
            <a:ext cx="3900488" cy="4584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85788" y="373063"/>
            <a:ext cx="7953375" cy="60801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585788" y="1327150"/>
            <a:ext cx="7953375" cy="45847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2" name="Rectangle 8"/>
          <p:cNvSpPr>
            <a:spLocks noChangeArrowheads="1"/>
          </p:cNvSpPr>
          <p:nvPr/>
        </p:nvSpPr>
        <p:spPr bwMode="ltGray">
          <a:xfrm>
            <a:off x="0" y="6477000"/>
            <a:ext cx="8501063" cy="381000"/>
          </a:xfrm>
          <a:prstGeom prst="rect">
            <a:avLst/>
          </a:prstGeom>
          <a:solidFill>
            <a:srgbClr val="CFCFCF"/>
          </a:solidFill>
          <a:ln w="9525">
            <a:noFill/>
            <a:miter lim="800000"/>
            <a:headEnd/>
            <a:tailEnd/>
          </a:ln>
          <a:effectLst/>
        </p:spPr>
        <p:txBody>
          <a:bodyPr wrap="none" anchor="ctr"/>
          <a:lstStyle/>
          <a:p>
            <a:pPr algn="ctr" eaLnBrk="0" hangingPunct="0">
              <a:spcBef>
                <a:spcPct val="50000"/>
              </a:spcBef>
              <a:defRPr/>
            </a:pPr>
            <a:endParaRPr lang="en-US" b="0" baseline="-25000"/>
          </a:p>
        </p:txBody>
      </p:sp>
      <p:sp>
        <p:nvSpPr>
          <p:cNvPr id="1033" name="Rectangle 9"/>
          <p:cNvSpPr>
            <a:spLocks noChangeArrowheads="1"/>
          </p:cNvSpPr>
          <p:nvPr/>
        </p:nvSpPr>
        <p:spPr bwMode="invGray">
          <a:xfrm>
            <a:off x="8548688" y="6477000"/>
            <a:ext cx="595312" cy="381000"/>
          </a:xfrm>
          <a:prstGeom prst="rect">
            <a:avLst/>
          </a:prstGeom>
          <a:solidFill>
            <a:srgbClr val="0057A6"/>
          </a:solidFill>
          <a:ln w="9525">
            <a:noFill/>
            <a:miter lim="800000"/>
            <a:headEnd/>
            <a:tailEnd/>
          </a:ln>
          <a:effectLst/>
        </p:spPr>
        <p:txBody>
          <a:bodyPr wrap="none" anchor="ctr"/>
          <a:lstStyle/>
          <a:p>
            <a:pPr algn="ctr" eaLnBrk="0" hangingPunct="0">
              <a:defRPr/>
            </a:pPr>
            <a:fld id="{3333F400-17D8-40A6-ABBF-7F37ECB7217E}" type="slidenum">
              <a:rPr lang="en-US" sz="1000" b="0">
                <a:solidFill>
                  <a:schemeClr val="bg1"/>
                </a:solidFill>
              </a:rPr>
              <a:pPr algn="ctr" eaLnBrk="0" hangingPunct="0">
                <a:defRPr/>
              </a:pPr>
              <a:t>‹#›</a:t>
            </a:fld>
            <a:endParaRPr lang="en-US" sz="1000" b="0">
              <a:solidFill>
                <a:schemeClr val="bg1"/>
              </a:solidFill>
            </a:endParaRPr>
          </a:p>
        </p:txBody>
      </p:sp>
      <p:sp>
        <p:nvSpPr>
          <p:cNvPr id="1034" name="Rectangle 10"/>
          <p:cNvSpPr>
            <a:spLocks noChangeArrowheads="1"/>
          </p:cNvSpPr>
          <p:nvPr/>
        </p:nvSpPr>
        <p:spPr bwMode="ltGray">
          <a:xfrm>
            <a:off x="0" y="414338"/>
            <a:ext cx="457200" cy="457200"/>
          </a:xfrm>
          <a:prstGeom prst="rect">
            <a:avLst/>
          </a:prstGeom>
          <a:solidFill>
            <a:srgbClr val="00A2DF"/>
          </a:solidFill>
          <a:ln w="9525">
            <a:noFill/>
            <a:miter lim="800000"/>
            <a:headEnd/>
            <a:tailEnd/>
          </a:ln>
          <a:effectLst/>
        </p:spPr>
        <p:txBody>
          <a:bodyPr wrap="none" anchor="ctr"/>
          <a:lstStyle/>
          <a:p>
            <a:pPr algn="ctr" eaLnBrk="0" hangingPunct="0">
              <a:defRPr/>
            </a:pPr>
            <a:endParaRPr lang="en-US" b="0" baseline="-25000"/>
          </a:p>
        </p:txBody>
      </p:sp>
      <p:sp>
        <p:nvSpPr>
          <p:cNvPr id="1035" name="FileRef"/>
          <p:cNvSpPr txBox="1">
            <a:spLocks noChangeArrowheads="1"/>
          </p:cNvSpPr>
          <p:nvPr/>
        </p:nvSpPr>
        <p:spPr bwMode="auto">
          <a:xfrm>
            <a:off x="4849813" y="6616700"/>
            <a:ext cx="3403600" cy="101600"/>
          </a:xfrm>
          <a:prstGeom prst="rect">
            <a:avLst/>
          </a:prstGeom>
          <a:noFill/>
          <a:ln w="9525">
            <a:noFill/>
            <a:miter lim="800000"/>
            <a:headEnd/>
            <a:tailEnd/>
          </a:ln>
          <a:effectLst/>
        </p:spPr>
        <p:txBody>
          <a:bodyPr lIns="0" tIns="0" rIns="0" bIns="0" anchor="b"/>
          <a:lstStyle/>
          <a:p>
            <a:pPr algn="r" defTabSz="854075" eaLnBrk="0" hangingPunct="0">
              <a:spcBef>
                <a:spcPct val="50000"/>
              </a:spcBef>
              <a:defRPr/>
            </a:pPr>
            <a:r>
              <a:rPr lang="en-US" sz="700" b="0" dirty="0"/>
              <a:t>Decision Models Project – Candidate Selection Tool</a:t>
            </a:r>
            <a:endParaRPr lang="en-US" sz="700" b="0" dirty="0"/>
          </a:p>
        </p:txBody>
      </p:sp>
      <p:pic>
        <p:nvPicPr>
          <p:cNvPr id="2" name="Picture 904" descr="logotierpurple"/>
          <p:cNvPicPr>
            <a:picLocks noChangeAspect="1" noChangeArrowheads="1"/>
          </p:cNvPicPr>
          <p:nvPr/>
        </p:nvPicPr>
        <p:blipFill>
          <a:blip r:embed="rId13"/>
          <a:srcRect l="4420" t="13043" r="58986" b="39131"/>
          <a:stretch>
            <a:fillRect/>
          </a:stretch>
        </p:blipFill>
        <p:spPr bwMode="auto">
          <a:xfrm>
            <a:off x="0" y="6473825"/>
            <a:ext cx="1473200" cy="3841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0"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1600" b="1">
          <a:solidFill>
            <a:srgbClr val="0057A6"/>
          </a:solidFill>
          <a:latin typeface="+mj-lt"/>
          <a:ea typeface="+mj-ea"/>
          <a:cs typeface="+mj-cs"/>
        </a:defRPr>
      </a:lvl1pPr>
      <a:lvl2pPr algn="l" rtl="0" eaLnBrk="0" fontAlgn="base" hangingPunct="0">
        <a:lnSpc>
          <a:spcPct val="90000"/>
        </a:lnSpc>
        <a:spcBef>
          <a:spcPct val="0"/>
        </a:spcBef>
        <a:spcAft>
          <a:spcPct val="0"/>
        </a:spcAft>
        <a:defRPr sz="1600" b="1">
          <a:solidFill>
            <a:srgbClr val="0057A6"/>
          </a:solidFill>
          <a:latin typeface="Arial" charset="0"/>
        </a:defRPr>
      </a:lvl2pPr>
      <a:lvl3pPr algn="l" rtl="0" eaLnBrk="0" fontAlgn="base" hangingPunct="0">
        <a:lnSpc>
          <a:spcPct val="90000"/>
        </a:lnSpc>
        <a:spcBef>
          <a:spcPct val="0"/>
        </a:spcBef>
        <a:spcAft>
          <a:spcPct val="0"/>
        </a:spcAft>
        <a:defRPr sz="1600" b="1">
          <a:solidFill>
            <a:srgbClr val="0057A6"/>
          </a:solidFill>
          <a:latin typeface="Arial" charset="0"/>
        </a:defRPr>
      </a:lvl3pPr>
      <a:lvl4pPr algn="l" rtl="0" eaLnBrk="0" fontAlgn="base" hangingPunct="0">
        <a:lnSpc>
          <a:spcPct val="90000"/>
        </a:lnSpc>
        <a:spcBef>
          <a:spcPct val="0"/>
        </a:spcBef>
        <a:spcAft>
          <a:spcPct val="0"/>
        </a:spcAft>
        <a:defRPr sz="1600" b="1">
          <a:solidFill>
            <a:srgbClr val="0057A6"/>
          </a:solidFill>
          <a:latin typeface="Arial" charset="0"/>
        </a:defRPr>
      </a:lvl4pPr>
      <a:lvl5pPr algn="l" rtl="0" eaLnBrk="0" fontAlgn="base" hangingPunct="0">
        <a:lnSpc>
          <a:spcPct val="90000"/>
        </a:lnSpc>
        <a:spcBef>
          <a:spcPct val="0"/>
        </a:spcBef>
        <a:spcAft>
          <a:spcPct val="0"/>
        </a:spcAft>
        <a:defRPr sz="1600" b="1">
          <a:solidFill>
            <a:srgbClr val="0057A6"/>
          </a:solidFill>
          <a:latin typeface="Arial" charset="0"/>
        </a:defRPr>
      </a:lvl5pPr>
      <a:lvl6pPr marL="457200" algn="l" rtl="0" fontAlgn="base">
        <a:lnSpc>
          <a:spcPct val="90000"/>
        </a:lnSpc>
        <a:spcBef>
          <a:spcPct val="0"/>
        </a:spcBef>
        <a:spcAft>
          <a:spcPct val="0"/>
        </a:spcAft>
        <a:defRPr sz="1600" b="1">
          <a:solidFill>
            <a:srgbClr val="0057A6"/>
          </a:solidFill>
          <a:latin typeface="Arial" charset="0"/>
        </a:defRPr>
      </a:lvl6pPr>
      <a:lvl7pPr marL="914400" algn="l" rtl="0" fontAlgn="base">
        <a:lnSpc>
          <a:spcPct val="90000"/>
        </a:lnSpc>
        <a:spcBef>
          <a:spcPct val="0"/>
        </a:spcBef>
        <a:spcAft>
          <a:spcPct val="0"/>
        </a:spcAft>
        <a:defRPr sz="1600" b="1">
          <a:solidFill>
            <a:srgbClr val="0057A6"/>
          </a:solidFill>
          <a:latin typeface="Arial" charset="0"/>
        </a:defRPr>
      </a:lvl7pPr>
      <a:lvl8pPr marL="1371600" algn="l" rtl="0" fontAlgn="base">
        <a:lnSpc>
          <a:spcPct val="90000"/>
        </a:lnSpc>
        <a:spcBef>
          <a:spcPct val="0"/>
        </a:spcBef>
        <a:spcAft>
          <a:spcPct val="0"/>
        </a:spcAft>
        <a:defRPr sz="1600" b="1">
          <a:solidFill>
            <a:srgbClr val="0057A6"/>
          </a:solidFill>
          <a:latin typeface="Arial" charset="0"/>
        </a:defRPr>
      </a:lvl8pPr>
      <a:lvl9pPr marL="1828800" algn="l" rtl="0" fontAlgn="base">
        <a:lnSpc>
          <a:spcPct val="90000"/>
        </a:lnSpc>
        <a:spcBef>
          <a:spcPct val="0"/>
        </a:spcBef>
        <a:spcAft>
          <a:spcPct val="0"/>
        </a:spcAft>
        <a:defRPr sz="1600" b="1">
          <a:solidFill>
            <a:srgbClr val="0057A6"/>
          </a:solidFill>
          <a:latin typeface="Arial" charset="0"/>
        </a:defRPr>
      </a:lvl9pPr>
    </p:titleStyle>
    <p:bodyStyle>
      <a:lvl1pPr marL="127000" indent="-127000" algn="l" rtl="0" eaLnBrk="0" fontAlgn="base" hangingPunct="0">
        <a:spcBef>
          <a:spcPct val="60000"/>
        </a:spcBef>
        <a:spcAft>
          <a:spcPct val="0"/>
        </a:spcAft>
        <a:buFont typeface="Wingdings" pitchFamily="2" charset="2"/>
        <a:buChar char="§"/>
        <a:defRPr sz="1400">
          <a:solidFill>
            <a:schemeClr val="tx1"/>
          </a:solidFill>
          <a:latin typeface="+mn-lt"/>
          <a:ea typeface="+mn-ea"/>
          <a:cs typeface="+mn-cs"/>
        </a:defRPr>
      </a:lvl1pPr>
      <a:lvl2pPr marL="254000" indent="-127000" algn="l" rtl="0" eaLnBrk="0" fontAlgn="base" hangingPunct="0">
        <a:spcBef>
          <a:spcPct val="20000"/>
        </a:spcBef>
        <a:spcAft>
          <a:spcPct val="0"/>
        </a:spcAft>
        <a:buChar char="–"/>
        <a:defRPr sz="1400">
          <a:solidFill>
            <a:schemeClr val="tx1"/>
          </a:solidFill>
          <a:latin typeface="+mn-lt"/>
        </a:defRPr>
      </a:lvl2pPr>
      <a:lvl3pPr marL="381000" indent="-127000" algn="l" rtl="0" eaLnBrk="0" fontAlgn="base" hangingPunct="0">
        <a:spcBef>
          <a:spcPct val="20000"/>
        </a:spcBef>
        <a:spcAft>
          <a:spcPct val="0"/>
        </a:spcAft>
        <a:buFont typeface="Arial" charset="0"/>
        <a:buChar char="­"/>
        <a:defRPr sz="1400">
          <a:solidFill>
            <a:schemeClr val="tx1"/>
          </a:solidFill>
          <a:latin typeface="+mn-lt"/>
        </a:defRPr>
      </a:lvl3pPr>
      <a:lvl4pPr marL="508000" indent="-127000" algn="l" rtl="0" eaLnBrk="0" fontAlgn="base" hangingPunct="0">
        <a:spcBef>
          <a:spcPct val="20000"/>
        </a:spcBef>
        <a:spcAft>
          <a:spcPct val="0"/>
        </a:spcAft>
        <a:buFont typeface="Arial" charset="0"/>
        <a:buChar char="­"/>
        <a:defRPr sz="1400">
          <a:solidFill>
            <a:schemeClr val="tx1"/>
          </a:solidFill>
          <a:latin typeface="+mn-lt"/>
        </a:defRPr>
      </a:lvl4pPr>
      <a:lvl5pPr marL="635000" indent="-127000" algn="l" rtl="0" eaLnBrk="0" fontAlgn="base" hangingPunct="0">
        <a:spcBef>
          <a:spcPct val="20000"/>
        </a:spcBef>
        <a:spcAft>
          <a:spcPct val="0"/>
        </a:spcAft>
        <a:buFont typeface="Arial" charset="0"/>
        <a:buChar char="-"/>
        <a:defRPr sz="1400">
          <a:solidFill>
            <a:schemeClr val="tx1"/>
          </a:solidFill>
          <a:latin typeface="+mn-lt"/>
        </a:defRPr>
      </a:lvl5pPr>
      <a:lvl6pPr marL="1092200" indent="-127000" algn="l" rtl="0" fontAlgn="base">
        <a:spcBef>
          <a:spcPct val="20000"/>
        </a:spcBef>
        <a:spcAft>
          <a:spcPct val="0"/>
        </a:spcAft>
        <a:buFont typeface="Arial" charset="0"/>
        <a:buChar char="-"/>
        <a:defRPr sz="1400">
          <a:solidFill>
            <a:schemeClr val="tx1"/>
          </a:solidFill>
          <a:latin typeface="+mn-lt"/>
        </a:defRPr>
      </a:lvl6pPr>
      <a:lvl7pPr marL="1549400" indent="-127000" algn="l" rtl="0" fontAlgn="base">
        <a:spcBef>
          <a:spcPct val="20000"/>
        </a:spcBef>
        <a:spcAft>
          <a:spcPct val="0"/>
        </a:spcAft>
        <a:buFont typeface="Arial" charset="0"/>
        <a:buChar char="-"/>
        <a:defRPr sz="1400">
          <a:solidFill>
            <a:schemeClr val="tx1"/>
          </a:solidFill>
          <a:latin typeface="+mn-lt"/>
        </a:defRPr>
      </a:lvl7pPr>
      <a:lvl8pPr marL="2006600" indent="-127000" algn="l" rtl="0" fontAlgn="base">
        <a:spcBef>
          <a:spcPct val="20000"/>
        </a:spcBef>
        <a:spcAft>
          <a:spcPct val="0"/>
        </a:spcAft>
        <a:buFont typeface="Arial" charset="0"/>
        <a:buChar char="-"/>
        <a:defRPr sz="1400">
          <a:solidFill>
            <a:schemeClr val="tx1"/>
          </a:solidFill>
          <a:latin typeface="+mn-lt"/>
        </a:defRPr>
      </a:lvl8pPr>
      <a:lvl9pPr marL="2463800" indent="-127000" algn="l" rtl="0" fontAlgn="base">
        <a:spcBef>
          <a:spcPct val="20000"/>
        </a:spcBef>
        <a:spcAft>
          <a:spcPct val="0"/>
        </a:spcAft>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5.emf"/><Relationship Id="rId5" Type="http://schemas.openxmlformats.org/officeDocument/2006/relationships/image" Target="../media/image14.emf"/><Relationship Id="rId4" Type="http://schemas.openxmlformats.org/officeDocument/2006/relationships/image" Target="../media/image13.emf"/></Relationships>
</file>

<file path=ppt/slides/_rels/slide11.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ctrTitle"/>
          </p:nvPr>
        </p:nvSpPr>
        <p:spPr/>
        <p:txBody>
          <a:bodyPr/>
          <a:lstStyle/>
          <a:p>
            <a:pPr eaLnBrk="1" hangingPunct="1"/>
            <a:r>
              <a:rPr lang="en-US" smtClean="0"/>
              <a:t>Candidate Selection Tool</a:t>
            </a:r>
            <a:br>
              <a:rPr lang="en-US" smtClean="0"/>
            </a:br>
            <a:r>
              <a:rPr lang="en-US" smtClean="0"/>
              <a:t/>
            </a:r>
            <a:br>
              <a:rPr lang="en-US" smtClean="0"/>
            </a:br>
            <a:r>
              <a:rPr lang="en-US" smtClean="0"/>
              <a:t/>
            </a:r>
            <a:br>
              <a:rPr lang="en-US" smtClean="0"/>
            </a:br>
            <a:r>
              <a:rPr lang="en-US" sz="2000" b="0" smtClean="0"/>
              <a:t>Decision Models</a:t>
            </a:r>
            <a:endParaRPr lang="en-US" b="0" smtClean="0"/>
          </a:p>
        </p:txBody>
      </p:sp>
      <p:sp>
        <p:nvSpPr>
          <p:cNvPr id="15362" name="Rectangle 3"/>
          <p:cNvSpPr>
            <a:spLocks noGrp="1" noChangeArrowheads="1"/>
          </p:cNvSpPr>
          <p:nvPr>
            <p:ph type="subTitle" idx="1"/>
          </p:nvPr>
        </p:nvSpPr>
        <p:spPr/>
        <p:txBody>
          <a:bodyPr/>
          <a:lstStyle/>
          <a:p>
            <a:pPr eaLnBrk="1" hangingPunct="1"/>
            <a:r>
              <a:rPr lang="en-US" smtClean="0"/>
              <a:t>December 2010</a:t>
            </a:r>
          </a:p>
        </p:txBody>
      </p:sp>
      <p:sp>
        <p:nvSpPr>
          <p:cNvPr id="15363" name="Rectangle 4"/>
          <p:cNvSpPr>
            <a:spLocks noChangeArrowheads="1"/>
          </p:cNvSpPr>
          <p:nvPr/>
        </p:nvSpPr>
        <p:spPr bwMode="auto">
          <a:xfrm>
            <a:off x="3159125" y="4487863"/>
            <a:ext cx="5984875" cy="215900"/>
          </a:xfrm>
          <a:prstGeom prst="rect">
            <a:avLst/>
          </a:prstGeom>
          <a:solidFill>
            <a:schemeClr val="tx2">
              <a:alpha val="0"/>
            </a:schemeClr>
          </a:solidFill>
          <a:ln w="9525">
            <a:noFill/>
            <a:miter lim="800000"/>
            <a:headEnd/>
            <a:tailEnd/>
          </a:ln>
        </p:spPr>
        <p:txBody>
          <a:bodyPr lIns="0" tIns="0" rIns="0" bIns="0">
            <a:spAutoFit/>
          </a:bodyPr>
          <a:lstStyle/>
          <a:p>
            <a:pPr>
              <a:spcBef>
                <a:spcPct val="60000"/>
              </a:spcBef>
              <a:buFont typeface="Wingdings" pitchFamily="2" charset="2"/>
              <a:buNone/>
            </a:pPr>
            <a:r>
              <a:rPr lang="en-US" sz="1400" b="0" i="1">
                <a:solidFill>
                  <a:schemeClr val="bg1"/>
                </a:solidFill>
              </a:rPr>
              <a:t>Adrienne Cahill, Akira Mamizuka, Anatoly Garelik, Simone Ayache</a:t>
            </a:r>
          </a:p>
        </p:txBody>
      </p:sp>
      <p:pic>
        <p:nvPicPr>
          <p:cNvPr id="15364" name="Picture 2"/>
          <p:cNvPicPr>
            <a:picLocks noChangeAspect="1" noChangeArrowheads="1"/>
          </p:cNvPicPr>
          <p:nvPr/>
        </p:nvPicPr>
        <p:blipFill>
          <a:blip r:embed="rId3"/>
          <a:srcRect t="6297"/>
          <a:stretch>
            <a:fillRect/>
          </a:stretch>
        </p:blipFill>
        <p:spPr bwMode="auto">
          <a:xfrm>
            <a:off x="1419225" y="2471738"/>
            <a:ext cx="1220788" cy="1719262"/>
          </a:xfrm>
          <a:prstGeom prst="rect">
            <a:avLst/>
          </a:prstGeom>
          <a:noFill/>
          <a:ln w="9525">
            <a:solidFill>
              <a:schemeClr val="bg1"/>
            </a:solidFill>
            <a:miter lim="800000"/>
            <a:headEnd/>
            <a:tailEnd/>
          </a:ln>
        </p:spPr>
      </p:pic>
      <p:pic>
        <p:nvPicPr>
          <p:cNvPr id="15365" name="Picture 3"/>
          <p:cNvPicPr>
            <a:picLocks noChangeAspect="1" noChangeArrowheads="1"/>
          </p:cNvPicPr>
          <p:nvPr/>
        </p:nvPicPr>
        <p:blipFill>
          <a:blip r:embed="rId4"/>
          <a:srcRect l="3197" t="4012" r="3687" b="5646"/>
          <a:stretch>
            <a:fillRect/>
          </a:stretch>
        </p:blipFill>
        <p:spPr bwMode="auto">
          <a:xfrm>
            <a:off x="111125" y="2378075"/>
            <a:ext cx="1619250" cy="1001713"/>
          </a:xfrm>
          <a:prstGeom prst="rect">
            <a:avLst/>
          </a:prstGeom>
          <a:noFill/>
          <a:ln w="9525">
            <a:solidFill>
              <a:schemeClr val="bg1"/>
            </a:solid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1"/>
          <p:cNvSpPr>
            <a:spLocks noChangeArrowheads="1"/>
          </p:cNvSpPr>
          <p:nvPr/>
        </p:nvSpPr>
        <p:spPr bwMode="auto">
          <a:xfrm>
            <a:off x="228600" y="1392238"/>
            <a:ext cx="4633913" cy="4987925"/>
          </a:xfrm>
          <a:prstGeom prst="rect">
            <a:avLst/>
          </a:prstGeom>
          <a:noFill/>
          <a:ln w="28575" algn="ctr">
            <a:solidFill>
              <a:schemeClr val="bg2"/>
            </a:solidFill>
            <a:round/>
            <a:headEnd/>
            <a:tailEnd/>
          </a:ln>
        </p:spPr>
        <p:txBody>
          <a:bodyPr wrap="none" lIns="0" tIns="0" rIns="0" bIns="0" anchor="ctr"/>
          <a:lstStyle/>
          <a:p>
            <a:pPr algn="ctr">
              <a:buFont typeface="Wingdings" pitchFamily="2" charset="2"/>
              <a:buNone/>
            </a:pPr>
            <a:endParaRPr lang="en-US"/>
          </a:p>
        </p:txBody>
      </p:sp>
      <p:sp>
        <p:nvSpPr>
          <p:cNvPr id="33794" name="Rectangle 2"/>
          <p:cNvSpPr>
            <a:spLocks noGrp="1" noChangeArrowheads="1"/>
          </p:cNvSpPr>
          <p:nvPr>
            <p:ph type="title"/>
          </p:nvPr>
        </p:nvSpPr>
        <p:spPr>
          <a:xfrm>
            <a:off x="585788" y="373063"/>
            <a:ext cx="7094537" cy="608012"/>
          </a:xfrm>
        </p:spPr>
        <p:txBody>
          <a:bodyPr/>
          <a:lstStyle/>
          <a:p>
            <a:pPr eaLnBrk="1" hangingPunct="1"/>
            <a:r>
              <a:rPr lang="en-US" sz="2000" smtClean="0"/>
              <a:t>Model Structure</a:t>
            </a:r>
            <a:br>
              <a:rPr lang="en-US" sz="2000" smtClean="0"/>
            </a:br>
            <a:r>
              <a:rPr lang="en-US" sz="2000" b="0" smtClean="0">
                <a:solidFill>
                  <a:schemeClr val="tx1"/>
                </a:solidFill>
              </a:rPr>
              <a:t>Probability of death in office</a:t>
            </a:r>
          </a:p>
        </p:txBody>
      </p:sp>
      <p:sp>
        <p:nvSpPr>
          <p:cNvPr id="33795" name="TextBox 17"/>
          <p:cNvSpPr txBox="1">
            <a:spLocks noChangeArrowheads="1"/>
          </p:cNvSpPr>
          <p:nvPr/>
        </p:nvSpPr>
        <p:spPr bwMode="auto">
          <a:xfrm>
            <a:off x="1617663" y="6550025"/>
            <a:ext cx="4337050" cy="246063"/>
          </a:xfrm>
          <a:prstGeom prst="rect">
            <a:avLst/>
          </a:prstGeom>
          <a:noFill/>
          <a:ln w="9525">
            <a:noFill/>
            <a:miter lim="800000"/>
            <a:headEnd/>
            <a:tailEnd/>
          </a:ln>
        </p:spPr>
        <p:txBody>
          <a:bodyPr>
            <a:spAutoFit/>
          </a:bodyPr>
          <a:lstStyle/>
          <a:p>
            <a:r>
              <a:rPr lang="en-US" sz="1000" b="0"/>
              <a:t>Source: Social Security Administration.</a:t>
            </a:r>
          </a:p>
        </p:txBody>
      </p:sp>
      <p:sp>
        <p:nvSpPr>
          <p:cNvPr id="33796" name="TextBox 19"/>
          <p:cNvSpPr txBox="1">
            <a:spLocks noChangeArrowheads="1"/>
          </p:cNvSpPr>
          <p:nvPr/>
        </p:nvSpPr>
        <p:spPr bwMode="auto">
          <a:xfrm rot="-5400000">
            <a:off x="2389188" y="3781425"/>
            <a:ext cx="288925" cy="276225"/>
          </a:xfrm>
          <a:prstGeom prst="rect">
            <a:avLst/>
          </a:prstGeom>
          <a:noFill/>
          <a:ln w="9525">
            <a:noFill/>
            <a:miter lim="800000"/>
            <a:headEnd/>
            <a:tailEnd/>
          </a:ln>
        </p:spPr>
        <p:txBody>
          <a:bodyPr>
            <a:spAutoFit/>
          </a:bodyPr>
          <a:lstStyle/>
          <a:p>
            <a:pPr algn="ctr"/>
            <a:r>
              <a:rPr lang="en-US"/>
              <a:t>…</a:t>
            </a:r>
          </a:p>
        </p:txBody>
      </p:sp>
      <p:sp>
        <p:nvSpPr>
          <p:cNvPr id="33797" name="TextBox 20"/>
          <p:cNvSpPr txBox="1">
            <a:spLocks noChangeArrowheads="1"/>
          </p:cNvSpPr>
          <p:nvPr/>
        </p:nvSpPr>
        <p:spPr bwMode="auto">
          <a:xfrm rot="-5400000">
            <a:off x="2389188" y="6105525"/>
            <a:ext cx="288925" cy="276225"/>
          </a:xfrm>
          <a:prstGeom prst="rect">
            <a:avLst/>
          </a:prstGeom>
          <a:noFill/>
          <a:ln w="9525">
            <a:noFill/>
            <a:miter lim="800000"/>
            <a:headEnd/>
            <a:tailEnd/>
          </a:ln>
        </p:spPr>
        <p:txBody>
          <a:bodyPr>
            <a:spAutoFit/>
          </a:bodyPr>
          <a:lstStyle/>
          <a:p>
            <a:pPr algn="ctr"/>
            <a:r>
              <a:rPr lang="en-US"/>
              <a:t>…</a:t>
            </a:r>
          </a:p>
        </p:txBody>
      </p:sp>
      <p:sp>
        <p:nvSpPr>
          <p:cNvPr id="33798" name="TextBox 20"/>
          <p:cNvSpPr txBox="1">
            <a:spLocks noChangeArrowheads="1"/>
          </p:cNvSpPr>
          <p:nvPr/>
        </p:nvSpPr>
        <p:spPr bwMode="auto">
          <a:xfrm>
            <a:off x="131763" y="1039813"/>
            <a:ext cx="3235325" cy="369887"/>
          </a:xfrm>
          <a:prstGeom prst="rect">
            <a:avLst/>
          </a:prstGeom>
          <a:noFill/>
          <a:ln w="9525">
            <a:noFill/>
            <a:miter lim="800000"/>
            <a:headEnd/>
            <a:tailEnd/>
          </a:ln>
        </p:spPr>
        <p:txBody>
          <a:bodyPr>
            <a:spAutoFit/>
          </a:bodyPr>
          <a:lstStyle/>
          <a:p>
            <a:pPr>
              <a:buFont typeface="Wingdings" pitchFamily="2" charset="2"/>
              <a:buNone/>
            </a:pPr>
            <a:r>
              <a:rPr lang="pt-BR" sz="1800"/>
              <a:t>US life expectancy per age</a:t>
            </a:r>
            <a:endParaRPr lang="en-US" sz="1800"/>
          </a:p>
        </p:txBody>
      </p:sp>
      <p:sp>
        <p:nvSpPr>
          <p:cNvPr id="33799" name="Rectangle 24"/>
          <p:cNvSpPr>
            <a:spLocks noChangeArrowheads="1"/>
          </p:cNvSpPr>
          <p:nvPr/>
        </p:nvSpPr>
        <p:spPr bwMode="auto">
          <a:xfrm>
            <a:off x="6005513" y="1392238"/>
            <a:ext cx="2722562" cy="1412875"/>
          </a:xfrm>
          <a:prstGeom prst="rect">
            <a:avLst/>
          </a:prstGeom>
          <a:noFill/>
          <a:ln w="28575" algn="ctr">
            <a:solidFill>
              <a:schemeClr val="accent1"/>
            </a:solidFill>
            <a:round/>
            <a:headEnd/>
            <a:tailEnd/>
          </a:ln>
        </p:spPr>
        <p:txBody>
          <a:bodyPr wrap="none" lIns="0" tIns="0" rIns="0" bIns="0" anchor="ctr"/>
          <a:lstStyle/>
          <a:p>
            <a:pPr algn="ctr">
              <a:buFont typeface="Wingdings" pitchFamily="2" charset="2"/>
              <a:buNone/>
            </a:pPr>
            <a:endParaRPr lang="en-US"/>
          </a:p>
        </p:txBody>
      </p:sp>
      <p:sp>
        <p:nvSpPr>
          <p:cNvPr id="33800" name="TextBox 20"/>
          <p:cNvSpPr txBox="1">
            <a:spLocks noChangeArrowheads="1"/>
          </p:cNvSpPr>
          <p:nvPr/>
        </p:nvSpPr>
        <p:spPr bwMode="auto">
          <a:xfrm>
            <a:off x="5908675" y="763588"/>
            <a:ext cx="2819400" cy="646112"/>
          </a:xfrm>
          <a:prstGeom prst="rect">
            <a:avLst/>
          </a:prstGeom>
          <a:noFill/>
          <a:ln w="9525">
            <a:noFill/>
            <a:miter lim="800000"/>
            <a:headEnd/>
            <a:tailEnd/>
          </a:ln>
        </p:spPr>
        <p:txBody>
          <a:bodyPr>
            <a:spAutoFit/>
          </a:bodyPr>
          <a:lstStyle/>
          <a:p>
            <a:pPr>
              <a:buFont typeface="Wingdings" pitchFamily="2" charset="2"/>
              <a:buNone/>
            </a:pPr>
            <a:r>
              <a:rPr lang="pt-BR" sz="1800"/>
              <a:t>Probability of death in each year of role</a:t>
            </a:r>
            <a:endParaRPr lang="en-US" sz="1800"/>
          </a:p>
        </p:txBody>
      </p:sp>
      <p:sp>
        <p:nvSpPr>
          <p:cNvPr id="33801" name="Rectangle 27"/>
          <p:cNvSpPr>
            <a:spLocks noChangeArrowheads="1"/>
          </p:cNvSpPr>
          <p:nvPr/>
        </p:nvSpPr>
        <p:spPr bwMode="auto">
          <a:xfrm>
            <a:off x="6629400" y="1516063"/>
            <a:ext cx="1474788" cy="374650"/>
          </a:xfrm>
          <a:prstGeom prst="rect">
            <a:avLst/>
          </a:prstGeom>
          <a:noFill/>
          <a:ln w="3175" algn="ctr">
            <a:solidFill>
              <a:schemeClr val="accent1"/>
            </a:solidFill>
            <a:round/>
            <a:headEnd/>
            <a:tailEnd/>
          </a:ln>
        </p:spPr>
        <p:txBody>
          <a:bodyPr wrap="none" lIns="0" tIns="0" rIns="0" bIns="0" anchor="ctr"/>
          <a:lstStyle/>
          <a:p>
            <a:pPr algn="ctr">
              <a:buFont typeface="Wingdings" pitchFamily="2" charset="2"/>
              <a:buNone/>
            </a:pPr>
            <a:r>
              <a:rPr lang="en-US" sz="1400" b="0"/>
              <a:t>2 years per role</a:t>
            </a:r>
          </a:p>
        </p:txBody>
      </p:sp>
      <p:sp>
        <p:nvSpPr>
          <p:cNvPr id="33802" name="Rectangle 28"/>
          <p:cNvSpPr>
            <a:spLocks noChangeArrowheads="1"/>
          </p:cNvSpPr>
          <p:nvPr/>
        </p:nvSpPr>
        <p:spPr bwMode="auto">
          <a:xfrm>
            <a:off x="6286500" y="2192338"/>
            <a:ext cx="885825" cy="474662"/>
          </a:xfrm>
          <a:prstGeom prst="rect">
            <a:avLst/>
          </a:prstGeom>
          <a:noFill/>
          <a:ln w="3175" algn="ctr">
            <a:solidFill>
              <a:schemeClr val="accent1"/>
            </a:solidFill>
            <a:round/>
            <a:headEnd/>
            <a:tailEnd/>
          </a:ln>
        </p:spPr>
        <p:txBody>
          <a:bodyPr lIns="0" tIns="0" rIns="0" bIns="0" anchor="ctr"/>
          <a:lstStyle/>
          <a:p>
            <a:pPr algn="ctr">
              <a:buFont typeface="Wingdings" pitchFamily="2" charset="2"/>
              <a:buNone/>
            </a:pPr>
            <a:r>
              <a:rPr lang="en-US" sz="1400" b="0"/>
              <a:t>Prob. die in year 1</a:t>
            </a:r>
          </a:p>
        </p:txBody>
      </p:sp>
      <p:sp>
        <p:nvSpPr>
          <p:cNvPr id="33803" name="Rectangle 29"/>
          <p:cNvSpPr>
            <a:spLocks noChangeArrowheads="1"/>
          </p:cNvSpPr>
          <p:nvPr/>
        </p:nvSpPr>
        <p:spPr bwMode="auto">
          <a:xfrm>
            <a:off x="7562850" y="2192338"/>
            <a:ext cx="885825" cy="474662"/>
          </a:xfrm>
          <a:prstGeom prst="rect">
            <a:avLst/>
          </a:prstGeom>
          <a:noFill/>
          <a:ln w="3175" algn="ctr">
            <a:solidFill>
              <a:schemeClr val="accent1"/>
            </a:solidFill>
            <a:round/>
            <a:headEnd/>
            <a:tailEnd/>
          </a:ln>
        </p:spPr>
        <p:txBody>
          <a:bodyPr lIns="0" tIns="0" rIns="0" bIns="0" anchor="ctr"/>
          <a:lstStyle/>
          <a:p>
            <a:pPr algn="ctr">
              <a:buFont typeface="Wingdings" pitchFamily="2" charset="2"/>
              <a:buNone/>
            </a:pPr>
            <a:r>
              <a:rPr lang="en-US" sz="1400" b="0"/>
              <a:t>Prob. die in year 2</a:t>
            </a:r>
          </a:p>
        </p:txBody>
      </p:sp>
      <p:cxnSp>
        <p:nvCxnSpPr>
          <p:cNvPr id="33804" name="Straight Arrow Connector 31"/>
          <p:cNvCxnSpPr>
            <a:cxnSpLocks noChangeShapeType="1"/>
            <a:stCxn id="33801" idx="2"/>
            <a:endCxn id="33802" idx="0"/>
          </p:cNvCxnSpPr>
          <p:nvPr/>
        </p:nvCxnSpPr>
        <p:spPr bwMode="auto">
          <a:xfrm rot="5400000">
            <a:off x="6897688" y="1722438"/>
            <a:ext cx="301625" cy="638175"/>
          </a:xfrm>
          <a:prstGeom prst="straightConnector1">
            <a:avLst/>
          </a:prstGeom>
          <a:noFill/>
          <a:ln w="9525" algn="ctr">
            <a:solidFill>
              <a:schemeClr val="bg2"/>
            </a:solidFill>
            <a:round/>
            <a:headEnd/>
            <a:tailEnd type="arrow" w="med" len="med"/>
          </a:ln>
        </p:spPr>
      </p:cxnSp>
      <p:cxnSp>
        <p:nvCxnSpPr>
          <p:cNvPr id="33805" name="Straight Arrow Connector 34"/>
          <p:cNvCxnSpPr>
            <a:cxnSpLocks noChangeShapeType="1"/>
            <a:stCxn id="33801" idx="2"/>
            <a:endCxn id="33803" idx="0"/>
          </p:cNvCxnSpPr>
          <p:nvPr/>
        </p:nvCxnSpPr>
        <p:spPr bwMode="auto">
          <a:xfrm rot="16200000" flipH="1">
            <a:off x="7535863" y="1722438"/>
            <a:ext cx="301625" cy="638175"/>
          </a:xfrm>
          <a:prstGeom prst="straightConnector1">
            <a:avLst/>
          </a:prstGeom>
          <a:noFill/>
          <a:ln w="9525" algn="ctr">
            <a:solidFill>
              <a:schemeClr val="bg2"/>
            </a:solidFill>
            <a:round/>
            <a:headEnd/>
            <a:tailEnd type="arrow" w="med" len="med"/>
          </a:ln>
        </p:spPr>
      </p:cxnSp>
      <p:sp>
        <p:nvSpPr>
          <p:cNvPr id="38" name="Right Arrow 37"/>
          <p:cNvSpPr/>
          <p:nvPr/>
        </p:nvSpPr>
        <p:spPr bwMode="auto">
          <a:xfrm rot="20176239">
            <a:off x="5014913" y="2009775"/>
            <a:ext cx="904875" cy="428625"/>
          </a:xfrm>
          <a:prstGeom prst="rightArrow">
            <a:avLst/>
          </a:prstGeom>
          <a:solidFill>
            <a:schemeClr val="bg1">
              <a:lumMod val="85000"/>
            </a:schemeClr>
          </a:solidFill>
          <a:ln w="9525" cap="flat" cmpd="sng" algn="ctr">
            <a:solidFill>
              <a:schemeClr val="bg2"/>
            </a:solidFill>
            <a:prstDash val="solid"/>
            <a:round/>
            <a:headEnd type="none" w="med" len="med"/>
            <a:tailEnd type="none" w="med" len="med"/>
          </a:ln>
          <a:effectLst/>
        </p:spPr>
        <p:txBody>
          <a:bodyPr wrap="none" lIns="0" tIns="0" rIns="0" bIns="0" anchor="ctr"/>
          <a:lstStyle/>
          <a:p>
            <a:pPr algn="ctr">
              <a:buFont typeface="Wingdings" pitchFamily="2" charset="2"/>
              <a:buNone/>
              <a:defRPr/>
            </a:pPr>
            <a:endParaRPr lang="en-US"/>
          </a:p>
        </p:txBody>
      </p:sp>
      <p:sp>
        <p:nvSpPr>
          <p:cNvPr id="33807" name="Rectangle 38"/>
          <p:cNvSpPr>
            <a:spLocks noChangeArrowheads="1"/>
          </p:cNvSpPr>
          <p:nvPr/>
        </p:nvSpPr>
        <p:spPr bwMode="auto">
          <a:xfrm>
            <a:off x="6005513" y="3719513"/>
            <a:ext cx="2722562" cy="1746250"/>
          </a:xfrm>
          <a:prstGeom prst="rect">
            <a:avLst/>
          </a:prstGeom>
          <a:noFill/>
          <a:ln w="28575" algn="ctr">
            <a:solidFill>
              <a:srgbClr val="FF0000"/>
            </a:solidFill>
            <a:round/>
            <a:headEnd/>
            <a:tailEnd/>
          </a:ln>
        </p:spPr>
        <p:txBody>
          <a:bodyPr wrap="none" lIns="0" tIns="0" rIns="0" bIns="0" anchor="ctr"/>
          <a:lstStyle/>
          <a:p>
            <a:pPr algn="ctr">
              <a:buFont typeface="Wingdings" pitchFamily="2" charset="2"/>
              <a:buNone/>
            </a:pPr>
            <a:endParaRPr lang="en-US"/>
          </a:p>
        </p:txBody>
      </p:sp>
      <p:sp>
        <p:nvSpPr>
          <p:cNvPr id="33808" name="TextBox 20"/>
          <p:cNvSpPr txBox="1">
            <a:spLocks noChangeArrowheads="1"/>
          </p:cNvSpPr>
          <p:nvPr/>
        </p:nvSpPr>
        <p:spPr bwMode="auto">
          <a:xfrm>
            <a:off x="5908675" y="3340100"/>
            <a:ext cx="2819400" cy="369888"/>
          </a:xfrm>
          <a:prstGeom prst="rect">
            <a:avLst/>
          </a:prstGeom>
          <a:noFill/>
          <a:ln w="9525">
            <a:noFill/>
            <a:miter lim="800000"/>
            <a:headEnd/>
            <a:tailEnd/>
          </a:ln>
        </p:spPr>
        <p:txBody>
          <a:bodyPr>
            <a:spAutoFit/>
          </a:bodyPr>
          <a:lstStyle/>
          <a:p>
            <a:pPr>
              <a:buFont typeface="Wingdings" pitchFamily="2" charset="2"/>
              <a:buNone/>
            </a:pPr>
            <a:r>
              <a:rPr lang="pt-BR" sz="1800"/>
              <a:t>Simulation</a:t>
            </a:r>
            <a:endParaRPr lang="en-US" sz="1800"/>
          </a:p>
        </p:txBody>
      </p:sp>
      <p:sp>
        <p:nvSpPr>
          <p:cNvPr id="33809" name="Rectangle 47"/>
          <p:cNvSpPr>
            <a:spLocks noChangeArrowheads="1"/>
          </p:cNvSpPr>
          <p:nvPr/>
        </p:nvSpPr>
        <p:spPr bwMode="auto">
          <a:xfrm>
            <a:off x="6286500" y="4873625"/>
            <a:ext cx="885825" cy="474663"/>
          </a:xfrm>
          <a:prstGeom prst="rect">
            <a:avLst/>
          </a:prstGeom>
          <a:noFill/>
          <a:ln w="3175" algn="ctr">
            <a:solidFill>
              <a:srgbClr val="FF0000"/>
            </a:solidFill>
            <a:round/>
            <a:headEnd/>
            <a:tailEnd/>
          </a:ln>
        </p:spPr>
        <p:txBody>
          <a:bodyPr lIns="0" tIns="0" rIns="0" bIns="0" anchor="ctr"/>
          <a:lstStyle/>
          <a:p>
            <a:pPr algn="ctr">
              <a:buFont typeface="Wingdings" pitchFamily="2" charset="2"/>
              <a:buNone/>
            </a:pPr>
            <a:r>
              <a:rPr lang="en-US" sz="1400" b="0"/>
              <a:t>Prob. die in year 1</a:t>
            </a:r>
          </a:p>
        </p:txBody>
      </p:sp>
      <p:sp>
        <p:nvSpPr>
          <p:cNvPr id="33810" name="Rectangle 48"/>
          <p:cNvSpPr>
            <a:spLocks noChangeArrowheads="1"/>
          </p:cNvSpPr>
          <p:nvPr/>
        </p:nvSpPr>
        <p:spPr bwMode="auto">
          <a:xfrm>
            <a:off x="7562850" y="4873625"/>
            <a:ext cx="885825" cy="474663"/>
          </a:xfrm>
          <a:prstGeom prst="rect">
            <a:avLst/>
          </a:prstGeom>
          <a:noFill/>
          <a:ln w="3175" algn="ctr">
            <a:solidFill>
              <a:srgbClr val="FF0000"/>
            </a:solidFill>
            <a:round/>
            <a:headEnd/>
            <a:tailEnd/>
          </a:ln>
        </p:spPr>
        <p:txBody>
          <a:bodyPr lIns="0" tIns="0" rIns="0" bIns="0" anchor="ctr"/>
          <a:lstStyle/>
          <a:p>
            <a:pPr algn="ctr">
              <a:buFont typeface="Wingdings" pitchFamily="2" charset="2"/>
              <a:buNone/>
            </a:pPr>
            <a:r>
              <a:rPr lang="en-US" sz="1400" b="0"/>
              <a:t>Prob. die in year 2</a:t>
            </a:r>
          </a:p>
        </p:txBody>
      </p:sp>
      <p:sp>
        <p:nvSpPr>
          <p:cNvPr id="33811" name="Rectangle 49"/>
          <p:cNvSpPr>
            <a:spLocks noChangeArrowheads="1"/>
          </p:cNvSpPr>
          <p:nvPr/>
        </p:nvSpPr>
        <p:spPr bwMode="auto">
          <a:xfrm>
            <a:off x="6286500" y="3833813"/>
            <a:ext cx="885825" cy="474662"/>
          </a:xfrm>
          <a:prstGeom prst="rect">
            <a:avLst/>
          </a:prstGeom>
          <a:noFill/>
          <a:ln w="3175" algn="ctr">
            <a:solidFill>
              <a:srgbClr val="FF0000"/>
            </a:solidFill>
            <a:round/>
            <a:headEnd/>
            <a:tailEnd/>
          </a:ln>
        </p:spPr>
        <p:txBody>
          <a:bodyPr lIns="0" tIns="0" rIns="0" bIns="0" anchor="ctr"/>
          <a:lstStyle/>
          <a:p>
            <a:pPr algn="ctr">
              <a:buFont typeface="Wingdings" pitchFamily="2" charset="2"/>
              <a:buNone/>
            </a:pPr>
            <a:r>
              <a:rPr lang="en-US" sz="1400" b="0"/>
              <a:t>Random # 0-1</a:t>
            </a:r>
          </a:p>
        </p:txBody>
      </p:sp>
      <p:sp>
        <p:nvSpPr>
          <p:cNvPr id="33812" name="Rectangle 50"/>
          <p:cNvSpPr>
            <a:spLocks noChangeArrowheads="1"/>
          </p:cNvSpPr>
          <p:nvPr/>
        </p:nvSpPr>
        <p:spPr bwMode="auto">
          <a:xfrm>
            <a:off x="7562850" y="3833813"/>
            <a:ext cx="885825" cy="474662"/>
          </a:xfrm>
          <a:prstGeom prst="rect">
            <a:avLst/>
          </a:prstGeom>
          <a:noFill/>
          <a:ln w="3175" algn="ctr">
            <a:solidFill>
              <a:srgbClr val="FF0000"/>
            </a:solidFill>
            <a:round/>
            <a:headEnd/>
            <a:tailEnd/>
          </a:ln>
        </p:spPr>
        <p:txBody>
          <a:bodyPr lIns="0" tIns="0" rIns="0" bIns="0" anchor="ctr"/>
          <a:lstStyle/>
          <a:p>
            <a:pPr algn="ctr"/>
            <a:r>
              <a:rPr lang="en-US" sz="1400" b="0"/>
              <a:t>Random # 0-1</a:t>
            </a:r>
          </a:p>
        </p:txBody>
      </p:sp>
      <p:grpSp>
        <p:nvGrpSpPr>
          <p:cNvPr id="55" name="Group 54"/>
          <p:cNvGrpSpPr/>
          <p:nvPr/>
        </p:nvGrpSpPr>
        <p:grpSpPr>
          <a:xfrm rot="5400000">
            <a:off x="6515100" y="4353792"/>
            <a:ext cx="437665" cy="455953"/>
            <a:chOff x="5195455" y="3927764"/>
            <a:chExt cx="1207008" cy="1246078"/>
          </a:xfrm>
          <a:noFill/>
        </p:grpSpPr>
        <p:sp>
          <p:nvSpPr>
            <p:cNvPr id="52" name="Curved Down Arrow 51"/>
            <p:cNvSpPr/>
            <p:nvPr/>
          </p:nvSpPr>
          <p:spPr bwMode="auto">
            <a:xfrm>
              <a:off x="5195455" y="3927764"/>
              <a:ext cx="1207008" cy="539496"/>
            </a:xfrm>
            <a:prstGeom prst="curvedDownArrow">
              <a:avLst/>
            </a:prstGeom>
            <a:grpFill/>
            <a:ln w="9525" cap="flat" cmpd="sng" algn="ctr">
              <a:solidFill>
                <a:srgbClr val="FF0000"/>
              </a:solidFill>
              <a:prstDash val="solid"/>
              <a:round/>
              <a:headEnd type="none" w="med" len="med"/>
              <a:tailEnd type="none" w="med" len="med"/>
            </a:ln>
            <a:effectLst/>
          </p:spPr>
          <p:txBody>
            <a:bodyPr wrap="none" lIns="0" tIns="0" rIns="0" bIns="0" anchor="ctr"/>
            <a:lstStyle/>
            <a:p>
              <a:pPr algn="ctr">
                <a:buFont typeface="Wingdings" pitchFamily="2" charset="2"/>
                <a:buNone/>
                <a:defRPr/>
              </a:pPr>
              <a:endParaRPr lang="en-US"/>
            </a:p>
          </p:txBody>
        </p:sp>
        <p:sp>
          <p:nvSpPr>
            <p:cNvPr id="54" name="Curved Down Arrow 53"/>
            <p:cNvSpPr/>
            <p:nvPr/>
          </p:nvSpPr>
          <p:spPr bwMode="auto">
            <a:xfrm rot="10800000">
              <a:off x="5195455" y="4634346"/>
              <a:ext cx="1207008" cy="539496"/>
            </a:xfrm>
            <a:prstGeom prst="curvedDownArrow">
              <a:avLst/>
            </a:prstGeom>
            <a:grpFill/>
            <a:ln w="9525" cap="flat" cmpd="sng" algn="ctr">
              <a:solidFill>
                <a:srgbClr val="FF0000"/>
              </a:solidFill>
              <a:prstDash val="solid"/>
              <a:round/>
              <a:headEnd type="none" w="med" len="med"/>
              <a:tailEnd type="none" w="med" len="med"/>
            </a:ln>
            <a:effectLst/>
          </p:spPr>
          <p:txBody>
            <a:bodyPr wrap="none" lIns="0" tIns="0" rIns="0" bIns="0" anchor="ctr"/>
            <a:lstStyle/>
            <a:p>
              <a:pPr algn="ctr">
                <a:buFont typeface="Wingdings" pitchFamily="2" charset="2"/>
                <a:buNone/>
                <a:defRPr/>
              </a:pPr>
              <a:endParaRPr lang="en-US"/>
            </a:p>
          </p:txBody>
        </p:sp>
      </p:grpSp>
      <p:grpSp>
        <p:nvGrpSpPr>
          <p:cNvPr id="56" name="Group 55"/>
          <p:cNvGrpSpPr/>
          <p:nvPr/>
        </p:nvGrpSpPr>
        <p:grpSpPr>
          <a:xfrm rot="5400000">
            <a:off x="7782791" y="4353792"/>
            <a:ext cx="437665" cy="455953"/>
            <a:chOff x="5195455" y="3927764"/>
            <a:chExt cx="1207008" cy="1246078"/>
          </a:xfrm>
          <a:noFill/>
        </p:grpSpPr>
        <p:sp>
          <p:nvSpPr>
            <p:cNvPr id="57" name="Curved Down Arrow 56"/>
            <p:cNvSpPr/>
            <p:nvPr/>
          </p:nvSpPr>
          <p:spPr bwMode="auto">
            <a:xfrm>
              <a:off x="5195455" y="3927764"/>
              <a:ext cx="1207008" cy="539496"/>
            </a:xfrm>
            <a:prstGeom prst="curvedDownArrow">
              <a:avLst/>
            </a:prstGeom>
            <a:grpFill/>
            <a:ln w="9525" cap="flat" cmpd="sng" algn="ctr">
              <a:solidFill>
                <a:srgbClr val="FF0000"/>
              </a:solidFill>
              <a:prstDash val="solid"/>
              <a:round/>
              <a:headEnd type="none" w="med" len="med"/>
              <a:tailEnd type="none" w="med" len="med"/>
            </a:ln>
            <a:effectLst/>
          </p:spPr>
          <p:txBody>
            <a:bodyPr wrap="none" lIns="0" tIns="0" rIns="0" bIns="0" anchor="ctr"/>
            <a:lstStyle/>
            <a:p>
              <a:pPr algn="ctr">
                <a:buFont typeface="Wingdings" pitchFamily="2" charset="2"/>
                <a:buNone/>
                <a:defRPr/>
              </a:pPr>
              <a:endParaRPr lang="en-US"/>
            </a:p>
          </p:txBody>
        </p:sp>
        <p:sp>
          <p:nvSpPr>
            <p:cNvPr id="58" name="Curved Down Arrow 57"/>
            <p:cNvSpPr/>
            <p:nvPr/>
          </p:nvSpPr>
          <p:spPr bwMode="auto">
            <a:xfrm rot="10800000">
              <a:off x="5195455" y="4634346"/>
              <a:ext cx="1207008" cy="539496"/>
            </a:xfrm>
            <a:prstGeom prst="curvedDownArrow">
              <a:avLst/>
            </a:prstGeom>
            <a:grpFill/>
            <a:ln w="9525" cap="flat" cmpd="sng" algn="ctr">
              <a:solidFill>
                <a:srgbClr val="FF0000"/>
              </a:solidFill>
              <a:prstDash val="solid"/>
              <a:round/>
              <a:headEnd type="none" w="med" len="med"/>
              <a:tailEnd type="none" w="med" len="med"/>
            </a:ln>
            <a:effectLst/>
          </p:spPr>
          <p:txBody>
            <a:bodyPr wrap="none" lIns="0" tIns="0" rIns="0" bIns="0" anchor="ctr"/>
            <a:lstStyle/>
            <a:p>
              <a:pPr algn="ctr">
                <a:buFont typeface="Wingdings" pitchFamily="2" charset="2"/>
                <a:buNone/>
                <a:defRPr/>
              </a:pPr>
              <a:endParaRPr lang="en-US"/>
            </a:p>
          </p:txBody>
        </p:sp>
      </p:grpSp>
      <p:sp>
        <p:nvSpPr>
          <p:cNvPr id="59" name="Right Arrow 58"/>
          <p:cNvSpPr/>
          <p:nvPr/>
        </p:nvSpPr>
        <p:spPr bwMode="auto">
          <a:xfrm rot="5400000">
            <a:off x="7101681" y="2953544"/>
            <a:ext cx="588963" cy="428625"/>
          </a:xfrm>
          <a:prstGeom prst="rightArrow">
            <a:avLst/>
          </a:prstGeom>
          <a:solidFill>
            <a:schemeClr val="bg1">
              <a:lumMod val="85000"/>
            </a:schemeClr>
          </a:solidFill>
          <a:ln w="9525" cap="flat" cmpd="sng" algn="ctr">
            <a:solidFill>
              <a:schemeClr val="bg2"/>
            </a:solidFill>
            <a:prstDash val="solid"/>
            <a:round/>
            <a:headEnd type="none" w="med" len="med"/>
            <a:tailEnd type="none" w="med" len="med"/>
          </a:ln>
          <a:effectLst/>
        </p:spPr>
        <p:txBody>
          <a:bodyPr wrap="none" lIns="0" tIns="0" rIns="0" bIns="0" anchor="ctr"/>
          <a:lstStyle/>
          <a:p>
            <a:pPr algn="ctr">
              <a:buFont typeface="Wingdings" pitchFamily="2" charset="2"/>
              <a:buNone/>
              <a:defRPr/>
            </a:pPr>
            <a:endParaRPr lang="en-US"/>
          </a:p>
        </p:txBody>
      </p:sp>
      <p:sp>
        <p:nvSpPr>
          <p:cNvPr id="60" name="Right Arrow 59"/>
          <p:cNvSpPr/>
          <p:nvPr/>
        </p:nvSpPr>
        <p:spPr bwMode="auto">
          <a:xfrm rot="5400000">
            <a:off x="7242175" y="5497513"/>
            <a:ext cx="307975" cy="428625"/>
          </a:xfrm>
          <a:prstGeom prst="rightArrow">
            <a:avLst/>
          </a:prstGeom>
          <a:solidFill>
            <a:schemeClr val="bg1">
              <a:lumMod val="85000"/>
            </a:schemeClr>
          </a:solidFill>
          <a:ln w="9525" cap="flat" cmpd="sng" algn="ctr">
            <a:solidFill>
              <a:schemeClr val="bg2"/>
            </a:solidFill>
            <a:prstDash val="solid"/>
            <a:round/>
            <a:headEnd type="none" w="med" len="med"/>
            <a:tailEnd type="none" w="med" len="med"/>
          </a:ln>
          <a:effectLst/>
        </p:spPr>
        <p:txBody>
          <a:bodyPr wrap="none" lIns="0" tIns="0" rIns="0" bIns="0" anchor="ctr"/>
          <a:lstStyle/>
          <a:p>
            <a:pPr algn="ctr">
              <a:buFont typeface="Wingdings" pitchFamily="2" charset="2"/>
              <a:buNone/>
              <a:defRPr/>
            </a:pPr>
            <a:endParaRPr lang="en-US"/>
          </a:p>
        </p:txBody>
      </p:sp>
      <p:sp>
        <p:nvSpPr>
          <p:cNvPr id="33817" name="Rectangle 60"/>
          <p:cNvSpPr>
            <a:spLocks noChangeArrowheads="1"/>
          </p:cNvSpPr>
          <p:nvPr/>
        </p:nvSpPr>
        <p:spPr bwMode="auto">
          <a:xfrm>
            <a:off x="6005513" y="5934075"/>
            <a:ext cx="2722562" cy="438150"/>
          </a:xfrm>
          <a:prstGeom prst="rect">
            <a:avLst/>
          </a:prstGeom>
          <a:noFill/>
          <a:ln w="28575" algn="ctr">
            <a:solidFill>
              <a:srgbClr val="008000"/>
            </a:solidFill>
            <a:round/>
            <a:headEnd/>
            <a:tailEnd/>
          </a:ln>
        </p:spPr>
        <p:txBody>
          <a:bodyPr lIns="0" tIns="0" rIns="0" bIns="0" anchor="ctr"/>
          <a:lstStyle/>
          <a:p>
            <a:pPr algn="ctr">
              <a:buFont typeface="Wingdings" pitchFamily="2" charset="2"/>
              <a:buNone/>
            </a:pPr>
            <a:r>
              <a:rPr lang="en-US" sz="1400"/>
              <a:t>Probability of death in office</a:t>
            </a:r>
          </a:p>
        </p:txBody>
      </p:sp>
      <p:pic>
        <p:nvPicPr>
          <p:cNvPr id="33818" name="Picture 3"/>
          <p:cNvPicPr>
            <a:picLocks noChangeAspect="1" noChangeArrowheads="1"/>
          </p:cNvPicPr>
          <p:nvPr/>
        </p:nvPicPr>
        <p:blipFill>
          <a:blip r:embed="rId3"/>
          <a:srcRect/>
          <a:stretch>
            <a:fillRect/>
          </a:stretch>
        </p:blipFill>
        <p:spPr bwMode="auto">
          <a:xfrm>
            <a:off x="7040563" y="4394200"/>
            <a:ext cx="635000" cy="398463"/>
          </a:xfrm>
          <a:prstGeom prst="rect">
            <a:avLst/>
          </a:prstGeom>
          <a:noFill/>
          <a:ln w="9525">
            <a:noFill/>
            <a:miter lim="800000"/>
            <a:headEnd/>
            <a:tailEnd/>
          </a:ln>
        </p:spPr>
      </p:pic>
      <p:sp>
        <p:nvSpPr>
          <p:cNvPr id="64" name="Rectangular Callout 63"/>
          <p:cNvSpPr/>
          <p:nvPr/>
        </p:nvSpPr>
        <p:spPr bwMode="auto">
          <a:xfrm>
            <a:off x="4979988" y="5465763"/>
            <a:ext cx="954087" cy="536575"/>
          </a:xfrm>
          <a:prstGeom prst="wedgeRectCallout">
            <a:avLst>
              <a:gd name="adj1" fmla="val 65067"/>
              <a:gd name="adj2" fmla="val 50560"/>
            </a:avLst>
          </a:prstGeom>
          <a:solidFill>
            <a:schemeClr val="accent2">
              <a:lumMod val="40000"/>
              <a:lumOff val="60000"/>
            </a:schemeClr>
          </a:solidFill>
          <a:ln w="9525" cap="flat" cmpd="sng" algn="ctr">
            <a:solidFill>
              <a:srgbClr val="DE8703"/>
            </a:solidFill>
            <a:prstDash val="solid"/>
            <a:round/>
            <a:headEnd type="none" w="med" len="med"/>
            <a:tailEnd type="none" w="med" len="med"/>
          </a:ln>
          <a:effectLst/>
        </p:spPr>
        <p:txBody>
          <a:bodyPr lIns="0" tIns="0" rIns="0" bIns="0" anchor="ctr"/>
          <a:lstStyle/>
          <a:p>
            <a:pPr algn="ctr">
              <a:buFont typeface="Wingdings" pitchFamily="2" charset="2"/>
              <a:buNone/>
              <a:defRPr/>
            </a:pPr>
            <a:r>
              <a:rPr lang="en-US" dirty="0"/>
              <a:t>Penalty in the model</a:t>
            </a:r>
          </a:p>
        </p:txBody>
      </p:sp>
      <p:pic>
        <p:nvPicPr>
          <p:cNvPr id="33820" name="Picture 7"/>
          <p:cNvPicPr>
            <a:picLocks noChangeAspect="1" noChangeArrowheads="1"/>
          </p:cNvPicPr>
          <p:nvPr/>
        </p:nvPicPr>
        <p:blipFill>
          <a:blip r:embed="rId4"/>
          <a:srcRect/>
          <a:stretch>
            <a:fillRect/>
          </a:stretch>
        </p:blipFill>
        <p:spPr bwMode="auto">
          <a:xfrm>
            <a:off x="404813" y="1490663"/>
            <a:ext cx="4286250" cy="581025"/>
          </a:xfrm>
          <a:prstGeom prst="rect">
            <a:avLst/>
          </a:prstGeom>
          <a:noFill/>
          <a:ln w="9525">
            <a:noFill/>
            <a:miter lim="800000"/>
            <a:headEnd/>
            <a:tailEnd/>
          </a:ln>
        </p:spPr>
      </p:pic>
      <p:pic>
        <p:nvPicPr>
          <p:cNvPr id="33821" name="Picture 8"/>
          <p:cNvPicPr>
            <a:picLocks noChangeAspect="1" noChangeArrowheads="1"/>
          </p:cNvPicPr>
          <p:nvPr/>
        </p:nvPicPr>
        <p:blipFill>
          <a:blip r:embed="rId5"/>
          <a:srcRect/>
          <a:stretch>
            <a:fillRect/>
          </a:stretch>
        </p:blipFill>
        <p:spPr bwMode="auto">
          <a:xfrm>
            <a:off x="404813" y="2052638"/>
            <a:ext cx="4286250" cy="1724025"/>
          </a:xfrm>
          <a:prstGeom prst="rect">
            <a:avLst/>
          </a:prstGeom>
          <a:noFill/>
          <a:ln w="9525">
            <a:noFill/>
            <a:miter lim="800000"/>
            <a:headEnd/>
            <a:tailEnd/>
          </a:ln>
        </p:spPr>
      </p:pic>
      <p:pic>
        <p:nvPicPr>
          <p:cNvPr id="33822" name="Picture 9"/>
          <p:cNvPicPr>
            <a:picLocks noChangeAspect="1" noChangeArrowheads="1"/>
          </p:cNvPicPr>
          <p:nvPr/>
        </p:nvPicPr>
        <p:blipFill>
          <a:blip r:embed="rId6"/>
          <a:srcRect/>
          <a:stretch>
            <a:fillRect/>
          </a:stretch>
        </p:blipFill>
        <p:spPr bwMode="auto">
          <a:xfrm>
            <a:off x="404813" y="4043363"/>
            <a:ext cx="4286250" cy="21050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Picture 3"/>
          <p:cNvPicPr>
            <a:picLocks noChangeAspect="1" noChangeArrowheads="1"/>
          </p:cNvPicPr>
          <p:nvPr/>
        </p:nvPicPr>
        <p:blipFill>
          <a:blip r:embed="rId3"/>
          <a:srcRect/>
          <a:stretch>
            <a:fillRect/>
          </a:stretch>
        </p:blipFill>
        <p:spPr bwMode="auto">
          <a:xfrm>
            <a:off x="314325" y="3090863"/>
            <a:ext cx="3476625" cy="3152775"/>
          </a:xfrm>
          <a:prstGeom prst="rect">
            <a:avLst/>
          </a:prstGeom>
          <a:noFill/>
          <a:ln w="9525">
            <a:noFill/>
            <a:miter lim="800000"/>
            <a:headEnd/>
            <a:tailEnd/>
          </a:ln>
        </p:spPr>
      </p:pic>
      <p:sp>
        <p:nvSpPr>
          <p:cNvPr id="35842" name="Rectangle 2"/>
          <p:cNvSpPr>
            <a:spLocks noGrp="1" noChangeArrowheads="1"/>
          </p:cNvSpPr>
          <p:nvPr>
            <p:ph type="title"/>
          </p:nvPr>
        </p:nvSpPr>
        <p:spPr>
          <a:xfrm>
            <a:off x="585788" y="373063"/>
            <a:ext cx="7094537" cy="608012"/>
          </a:xfrm>
        </p:spPr>
        <p:txBody>
          <a:bodyPr/>
          <a:lstStyle/>
          <a:p>
            <a:pPr eaLnBrk="1" hangingPunct="1"/>
            <a:r>
              <a:rPr lang="en-US" sz="2000" smtClean="0"/>
              <a:t>Model Structure</a:t>
            </a:r>
            <a:br>
              <a:rPr lang="en-US" sz="2000" smtClean="0"/>
            </a:br>
            <a:r>
              <a:rPr lang="en-US" sz="2000" b="0" smtClean="0">
                <a:solidFill>
                  <a:schemeClr val="tx1"/>
                </a:solidFill>
              </a:rPr>
              <a:t>Probability of scandal ending political career</a:t>
            </a:r>
          </a:p>
        </p:txBody>
      </p:sp>
      <p:sp>
        <p:nvSpPr>
          <p:cNvPr id="35843" name="TextBox 17"/>
          <p:cNvSpPr txBox="1">
            <a:spLocks noChangeArrowheads="1"/>
          </p:cNvSpPr>
          <p:nvPr/>
        </p:nvSpPr>
        <p:spPr bwMode="auto">
          <a:xfrm>
            <a:off x="1617663" y="6550025"/>
            <a:ext cx="4337050" cy="246063"/>
          </a:xfrm>
          <a:prstGeom prst="rect">
            <a:avLst/>
          </a:prstGeom>
          <a:noFill/>
          <a:ln w="9525">
            <a:noFill/>
            <a:miter lim="800000"/>
            <a:headEnd/>
            <a:tailEnd/>
          </a:ln>
        </p:spPr>
        <p:txBody>
          <a:bodyPr>
            <a:spAutoFit/>
          </a:bodyPr>
          <a:lstStyle/>
          <a:p>
            <a:r>
              <a:rPr lang="en-US" sz="1000" b="0"/>
              <a:t>Source of scandals: various websites</a:t>
            </a:r>
          </a:p>
        </p:txBody>
      </p:sp>
      <p:pic>
        <p:nvPicPr>
          <p:cNvPr id="35844" name="Picture 2"/>
          <p:cNvPicPr>
            <a:picLocks noChangeAspect="1" noChangeArrowheads="1"/>
          </p:cNvPicPr>
          <p:nvPr/>
        </p:nvPicPr>
        <p:blipFill>
          <a:blip r:embed="rId4"/>
          <a:srcRect/>
          <a:stretch>
            <a:fillRect/>
          </a:stretch>
        </p:blipFill>
        <p:spPr bwMode="auto">
          <a:xfrm>
            <a:off x="2547938" y="1154113"/>
            <a:ext cx="984250" cy="1025525"/>
          </a:xfrm>
          <a:prstGeom prst="rect">
            <a:avLst/>
          </a:prstGeom>
          <a:noFill/>
          <a:ln w="9525">
            <a:noFill/>
            <a:miter lim="800000"/>
            <a:headEnd/>
            <a:tailEnd/>
          </a:ln>
        </p:spPr>
      </p:pic>
      <p:sp>
        <p:nvSpPr>
          <p:cNvPr id="35845" name="Rectangle 35"/>
          <p:cNvSpPr>
            <a:spLocks noChangeArrowheads="1"/>
          </p:cNvSpPr>
          <p:nvPr/>
        </p:nvSpPr>
        <p:spPr bwMode="auto">
          <a:xfrm>
            <a:off x="4144963" y="3124200"/>
            <a:ext cx="1644650" cy="1433513"/>
          </a:xfrm>
          <a:prstGeom prst="rect">
            <a:avLst/>
          </a:prstGeom>
          <a:noFill/>
          <a:ln w="28575" algn="ctr">
            <a:solidFill>
              <a:schemeClr val="bg2"/>
            </a:solidFill>
            <a:round/>
            <a:headEnd/>
            <a:tailEnd/>
          </a:ln>
        </p:spPr>
        <p:txBody>
          <a:bodyPr wrap="none" lIns="0" tIns="0" rIns="0" bIns="0" anchor="ctr"/>
          <a:lstStyle/>
          <a:p>
            <a:pPr algn="ctr">
              <a:buFont typeface="Wingdings" pitchFamily="2" charset="2"/>
              <a:buNone/>
            </a:pPr>
            <a:endParaRPr lang="en-US"/>
          </a:p>
        </p:txBody>
      </p:sp>
      <p:sp>
        <p:nvSpPr>
          <p:cNvPr id="35846" name="TextBox 20"/>
          <p:cNvSpPr txBox="1">
            <a:spLocks noChangeArrowheads="1"/>
          </p:cNvSpPr>
          <p:nvPr/>
        </p:nvSpPr>
        <p:spPr bwMode="auto">
          <a:xfrm>
            <a:off x="4048125" y="2749550"/>
            <a:ext cx="1863725" cy="368300"/>
          </a:xfrm>
          <a:prstGeom prst="rect">
            <a:avLst/>
          </a:prstGeom>
          <a:noFill/>
          <a:ln w="9525">
            <a:noFill/>
            <a:miter lim="800000"/>
            <a:headEnd/>
            <a:tailEnd/>
          </a:ln>
        </p:spPr>
        <p:txBody>
          <a:bodyPr>
            <a:spAutoFit/>
          </a:bodyPr>
          <a:lstStyle/>
          <a:p>
            <a:pPr>
              <a:buFont typeface="Wingdings" pitchFamily="2" charset="2"/>
              <a:buNone/>
            </a:pPr>
            <a:r>
              <a:rPr lang="pt-BR" sz="1800"/>
              <a:t>Occurrence</a:t>
            </a:r>
            <a:endParaRPr lang="en-US" sz="1800"/>
          </a:p>
        </p:txBody>
      </p:sp>
      <p:sp>
        <p:nvSpPr>
          <p:cNvPr id="35847" name="TextBox 20"/>
          <p:cNvSpPr txBox="1">
            <a:spLocks noChangeArrowheads="1"/>
          </p:cNvSpPr>
          <p:nvPr/>
        </p:nvSpPr>
        <p:spPr bwMode="auto">
          <a:xfrm>
            <a:off x="2355850" y="2141538"/>
            <a:ext cx="1447800" cy="523875"/>
          </a:xfrm>
          <a:prstGeom prst="rect">
            <a:avLst/>
          </a:prstGeom>
          <a:noFill/>
          <a:ln w="9525">
            <a:noFill/>
            <a:miter lim="800000"/>
            <a:headEnd/>
            <a:tailEnd/>
          </a:ln>
        </p:spPr>
        <p:txBody>
          <a:bodyPr>
            <a:spAutoFit/>
          </a:bodyPr>
          <a:lstStyle/>
          <a:p>
            <a:pPr algn="ctr">
              <a:buFont typeface="Wingdings" pitchFamily="2" charset="2"/>
              <a:buNone/>
            </a:pPr>
            <a:r>
              <a:rPr lang="pt-BR" sz="1400" b="0"/>
              <a:t>Google search for each Rep.</a:t>
            </a:r>
            <a:endParaRPr lang="en-US" sz="1400" b="0"/>
          </a:p>
        </p:txBody>
      </p:sp>
      <p:sp>
        <p:nvSpPr>
          <p:cNvPr id="42" name="Right Arrow 41"/>
          <p:cNvSpPr/>
          <p:nvPr/>
        </p:nvSpPr>
        <p:spPr bwMode="auto">
          <a:xfrm rot="7807858">
            <a:off x="1643857" y="2204244"/>
            <a:ext cx="750887" cy="428625"/>
          </a:xfrm>
          <a:prstGeom prst="rightArrow">
            <a:avLst/>
          </a:prstGeom>
          <a:solidFill>
            <a:schemeClr val="bg1">
              <a:lumMod val="85000"/>
            </a:schemeClr>
          </a:solidFill>
          <a:ln w="9525" cap="flat" cmpd="sng" algn="ctr">
            <a:solidFill>
              <a:schemeClr val="bg2"/>
            </a:solidFill>
            <a:prstDash val="solid"/>
            <a:round/>
            <a:headEnd type="none" w="med" len="med"/>
            <a:tailEnd type="none" w="med" len="med"/>
          </a:ln>
          <a:effectLst/>
        </p:spPr>
        <p:txBody>
          <a:bodyPr wrap="none" lIns="0" tIns="0" rIns="0" bIns="0" anchor="ctr"/>
          <a:lstStyle/>
          <a:p>
            <a:pPr algn="ctr">
              <a:buFont typeface="Wingdings" pitchFamily="2" charset="2"/>
              <a:buNone/>
              <a:defRPr/>
            </a:pPr>
            <a:endParaRPr lang="en-US"/>
          </a:p>
        </p:txBody>
      </p:sp>
      <p:sp>
        <p:nvSpPr>
          <p:cNvPr id="35849" name="Rectangle 43"/>
          <p:cNvSpPr>
            <a:spLocks noChangeArrowheads="1"/>
          </p:cNvSpPr>
          <p:nvPr/>
        </p:nvSpPr>
        <p:spPr bwMode="auto">
          <a:xfrm>
            <a:off x="4240213" y="3243263"/>
            <a:ext cx="1422400" cy="508000"/>
          </a:xfrm>
          <a:prstGeom prst="rect">
            <a:avLst/>
          </a:prstGeom>
          <a:noFill/>
          <a:ln w="3175" algn="ctr">
            <a:solidFill>
              <a:schemeClr val="bg2"/>
            </a:solidFill>
            <a:round/>
            <a:headEnd/>
            <a:tailEnd/>
          </a:ln>
        </p:spPr>
        <p:txBody>
          <a:bodyPr lIns="0" tIns="0" rIns="0" bIns="0" anchor="ctr"/>
          <a:lstStyle/>
          <a:p>
            <a:pPr algn="ctr">
              <a:buFont typeface="Wingdings" pitchFamily="2" charset="2"/>
              <a:buNone/>
            </a:pPr>
            <a:r>
              <a:rPr lang="en-US" sz="1400" b="0"/>
              <a:t>Prob. Scandal occurring</a:t>
            </a:r>
          </a:p>
        </p:txBody>
      </p:sp>
      <p:sp>
        <p:nvSpPr>
          <p:cNvPr id="35850" name="Rectangle 45"/>
          <p:cNvSpPr>
            <a:spLocks noChangeArrowheads="1"/>
          </p:cNvSpPr>
          <p:nvPr/>
        </p:nvSpPr>
        <p:spPr bwMode="auto">
          <a:xfrm>
            <a:off x="4240213" y="3929063"/>
            <a:ext cx="1422400" cy="508000"/>
          </a:xfrm>
          <a:prstGeom prst="rect">
            <a:avLst/>
          </a:prstGeom>
          <a:noFill/>
          <a:ln w="3175" algn="ctr">
            <a:solidFill>
              <a:schemeClr val="bg2"/>
            </a:solidFill>
            <a:round/>
            <a:headEnd/>
            <a:tailEnd/>
          </a:ln>
        </p:spPr>
        <p:txBody>
          <a:bodyPr lIns="0" tIns="0" rIns="0" bIns="0" anchor="ctr"/>
          <a:lstStyle/>
          <a:p>
            <a:pPr algn="ctr">
              <a:buFont typeface="Wingdings" pitchFamily="2" charset="2"/>
              <a:buNone/>
            </a:pPr>
            <a:r>
              <a:rPr lang="en-US" sz="1400" b="0"/>
              <a:t>Std. Dev. Scandal occurring</a:t>
            </a:r>
          </a:p>
        </p:txBody>
      </p:sp>
      <p:sp>
        <p:nvSpPr>
          <p:cNvPr id="47" name="Right Arrow 46"/>
          <p:cNvSpPr/>
          <p:nvPr/>
        </p:nvSpPr>
        <p:spPr bwMode="auto">
          <a:xfrm rot="2652145">
            <a:off x="3784600" y="2212975"/>
            <a:ext cx="750888" cy="428625"/>
          </a:xfrm>
          <a:prstGeom prst="rightArrow">
            <a:avLst/>
          </a:prstGeom>
          <a:solidFill>
            <a:schemeClr val="bg1">
              <a:lumMod val="85000"/>
            </a:schemeClr>
          </a:solidFill>
          <a:ln w="9525" cap="flat" cmpd="sng" algn="ctr">
            <a:solidFill>
              <a:schemeClr val="bg2"/>
            </a:solidFill>
            <a:prstDash val="solid"/>
            <a:round/>
            <a:headEnd type="none" w="med" len="med"/>
            <a:tailEnd type="none" w="med" len="med"/>
          </a:ln>
          <a:effectLst/>
        </p:spPr>
        <p:txBody>
          <a:bodyPr wrap="none" lIns="0" tIns="0" rIns="0" bIns="0" anchor="ctr"/>
          <a:lstStyle/>
          <a:p>
            <a:pPr algn="ctr">
              <a:buFont typeface="Wingdings" pitchFamily="2" charset="2"/>
              <a:buNone/>
              <a:defRPr/>
            </a:pPr>
            <a:endParaRPr lang="en-US"/>
          </a:p>
        </p:txBody>
      </p:sp>
      <p:sp>
        <p:nvSpPr>
          <p:cNvPr id="35852" name="TextBox 20"/>
          <p:cNvSpPr txBox="1">
            <a:spLocks noChangeArrowheads="1"/>
          </p:cNvSpPr>
          <p:nvPr/>
        </p:nvSpPr>
        <p:spPr bwMode="auto">
          <a:xfrm>
            <a:off x="214313" y="2749550"/>
            <a:ext cx="2466975" cy="368300"/>
          </a:xfrm>
          <a:prstGeom prst="rect">
            <a:avLst/>
          </a:prstGeom>
          <a:noFill/>
          <a:ln w="9525">
            <a:noFill/>
            <a:miter lim="800000"/>
            <a:headEnd/>
            <a:tailEnd/>
          </a:ln>
        </p:spPr>
        <p:txBody>
          <a:bodyPr>
            <a:spAutoFit/>
          </a:bodyPr>
          <a:lstStyle/>
          <a:p>
            <a:pPr>
              <a:buFont typeface="Wingdings" pitchFamily="2" charset="2"/>
              <a:buNone/>
            </a:pPr>
            <a:r>
              <a:rPr lang="pt-BR" sz="1800"/>
              <a:t>Severity of scandals</a:t>
            </a:r>
            <a:endParaRPr lang="en-US" sz="1800"/>
          </a:p>
        </p:txBody>
      </p:sp>
      <p:grpSp>
        <p:nvGrpSpPr>
          <p:cNvPr id="67" name="Group 66"/>
          <p:cNvGrpSpPr>
            <a:grpSpLocks/>
          </p:cNvGrpSpPr>
          <p:nvPr/>
        </p:nvGrpSpPr>
        <p:grpSpPr bwMode="auto">
          <a:xfrm>
            <a:off x="277813" y="4213225"/>
            <a:ext cx="3484562" cy="1817688"/>
            <a:chOff x="277792" y="4213184"/>
            <a:chExt cx="3483980" cy="1817226"/>
          </a:xfrm>
        </p:grpSpPr>
        <p:sp>
          <p:nvSpPr>
            <p:cNvPr id="35867" name="Rounded Rectangle 64"/>
            <p:cNvSpPr>
              <a:spLocks noChangeArrowheads="1"/>
            </p:cNvSpPr>
            <p:nvPr/>
          </p:nvSpPr>
          <p:spPr bwMode="auto">
            <a:xfrm>
              <a:off x="277792" y="5798916"/>
              <a:ext cx="3483980" cy="231494"/>
            </a:xfrm>
            <a:prstGeom prst="roundRect">
              <a:avLst>
                <a:gd name="adj" fmla="val 16667"/>
              </a:avLst>
            </a:prstGeom>
            <a:noFill/>
            <a:ln w="28575" algn="ctr">
              <a:solidFill>
                <a:srgbClr val="FF0000"/>
              </a:solidFill>
              <a:prstDash val="dash"/>
              <a:round/>
              <a:headEnd/>
              <a:tailEnd/>
            </a:ln>
          </p:spPr>
          <p:txBody>
            <a:bodyPr wrap="none" lIns="0" tIns="0" rIns="0" bIns="0" anchor="ctr"/>
            <a:lstStyle/>
            <a:p>
              <a:pPr algn="ctr">
                <a:buFont typeface="Wingdings" pitchFamily="2" charset="2"/>
                <a:buNone/>
              </a:pPr>
              <a:endParaRPr lang="en-US"/>
            </a:p>
          </p:txBody>
        </p:sp>
        <p:sp>
          <p:nvSpPr>
            <p:cNvPr id="66" name="Rectangular Callout 65"/>
            <p:cNvSpPr/>
            <p:nvPr/>
          </p:nvSpPr>
          <p:spPr bwMode="auto">
            <a:xfrm>
              <a:off x="569843" y="4213184"/>
              <a:ext cx="2601477" cy="1360142"/>
            </a:xfrm>
            <a:prstGeom prst="wedgeRectCallout">
              <a:avLst>
                <a:gd name="adj1" fmla="val -16234"/>
                <a:gd name="adj2" fmla="val 73778"/>
              </a:avLst>
            </a:prstGeom>
            <a:solidFill>
              <a:schemeClr val="accent2">
                <a:lumMod val="40000"/>
                <a:lumOff val="60000"/>
              </a:schemeClr>
            </a:solidFill>
            <a:ln w="9525" cap="flat" cmpd="sng" algn="ctr">
              <a:solidFill>
                <a:srgbClr val="DE8703"/>
              </a:solidFill>
              <a:prstDash val="solid"/>
              <a:round/>
              <a:headEnd type="none" w="med" len="med"/>
              <a:tailEnd type="none" w="med" len="med"/>
            </a:ln>
            <a:effectLst/>
          </p:spPr>
          <p:txBody>
            <a:bodyPr lIns="0" tIns="0" rIns="0" bIns="0" anchor="ctr"/>
            <a:lstStyle/>
            <a:p>
              <a:pPr algn="ctr">
                <a:defRPr/>
              </a:pPr>
              <a:r>
                <a:rPr lang="en-US" dirty="0"/>
                <a:t>Quote from Eric Massa: "Not only did I grope him, I tickled him until he couldn't breathe" … "I should have never allowed myself to be as familiar with my staff as I was... I own this misbehavior.”</a:t>
              </a:r>
            </a:p>
          </p:txBody>
        </p:sp>
      </p:grpSp>
      <p:sp>
        <p:nvSpPr>
          <p:cNvPr id="35854" name="Rectangle 67"/>
          <p:cNvSpPr>
            <a:spLocks noChangeArrowheads="1"/>
          </p:cNvSpPr>
          <p:nvPr/>
        </p:nvSpPr>
        <p:spPr bwMode="auto">
          <a:xfrm>
            <a:off x="6151563" y="3117850"/>
            <a:ext cx="2722562" cy="1989138"/>
          </a:xfrm>
          <a:prstGeom prst="rect">
            <a:avLst/>
          </a:prstGeom>
          <a:noFill/>
          <a:ln w="28575" algn="ctr">
            <a:solidFill>
              <a:srgbClr val="FF0000"/>
            </a:solidFill>
            <a:round/>
            <a:headEnd/>
            <a:tailEnd/>
          </a:ln>
        </p:spPr>
        <p:txBody>
          <a:bodyPr wrap="none" lIns="0" tIns="0" rIns="0" bIns="0" anchor="ctr"/>
          <a:lstStyle/>
          <a:p>
            <a:pPr algn="ctr">
              <a:buFont typeface="Wingdings" pitchFamily="2" charset="2"/>
              <a:buNone/>
            </a:pPr>
            <a:endParaRPr lang="en-US"/>
          </a:p>
        </p:txBody>
      </p:sp>
      <p:sp>
        <p:nvSpPr>
          <p:cNvPr id="35855" name="TextBox 20"/>
          <p:cNvSpPr txBox="1">
            <a:spLocks noChangeArrowheads="1"/>
          </p:cNvSpPr>
          <p:nvPr/>
        </p:nvSpPr>
        <p:spPr bwMode="auto">
          <a:xfrm>
            <a:off x="6054725" y="2749550"/>
            <a:ext cx="2819400" cy="368300"/>
          </a:xfrm>
          <a:prstGeom prst="rect">
            <a:avLst/>
          </a:prstGeom>
          <a:noFill/>
          <a:ln w="9525">
            <a:noFill/>
            <a:miter lim="800000"/>
            <a:headEnd/>
            <a:tailEnd/>
          </a:ln>
        </p:spPr>
        <p:txBody>
          <a:bodyPr>
            <a:spAutoFit/>
          </a:bodyPr>
          <a:lstStyle/>
          <a:p>
            <a:pPr>
              <a:buFont typeface="Wingdings" pitchFamily="2" charset="2"/>
              <a:buNone/>
            </a:pPr>
            <a:r>
              <a:rPr lang="pt-BR" sz="1800"/>
              <a:t>Simulation</a:t>
            </a:r>
            <a:endParaRPr lang="en-US" sz="1800"/>
          </a:p>
        </p:txBody>
      </p:sp>
      <p:sp>
        <p:nvSpPr>
          <p:cNvPr id="35856" name="Rectangle 69"/>
          <p:cNvSpPr>
            <a:spLocks noChangeArrowheads="1"/>
          </p:cNvSpPr>
          <p:nvPr/>
        </p:nvSpPr>
        <p:spPr bwMode="auto">
          <a:xfrm>
            <a:off x="6618288" y="4630738"/>
            <a:ext cx="1819275" cy="363537"/>
          </a:xfrm>
          <a:prstGeom prst="rect">
            <a:avLst/>
          </a:prstGeom>
          <a:noFill/>
          <a:ln w="3175" algn="ctr">
            <a:solidFill>
              <a:srgbClr val="FF0000"/>
            </a:solidFill>
            <a:round/>
            <a:headEnd/>
            <a:tailEnd/>
          </a:ln>
        </p:spPr>
        <p:txBody>
          <a:bodyPr lIns="0" tIns="0" rIns="0" bIns="0" anchor="ctr"/>
          <a:lstStyle/>
          <a:p>
            <a:pPr algn="ctr">
              <a:buFont typeface="Wingdings" pitchFamily="2" charset="2"/>
              <a:buNone/>
            </a:pPr>
            <a:r>
              <a:rPr lang="en-US" sz="1400" b="0"/>
              <a:t>Total scandal score</a:t>
            </a:r>
          </a:p>
        </p:txBody>
      </p:sp>
      <p:pic>
        <p:nvPicPr>
          <p:cNvPr id="35857" name="Picture 3"/>
          <p:cNvPicPr>
            <a:picLocks noChangeAspect="1" noChangeArrowheads="1"/>
          </p:cNvPicPr>
          <p:nvPr/>
        </p:nvPicPr>
        <p:blipFill>
          <a:blip r:embed="rId5"/>
          <a:srcRect/>
          <a:stretch>
            <a:fillRect/>
          </a:stretch>
        </p:blipFill>
        <p:spPr bwMode="auto">
          <a:xfrm>
            <a:off x="7192963" y="4173538"/>
            <a:ext cx="635000" cy="400050"/>
          </a:xfrm>
          <a:prstGeom prst="rect">
            <a:avLst/>
          </a:prstGeom>
          <a:noFill/>
          <a:ln w="9525">
            <a:noFill/>
            <a:miter lim="800000"/>
            <a:headEnd/>
            <a:tailEnd/>
          </a:ln>
        </p:spPr>
      </p:pic>
      <p:sp>
        <p:nvSpPr>
          <p:cNvPr id="35858" name="Rectangle 80"/>
          <p:cNvSpPr>
            <a:spLocks noChangeArrowheads="1"/>
          </p:cNvSpPr>
          <p:nvPr/>
        </p:nvSpPr>
        <p:spPr bwMode="auto">
          <a:xfrm>
            <a:off x="6110288" y="5829300"/>
            <a:ext cx="2722562" cy="438150"/>
          </a:xfrm>
          <a:prstGeom prst="rect">
            <a:avLst/>
          </a:prstGeom>
          <a:noFill/>
          <a:ln w="28575" algn="ctr">
            <a:solidFill>
              <a:srgbClr val="008000"/>
            </a:solidFill>
            <a:round/>
            <a:headEnd/>
            <a:tailEnd/>
          </a:ln>
        </p:spPr>
        <p:txBody>
          <a:bodyPr lIns="0" tIns="0" rIns="0" bIns="0" anchor="ctr"/>
          <a:lstStyle/>
          <a:p>
            <a:pPr algn="ctr">
              <a:buFont typeface="Wingdings" pitchFamily="2" charset="2"/>
              <a:buNone/>
            </a:pPr>
            <a:r>
              <a:rPr lang="en-US" sz="1400"/>
              <a:t>Probability of scandal ending career</a:t>
            </a:r>
          </a:p>
        </p:txBody>
      </p:sp>
      <p:sp>
        <p:nvSpPr>
          <p:cNvPr id="82" name="Rectangular Callout 81"/>
          <p:cNvSpPr/>
          <p:nvPr/>
        </p:nvSpPr>
        <p:spPr bwMode="auto">
          <a:xfrm>
            <a:off x="8008938" y="5181600"/>
            <a:ext cx="952500" cy="534988"/>
          </a:xfrm>
          <a:prstGeom prst="wedgeRectCallout">
            <a:avLst>
              <a:gd name="adj1" fmla="val -32960"/>
              <a:gd name="adj2" fmla="val 80536"/>
            </a:avLst>
          </a:prstGeom>
          <a:solidFill>
            <a:schemeClr val="accent2">
              <a:lumMod val="40000"/>
              <a:lumOff val="60000"/>
            </a:schemeClr>
          </a:solidFill>
          <a:ln w="9525" cap="flat" cmpd="sng" algn="ctr">
            <a:solidFill>
              <a:srgbClr val="DE8703"/>
            </a:solidFill>
            <a:prstDash val="solid"/>
            <a:round/>
            <a:headEnd type="none" w="med" len="med"/>
            <a:tailEnd type="none" w="med" len="med"/>
          </a:ln>
          <a:effectLst/>
        </p:spPr>
        <p:txBody>
          <a:bodyPr lIns="0" tIns="0" rIns="0" bIns="0" anchor="ctr"/>
          <a:lstStyle/>
          <a:p>
            <a:pPr algn="ctr">
              <a:buFont typeface="Wingdings" pitchFamily="2" charset="2"/>
              <a:buNone/>
              <a:defRPr/>
            </a:pPr>
            <a:r>
              <a:rPr lang="en-US" dirty="0"/>
              <a:t>Penalty in the model</a:t>
            </a:r>
          </a:p>
        </p:txBody>
      </p:sp>
      <p:sp>
        <p:nvSpPr>
          <p:cNvPr id="35860" name="Right Arrow 82"/>
          <p:cNvSpPr>
            <a:spLocks noChangeArrowheads="1"/>
          </p:cNvSpPr>
          <p:nvPr/>
        </p:nvSpPr>
        <p:spPr bwMode="auto">
          <a:xfrm rot="5400000">
            <a:off x="6630987" y="4252913"/>
            <a:ext cx="449263" cy="198438"/>
          </a:xfrm>
          <a:prstGeom prst="rightArrow">
            <a:avLst>
              <a:gd name="adj1" fmla="val 50000"/>
              <a:gd name="adj2" fmla="val 49735"/>
            </a:avLst>
          </a:prstGeom>
          <a:noFill/>
          <a:ln w="9525" algn="ctr">
            <a:solidFill>
              <a:srgbClr val="FF0000"/>
            </a:solidFill>
            <a:round/>
            <a:headEnd/>
            <a:tailEnd/>
          </a:ln>
        </p:spPr>
        <p:txBody>
          <a:bodyPr wrap="none" lIns="0" tIns="0" rIns="0" bIns="0" anchor="ctr"/>
          <a:lstStyle/>
          <a:p>
            <a:pPr algn="ctr"/>
            <a:endParaRPr lang="en-US"/>
          </a:p>
        </p:txBody>
      </p:sp>
      <p:sp>
        <p:nvSpPr>
          <p:cNvPr id="35861" name="Right Arrow 85"/>
          <p:cNvSpPr>
            <a:spLocks noChangeArrowheads="1"/>
          </p:cNvSpPr>
          <p:nvPr/>
        </p:nvSpPr>
        <p:spPr bwMode="auto">
          <a:xfrm rot="5400000">
            <a:off x="7998618" y="4253707"/>
            <a:ext cx="449263" cy="196850"/>
          </a:xfrm>
          <a:prstGeom prst="rightArrow">
            <a:avLst>
              <a:gd name="adj1" fmla="val 50000"/>
              <a:gd name="adj2" fmla="val 50136"/>
            </a:avLst>
          </a:prstGeom>
          <a:noFill/>
          <a:ln w="9525" algn="ctr">
            <a:solidFill>
              <a:srgbClr val="FF0000"/>
            </a:solidFill>
            <a:round/>
            <a:headEnd/>
            <a:tailEnd/>
          </a:ln>
        </p:spPr>
        <p:txBody>
          <a:bodyPr wrap="none" lIns="0" tIns="0" rIns="0" bIns="0" anchor="ctr"/>
          <a:lstStyle/>
          <a:p>
            <a:pPr algn="ctr"/>
            <a:endParaRPr lang="en-US"/>
          </a:p>
        </p:txBody>
      </p:sp>
      <p:sp>
        <p:nvSpPr>
          <p:cNvPr id="87" name="Freeform 9"/>
          <p:cNvSpPr>
            <a:spLocks/>
          </p:cNvSpPr>
          <p:nvPr/>
        </p:nvSpPr>
        <p:spPr bwMode="auto">
          <a:xfrm rot="20724878" flipV="1">
            <a:off x="3894138" y="5238750"/>
            <a:ext cx="2292350" cy="693738"/>
          </a:xfrm>
          <a:custGeom>
            <a:avLst/>
            <a:gdLst/>
            <a:ahLst/>
            <a:cxnLst>
              <a:cxn ang="0">
                <a:pos x="0" y="397"/>
              </a:cxn>
              <a:cxn ang="0">
                <a:pos x="22" y="366"/>
              </a:cxn>
              <a:cxn ang="0">
                <a:pos x="41" y="342"/>
              </a:cxn>
              <a:cxn ang="0">
                <a:pos x="60" y="322"/>
              </a:cxn>
              <a:cxn ang="0">
                <a:pos x="82" y="300"/>
              </a:cxn>
              <a:cxn ang="0">
                <a:pos x="113" y="270"/>
              </a:cxn>
              <a:cxn ang="0">
                <a:pos x="146" y="245"/>
              </a:cxn>
              <a:cxn ang="0">
                <a:pos x="185" y="219"/>
              </a:cxn>
              <a:cxn ang="0">
                <a:pos x="224" y="195"/>
              </a:cxn>
              <a:cxn ang="0">
                <a:pos x="261" y="174"/>
              </a:cxn>
              <a:cxn ang="0">
                <a:pos x="310" y="150"/>
              </a:cxn>
              <a:cxn ang="0">
                <a:pos x="346" y="135"/>
              </a:cxn>
              <a:cxn ang="0">
                <a:pos x="397" y="118"/>
              </a:cxn>
              <a:cxn ang="0">
                <a:pos x="451" y="98"/>
              </a:cxn>
              <a:cxn ang="0">
                <a:pos x="506" y="82"/>
              </a:cxn>
              <a:cxn ang="0">
                <a:pos x="547" y="72"/>
              </a:cxn>
              <a:cxn ang="0">
                <a:pos x="603" y="65"/>
              </a:cxn>
              <a:cxn ang="0">
                <a:pos x="649" y="63"/>
              </a:cxn>
              <a:cxn ang="0">
                <a:pos x="696" y="63"/>
              </a:cxn>
              <a:cxn ang="0">
                <a:pos x="746" y="69"/>
              </a:cxn>
              <a:cxn ang="0">
                <a:pos x="773" y="75"/>
              </a:cxn>
              <a:cxn ang="0">
                <a:pos x="806" y="86"/>
              </a:cxn>
              <a:cxn ang="0">
                <a:pos x="830" y="96"/>
              </a:cxn>
              <a:cxn ang="0">
                <a:pos x="854" y="106"/>
              </a:cxn>
              <a:cxn ang="0">
                <a:pos x="872" y="117"/>
              </a:cxn>
              <a:cxn ang="0">
                <a:pos x="906" y="0"/>
              </a:cxn>
              <a:cxn ang="0">
                <a:pos x="922" y="45"/>
              </a:cxn>
              <a:cxn ang="0">
                <a:pos x="938" y="86"/>
              </a:cxn>
              <a:cxn ang="0">
                <a:pos x="961" y="139"/>
              </a:cxn>
              <a:cxn ang="0">
                <a:pos x="990" y="186"/>
              </a:cxn>
              <a:cxn ang="0">
                <a:pos x="1016" y="224"/>
              </a:cxn>
              <a:cxn ang="0">
                <a:pos x="1053" y="263"/>
              </a:cxn>
              <a:cxn ang="0">
                <a:pos x="1006" y="272"/>
              </a:cxn>
              <a:cxn ang="0">
                <a:pos x="956" y="284"/>
              </a:cxn>
              <a:cxn ang="0">
                <a:pos x="901" y="302"/>
              </a:cxn>
              <a:cxn ang="0">
                <a:pos x="856" y="325"/>
              </a:cxn>
              <a:cxn ang="0">
                <a:pos x="830" y="340"/>
              </a:cxn>
              <a:cxn ang="0">
                <a:pos x="799" y="367"/>
              </a:cxn>
              <a:cxn ang="0">
                <a:pos x="833" y="250"/>
              </a:cxn>
              <a:cxn ang="0">
                <a:pos x="792" y="230"/>
              </a:cxn>
              <a:cxn ang="0">
                <a:pos x="754" y="216"/>
              </a:cxn>
              <a:cxn ang="0">
                <a:pos x="709" y="207"/>
              </a:cxn>
              <a:cxn ang="0">
                <a:pos x="663" y="200"/>
              </a:cxn>
              <a:cxn ang="0">
                <a:pos x="610" y="197"/>
              </a:cxn>
              <a:cxn ang="0">
                <a:pos x="562" y="196"/>
              </a:cxn>
              <a:cxn ang="0">
                <a:pos x="492" y="200"/>
              </a:cxn>
              <a:cxn ang="0">
                <a:pos x="434" y="208"/>
              </a:cxn>
              <a:cxn ang="0">
                <a:pos x="381" y="218"/>
              </a:cxn>
              <a:cxn ang="0">
                <a:pos x="325" y="233"/>
              </a:cxn>
              <a:cxn ang="0">
                <a:pos x="297" y="240"/>
              </a:cxn>
              <a:cxn ang="0">
                <a:pos x="273" y="248"/>
              </a:cxn>
              <a:cxn ang="0">
                <a:pos x="250" y="255"/>
              </a:cxn>
              <a:cxn ang="0">
                <a:pos x="230" y="263"/>
              </a:cxn>
              <a:cxn ang="0">
                <a:pos x="190" y="278"/>
              </a:cxn>
              <a:cxn ang="0">
                <a:pos x="163" y="291"/>
              </a:cxn>
              <a:cxn ang="0">
                <a:pos x="142" y="302"/>
              </a:cxn>
              <a:cxn ang="0">
                <a:pos x="121" y="313"/>
              </a:cxn>
              <a:cxn ang="0">
                <a:pos x="100" y="325"/>
              </a:cxn>
              <a:cxn ang="0">
                <a:pos x="82" y="336"/>
              </a:cxn>
              <a:cxn ang="0">
                <a:pos x="62" y="348"/>
              </a:cxn>
              <a:cxn ang="0">
                <a:pos x="40" y="365"/>
              </a:cxn>
              <a:cxn ang="0">
                <a:pos x="19" y="380"/>
              </a:cxn>
              <a:cxn ang="0">
                <a:pos x="0" y="397"/>
              </a:cxn>
            </a:cxnLst>
            <a:rect l="0" t="0" r="r" b="b"/>
            <a:pathLst>
              <a:path w="1054" h="398">
                <a:moveTo>
                  <a:pt x="0" y="397"/>
                </a:moveTo>
                <a:lnTo>
                  <a:pt x="22" y="366"/>
                </a:lnTo>
                <a:lnTo>
                  <a:pt x="41" y="342"/>
                </a:lnTo>
                <a:lnTo>
                  <a:pt x="60" y="322"/>
                </a:lnTo>
                <a:lnTo>
                  <a:pt x="82" y="300"/>
                </a:lnTo>
                <a:lnTo>
                  <a:pt x="113" y="270"/>
                </a:lnTo>
                <a:lnTo>
                  <a:pt x="146" y="245"/>
                </a:lnTo>
                <a:lnTo>
                  <a:pt x="185" y="219"/>
                </a:lnTo>
                <a:lnTo>
                  <a:pt x="224" y="195"/>
                </a:lnTo>
                <a:lnTo>
                  <a:pt x="261" y="174"/>
                </a:lnTo>
                <a:lnTo>
                  <a:pt x="310" y="150"/>
                </a:lnTo>
                <a:lnTo>
                  <a:pt x="346" y="135"/>
                </a:lnTo>
                <a:lnTo>
                  <a:pt x="397" y="118"/>
                </a:lnTo>
                <a:lnTo>
                  <a:pt x="451" y="98"/>
                </a:lnTo>
                <a:lnTo>
                  <a:pt x="506" y="82"/>
                </a:lnTo>
                <a:lnTo>
                  <a:pt x="547" y="72"/>
                </a:lnTo>
                <a:lnTo>
                  <a:pt x="603" y="65"/>
                </a:lnTo>
                <a:lnTo>
                  <a:pt x="649" y="63"/>
                </a:lnTo>
                <a:lnTo>
                  <a:pt x="696" y="63"/>
                </a:lnTo>
                <a:lnTo>
                  <a:pt x="746" y="69"/>
                </a:lnTo>
                <a:lnTo>
                  <a:pt x="773" y="75"/>
                </a:lnTo>
                <a:lnTo>
                  <a:pt x="806" y="86"/>
                </a:lnTo>
                <a:lnTo>
                  <a:pt x="830" y="96"/>
                </a:lnTo>
                <a:lnTo>
                  <a:pt x="854" y="106"/>
                </a:lnTo>
                <a:lnTo>
                  <a:pt x="872" y="117"/>
                </a:lnTo>
                <a:lnTo>
                  <a:pt x="906" y="0"/>
                </a:lnTo>
                <a:lnTo>
                  <a:pt x="922" y="45"/>
                </a:lnTo>
                <a:lnTo>
                  <a:pt x="938" y="86"/>
                </a:lnTo>
                <a:lnTo>
                  <a:pt x="961" y="139"/>
                </a:lnTo>
                <a:lnTo>
                  <a:pt x="990" y="186"/>
                </a:lnTo>
                <a:lnTo>
                  <a:pt x="1016" y="224"/>
                </a:lnTo>
                <a:lnTo>
                  <a:pt x="1053" y="263"/>
                </a:lnTo>
                <a:lnTo>
                  <a:pt x="1006" y="272"/>
                </a:lnTo>
                <a:lnTo>
                  <a:pt x="956" y="284"/>
                </a:lnTo>
                <a:lnTo>
                  <a:pt x="901" y="302"/>
                </a:lnTo>
                <a:lnTo>
                  <a:pt x="856" y="325"/>
                </a:lnTo>
                <a:lnTo>
                  <a:pt x="830" y="340"/>
                </a:lnTo>
                <a:lnTo>
                  <a:pt x="799" y="367"/>
                </a:lnTo>
                <a:lnTo>
                  <a:pt x="833" y="250"/>
                </a:lnTo>
                <a:lnTo>
                  <a:pt x="792" y="230"/>
                </a:lnTo>
                <a:lnTo>
                  <a:pt x="754" y="216"/>
                </a:lnTo>
                <a:lnTo>
                  <a:pt x="709" y="207"/>
                </a:lnTo>
                <a:lnTo>
                  <a:pt x="663" y="200"/>
                </a:lnTo>
                <a:lnTo>
                  <a:pt x="610" y="197"/>
                </a:lnTo>
                <a:lnTo>
                  <a:pt x="562" y="196"/>
                </a:lnTo>
                <a:lnTo>
                  <a:pt x="492" y="200"/>
                </a:lnTo>
                <a:lnTo>
                  <a:pt x="434" y="208"/>
                </a:lnTo>
                <a:lnTo>
                  <a:pt x="381" y="218"/>
                </a:lnTo>
                <a:lnTo>
                  <a:pt x="325" y="233"/>
                </a:lnTo>
                <a:lnTo>
                  <a:pt x="297" y="240"/>
                </a:lnTo>
                <a:lnTo>
                  <a:pt x="273" y="248"/>
                </a:lnTo>
                <a:lnTo>
                  <a:pt x="250" y="255"/>
                </a:lnTo>
                <a:lnTo>
                  <a:pt x="230" y="263"/>
                </a:lnTo>
                <a:lnTo>
                  <a:pt x="190" y="278"/>
                </a:lnTo>
                <a:lnTo>
                  <a:pt x="163" y="291"/>
                </a:lnTo>
                <a:lnTo>
                  <a:pt x="142" y="302"/>
                </a:lnTo>
                <a:lnTo>
                  <a:pt x="121" y="313"/>
                </a:lnTo>
                <a:lnTo>
                  <a:pt x="100" y="325"/>
                </a:lnTo>
                <a:lnTo>
                  <a:pt x="82" y="336"/>
                </a:lnTo>
                <a:lnTo>
                  <a:pt x="62" y="348"/>
                </a:lnTo>
                <a:lnTo>
                  <a:pt x="40" y="365"/>
                </a:lnTo>
                <a:lnTo>
                  <a:pt x="19" y="380"/>
                </a:lnTo>
                <a:lnTo>
                  <a:pt x="0" y="397"/>
                </a:lnTo>
              </a:path>
            </a:pathLst>
          </a:custGeom>
          <a:solidFill>
            <a:schemeClr val="bg1">
              <a:lumMod val="85000"/>
            </a:schemeClr>
          </a:solidFill>
          <a:ln w="9525" cap="flat" cmpd="sng" algn="ctr">
            <a:solidFill>
              <a:schemeClr val="bg2"/>
            </a:solidFill>
            <a:prstDash val="solid"/>
            <a:round/>
            <a:headEnd type="none" w="med" len="med"/>
            <a:tailEnd type="none" w="med" len="med"/>
          </a:ln>
          <a:effectLst/>
        </p:spPr>
        <p:txBody>
          <a:bodyPr wrap="none" lIns="0" tIns="0" rIns="0" bIns="0" anchor="ctr"/>
          <a:lstStyle/>
          <a:p>
            <a:pPr algn="ctr">
              <a:defRPr/>
            </a:pPr>
            <a:endParaRPr lang="en-US"/>
          </a:p>
        </p:txBody>
      </p:sp>
      <p:sp>
        <p:nvSpPr>
          <p:cNvPr id="89" name="Freeform 9"/>
          <p:cNvSpPr>
            <a:spLocks/>
          </p:cNvSpPr>
          <p:nvPr/>
        </p:nvSpPr>
        <p:spPr bwMode="auto">
          <a:xfrm flipV="1">
            <a:off x="5292725" y="4624388"/>
            <a:ext cx="776288" cy="439737"/>
          </a:xfrm>
          <a:custGeom>
            <a:avLst/>
            <a:gdLst/>
            <a:ahLst/>
            <a:cxnLst>
              <a:cxn ang="0">
                <a:pos x="0" y="397"/>
              </a:cxn>
              <a:cxn ang="0">
                <a:pos x="22" y="366"/>
              </a:cxn>
              <a:cxn ang="0">
                <a:pos x="41" y="342"/>
              </a:cxn>
              <a:cxn ang="0">
                <a:pos x="60" y="322"/>
              </a:cxn>
              <a:cxn ang="0">
                <a:pos x="82" y="300"/>
              </a:cxn>
              <a:cxn ang="0">
                <a:pos x="113" y="270"/>
              </a:cxn>
              <a:cxn ang="0">
                <a:pos x="146" y="245"/>
              </a:cxn>
              <a:cxn ang="0">
                <a:pos x="185" y="219"/>
              </a:cxn>
              <a:cxn ang="0">
                <a:pos x="224" y="195"/>
              </a:cxn>
              <a:cxn ang="0">
                <a:pos x="261" y="174"/>
              </a:cxn>
              <a:cxn ang="0">
                <a:pos x="310" y="150"/>
              </a:cxn>
              <a:cxn ang="0">
                <a:pos x="346" y="135"/>
              </a:cxn>
              <a:cxn ang="0">
                <a:pos x="397" y="118"/>
              </a:cxn>
              <a:cxn ang="0">
                <a:pos x="451" y="98"/>
              </a:cxn>
              <a:cxn ang="0">
                <a:pos x="506" y="82"/>
              </a:cxn>
              <a:cxn ang="0">
                <a:pos x="547" y="72"/>
              </a:cxn>
              <a:cxn ang="0">
                <a:pos x="603" y="65"/>
              </a:cxn>
              <a:cxn ang="0">
                <a:pos x="649" y="63"/>
              </a:cxn>
              <a:cxn ang="0">
                <a:pos x="696" y="63"/>
              </a:cxn>
              <a:cxn ang="0">
                <a:pos x="746" y="69"/>
              </a:cxn>
              <a:cxn ang="0">
                <a:pos x="773" y="75"/>
              </a:cxn>
              <a:cxn ang="0">
                <a:pos x="806" y="86"/>
              </a:cxn>
              <a:cxn ang="0">
                <a:pos x="830" y="96"/>
              </a:cxn>
              <a:cxn ang="0">
                <a:pos x="854" y="106"/>
              </a:cxn>
              <a:cxn ang="0">
                <a:pos x="872" y="117"/>
              </a:cxn>
              <a:cxn ang="0">
                <a:pos x="906" y="0"/>
              </a:cxn>
              <a:cxn ang="0">
                <a:pos x="922" y="45"/>
              </a:cxn>
              <a:cxn ang="0">
                <a:pos x="938" y="86"/>
              </a:cxn>
              <a:cxn ang="0">
                <a:pos x="961" y="139"/>
              </a:cxn>
              <a:cxn ang="0">
                <a:pos x="990" y="186"/>
              </a:cxn>
              <a:cxn ang="0">
                <a:pos x="1016" y="224"/>
              </a:cxn>
              <a:cxn ang="0">
                <a:pos x="1053" y="263"/>
              </a:cxn>
              <a:cxn ang="0">
                <a:pos x="1006" y="272"/>
              </a:cxn>
              <a:cxn ang="0">
                <a:pos x="956" y="284"/>
              </a:cxn>
              <a:cxn ang="0">
                <a:pos x="901" y="302"/>
              </a:cxn>
              <a:cxn ang="0">
                <a:pos x="856" y="325"/>
              </a:cxn>
              <a:cxn ang="0">
                <a:pos x="830" y="340"/>
              </a:cxn>
              <a:cxn ang="0">
                <a:pos x="799" y="367"/>
              </a:cxn>
              <a:cxn ang="0">
                <a:pos x="833" y="250"/>
              </a:cxn>
              <a:cxn ang="0">
                <a:pos x="792" y="230"/>
              </a:cxn>
              <a:cxn ang="0">
                <a:pos x="754" y="216"/>
              </a:cxn>
              <a:cxn ang="0">
                <a:pos x="709" y="207"/>
              </a:cxn>
              <a:cxn ang="0">
                <a:pos x="663" y="200"/>
              </a:cxn>
              <a:cxn ang="0">
                <a:pos x="610" y="197"/>
              </a:cxn>
              <a:cxn ang="0">
                <a:pos x="562" y="196"/>
              </a:cxn>
              <a:cxn ang="0">
                <a:pos x="492" y="200"/>
              </a:cxn>
              <a:cxn ang="0">
                <a:pos x="434" y="208"/>
              </a:cxn>
              <a:cxn ang="0">
                <a:pos x="381" y="218"/>
              </a:cxn>
              <a:cxn ang="0">
                <a:pos x="325" y="233"/>
              </a:cxn>
              <a:cxn ang="0">
                <a:pos x="297" y="240"/>
              </a:cxn>
              <a:cxn ang="0">
                <a:pos x="273" y="248"/>
              </a:cxn>
              <a:cxn ang="0">
                <a:pos x="250" y="255"/>
              </a:cxn>
              <a:cxn ang="0">
                <a:pos x="230" y="263"/>
              </a:cxn>
              <a:cxn ang="0">
                <a:pos x="190" y="278"/>
              </a:cxn>
              <a:cxn ang="0">
                <a:pos x="163" y="291"/>
              </a:cxn>
              <a:cxn ang="0">
                <a:pos x="142" y="302"/>
              </a:cxn>
              <a:cxn ang="0">
                <a:pos x="121" y="313"/>
              </a:cxn>
              <a:cxn ang="0">
                <a:pos x="100" y="325"/>
              </a:cxn>
              <a:cxn ang="0">
                <a:pos x="82" y="336"/>
              </a:cxn>
              <a:cxn ang="0">
                <a:pos x="62" y="348"/>
              </a:cxn>
              <a:cxn ang="0">
                <a:pos x="40" y="365"/>
              </a:cxn>
              <a:cxn ang="0">
                <a:pos x="19" y="380"/>
              </a:cxn>
              <a:cxn ang="0">
                <a:pos x="0" y="397"/>
              </a:cxn>
            </a:cxnLst>
            <a:rect l="0" t="0" r="r" b="b"/>
            <a:pathLst>
              <a:path w="1054" h="398">
                <a:moveTo>
                  <a:pt x="0" y="397"/>
                </a:moveTo>
                <a:lnTo>
                  <a:pt x="22" y="366"/>
                </a:lnTo>
                <a:lnTo>
                  <a:pt x="41" y="342"/>
                </a:lnTo>
                <a:lnTo>
                  <a:pt x="60" y="322"/>
                </a:lnTo>
                <a:lnTo>
                  <a:pt x="82" y="300"/>
                </a:lnTo>
                <a:lnTo>
                  <a:pt x="113" y="270"/>
                </a:lnTo>
                <a:lnTo>
                  <a:pt x="146" y="245"/>
                </a:lnTo>
                <a:lnTo>
                  <a:pt x="185" y="219"/>
                </a:lnTo>
                <a:lnTo>
                  <a:pt x="224" y="195"/>
                </a:lnTo>
                <a:lnTo>
                  <a:pt x="261" y="174"/>
                </a:lnTo>
                <a:lnTo>
                  <a:pt x="310" y="150"/>
                </a:lnTo>
                <a:lnTo>
                  <a:pt x="346" y="135"/>
                </a:lnTo>
                <a:lnTo>
                  <a:pt x="397" y="118"/>
                </a:lnTo>
                <a:lnTo>
                  <a:pt x="451" y="98"/>
                </a:lnTo>
                <a:lnTo>
                  <a:pt x="506" y="82"/>
                </a:lnTo>
                <a:lnTo>
                  <a:pt x="547" y="72"/>
                </a:lnTo>
                <a:lnTo>
                  <a:pt x="603" y="65"/>
                </a:lnTo>
                <a:lnTo>
                  <a:pt x="649" y="63"/>
                </a:lnTo>
                <a:lnTo>
                  <a:pt x="696" y="63"/>
                </a:lnTo>
                <a:lnTo>
                  <a:pt x="746" y="69"/>
                </a:lnTo>
                <a:lnTo>
                  <a:pt x="773" y="75"/>
                </a:lnTo>
                <a:lnTo>
                  <a:pt x="806" y="86"/>
                </a:lnTo>
                <a:lnTo>
                  <a:pt x="830" y="96"/>
                </a:lnTo>
                <a:lnTo>
                  <a:pt x="854" y="106"/>
                </a:lnTo>
                <a:lnTo>
                  <a:pt x="872" y="117"/>
                </a:lnTo>
                <a:lnTo>
                  <a:pt x="906" y="0"/>
                </a:lnTo>
                <a:lnTo>
                  <a:pt x="922" y="45"/>
                </a:lnTo>
                <a:lnTo>
                  <a:pt x="938" y="86"/>
                </a:lnTo>
                <a:lnTo>
                  <a:pt x="961" y="139"/>
                </a:lnTo>
                <a:lnTo>
                  <a:pt x="990" y="186"/>
                </a:lnTo>
                <a:lnTo>
                  <a:pt x="1016" y="224"/>
                </a:lnTo>
                <a:lnTo>
                  <a:pt x="1053" y="263"/>
                </a:lnTo>
                <a:lnTo>
                  <a:pt x="1006" y="272"/>
                </a:lnTo>
                <a:lnTo>
                  <a:pt x="956" y="284"/>
                </a:lnTo>
                <a:lnTo>
                  <a:pt x="901" y="302"/>
                </a:lnTo>
                <a:lnTo>
                  <a:pt x="856" y="325"/>
                </a:lnTo>
                <a:lnTo>
                  <a:pt x="830" y="340"/>
                </a:lnTo>
                <a:lnTo>
                  <a:pt x="799" y="367"/>
                </a:lnTo>
                <a:lnTo>
                  <a:pt x="833" y="250"/>
                </a:lnTo>
                <a:lnTo>
                  <a:pt x="792" y="230"/>
                </a:lnTo>
                <a:lnTo>
                  <a:pt x="754" y="216"/>
                </a:lnTo>
                <a:lnTo>
                  <a:pt x="709" y="207"/>
                </a:lnTo>
                <a:lnTo>
                  <a:pt x="663" y="200"/>
                </a:lnTo>
                <a:lnTo>
                  <a:pt x="610" y="197"/>
                </a:lnTo>
                <a:lnTo>
                  <a:pt x="562" y="196"/>
                </a:lnTo>
                <a:lnTo>
                  <a:pt x="492" y="200"/>
                </a:lnTo>
                <a:lnTo>
                  <a:pt x="434" y="208"/>
                </a:lnTo>
                <a:lnTo>
                  <a:pt x="381" y="218"/>
                </a:lnTo>
                <a:lnTo>
                  <a:pt x="325" y="233"/>
                </a:lnTo>
                <a:lnTo>
                  <a:pt x="297" y="240"/>
                </a:lnTo>
                <a:lnTo>
                  <a:pt x="273" y="248"/>
                </a:lnTo>
                <a:lnTo>
                  <a:pt x="250" y="255"/>
                </a:lnTo>
                <a:lnTo>
                  <a:pt x="230" y="263"/>
                </a:lnTo>
                <a:lnTo>
                  <a:pt x="190" y="278"/>
                </a:lnTo>
                <a:lnTo>
                  <a:pt x="163" y="291"/>
                </a:lnTo>
                <a:lnTo>
                  <a:pt x="142" y="302"/>
                </a:lnTo>
                <a:lnTo>
                  <a:pt x="121" y="313"/>
                </a:lnTo>
                <a:lnTo>
                  <a:pt x="100" y="325"/>
                </a:lnTo>
                <a:lnTo>
                  <a:pt x="82" y="336"/>
                </a:lnTo>
                <a:lnTo>
                  <a:pt x="62" y="348"/>
                </a:lnTo>
                <a:lnTo>
                  <a:pt x="40" y="365"/>
                </a:lnTo>
                <a:lnTo>
                  <a:pt x="19" y="380"/>
                </a:lnTo>
                <a:lnTo>
                  <a:pt x="0" y="397"/>
                </a:lnTo>
              </a:path>
            </a:pathLst>
          </a:custGeom>
          <a:solidFill>
            <a:schemeClr val="bg1">
              <a:lumMod val="85000"/>
            </a:schemeClr>
          </a:solidFill>
          <a:ln w="9525" cap="flat" cmpd="sng" algn="ctr">
            <a:solidFill>
              <a:schemeClr val="bg2"/>
            </a:solidFill>
            <a:prstDash val="solid"/>
            <a:round/>
            <a:headEnd type="none" w="med" len="med"/>
            <a:tailEnd type="none" w="med" len="med"/>
          </a:ln>
          <a:effectLst/>
        </p:spPr>
        <p:txBody>
          <a:bodyPr wrap="none" lIns="0" tIns="0" rIns="0" bIns="0" anchor="ctr"/>
          <a:lstStyle/>
          <a:p>
            <a:pPr algn="ctr">
              <a:defRPr/>
            </a:pPr>
            <a:endParaRPr lang="en-US"/>
          </a:p>
        </p:txBody>
      </p:sp>
      <p:sp>
        <p:nvSpPr>
          <p:cNvPr id="90" name="Right Arrow 89"/>
          <p:cNvSpPr/>
          <p:nvPr/>
        </p:nvSpPr>
        <p:spPr bwMode="auto">
          <a:xfrm rot="5400000">
            <a:off x="7194551" y="5249862"/>
            <a:ext cx="450850" cy="428625"/>
          </a:xfrm>
          <a:prstGeom prst="rightArrow">
            <a:avLst/>
          </a:prstGeom>
          <a:solidFill>
            <a:schemeClr val="bg1">
              <a:lumMod val="85000"/>
            </a:schemeClr>
          </a:solidFill>
          <a:ln w="9525" cap="flat" cmpd="sng" algn="ctr">
            <a:solidFill>
              <a:schemeClr val="bg2"/>
            </a:solidFill>
            <a:prstDash val="solid"/>
            <a:round/>
            <a:headEnd type="none" w="med" len="med"/>
            <a:tailEnd type="none" w="med" len="med"/>
          </a:ln>
          <a:effectLst/>
        </p:spPr>
        <p:txBody>
          <a:bodyPr wrap="none" lIns="0" tIns="0" rIns="0" bIns="0" anchor="ctr"/>
          <a:lstStyle/>
          <a:p>
            <a:pPr algn="ctr">
              <a:buFont typeface="Wingdings" pitchFamily="2" charset="2"/>
              <a:buNone/>
              <a:defRPr/>
            </a:pPr>
            <a:endParaRPr lang="en-US"/>
          </a:p>
        </p:txBody>
      </p:sp>
      <p:sp>
        <p:nvSpPr>
          <p:cNvPr id="35865" name="Rectangle 90"/>
          <p:cNvSpPr>
            <a:spLocks noChangeArrowheads="1"/>
          </p:cNvSpPr>
          <p:nvPr/>
        </p:nvSpPr>
        <p:spPr bwMode="auto">
          <a:xfrm>
            <a:off x="6432550" y="3211513"/>
            <a:ext cx="885825" cy="876300"/>
          </a:xfrm>
          <a:prstGeom prst="rect">
            <a:avLst/>
          </a:prstGeom>
          <a:noFill/>
          <a:ln w="3175" algn="ctr">
            <a:solidFill>
              <a:srgbClr val="FF0000"/>
            </a:solidFill>
            <a:round/>
            <a:headEnd/>
            <a:tailEnd/>
          </a:ln>
        </p:spPr>
        <p:txBody>
          <a:bodyPr lIns="0" tIns="0" rIns="0" bIns="0" anchor="ctr"/>
          <a:lstStyle/>
          <a:p>
            <a:pPr algn="ctr">
              <a:buFont typeface="Wingdings" pitchFamily="2" charset="2"/>
              <a:buNone/>
            </a:pPr>
            <a:r>
              <a:rPr lang="en-US" sz="1400" b="0"/>
              <a:t># Scandals occurring (normal dist)</a:t>
            </a:r>
          </a:p>
        </p:txBody>
      </p:sp>
      <p:sp>
        <p:nvSpPr>
          <p:cNvPr id="35866" name="Rectangle 91"/>
          <p:cNvSpPr>
            <a:spLocks noChangeArrowheads="1"/>
          </p:cNvSpPr>
          <p:nvPr/>
        </p:nvSpPr>
        <p:spPr bwMode="auto">
          <a:xfrm>
            <a:off x="7708900" y="3211513"/>
            <a:ext cx="885825" cy="876300"/>
          </a:xfrm>
          <a:prstGeom prst="rect">
            <a:avLst/>
          </a:prstGeom>
          <a:noFill/>
          <a:ln w="3175" algn="ctr">
            <a:solidFill>
              <a:srgbClr val="FF0000"/>
            </a:solidFill>
            <a:round/>
            <a:headEnd/>
            <a:tailEnd/>
          </a:ln>
        </p:spPr>
        <p:txBody>
          <a:bodyPr lIns="0" tIns="0" rIns="0" bIns="0" anchor="ctr"/>
          <a:lstStyle/>
          <a:p>
            <a:pPr algn="ctr"/>
            <a:r>
              <a:rPr lang="en-US" sz="1400" b="0"/>
              <a:t>Severity of scandal (scenario approach)</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blinds(horizontal)">
                                      <p:cBhvr>
                                        <p:cTn id="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2"/>
          <p:cNvPicPr>
            <a:picLocks noChangeAspect="1" noChangeArrowheads="1"/>
          </p:cNvPicPr>
          <p:nvPr/>
        </p:nvPicPr>
        <p:blipFill>
          <a:blip r:embed="rId3"/>
          <a:srcRect/>
          <a:stretch>
            <a:fillRect/>
          </a:stretch>
        </p:blipFill>
        <p:spPr bwMode="auto">
          <a:xfrm>
            <a:off x="174625" y="1508125"/>
            <a:ext cx="8777288" cy="4537075"/>
          </a:xfrm>
          <a:prstGeom prst="rect">
            <a:avLst/>
          </a:prstGeom>
          <a:noFill/>
          <a:ln w="9525">
            <a:noFill/>
            <a:miter lim="800000"/>
            <a:headEnd/>
            <a:tailEnd/>
          </a:ln>
        </p:spPr>
      </p:pic>
      <p:sp>
        <p:nvSpPr>
          <p:cNvPr id="37890" name="Rectangle 2"/>
          <p:cNvSpPr>
            <a:spLocks noGrp="1" noChangeArrowheads="1"/>
          </p:cNvSpPr>
          <p:nvPr>
            <p:ph type="title"/>
          </p:nvPr>
        </p:nvSpPr>
        <p:spPr>
          <a:xfrm>
            <a:off x="585788" y="373063"/>
            <a:ext cx="7094537" cy="608012"/>
          </a:xfrm>
        </p:spPr>
        <p:txBody>
          <a:bodyPr/>
          <a:lstStyle/>
          <a:p>
            <a:pPr eaLnBrk="1" hangingPunct="1"/>
            <a:r>
              <a:rPr lang="en-US" sz="2000" smtClean="0"/>
              <a:t>Model Structure</a:t>
            </a:r>
            <a:br>
              <a:rPr lang="en-US" sz="2000" smtClean="0"/>
            </a:br>
            <a:r>
              <a:rPr lang="en-US" sz="2000" b="0" smtClean="0">
                <a:solidFill>
                  <a:schemeClr val="tx1"/>
                </a:solidFill>
              </a:rPr>
              <a:t>Excel implementation (LP / Quadratic Solver)</a:t>
            </a:r>
          </a:p>
        </p:txBody>
      </p:sp>
      <p:grpSp>
        <p:nvGrpSpPr>
          <p:cNvPr id="2" name="Group 52"/>
          <p:cNvGrpSpPr>
            <a:grpSpLocks/>
          </p:cNvGrpSpPr>
          <p:nvPr/>
        </p:nvGrpSpPr>
        <p:grpSpPr bwMode="auto">
          <a:xfrm>
            <a:off x="41275" y="1050925"/>
            <a:ext cx="1392238" cy="4006850"/>
            <a:chOff x="41564" y="1050588"/>
            <a:chExt cx="1392382" cy="4007796"/>
          </a:xfrm>
        </p:grpSpPr>
        <p:sp>
          <p:nvSpPr>
            <p:cNvPr id="37905" name="Rounded Rectangle 34"/>
            <p:cNvSpPr>
              <a:spLocks noChangeArrowheads="1"/>
            </p:cNvSpPr>
            <p:nvPr/>
          </p:nvSpPr>
          <p:spPr bwMode="auto">
            <a:xfrm>
              <a:off x="41564" y="1050588"/>
              <a:ext cx="1392382" cy="4007796"/>
            </a:xfrm>
            <a:prstGeom prst="roundRect">
              <a:avLst>
                <a:gd name="adj" fmla="val 11778"/>
              </a:avLst>
            </a:prstGeom>
            <a:noFill/>
            <a:ln w="28575" algn="ctr">
              <a:solidFill>
                <a:srgbClr val="0070C0"/>
              </a:solidFill>
              <a:prstDash val="sysDash"/>
              <a:round/>
              <a:headEnd/>
              <a:tailEnd/>
            </a:ln>
          </p:spPr>
          <p:txBody>
            <a:bodyPr wrap="none" lIns="0" tIns="0" rIns="0" bIns="0" anchor="ctr"/>
            <a:lstStyle/>
            <a:p>
              <a:pPr algn="ctr">
                <a:buFont typeface="Wingdings" pitchFamily="2" charset="2"/>
                <a:buNone/>
              </a:pPr>
              <a:endParaRPr lang="en-US"/>
            </a:p>
          </p:txBody>
        </p:sp>
        <p:sp>
          <p:nvSpPr>
            <p:cNvPr id="37906" name="TextBox 20"/>
            <p:cNvSpPr txBox="1">
              <a:spLocks noChangeArrowheads="1"/>
            </p:cNvSpPr>
            <p:nvPr/>
          </p:nvSpPr>
          <p:spPr bwMode="auto">
            <a:xfrm>
              <a:off x="137208" y="1065929"/>
              <a:ext cx="1224664" cy="437043"/>
            </a:xfrm>
            <a:prstGeom prst="rect">
              <a:avLst/>
            </a:prstGeom>
            <a:noFill/>
            <a:ln w="9525">
              <a:noFill/>
              <a:miter lim="800000"/>
              <a:headEnd/>
              <a:tailEnd/>
            </a:ln>
          </p:spPr>
          <p:txBody>
            <a:bodyPr>
              <a:spAutoFit/>
            </a:bodyPr>
            <a:lstStyle/>
            <a:p>
              <a:pPr algn="ctr">
                <a:lnSpc>
                  <a:spcPct val="80000"/>
                </a:lnSpc>
                <a:buFont typeface="Wingdings" pitchFamily="2" charset="2"/>
                <a:buNone/>
              </a:pPr>
              <a:r>
                <a:rPr lang="pt-BR" sz="1400">
                  <a:solidFill>
                    <a:srgbClr val="0070C0"/>
                  </a:solidFill>
                </a:rPr>
                <a:t>Decision variables</a:t>
              </a:r>
              <a:endParaRPr lang="en-US" sz="1400">
                <a:solidFill>
                  <a:srgbClr val="0070C0"/>
                </a:solidFill>
              </a:endParaRPr>
            </a:p>
          </p:txBody>
        </p:sp>
      </p:grpSp>
      <p:grpSp>
        <p:nvGrpSpPr>
          <p:cNvPr id="3" name="Group 53"/>
          <p:cNvGrpSpPr>
            <a:grpSpLocks/>
          </p:cNvGrpSpPr>
          <p:nvPr/>
        </p:nvGrpSpPr>
        <p:grpSpPr bwMode="auto">
          <a:xfrm>
            <a:off x="1579563" y="1050925"/>
            <a:ext cx="6919912" cy="4006850"/>
            <a:chOff x="1579418" y="1050588"/>
            <a:chExt cx="6920345" cy="4007796"/>
          </a:xfrm>
        </p:grpSpPr>
        <p:sp>
          <p:nvSpPr>
            <p:cNvPr id="37903" name="Rounded Rectangle 38"/>
            <p:cNvSpPr>
              <a:spLocks noChangeArrowheads="1"/>
            </p:cNvSpPr>
            <p:nvPr/>
          </p:nvSpPr>
          <p:spPr bwMode="auto">
            <a:xfrm>
              <a:off x="1579418" y="1050588"/>
              <a:ext cx="6920345" cy="4007796"/>
            </a:xfrm>
            <a:prstGeom prst="roundRect">
              <a:avLst>
                <a:gd name="adj" fmla="val 4519"/>
              </a:avLst>
            </a:prstGeom>
            <a:noFill/>
            <a:ln w="28575" algn="ctr">
              <a:solidFill>
                <a:srgbClr val="008000"/>
              </a:solidFill>
              <a:prstDash val="sysDash"/>
              <a:round/>
              <a:headEnd/>
              <a:tailEnd/>
            </a:ln>
          </p:spPr>
          <p:txBody>
            <a:bodyPr wrap="none" lIns="0" tIns="0" rIns="0" bIns="0" anchor="ctr"/>
            <a:lstStyle/>
            <a:p>
              <a:pPr algn="ctr">
                <a:buFont typeface="Wingdings" pitchFamily="2" charset="2"/>
                <a:buNone/>
              </a:pPr>
              <a:endParaRPr lang="en-US"/>
            </a:p>
          </p:txBody>
        </p:sp>
        <p:sp>
          <p:nvSpPr>
            <p:cNvPr id="37904" name="TextBox 20"/>
            <p:cNvSpPr txBox="1">
              <a:spLocks noChangeArrowheads="1"/>
            </p:cNvSpPr>
            <p:nvPr/>
          </p:nvSpPr>
          <p:spPr bwMode="auto">
            <a:xfrm>
              <a:off x="2643851" y="1149056"/>
              <a:ext cx="4930990" cy="264688"/>
            </a:xfrm>
            <a:prstGeom prst="rect">
              <a:avLst/>
            </a:prstGeom>
            <a:noFill/>
            <a:ln w="9525">
              <a:noFill/>
              <a:miter lim="800000"/>
              <a:headEnd/>
              <a:tailEnd/>
            </a:ln>
          </p:spPr>
          <p:txBody>
            <a:bodyPr>
              <a:spAutoFit/>
            </a:bodyPr>
            <a:lstStyle/>
            <a:p>
              <a:pPr algn="ctr">
                <a:lnSpc>
                  <a:spcPct val="80000"/>
                </a:lnSpc>
                <a:buFont typeface="Wingdings" pitchFamily="2" charset="2"/>
                <a:buNone/>
              </a:pPr>
              <a:r>
                <a:rPr lang="pt-BR" sz="1400">
                  <a:solidFill>
                    <a:srgbClr val="008000"/>
                  </a:solidFill>
                </a:rPr>
                <a:t>Partial scores = Voter preferences x Rep. Data x Weight)</a:t>
              </a:r>
              <a:endParaRPr lang="en-US" sz="1400">
                <a:solidFill>
                  <a:srgbClr val="008000"/>
                </a:solidFill>
              </a:endParaRPr>
            </a:p>
          </p:txBody>
        </p:sp>
      </p:grpSp>
      <p:grpSp>
        <p:nvGrpSpPr>
          <p:cNvPr id="4" name="Group 56"/>
          <p:cNvGrpSpPr>
            <a:grpSpLocks/>
          </p:cNvGrpSpPr>
          <p:nvPr/>
        </p:nvGrpSpPr>
        <p:grpSpPr bwMode="auto">
          <a:xfrm>
            <a:off x="142875" y="5283200"/>
            <a:ext cx="4903788" cy="269875"/>
            <a:chOff x="143162" y="5283200"/>
            <a:chExt cx="4902971" cy="269462"/>
          </a:xfrm>
        </p:grpSpPr>
        <p:sp>
          <p:nvSpPr>
            <p:cNvPr id="37901" name="Rounded Rectangle 47"/>
            <p:cNvSpPr>
              <a:spLocks noChangeArrowheads="1"/>
            </p:cNvSpPr>
            <p:nvPr/>
          </p:nvSpPr>
          <p:spPr bwMode="auto">
            <a:xfrm>
              <a:off x="143162" y="5283200"/>
              <a:ext cx="4902971" cy="259644"/>
            </a:xfrm>
            <a:prstGeom prst="roundRect">
              <a:avLst>
                <a:gd name="adj" fmla="val 11778"/>
              </a:avLst>
            </a:prstGeom>
            <a:noFill/>
            <a:ln w="28575" algn="ctr">
              <a:solidFill>
                <a:srgbClr val="7030A0"/>
              </a:solidFill>
              <a:prstDash val="sysDash"/>
              <a:round/>
              <a:headEnd/>
              <a:tailEnd/>
            </a:ln>
          </p:spPr>
          <p:txBody>
            <a:bodyPr wrap="none" lIns="0" tIns="0" rIns="0" bIns="0" anchor="ctr"/>
            <a:lstStyle/>
            <a:p>
              <a:pPr algn="ctr">
                <a:buFont typeface="Wingdings" pitchFamily="2" charset="2"/>
                <a:buNone/>
              </a:pPr>
              <a:endParaRPr lang="en-US"/>
            </a:p>
          </p:txBody>
        </p:sp>
        <p:sp>
          <p:nvSpPr>
            <p:cNvPr id="37902" name="TextBox 20"/>
            <p:cNvSpPr txBox="1">
              <a:spLocks noChangeArrowheads="1"/>
            </p:cNvSpPr>
            <p:nvPr/>
          </p:nvSpPr>
          <p:spPr bwMode="auto">
            <a:xfrm>
              <a:off x="1796673" y="5287974"/>
              <a:ext cx="3136570" cy="264688"/>
            </a:xfrm>
            <a:prstGeom prst="rect">
              <a:avLst/>
            </a:prstGeom>
            <a:noFill/>
            <a:ln w="9525">
              <a:noFill/>
              <a:miter lim="800000"/>
              <a:headEnd/>
              <a:tailEnd/>
            </a:ln>
          </p:spPr>
          <p:txBody>
            <a:bodyPr>
              <a:spAutoFit/>
            </a:bodyPr>
            <a:lstStyle/>
            <a:p>
              <a:pPr>
                <a:lnSpc>
                  <a:spcPct val="80000"/>
                </a:lnSpc>
                <a:buFont typeface="Wingdings" pitchFamily="2" charset="2"/>
                <a:buNone/>
              </a:pPr>
              <a:r>
                <a:rPr lang="pt-BR" sz="1400">
                  <a:solidFill>
                    <a:srgbClr val="7030A0"/>
                  </a:solidFill>
                </a:rPr>
                <a:t>Constraint: top 3 Reps only</a:t>
              </a:r>
              <a:endParaRPr lang="en-US" sz="1400">
                <a:solidFill>
                  <a:srgbClr val="7030A0"/>
                </a:solidFill>
              </a:endParaRPr>
            </a:p>
          </p:txBody>
        </p:sp>
      </p:grpSp>
      <p:grpSp>
        <p:nvGrpSpPr>
          <p:cNvPr id="5" name="Group 57"/>
          <p:cNvGrpSpPr>
            <a:grpSpLocks/>
          </p:cNvGrpSpPr>
          <p:nvPr/>
        </p:nvGrpSpPr>
        <p:grpSpPr bwMode="auto">
          <a:xfrm>
            <a:off x="142875" y="5791200"/>
            <a:ext cx="7262813" cy="541338"/>
            <a:chOff x="143162" y="5791199"/>
            <a:chExt cx="7262349" cy="541867"/>
          </a:xfrm>
        </p:grpSpPr>
        <p:sp>
          <p:nvSpPr>
            <p:cNvPr id="37899" name="Rounded Rectangle 49"/>
            <p:cNvSpPr>
              <a:spLocks noChangeArrowheads="1"/>
            </p:cNvSpPr>
            <p:nvPr/>
          </p:nvSpPr>
          <p:spPr bwMode="auto">
            <a:xfrm>
              <a:off x="143162" y="5791199"/>
              <a:ext cx="7205905" cy="541867"/>
            </a:xfrm>
            <a:prstGeom prst="roundRect">
              <a:avLst>
                <a:gd name="adj" fmla="val 11778"/>
              </a:avLst>
            </a:prstGeom>
            <a:noFill/>
            <a:ln w="28575" algn="ctr">
              <a:solidFill>
                <a:srgbClr val="FF0000"/>
              </a:solidFill>
              <a:prstDash val="sysDash"/>
              <a:round/>
              <a:headEnd/>
              <a:tailEnd/>
            </a:ln>
          </p:spPr>
          <p:txBody>
            <a:bodyPr wrap="none" lIns="0" tIns="0" rIns="0" bIns="0" anchor="ctr"/>
            <a:lstStyle/>
            <a:p>
              <a:pPr algn="ctr"/>
              <a:endParaRPr lang="en-US"/>
            </a:p>
          </p:txBody>
        </p:sp>
        <p:sp>
          <p:nvSpPr>
            <p:cNvPr id="37900" name="TextBox 20"/>
            <p:cNvSpPr txBox="1">
              <a:spLocks noChangeArrowheads="1"/>
            </p:cNvSpPr>
            <p:nvPr/>
          </p:nvSpPr>
          <p:spPr bwMode="auto">
            <a:xfrm>
              <a:off x="1399821" y="5942729"/>
              <a:ext cx="6005690" cy="264688"/>
            </a:xfrm>
            <a:prstGeom prst="rect">
              <a:avLst/>
            </a:prstGeom>
            <a:noFill/>
            <a:ln w="9525">
              <a:noFill/>
              <a:miter lim="800000"/>
              <a:headEnd/>
              <a:tailEnd/>
            </a:ln>
          </p:spPr>
          <p:txBody>
            <a:bodyPr>
              <a:spAutoFit/>
            </a:bodyPr>
            <a:lstStyle/>
            <a:p>
              <a:pPr>
                <a:lnSpc>
                  <a:spcPct val="80000"/>
                </a:lnSpc>
                <a:buFont typeface="Wingdings" pitchFamily="2" charset="2"/>
                <a:buNone/>
              </a:pPr>
              <a:r>
                <a:rPr lang="pt-BR" sz="1400">
                  <a:solidFill>
                    <a:srgbClr val="FF0000"/>
                  </a:solidFill>
                </a:rPr>
                <a:t>Objective function = Max [Sumproduct (Decision Vars, Total Scores)]</a:t>
              </a:r>
              <a:endParaRPr lang="en-US" sz="1400">
                <a:solidFill>
                  <a:srgbClr val="FF0000"/>
                </a:solidFill>
              </a:endParaRPr>
            </a:p>
          </p:txBody>
        </p:sp>
      </p:grpSp>
      <p:grpSp>
        <p:nvGrpSpPr>
          <p:cNvPr id="6" name="Group 55"/>
          <p:cNvGrpSpPr>
            <a:grpSpLocks/>
          </p:cNvGrpSpPr>
          <p:nvPr/>
        </p:nvGrpSpPr>
        <p:grpSpPr bwMode="auto">
          <a:xfrm>
            <a:off x="8362950" y="636588"/>
            <a:ext cx="781050" cy="4421187"/>
            <a:chOff x="8362834" y="636952"/>
            <a:chExt cx="781167" cy="4421432"/>
          </a:xfrm>
        </p:grpSpPr>
        <p:sp>
          <p:nvSpPr>
            <p:cNvPr id="37896" name="Rounded Rectangle 42"/>
            <p:cNvSpPr>
              <a:spLocks noChangeArrowheads="1"/>
            </p:cNvSpPr>
            <p:nvPr/>
          </p:nvSpPr>
          <p:spPr bwMode="auto">
            <a:xfrm>
              <a:off x="8560699" y="1050588"/>
              <a:ext cx="413968" cy="4007796"/>
            </a:xfrm>
            <a:prstGeom prst="roundRect">
              <a:avLst>
                <a:gd name="adj" fmla="val 19958"/>
              </a:avLst>
            </a:prstGeom>
            <a:noFill/>
            <a:ln w="28575" algn="ctr">
              <a:solidFill>
                <a:srgbClr val="FF0000"/>
              </a:solidFill>
              <a:prstDash val="sysDash"/>
              <a:round/>
              <a:headEnd/>
              <a:tailEnd/>
            </a:ln>
          </p:spPr>
          <p:txBody>
            <a:bodyPr wrap="none" lIns="0" tIns="0" rIns="0" bIns="0" anchor="ctr"/>
            <a:lstStyle/>
            <a:p>
              <a:pPr algn="ctr">
                <a:buFont typeface="Wingdings" pitchFamily="2" charset="2"/>
                <a:buNone/>
              </a:pPr>
              <a:endParaRPr lang="en-US"/>
            </a:p>
          </p:txBody>
        </p:sp>
        <p:sp>
          <p:nvSpPr>
            <p:cNvPr id="37897" name="TextBox 20"/>
            <p:cNvSpPr txBox="1">
              <a:spLocks noChangeArrowheads="1"/>
            </p:cNvSpPr>
            <p:nvPr/>
          </p:nvSpPr>
          <p:spPr bwMode="auto">
            <a:xfrm>
              <a:off x="8362834" y="636952"/>
              <a:ext cx="781167" cy="437043"/>
            </a:xfrm>
            <a:prstGeom prst="rect">
              <a:avLst/>
            </a:prstGeom>
            <a:noFill/>
            <a:ln w="9525">
              <a:noFill/>
              <a:miter lim="800000"/>
              <a:headEnd/>
              <a:tailEnd/>
            </a:ln>
          </p:spPr>
          <p:txBody>
            <a:bodyPr>
              <a:spAutoFit/>
            </a:bodyPr>
            <a:lstStyle/>
            <a:p>
              <a:pPr algn="ctr">
                <a:lnSpc>
                  <a:spcPct val="80000"/>
                </a:lnSpc>
                <a:buFont typeface="Wingdings" pitchFamily="2" charset="2"/>
                <a:buNone/>
              </a:pPr>
              <a:r>
                <a:rPr lang="pt-BR" sz="1400">
                  <a:solidFill>
                    <a:srgbClr val="FF0000"/>
                  </a:solidFill>
                </a:rPr>
                <a:t>Total score</a:t>
              </a:r>
              <a:endParaRPr lang="en-US" sz="1400">
                <a:solidFill>
                  <a:srgbClr val="FF0000"/>
                </a:solidFill>
              </a:endParaRPr>
            </a:p>
          </p:txBody>
        </p:sp>
        <p:sp>
          <p:nvSpPr>
            <p:cNvPr id="37898" name="TextBox 20"/>
            <p:cNvSpPr txBox="1">
              <a:spLocks noChangeArrowheads="1"/>
            </p:cNvSpPr>
            <p:nvPr/>
          </p:nvSpPr>
          <p:spPr bwMode="auto">
            <a:xfrm>
              <a:off x="8577324" y="1133663"/>
              <a:ext cx="397344" cy="313932"/>
            </a:xfrm>
            <a:prstGeom prst="rect">
              <a:avLst/>
            </a:prstGeom>
            <a:noFill/>
            <a:ln w="9525">
              <a:noFill/>
              <a:miter lim="800000"/>
              <a:headEnd/>
              <a:tailEnd/>
            </a:ln>
          </p:spPr>
          <p:txBody>
            <a:bodyPr>
              <a:spAutoFit/>
            </a:bodyPr>
            <a:lstStyle/>
            <a:p>
              <a:pPr algn="ctr">
                <a:lnSpc>
                  <a:spcPct val="80000"/>
                </a:lnSpc>
                <a:buFont typeface="Wingdings" pitchFamily="2" charset="2"/>
                <a:buNone/>
              </a:pPr>
              <a:r>
                <a:rPr lang="pt-BR" sz="1800">
                  <a:solidFill>
                    <a:srgbClr val="FF0000"/>
                  </a:solidFill>
                </a:rPr>
                <a:t>∑</a:t>
              </a:r>
              <a:endParaRPr lang="en-US" sz="1800">
                <a:solidFill>
                  <a:srgbClr val="FF0000"/>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blinds(horizontal)">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linds(horizontal)">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p:nvPr>
        </p:nvSpPr>
        <p:spPr>
          <a:xfrm>
            <a:off x="585788" y="373063"/>
            <a:ext cx="7094537" cy="608012"/>
          </a:xfrm>
        </p:spPr>
        <p:txBody>
          <a:bodyPr/>
          <a:lstStyle/>
          <a:p>
            <a:pPr eaLnBrk="1" hangingPunct="1"/>
            <a:r>
              <a:rPr lang="en-US" sz="2000" smtClean="0"/>
              <a:t>Results</a:t>
            </a:r>
            <a:br>
              <a:rPr lang="en-US" sz="2000" smtClean="0"/>
            </a:br>
            <a:r>
              <a:rPr lang="en-US" sz="2000" b="0" smtClean="0">
                <a:solidFill>
                  <a:schemeClr val="tx1"/>
                </a:solidFill>
              </a:rPr>
              <a:t>Top 3 Representatives according to Akira’s preferences</a:t>
            </a:r>
          </a:p>
        </p:txBody>
      </p:sp>
      <p:cxnSp>
        <p:nvCxnSpPr>
          <p:cNvPr id="39938" name="Straight Connector 19"/>
          <p:cNvCxnSpPr>
            <a:cxnSpLocks noChangeShapeType="1"/>
          </p:cNvCxnSpPr>
          <p:nvPr/>
        </p:nvCxnSpPr>
        <p:spPr bwMode="auto">
          <a:xfrm>
            <a:off x="303213" y="1598613"/>
            <a:ext cx="3749675" cy="0"/>
          </a:xfrm>
          <a:prstGeom prst="line">
            <a:avLst/>
          </a:prstGeom>
          <a:noFill/>
          <a:ln w="28575" algn="ctr">
            <a:solidFill>
              <a:schemeClr val="accent1"/>
            </a:solidFill>
            <a:round/>
            <a:headEnd/>
            <a:tailEnd/>
          </a:ln>
        </p:spPr>
      </p:cxnSp>
      <p:sp>
        <p:nvSpPr>
          <p:cNvPr id="39939" name="TextBox 20"/>
          <p:cNvSpPr txBox="1">
            <a:spLocks noChangeArrowheads="1"/>
          </p:cNvSpPr>
          <p:nvPr/>
        </p:nvSpPr>
        <p:spPr bwMode="auto">
          <a:xfrm>
            <a:off x="257175" y="1189038"/>
            <a:ext cx="2339975" cy="400050"/>
          </a:xfrm>
          <a:prstGeom prst="rect">
            <a:avLst/>
          </a:prstGeom>
          <a:noFill/>
          <a:ln w="9525">
            <a:noFill/>
            <a:miter lim="800000"/>
            <a:headEnd/>
            <a:tailEnd/>
          </a:ln>
        </p:spPr>
        <p:txBody>
          <a:bodyPr>
            <a:spAutoFit/>
          </a:bodyPr>
          <a:lstStyle/>
          <a:p>
            <a:pPr>
              <a:buFont typeface="Wingdings" pitchFamily="2" charset="2"/>
              <a:buNone/>
            </a:pPr>
            <a:r>
              <a:rPr lang="pt-BR" sz="2000"/>
              <a:t>Representative</a:t>
            </a:r>
            <a:endParaRPr lang="en-US" sz="2000"/>
          </a:p>
        </p:txBody>
      </p:sp>
      <p:cxnSp>
        <p:nvCxnSpPr>
          <p:cNvPr id="39940" name="Straight Connector 19"/>
          <p:cNvCxnSpPr>
            <a:cxnSpLocks noChangeShapeType="1"/>
          </p:cNvCxnSpPr>
          <p:nvPr/>
        </p:nvCxnSpPr>
        <p:spPr bwMode="auto">
          <a:xfrm>
            <a:off x="4273550" y="1598613"/>
            <a:ext cx="1371600" cy="0"/>
          </a:xfrm>
          <a:prstGeom prst="line">
            <a:avLst/>
          </a:prstGeom>
          <a:noFill/>
          <a:ln w="28575" algn="ctr">
            <a:solidFill>
              <a:schemeClr val="accent1"/>
            </a:solidFill>
            <a:round/>
            <a:headEnd/>
            <a:tailEnd/>
          </a:ln>
        </p:spPr>
      </p:cxnSp>
      <p:sp>
        <p:nvSpPr>
          <p:cNvPr id="39941" name="TextBox 20"/>
          <p:cNvSpPr txBox="1">
            <a:spLocks noChangeArrowheads="1"/>
          </p:cNvSpPr>
          <p:nvPr/>
        </p:nvSpPr>
        <p:spPr bwMode="auto">
          <a:xfrm>
            <a:off x="4225925" y="1189038"/>
            <a:ext cx="1260475" cy="411162"/>
          </a:xfrm>
          <a:prstGeom prst="rect">
            <a:avLst/>
          </a:prstGeom>
          <a:noFill/>
          <a:ln w="9525">
            <a:noFill/>
            <a:miter lim="800000"/>
            <a:headEnd/>
            <a:tailEnd/>
          </a:ln>
        </p:spPr>
        <p:txBody>
          <a:bodyPr>
            <a:spAutoFit/>
          </a:bodyPr>
          <a:lstStyle/>
          <a:p>
            <a:pPr>
              <a:buFont typeface="Wingdings" pitchFamily="2" charset="2"/>
              <a:buNone/>
            </a:pPr>
            <a:r>
              <a:rPr lang="pt-BR" sz="2000"/>
              <a:t>Party</a:t>
            </a:r>
            <a:endParaRPr lang="en-US" sz="2000"/>
          </a:p>
        </p:txBody>
      </p:sp>
      <p:cxnSp>
        <p:nvCxnSpPr>
          <p:cNvPr id="39942" name="Straight Connector 19"/>
          <p:cNvCxnSpPr>
            <a:cxnSpLocks noChangeShapeType="1"/>
          </p:cNvCxnSpPr>
          <p:nvPr/>
        </p:nvCxnSpPr>
        <p:spPr bwMode="auto">
          <a:xfrm>
            <a:off x="5853113" y="1598613"/>
            <a:ext cx="1371600" cy="0"/>
          </a:xfrm>
          <a:prstGeom prst="line">
            <a:avLst/>
          </a:prstGeom>
          <a:noFill/>
          <a:ln w="28575" algn="ctr">
            <a:solidFill>
              <a:schemeClr val="accent1"/>
            </a:solidFill>
            <a:round/>
            <a:headEnd/>
            <a:tailEnd/>
          </a:ln>
        </p:spPr>
      </p:cxnSp>
      <p:sp>
        <p:nvSpPr>
          <p:cNvPr id="39943" name="TextBox 20"/>
          <p:cNvSpPr txBox="1">
            <a:spLocks noChangeArrowheads="1"/>
          </p:cNvSpPr>
          <p:nvPr/>
        </p:nvSpPr>
        <p:spPr bwMode="auto">
          <a:xfrm>
            <a:off x="5805488" y="1189038"/>
            <a:ext cx="1260475" cy="411162"/>
          </a:xfrm>
          <a:prstGeom prst="rect">
            <a:avLst/>
          </a:prstGeom>
          <a:noFill/>
          <a:ln w="9525">
            <a:noFill/>
            <a:miter lim="800000"/>
            <a:headEnd/>
            <a:tailEnd/>
          </a:ln>
        </p:spPr>
        <p:txBody>
          <a:bodyPr>
            <a:spAutoFit/>
          </a:bodyPr>
          <a:lstStyle/>
          <a:p>
            <a:pPr>
              <a:buFont typeface="Wingdings" pitchFamily="2" charset="2"/>
              <a:buNone/>
            </a:pPr>
            <a:r>
              <a:rPr lang="pt-BR" sz="2000"/>
              <a:t>District</a:t>
            </a:r>
            <a:endParaRPr lang="en-US" sz="2000"/>
          </a:p>
        </p:txBody>
      </p:sp>
      <p:cxnSp>
        <p:nvCxnSpPr>
          <p:cNvPr id="39944" name="Straight Connector 19"/>
          <p:cNvCxnSpPr>
            <a:cxnSpLocks noChangeShapeType="1"/>
          </p:cNvCxnSpPr>
          <p:nvPr/>
        </p:nvCxnSpPr>
        <p:spPr bwMode="auto">
          <a:xfrm>
            <a:off x="7473950" y="1598613"/>
            <a:ext cx="1371600" cy="0"/>
          </a:xfrm>
          <a:prstGeom prst="line">
            <a:avLst/>
          </a:prstGeom>
          <a:noFill/>
          <a:ln w="28575" algn="ctr">
            <a:solidFill>
              <a:schemeClr val="accent1"/>
            </a:solidFill>
            <a:round/>
            <a:headEnd/>
            <a:tailEnd/>
          </a:ln>
        </p:spPr>
      </p:cxnSp>
      <p:sp>
        <p:nvSpPr>
          <p:cNvPr id="39945" name="TextBox 20"/>
          <p:cNvSpPr txBox="1">
            <a:spLocks noChangeArrowheads="1"/>
          </p:cNvSpPr>
          <p:nvPr/>
        </p:nvSpPr>
        <p:spPr bwMode="auto">
          <a:xfrm>
            <a:off x="7426325" y="1189038"/>
            <a:ext cx="1717675" cy="400050"/>
          </a:xfrm>
          <a:prstGeom prst="rect">
            <a:avLst/>
          </a:prstGeom>
          <a:noFill/>
          <a:ln w="9525">
            <a:noFill/>
            <a:miter lim="800000"/>
            <a:headEnd/>
            <a:tailEnd/>
          </a:ln>
        </p:spPr>
        <p:txBody>
          <a:bodyPr>
            <a:spAutoFit/>
          </a:bodyPr>
          <a:lstStyle/>
          <a:p>
            <a:pPr>
              <a:buFont typeface="Wingdings" pitchFamily="2" charset="2"/>
              <a:buNone/>
            </a:pPr>
            <a:r>
              <a:rPr lang="pt-BR" sz="2000"/>
              <a:t>Total score</a:t>
            </a:r>
            <a:endParaRPr lang="en-US" sz="2000"/>
          </a:p>
        </p:txBody>
      </p:sp>
      <p:cxnSp>
        <p:nvCxnSpPr>
          <p:cNvPr id="39946" name="Straight Connector 19"/>
          <p:cNvCxnSpPr>
            <a:cxnSpLocks noChangeShapeType="1"/>
          </p:cNvCxnSpPr>
          <p:nvPr/>
        </p:nvCxnSpPr>
        <p:spPr bwMode="auto">
          <a:xfrm>
            <a:off x="303213" y="3136900"/>
            <a:ext cx="3749675" cy="0"/>
          </a:xfrm>
          <a:prstGeom prst="line">
            <a:avLst/>
          </a:prstGeom>
          <a:noFill/>
          <a:ln w="3175" algn="ctr">
            <a:solidFill>
              <a:schemeClr val="bg2"/>
            </a:solidFill>
            <a:prstDash val="dash"/>
            <a:round/>
            <a:headEnd/>
            <a:tailEnd/>
          </a:ln>
        </p:spPr>
      </p:cxnSp>
      <p:cxnSp>
        <p:nvCxnSpPr>
          <p:cNvPr id="39947" name="Straight Connector 19"/>
          <p:cNvCxnSpPr>
            <a:cxnSpLocks noChangeShapeType="1"/>
          </p:cNvCxnSpPr>
          <p:nvPr/>
        </p:nvCxnSpPr>
        <p:spPr bwMode="auto">
          <a:xfrm>
            <a:off x="4273550" y="3136900"/>
            <a:ext cx="1371600" cy="0"/>
          </a:xfrm>
          <a:prstGeom prst="line">
            <a:avLst/>
          </a:prstGeom>
          <a:noFill/>
          <a:ln w="3175" algn="ctr">
            <a:solidFill>
              <a:schemeClr val="bg2"/>
            </a:solidFill>
            <a:prstDash val="dash"/>
            <a:round/>
            <a:headEnd/>
            <a:tailEnd/>
          </a:ln>
        </p:spPr>
      </p:cxnSp>
      <p:cxnSp>
        <p:nvCxnSpPr>
          <p:cNvPr id="39948" name="Straight Connector 19"/>
          <p:cNvCxnSpPr>
            <a:cxnSpLocks noChangeShapeType="1"/>
          </p:cNvCxnSpPr>
          <p:nvPr/>
        </p:nvCxnSpPr>
        <p:spPr bwMode="auto">
          <a:xfrm>
            <a:off x="5853113" y="3136900"/>
            <a:ext cx="1371600" cy="0"/>
          </a:xfrm>
          <a:prstGeom prst="line">
            <a:avLst/>
          </a:prstGeom>
          <a:noFill/>
          <a:ln w="3175" algn="ctr">
            <a:solidFill>
              <a:schemeClr val="bg2"/>
            </a:solidFill>
            <a:prstDash val="dash"/>
            <a:round/>
            <a:headEnd/>
            <a:tailEnd/>
          </a:ln>
        </p:spPr>
      </p:cxnSp>
      <p:cxnSp>
        <p:nvCxnSpPr>
          <p:cNvPr id="39949" name="Straight Connector 19"/>
          <p:cNvCxnSpPr>
            <a:cxnSpLocks noChangeShapeType="1"/>
          </p:cNvCxnSpPr>
          <p:nvPr/>
        </p:nvCxnSpPr>
        <p:spPr bwMode="auto">
          <a:xfrm>
            <a:off x="7473950" y="3136900"/>
            <a:ext cx="1371600" cy="0"/>
          </a:xfrm>
          <a:prstGeom prst="line">
            <a:avLst/>
          </a:prstGeom>
          <a:noFill/>
          <a:ln w="3175" algn="ctr">
            <a:solidFill>
              <a:schemeClr val="bg2"/>
            </a:solidFill>
            <a:prstDash val="dash"/>
            <a:round/>
            <a:headEnd/>
            <a:tailEnd/>
          </a:ln>
        </p:spPr>
      </p:cxnSp>
      <p:cxnSp>
        <p:nvCxnSpPr>
          <p:cNvPr id="39950" name="Straight Connector 19"/>
          <p:cNvCxnSpPr>
            <a:cxnSpLocks noChangeShapeType="1"/>
          </p:cNvCxnSpPr>
          <p:nvPr/>
        </p:nvCxnSpPr>
        <p:spPr bwMode="auto">
          <a:xfrm>
            <a:off x="303213" y="4799013"/>
            <a:ext cx="3749675" cy="0"/>
          </a:xfrm>
          <a:prstGeom prst="line">
            <a:avLst/>
          </a:prstGeom>
          <a:noFill/>
          <a:ln w="3175" algn="ctr">
            <a:solidFill>
              <a:schemeClr val="bg2"/>
            </a:solidFill>
            <a:prstDash val="dash"/>
            <a:round/>
            <a:headEnd/>
            <a:tailEnd/>
          </a:ln>
        </p:spPr>
      </p:cxnSp>
      <p:cxnSp>
        <p:nvCxnSpPr>
          <p:cNvPr id="39951" name="Straight Connector 19"/>
          <p:cNvCxnSpPr>
            <a:cxnSpLocks noChangeShapeType="1"/>
          </p:cNvCxnSpPr>
          <p:nvPr/>
        </p:nvCxnSpPr>
        <p:spPr bwMode="auto">
          <a:xfrm>
            <a:off x="4273550" y="4799013"/>
            <a:ext cx="1371600" cy="0"/>
          </a:xfrm>
          <a:prstGeom prst="line">
            <a:avLst/>
          </a:prstGeom>
          <a:noFill/>
          <a:ln w="3175" algn="ctr">
            <a:solidFill>
              <a:schemeClr val="bg2"/>
            </a:solidFill>
            <a:prstDash val="dash"/>
            <a:round/>
            <a:headEnd/>
            <a:tailEnd/>
          </a:ln>
        </p:spPr>
      </p:cxnSp>
      <p:cxnSp>
        <p:nvCxnSpPr>
          <p:cNvPr id="39952" name="Straight Connector 19"/>
          <p:cNvCxnSpPr>
            <a:cxnSpLocks noChangeShapeType="1"/>
          </p:cNvCxnSpPr>
          <p:nvPr/>
        </p:nvCxnSpPr>
        <p:spPr bwMode="auto">
          <a:xfrm>
            <a:off x="5853113" y="4799013"/>
            <a:ext cx="1371600" cy="0"/>
          </a:xfrm>
          <a:prstGeom prst="line">
            <a:avLst/>
          </a:prstGeom>
          <a:noFill/>
          <a:ln w="3175" algn="ctr">
            <a:solidFill>
              <a:schemeClr val="bg2"/>
            </a:solidFill>
            <a:prstDash val="dash"/>
            <a:round/>
            <a:headEnd/>
            <a:tailEnd/>
          </a:ln>
        </p:spPr>
      </p:cxnSp>
      <p:cxnSp>
        <p:nvCxnSpPr>
          <p:cNvPr id="39953" name="Straight Connector 19"/>
          <p:cNvCxnSpPr>
            <a:cxnSpLocks noChangeShapeType="1"/>
          </p:cNvCxnSpPr>
          <p:nvPr/>
        </p:nvCxnSpPr>
        <p:spPr bwMode="auto">
          <a:xfrm>
            <a:off x="7473950" y="4799013"/>
            <a:ext cx="1371600" cy="0"/>
          </a:xfrm>
          <a:prstGeom prst="line">
            <a:avLst/>
          </a:prstGeom>
          <a:noFill/>
          <a:ln w="3175" algn="ctr">
            <a:solidFill>
              <a:schemeClr val="bg2"/>
            </a:solidFill>
            <a:prstDash val="dash"/>
            <a:round/>
            <a:headEnd/>
            <a:tailEnd/>
          </a:ln>
        </p:spPr>
      </p:cxnSp>
      <p:sp>
        <p:nvSpPr>
          <p:cNvPr id="39954" name="Oval 40"/>
          <p:cNvSpPr>
            <a:spLocks noChangeArrowheads="1"/>
          </p:cNvSpPr>
          <p:nvPr/>
        </p:nvSpPr>
        <p:spPr bwMode="auto">
          <a:xfrm>
            <a:off x="290513" y="2057400"/>
            <a:ext cx="582612" cy="539750"/>
          </a:xfrm>
          <a:prstGeom prst="ellipse">
            <a:avLst/>
          </a:prstGeom>
          <a:solidFill>
            <a:srgbClr val="FF0000"/>
          </a:solidFill>
          <a:ln w="9525" algn="ctr">
            <a:solidFill>
              <a:schemeClr val="bg2"/>
            </a:solidFill>
            <a:round/>
            <a:headEnd/>
            <a:tailEnd/>
          </a:ln>
        </p:spPr>
        <p:txBody>
          <a:bodyPr wrap="none" lIns="0" tIns="0" rIns="0" bIns="0" anchor="ctr"/>
          <a:lstStyle/>
          <a:p>
            <a:pPr algn="ctr">
              <a:buFont typeface="Wingdings" pitchFamily="2" charset="2"/>
              <a:buNone/>
            </a:pPr>
            <a:r>
              <a:rPr lang="en-US" sz="2400">
                <a:solidFill>
                  <a:schemeClr val="bg1"/>
                </a:solidFill>
              </a:rPr>
              <a:t>1</a:t>
            </a:r>
          </a:p>
        </p:txBody>
      </p:sp>
      <p:sp>
        <p:nvSpPr>
          <p:cNvPr id="39955" name="Oval 41"/>
          <p:cNvSpPr>
            <a:spLocks noChangeArrowheads="1"/>
          </p:cNvSpPr>
          <p:nvPr/>
        </p:nvSpPr>
        <p:spPr bwMode="auto">
          <a:xfrm>
            <a:off x="290513" y="3698875"/>
            <a:ext cx="582612" cy="541338"/>
          </a:xfrm>
          <a:prstGeom prst="ellipse">
            <a:avLst/>
          </a:prstGeom>
          <a:solidFill>
            <a:srgbClr val="FF0000"/>
          </a:solidFill>
          <a:ln w="9525" algn="ctr">
            <a:solidFill>
              <a:schemeClr val="bg2"/>
            </a:solidFill>
            <a:round/>
            <a:headEnd/>
            <a:tailEnd/>
          </a:ln>
        </p:spPr>
        <p:txBody>
          <a:bodyPr wrap="none" lIns="0" tIns="0" rIns="0" bIns="0" anchor="ctr"/>
          <a:lstStyle/>
          <a:p>
            <a:pPr algn="ctr">
              <a:buFont typeface="Wingdings" pitchFamily="2" charset="2"/>
              <a:buNone/>
            </a:pPr>
            <a:r>
              <a:rPr lang="en-US" sz="2400">
                <a:solidFill>
                  <a:schemeClr val="bg1"/>
                </a:solidFill>
              </a:rPr>
              <a:t>2</a:t>
            </a:r>
          </a:p>
        </p:txBody>
      </p:sp>
      <p:sp>
        <p:nvSpPr>
          <p:cNvPr id="39956" name="Oval 43"/>
          <p:cNvSpPr>
            <a:spLocks noChangeArrowheads="1"/>
          </p:cNvSpPr>
          <p:nvPr/>
        </p:nvSpPr>
        <p:spPr bwMode="auto">
          <a:xfrm>
            <a:off x="290513" y="5278438"/>
            <a:ext cx="582612" cy="539750"/>
          </a:xfrm>
          <a:prstGeom prst="ellipse">
            <a:avLst/>
          </a:prstGeom>
          <a:solidFill>
            <a:srgbClr val="FF0000"/>
          </a:solidFill>
          <a:ln w="9525" algn="ctr">
            <a:solidFill>
              <a:schemeClr val="bg2"/>
            </a:solidFill>
            <a:round/>
            <a:headEnd/>
            <a:tailEnd/>
          </a:ln>
        </p:spPr>
        <p:txBody>
          <a:bodyPr wrap="none" lIns="0" tIns="0" rIns="0" bIns="0" anchor="ctr"/>
          <a:lstStyle/>
          <a:p>
            <a:pPr algn="ctr">
              <a:buFont typeface="Wingdings" pitchFamily="2" charset="2"/>
              <a:buNone/>
            </a:pPr>
            <a:r>
              <a:rPr lang="en-US" sz="2400">
                <a:solidFill>
                  <a:schemeClr val="bg1"/>
                </a:solidFill>
              </a:rPr>
              <a:t>3</a:t>
            </a:r>
          </a:p>
        </p:txBody>
      </p:sp>
      <p:sp>
        <p:nvSpPr>
          <p:cNvPr id="39957" name="TextBox 20"/>
          <p:cNvSpPr txBox="1">
            <a:spLocks noChangeArrowheads="1"/>
          </p:cNvSpPr>
          <p:nvPr/>
        </p:nvSpPr>
        <p:spPr bwMode="auto">
          <a:xfrm>
            <a:off x="1254125" y="2747963"/>
            <a:ext cx="2341563" cy="400050"/>
          </a:xfrm>
          <a:prstGeom prst="rect">
            <a:avLst/>
          </a:prstGeom>
          <a:noFill/>
          <a:ln w="9525">
            <a:noFill/>
            <a:miter lim="800000"/>
            <a:headEnd/>
            <a:tailEnd/>
          </a:ln>
        </p:spPr>
        <p:txBody>
          <a:bodyPr>
            <a:spAutoFit/>
          </a:bodyPr>
          <a:lstStyle/>
          <a:p>
            <a:pPr algn="ctr">
              <a:buFont typeface="Wingdings" pitchFamily="2" charset="2"/>
              <a:buNone/>
            </a:pPr>
            <a:r>
              <a:rPr lang="pt-BR" sz="2000" b="0"/>
              <a:t>Paul Tonko</a:t>
            </a:r>
            <a:endParaRPr lang="en-US" sz="2000" b="0"/>
          </a:p>
        </p:txBody>
      </p:sp>
      <p:sp>
        <p:nvSpPr>
          <p:cNvPr id="39958" name="TextBox 20"/>
          <p:cNvSpPr txBox="1">
            <a:spLocks noChangeArrowheads="1"/>
          </p:cNvSpPr>
          <p:nvPr/>
        </p:nvSpPr>
        <p:spPr bwMode="auto">
          <a:xfrm>
            <a:off x="1254125" y="4411663"/>
            <a:ext cx="2341563" cy="400050"/>
          </a:xfrm>
          <a:prstGeom prst="rect">
            <a:avLst/>
          </a:prstGeom>
          <a:noFill/>
          <a:ln w="9525">
            <a:noFill/>
            <a:miter lim="800000"/>
            <a:headEnd/>
            <a:tailEnd/>
          </a:ln>
        </p:spPr>
        <p:txBody>
          <a:bodyPr>
            <a:spAutoFit/>
          </a:bodyPr>
          <a:lstStyle/>
          <a:p>
            <a:pPr algn="ctr">
              <a:buFont typeface="Wingdings" pitchFamily="2" charset="2"/>
              <a:buNone/>
            </a:pPr>
            <a:r>
              <a:rPr lang="pt-BR" sz="2000" b="0"/>
              <a:t>John Hall</a:t>
            </a:r>
            <a:endParaRPr lang="en-US" sz="2000" b="0"/>
          </a:p>
        </p:txBody>
      </p:sp>
      <p:sp>
        <p:nvSpPr>
          <p:cNvPr id="39959" name="TextBox 20"/>
          <p:cNvSpPr txBox="1">
            <a:spLocks noChangeArrowheads="1"/>
          </p:cNvSpPr>
          <p:nvPr/>
        </p:nvSpPr>
        <p:spPr bwMode="auto">
          <a:xfrm>
            <a:off x="1254125" y="6094413"/>
            <a:ext cx="2341563" cy="400050"/>
          </a:xfrm>
          <a:prstGeom prst="rect">
            <a:avLst/>
          </a:prstGeom>
          <a:noFill/>
          <a:ln w="9525">
            <a:noFill/>
            <a:miter lim="800000"/>
            <a:headEnd/>
            <a:tailEnd/>
          </a:ln>
        </p:spPr>
        <p:txBody>
          <a:bodyPr>
            <a:spAutoFit/>
          </a:bodyPr>
          <a:lstStyle/>
          <a:p>
            <a:pPr algn="ctr">
              <a:buFont typeface="Wingdings" pitchFamily="2" charset="2"/>
              <a:buNone/>
            </a:pPr>
            <a:r>
              <a:rPr lang="pt-BR" sz="2000" b="0"/>
              <a:t>Carolyn Maloney</a:t>
            </a:r>
            <a:endParaRPr lang="en-US" sz="2000" b="0"/>
          </a:p>
        </p:txBody>
      </p:sp>
      <p:sp>
        <p:nvSpPr>
          <p:cNvPr id="39960" name="TextBox 20"/>
          <p:cNvSpPr txBox="1">
            <a:spLocks noChangeArrowheads="1"/>
          </p:cNvSpPr>
          <p:nvPr/>
        </p:nvSpPr>
        <p:spPr bwMode="auto">
          <a:xfrm>
            <a:off x="7300913" y="2146300"/>
            <a:ext cx="1717675" cy="400050"/>
          </a:xfrm>
          <a:prstGeom prst="rect">
            <a:avLst/>
          </a:prstGeom>
          <a:noFill/>
          <a:ln w="9525">
            <a:noFill/>
            <a:miter lim="800000"/>
            <a:headEnd/>
            <a:tailEnd/>
          </a:ln>
        </p:spPr>
        <p:txBody>
          <a:bodyPr>
            <a:spAutoFit/>
          </a:bodyPr>
          <a:lstStyle/>
          <a:p>
            <a:pPr algn="ctr">
              <a:buFont typeface="Wingdings" pitchFamily="2" charset="2"/>
              <a:buNone/>
            </a:pPr>
            <a:r>
              <a:rPr lang="pt-BR" sz="2000" b="0"/>
              <a:t>105.7</a:t>
            </a:r>
            <a:endParaRPr lang="en-US" sz="2000" b="0"/>
          </a:p>
        </p:txBody>
      </p:sp>
      <p:sp>
        <p:nvSpPr>
          <p:cNvPr id="39961" name="TextBox 20"/>
          <p:cNvSpPr txBox="1">
            <a:spLocks noChangeArrowheads="1"/>
          </p:cNvSpPr>
          <p:nvPr/>
        </p:nvSpPr>
        <p:spPr bwMode="auto">
          <a:xfrm>
            <a:off x="7300913" y="3767138"/>
            <a:ext cx="1717675" cy="400050"/>
          </a:xfrm>
          <a:prstGeom prst="rect">
            <a:avLst/>
          </a:prstGeom>
          <a:noFill/>
          <a:ln w="9525">
            <a:noFill/>
            <a:miter lim="800000"/>
            <a:headEnd/>
            <a:tailEnd/>
          </a:ln>
        </p:spPr>
        <p:txBody>
          <a:bodyPr>
            <a:spAutoFit/>
          </a:bodyPr>
          <a:lstStyle/>
          <a:p>
            <a:pPr algn="ctr">
              <a:buFont typeface="Wingdings" pitchFamily="2" charset="2"/>
              <a:buNone/>
            </a:pPr>
            <a:r>
              <a:rPr lang="pt-BR" sz="2000" b="0"/>
              <a:t>72.3</a:t>
            </a:r>
            <a:endParaRPr lang="en-US" sz="2000" b="0"/>
          </a:p>
        </p:txBody>
      </p:sp>
      <p:sp>
        <p:nvSpPr>
          <p:cNvPr id="39962" name="TextBox 20"/>
          <p:cNvSpPr txBox="1">
            <a:spLocks noChangeArrowheads="1"/>
          </p:cNvSpPr>
          <p:nvPr/>
        </p:nvSpPr>
        <p:spPr bwMode="auto">
          <a:xfrm>
            <a:off x="7300913" y="5429250"/>
            <a:ext cx="1717675" cy="400050"/>
          </a:xfrm>
          <a:prstGeom prst="rect">
            <a:avLst/>
          </a:prstGeom>
          <a:noFill/>
          <a:ln w="9525">
            <a:noFill/>
            <a:miter lim="800000"/>
            <a:headEnd/>
            <a:tailEnd/>
          </a:ln>
        </p:spPr>
        <p:txBody>
          <a:bodyPr>
            <a:spAutoFit/>
          </a:bodyPr>
          <a:lstStyle/>
          <a:p>
            <a:pPr algn="ctr">
              <a:buFont typeface="Wingdings" pitchFamily="2" charset="2"/>
              <a:buNone/>
            </a:pPr>
            <a:r>
              <a:rPr lang="pt-BR" sz="2000" b="0"/>
              <a:t>60.9</a:t>
            </a:r>
            <a:endParaRPr lang="en-US" sz="2000" b="0"/>
          </a:p>
        </p:txBody>
      </p:sp>
      <p:pic>
        <p:nvPicPr>
          <p:cNvPr id="39963" name="Picture 1"/>
          <p:cNvPicPr>
            <a:picLocks noChangeAspect="1" noChangeArrowheads="1"/>
          </p:cNvPicPr>
          <p:nvPr/>
        </p:nvPicPr>
        <p:blipFill>
          <a:blip r:embed="rId3"/>
          <a:srcRect/>
          <a:stretch>
            <a:fillRect/>
          </a:stretch>
        </p:blipFill>
        <p:spPr bwMode="auto">
          <a:xfrm>
            <a:off x="1881188" y="1673225"/>
            <a:ext cx="1111250" cy="1111250"/>
          </a:xfrm>
          <a:prstGeom prst="rect">
            <a:avLst/>
          </a:prstGeom>
          <a:noFill/>
          <a:ln w="9525">
            <a:noFill/>
            <a:miter lim="800000"/>
            <a:headEnd/>
            <a:tailEnd/>
          </a:ln>
        </p:spPr>
      </p:pic>
      <p:pic>
        <p:nvPicPr>
          <p:cNvPr id="39964" name="Picture 3"/>
          <p:cNvPicPr>
            <a:picLocks noChangeAspect="1" noChangeArrowheads="1"/>
          </p:cNvPicPr>
          <p:nvPr/>
        </p:nvPicPr>
        <p:blipFill>
          <a:blip r:embed="rId4"/>
          <a:srcRect/>
          <a:stretch>
            <a:fillRect/>
          </a:stretch>
        </p:blipFill>
        <p:spPr bwMode="auto">
          <a:xfrm>
            <a:off x="1878013" y="4862513"/>
            <a:ext cx="1044575" cy="1281112"/>
          </a:xfrm>
          <a:prstGeom prst="rect">
            <a:avLst/>
          </a:prstGeom>
          <a:noFill/>
          <a:ln w="9525">
            <a:noFill/>
            <a:miter lim="800000"/>
            <a:headEnd/>
            <a:tailEnd/>
          </a:ln>
        </p:spPr>
      </p:pic>
      <p:pic>
        <p:nvPicPr>
          <p:cNvPr id="39965" name="Picture 4"/>
          <p:cNvPicPr>
            <a:picLocks noChangeAspect="1" noChangeArrowheads="1"/>
          </p:cNvPicPr>
          <p:nvPr/>
        </p:nvPicPr>
        <p:blipFill>
          <a:blip r:embed="rId5"/>
          <a:srcRect/>
          <a:stretch>
            <a:fillRect/>
          </a:stretch>
        </p:blipFill>
        <p:spPr bwMode="auto">
          <a:xfrm>
            <a:off x="1863725" y="3190875"/>
            <a:ext cx="1066800" cy="1308100"/>
          </a:xfrm>
          <a:prstGeom prst="rect">
            <a:avLst/>
          </a:prstGeom>
          <a:noFill/>
          <a:ln w="9525">
            <a:noFill/>
            <a:miter lim="800000"/>
            <a:headEnd/>
            <a:tailEnd/>
          </a:ln>
        </p:spPr>
      </p:pic>
      <p:sp>
        <p:nvSpPr>
          <p:cNvPr id="39966" name="TextBox 20"/>
          <p:cNvSpPr txBox="1">
            <a:spLocks noChangeArrowheads="1"/>
          </p:cNvSpPr>
          <p:nvPr/>
        </p:nvSpPr>
        <p:spPr bwMode="auto">
          <a:xfrm>
            <a:off x="4079875" y="2146300"/>
            <a:ext cx="1717675" cy="400050"/>
          </a:xfrm>
          <a:prstGeom prst="rect">
            <a:avLst/>
          </a:prstGeom>
          <a:noFill/>
          <a:ln w="9525">
            <a:noFill/>
            <a:miter lim="800000"/>
            <a:headEnd/>
            <a:tailEnd/>
          </a:ln>
        </p:spPr>
        <p:txBody>
          <a:bodyPr>
            <a:spAutoFit/>
          </a:bodyPr>
          <a:lstStyle/>
          <a:p>
            <a:pPr algn="ctr">
              <a:buFont typeface="Wingdings" pitchFamily="2" charset="2"/>
              <a:buNone/>
            </a:pPr>
            <a:r>
              <a:rPr lang="pt-BR" sz="2000" b="0"/>
              <a:t>Dem</a:t>
            </a:r>
            <a:endParaRPr lang="en-US" sz="2000" b="0"/>
          </a:p>
        </p:txBody>
      </p:sp>
      <p:sp>
        <p:nvSpPr>
          <p:cNvPr id="39967" name="TextBox 20"/>
          <p:cNvSpPr txBox="1">
            <a:spLocks noChangeArrowheads="1"/>
          </p:cNvSpPr>
          <p:nvPr/>
        </p:nvSpPr>
        <p:spPr bwMode="auto">
          <a:xfrm>
            <a:off x="4079875" y="3767138"/>
            <a:ext cx="1717675" cy="400050"/>
          </a:xfrm>
          <a:prstGeom prst="rect">
            <a:avLst/>
          </a:prstGeom>
          <a:noFill/>
          <a:ln w="9525">
            <a:noFill/>
            <a:miter lim="800000"/>
            <a:headEnd/>
            <a:tailEnd/>
          </a:ln>
        </p:spPr>
        <p:txBody>
          <a:bodyPr>
            <a:spAutoFit/>
          </a:bodyPr>
          <a:lstStyle/>
          <a:p>
            <a:pPr algn="ctr">
              <a:buFont typeface="Wingdings" pitchFamily="2" charset="2"/>
              <a:buNone/>
            </a:pPr>
            <a:r>
              <a:rPr lang="pt-BR" sz="2000" b="0"/>
              <a:t>Dem</a:t>
            </a:r>
            <a:endParaRPr lang="en-US" sz="2000" b="0"/>
          </a:p>
        </p:txBody>
      </p:sp>
      <p:sp>
        <p:nvSpPr>
          <p:cNvPr id="39968" name="TextBox 20"/>
          <p:cNvSpPr txBox="1">
            <a:spLocks noChangeArrowheads="1"/>
          </p:cNvSpPr>
          <p:nvPr/>
        </p:nvSpPr>
        <p:spPr bwMode="auto">
          <a:xfrm>
            <a:off x="4079875" y="5429250"/>
            <a:ext cx="1717675" cy="400050"/>
          </a:xfrm>
          <a:prstGeom prst="rect">
            <a:avLst/>
          </a:prstGeom>
          <a:noFill/>
          <a:ln w="9525">
            <a:noFill/>
            <a:miter lim="800000"/>
            <a:headEnd/>
            <a:tailEnd/>
          </a:ln>
        </p:spPr>
        <p:txBody>
          <a:bodyPr>
            <a:spAutoFit/>
          </a:bodyPr>
          <a:lstStyle/>
          <a:p>
            <a:pPr algn="ctr">
              <a:buFont typeface="Wingdings" pitchFamily="2" charset="2"/>
              <a:buNone/>
            </a:pPr>
            <a:r>
              <a:rPr lang="pt-BR" sz="2000" b="0"/>
              <a:t>Dem</a:t>
            </a:r>
            <a:endParaRPr lang="en-US" sz="2000" b="0"/>
          </a:p>
        </p:txBody>
      </p:sp>
      <p:sp>
        <p:nvSpPr>
          <p:cNvPr id="39969" name="TextBox 20"/>
          <p:cNvSpPr txBox="1">
            <a:spLocks noChangeArrowheads="1"/>
          </p:cNvSpPr>
          <p:nvPr/>
        </p:nvSpPr>
        <p:spPr bwMode="auto">
          <a:xfrm>
            <a:off x="5700713" y="2146300"/>
            <a:ext cx="1717675" cy="400050"/>
          </a:xfrm>
          <a:prstGeom prst="rect">
            <a:avLst/>
          </a:prstGeom>
          <a:noFill/>
          <a:ln w="9525">
            <a:noFill/>
            <a:miter lim="800000"/>
            <a:headEnd/>
            <a:tailEnd/>
          </a:ln>
        </p:spPr>
        <p:txBody>
          <a:bodyPr>
            <a:spAutoFit/>
          </a:bodyPr>
          <a:lstStyle/>
          <a:p>
            <a:pPr algn="ctr">
              <a:buFont typeface="Wingdings" pitchFamily="2" charset="2"/>
              <a:buNone/>
            </a:pPr>
            <a:r>
              <a:rPr lang="pt-BR" sz="2000" b="0"/>
              <a:t>21</a:t>
            </a:r>
            <a:endParaRPr lang="en-US" sz="2000" b="0"/>
          </a:p>
        </p:txBody>
      </p:sp>
      <p:sp>
        <p:nvSpPr>
          <p:cNvPr id="39970" name="TextBox 20"/>
          <p:cNvSpPr txBox="1">
            <a:spLocks noChangeArrowheads="1"/>
          </p:cNvSpPr>
          <p:nvPr/>
        </p:nvSpPr>
        <p:spPr bwMode="auto">
          <a:xfrm>
            <a:off x="5700713" y="3767138"/>
            <a:ext cx="1717675" cy="400050"/>
          </a:xfrm>
          <a:prstGeom prst="rect">
            <a:avLst/>
          </a:prstGeom>
          <a:noFill/>
          <a:ln w="9525">
            <a:noFill/>
            <a:miter lim="800000"/>
            <a:headEnd/>
            <a:tailEnd/>
          </a:ln>
        </p:spPr>
        <p:txBody>
          <a:bodyPr>
            <a:spAutoFit/>
          </a:bodyPr>
          <a:lstStyle/>
          <a:p>
            <a:pPr algn="ctr">
              <a:buFont typeface="Wingdings" pitchFamily="2" charset="2"/>
              <a:buNone/>
            </a:pPr>
            <a:r>
              <a:rPr lang="pt-BR" sz="2000" b="0"/>
              <a:t>19</a:t>
            </a:r>
            <a:endParaRPr lang="en-US" sz="2000" b="0"/>
          </a:p>
        </p:txBody>
      </p:sp>
      <p:sp>
        <p:nvSpPr>
          <p:cNvPr id="39971" name="TextBox 20"/>
          <p:cNvSpPr txBox="1">
            <a:spLocks noChangeArrowheads="1"/>
          </p:cNvSpPr>
          <p:nvPr/>
        </p:nvSpPr>
        <p:spPr bwMode="auto">
          <a:xfrm>
            <a:off x="5700713" y="5429250"/>
            <a:ext cx="1717675" cy="400050"/>
          </a:xfrm>
          <a:prstGeom prst="rect">
            <a:avLst/>
          </a:prstGeom>
          <a:noFill/>
          <a:ln w="9525">
            <a:noFill/>
            <a:miter lim="800000"/>
            <a:headEnd/>
            <a:tailEnd/>
          </a:ln>
        </p:spPr>
        <p:txBody>
          <a:bodyPr>
            <a:spAutoFit/>
          </a:bodyPr>
          <a:lstStyle/>
          <a:p>
            <a:pPr algn="ctr">
              <a:buFont typeface="Wingdings" pitchFamily="2" charset="2"/>
              <a:buNone/>
            </a:pPr>
            <a:r>
              <a:rPr lang="pt-BR" sz="2000" b="0"/>
              <a:t>14</a:t>
            </a:r>
            <a:endParaRPr lang="en-US" sz="2000" b="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p:nvPr>
        </p:nvSpPr>
        <p:spPr>
          <a:xfrm>
            <a:off x="585788" y="373063"/>
            <a:ext cx="7094537" cy="608012"/>
          </a:xfrm>
        </p:spPr>
        <p:txBody>
          <a:bodyPr/>
          <a:lstStyle/>
          <a:p>
            <a:pPr eaLnBrk="1" hangingPunct="1"/>
            <a:r>
              <a:rPr lang="en-US" sz="2000" smtClean="0"/>
              <a:t>Q&amp;A</a:t>
            </a:r>
            <a:br>
              <a:rPr lang="en-US" sz="2000" smtClean="0"/>
            </a:br>
            <a:endParaRPr lang="en-US" sz="2000" b="0" smtClean="0">
              <a:solidFill>
                <a:schemeClr val="tx1"/>
              </a:solidFill>
            </a:endParaRPr>
          </a:p>
        </p:txBody>
      </p:sp>
      <p:pic>
        <p:nvPicPr>
          <p:cNvPr id="41986" name="Picture 2"/>
          <p:cNvPicPr>
            <a:picLocks noChangeAspect="1" noChangeArrowheads="1"/>
          </p:cNvPicPr>
          <p:nvPr/>
        </p:nvPicPr>
        <p:blipFill>
          <a:blip r:embed="rId3"/>
          <a:srcRect/>
          <a:stretch>
            <a:fillRect/>
          </a:stretch>
        </p:blipFill>
        <p:spPr bwMode="auto">
          <a:xfrm>
            <a:off x="3459163" y="1109663"/>
            <a:ext cx="2197100" cy="460533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a:xfrm>
            <a:off x="585788" y="373063"/>
            <a:ext cx="7094537" cy="608012"/>
          </a:xfrm>
        </p:spPr>
        <p:txBody>
          <a:bodyPr/>
          <a:lstStyle/>
          <a:p>
            <a:pPr eaLnBrk="1" hangingPunct="1"/>
            <a:r>
              <a:rPr lang="en-US" sz="2000" smtClean="0"/>
              <a:t>Introduction</a:t>
            </a:r>
            <a:br>
              <a:rPr lang="en-US" sz="2000" smtClean="0"/>
            </a:br>
            <a:r>
              <a:rPr lang="en-US" sz="2000" b="0" smtClean="0">
                <a:solidFill>
                  <a:schemeClr val="tx1"/>
                </a:solidFill>
              </a:rPr>
              <a:t>Objective of the model</a:t>
            </a:r>
          </a:p>
        </p:txBody>
      </p:sp>
      <p:sp>
        <p:nvSpPr>
          <p:cNvPr id="17410" name="Rectangle 6"/>
          <p:cNvSpPr>
            <a:spLocks noChangeArrowheads="1"/>
          </p:cNvSpPr>
          <p:nvPr/>
        </p:nvSpPr>
        <p:spPr bwMode="auto">
          <a:xfrm>
            <a:off x="436563" y="1473200"/>
            <a:ext cx="8104187" cy="4492625"/>
          </a:xfrm>
          <a:prstGeom prst="rect">
            <a:avLst/>
          </a:prstGeom>
          <a:noFill/>
          <a:ln w="9525">
            <a:noFill/>
            <a:miter lim="800000"/>
            <a:headEnd/>
            <a:tailEnd/>
          </a:ln>
        </p:spPr>
        <p:txBody>
          <a:bodyPr lIns="0" tIns="0" rIns="0" bIns="0">
            <a:spAutoFit/>
          </a:bodyPr>
          <a:lstStyle/>
          <a:p>
            <a:pPr marL="365125" indent="-228600">
              <a:lnSpc>
                <a:spcPct val="120000"/>
              </a:lnSpc>
              <a:spcBef>
                <a:spcPct val="40000"/>
              </a:spcBef>
              <a:spcAft>
                <a:spcPts val="600"/>
              </a:spcAft>
              <a:buFont typeface="Wingdings" pitchFamily="2" charset="2"/>
              <a:buChar char="§"/>
            </a:pPr>
            <a:r>
              <a:rPr lang="pt-BR" sz="2000"/>
              <a:t>The objective of this model is to identify the best three New York State Representatives, according to a particular voter’s preferences and profile</a:t>
            </a:r>
          </a:p>
          <a:p>
            <a:pPr marL="822325" lvl="1" indent="-228600">
              <a:lnSpc>
                <a:spcPct val="120000"/>
              </a:lnSpc>
              <a:spcBef>
                <a:spcPct val="40000"/>
              </a:spcBef>
              <a:spcAft>
                <a:spcPts val="600"/>
              </a:spcAft>
              <a:buFont typeface="Arial" charset="0"/>
              <a:buChar char="−"/>
            </a:pPr>
            <a:r>
              <a:rPr lang="pt-BR" sz="2000" b="0"/>
              <a:t>Party, gender, district, alignment to party, experience, tolerance for missing votes and votes in 10 key bills</a:t>
            </a:r>
          </a:p>
          <a:p>
            <a:pPr marL="365125" indent="-228600">
              <a:lnSpc>
                <a:spcPct val="120000"/>
              </a:lnSpc>
              <a:spcBef>
                <a:spcPct val="40000"/>
              </a:spcBef>
              <a:spcAft>
                <a:spcPts val="600"/>
              </a:spcAft>
              <a:buFont typeface="Wingdings" pitchFamily="2" charset="2"/>
              <a:buChar char="§"/>
            </a:pPr>
            <a:r>
              <a:rPr lang="pt-BR" sz="2000"/>
              <a:t>The model also accounts for external factors that might affect the role of the </a:t>
            </a:r>
            <a:r>
              <a:rPr lang="en-US" sz="2000"/>
              <a:t>Representatives</a:t>
            </a:r>
          </a:p>
          <a:p>
            <a:pPr marL="822325" lvl="1" indent="-228600">
              <a:lnSpc>
                <a:spcPct val="120000"/>
              </a:lnSpc>
              <a:spcBef>
                <a:spcPct val="40000"/>
              </a:spcBef>
              <a:spcAft>
                <a:spcPts val="600"/>
              </a:spcAft>
              <a:buFont typeface="Arial" charset="0"/>
              <a:buChar char="−"/>
            </a:pPr>
            <a:r>
              <a:rPr lang="en-US" sz="2000" b="0"/>
              <a:t>Chance of dying in office and chance of scandal ending career</a:t>
            </a:r>
          </a:p>
          <a:p>
            <a:pPr marL="365125" indent="-228600">
              <a:lnSpc>
                <a:spcPct val="120000"/>
              </a:lnSpc>
              <a:spcBef>
                <a:spcPct val="40000"/>
              </a:spcBef>
              <a:spcAft>
                <a:spcPts val="600"/>
              </a:spcAft>
              <a:buFont typeface="Wingdings" pitchFamily="2" charset="2"/>
              <a:buChar char="§"/>
            </a:pPr>
            <a:r>
              <a:rPr lang="en-US" sz="2000"/>
              <a:t>This will help NY voters to answer the question: “Who should I financially support in the next campaign?”</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a:xfrm>
            <a:off x="585788" y="373063"/>
            <a:ext cx="7094537" cy="608012"/>
          </a:xfrm>
        </p:spPr>
        <p:txBody>
          <a:bodyPr/>
          <a:lstStyle/>
          <a:p>
            <a:pPr eaLnBrk="1" hangingPunct="1"/>
            <a:r>
              <a:rPr lang="en-US" sz="2000" smtClean="0"/>
              <a:t>Introduction</a:t>
            </a:r>
            <a:br>
              <a:rPr lang="en-US" sz="2000" smtClean="0"/>
            </a:br>
            <a:r>
              <a:rPr lang="en-US" sz="2000" b="0" smtClean="0">
                <a:solidFill>
                  <a:schemeClr val="tx1"/>
                </a:solidFill>
              </a:rPr>
              <a:t>Who are the current NY Representatives?</a:t>
            </a:r>
          </a:p>
        </p:txBody>
      </p:sp>
      <p:sp>
        <p:nvSpPr>
          <p:cNvPr id="19458" name="Rectangle 6"/>
          <p:cNvSpPr>
            <a:spLocks noChangeArrowheads="1"/>
          </p:cNvSpPr>
          <p:nvPr/>
        </p:nvSpPr>
        <p:spPr bwMode="auto">
          <a:xfrm>
            <a:off x="2036763" y="5267325"/>
            <a:ext cx="5403850" cy="738188"/>
          </a:xfrm>
          <a:prstGeom prst="rect">
            <a:avLst/>
          </a:prstGeom>
          <a:noFill/>
          <a:ln w="9525">
            <a:noFill/>
            <a:miter lim="800000"/>
            <a:headEnd/>
            <a:tailEnd/>
          </a:ln>
        </p:spPr>
        <p:txBody>
          <a:bodyPr lIns="0" tIns="0" rIns="0" bIns="0">
            <a:spAutoFit/>
          </a:bodyPr>
          <a:lstStyle/>
          <a:p>
            <a:pPr marL="365125" indent="-228600">
              <a:spcBef>
                <a:spcPct val="40000"/>
              </a:spcBef>
              <a:buFont typeface="Wingdings" pitchFamily="2" charset="2"/>
              <a:buChar char="§"/>
            </a:pPr>
            <a:r>
              <a:rPr lang="pt-BR" sz="2000"/>
              <a:t>Total = 30 Representatives</a:t>
            </a:r>
          </a:p>
          <a:p>
            <a:pPr marL="822325" lvl="1" indent="-228600">
              <a:spcBef>
                <a:spcPct val="40000"/>
              </a:spcBef>
              <a:buFont typeface="Arial" charset="0"/>
              <a:buChar char="−"/>
            </a:pPr>
            <a:r>
              <a:rPr lang="pt-BR" sz="2000" b="0"/>
              <a:t>27 Democrats, 3 Republicans</a:t>
            </a:r>
          </a:p>
        </p:txBody>
      </p:sp>
      <p:sp>
        <p:nvSpPr>
          <p:cNvPr id="19459" name="TextBox 8"/>
          <p:cNvSpPr txBox="1">
            <a:spLocks noChangeArrowheads="1"/>
          </p:cNvSpPr>
          <p:nvPr/>
        </p:nvSpPr>
        <p:spPr bwMode="auto">
          <a:xfrm>
            <a:off x="246063" y="6211888"/>
            <a:ext cx="6270625" cy="246062"/>
          </a:xfrm>
          <a:prstGeom prst="rect">
            <a:avLst/>
          </a:prstGeom>
          <a:noFill/>
          <a:ln w="9525">
            <a:noFill/>
            <a:miter lim="800000"/>
            <a:headEnd/>
            <a:tailEnd/>
          </a:ln>
        </p:spPr>
        <p:txBody>
          <a:bodyPr>
            <a:spAutoFit/>
          </a:bodyPr>
          <a:lstStyle/>
          <a:p>
            <a:r>
              <a:rPr lang="en-US" sz="1000" b="0"/>
              <a:t>Note: Eric Massa (Dem) resigned in March 2010 and was not substituted.</a:t>
            </a:r>
          </a:p>
        </p:txBody>
      </p:sp>
      <p:graphicFrame>
        <p:nvGraphicFramePr>
          <p:cNvPr id="7" name="Table 6"/>
          <p:cNvGraphicFramePr>
            <a:graphicFrameLocks noGrp="1"/>
          </p:cNvGraphicFramePr>
          <p:nvPr/>
        </p:nvGraphicFramePr>
        <p:xfrm>
          <a:off x="585788" y="1644650"/>
          <a:ext cx="3606800" cy="3152775"/>
        </p:xfrm>
        <a:graphic>
          <a:graphicData uri="http://schemas.openxmlformats.org/drawingml/2006/table">
            <a:tbl>
              <a:tblPr/>
              <a:tblGrid>
                <a:gridCol w="1168400"/>
                <a:gridCol w="609600"/>
                <a:gridCol w="609600"/>
                <a:gridCol w="609600"/>
                <a:gridCol w="609600"/>
              </a:tblGrid>
              <a:tr h="295275">
                <a:tc>
                  <a:txBody>
                    <a:bodyPr/>
                    <a:lstStyle/>
                    <a:p>
                      <a:pPr algn="ctr" fontAlgn="ctr"/>
                      <a:r>
                        <a:rPr lang="en-US" sz="1400" b="1" i="0" u="none" strike="noStrike" dirty="0">
                          <a:solidFill>
                            <a:srgbClr val="000000"/>
                          </a:solidFill>
                          <a:latin typeface="Calibri"/>
                        </a:rPr>
                        <a:t>Name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000000"/>
                          </a:solidFill>
                          <a:latin typeface="Calibri"/>
                        </a:rPr>
                        <a:t>Party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000000"/>
                          </a:solidFill>
                          <a:latin typeface="Calibri"/>
                        </a:rPr>
                        <a:t>District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000000"/>
                          </a:solidFill>
                          <a:latin typeface="Calibri"/>
                        </a:rPr>
                        <a:t>Gender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000000"/>
                          </a:solidFill>
                          <a:latin typeface="Calibri"/>
                        </a:rPr>
                        <a:t># roles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ctr"/>
                      <a:r>
                        <a:rPr lang="en-US" sz="1100" b="1" i="0" u="none" strike="noStrike" dirty="0">
                          <a:solidFill>
                            <a:srgbClr val="1F497D"/>
                          </a:solidFill>
                          <a:latin typeface="Calibri"/>
                        </a:rPr>
                        <a:t>Anthony Weiner</a:t>
                      </a:r>
                    </a:p>
                  </a:txBody>
                  <a:tcPr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Dem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ctr"/>
                      <a:r>
                        <a:rPr lang="en-US" sz="1100" b="1" i="0" u="none" strike="noStrike" dirty="0">
                          <a:solidFill>
                            <a:srgbClr val="1F497D"/>
                          </a:solidFill>
                          <a:latin typeface="Calibri"/>
                        </a:rPr>
                        <a:t>Brian Higgins</a:t>
                      </a:r>
                    </a:p>
                  </a:txBody>
                  <a:tcPr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Dem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ctr"/>
                      <a:r>
                        <a:rPr lang="en-US" sz="1100" b="1" i="0" u="none" strike="noStrike" dirty="0">
                          <a:solidFill>
                            <a:srgbClr val="1F497D"/>
                          </a:solidFill>
                          <a:latin typeface="Calibri"/>
                        </a:rPr>
                        <a:t>Carolyn Maloney</a:t>
                      </a:r>
                    </a:p>
                  </a:txBody>
                  <a:tcPr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Dem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F</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ctr"/>
                      <a:r>
                        <a:rPr lang="en-US" sz="1100" b="1" i="0" u="none" strike="noStrike" dirty="0">
                          <a:solidFill>
                            <a:srgbClr val="1F497D"/>
                          </a:solidFill>
                          <a:latin typeface="Calibri"/>
                        </a:rPr>
                        <a:t>Carolyn McCarthy</a:t>
                      </a:r>
                    </a:p>
                  </a:txBody>
                  <a:tcPr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Dem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F</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ctr"/>
                      <a:r>
                        <a:rPr lang="en-US" sz="1100" b="1" i="0" u="none" strike="noStrike" dirty="0">
                          <a:solidFill>
                            <a:srgbClr val="1F497D"/>
                          </a:solidFill>
                          <a:latin typeface="Calibri"/>
                        </a:rPr>
                        <a:t>Charles Rangel</a:t>
                      </a:r>
                    </a:p>
                  </a:txBody>
                  <a:tcPr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Dem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ctr"/>
                      <a:r>
                        <a:rPr lang="en-US" sz="1100" b="1" i="0" u="none" strike="noStrike" dirty="0">
                          <a:solidFill>
                            <a:srgbClr val="FF0000"/>
                          </a:solidFill>
                          <a:latin typeface="Calibri"/>
                        </a:rPr>
                        <a:t>Christopher Lee</a:t>
                      </a:r>
                    </a:p>
                  </a:txBody>
                  <a:tcPr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FF0000"/>
                          </a:solidFill>
                          <a:latin typeface="Calibri"/>
                        </a:rPr>
                        <a:t>Rep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FF0000"/>
                          </a:solidFill>
                          <a:latin typeface="Calibri"/>
                        </a:rPr>
                        <a:t>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FF0000"/>
                          </a:solidFill>
                          <a:latin typeface="Calibri"/>
                        </a:rPr>
                        <a:t>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FF0000"/>
                          </a:solidFill>
                          <a:latin typeface="Calibri"/>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ctr"/>
                      <a:r>
                        <a:rPr lang="en-US" sz="1100" b="1" i="0" u="none" strike="noStrike" dirty="0">
                          <a:solidFill>
                            <a:srgbClr val="1F497D"/>
                          </a:solidFill>
                          <a:latin typeface="Calibri"/>
                        </a:rPr>
                        <a:t>Daniel </a:t>
                      </a:r>
                      <a:r>
                        <a:rPr lang="en-US" sz="1100" b="1" i="0" u="none" strike="noStrike" dirty="0" err="1">
                          <a:solidFill>
                            <a:srgbClr val="1F497D"/>
                          </a:solidFill>
                          <a:latin typeface="Calibri"/>
                        </a:rPr>
                        <a:t>Maffei</a:t>
                      </a:r>
                      <a:endParaRPr lang="en-US" sz="1100" b="1" i="0" u="none" strike="noStrike" dirty="0">
                        <a:solidFill>
                          <a:srgbClr val="1F497D"/>
                        </a:solidFill>
                        <a:latin typeface="Calibri"/>
                      </a:endParaRPr>
                    </a:p>
                  </a:txBody>
                  <a:tcPr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Dem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ctr"/>
                      <a:r>
                        <a:rPr lang="en-US" sz="1100" b="1" i="0" u="none" strike="noStrike" dirty="0" err="1">
                          <a:solidFill>
                            <a:srgbClr val="1F497D"/>
                          </a:solidFill>
                          <a:latin typeface="Calibri"/>
                        </a:rPr>
                        <a:t>Edolphus</a:t>
                      </a:r>
                      <a:r>
                        <a:rPr lang="en-US" sz="1100" b="1" i="0" u="none" strike="noStrike" dirty="0">
                          <a:solidFill>
                            <a:srgbClr val="1F497D"/>
                          </a:solidFill>
                          <a:latin typeface="Calibri"/>
                        </a:rPr>
                        <a:t> Towns</a:t>
                      </a:r>
                    </a:p>
                  </a:txBody>
                  <a:tcPr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Dem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ctr"/>
                      <a:r>
                        <a:rPr lang="en-US" sz="1100" b="1" i="0" u="none" strike="noStrike" dirty="0">
                          <a:solidFill>
                            <a:srgbClr val="1F497D"/>
                          </a:solidFill>
                          <a:latin typeface="Calibri"/>
                        </a:rPr>
                        <a:t>Eliot Engel</a:t>
                      </a:r>
                    </a:p>
                  </a:txBody>
                  <a:tcPr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Dem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ctr"/>
                      <a:r>
                        <a:rPr lang="en-US" sz="1100" b="1" i="0" u="none" strike="noStrike" dirty="0">
                          <a:solidFill>
                            <a:srgbClr val="1F497D"/>
                          </a:solidFill>
                          <a:latin typeface="Calibri"/>
                        </a:rPr>
                        <a:t>Gary Ackerman</a:t>
                      </a:r>
                    </a:p>
                  </a:txBody>
                  <a:tcPr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Dem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ctr"/>
                      <a:r>
                        <a:rPr lang="en-US" sz="1100" b="1" i="0" u="none" strike="noStrike" dirty="0">
                          <a:solidFill>
                            <a:srgbClr val="1F497D"/>
                          </a:solidFill>
                          <a:latin typeface="Calibri"/>
                        </a:rPr>
                        <a:t>Gregory Meeks</a:t>
                      </a:r>
                    </a:p>
                  </a:txBody>
                  <a:tcPr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Dem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ctr"/>
                      <a:r>
                        <a:rPr lang="en-US" sz="1100" b="1" i="0" u="none" strike="noStrike" dirty="0">
                          <a:solidFill>
                            <a:srgbClr val="1F497D"/>
                          </a:solidFill>
                          <a:latin typeface="Calibri"/>
                        </a:rPr>
                        <a:t>Jerrold Nadler</a:t>
                      </a:r>
                    </a:p>
                  </a:txBody>
                  <a:tcPr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Dem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ctr"/>
                      <a:r>
                        <a:rPr lang="en-US" sz="1100" b="1" i="0" u="none" strike="noStrike" dirty="0">
                          <a:solidFill>
                            <a:srgbClr val="1F497D"/>
                          </a:solidFill>
                          <a:latin typeface="Calibri"/>
                        </a:rPr>
                        <a:t>John Hall</a:t>
                      </a:r>
                    </a:p>
                  </a:txBody>
                  <a:tcPr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Dem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19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ctr"/>
                      <a:r>
                        <a:rPr lang="en-US" sz="1100" b="1" i="0" u="none" strike="noStrike" dirty="0">
                          <a:solidFill>
                            <a:srgbClr val="FF0000"/>
                          </a:solidFill>
                          <a:latin typeface="Calibri"/>
                        </a:rPr>
                        <a:t>John </a:t>
                      </a:r>
                      <a:r>
                        <a:rPr lang="en-US" sz="1100" b="1" i="0" u="none" strike="noStrike" dirty="0" smtClean="0">
                          <a:solidFill>
                            <a:srgbClr val="FF0000"/>
                          </a:solidFill>
                          <a:latin typeface="Calibri"/>
                        </a:rPr>
                        <a:t>McHugh*</a:t>
                      </a:r>
                      <a:endParaRPr lang="en-US" sz="1100" b="1" i="0" u="none" strike="noStrike" dirty="0">
                        <a:solidFill>
                          <a:srgbClr val="FF0000"/>
                        </a:solidFill>
                        <a:latin typeface="Calibri"/>
                      </a:endParaRPr>
                    </a:p>
                  </a:txBody>
                  <a:tcPr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FF0000"/>
                          </a:solidFill>
                          <a:latin typeface="Calibri"/>
                        </a:rPr>
                        <a:t>Rep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FF0000"/>
                          </a:solidFill>
                          <a:latin typeface="Calibri"/>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FF0000"/>
                          </a:solidFill>
                          <a:latin typeface="Calibri"/>
                        </a:rPr>
                        <a:t>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FF0000"/>
                          </a:solidFill>
                          <a:latin typeface="Calibri"/>
                        </a:rPr>
                        <a:t>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ctr"/>
                      <a:r>
                        <a:rPr lang="en-US" sz="1100" b="1" i="0" u="none" strike="noStrike" dirty="0">
                          <a:solidFill>
                            <a:srgbClr val="1F497D"/>
                          </a:solidFill>
                          <a:latin typeface="Calibri"/>
                        </a:rPr>
                        <a:t>José Serrano</a:t>
                      </a:r>
                    </a:p>
                  </a:txBody>
                  <a:tcPr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Dem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1F497D"/>
                          </a:solidFill>
                          <a:latin typeface="Calibri"/>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8" name="Table 7"/>
          <p:cNvGraphicFramePr>
            <a:graphicFrameLocks noGrp="1"/>
          </p:cNvGraphicFramePr>
          <p:nvPr/>
        </p:nvGraphicFramePr>
        <p:xfrm>
          <a:off x="4792663" y="1644650"/>
          <a:ext cx="3743325" cy="3152775"/>
        </p:xfrm>
        <a:graphic>
          <a:graphicData uri="http://schemas.openxmlformats.org/drawingml/2006/table">
            <a:tbl>
              <a:tblPr/>
              <a:tblGrid>
                <a:gridCol w="1305593"/>
                <a:gridCol w="609600"/>
                <a:gridCol w="609600"/>
                <a:gridCol w="609600"/>
                <a:gridCol w="609600"/>
              </a:tblGrid>
              <a:tr h="295275">
                <a:tc>
                  <a:txBody>
                    <a:bodyPr/>
                    <a:lstStyle/>
                    <a:p>
                      <a:pPr algn="ctr" fontAlgn="ctr"/>
                      <a:r>
                        <a:rPr lang="en-US" sz="1400" b="1" i="0" u="none" strike="noStrike" dirty="0">
                          <a:solidFill>
                            <a:srgbClr val="000000"/>
                          </a:solidFill>
                          <a:latin typeface="Calibri"/>
                        </a:rPr>
                        <a:t>Name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000000"/>
                          </a:solidFill>
                          <a:latin typeface="Calibri"/>
                        </a:rPr>
                        <a:t>Party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000000"/>
                          </a:solidFill>
                          <a:latin typeface="Calibri"/>
                        </a:rPr>
                        <a:t>District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000000"/>
                          </a:solidFill>
                          <a:latin typeface="Calibri"/>
                        </a:rPr>
                        <a:t>Gender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000000"/>
                          </a:solidFill>
                          <a:latin typeface="Calibri"/>
                        </a:rPr>
                        <a:t># roles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ctr"/>
                      <a:r>
                        <a:rPr lang="en-US" sz="1100" b="1" i="0" u="none" strike="noStrike" dirty="0">
                          <a:solidFill>
                            <a:srgbClr val="1F497D"/>
                          </a:solidFill>
                          <a:latin typeface="Calibri"/>
                        </a:rPr>
                        <a:t>Joseph Crowley</a:t>
                      </a:r>
                    </a:p>
                  </a:txBody>
                  <a:tcPr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Dem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ctr"/>
                      <a:r>
                        <a:rPr lang="en-US" sz="1100" b="1" i="0" u="none" strike="noStrike" dirty="0">
                          <a:solidFill>
                            <a:srgbClr val="1F497D"/>
                          </a:solidFill>
                          <a:latin typeface="Calibri"/>
                        </a:rPr>
                        <a:t>Kirsten </a:t>
                      </a:r>
                      <a:r>
                        <a:rPr lang="en-US" sz="1100" b="1" i="0" u="none" strike="noStrike" dirty="0" err="1" smtClean="0">
                          <a:solidFill>
                            <a:srgbClr val="1F497D"/>
                          </a:solidFill>
                          <a:latin typeface="Calibri"/>
                        </a:rPr>
                        <a:t>Gillibrand</a:t>
                      </a:r>
                      <a:r>
                        <a:rPr lang="en-US" sz="1100" b="1" i="0" u="none" strike="noStrike" dirty="0" smtClean="0">
                          <a:solidFill>
                            <a:srgbClr val="1F497D"/>
                          </a:solidFill>
                          <a:latin typeface="Calibri"/>
                        </a:rPr>
                        <a:t>*</a:t>
                      </a:r>
                      <a:endParaRPr lang="en-US" sz="1100" b="1" i="0" u="none" strike="noStrike" dirty="0">
                        <a:solidFill>
                          <a:srgbClr val="1F497D"/>
                        </a:solidFill>
                        <a:latin typeface="Calibri"/>
                      </a:endParaRPr>
                    </a:p>
                  </a:txBody>
                  <a:tcPr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Dem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F</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ctr"/>
                      <a:r>
                        <a:rPr lang="en-US" sz="1100" b="1" i="0" u="none" strike="noStrike" dirty="0">
                          <a:solidFill>
                            <a:srgbClr val="1F497D"/>
                          </a:solidFill>
                          <a:latin typeface="Calibri"/>
                        </a:rPr>
                        <a:t>Louise Slaughter</a:t>
                      </a:r>
                    </a:p>
                  </a:txBody>
                  <a:tcPr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Dem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F</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1F497D"/>
                          </a:solidFill>
                          <a:latin typeface="Calibri"/>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ctr"/>
                      <a:r>
                        <a:rPr lang="en-US" sz="1100" b="1" i="0" u="none" strike="noStrike" dirty="0">
                          <a:solidFill>
                            <a:srgbClr val="1F497D"/>
                          </a:solidFill>
                          <a:latin typeface="Calibri"/>
                        </a:rPr>
                        <a:t>Maurice Hinchey</a:t>
                      </a:r>
                    </a:p>
                  </a:txBody>
                  <a:tcPr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Dem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ctr"/>
                      <a:r>
                        <a:rPr lang="en-US" sz="1100" b="1" i="0" u="none" strike="noStrike" dirty="0">
                          <a:solidFill>
                            <a:srgbClr val="1F497D"/>
                          </a:solidFill>
                          <a:latin typeface="Calibri"/>
                        </a:rPr>
                        <a:t>Michael McMahon</a:t>
                      </a:r>
                    </a:p>
                  </a:txBody>
                  <a:tcPr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Dem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ctr"/>
                      <a:r>
                        <a:rPr lang="en-US" sz="1100" b="1" i="0" u="none" strike="noStrike" dirty="0">
                          <a:solidFill>
                            <a:srgbClr val="1F497D"/>
                          </a:solidFill>
                          <a:latin typeface="Calibri"/>
                        </a:rPr>
                        <a:t>Mike </a:t>
                      </a:r>
                      <a:r>
                        <a:rPr lang="en-US" sz="1100" b="1" i="0" u="none" strike="noStrike" dirty="0" err="1">
                          <a:solidFill>
                            <a:srgbClr val="1F497D"/>
                          </a:solidFill>
                          <a:latin typeface="Calibri"/>
                        </a:rPr>
                        <a:t>Arcuri</a:t>
                      </a:r>
                      <a:endParaRPr lang="en-US" sz="1100" b="1" i="0" u="none" strike="noStrike" dirty="0">
                        <a:solidFill>
                          <a:srgbClr val="1F497D"/>
                        </a:solidFill>
                        <a:latin typeface="Calibri"/>
                      </a:endParaRPr>
                    </a:p>
                  </a:txBody>
                  <a:tcPr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Dem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ctr"/>
                      <a:r>
                        <a:rPr lang="en-US" sz="1100" b="1" i="0" u="none" strike="noStrike" dirty="0">
                          <a:solidFill>
                            <a:srgbClr val="1F497D"/>
                          </a:solidFill>
                          <a:latin typeface="Calibri"/>
                        </a:rPr>
                        <a:t>Nita Lowey</a:t>
                      </a:r>
                    </a:p>
                  </a:txBody>
                  <a:tcPr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Dem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F</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ctr"/>
                      <a:r>
                        <a:rPr lang="en-US" sz="1100" b="1" i="0" u="none" strike="noStrike" dirty="0">
                          <a:solidFill>
                            <a:srgbClr val="1F497D"/>
                          </a:solidFill>
                          <a:latin typeface="Calibri"/>
                        </a:rPr>
                        <a:t>Nydia Velázquez</a:t>
                      </a:r>
                    </a:p>
                  </a:txBody>
                  <a:tcPr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Dem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F</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ctr"/>
                      <a:r>
                        <a:rPr lang="en-US" sz="1100" b="1" i="0" u="none" strike="noStrike" dirty="0">
                          <a:solidFill>
                            <a:srgbClr val="1F497D"/>
                          </a:solidFill>
                          <a:latin typeface="Calibri"/>
                        </a:rPr>
                        <a:t>Paul </a:t>
                      </a:r>
                      <a:r>
                        <a:rPr lang="en-US" sz="1100" b="1" i="0" u="none" strike="noStrike" dirty="0" err="1">
                          <a:solidFill>
                            <a:srgbClr val="1F497D"/>
                          </a:solidFill>
                          <a:latin typeface="Calibri"/>
                        </a:rPr>
                        <a:t>Tonko</a:t>
                      </a:r>
                      <a:endParaRPr lang="en-US" sz="1100" b="1" i="0" u="none" strike="noStrike" dirty="0">
                        <a:solidFill>
                          <a:srgbClr val="1F497D"/>
                        </a:solidFill>
                        <a:latin typeface="Calibri"/>
                      </a:endParaRPr>
                    </a:p>
                  </a:txBody>
                  <a:tcPr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Dem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ctr"/>
                      <a:r>
                        <a:rPr lang="en-US" sz="1100" b="1" i="0" u="none" strike="noStrike" dirty="0">
                          <a:solidFill>
                            <a:srgbClr val="FF0000"/>
                          </a:solidFill>
                          <a:latin typeface="Calibri"/>
                        </a:rPr>
                        <a:t>Peter King</a:t>
                      </a:r>
                    </a:p>
                  </a:txBody>
                  <a:tcPr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FF0000"/>
                          </a:solidFill>
                          <a:latin typeface="Calibri"/>
                        </a:rPr>
                        <a:t>Rep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FF0000"/>
                          </a:solidFill>
                          <a:latin typeface="Calibri"/>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FF0000"/>
                          </a:solidFill>
                          <a:latin typeface="Calibri"/>
                        </a:rPr>
                        <a:t>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FF0000"/>
                          </a:solidFill>
                          <a:latin typeface="Calibri"/>
                        </a:rPr>
                        <a:t>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ctr"/>
                      <a:r>
                        <a:rPr lang="en-US" sz="1100" b="1" i="0" u="none" strike="noStrike" dirty="0">
                          <a:solidFill>
                            <a:srgbClr val="1F497D"/>
                          </a:solidFill>
                          <a:latin typeface="Calibri"/>
                        </a:rPr>
                        <a:t>Scott Murphy</a:t>
                      </a:r>
                    </a:p>
                  </a:txBody>
                  <a:tcPr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Dem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ctr"/>
                      <a:r>
                        <a:rPr lang="en-US" sz="1100" b="1" i="0" u="none" strike="noStrike" dirty="0">
                          <a:solidFill>
                            <a:srgbClr val="1F497D"/>
                          </a:solidFill>
                          <a:latin typeface="Calibri"/>
                        </a:rPr>
                        <a:t>Steve Israel</a:t>
                      </a:r>
                    </a:p>
                  </a:txBody>
                  <a:tcPr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Dem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ctr"/>
                      <a:r>
                        <a:rPr lang="en-US" sz="1100" b="1" i="0" u="none" strike="noStrike" dirty="0">
                          <a:solidFill>
                            <a:srgbClr val="1F497D"/>
                          </a:solidFill>
                          <a:latin typeface="Calibri"/>
                        </a:rPr>
                        <a:t>Tim Bishop</a:t>
                      </a:r>
                    </a:p>
                  </a:txBody>
                  <a:tcPr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Dem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ctr"/>
                      <a:r>
                        <a:rPr lang="en-US" sz="1100" b="1" i="0" u="none" strike="noStrike" dirty="0">
                          <a:solidFill>
                            <a:srgbClr val="1F497D"/>
                          </a:solidFill>
                          <a:latin typeface="Calibri"/>
                        </a:rPr>
                        <a:t>William Owens</a:t>
                      </a:r>
                    </a:p>
                  </a:txBody>
                  <a:tcPr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Dem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ctr"/>
                      <a:r>
                        <a:rPr lang="en-US" sz="1100" b="1" i="0" u="none" strike="noStrike" dirty="0">
                          <a:solidFill>
                            <a:srgbClr val="1F497D"/>
                          </a:solidFill>
                          <a:latin typeface="Calibri"/>
                        </a:rPr>
                        <a:t>Yvette Clark</a:t>
                      </a:r>
                    </a:p>
                  </a:txBody>
                  <a:tcPr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Dem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1F497D"/>
                          </a:solidFill>
                          <a:latin typeface="Calibri"/>
                        </a:rPr>
                        <a:t>F</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1F497D"/>
                          </a:solidFill>
                          <a:latin typeface="Calibri"/>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9668" name="TextBox 9"/>
          <p:cNvSpPr txBox="1">
            <a:spLocks noChangeArrowheads="1"/>
          </p:cNvSpPr>
          <p:nvPr/>
        </p:nvSpPr>
        <p:spPr bwMode="auto">
          <a:xfrm>
            <a:off x="4976813" y="6211888"/>
            <a:ext cx="4017962" cy="246062"/>
          </a:xfrm>
          <a:prstGeom prst="rect">
            <a:avLst/>
          </a:prstGeom>
          <a:noFill/>
          <a:ln w="9525">
            <a:noFill/>
            <a:miter lim="800000"/>
            <a:headEnd/>
            <a:tailEnd/>
          </a:ln>
        </p:spPr>
        <p:txBody>
          <a:bodyPr>
            <a:spAutoFit/>
          </a:bodyPr>
          <a:lstStyle/>
          <a:p>
            <a:r>
              <a:rPr lang="en-US" sz="1000" b="0"/>
              <a:t>* Ended term early for other political offices. </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585788" y="373063"/>
            <a:ext cx="7094537" cy="608012"/>
          </a:xfrm>
        </p:spPr>
        <p:txBody>
          <a:bodyPr/>
          <a:lstStyle/>
          <a:p>
            <a:pPr eaLnBrk="1" hangingPunct="1"/>
            <a:r>
              <a:rPr lang="en-US" sz="2000" smtClean="0"/>
              <a:t>Introduction</a:t>
            </a:r>
            <a:br>
              <a:rPr lang="en-US" sz="2000" smtClean="0"/>
            </a:br>
            <a:r>
              <a:rPr lang="en-US" sz="2000" b="0" smtClean="0">
                <a:solidFill>
                  <a:schemeClr val="tx1"/>
                </a:solidFill>
              </a:rPr>
              <a:t>Which bills are the most relevant in choosing a candidate?</a:t>
            </a:r>
          </a:p>
        </p:txBody>
      </p:sp>
      <p:cxnSp>
        <p:nvCxnSpPr>
          <p:cNvPr id="21506" name="Straight Connector 19"/>
          <p:cNvCxnSpPr>
            <a:cxnSpLocks noChangeShapeType="1"/>
          </p:cNvCxnSpPr>
          <p:nvPr/>
        </p:nvCxnSpPr>
        <p:spPr bwMode="auto">
          <a:xfrm>
            <a:off x="5624513" y="1681163"/>
            <a:ext cx="1736725" cy="0"/>
          </a:xfrm>
          <a:prstGeom prst="line">
            <a:avLst/>
          </a:prstGeom>
          <a:noFill/>
          <a:ln w="28575" algn="ctr">
            <a:solidFill>
              <a:schemeClr val="accent1"/>
            </a:solidFill>
            <a:round/>
            <a:headEnd/>
            <a:tailEnd/>
          </a:ln>
        </p:spPr>
      </p:cxnSp>
      <p:sp>
        <p:nvSpPr>
          <p:cNvPr id="21507" name="TextBox 20"/>
          <p:cNvSpPr txBox="1">
            <a:spLocks noChangeArrowheads="1"/>
          </p:cNvSpPr>
          <p:nvPr/>
        </p:nvSpPr>
        <p:spPr bwMode="auto">
          <a:xfrm>
            <a:off x="5576888" y="1273175"/>
            <a:ext cx="1914525" cy="400050"/>
          </a:xfrm>
          <a:prstGeom prst="rect">
            <a:avLst/>
          </a:prstGeom>
          <a:noFill/>
          <a:ln w="9525">
            <a:noFill/>
            <a:miter lim="800000"/>
            <a:headEnd/>
            <a:tailEnd/>
          </a:ln>
        </p:spPr>
        <p:txBody>
          <a:bodyPr>
            <a:spAutoFit/>
          </a:bodyPr>
          <a:lstStyle/>
          <a:p>
            <a:pPr>
              <a:buFont typeface="Wingdings" pitchFamily="2" charset="2"/>
              <a:buNone/>
            </a:pPr>
            <a:r>
              <a:rPr lang="pt-BR" sz="2000"/>
              <a:t>Vote #</a:t>
            </a:r>
            <a:endParaRPr lang="en-US" sz="2000"/>
          </a:p>
        </p:txBody>
      </p:sp>
      <p:cxnSp>
        <p:nvCxnSpPr>
          <p:cNvPr id="21508" name="Straight Connector 19"/>
          <p:cNvCxnSpPr>
            <a:cxnSpLocks noChangeShapeType="1"/>
          </p:cNvCxnSpPr>
          <p:nvPr/>
        </p:nvCxnSpPr>
        <p:spPr bwMode="auto">
          <a:xfrm>
            <a:off x="303213" y="1681163"/>
            <a:ext cx="5121275" cy="0"/>
          </a:xfrm>
          <a:prstGeom prst="line">
            <a:avLst/>
          </a:prstGeom>
          <a:noFill/>
          <a:ln w="28575" algn="ctr">
            <a:solidFill>
              <a:schemeClr val="accent1"/>
            </a:solidFill>
            <a:round/>
            <a:headEnd/>
            <a:tailEnd/>
          </a:ln>
        </p:spPr>
      </p:cxnSp>
      <p:sp>
        <p:nvSpPr>
          <p:cNvPr id="21509" name="TextBox 20"/>
          <p:cNvSpPr txBox="1">
            <a:spLocks noChangeArrowheads="1"/>
          </p:cNvSpPr>
          <p:nvPr/>
        </p:nvSpPr>
        <p:spPr bwMode="auto">
          <a:xfrm>
            <a:off x="257175" y="1273175"/>
            <a:ext cx="1914525" cy="400050"/>
          </a:xfrm>
          <a:prstGeom prst="rect">
            <a:avLst/>
          </a:prstGeom>
          <a:noFill/>
          <a:ln w="9525">
            <a:noFill/>
            <a:miter lim="800000"/>
            <a:headEnd/>
            <a:tailEnd/>
          </a:ln>
        </p:spPr>
        <p:txBody>
          <a:bodyPr>
            <a:spAutoFit/>
          </a:bodyPr>
          <a:lstStyle/>
          <a:p>
            <a:pPr>
              <a:buFont typeface="Wingdings" pitchFamily="2" charset="2"/>
              <a:buNone/>
            </a:pPr>
            <a:r>
              <a:rPr lang="pt-BR" sz="2000"/>
              <a:t>Description</a:t>
            </a:r>
            <a:endParaRPr lang="en-US" sz="2000"/>
          </a:p>
        </p:txBody>
      </p:sp>
      <p:cxnSp>
        <p:nvCxnSpPr>
          <p:cNvPr id="21510" name="Straight Connector 19"/>
          <p:cNvCxnSpPr>
            <a:cxnSpLocks noChangeShapeType="1"/>
          </p:cNvCxnSpPr>
          <p:nvPr/>
        </p:nvCxnSpPr>
        <p:spPr bwMode="auto">
          <a:xfrm>
            <a:off x="7597775" y="1681163"/>
            <a:ext cx="1281113" cy="0"/>
          </a:xfrm>
          <a:prstGeom prst="line">
            <a:avLst/>
          </a:prstGeom>
          <a:noFill/>
          <a:ln w="28575" algn="ctr">
            <a:solidFill>
              <a:schemeClr val="accent1"/>
            </a:solidFill>
            <a:round/>
            <a:headEnd/>
            <a:tailEnd/>
          </a:ln>
        </p:spPr>
      </p:cxnSp>
      <p:sp>
        <p:nvSpPr>
          <p:cNvPr id="21511" name="TextBox 20"/>
          <p:cNvSpPr txBox="1">
            <a:spLocks noChangeArrowheads="1"/>
          </p:cNvSpPr>
          <p:nvPr/>
        </p:nvSpPr>
        <p:spPr bwMode="auto">
          <a:xfrm>
            <a:off x="7551738" y="1273175"/>
            <a:ext cx="1281112" cy="400050"/>
          </a:xfrm>
          <a:prstGeom prst="rect">
            <a:avLst/>
          </a:prstGeom>
          <a:noFill/>
          <a:ln w="9525">
            <a:noFill/>
            <a:miter lim="800000"/>
            <a:headEnd/>
            <a:tailEnd/>
          </a:ln>
        </p:spPr>
        <p:txBody>
          <a:bodyPr>
            <a:spAutoFit/>
          </a:bodyPr>
          <a:lstStyle/>
          <a:p>
            <a:pPr>
              <a:buFont typeface="Wingdings" pitchFamily="2" charset="2"/>
              <a:buNone/>
            </a:pPr>
            <a:r>
              <a:rPr lang="pt-BR" sz="2000"/>
              <a:t>Result</a:t>
            </a:r>
            <a:endParaRPr lang="en-US" sz="2000"/>
          </a:p>
        </p:txBody>
      </p:sp>
      <p:sp>
        <p:nvSpPr>
          <p:cNvPr id="21512" name="TextBox 14"/>
          <p:cNvSpPr txBox="1">
            <a:spLocks noChangeArrowheads="1"/>
          </p:cNvSpPr>
          <p:nvPr/>
        </p:nvSpPr>
        <p:spPr bwMode="auto">
          <a:xfrm>
            <a:off x="247650" y="1728788"/>
            <a:ext cx="5111750" cy="522287"/>
          </a:xfrm>
          <a:prstGeom prst="rect">
            <a:avLst/>
          </a:prstGeom>
          <a:noFill/>
          <a:ln w="9525">
            <a:noFill/>
            <a:miter lim="800000"/>
            <a:headEnd/>
            <a:tailEnd/>
          </a:ln>
        </p:spPr>
        <p:txBody>
          <a:bodyPr>
            <a:spAutoFit/>
          </a:bodyPr>
          <a:lstStyle/>
          <a:p>
            <a:r>
              <a:rPr lang="en-US" sz="1400" b="0"/>
              <a:t>Repeal Restrictions on Government Funding of Stem Cell Research (5/24/05)</a:t>
            </a:r>
          </a:p>
        </p:txBody>
      </p:sp>
      <p:sp>
        <p:nvSpPr>
          <p:cNvPr id="21513" name="TextBox 15"/>
          <p:cNvSpPr txBox="1">
            <a:spLocks noChangeArrowheads="1"/>
          </p:cNvSpPr>
          <p:nvPr/>
        </p:nvSpPr>
        <p:spPr bwMode="auto">
          <a:xfrm>
            <a:off x="5595938" y="1728788"/>
            <a:ext cx="1789112" cy="306387"/>
          </a:xfrm>
          <a:prstGeom prst="rect">
            <a:avLst/>
          </a:prstGeom>
          <a:noFill/>
          <a:ln w="9525">
            <a:noFill/>
            <a:miter lim="800000"/>
            <a:headEnd/>
            <a:tailEnd/>
          </a:ln>
        </p:spPr>
        <p:txBody>
          <a:bodyPr>
            <a:spAutoFit/>
          </a:bodyPr>
          <a:lstStyle/>
          <a:p>
            <a:r>
              <a:rPr lang="en-US" sz="1400" b="0"/>
              <a:t>Vote 204 HR 810 </a:t>
            </a:r>
          </a:p>
        </p:txBody>
      </p:sp>
      <p:sp>
        <p:nvSpPr>
          <p:cNvPr id="21514" name="TextBox 16"/>
          <p:cNvSpPr txBox="1">
            <a:spLocks noChangeArrowheads="1"/>
          </p:cNvSpPr>
          <p:nvPr/>
        </p:nvSpPr>
        <p:spPr bwMode="auto">
          <a:xfrm>
            <a:off x="7597775" y="1728788"/>
            <a:ext cx="1281113" cy="306387"/>
          </a:xfrm>
          <a:prstGeom prst="rect">
            <a:avLst/>
          </a:prstGeom>
          <a:noFill/>
          <a:ln w="9525">
            <a:noFill/>
            <a:miter lim="800000"/>
            <a:headEnd/>
            <a:tailEnd/>
          </a:ln>
        </p:spPr>
        <p:txBody>
          <a:bodyPr>
            <a:spAutoFit/>
          </a:bodyPr>
          <a:lstStyle/>
          <a:p>
            <a:r>
              <a:rPr lang="en-US" sz="1400" b="0"/>
              <a:t>Yes</a:t>
            </a:r>
          </a:p>
        </p:txBody>
      </p:sp>
      <p:cxnSp>
        <p:nvCxnSpPr>
          <p:cNvPr id="21515" name="Straight Connector 19"/>
          <p:cNvCxnSpPr>
            <a:cxnSpLocks noChangeShapeType="1"/>
          </p:cNvCxnSpPr>
          <p:nvPr/>
        </p:nvCxnSpPr>
        <p:spPr bwMode="auto">
          <a:xfrm>
            <a:off x="5624513" y="2259013"/>
            <a:ext cx="1736725" cy="0"/>
          </a:xfrm>
          <a:prstGeom prst="line">
            <a:avLst/>
          </a:prstGeom>
          <a:noFill/>
          <a:ln w="3175" algn="ctr">
            <a:solidFill>
              <a:schemeClr val="bg2"/>
            </a:solidFill>
            <a:prstDash val="dash"/>
            <a:round/>
            <a:headEnd/>
            <a:tailEnd/>
          </a:ln>
        </p:spPr>
      </p:cxnSp>
      <p:cxnSp>
        <p:nvCxnSpPr>
          <p:cNvPr id="21516" name="Straight Connector 19"/>
          <p:cNvCxnSpPr>
            <a:cxnSpLocks noChangeShapeType="1"/>
          </p:cNvCxnSpPr>
          <p:nvPr/>
        </p:nvCxnSpPr>
        <p:spPr bwMode="auto">
          <a:xfrm>
            <a:off x="303213" y="2259013"/>
            <a:ext cx="5121275" cy="0"/>
          </a:xfrm>
          <a:prstGeom prst="line">
            <a:avLst/>
          </a:prstGeom>
          <a:noFill/>
          <a:ln w="3175" algn="ctr">
            <a:solidFill>
              <a:schemeClr val="bg2"/>
            </a:solidFill>
            <a:prstDash val="dash"/>
            <a:round/>
            <a:headEnd/>
            <a:tailEnd/>
          </a:ln>
        </p:spPr>
      </p:cxnSp>
      <p:cxnSp>
        <p:nvCxnSpPr>
          <p:cNvPr id="21517" name="Straight Connector 19"/>
          <p:cNvCxnSpPr>
            <a:cxnSpLocks noChangeShapeType="1"/>
          </p:cNvCxnSpPr>
          <p:nvPr/>
        </p:nvCxnSpPr>
        <p:spPr bwMode="auto">
          <a:xfrm>
            <a:off x="7597775" y="2259013"/>
            <a:ext cx="1281113" cy="0"/>
          </a:xfrm>
          <a:prstGeom prst="line">
            <a:avLst/>
          </a:prstGeom>
          <a:noFill/>
          <a:ln w="3175" algn="ctr">
            <a:solidFill>
              <a:schemeClr val="bg2"/>
            </a:solidFill>
            <a:prstDash val="dash"/>
            <a:round/>
            <a:headEnd/>
            <a:tailEnd/>
          </a:ln>
        </p:spPr>
      </p:cxnSp>
      <p:sp>
        <p:nvSpPr>
          <p:cNvPr id="21518" name="TextBox 20"/>
          <p:cNvSpPr txBox="1">
            <a:spLocks noChangeArrowheads="1"/>
          </p:cNvSpPr>
          <p:nvPr/>
        </p:nvSpPr>
        <p:spPr bwMode="auto">
          <a:xfrm>
            <a:off x="247650" y="2292350"/>
            <a:ext cx="5111750" cy="523875"/>
          </a:xfrm>
          <a:prstGeom prst="rect">
            <a:avLst/>
          </a:prstGeom>
          <a:noFill/>
          <a:ln w="9525">
            <a:noFill/>
            <a:miter lim="800000"/>
            <a:headEnd/>
            <a:tailEnd/>
          </a:ln>
        </p:spPr>
        <p:txBody>
          <a:bodyPr>
            <a:spAutoFit/>
          </a:bodyPr>
          <a:lstStyle/>
          <a:p>
            <a:r>
              <a:rPr lang="en-US" sz="1400" b="0"/>
              <a:t>Free Trade Zone with Dominican Republic and Central America (7/28/05)</a:t>
            </a:r>
          </a:p>
        </p:txBody>
      </p:sp>
      <p:sp>
        <p:nvSpPr>
          <p:cNvPr id="21519" name="TextBox 21"/>
          <p:cNvSpPr txBox="1">
            <a:spLocks noChangeArrowheads="1"/>
          </p:cNvSpPr>
          <p:nvPr/>
        </p:nvSpPr>
        <p:spPr bwMode="auto">
          <a:xfrm>
            <a:off x="5595938" y="2292350"/>
            <a:ext cx="1789112" cy="307975"/>
          </a:xfrm>
          <a:prstGeom prst="rect">
            <a:avLst/>
          </a:prstGeom>
          <a:noFill/>
          <a:ln w="9525">
            <a:noFill/>
            <a:miter lim="800000"/>
            <a:headEnd/>
            <a:tailEnd/>
          </a:ln>
        </p:spPr>
        <p:txBody>
          <a:bodyPr>
            <a:spAutoFit/>
          </a:bodyPr>
          <a:lstStyle/>
          <a:p>
            <a:r>
              <a:rPr lang="en-US" sz="1400" b="0"/>
              <a:t>Vote 443 HR 3045</a:t>
            </a:r>
          </a:p>
        </p:txBody>
      </p:sp>
      <p:sp>
        <p:nvSpPr>
          <p:cNvPr id="21520" name="TextBox 22"/>
          <p:cNvSpPr txBox="1">
            <a:spLocks noChangeArrowheads="1"/>
          </p:cNvSpPr>
          <p:nvPr/>
        </p:nvSpPr>
        <p:spPr bwMode="auto">
          <a:xfrm>
            <a:off x="7597775" y="2292350"/>
            <a:ext cx="1281113" cy="307975"/>
          </a:xfrm>
          <a:prstGeom prst="rect">
            <a:avLst/>
          </a:prstGeom>
          <a:noFill/>
          <a:ln w="9525">
            <a:noFill/>
            <a:miter lim="800000"/>
            <a:headEnd/>
            <a:tailEnd/>
          </a:ln>
        </p:spPr>
        <p:txBody>
          <a:bodyPr>
            <a:spAutoFit/>
          </a:bodyPr>
          <a:lstStyle/>
          <a:p>
            <a:r>
              <a:rPr lang="en-US" sz="1400" b="0"/>
              <a:t>No</a:t>
            </a:r>
          </a:p>
        </p:txBody>
      </p:sp>
      <p:cxnSp>
        <p:nvCxnSpPr>
          <p:cNvPr id="21521" name="Straight Connector 19"/>
          <p:cNvCxnSpPr>
            <a:cxnSpLocks noChangeShapeType="1"/>
          </p:cNvCxnSpPr>
          <p:nvPr/>
        </p:nvCxnSpPr>
        <p:spPr bwMode="auto">
          <a:xfrm>
            <a:off x="5624513" y="2865438"/>
            <a:ext cx="1736725" cy="0"/>
          </a:xfrm>
          <a:prstGeom prst="line">
            <a:avLst/>
          </a:prstGeom>
          <a:noFill/>
          <a:ln w="3175" algn="ctr">
            <a:solidFill>
              <a:schemeClr val="bg2"/>
            </a:solidFill>
            <a:prstDash val="dash"/>
            <a:round/>
            <a:headEnd/>
            <a:tailEnd/>
          </a:ln>
        </p:spPr>
      </p:cxnSp>
      <p:cxnSp>
        <p:nvCxnSpPr>
          <p:cNvPr id="21522" name="Straight Connector 19"/>
          <p:cNvCxnSpPr>
            <a:cxnSpLocks noChangeShapeType="1"/>
          </p:cNvCxnSpPr>
          <p:nvPr/>
        </p:nvCxnSpPr>
        <p:spPr bwMode="auto">
          <a:xfrm>
            <a:off x="303213" y="2865438"/>
            <a:ext cx="5121275" cy="0"/>
          </a:xfrm>
          <a:prstGeom prst="line">
            <a:avLst/>
          </a:prstGeom>
          <a:noFill/>
          <a:ln w="3175" algn="ctr">
            <a:solidFill>
              <a:schemeClr val="bg2"/>
            </a:solidFill>
            <a:prstDash val="dash"/>
            <a:round/>
            <a:headEnd/>
            <a:tailEnd/>
          </a:ln>
        </p:spPr>
      </p:cxnSp>
      <p:cxnSp>
        <p:nvCxnSpPr>
          <p:cNvPr id="21523" name="Straight Connector 25"/>
          <p:cNvCxnSpPr>
            <a:cxnSpLocks noChangeShapeType="1"/>
          </p:cNvCxnSpPr>
          <p:nvPr/>
        </p:nvCxnSpPr>
        <p:spPr bwMode="auto">
          <a:xfrm>
            <a:off x="7597775" y="2865438"/>
            <a:ext cx="1281113" cy="0"/>
          </a:xfrm>
          <a:prstGeom prst="line">
            <a:avLst/>
          </a:prstGeom>
          <a:noFill/>
          <a:ln w="3175" algn="ctr">
            <a:solidFill>
              <a:schemeClr val="bg2"/>
            </a:solidFill>
            <a:prstDash val="dash"/>
            <a:round/>
            <a:headEnd/>
            <a:tailEnd/>
          </a:ln>
        </p:spPr>
      </p:cxnSp>
      <p:sp>
        <p:nvSpPr>
          <p:cNvPr id="21524" name="TextBox 26"/>
          <p:cNvSpPr txBox="1">
            <a:spLocks noChangeArrowheads="1"/>
          </p:cNvSpPr>
          <p:nvPr/>
        </p:nvSpPr>
        <p:spPr bwMode="auto">
          <a:xfrm>
            <a:off x="247650" y="2911475"/>
            <a:ext cx="5111750" cy="307975"/>
          </a:xfrm>
          <a:prstGeom prst="rect">
            <a:avLst/>
          </a:prstGeom>
          <a:noFill/>
          <a:ln w="9525">
            <a:noFill/>
            <a:miter lim="800000"/>
            <a:headEnd/>
            <a:tailEnd/>
          </a:ln>
        </p:spPr>
        <p:txBody>
          <a:bodyPr>
            <a:spAutoFit/>
          </a:bodyPr>
          <a:lstStyle/>
          <a:p>
            <a:r>
              <a:rPr lang="en-US" sz="1400" b="0"/>
              <a:t>Extending the Bush tax cuts (5/10/06)</a:t>
            </a:r>
          </a:p>
        </p:txBody>
      </p:sp>
      <p:sp>
        <p:nvSpPr>
          <p:cNvPr id="21525" name="TextBox 27"/>
          <p:cNvSpPr txBox="1">
            <a:spLocks noChangeArrowheads="1"/>
          </p:cNvSpPr>
          <p:nvPr/>
        </p:nvSpPr>
        <p:spPr bwMode="auto">
          <a:xfrm>
            <a:off x="5595938" y="2911475"/>
            <a:ext cx="1789112" cy="307975"/>
          </a:xfrm>
          <a:prstGeom prst="rect">
            <a:avLst/>
          </a:prstGeom>
          <a:noFill/>
          <a:ln w="9525">
            <a:noFill/>
            <a:miter lim="800000"/>
            <a:headEnd/>
            <a:tailEnd/>
          </a:ln>
        </p:spPr>
        <p:txBody>
          <a:bodyPr>
            <a:spAutoFit/>
          </a:bodyPr>
          <a:lstStyle/>
          <a:p>
            <a:r>
              <a:rPr lang="en-US" sz="1400" b="0"/>
              <a:t>Vote 135 HR 4297</a:t>
            </a:r>
          </a:p>
        </p:txBody>
      </p:sp>
      <p:sp>
        <p:nvSpPr>
          <p:cNvPr id="21526" name="TextBox 28"/>
          <p:cNvSpPr txBox="1">
            <a:spLocks noChangeArrowheads="1"/>
          </p:cNvSpPr>
          <p:nvPr/>
        </p:nvSpPr>
        <p:spPr bwMode="auto">
          <a:xfrm>
            <a:off x="7597775" y="2911475"/>
            <a:ext cx="1281113" cy="307975"/>
          </a:xfrm>
          <a:prstGeom prst="rect">
            <a:avLst/>
          </a:prstGeom>
          <a:noFill/>
          <a:ln w="9525">
            <a:noFill/>
            <a:miter lim="800000"/>
            <a:headEnd/>
            <a:tailEnd/>
          </a:ln>
        </p:spPr>
        <p:txBody>
          <a:bodyPr>
            <a:spAutoFit/>
          </a:bodyPr>
          <a:lstStyle/>
          <a:p>
            <a:r>
              <a:rPr lang="en-US" sz="1400" b="0"/>
              <a:t>No</a:t>
            </a:r>
          </a:p>
        </p:txBody>
      </p:sp>
      <p:cxnSp>
        <p:nvCxnSpPr>
          <p:cNvPr id="21527" name="Straight Connector 19"/>
          <p:cNvCxnSpPr>
            <a:cxnSpLocks noChangeShapeType="1"/>
          </p:cNvCxnSpPr>
          <p:nvPr/>
        </p:nvCxnSpPr>
        <p:spPr bwMode="auto">
          <a:xfrm>
            <a:off x="5624513" y="3254375"/>
            <a:ext cx="1736725" cy="0"/>
          </a:xfrm>
          <a:prstGeom prst="line">
            <a:avLst/>
          </a:prstGeom>
          <a:noFill/>
          <a:ln w="3175" algn="ctr">
            <a:solidFill>
              <a:schemeClr val="bg2"/>
            </a:solidFill>
            <a:prstDash val="dash"/>
            <a:round/>
            <a:headEnd/>
            <a:tailEnd/>
          </a:ln>
        </p:spPr>
      </p:cxnSp>
      <p:cxnSp>
        <p:nvCxnSpPr>
          <p:cNvPr id="21528" name="Straight Connector 19"/>
          <p:cNvCxnSpPr>
            <a:cxnSpLocks noChangeShapeType="1"/>
          </p:cNvCxnSpPr>
          <p:nvPr/>
        </p:nvCxnSpPr>
        <p:spPr bwMode="auto">
          <a:xfrm>
            <a:off x="303213" y="3254375"/>
            <a:ext cx="5121275" cy="0"/>
          </a:xfrm>
          <a:prstGeom prst="line">
            <a:avLst/>
          </a:prstGeom>
          <a:noFill/>
          <a:ln w="3175" algn="ctr">
            <a:solidFill>
              <a:schemeClr val="bg2"/>
            </a:solidFill>
            <a:prstDash val="dash"/>
            <a:round/>
            <a:headEnd/>
            <a:tailEnd/>
          </a:ln>
        </p:spPr>
      </p:cxnSp>
      <p:cxnSp>
        <p:nvCxnSpPr>
          <p:cNvPr id="21529" name="Straight Connector 31"/>
          <p:cNvCxnSpPr>
            <a:cxnSpLocks noChangeShapeType="1"/>
          </p:cNvCxnSpPr>
          <p:nvPr/>
        </p:nvCxnSpPr>
        <p:spPr bwMode="auto">
          <a:xfrm>
            <a:off x="7597775" y="3254375"/>
            <a:ext cx="1281113" cy="0"/>
          </a:xfrm>
          <a:prstGeom prst="line">
            <a:avLst/>
          </a:prstGeom>
          <a:noFill/>
          <a:ln w="3175" algn="ctr">
            <a:solidFill>
              <a:schemeClr val="bg2"/>
            </a:solidFill>
            <a:prstDash val="dash"/>
            <a:round/>
            <a:headEnd/>
            <a:tailEnd/>
          </a:ln>
        </p:spPr>
      </p:cxnSp>
      <p:sp>
        <p:nvSpPr>
          <p:cNvPr id="21530" name="TextBox 32"/>
          <p:cNvSpPr txBox="1">
            <a:spLocks noChangeArrowheads="1"/>
          </p:cNvSpPr>
          <p:nvPr/>
        </p:nvSpPr>
        <p:spPr bwMode="auto">
          <a:xfrm>
            <a:off x="247650" y="3289300"/>
            <a:ext cx="5111750" cy="307975"/>
          </a:xfrm>
          <a:prstGeom prst="rect">
            <a:avLst/>
          </a:prstGeom>
          <a:noFill/>
          <a:ln w="9525">
            <a:noFill/>
            <a:miter lim="800000"/>
            <a:headEnd/>
            <a:tailEnd/>
          </a:ln>
        </p:spPr>
        <p:txBody>
          <a:bodyPr>
            <a:spAutoFit/>
          </a:bodyPr>
          <a:lstStyle/>
          <a:p>
            <a:r>
              <a:rPr lang="en-US" sz="1400" b="0"/>
              <a:t>US-Mexico Border Fence (9/14/06)</a:t>
            </a:r>
          </a:p>
        </p:txBody>
      </p:sp>
      <p:sp>
        <p:nvSpPr>
          <p:cNvPr id="21531" name="TextBox 33"/>
          <p:cNvSpPr txBox="1">
            <a:spLocks noChangeArrowheads="1"/>
          </p:cNvSpPr>
          <p:nvPr/>
        </p:nvSpPr>
        <p:spPr bwMode="auto">
          <a:xfrm>
            <a:off x="5595938" y="3289300"/>
            <a:ext cx="1789112" cy="307975"/>
          </a:xfrm>
          <a:prstGeom prst="rect">
            <a:avLst/>
          </a:prstGeom>
          <a:noFill/>
          <a:ln w="9525">
            <a:noFill/>
            <a:miter lim="800000"/>
            <a:headEnd/>
            <a:tailEnd/>
          </a:ln>
        </p:spPr>
        <p:txBody>
          <a:bodyPr>
            <a:spAutoFit/>
          </a:bodyPr>
          <a:lstStyle/>
          <a:p>
            <a:r>
              <a:rPr lang="en-US" sz="1400" b="0"/>
              <a:t>Vote 446 HR 6061</a:t>
            </a:r>
          </a:p>
        </p:txBody>
      </p:sp>
      <p:sp>
        <p:nvSpPr>
          <p:cNvPr id="21532" name="TextBox 34"/>
          <p:cNvSpPr txBox="1">
            <a:spLocks noChangeArrowheads="1"/>
          </p:cNvSpPr>
          <p:nvPr/>
        </p:nvSpPr>
        <p:spPr bwMode="auto">
          <a:xfrm>
            <a:off x="7597775" y="3289300"/>
            <a:ext cx="1281113" cy="307975"/>
          </a:xfrm>
          <a:prstGeom prst="rect">
            <a:avLst/>
          </a:prstGeom>
          <a:noFill/>
          <a:ln w="9525">
            <a:noFill/>
            <a:miter lim="800000"/>
            <a:headEnd/>
            <a:tailEnd/>
          </a:ln>
        </p:spPr>
        <p:txBody>
          <a:bodyPr>
            <a:spAutoFit/>
          </a:bodyPr>
          <a:lstStyle/>
          <a:p>
            <a:r>
              <a:rPr lang="en-US" sz="1400" b="0"/>
              <a:t>Yes</a:t>
            </a:r>
          </a:p>
        </p:txBody>
      </p:sp>
      <p:cxnSp>
        <p:nvCxnSpPr>
          <p:cNvPr id="21533" name="Straight Connector 19"/>
          <p:cNvCxnSpPr>
            <a:cxnSpLocks noChangeShapeType="1"/>
          </p:cNvCxnSpPr>
          <p:nvPr/>
        </p:nvCxnSpPr>
        <p:spPr bwMode="auto">
          <a:xfrm>
            <a:off x="5624513" y="3632200"/>
            <a:ext cx="1736725" cy="0"/>
          </a:xfrm>
          <a:prstGeom prst="line">
            <a:avLst/>
          </a:prstGeom>
          <a:noFill/>
          <a:ln w="3175" algn="ctr">
            <a:solidFill>
              <a:schemeClr val="bg2"/>
            </a:solidFill>
            <a:prstDash val="dash"/>
            <a:round/>
            <a:headEnd/>
            <a:tailEnd/>
          </a:ln>
        </p:spPr>
      </p:cxnSp>
      <p:cxnSp>
        <p:nvCxnSpPr>
          <p:cNvPr id="21534" name="Straight Connector 19"/>
          <p:cNvCxnSpPr>
            <a:cxnSpLocks noChangeShapeType="1"/>
          </p:cNvCxnSpPr>
          <p:nvPr/>
        </p:nvCxnSpPr>
        <p:spPr bwMode="auto">
          <a:xfrm>
            <a:off x="303213" y="3632200"/>
            <a:ext cx="5121275" cy="0"/>
          </a:xfrm>
          <a:prstGeom prst="line">
            <a:avLst/>
          </a:prstGeom>
          <a:noFill/>
          <a:ln w="3175" algn="ctr">
            <a:solidFill>
              <a:schemeClr val="bg2"/>
            </a:solidFill>
            <a:prstDash val="dash"/>
            <a:round/>
            <a:headEnd/>
            <a:tailEnd/>
          </a:ln>
        </p:spPr>
      </p:cxnSp>
      <p:cxnSp>
        <p:nvCxnSpPr>
          <p:cNvPr id="21535" name="Straight Connector 37"/>
          <p:cNvCxnSpPr>
            <a:cxnSpLocks noChangeShapeType="1"/>
          </p:cNvCxnSpPr>
          <p:nvPr/>
        </p:nvCxnSpPr>
        <p:spPr bwMode="auto">
          <a:xfrm>
            <a:off x="7597775" y="3632200"/>
            <a:ext cx="1281113" cy="0"/>
          </a:xfrm>
          <a:prstGeom prst="line">
            <a:avLst/>
          </a:prstGeom>
          <a:noFill/>
          <a:ln w="3175" algn="ctr">
            <a:solidFill>
              <a:schemeClr val="bg2"/>
            </a:solidFill>
            <a:prstDash val="dash"/>
            <a:round/>
            <a:headEnd/>
            <a:tailEnd/>
          </a:ln>
        </p:spPr>
      </p:cxnSp>
      <p:sp>
        <p:nvSpPr>
          <p:cNvPr id="21536" name="TextBox 38"/>
          <p:cNvSpPr txBox="1">
            <a:spLocks noChangeArrowheads="1"/>
          </p:cNvSpPr>
          <p:nvPr/>
        </p:nvSpPr>
        <p:spPr bwMode="auto">
          <a:xfrm>
            <a:off x="247650" y="3667125"/>
            <a:ext cx="5111750" cy="307975"/>
          </a:xfrm>
          <a:prstGeom prst="rect">
            <a:avLst/>
          </a:prstGeom>
          <a:noFill/>
          <a:ln w="9525">
            <a:noFill/>
            <a:miter lim="800000"/>
            <a:headEnd/>
            <a:tailEnd/>
          </a:ln>
        </p:spPr>
        <p:txBody>
          <a:bodyPr>
            <a:spAutoFit/>
          </a:bodyPr>
          <a:lstStyle/>
          <a:p>
            <a:r>
              <a:rPr lang="en-US" sz="1400" b="0"/>
              <a:t>Raising Minimum Wage (1/10/07)</a:t>
            </a:r>
          </a:p>
        </p:txBody>
      </p:sp>
      <p:sp>
        <p:nvSpPr>
          <p:cNvPr id="21537" name="TextBox 39"/>
          <p:cNvSpPr txBox="1">
            <a:spLocks noChangeArrowheads="1"/>
          </p:cNvSpPr>
          <p:nvPr/>
        </p:nvSpPr>
        <p:spPr bwMode="auto">
          <a:xfrm>
            <a:off x="5595938" y="3667125"/>
            <a:ext cx="1789112" cy="307975"/>
          </a:xfrm>
          <a:prstGeom prst="rect">
            <a:avLst/>
          </a:prstGeom>
          <a:noFill/>
          <a:ln w="9525">
            <a:noFill/>
            <a:miter lim="800000"/>
            <a:headEnd/>
            <a:tailEnd/>
          </a:ln>
        </p:spPr>
        <p:txBody>
          <a:bodyPr>
            <a:spAutoFit/>
          </a:bodyPr>
          <a:lstStyle/>
          <a:p>
            <a:r>
              <a:rPr lang="en-US" sz="1400" b="0"/>
              <a:t>Vote 18 HR2</a:t>
            </a:r>
          </a:p>
        </p:txBody>
      </p:sp>
      <p:sp>
        <p:nvSpPr>
          <p:cNvPr id="21538" name="TextBox 40"/>
          <p:cNvSpPr txBox="1">
            <a:spLocks noChangeArrowheads="1"/>
          </p:cNvSpPr>
          <p:nvPr/>
        </p:nvSpPr>
        <p:spPr bwMode="auto">
          <a:xfrm>
            <a:off x="7597775" y="3667125"/>
            <a:ext cx="1281113" cy="307975"/>
          </a:xfrm>
          <a:prstGeom prst="rect">
            <a:avLst/>
          </a:prstGeom>
          <a:noFill/>
          <a:ln w="9525">
            <a:noFill/>
            <a:miter lim="800000"/>
            <a:headEnd/>
            <a:tailEnd/>
          </a:ln>
        </p:spPr>
        <p:txBody>
          <a:bodyPr>
            <a:spAutoFit/>
          </a:bodyPr>
          <a:lstStyle/>
          <a:p>
            <a:r>
              <a:rPr lang="en-US" sz="1400" b="0"/>
              <a:t>Yes</a:t>
            </a:r>
          </a:p>
        </p:txBody>
      </p:sp>
      <p:cxnSp>
        <p:nvCxnSpPr>
          <p:cNvPr id="21539" name="Straight Connector 19"/>
          <p:cNvCxnSpPr>
            <a:cxnSpLocks noChangeShapeType="1"/>
          </p:cNvCxnSpPr>
          <p:nvPr/>
        </p:nvCxnSpPr>
        <p:spPr bwMode="auto">
          <a:xfrm>
            <a:off x="5624513" y="4010025"/>
            <a:ext cx="1736725" cy="0"/>
          </a:xfrm>
          <a:prstGeom prst="line">
            <a:avLst/>
          </a:prstGeom>
          <a:noFill/>
          <a:ln w="3175" algn="ctr">
            <a:solidFill>
              <a:schemeClr val="bg2"/>
            </a:solidFill>
            <a:prstDash val="dash"/>
            <a:round/>
            <a:headEnd/>
            <a:tailEnd/>
          </a:ln>
        </p:spPr>
      </p:cxnSp>
      <p:cxnSp>
        <p:nvCxnSpPr>
          <p:cNvPr id="21540" name="Straight Connector 19"/>
          <p:cNvCxnSpPr>
            <a:cxnSpLocks noChangeShapeType="1"/>
          </p:cNvCxnSpPr>
          <p:nvPr/>
        </p:nvCxnSpPr>
        <p:spPr bwMode="auto">
          <a:xfrm>
            <a:off x="303213" y="4010025"/>
            <a:ext cx="5121275" cy="0"/>
          </a:xfrm>
          <a:prstGeom prst="line">
            <a:avLst/>
          </a:prstGeom>
          <a:noFill/>
          <a:ln w="3175" algn="ctr">
            <a:solidFill>
              <a:schemeClr val="bg2"/>
            </a:solidFill>
            <a:prstDash val="dash"/>
            <a:round/>
            <a:headEnd/>
            <a:tailEnd/>
          </a:ln>
        </p:spPr>
      </p:cxnSp>
      <p:cxnSp>
        <p:nvCxnSpPr>
          <p:cNvPr id="21541" name="Straight Connector 43"/>
          <p:cNvCxnSpPr>
            <a:cxnSpLocks noChangeShapeType="1"/>
          </p:cNvCxnSpPr>
          <p:nvPr/>
        </p:nvCxnSpPr>
        <p:spPr bwMode="auto">
          <a:xfrm>
            <a:off x="7597775" y="4010025"/>
            <a:ext cx="1281113" cy="0"/>
          </a:xfrm>
          <a:prstGeom prst="line">
            <a:avLst/>
          </a:prstGeom>
          <a:noFill/>
          <a:ln w="3175" algn="ctr">
            <a:solidFill>
              <a:schemeClr val="bg2"/>
            </a:solidFill>
            <a:prstDash val="dash"/>
            <a:round/>
            <a:headEnd/>
            <a:tailEnd/>
          </a:ln>
        </p:spPr>
      </p:cxnSp>
      <p:sp>
        <p:nvSpPr>
          <p:cNvPr id="21542" name="TextBox 44"/>
          <p:cNvSpPr txBox="1">
            <a:spLocks noChangeArrowheads="1"/>
          </p:cNvSpPr>
          <p:nvPr/>
        </p:nvSpPr>
        <p:spPr bwMode="auto">
          <a:xfrm>
            <a:off x="247650" y="4044950"/>
            <a:ext cx="5111750" cy="307975"/>
          </a:xfrm>
          <a:prstGeom prst="rect">
            <a:avLst/>
          </a:prstGeom>
          <a:noFill/>
          <a:ln w="9525">
            <a:noFill/>
            <a:miter lim="800000"/>
            <a:headEnd/>
            <a:tailEnd/>
          </a:ln>
        </p:spPr>
        <p:txBody>
          <a:bodyPr>
            <a:spAutoFit/>
          </a:bodyPr>
          <a:lstStyle/>
          <a:p>
            <a:r>
              <a:rPr lang="en-US" sz="1400" b="0"/>
              <a:t>Lower Interest Rates on Student Loans (1/17/07)</a:t>
            </a:r>
          </a:p>
        </p:txBody>
      </p:sp>
      <p:sp>
        <p:nvSpPr>
          <p:cNvPr id="21543" name="TextBox 45"/>
          <p:cNvSpPr txBox="1">
            <a:spLocks noChangeArrowheads="1"/>
          </p:cNvSpPr>
          <p:nvPr/>
        </p:nvSpPr>
        <p:spPr bwMode="auto">
          <a:xfrm>
            <a:off x="5595938" y="4044950"/>
            <a:ext cx="1789112" cy="307975"/>
          </a:xfrm>
          <a:prstGeom prst="rect">
            <a:avLst/>
          </a:prstGeom>
          <a:noFill/>
          <a:ln w="9525">
            <a:noFill/>
            <a:miter lim="800000"/>
            <a:headEnd/>
            <a:tailEnd/>
          </a:ln>
        </p:spPr>
        <p:txBody>
          <a:bodyPr>
            <a:spAutoFit/>
          </a:bodyPr>
          <a:lstStyle/>
          <a:p>
            <a:r>
              <a:rPr lang="en-US" sz="1400" b="0"/>
              <a:t>Vote 32 HR 5</a:t>
            </a:r>
          </a:p>
        </p:txBody>
      </p:sp>
      <p:sp>
        <p:nvSpPr>
          <p:cNvPr id="21544" name="TextBox 46"/>
          <p:cNvSpPr txBox="1">
            <a:spLocks noChangeArrowheads="1"/>
          </p:cNvSpPr>
          <p:nvPr/>
        </p:nvSpPr>
        <p:spPr bwMode="auto">
          <a:xfrm>
            <a:off x="7597775" y="4044950"/>
            <a:ext cx="1281113" cy="307975"/>
          </a:xfrm>
          <a:prstGeom prst="rect">
            <a:avLst/>
          </a:prstGeom>
          <a:noFill/>
          <a:ln w="9525">
            <a:noFill/>
            <a:miter lim="800000"/>
            <a:headEnd/>
            <a:tailEnd/>
          </a:ln>
        </p:spPr>
        <p:txBody>
          <a:bodyPr>
            <a:spAutoFit/>
          </a:bodyPr>
          <a:lstStyle/>
          <a:p>
            <a:r>
              <a:rPr lang="en-US" sz="1400" b="0"/>
              <a:t>Yes</a:t>
            </a:r>
          </a:p>
        </p:txBody>
      </p:sp>
      <p:cxnSp>
        <p:nvCxnSpPr>
          <p:cNvPr id="21545" name="Straight Connector 19"/>
          <p:cNvCxnSpPr>
            <a:cxnSpLocks noChangeShapeType="1"/>
          </p:cNvCxnSpPr>
          <p:nvPr/>
        </p:nvCxnSpPr>
        <p:spPr bwMode="auto">
          <a:xfrm>
            <a:off x="5624513" y="4408488"/>
            <a:ext cx="1736725" cy="0"/>
          </a:xfrm>
          <a:prstGeom prst="line">
            <a:avLst/>
          </a:prstGeom>
          <a:noFill/>
          <a:ln w="3175" algn="ctr">
            <a:solidFill>
              <a:schemeClr val="bg2"/>
            </a:solidFill>
            <a:prstDash val="dash"/>
            <a:round/>
            <a:headEnd/>
            <a:tailEnd/>
          </a:ln>
        </p:spPr>
      </p:cxnSp>
      <p:cxnSp>
        <p:nvCxnSpPr>
          <p:cNvPr id="21546" name="Straight Connector 19"/>
          <p:cNvCxnSpPr>
            <a:cxnSpLocks noChangeShapeType="1"/>
          </p:cNvCxnSpPr>
          <p:nvPr/>
        </p:nvCxnSpPr>
        <p:spPr bwMode="auto">
          <a:xfrm>
            <a:off x="303213" y="4408488"/>
            <a:ext cx="5121275" cy="0"/>
          </a:xfrm>
          <a:prstGeom prst="line">
            <a:avLst/>
          </a:prstGeom>
          <a:noFill/>
          <a:ln w="3175" algn="ctr">
            <a:solidFill>
              <a:schemeClr val="bg2"/>
            </a:solidFill>
            <a:prstDash val="dash"/>
            <a:round/>
            <a:headEnd/>
            <a:tailEnd/>
          </a:ln>
        </p:spPr>
      </p:cxnSp>
      <p:cxnSp>
        <p:nvCxnSpPr>
          <p:cNvPr id="21547" name="Straight Connector 49"/>
          <p:cNvCxnSpPr>
            <a:cxnSpLocks noChangeShapeType="1"/>
          </p:cNvCxnSpPr>
          <p:nvPr/>
        </p:nvCxnSpPr>
        <p:spPr bwMode="auto">
          <a:xfrm>
            <a:off x="7597775" y="4408488"/>
            <a:ext cx="1281113" cy="0"/>
          </a:xfrm>
          <a:prstGeom prst="line">
            <a:avLst/>
          </a:prstGeom>
          <a:noFill/>
          <a:ln w="3175" algn="ctr">
            <a:solidFill>
              <a:schemeClr val="bg2"/>
            </a:solidFill>
            <a:prstDash val="dash"/>
            <a:round/>
            <a:headEnd/>
            <a:tailEnd/>
          </a:ln>
        </p:spPr>
      </p:cxnSp>
      <p:sp>
        <p:nvSpPr>
          <p:cNvPr id="21548" name="TextBox 50"/>
          <p:cNvSpPr txBox="1">
            <a:spLocks noChangeArrowheads="1"/>
          </p:cNvSpPr>
          <p:nvPr/>
        </p:nvSpPr>
        <p:spPr bwMode="auto">
          <a:xfrm>
            <a:off x="247650" y="4432300"/>
            <a:ext cx="5111750" cy="523875"/>
          </a:xfrm>
          <a:prstGeom prst="rect">
            <a:avLst/>
          </a:prstGeom>
          <a:noFill/>
          <a:ln w="9525">
            <a:noFill/>
            <a:miter lim="800000"/>
            <a:headEnd/>
            <a:tailEnd/>
          </a:ln>
        </p:spPr>
        <p:txBody>
          <a:bodyPr>
            <a:spAutoFit/>
          </a:bodyPr>
          <a:lstStyle/>
          <a:p>
            <a:r>
              <a:rPr lang="en-US" sz="1400" b="0"/>
              <a:t>Repeal tax cuts to oil companies and mandate fee to remove oil from the Gulf of Mexico(1/18/07)</a:t>
            </a:r>
          </a:p>
        </p:txBody>
      </p:sp>
      <p:sp>
        <p:nvSpPr>
          <p:cNvPr id="21549" name="TextBox 51"/>
          <p:cNvSpPr txBox="1">
            <a:spLocks noChangeArrowheads="1"/>
          </p:cNvSpPr>
          <p:nvPr/>
        </p:nvSpPr>
        <p:spPr bwMode="auto">
          <a:xfrm>
            <a:off x="5595938" y="4432300"/>
            <a:ext cx="1789112" cy="307975"/>
          </a:xfrm>
          <a:prstGeom prst="rect">
            <a:avLst/>
          </a:prstGeom>
          <a:noFill/>
          <a:ln w="9525">
            <a:noFill/>
            <a:miter lim="800000"/>
            <a:headEnd/>
            <a:tailEnd/>
          </a:ln>
        </p:spPr>
        <p:txBody>
          <a:bodyPr>
            <a:spAutoFit/>
          </a:bodyPr>
          <a:lstStyle/>
          <a:p>
            <a:r>
              <a:rPr lang="en-US" sz="1400" b="0"/>
              <a:t>Vote 40 HR6</a:t>
            </a:r>
          </a:p>
        </p:txBody>
      </p:sp>
      <p:sp>
        <p:nvSpPr>
          <p:cNvPr id="21550" name="TextBox 52"/>
          <p:cNvSpPr txBox="1">
            <a:spLocks noChangeArrowheads="1"/>
          </p:cNvSpPr>
          <p:nvPr/>
        </p:nvSpPr>
        <p:spPr bwMode="auto">
          <a:xfrm>
            <a:off x="7597775" y="4432300"/>
            <a:ext cx="1281113" cy="307975"/>
          </a:xfrm>
          <a:prstGeom prst="rect">
            <a:avLst/>
          </a:prstGeom>
          <a:noFill/>
          <a:ln w="9525">
            <a:noFill/>
            <a:miter lim="800000"/>
            <a:headEnd/>
            <a:tailEnd/>
          </a:ln>
        </p:spPr>
        <p:txBody>
          <a:bodyPr>
            <a:spAutoFit/>
          </a:bodyPr>
          <a:lstStyle/>
          <a:p>
            <a:r>
              <a:rPr lang="en-US" sz="1400" b="0"/>
              <a:t>Yes</a:t>
            </a:r>
          </a:p>
        </p:txBody>
      </p:sp>
      <p:cxnSp>
        <p:nvCxnSpPr>
          <p:cNvPr id="21551" name="Straight Connector 19"/>
          <p:cNvCxnSpPr>
            <a:cxnSpLocks noChangeShapeType="1"/>
          </p:cNvCxnSpPr>
          <p:nvPr/>
        </p:nvCxnSpPr>
        <p:spPr bwMode="auto">
          <a:xfrm>
            <a:off x="5624513" y="5003800"/>
            <a:ext cx="1736725" cy="0"/>
          </a:xfrm>
          <a:prstGeom prst="line">
            <a:avLst/>
          </a:prstGeom>
          <a:noFill/>
          <a:ln w="3175" algn="ctr">
            <a:solidFill>
              <a:schemeClr val="bg2"/>
            </a:solidFill>
            <a:prstDash val="dash"/>
            <a:round/>
            <a:headEnd/>
            <a:tailEnd/>
          </a:ln>
        </p:spPr>
      </p:cxnSp>
      <p:cxnSp>
        <p:nvCxnSpPr>
          <p:cNvPr id="21552" name="Straight Connector 19"/>
          <p:cNvCxnSpPr>
            <a:cxnSpLocks noChangeShapeType="1"/>
          </p:cNvCxnSpPr>
          <p:nvPr/>
        </p:nvCxnSpPr>
        <p:spPr bwMode="auto">
          <a:xfrm>
            <a:off x="303213" y="5003800"/>
            <a:ext cx="5121275" cy="0"/>
          </a:xfrm>
          <a:prstGeom prst="line">
            <a:avLst/>
          </a:prstGeom>
          <a:noFill/>
          <a:ln w="3175" algn="ctr">
            <a:solidFill>
              <a:schemeClr val="bg2"/>
            </a:solidFill>
            <a:prstDash val="dash"/>
            <a:round/>
            <a:headEnd/>
            <a:tailEnd/>
          </a:ln>
        </p:spPr>
      </p:cxnSp>
      <p:cxnSp>
        <p:nvCxnSpPr>
          <p:cNvPr id="21553" name="Straight Connector 55"/>
          <p:cNvCxnSpPr>
            <a:cxnSpLocks noChangeShapeType="1"/>
          </p:cNvCxnSpPr>
          <p:nvPr/>
        </p:nvCxnSpPr>
        <p:spPr bwMode="auto">
          <a:xfrm>
            <a:off x="7597775" y="5003800"/>
            <a:ext cx="1281113" cy="0"/>
          </a:xfrm>
          <a:prstGeom prst="line">
            <a:avLst/>
          </a:prstGeom>
          <a:noFill/>
          <a:ln w="3175" algn="ctr">
            <a:solidFill>
              <a:schemeClr val="bg2"/>
            </a:solidFill>
            <a:prstDash val="dash"/>
            <a:round/>
            <a:headEnd/>
            <a:tailEnd/>
          </a:ln>
        </p:spPr>
      </p:cxnSp>
      <p:sp>
        <p:nvSpPr>
          <p:cNvPr id="21554" name="TextBox 56"/>
          <p:cNvSpPr txBox="1">
            <a:spLocks noChangeArrowheads="1"/>
          </p:cNvSpPr>
          <p:nvPr/>
        </p:nvSpPr>
        <p:spPr bwMode="auto">
          <a:xfrm>
            <a:off x="247650" y="5029200"/>
            <a:ext cx="5111750" cy="307975"/>
          </a:xfrm>
          <a:prstGeom prst="rect">
            <a:avLst/>
          </a:prstGeom>
          <a:noFill/>
          <a:ln w="9525">
            <a:noFill/>
            <a:miter lim="800000"/>
            <a:headEnd/>
            <a:tailEnd/>
          </a:ln>
        </p:spPr>
        <p:txBody>
          <a:bodyPr>
            <a:spAutoFit/>
          </a:bodyPr>
          <a:lstStyle/>
          <a:p>
            <a:r>
              <a:rPr lang="en-US" sz="1400" b="0"/>
              <a:t> Withdrawal timetable for Iraq and Afghanistan Wars (4/25/07) </a:t>
            </a:r>
          </a:p>
        </p:txBody>
      </p:sp>
      <p:sp>
        <p:nvSpPr>
          <p:cNvPr id="21555" name="TextBox 57"/>
          <p:cNvSpPr txBox="1">
            <a:spLocks noChangeArrowheads="1"/>
          </p:cNvSpPr>
          <p:nvPr/>
        </p:nvSpPr>
        <p:spPr bwMode="auto">
          <a:xfrm>
            <a:off x="5595938" y="5029200"/>
            <a:ext cx="1789112" cy="307975"/>
          </a:xfrm>
          <a:prstGeom prst="rect">
            <a:avLst/>
          </a:prstGeom>
          <a:noFill/>
          <a:ln w="9525">
            <a:noFill/>
            <a:miter lim="800000"/>
            <a:headEnd/>
            <a:tailEnd/>
          </a:ln>
        </p:spPr>
        <p:txBody>
          <a:bodyPr>
            <a:spAutoFit/>
          </a:bodyPr>
          <a:lstStyle/>
          <a:p>
            <a:r>
              <a:rPr lang="en-US" sz="1400" b="0"/>
              <a:t>Vote 265 HR 1591</a:t>
            </a:r>
          </a:p>
        </p:txBody>
      </p:sp>
      <p:sp>
        <p:nvSpPr>
          <p:cNvPr id="21556" name="TextBox 58"/>
          <p:cNvSpPr txBox="1">
            <a:spLocks noChangeArrowheads="1"/>
          </p:cNvSpPr>
          <p:nvPr/>
        </p:nvSpPr>
        <p:spPr bwMode="auto">
          <a:xfrm>
            <a:off x="7597775" y="5029200"/>
            <a:ext cx="1281113" cy="307975"/>
          </a:xfrm>
          <a:prstGeom prst="rect">
            <a:avLst/>
          </a:prstGeom>
          <a:noFill/>
          <a:ln w="9525">
            <a:noFill/>
            <a:miter lim="800000"/>
            <a:headEnd/>
            <a:tailEnd/>
          </a:ln>
        </p:spPr>
        <p:txBody>
          <a:bodyPr>
            <a:spAutoFit/>
          </a:bodyPr>
          <a:lstStyle/>
          <a:p>
            <a:r>
              <a:rPr lang="en-US" sz="1400" b="0"/>
              <a:t>Yes</a:t>
            </a:r>
          </a:p>
        </p:txBody>
      </p:sp>
      <p:cxnSp>
        <p:nvCxnSpPr>
          <p:cNvPr id="21557" name="Straight Connector 19"/>
          <p:cNvCxnSpPr>
            <a:cxnSpLocks noChangeShapeType="1"/>
          </p:cNvCxnSpPr>
          <p:nvPr/>
        </p:nvCxnSpPr>
        <p:spPr bwMode="auto">
          <a:xfrm>
            <a:off x="5624513" y="5410200"/>
            <a:ext cx="1736725" cy="0"/>
          </a:xfrm>
          <a:prstGeom prst="line">
            <a:avLst/>
          </a:prstGeom>
          <a:noFill/>
          <a:ln w="3175" algn="ctr">
            <a:solidFill>
              <a:schemeClr val="bg2"/>
            </a:solidFill>
            <a:prstDash val="dash"/>
            <a:round/>
            <a:headEnd/>
            <a:tailEnd/>
          </a:ln>
        </p:spPr>
      </p:cxnSp>
      <p:cxnSp>
        <p:nvCxnSpPr>
          <p:cNvPr id="21558" name="Straight Connector 19"/>
          <p:cNvCxnSpPr>
            <a:cxnSpLocks noChangeShapeType="1"/>
          </p:cNvCxnSpPr>
          <p:nvPr/>
        </p:nvCxnSpPr>
        <p:spPr bwMode="auto">
          <a:xfrm>
            <a:off x="303213" y="5410200"/>
            <a:ext cx="5121275" cy="0"/>
          </a:xfrm>
          <a:prstGeom prst="line">
            <a:avLst/>
          </a:prstGeom>
          <a:noFill/>
          <a:ln w="3175" algn="ctr">
            <a:solidFill>
              <a:schemeClr val="bg2"/>
            </a:solidFill>
            <a:prstDash val="dash"/>
            <a:round/>
            <a:headEnd/>
            <a:tailEnd/>
          </a:ln>
        </p:spPr>
      </p:cxnSp>
      <p:cxnSp>
        <p:nvCxnSpPr>
          <p:cNvPr id="21559" name="Straight Connector 61"/>
          <p:cNvCxnSpPr>
            <a:cxnSpLocks noChangeShapeType="1"/>
          </p:cNvCxnSpPr>
          <p:nvPr/>
        </p:nvCxnSpPr>
        <p:spPr bwMode="auto">
          <a:xfrm>
            <a:off x="7597775" y="5410200"/>
            <a:ext cx="1281113" cy="0"/>
          </a:xfrm>
          <a:prstGeom prst="line">
            <a:avLst/>
          </a:prstGeom>
          <a:noFill/>
          <a:ln w="3175" algn="ctr">
            <a:solidFill>
              <a:schemeClr val="bg2"/>
            </a:solidFill>
            <a:prstDash val="dash"/>
            <a:round/>
            <a:headEnd/>
            <a:tailEnd/>
          </a:ln>
        </p:spPr>
      </p:cxnSp>
      <p:sp>
        <p:nvSpPr>
          <p:cNvPr id="21560" name="TextBox 62"/>
          <p:cNvSpPr txBox="1">
            <a:spLocks noChangeArrowheads="1"/>
          </p:cNvSpPr>
          <p:nvPr/>
        </p:nvSpPr>
        <p:spPr bwMode="auto">
          <a:xfrm>
            <a:off x="247650" y="5448300"/>
            <a:ext cx="5111750" cy="307975"/>
          </a:xfrm>
          <a:prstGeom prst="rect">
            <a:avLst/>
          </a:prstGeom>
          <a:noFill/>
          <a:ln w="9525">
            <a:noFill/>
            <a:miter lim="800000"/>
            <a:headEnd/>
            <a:tailEnd/>
          </a:ln>
        </p:spPr>
        <p:txBody>
          <a:bodyPr>
            <a:spAutoFit/>
          </a:bodyPr>
          <a:lstStyle/>
          <a:p>
            <a:r>
              <a:rPr lang="en-US" sz="1400" b="0"/>
              <a:t>Extend Spying Powers (8/4/07)</a:t>
            </a:r>
          </a:p>
        </p:txBody>
      </p:sp>
      <p:sp>
        <p:nvSpPr>
          <p:cNvPr id="21561" name="TextBox 63"/>
          <p:cNvSpPr txBox="1">
            <a:spLocks noChangeArrowheads="1"/>
          </p:cNvSpPr>
          <p:nvPr/>
        </p:nvSpPr>
        <p:spPr bwMode="auto">
          <a:xfrm>
            <a:off x="5595938" y="5448300"/>
            <a:ext cx="1789112" cy="307975"/>
          </a:xfrm>
          <a:prstGeom prst="rect">
            <a:avLst/>
          </a:prstGeom>
          <a:noFill/>
          <a:ln w="9525">
            <a:noFill/>
            <a:miter lim="800000"/>
            <a:headEnd/>
            <a:tailEnd/>
          </a:ln>
        </p:spPr>
        <p:txBody>
          <a:bodyPr>
            <a:spAutoFit/>
          </a:bodyPr>
          <a:lstStyle/>
          <a:p>
            <a:r>
              <a:rPr lang="en-US" sz="1400" b="0"/>
              <a:t>Vote 836 S1927</a:t>
            </a:r>
          </a:p>
        </p:txBody>
      </p:sp>
      <p:sp>
        <p:nvSpPr>
          <p:cNvPr id="21562" name="TextBox 64"/>
          <p:cNvSpPr txBox="1">
            <a:spLocks noChangeArrowheads="1"/>
          </p:cNvSpPr>
          <p:nvPr/>
        </p:nvSpPr>
        <p:spPr bwMode="auto">
          <a:xfrm>
            <a:off x="7597775" y="5448300"/>
            <a:ext cx="1281113" cy="307975"/>
          </a:xfrm>
          <a:prstGeom prst="rect">
            <a:avLst/>
          </a:prstGeom>
          <a:noFill/>
          <a:ln w="9525">
            <a:noFill/>
            <a:miter lim="800000"/>
            <a:headEnd/>
            <a:tailEnd/>
          </a:ln>
        </p:spPr>
        <p:txBody>
          <a:bodyPr>
            <a:spAutoFit/>
          </a:bodyPr>
          <a:lstStyle/>
          <a:p>
            <a:r>
              <a:rPr lang="en-US" sz="1400" b="0"/>
              <a:t>No</a:t>
            </a:r>
          </a:p>
        </p:txBody>
      </p:sp>
      <p:cxnSp>
        <p:nvCxnSpPr>
          <p:cNvPr id="21563" name="Straight Connector 19"/>
          <p:cNvCxnSpPr>
            <a:cxnSpLocks noChangeShapeType="1"/>
          </p:cNvCxnSpPr>
          <p:nvPr/>
        </p:nvCxnSpPr>
        <p:spPr bwMode="auto">
          <a:xfrm>
            <a:off x="5624513" y="5829300"/>
            <a:ext cx="1736725" cy="0"/>
          </a:xfrm>
          <a:prstGeom prst="line">
            <a:avLst/>
          </a:prstGeom>
          <a:noFill/>
          <a:ln w="3175" algn="ctr">
            <a:solidFill>
              <a:schemeClr val="bg2"/>
            </a:solidFill>
            <a:prstDash val="dash"/>
            <a:round/>
            <a:headEnd/>
            <a:tailEnd/>
          </a:ln>
        </p:spPr>
      </p:cxnSp>
      <p:cxnSp>
        <p:nvCxnSpPr>
          <p:cNvPr id="21564" name="Straight Connector 19"/>
          <p:cNvCxnSpPr>
            <a:cxnSpLocks noChangeShapeType="1"/>
          </p:cNvCxnSpPr>
          <p:nvPr/>
        </p:nvCxnSpPr>
        <p:spPr bwMode="auto">
          <a:xfrm>
            <a:off x="303213" y="5829300"/>
            <a:ext cx="5121275" cy="0"/>
          </a:xfrm>
          <a:prstGeom prst="line">
            <a:avLst/>
          </a:prstGeom>
          <a:noFill/>
          <a:ln w="3175" algn="ctr">
            <a:solidFill>
              <a:schemeClr val="bg2"/>
            </a:solidFill>
            <a:prstDash val="dash"/>
            <a:round/>
            <a:headEnd/>
            <a:tailEnd/>
          </a:ln>
        </p:spPr>
      </p:cxnSp>
      <p:cxnSp>
        <p:nvCxnSpPr>
          <p:cNvPr id="21565" name="Straight Connector 67"/>
          <p:cNvCxnSpPr>
            <a:cxnSpLocks noChangeShapeType="1"/>
          </p:cNvCxnSpPr>
          <p:nvPr/>
        </p:nvCxnSpPr>
        <p:spPr bwMode="auto">
          <a:xfrm>
            <a:off x="7597775" y="5829300"/>
            <a:ext cx="1281113" cy="0"/>
          </a:xfrm>
          <a:prstGeom prst="line">
            <a:avLst/>
          </a:prstGeom>
          <a:noFill/>
          <a:ln w="3175" algn="ctr">
            <a:solidFill>
              <a:schemeClr val="bg2"/>
            </a:solidFill>
            <a:prstDash val="dash"/>
            <a:round/>
            <a:headEnd/>
            <a:tailEnd/>
          </a:ln>
        </p:spPr>
      </p:cxnSp>
      <p:sp>
        <p:nvSpPr>
          <p:cNvPr id="21566" name="TextBox 68"/>
          <p:cNvSpPr txBox="1">
            <a:spLocks noChangeArrowheads="1"/>
          </p:cNvSpPr>
          <p:nvPr/>
        </p:nvSpPr>
        <p:spPr bwMode="auto">
          <a:xfrm>
            <a:off x="247650" y="5918200"/>
            <a:ext cx="5111750" cy="307975"/>
          </a:xfrm>
          <a:prstGeom prst="rect">
            <a:avLst/>
          </a:prstGeom>
          <a:noFill/>
          <a:ln w="9525">
            <a:noFill/>
            <a:miter lim="800000"/>
            <a:headEnd/>
            <a:tailEnd/>
          </a:ln>
        </p:spPr>
        <p:txBody>
          <a:bodyPr>
            <a:spAutoFit/>
          </a:bodyPr>
          <a:lstStyle/>
          <a:p>
            <a:r>
              <a:rPr lang="en-US" sz="1400" b="0"/>
              <a:t>Health Care Reform (11/7/09)</a:t>
            </a:r>
          </a:p>
        </p:txBody>
      </p:sp>
      <p:sp>
        <p:nvSpPr>
          <p:cNvPr id="21567" name="TextBox 69"/>
          <p:cNvSpPr txBox="1">
            <a:spLocks noChangeArrowheads="1"/>
          </p:cNvSpPr>
          <p:nvPr/>
        </p:nvSpPr>
        <p:spPr bwMode="auto">
          <a:xfrm>
            <a:off x="5595938" y="5918200"/>
            <a:ext cx="1789112" cy="307975"/>
          </a:xfrm>
          <a:prstGeom prst="rect">
            <a:avLst/>
          </a:prstGeom>
          <a:noFill/>
          <a:ln w="9525">
            <a:noFill/>
            <a:miter lim="800000"/>
            <a:headEnd/>
            <a:tailEnd/>
          </a:ln>
        </p:spPr>
        <p:txBody>
          <a:bodyPr>
            <a:spAutoFit/>
          </a:bodyPr>
          <a:lstStyle/>
          <a:p>
            <a:r>
              <a:rPr lang="en-US" sz="1400" b="0"/>
              <a:t>Vote 887</a:t>
            </a:r>
          </a:p>
        </p:txBody>
      </p:sp>
      <p:sp>
        <p:nvSpPr>
          <p:cNvPr id="21568" name="TextBox 70"/>
          <p:cNvSpPr txBox="1">
            <a:spLocks noChangeArrowheads="1"/>
          </p:cNvSpPr>
          <p:nvPr/>
        </p:nvSpPr>
        <p:spPr bwMode="auto">
          <a:xfrm>
            <a:off x="7597775" y="5918200"/>
            <a:ext cx="1281113" cy="307975"/>
          </a:xfrm>
          <a:prstGeom prst="rect">
            <a:avLst/>
          </a:prstGeom>
          <a:noFill/>
          <a:ln w="9525">
            <a:noFill/>
            <a:miter lim="800000"/>
            <a:headEnd/>
            <a:tailEnd/>
          </a:ln>
        </p:spPr>
        <p:txBody>
          <a:bodyPr>
            <a:spAutoFit/>
          </a:bodyPr>
          <a:lstStyle/>
          <a:p>
            <a:r>
              <a:rPr lang="en-US" sz="1400" b="0"/>
              <a:t>Yes</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a:xfrm>
            <a:off x="585788" y="373063"/>
            <a:ext cx="7094537" cy="608012"/>
          </a:xfrm>
        </p:spPr>
        <p:txBody>
          <a:bodyPr/>
          <a:lstStyle/>
          <a:p>
            <a:pPr eaLnBrk="1" hangingPunct="1"/>
            <a:r>
              <a:rPr lang="en-US" sz="2000" smtClean="0"/>
              <a:t>Model Structure</a:t>
            </a:r>
            <a:br>
              <a:rPr lang="en-US" sz="2000" smtClean="0"/>
            </a:br>
            <a:r>
              <a:rPr lang="en-US" sz="2000" b="0" smtClean="0">
                <a:solidFill>
                  <a:schemeClr val="tx1"/>
                </a:solidFill>
              </a:rPr>
              <a:t>Overview</a:t>
            </a:r>
          </a:p>
        </p:txBody>
      </p:sp>
      <p:sp>
        <p:nvSpPr>
          <p:cNvPr id="73" name="AutoShape 183"/>
          <p:cNvSpPr>
            <a:spLocks noChangeArrowheads="1"/>
          </p:cNvSpPr>
          <p:nvPr/>
        </p:nvSpPr>
        <p:spPr bwMode="auto">
          <a:xfrm>
            <a:off x="4116388" y="4929188"/>
            <a:ext cx="1109662" cy="1079500"/>
          </a:xfrm>
          <a:prstGeom prst="can">
            <a:avLst>
              <a:gd name="adj" fmla="val 32384"/>
            </a:avLst>
          </a:prstGeom>
          <a:solidFill>
            <a:srgbClr val="FF8C00">
              <a:alpha val="70195"/>
            </a:srgbClr>
          </a:solidFill>
          <a:ln w="9525">
            <a:solidFill>
              <a:schemeClr val="bg2"/>
            </a:solidFill>
            <a:round/>
            <a:headEnd type="none" w="lg" len="lg"/>
            <a:tailEnd type="none" w="lg" len="lg"/>
          </a:ln>
        </p:spPr>
        <p:txBody>
          <a:bodyPr lIns="18000" tIns="91440" rIns="18000" bIns="18000" anchor="ctr"/>
          <a:lstStyle/>
          <a:p>
            <a:pPr algn="ctr">
              <a:lnSpc>
                <a:spcPct val="80000"/>
              </a:lnSpc>
            </a:pPr>
            <a:r>
              <a:rPr lang="pt-BR" sz="1400"/>
              <a:t>NY Representa-tives data</a:t>
            </a:r>
          </a:p>
        </p:txBody>
      </p:sp>
      <p:sp>
        <p:nvSpPr>
          <p:cNvPr id="76" name="Retângulo 32"/>
          <p:cNvSpPr>
            <a:spLocks noChangeArrowheads="1"/>
          </p:cNvSpPr>
          <p:nvPr/>
        </p:nvSpPr>
        <p:spPr bwMode="auto">
          <a:xfrm>
            <a:off x="1581150" y="2033588"/>
            <a:ext cx="1223963" cy="1955800"/>
          </a:xfrm>
          <a:prstGeom prst="rect">
            <a:avLst/>
          </a:prstGeom>
          <a:solidFill>
            <a:schemeClr val="accent1"/>
          </a:solidFill>
          <a:ln w="9525" algn="ctr">
            <a:solidFill>
              <a:schemeClr val="bg2"/>
            </a:solidFill>
            <a:miter lim="800000"/>
            <a:headEnd type="none" w="lg" len="lg"/>
            <a:tailEnd type="none" w="lg" len="lg"/>
          </a:ln>
        </p:spPr>
        <p:txBody>
          <a:bodyPr tIns="91440" bIns="91440" anchor="ctr"/>
          <a:lstStyle/>
          <a:p>
            <a:pPr algn="ctr"/>
            <a:r>
              <a:rPr lang="en-US" sz="1600"/>
              <a:t>Voter’s Inputs</a:t>
            </a:r>
          </a:p>
        </p:txBody>
      </p:sp>
      <p:cxnSp>
        <p:nvCxnSpPr>
          <p:cNvPr id="80" name="Conector de seta reta 39"/>
          <p:cNvCxnSpPr>
            <a:cxnSpLocks noChangeShapeType="1"/>
            <a:stCxn id="73" idx="1"/>
            <a:endCxn id="23557" idx="2"/>
          </p:cNvCxnSpPr>
          <p:nvPr/>
        </p:nvCxnSpPr>
        <p:spPr bwMode="auto">
          <a:xfrm rot="5400000" flipH="1" flipV="1">
            <a:off x="4202112" y="4459288"/>
            <a:ext cx="938213" cy="1588"/>
          </a:xfrm>
          <a:prstGeom prst="straightConnector1">
            <a:avLst/>
          </a:prstGeom>
          <a:noFill/>
          <a:ln w="19050" algn="ctr">
            <a:solidFill>
              <a:schemeClr val="tx1"/>
            </a:solidFill>
            <a:round/>
            <a:headEnd/>
            <a:tailEnd type="arrow" w="med" len="med"/>
          </a:ln>
        </p:spPr>
      </p:cxnSp>
      <p:sp>
        <p:nvSpPr>
          <p:cNvPr id="23557" name="Retângulo 32"/>
          <p:cNvSpPr>
            <a:spLocks noChangeArrowheads="1"/>
          </p:cNvSpPr>
          <p:nvPr/>
        </p:nvSpPr>
        <p:spPr bwMode="auto">
          <a:xfrm>
            <a:off x="3629025" y="2033588"/>
            <a:ext cx="2082800" cy="1955800"/>
          </a:xfrm>
          <a:prstGeom prst="rect">
            <a:avLst/>
          </a:prstGeom>
          <a:solidFill>
            <a:srgbClr val="002060"/>
          </a:solidFill>
          <a:ln w="9525" algn="ctr">
            <a:solidFill>
              <a:schemeClr val="bg2"/>
            </a:solidFill>
            <a:miter lim="800000"/>
            <a:headEnd type="none" w="lg" len="lg"/>
            <a:tailEnd type="none" w="lg" len="lg"/>
          </a:ln>
        </p:spPr>
        <p:txBody>
          <a:bodyPr tIns="91440" bIns="91440" anchor="ctr"/>
          <a:lstStyle/>
          <a:p>
            <a:pPr algn="ctr"/>
            <a:r>
              <a:rPr lang="en-US" sz="1600">
                <a:solidFill>
                  <a:schemeClr val="bg1"/>
                </a:solidFill>
              </a:rPr>
              <a:t>Optimization model</a:t>
            </a:r>
          </a:p>
        </p:txBody>
      </p:sp>
      <p:pic>
        <p:nvPicPr>
          <p:cNvPr id="23558" name="Picture 2"/>
          <p:cNvPicPr>
            <a:picLocks noChangeAspect="1" noChangeArrowheads="1"/>
          </p:cNvPicPr>
          <p:nvPr/>
        </p:nvPicPr>
        <p:blipFill>
          <a:blip r:embed="rId3"/>
          <a:srcRect/>
          <a:stretch>
            <a:fillRect/>
          </a:stretch>
        </p:blipFill>
        <p:spPr bwMode="auto">
          <a:xfrm>
            <a:off x="4468813" y="3243263"/>
            <a:ext cx="1179512" cy="666750"/>
          </a:xfrm>
          <a:prstGeom prst="rect">
            <a:avLst/>
          </a:prstGeom>
          <a:noFill/>
          <a:ln w="9525">
            <a:noFill/>
            <a:miter lim="800000"/>
            <a:headEnd/>
            <a:tailEnd/>
          </a:ln>
        </p:spPr>
      </p:pic>
      <p:pic>
        <p:nvPicPr>
          <p:cNvPr id="3075" name="Picture 3"/>
          <p:cNvPicPr>
            <a:picLocks noChangeAspect="1" noChangeArrowheads="1"/>
          </p:cNvPicPr>
          <p:nvPr/>
        </p:nvPicPr>
        <p:blipFill>
          <a:blip r:embed="rId4"/>
          <a:srcRect/>
          <a:stretch>
            <a:fillRect/>
          </a:stretch>
        </p:blipFill>
        <p:spPr bwMode="auto">
          <a:xfrm>
            <a:off x="2039938" y="5283200"/>
            <a:ext cx="1139825" cy="715963"/>
          </a:xfrm>
          <a:prstGeom prst="rect">
            <a:avLst/>
          </a:prstGeom>
          <a:noFill/>
          <a:ln w="9525">
            <a:noFill/>
            <a:miter lim="800000"/>
            <a:headEnd/>
            <a:tailEnd/>
          </a:ln>
        </p:spPr>
      </p:pic>
      <p:sp>
        <p:nvSpPr>
          <p:cNvPr id="158" name="Retângulo 32"/>
          <p:cNvSpPr>
            <a:spLocks noChangeArrowheads="1"/>
          </p:cNvSpPr>
          <p:nvPr/>
        </p:nvSpPr>
        <p:spPr bwMode="auto">
          <a:xfrm>
            <a:off x="1474788" y="4384675"/>
            <a:ext cx="1784350" cy="1684338"/>
          </a:xfrm>
          <a:prstGeom prst="rect">
            <a:avLst/>
          </a:prstGeom>
          <a:noFill/>
          <a:ln w="9525" algn="ctr">
            <a:solidFill>
              <a:schemeClr val="bg2"/>
            </a:solidFill>
            <a:miter lim="800000"/>
            <a:headEnd type="none" w="lg" len="lg"/>
            <a:tailEnd type="none" w="lg" len="lg"/>
          </a:ln>
        </p:spPr>
        <p:txBody>
          <a:bodyPr tIns="91440" bIns="91440"/>
          <a:lstStyle/>
          <a:p>
            <a:pPr algn="ctr"/>
            <a:r>
              <a:rPr lang="en-US" sz="1600"/>
              <a:t>Chance of death and chance of scandal</a:t>
            </a:r>
          </a:p>
        </p:txBody>
      </p:sp>
      <p:sp>
        <p:nvSpPr>
          <p:cNvPr id="23561" name="TextBox 20"/>
          <p:cNvSpPr txBox="1">
            <a:spLocks noChangeArrowheads="1"/>
          </p:cNvSpPr>
          <p:nvPr/>
        </p:nvSpPr>
        <p:spPr bwMode="auto">
          <a:xfrm>
            <a:off x="4641850" y="3454400"/>
            <a:ext cx="844550" cy="307975"/>
          </a:xfrm>
          <a:prstGeom prst="rect">
            <a:avLst/>
          </a:prstGeom>
          <a:noFill/>
          <a:ln w="9525">
            <a:noFill/>
            <a:miter lim="800000"/>
            <a:headEnd/>
            <a:tailEnd/>
          </a:ln>
        </p:spPr>
        <p:txBody>
          <a:bodyPr>
            <a:spAutoFit/>
          </a:bodyPr>
          <a:lstStyle/>
          <a:p>
            <a:pPr algn="ctr">
              <a:buFont typeface="Wingdings" pitchFamily="2" charset="2"/>
              <a:buNone/>
            </a:pPr>
            <a:r>
              <a:rPr lang="pt-BR" sz="1400" i="1">
                <a:solidFill>
                  <a:srgbClr val="008000"/>
                </a:solidFill>
              </a:rPr>
              <a:t>Solver</a:t>
            </a:r>
            <a:endParaRPr lang="en-US" sz="1400" i="1">
              <a:solidFill>
                <a:srgbClr val="008000"/>
              </a:solidFill>
            </a:endParaRPr>
          </a:p>
        </p:txBody>
      </p:sp>
      <p:sp>
        <p:nvSpPr>
          <p:cNvPr id="160" name="TextBox 20"/>
          <p:cNvSpPr txBox="1">
            <a:spLocks noChangeArrowheads="1"/>
          </p:cNvSpPr>
          <p:nvPr/>
        </p:nvSpPr>
        <p:spPr bwMode="auto">
          <a:xfrm>
            <a:off x="2036763" y="5283200"/>
            <a:ext cx="1108075" cy="277813"/>
          </a:xfrm>
          <a:prstGeom prst="rect">
            <a:avLst/>
          </a:prstGeom>
          <a:noFill/>
          <a:ln w="9525">
            <a:noFill/>
            <a:miter lim="800000"/>
            <a:headEnd/>
            <a:tailEnd/>
          </a:ln>
        </p:spPr>
        <p:txBody>
          <a:bodyPr>
            <a:spAutoFit/>
          </a:bodyPr>
          <a:lstStyle/>
          <a:p>
            <a:pPr algn="ctr">
              <a:buFont typeface="Wingdings" pitchFamily="2" charset="2"/>
              <a:buNone/>
            </a:pPr>
            <a:r>
              <a:rPr lang="pt-BR" i="1">
                <a:solidFill>
                  <a:srgbClr val="008000"/>
                </a:solidFill>
              </a:rPr>
              <a:t>Crystal Ball</a:t>
            </a:r>
            <a:endParaRPr lang="en-US" i="1">
              <a:solidFill>
                <a:srgbClr val="008000"/>
              </a:solidFill>
            </a:endParaRPr>
          </a:p>
        </p:txBody>
      </p:sp>
      <p:cxnSp>
        <p:nvCxnSpPr>
          <p:cNvPr id="161" name="Conector de seta reta 39"/>
          <p:cNvCxnSpPr>
            <a:cxnSpLocks noChangeShapeType="1"/>
            <a:stCxn id="73" idx="2"/>
            <a:endCxn id="158" idx="3"/>
          </p:cNvCxnSpPr>
          <p:nvPr/>
        </p:nvCxnSpPr>
        <p:spPr bwMode="auto">
          <a:xfrm rot="10800000">
            <a:off x="3259138" y="5226050"/>
            <a:ext cx="857250" cy="242888"/>
          </a:xfrm>
          <a:prstGeom prst="straightConnector1">
            <a:avLst/>
          </a:prstGeom>
          <a:noFill/>
          <a:ln w="19050" algn="ctr">
            <a:solidFill>
              <a:schemeClr val="tx1"/>
            </a:solidFill>
            <a:round/>
            <a:headEnd/>
            <a:tailEnd type="arrow" w="med" len="med"/>
          </a:ln>
        </p:spPr>
      </p:cxnSp>
      <p:cxnSp>
        <p:nvCxnSpPr>
          <p:cNvPr id="168" name="Conector de seta reta 39"/>
          <p:cNvCxnSpPr>
            <a:cxnSpLocks noChangeShapeType="1"/>
          </p:cNvCxnSpPr>
          <p:nvPr/>
        </p:nvCxnSpPr>
        <p:spPr bwMode="auto">
          <a:xfrm flipV="1">
            <a:off x="3346450" y="4094163"/>
            <a:ext cx="1184275" cy="1017587"/>
          </a:xfrm>
          <a:prstGeom prst="straightConnector1">
            <a:avLst/>
          </a:prstGeom>
          <a:noFill/>
          <a:ln w="19050" algn="ctr">
            <a:solidFill>
              <a:schemeClr val="tx1"/>
            </a:solidFill>
            <a:round/>
            <a:headEnd/>
            <a:tailEnd type="arrow" w="med" len="med"/>
          </a:ln>
        </p:spPr>
      </p:cxnSp>
      <p:cxnSp>
        <p:nvCxnSpPr>
          <p:cNvPr id="172" name="Conector de seta reta 39"/>
          <p:cNvCxnSpPr>
            <a:cxnSpLocks noChangeShapeType="1"/>
            <a:stCxn id="76" idx="3"/>
            <a:endCxn id="23557" idx="1"/>
          </p:cNvCxnSpPr>
          <p:nvPr/>
        </p:nvCxnSpPr>
        <p:spPr bwMode="auto">
          <a:xfrm>
            <a:off x="2805113" y="3011488"/>
            <a:ext cx="823912" cy="1587"/>
          </a:xfrm>
          <a:prstGeom prst="straightConnector1">
            <a:avLst/>
          </a:prstGeom>
          <a:noFill/>
          <a:ln w="19050" algn="ctr">
            <a:solidFill>
              <a:schemeClr val="tx1"/>
            </a:solidFill>
            <a:round/>
            <a:headEnd/>
            <a:tailEnd type="arrow" w="med" len="med"/>
          </a:ln>
        </p:spPr>
      </p:cxnSp>
      <p:sp>
        <p:nvSpPr>
          <p:cNvPr id="178" name="Retângulo 32"/>
          <p:cNvSpPr>
            <a:spLocks noChangeArrowheads="1"/>
          </p:cNvSpPr>
          <p:nvPr/>
        </p:nvSpPr>
        <p:spPr bwMode="auto">
          <a:xfrm>
            <a:off x="6497638" y="2325688"/>
            <a:ext cx="1336675" cy="1373187"/>
          </a:xfrm>
          <a:prstGeom prst="rect">
            <a:avLst/>
          </a:prstGeom>
          <a:solidFill>
            <a:srgbClr val="008000"/>
          </a:solidFill>
          <a:ln w="9525" algn="ctr">
            <a:solidFill>
              <a:schemeClr val="bg2"/>
            </a:solidFill>
            <a:miter lim="800000"/>
            <a:headEnd type="none" w="lg" len="lg"/>
            <a:tailEnd type="none" w="lg" len="lg"/>
          </a:ln>
        </p:spPr>
        <p:txBody>
          <a:bodyPr tIns="91440" bIns="91440" anchor="ctr"/>
          <a:lstStyle/>
          <a:p>
            <a:pPr algn="ctr"/>
            <a:r>
              <a:rPr lang="en-US" sz="1600">
                <a:solidFill>
                  <a:schemeClr val="bg1"/>
                </a:solidFill>
              </a:rPr>
              <a:t>OUTPUT</a:t>
            </a:r>
          </a:p>
          <a:p>
            <a:pPr algn="ctr"/>
            <a:r>
              <a:rPr lang="en-US" sz="1600">
                <a:solidFill>
                  <a:schemeClr val="bg1"/>
                </a:solidFill>
              </a:rPr>
              <a:t>Best 3 reps. for voter</a:t>
            </a:r>
          </a:p>
        </p:txBody>
      </p:sp>
      <p:cxnSp>
        <p:nvCxnSpPr>
          <p:cNvPr id="179" name="Conector de seta reta 39"/>
          <p:cNvCxnSpPr>
            <a:cxnSpLocks noChangeShapeType="1"/>
            <a:stCxn id="23557" idx="3"/>
            <a:endCxn id="178" idx="1"/>
          </p:cNvCxnSpPr>
          <p:nvPr/>
        </p:nvCxnSpPr>
        <p:spPr bwMode="auto">
          <a:xfrm flipV="1">
            <a:off x="5711825" y="3011488"/>
            <a:ext cx="785813" cy="0"/>
          </a:xfrm>
          <a:prstGeom prst="straightConnector1">
            <a:avLst/>
          </a:prstGeom>
          <a:noFill/>
          <a:ln w="19050" algn="ctr">
            <a:solidFill>
              <a:schemeClr val="tx1"/>
            </a:solidFill>
            <a:round/>
            <a:headEnd/>
            <a:tailEnd type="arrow" w="med" len="med"/>
          </a:ln>
        </p:spPr>
      </p:cxnSp>
      <p:sp>
        <p:nvSpPr>
          <p:cNvPr id="75" name="AutoShape 178"/>
          <p:cNvSpPr>
            <a:spLocks noChangeArrowheads="1"/>
          </p:cNvSpPr>
          <p:nvPr/>
        </p:nvSpPr>
        <p:spPr bwMode="auto">
          <a:xfrm>
            <a:off x="377825" y="2647950"/>
            <a:ext cx="1316038" cy="728663"/>
          </a:xfrm>
          <a:prstGeom prst="homePlate">
            <a:avLst>
              <a:gd name="adj" fmla="val 31398"/>
            </a:avLst>
          </a:prstGeom>
          <a:solidFill>
            <a:schemeClr val="accent1"/>
          </a:solidFill>
          <a:ln w="9525" algn="ctr">
            <a:solidFill>
              <a:schemeClr val="bg2"/>
            </a:solidFill>
            <a:miter lim="800000"/>
            <a:headEnd type="none" w="lg" len="lg"/>
            <a:tailEnd type="none" w="lg" len="lg"/>
          </a:ln>
        </p:spPr>
        <p:txBody>
          <a:bodyPr tIns="91440" bIns="91440" anchor="ctr"/>
          <a:lstStyle/>
          <a:p>
            <a:pPr algn="ctr"/>
            <a:r>
              <a:rPr lang="pt-BR" sz="1400"/>
              <a:t>Preferences</a:t>
            </a:r>
          </a:p>
          <a:p>
            <a:pPr algn="ctr"/>
            <a:r>
              <a:rPr lang="pt-BR" sz="1400"/>
              <a:t>&amp;</a:t>
            </a:r>
          </a:p>
          <a:p>
            <a:pPr algn="ctr"/>
            <a:r>
              <a:rPr lang="pt-BR" sz="1400"/>
              <a:t>Profile</a:t>
            </a:r>
          </a:p>
        </p:txBody>
      </p:sp>
      <p:sp>
        <p:nvSpPr>
          <p:cNvPr id="143" name="AutoShape 178"/>
          <p:cNvSpPr>
            <a:spLocks noChangeArrowheads="1"/>
          </p:cNvSpPr>
          <p:nvPr/>
        </p:nvSpPr>
        <p:spPr bwMode="auto">
          <a:xfrm rot="5400000">
            <a:off x="1741197" y="1305646"/>
            <a:ext cx="891890" cy="815975"/>
          </a:xfrm>
          <a:prstGeom prst="homePlate">
            <a:avLst>
              <a:gd name="adj" fmla="val 31409"/>
            </a:avLst>
          </a:prstGeom>
          <a:solidFill>
            <a:schemeClr val="accent1"/>
          </a:solidFill>
          <a:ln w="9525" algn="ctr">
            <a:solidFill>
              <a:schemeClr val="bg2"/>
            </a:solidFill>
            <a:miter lim="800000"/>
            <a:headEnd type="none" w="lg" len="lg"/>
            <a:tailEnd type="none" w="lg" len="lg"/>
          </a:ln>
          <a:effectLst/>
        </p:spPr>
        <p:txBody>
          <a:bodyPr vert="vert270" lIns="182880" tIns="18288" bIns="18288" anchor="ctr"/>
          <a:lstStyle/>
          <a:p>
            <a:pPr algn="ctr">
              <a:defRPr/>
            </a:pPr>
            <a:r>
              <a:rPr lang="en-US" sz="1400" dirty="0"/>
              <a:t>Weights</a:t>
            </a:r>
            <a:endParaRPr lang="pt-BR" sz="1400" dirty="0"/>
          </a:p>
        </p:txBody>
      </p:sp>
      <p:grpSp>
        <p:nvGrpSpPr>
          <p:cNvPr id="145" name="Group 316"/>
          <p:cNvGrpSpPr>
            <a:grpSpLocks/>
          </p:cNvGrpSpPr>
          <p:nvPr/>
        </p:nvGrpSpPr>
        <p:grpSpPr bwMode="auto">
          <a:xfrm rot="-2334432">
            <a:off x="1739900" y="895350"/>
            <a:ext cx="754063" cy="679450"/>
            <a:chOff x="0" y="0"/>
            <a:chExt cx="465" cy="626"/>
          </a:xfrm>
        </p:grpSpPr>
        <p:sp>
          <p:nvSpPr>
            <p:cNvPr id="23571" name="AutoShape 317"/>
            <p:cNvSpPr>
              <a:spLocks noChangeArrowheads="1"/>
            </p:cNvSpPr>
            <p:nvPr/>
          </p:nvSpPr>
          <p:spPr bwMode="auto">
            <a:xfrm rot="21094406" flipH="1">
              <a:off x="0" y="166"/>
              <a:ext cx="465" cy="460"/>
            </a:xfrm>
            <a:prstGeom prst="parallelogram">
              <a:avLst>
                <a:gd name="adj" fmla="val 80210"/>
              </a:avLst>
            </a:prstGeom>
            <a:solidFill>
              <a:srgbClr val="000000"/>
            </a:solidFill>
            <a:ln w="38100">
              <a:solidFill>
                <a:srgbClr val="000000"/>
              </a:solidFill>
              <a:miter lim="800000"/>
              <a:headEnd/>
              <a:tailEnd/>
            </a:ln>
          </p:spPr>
          <p:txBody>
            <a:bodyPr vert="eaVert" anchor="ctr"/>
            <a:lstStyle/>
            <a:p>
              <a:endParaRPr lang="pt-BR" sz="1100">
                <a:latin typeface="TheSansCorrespondence"/>
              </a:endParaRPr>
            </a:p>
          </p:txBody>
        </p:sp>
        <p:sp>
          <p:nvSpPr>
            <p:cNvPr id="23572" name="Arc 318"/>
            <p:cNvSpPr>
              <a:spLocks/>
            </p:cNvSpPr>
            <p:nvPr/>
          </p:nvSpPr>
          <p:spPr bwMode="auto">
            <a:xfrm rot="-505594">
              <a:off x="61" y="179"/>
              <a:ext cx="352" cy="423"/>
            </a:xfrm>
            <a:custGeom>
              <a:avLst/>
              <a:gdLst>
                <a:gd name="T0" fmla="*/ 0 w 21600"/>
                <a:gd name="T1" fmla="*/ 0 h 21600"/>
                <a:gd name="T2" fmla="*/ 352 w 21600"/>
                <a:gd name="T3" fmla="*/ 423 h 21600"/>
                <a:gd name="T4" fmla="*/ 0 w 21600"/>
                <a:gd name="T5" fmla="*/ 42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919191"/>
              </a:solidFill>
              <a:round/>
              <a:headEnd/>
              <a:tailEnd/>
            </a:ln>
          </p:spPr>
          <p:txBody>
            <a:bodyPr anchor="ctr"/>
            <a:lstStyle/>
            <a:p>
              <a:endParaRPr lang="en-US"/>
            </a:p>
          </p:txBody>
        </p:sp>
        <p:sp>
          <p:nvSpPr>
            <p:cNvPr id="23573" name="Arc 319"/>
            <p:cNvSpPr>
              <a:spLocks/>
            </p:cNvSpPr>
            <p:nvPr/>
          </p:nvSpPr>
          <p:spPr bwMode="auto">
            <a:xfrm rot="-505594">
              <a:off x="22" y="199"/>
              <a:ext cx="352" cy="401"/>
            </a:xfrm>
            <a:custGeom>
              <a:avLst/>
              <a:gdLst>
                <a:gd name="T0" fmla="*/ 0 w 21600"/>
                <a:gd name="T1" fmla="*/ 0 h 21600"/>
                <a:gd name="T2" fmla="*/ 352 w 21600"/>
                <a:gd name="T3" fmla="*/ 401 h 21600"/>
                <a:gd name="T4" fmla="*/ 0 w 21600"/>
                <a:gd name="T5" fmla="*/ 40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919191"/>
              </a:solidFill>
              <a:round/>
              <a:headEnd/>
              <a:tailEnd/>
            </a:ln>
          </p:spPr>
          <p:txBody>
            <a:bodyPr anchor="ctr"/>
            <a:lstStyle/>
            <a:p>
              <a:endParaRPr lang="en-US"/>
            </a:p>
          </p:txBody>
        </p:sp>
        <p:sp>
          <p:nvSpPr>
            <p:cNvPr id="23574" name="Line 320"/>
            <p:cNvSpPr>
              <a:spLocks noChangeShapeType="1"/>
            </p:cNvSpPr>
            <p:nvPr/>
          </p:nvSpPr>
          <p:spPr bwMode="auto">
            <a:xfrm rot="21094406" flipV="1">
              <a:off x="185" y="71"/>
              <a:ext cx="119" cy="314"/>
            </a:xfrm>
            <a:prstGeom prst="line">
              <a:avLst/>
            </a:prstGeom>
            <a:noFill/>
            <a:ln w="38100">
              <a:solidFill>
                <a:srgbClr val="919191"/>
              </a:solidFill>
              <a:round/>
              <a:headEnd/>
              <a:tailEnd/>
            </a:ln>
          </p:spPr>
          <p:txBody>
            <a:bodyPr anchor="ctr"/>
            <a:lstStyle/>
            <a:p>
              <a:endParaRPr lang="en-US"/>
            </a:p>
          </p:txBody>
        </p:sp>
        <p:sp>
          <p:nvSpPr>
            <p:cNvPr id="23575" name="Oval 321"/>
            <p:cNvSpPr>
              <a:spLocks noChangeArrowheads="1"/>
            </p:cNvSpPr>
            <p:nvPr/>
          </p:nvSpPr>
          <p:spPr bwMode="auto">
            <a:xfrm rot="-505594">
              <a:off x="217" y="0"/>
              <a:ext cx="124" cy="105"/>
            </a:xfrm>
            <a:prstGeom prst="ellipse">
              <a:avLst/>
            </a:prstGeom>
            <a:solidFill>
              <a:srgbClr val="EBB110"/>
            </a:solidFill>
            <a:ln w="3175">
              <a:solidFill>
                <a:srgbClr val="919191"/>
              </a:solidFill>
              <a:round/>
              <a:headEnd/>
              <a:tailEnd/>
            </a:ln>
          </p:spPr>
          <p:txBody>
            <a:bodyPr vert="eaVert" anchor="ctr"/>
            <a:lstStyle/>
            <a:p>
              <a:endParaRPr lang="pt-BR" sz="1100">
                <a:latin typeface="TheSansCorrespondence"/>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blinds(horizontal)">
                                      <p:cBhvr>
                                        <p:cTn id="7" dur="500"/>
                                        <p:tgtEl>
                                          <p:spTgt spid="76"/>
                                        </p:tgtEl>
                                      </p:cBhvr>
                                    </p:animEffect>
                                  </p:childTnLst>
                                </p:cTn>
                              </p:par>
                              <p:par>
                                <p:cTn id="8" presetID="3" presetClass="entr" presetSubtype="10" fill="hold" nodeType="withEffect">
                                  <p:stCondLst>
                                    <p:cond delay="0"/>
                                  </p:stCondLst>
                                  <p:childTnLst>
                                    <p:set>
                                      <p:cBhvr>
                                        <p:cTn id="9" dur="1" fill="hold">
                                          <p:stCondLst>
                                            <p:cond delay="0"/>
                                          </p:stCondLst>
                                        </p:cTn>
                                        <p:tgtEl>
                                          <p:spTgt spid="172"/>
                                        </p:tgtEl>
                                        <p:attrNameLst>
                                          <p:attrName>style.visibility</p:attrName>
                                        </p:attrNameLst>
                                      </p:cBhvr>
                                      <p:to>
                                        <p:strVal val="visible"/>
                                      </p:to>
                                    </p:set>
                                    <p:animEffect transition="in" filter="blinds(horizontal)">
                                      <p:cBhvr>
                                        <p:cTn id="10" dur="500"/>
                                        <p:tgtEl>
                                          <p:spTgt spid="172"/>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75"/>
                                        </p:tgtEl>
                                        <p:attrNameLst>
                                          <p:attrName>style.visibility</p:attrName>
                                        </p:attrNameLst>
                                      </p:cBhvr>
                                      <p:to>
                                        <p:strVal val="visible"/>
                                      </p:to>
                                    </p:set>
                                    <p:animEffect transition="in" filter="blinds(horizontal)">
                                      <p:cBhvr>
                                        <p:cTn id="13" dur="500"/>
                                        <p:tgtEl>
                                          <p:spTgt spid="75"/>
                                        </p:tgtEl>
                                      </p:cBhvr>
                                    </p:animEffect>
                                  </p:childTnLst>
                                </p:cTn>
                              </p:par>
                              <p:par>
                                <p:cTn id="14" presetID="3" presetClass="entr" presetSubtype="10" fill="hold" nodeType="withEffect">
                                  <p:stCondLst>
                                    <p:cond delay="0"/>
                                  </p:stCondLst>
                                  <p:childTnLst>
                                    <p:set>
                                      <p:cBhvr>
                                        <p:cTn id="15" dur="1" fill="hold">
                                          <p:stCondLst>
                                            <p:cond delay="0"/>
                                          </p:stCondLst>
                                        </p:cTn>
                                        <p:tgtEl>
                                          <p:spTgt spid="143"/>
                                        </p:tgtEl>
                                        <p:attrNameLst>
                                          <p:attrName>style.visibility</p:attrName>
                                        </p:attrNameLst>
                                      </p:cBhvr>
                                      <p:to>
                                        <p:strVal val="visible"/>
                                      </p:to>
                                    </p:set>
                                    <p:animEffect transition="in" filter="blinds(horizontal)">
                                      <p:cBhvr>
                                        <p:cTn id="16" dur="500"/>
                                        <p:tgtEl>
                                          <p:spTgt spid="143"/>
                                        </p:tgtEl>
                                      </p:cBhvr>
                                    </p:animEffect>
                                  </p:childTnLst>
                                </p:cTn>
                              </p:par>
                              <p:par>
                                <p:cTn id="17" presetID="3" presetClass="entr" presetSubtype="10" fill="hold" nodeType="withEffect">
                                  <p:stCondLst>
                                    <p:cond delay="0"/>
                                  </p:stCondLst>
                                  <p:childTnLst>
                                    <p:set>
                                      <p:cBhvr>
                                        <p:cTn id="18" dur="1" fill="hold">
                                          <p:stCondLst>
                                            <p:cond delay="0"/>
                                          </p:stCondLst>
                                        </p:cTn>
                                        <p:tgtEl>
                                          <p:spTgt spid="145"/>
                                        </p:tgtEl>
                                        <p:attrNameLst>
                                          <p:attrName>style.visibility</p:attrName>
                                        </p:attrNameLst>
                                      </p:cBhvr>
                                      <p:to>
                                        <p:strVal val="visible"/>
                                      </p:to>
                                    </p:set>
                                    <p:animEffect transition="in" filter="blinds(horizontal)">
                                      <p:cBhvr>
                                        <p:cTn id="19" dur="500"/>
                                        <p:tgtEl>
                                          <p:spTgt spid="145"/>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73"/>
                                        </p:tgtEl>
                                        <p:attrNameLst>
                                          <p:attrName>style.visibility</p:attrName>
                                        </p:attrNameLst>
                                      </p:cBhvr>
                                      <p:to>
                                        <p:strVal val="visible"/>
                                      </p:to>
                                    </p:set>
                                    <p:animEffect transition="in" filter="blinds(horizontal)">
                                      <p:cBhvr>
                                        <p:cTn id="24" dur="500"/>
                                        <p:tgtEl>
                                          <p:spTgt spid="73"/>
                                        </p:tgtEl>
                                      </p:cBhvr>
                                    </p:animEffect>
                                  </p:childTnLst>
                                </p:cTn>
                              </p:par>
                              <p:par>
                                <p:cTn id="25" presetID="3" presetClass="entr" presetSubtype="10" fill="hold" nodeType="withEffect">
                                  <p:stCondLst>
                                    <p:cond delay="0"/>
                                  </p:stCondLst>
                                  <p:childTnLst>
                                    <p:set>
                                      <p:cBhvr>
                                        <p:cTn id="26" dur="1" fill="hold">
                                          <p:stCondLst>
                                            <p:cond delay="0"/>
                                          </p:stCondLst>
                                        </p:cTn>
                                        <p:tgtEl>
                                          <p:spTgt spid="80"/>
                                        </p:tgtEl>
                                        <p:attrNameLst>
                                          <p:attrName>style.visibility</p:attrName>
                                        </p:attrNameLst>
                                      </p:cBhvr>
                                      <p:to>
                                        <p:strVal val="visible"/>
                                      </p:to>
                                    </p:set>
                                    <p:animEffect transition="in" filter="blinds(horizontal)">
                                      <p:cBhvr>
                                        <p:cTn id="27" dur="500"/>
                                        <p:tgtEl>
                                          <p:spTgt spid="80"/>
                                        </p:tgtEl>
                                      </p:cBhvr>
                                    </p:animEffect>
                                  </p:childTnLst>
                                </p:cTn>
                              </p:par>
                              <p:par>
                                <p:cTn id="28" presetID="3" presetClass="entr" presetSubtype="10" fill="hold" nodeType="withEffect">
                                  <p:stCondLst>
                                    <p:cond delay="0"/>
                                  </p:stCondLst>
                                  <p:childTnLst>
                                    <p:set>
                                      <p:cBhvr>
                                        <p:cTn id="29" dur="1" fill="hold">
                                          <p:stCondLst>
                                            <p:cond delay="0"/>
                                          </p:stCondLst>
                                        </p:cTn>
                                        <p:tgtEl>
                                          <p:spTgt spid="3075"/>
                                        </p:tgtEl>
                                        <p:attrNameLst>
                                          <p:attrName>style.visibility</p:attrName>
                                        </p:attrNameLst>
                                      </p:cBhvr>
                                      <p:to>
                                        <p:strVal val="visible"/>
                                      </p:to>
                                    </p:set>
                                    <p:animEffect transition="in" filter="blinds(horizontal)">
                                      <p:cBhvr>
                                        <p:cTn id="30" dur="500"/>
                                        <p:tgtEl>
                                          <p:spTgt spid="3075"/>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158"/>
                                        </p:tgtEl>
                                        <p:attrNameLst>
                                          <p:attrName>style.visibility</p:attrName>
                                        </p:attrNameLst>
                                      </p:cBhvr>
                                      <p:to>
                                        <p:strVal val="visible"/>
                                      </p:to>
                                    </p:set>
                                    <p:animEffect transition="in" filter="blinds(horizontal)">
                                      <p:cBhvr>
                                        <p:cTn id="33" dur="500"/>
                                        <p:tgtEl>
                                          <p:spTgt spid="158"/>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160"/>
                                        </p:tgtEl>
                                        <p:attrNameLst>
                                          <p:attrName>style.visibility</p:attrName>
                                        </p:attrNameLst>
                                      </p:cBhvr>
                                      <p:to>
                                        <p:strVal val="visible"/>
                                      </p:to>
                                    </p:set>
                                    <p:animEffect transition="in" filter="blinds(horizontal)">
                                      <p:cBhvr>
                                        <p:cTn id="36" dur="500"/>
                                        <p:tgtEl>
                                          <p:spTgt spid="160"/>
                                        </p:tgtEl>
                                      </p:cBhvr>
                                    </p:animEffect>
                                  </p:childTnLst>
                                </p:cTn>
                              </p:par>
                              <p:par>
                                <p:cTn id="37" presetID="3" presetClass="entr" presetSubtype="10" fill="hold" nodeType="withEffect">
                                  <p:stCondLst>
                                    <p:cond delay="0"/>
                                  </p:stCondLst>
                                  <p:childTnLst>
                                    <p:set>
                                      <p:cBhvr>
                                        <p:cTn id="38" dur="1" fill="hold">
                                          <p:stCondLst>
                                            <p:cond delay="0"/>
                                          </p:stCondLst>
                                        </p:cTn>
                                        <p:tgtEl>
                                          <p:spTgt spid="161"/>
                                        </p:tgtEl>
                                        <p:attrNameLst>
                                          <p:attrName>style.visibility</p:attrName>
                                        </p:attrNameLst>
                                      </p:cBhvr>
                                      <p:to>
                                        <p:strVal val="visible"/>
                                      </p:to>
                                    </p:set>
                                    <p:animEffect transition="in" filter="blinds(horizontal)">
                                      <p:cBhvr>
                                        <p:cTn id="39" dur="500"/>
                                        <p:tgtEl>
                                          <p:spTgt spid="161"/>
                                        </p:tgtEl>
                                      </p:cBhvr>
                                    </p:animEffect>
                                  </p:childTnLst>
                                </p:cTn>
                              </p:par>
                              <p:par>
                                <p:cTn id="40" presetID="3" presetClass="entr" presetSubtype="10" fill="hold" nodeType="withEffect">
                                  <p:stCondLst>
                                    <p:cond delay="0"/>
                                  </p:stCondLst>
                                  <p:childTnLst>
                                    <p:set>
                                      <p:cBhvr>
                                        <p:cTn id="41" dur="1" fill="hold">
                                          <p:stCondLst>
                                            <p:cond delay="0"/>
                                          </p:stCondLst>
                                        </p:cTn>
                                        <p:tgtEl>
                                          <p:spTgt spid="168"/>
                                        </p:tgtEl>
                                        <p:attrNameLst>
                                          <p:attrName>style.visibility</p:attrName>
                                        </p:attrNameLst>
                                      </p:cBhvr>
                                      <p:to>
                                        <p:strVal val="visible"/>
                                      </p:to>
                                    </p:set>
                                    <p:animEffect transition="in" filter="blinds(horizontal)">
                                      <p:cBhvr>
                                        <p:cTn id="42" dur="500"/>
                                        <p:tgtEl>
                                          <p:spTgt spid="168"/>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78"/>
                                        </p:tgtEl>
                                        <p:attrNameLst>
                                          <p:attrName>style.visibility</p:attrName>
                                        </p:attrNameLst>
                                      </p:cBhvr>
                                      <p:to>
                                        <p:strVal val="visible"/>
                                      </p:to>
                                    </p:set>
                                    <p:animEffect transition="in" filter="blinds(horizontal)">
                                      <p:cBhvr>
                                        <p:cTn id="47" dur="500"/>
                                        <p:tgtEl>
                                          <p:spTgt spid="178"/>
                                        </p:tgtEl>
                                      </p:cBhvr>
                                    </p:animEffect>
                                  </p:childTnLst>
                                </p:cTn>
                              </p:par>
                              <p:par>
                                <p:cTn id="48" presetID="3" presetClass="entr" presetSubtype="10" fill="hold" nodeType="withEffect">
                                  <p:stCondLst>
                                    <p:cond delay="0"/>
                                  </p:stCondLst>
                                  <p:childTnLst>
                                    <p:set>
                                      <p:cBhvr>
                                        <p:cTn id="49" dur="1" fill="hold">
                                          <p:stCondLst>
                                            <p:cond delay="0"/>
                                          </p:stCondLst>
                                        </p:cTn>
                                        <p:tgtEl>
                                          <p:spTgt spid="179"/>
                                        </p:tgtEl>
                                        <p:attrNameLst>
                                          <p:attrName>style.visibility</p:attrName>
                                        </p:attrNameLst>
                                      </p:cBhvr>
                                      <p:to>
                                        <p:strVal val="visible"/>
                                      </p:to>
                                    </p:set>
                                    <p:animEffect transition="in" filter="blinds(horizontal)">
                                      <p:cBhvr>
                                        <p:cTn id="50" dur="500"/>
                                        <p:tgtEl>
                                          <p:spTgt spid="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6" grpId="0" animBg="1"/>
      <p:bldP spid="158" grpId="0" animBg="1"/>
      <p:bldP spid="160" grpId="0"/>
      <p:bldP spid="178" grpId="0" animBg="1"/>
      <p:bldP spid="7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a:xfrm>
            <a:off x="585788" y="373063"/>
            <a:ext cx="7094537" cy="608012"/>
          </a:xfrm>
        </p:spPr>
        <p:txBody>
          <a:bodyPr/>
          <a:lstStyle/>
          <a:p>
            <a:pPr eaLnBrk="1" hangingPunct="1"/>
            <a:r>
              <a:rPr lang="en-US" sz="2000" smtClean="0"/>
              <a:t>Model Structure</a:t>
            </a:r>
            <a:br>
              <a:rPr lang="en-US" sz="2000" smtClean="0"/>
            </a:br>
            <a:r>
              <a:rPr lang="en-US" sz="2000" b="0" smtClean="0">
                <a:solidFill>
                  <a:schemeClr val="tx1"/>
                </a:solidFill>
              </a:rPr>
              <a:t>User Inputs - Akira</a:t>
            </a:r>
          </a:p>
        </p:txBody>
      </p:sp>
      <p:pic>
        <p:nvPicPr>
          <p:cNvPr id="25602" name="Picture 2"/>
          <p:cNvPicPr>
            <a:picLocks noChangeAspect="1" noChangeArrowheads="1"/>
          </p:cNvPicPr>
          <p:nvPr/>
        </p:nvPicPr>
        <p:blipFill>
          <a:blip r:embed="rId3"/>
          <a:srcRect/>
          <a:stretch>
            <a:fillRect/>
          </a:stretch>
        </p:blipFill>
        <p:spPr bwMode="auto">
          <a:xfrm>
            <a:off x="347663" y="1563688"/>
            <a:ext cx="4457700" cy="4562475"/>
          </a:xfrm>
          <a:prstGeom prst="rect">
            <a:avLst/>
          </a:prstGeom>
          <a:noFill/>
          <a:ln w="9525">
            <a:noFill/>
            <a:miter lim="800000"/>
            <a:headEnd/>
            <a:tailEnd/>
          </a:ln>
        </p:spPr>
      </p:pic>
      <p:pic>
        <p:nvPicPr>
          <p:cNvPr id="25603" name="Picture 3"/>
          <p:cNvPicPr>
            <a:picLocks noChangeAspect="1" noChangeArrowheads="1"/>
          </p:cNvPicPr>
          <p:nvPr/>
        </p:nvPicPr>
        <p:blipFill>
          <a:blip r:embed="rId4"/>
          <a:srcRect/>
          <a:stretch>
            <a:fillRect/>
          </a:stretch>
        </p:blipFill>
        <p:spPr bwMode="auto">
          <a:xfrm>
            <a:off x="3827463" y="958850"/>
            <a:ext cx="785812" cy="787400"/>
          </a:xfrm>
          <a:prstGeom prst="rect">
            <a:avLst/>
          </a:prstGeom>
          <a:noFill/>
          <a:ln w="9525">
            <a:noFill/>
            <a:miter lim="800000"/>
            <a:headEnd/>
            <a:tailEnd/>
          </a:ln>
        </p:spPr>
      </p:pic>
      <p:sp>
        <p:nvSpPr>
          <p:cNvPr id="25604" name="Rectangle 27"/>
          <p:cNvSpPr>
            <a:spLocks noChangeArrowheads="1"/>
          </p:cNvSpPr>
          <p:nvPr/>
        </p:nvSpPr>
        <p:spPr bwMode="auto">
          <a:xfrm>
            <a:off x="342900" y="3646488"/>
            <a:ext cx="4452938" cy="2470150"/>
          </a:xfrm>
          <a:prstGeom prst="rect">
            <a:avLst/>
          </a:prstGeom>
          <a:solidFill>
            <a:srgbClr val="B8B8B8">
              <a:alpha val="61960"/>
            </a:srgbClr>
          </a:solidFill>
          <a:ln w="9525" algn="ctr">
            <a:noFill/>
            <a:round/>
            <a:headEnd/>
            <a:tailEnd/>
          </a:ln>
        </p:spPr>
        <p:txBody>
          <a:bodyPr wrap="none" lIns="0" tIns="0" rIns="0" bIns="0" anchor="ctr"/>
          <a:lstStyle/>
          <a:p>
            <a:pPr algn="ctr">
              <a:buFont typeface="Wingdings" pitchFamily="2" charset="2"/>
              <a:buNone/>
            </a:pPr>
            <a:endParaRPr lang="en-US"/>
          </a:p>
        </p:txBody>
      </p:sp>
      <p:sp>
        <p:nvSpPr>
          <p:cNvPr id="25605" name="Rectangle 6"/>
          <p:cNvSpPr>
            <a:spLocks noChangeArrowheads="1"/>
          </p:cNvSpPr>
          <p:nvPr/>
        </p:nvSpPr>
        <p:spPr bwMode="auto">
          <a:xfrm>
            <a:off x="5257800" y="1527175"/>
            <a:ext cx="3657600" cy="4738688"/>
          </a:xfrm>
          <a:prstGeom prst="rect">
            <a:avLst/>
          </a:prstGeom>
          <a:noFill/>
          <a:ln w="9525">
            <a:noFill/>
            <a:miter lim="800000"/>
            <a:headEnd/>
            <a:tailEnd/>
          </a:ln>
        </p:spPr>
        <p:txBody>
          <a:bodyPr lIns="0" tIns="0" rIns="0" bIns="0">
            <a:spAutoFit/>
          </a:bodyPr>
          <a:lstStyle/>
          <a:p>
            <a:pPr marL="365125" indent="-228600">
              <a:spcBef>
                <a:spcPct val="40000"/>
              </a:spcBef>
              <a:buFont typeface="Wingdings" pitchFamily="2" charset="2"/>
              <a:buChar char="§"/>
            </a:pPr>
            <a:r>
              <a:rPr lang="pt-BR" sz="2000"/>
              <a:t>In this area the user inputs preferences...</a:t>
            </a:r>
          </a:p>
          <a:p>
            <a:pPr marL="822325" lvl="1" indent="-228600">
              <a:spcBef>
                <a:spcPct val="40000"/>
              </a:spcBef>
              <a:buFont typeface="Arial" charset="0"/>
              <a:buChar char="−"/>
            </a:pPr>
            <a:r>
              <a:rPr lang="pt-BR" sz="2000" b="0"/>
              <a:t>Party</a:t>
            </a:r>
          </a:p>
          <a:p>
            <a:pPr marL="822325" lvl="1" indent="-228600">
              <a:spcBef>
                <a:spcPct val="40000"/>
              </a:spcBef>
              <a:buFont typeface="Arial" charset="0"/>
              <a:buChar char="−"/>
            </a:pPr>
            <a:r>
              <a:rPr lang="pt-BR" sz="2000" b="0"/>
              <a:t>District in which user lives</a:t>
            </a:r>
          </a:p>
          <a:p>
            <a:pPr marL="822325" lvl="1" indent="-228600">
              <a:spcBef>
                <a:spcPct val="40000"/>
              </a:spcBef>
              <a:buFont typeface="Arial" charset="0"/>
              <a:buChar char="−"/>
            </a:pPr>
            <a:r>
              <a:rPr lang="pt-BR" sz="2000" b="0"/>
              <a:t>Preferred gender of Representative</a:t>
            </a:r>
          </a:p>
          <a:p>
            <a:pPr marL="822325" lvl="1" indent="-228600">
              <a:spcBef>
                <a:spcPct val="40000"/>
              </a:spcBef>
              <a:buFont typeface="Arial" charset="0"/>
              <a:buChar char="−"/>
            </a:pPr>
            <a:r>
              <a:rPr lang="pt-BR" sz="2000" b="0"/>
              <a:t>Experienced vs. outsider</a:t>
            </a:r>
          </a:p>
          <a:p>
            <a:pPr marL="822325" lvl="1" indent="-228600">
              <a:spcBef>
                <a:spcPct val="40000"/>
              </a:spcBef>
              <a:buFont typeface="Arial" charset="0"/>
              <a:buChar char="−"/>
            </a:pPr>
            <a:r>
              <a:rPr lang="pt-BR" sz="2000" b="0"/>
              <a:t>Level of alignment with party (votes with party)</a:t>
            </a:r>
          </a:p>
          <a:p>
            <a:pPr marL="365125" indent="-228600">
              <a:spcBef>
                <a:spcPct val="40000"/>
              </a:spcBef>
              <a:buFont typeface="Wingdings" pitchFamily="2" charset="2"/>
              <a:buChar char="§"/>
            </a:pPr>
            <a:r>
              <a:rPr lang="pt-BR" sz="2000"/>
              <a:t>... and also assigns weights to each preference (0 – 10)</a:t>
            </a:r>
          </a:p>
        </p:txBody>
      </p:sp>
      <p:pic>
        <p:nvPicPr>
          <p:cNvPr id="25606" name="Picture 2"/>
          <p:cNvPicPr>
            <a:picLocks noChangeAspect="1" noChangeArrowheads="1"/>
          </p:cNvPicPr>
          <p:nvPr/>
        </p:nvPicPr>
        <p:blipFill>
          <a:blip r:embed="rId5"/>
          <a:srcRect l="37144" t="57709" r="55824" b="21291"/>
          <a:stretch>
            <a:fillRect/>
          </a:stretch>
        </p:blipFill>
        <p:spPr bwMode="auto">
          <a:xfrm>
            <a:off x="4275138" y="3448050"/>
            <a:ext cx="704850" cy="1233488"/>
          </a:xfrm>
          <a:prstGeom prst="rect">
            <a:avLst/>
          </a:prstGeom>
          <a:noFill/>
          <a:ln w="9525">
            <a:noFill/>
            <a:miter lim="800000"/>
            <a:headEnd/>
            <a:tailEnd/>
          </a:ln>
        </p:spPr>
      </p:pic>
      <p:sp>
        <p:nvSpPr>
          <p:cNvPr id="25607" name="Right Brace 30"/>
          <p:cNvSpPr>
            <a:spLocks/>
          </p:cNvSpPr>
          <p:nvPr/>
        </p:nvSpPr>
        <p:spPr bwMode="auto">
          <a:xfrm>
            <a:off x="5006975" y="2686050"/>
            <a:ext cx="315913" cy="914400"/>
          </a:xfrm>
          <a:prstGeom prst="rightBrace">
            <a:avLst>
              <a:gd name="adj1" fmla="val 8335"/>
              <a:gd name="adj2" fmla="val 50000"/>
            </a:avLst>
          </a:prstGeom>
          <a:noFill/>
          <a:ln w="28575" algn="ctr">
            <a:solidFill>
              <a:schemeClr val="accent1"/>
            </a:solidFill>
            <a:round/>
            <a:headEnd/>
            <a:tailEnd/>
          </a:ln>
        </p:spPr>
        <p:txBody>
          <a:bodyPr wrap="none" lIns="0" tIns="0" rIns="0" bIns="0" anchor="ctr"/>
          <a:lstStyle/>
          <a:p>
            <a:pPr algn="ctr">
              <a:buFont typeface="Wingdings" pitchFamily="2" charset="2"/>
              <a:buNone/>
            </a:pPr>
            <a:endParaRPr lang="en-US"/>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p:nvPr>
        </p:nvSpPr>
        <p:spPr>
          <a:xfrm>
            <a:off x="585788" y="373063"/>
            <a:ext cx="7094537" cy="608012"/>
          </a:xfrm>
        </p:spPr>
        <p:txBody>
          <a:bodyPr/>
          <a:lstStyle/>
          <a:p>
            <a:pPr eaLnBrk="1" hangingPunct="1"/>
            <a:r>
              <a:rPr lang="en-US" sz="2000" smtClean="0"/>
              <a:t>Model Structure</a:t>
            </a:r>
            <a:br>
              <a:rPr lang="en-US" sz="2000" smtClean="0"/>
            </a:br>
            <a:r>
              <a:rPr lang="en-US" sz="2000" b="0" smtClean="0">
                <a:solidFill>
                  <a:schemeClr val="tx1"/>
                </a:solidFill>
              </a:rPr>
              <a:t>User Inputs - Akira</a:t>
            </a:r>
          </a:p>
        </p:txBody>
      </p:sp>
      <p:pic>
        <p:nvPicPr>
          <p:cNvPr id="27650" name="Picture 2"/>
          <p:cNvPicPr>
            <a:picLocks noChangeAspect="1" noChangeArrowheads="1"/>
          </p:cNvPicPr>
          <p:nvPr/>
        </p:nvPicPr>
        <p:blipFill>
          <a:blip r:embed="rId3"/>
          <a:srcRect/>
          <a:stretch>
            <a:fillRect/>
          </a:stretch>
        </p:blipFill>
        <p:spPr bwMode="auto">
          <a:xfrm>
            <a:off x="347663" y="1563688"/>
            <a:ext cx="4457700" cy="4562475"/>
          </a:xfrm>
          <a:prstGeom prst="rect">
            <a:avLst/>
          </a:prstGeom>
          <a:noFill/>
          <a:ln w="9525">
            <a:noFill/>
            <a:miter lim="800000"/>
            <a:headEnd/>
            <a:tailEnd/>
          </a:ln>
        </p:spPr>
      </p:pic>
      <p:pic>
        <p:nvPicPr>
          <p:cNvPr id="27651" name="Picture 3"/>
          <p:cNvPicPr>
            <a:picLocks noChangeAspect="1" noChangeArrowheads="1"/>
          </p:cNvPicPr>
          <p:nvPr/>
        </p:nvPicPr>
        <p:blipFill>
          <a:blip r:embed="rId4"/>
          <a:srcRect/>
          <a:stretch>
            <a:fillRect/>
          </a:stretch>
        </p:blipFill>
        <p:spPr bwMode="auto">
          <a:xfrm>
            <a:off x="3827463" y="958850"/>
            <a:ext cx="785812" cy="787400"/>
          </a:xfrm>
          <a:prstGeom prst="rect">
            <a:avLst/>
          </a:prstGeom>
          <a:noFill/>
          <a:ln w="9525">
            <a:noFill/>
            <a:miter lim="800000"/>
            <a:headEnd/>
            <a:tailEnd/>
          </a:ln>
        </p:spPr>
      </p:pic>
      <p:sp>
        <p:nvSpPr>
          <p:cNvPr id="27652" name="Rectangle 27"/>
          <p:cNvSpPr>
            <a:spLocks noChangeArrowheads="1"/>
          </p:cNvSpPr>
          <p:nvPr/>
        </p:nvSpPr>
        <p:spPr bwMode="auto">
          <a:xfrm>
            <a:off x="342900" y="2692400"/>
            <a:ext cx="4452938" cy="952500"/>
          </a:xfrm>
          <a:prstGeom prst="rect">
            <a:avLst/>
          </a:prstGeom>
          <a:solidFill>
            <a:srgbClr val="B8B8B8">
              <a:alpha val="61960"/>
            </a:srgbClr>
          </a:solidFill>
          <a:ln w="9525" algn="ctr">
            <a:noFill/>
            <a:round/>
            <a:headEnd/>
            <a:tailEnd/>
          </a:ln>
        </p:spPr>
        <p:txBody>
          <a:bodyPr wrap="none" lIns="0" tIns="0" rIns="0" bIns="0" anchor="ctr"/>
          <a:lstStyle/>
          <a:p>
            <a:pPr algn="ctr">
              <a:buFont typeface="Wingdings" pitchFamily="2" charset="2"/>
              <a:buNone/>
            </a:pPr>
            <a:endParaRPr lang="en-US"/>
          </a:p>
        </p:txBody>
      </p:sp>
      <p:sp>
        <p:nvSpPr>
          <p:cNvPr id="27653" name="Rectangle 6"/>
          <p:cNvSpPr>
            <a:spLocks noChangeArrowheads="1"/>
          </p:cNvSpPr>
          <p:nvPr/>
        </p:nvSpPr>
        <p:spPr bwMode="auto">
          <a:xfrm>
            <a:off x="5257800" y="1527175"/>
            <a:ext cx="3636963" cy="3016250"/>
          </a:xfrm>
          <a:prstGeom prst="rect">
            <a:avLst/>
          </a:prstGeom>
          <a:noFill/>
          <a:ln w="9525">
            <a:noFill/>
            <a:miter lim="800000"/>
            <a:headEnd/>
            <a:tailEnd/>
          </a:ln>
        </p:spPr>
        <p:txBody>
          <a:bodyPr lIns="0" tIns="0" rIns="0" bIns="0">
            <a:spAutoFit/>
          </a:bodyPr>
          <a:lstStyle/>
          <a:p>
            <a:pPr marL="365125" indent="-228600">
              <a:spcBef>
                <a:spcPct val="40000"/>
              </a:spcBef>
              <a:buFont typeface="Wingdings" pitchFamily="2" charset="2"/>
              <a:buChar char="§"/>
            </a:pPr>
            <a:r>
              <a:rPr lang="pt-BR" sz="2000"/>
              <a:t>In this area the user should input an opinion on each of the 10 issues chosen</a:t>
            </a:r>
          </a:p>
          <a:p>
            <a:pPr marL="365125" indent="-228600">
              <a:spcBef>
                <a:spcPct val="40000"/>
              </a:spcBef>
              <a:buFont typeface="Wingdings" pitchFamily="2" charset="2"/>
              <a:buChar char="§"/>
            </a:pPr>
            <a:r>
              <a:rPr lang="pt-BR" sz="2000"/>
              <a:t>Also assigning weights to each vote (0 – 10)</a:t>
            </a:r>
          </a:p>
          <a:p>
            <a:pPr marL="822325" lvl="1" indent="-228600">
              <a:spcBef>
                <a:spcPct val="40000"/>
              </a:spcBef>
              <a:buFont typeface="Arial" charset="0"/>
              <a:buChar char="−"/>
            </a:pPr>
            <a:r>
              <a:rPr lang="pt-BR" sz="2000" b="0"/>
              <a:t>According to the relevance perceived by the user</a:t>
            </a:r>
          </a:p>
        </p:txBody>
      </p:sp>
      <p:sp>
        <p:nvSpPr>
          <p:cNvPr id="27654" name="Rectangle 7"/>
          <p:cNvSpPr>
            <a:spLocks noChangeArrowheads="1"/>
          </p:cNvSpPr>
          <p:nvPr/>
        </p:nvSpPr>
        <p:spPr bwMode="auto">
          <a:xfrm>
            <a:off x="342900" y="5545138"/>
            <a:ext cx="4452938" cy="577850"/>
          </a:xfrm>
          <a:prstGeom prst="rect">
            <a:avLst/>
          </a:prstGeom>
          <a:solidFill>
            <a:srgbClr val="B8B8B8">
              <a:alpha val="61960"/>
            </a:srgbClr>
          </a:solidFill>
          <a:ln w="9525" algn="ctr">
            <a:noFill/>
            <a:round/>
            <a:headEnd/>
            <a:tailEnd/>
          </a:ln>
        </p:spPr>
        <p:txBody>
          <a:bodyPr wrap="none" lIns="0" tIns="0" rIns="0" bIns="0" anchor="ctr"/>
          <a:lstStyle/>
          <a:p>
            <a:pPr algn="ctr">
              <a:buFont typeface="Wingdings" pitchFamily="2" charset="2"/>
              <a:buNone/>
            </a:pPr>
            <a:endParaRPr lang="en-US"/>
          </a:p>
        </p:txBody>
      </p:sp>
      <p:sp>
        <p:nvSpPr>
          <p:cNvPr id="27655" name="Right Brace 8"/>
          <p:cNvSpPr>
            <a:spLocks/>
          </p:cNvSpPr>
          <p:nvPr/>
        </p:nvSpPr>
        <p:spPr bwMode="auto">
          <a:xfrm>
            <a:off x="4819650" y="3668713"/>
            <a:ext cx="317500" cy="1839912"/>
          </a:xfrm>
          <a:prstGeom prst="rightBrace">
            <a:avLst>
              <a:gd name="adj1" fmla="val 8290"/>
              <a:gd name="adj2" fmla="val 50000"/>
            </a:avLst>
          </a:prstGeom>
          <a:noFill/>
          <a:ln w="28575" algn="ctr">
            <a:solidFill>
              <a:schemeClr val="accent1"/>
            </a:solidFill>
            <a:round/>
            <a:headEnd/>
            <a:tailEnd/>
          </a:ln>
        </p:spPr>
        <p:txBody>
          <a:bodyPr wrap="none" lIns="0" tIns="0" rIns="0" bIns="0" anchor="ctr"/>
          <a:lstStyle/>
          <a:p>
            <a:pPr algn="ctr">
              <a:buFont typeface="Wingdings" pitchFamily="2" charset="2"/>
              <a:buNone/>
            </a:pPr>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a:xfrm>
            <a:off x="585788" y="373063"/>
            <a:ext cx="7094537" cy="608012"/>
          </a:xfrm>
        </p:spPr>
        <p:txBody>
          <a:bodyPr/>
          <a:lstStyle/>
          <a:p>
            <a:pPr eaLnBrk="1" hangingPunct="1"/>
            <a:r>
              <a:rPr lang="en-US" sz="2000" smtClean="0"/>
              <a:t>Model Structure</a:t>
            </a:r>
            <a:br>
              <a:rPr lang="en-US" sz="2000" smtClean="0"/>
            </a:br>
            <a:r>
              <a:rPr lang="en-US" sz="2000" b="0" smtClean="0">
                <a:solidFill>
                  <a:schemeClr val="tx1"/>
                </a:solidFill>
              </a:rPr>
              <a:t>User Inputs - Akira</a:t>
            </a:r>
          </a:p>
        </p:txBody>
      </p:sp>
      <p:pic>
        <p:nvPicPr>
          <p:cNvPr id="29698" name="Picture 2"/>
          <p:cNvPicPr>
            <a:picLocks noChangeAspect="1" noChangeArrowheads="1"/>
          </p:cNvPicPr>
          <p:nvPr/>
        </p:nvPicPr>
        <p:blipFill>
          <a:blip r:embed="rId3"/>
          <a:srcRect/>
          <a:stretch>
            <a:fillRect/>
          </a:stretch>
        </p:blipFill>
        <p:spPr bwMode="auto">
          <a:xfrm>
            <a:off x="347663" y="1563688"/>
            <a:ext cx="4457700" cy="4562475"/>
          </a:xfrm>
          <a:prstGeom prst="rect">
            <a:avLst/>
          </a:prstGeom>
          <a:noFill/>
          <a:ln w="9525">
            <a:noFill/>
            <a:miter lim="800000"/>
            <a:headEnd/>
            <a:tailEnd/>
          </a:ln>
        </p:spPr>
      </p:pic>
      <p:pic>
        <p:nvPicPr>
          <p:cNvPr id="29699" name="Picture 3"/>
          <p:cNvPicPr>
            <a:picLocks noChangeAspect="1" noChangeArrowheads="1"/>
          </p:cNvPicPr>
          <p:nvPr/>
        </p:nvPicPr>
        <p:blipFill>
          <a:blip r:embed="rId4"/>
          <a:srcRect/>
          <a:stretch>
            <a:fillRect/>
          </a:stretch>
        </p:blipFill>
        <p:spPr bwMode="auto">
          <a:xfrm>
            <a:off x="3827463" y="958850"/>
            <a:ext cx="785812" cy="787400"/>
          </a:xfrm>
          <a:prstGeom prst="rect">
            <a:avLst/>
          </a:prstGeom>
          <a:noFill/>
          <a:ln w="9525">
            <a:noFill/>
            <a:miter lim="800000"/>
            <a:headEnd/>
            <a:tailEnd/>
          </a:ln>
        </p:spPr>
      </p:pic>
      <p:sp>
        <p:nvSpPr>
          <p:cNvPr id="29700" name="Rectangle 27"/>
          <p:cNvSpPr>
            <a:spLocks noChangeArrowheads="1"/>
          </p:cNvSpPr>
          <p:nvPr/>
        </p:nvSpPr>
        <p:spPr bwMode="auto">
          <a:xfrm>
            <a:off x="342900" y="2692400"/>
            <a:ext cx="4452938" cy="2862263"/>
          </a:xfrm>
          <a:prstGeom prst="rect">
            <a:avLst/>
          </a:prstGeom>
          <a:solidFill>
            <a:srgbClr val="B8B8B8">
              <a:alpha val="61960"/>
            </a:srgbClr>
          </a:solidFill>
          <a:ln w="9525" algn="ctr">
            <a:noFill/>
            <a:round/>
            <a:headEnd/>
            <a:tailEnd/>
          </a:ln>
        </p:spPr>
        <p:txBody>
          <a:bodyPr wrap="none" lIns="0" tIns="0" rIns="0" bIns="0" anchor="ctr"/>
          <a:lstStyle/>
          <a:p>
            <a:pPr algn="ctr">
              <a:buFont typeface="Wingdings" pitchFamily="2" charset="2"/>
              <a:buNone/>
            </a:pPr>
            <a:endParaRPr lang="en-US"/>
          </a:p>
        </p:txBody>
      </p:sp>
      <p:sp>
        <p:nvSpPr>
          <p:cNvPr id="29701" name="Rectangle 6"/>
          <p:cNvSpPr>
            <a:spLocks noChangeArrowheads="1"/>
          </p:cNvSpPr>
          <p:nvPr/>
        </p:nvSpPr>
        <p:spPr bwMode="auto">
          <a:xfrm>
            <a:off x="5257800" y="1527175"/>
            <a:ext cx="3636963" cy="3938588"/>
          </a:xfrm>
          <a:prstGeom prst="rect">
            <a:avLst/>
          </a:prstGeom>
          <a:noFill/>
          <a:ln w="9525">
            <a:noFill/>
            <a:miter lim="800000"/>
            <a:headEnd/>
            <a:tailEnd/>
          </a:ln>
        </p:spPr>
        <p:txBody>
          <a:bodyPr lIns="0" tIns="0" rIns="0" bIns="0">
            <a:spAutoFit/>
          </a:bodyPr>
          <a:lstStyle/>
          <a:p>
            <a:pPr marL="365125" indent="-228600">
              <a:spcBef>
                <a:spcPct val="40000"/>
              </a:spcBef>
              <a:buFont typeface="Wingdings" pitchFamily="2" charset="2"/>
              <a:buChar char="§"/>
            </a:pPr>
            <a:r>
              <a:rPr lang="pt-BR" sz="2000"/>
              <a:t>Finally, the user should input his or her maximum tolerance and weight for missed votes</a:t>
            </a:r>
          </a:p>
          <a:p>
            <a:pPr marL="365125" indent="-228600">
              <a:spcBef>
                <a:spcPct val="40000"/>
              </a:spcBef>
              <a:buFont typeface="Wingdings" pitchFamily="2" charset="2"/>
              <a:buChar char="§"/>
            </a:pPr>
            <a:r>
              <a:rPr lang="pt-BR" sz="2000"/>
              <a:t>The other two criteria (chance of dying in office and chance of scandal ending career) just require weighting</a:t>
            </a:r>
          </a:p>
          <a:p>
            <a:pPr marL="822325" lvl="1" indent="-228600">
              <a:spcBef>
                <a:spcPct val="40000"/>
              </a:spcBef>
              <a:buFont typeface="Arial" charset="0"/>
              <a:buChar char="−"/>
            </a:pPr>
            <a:r>
              <a:rPr lang="pt-BR" sz="2000" b="0"/>
              <a:t>Both will serve as a penalty to the Representatives</a:t>
            </a:r>
          </a:p>
        </p:txBody>
      </p:sp>
      <p:sp>
        <p:nvSpPr>
          <p:cNvPr id="29702" name="Right Brace 8"/>
          <p:cNvSpPr>
            <a:spLocks/>
          </p:cNvSpPr>
          <p:nvPr/>
        </p:nvSpPr>
        <p:spPr bwMode="auto">
          <a:xfrm>
            <a:off x="4819650" y="5543550"/>
            <a:ext cx="317500" cy="547688"/>
          </a:xfrm>
          <a:prstGeom prst="rightBrace">
            <a:avLst>
              <a:gd name="adj1" fmla="val 8282"/>
              <a:gd name="adj2" fmla="val 50000"/>
            </a:avLst>
          </a:prstGeom>
          <a:noFill/>
          <a:ln w="28575" algn="ctr">
            <a:solidFill>
              <a:schemeClr val="accent1"/>
            </a:solidFill>
            <a:round/>
            <a:headEnd/>
            <a:tailEnd/>
          </a:ln>
        </p:spPr>
        <p:txBody>
          <a:bodyPr wrap="none" lIns="0" tIns="0" rIns="0" bIns="0" anchor="ctr"/>
          <a:lstStyle/>
          <a:p>
            <a:pPr algn="ctr">
              <a:buFont typeface="Wingdings" pitchFamily="2" charset="2"/>
              <a:buNone/>
            </a:pPr>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a:xfrm>
            <a:off x="585788" y="373063"/>
            <a:ext cx="7094537" cy="608012"/>
          </a:xfrm>
        </p:spPr>
        <p:txBody>
          <a:bodyPr/>
          <a:lstStyle/>
          <a:p>
            <a:pPr eaLnBrk="1" hangingPunct="1"/>
            <a:r>
              <a:rPr lang="en-US" sz="2000" smtClean="0"/>
              <a:t>Model Structure</a:t>
            </a:r>
            <a:br>
              <a:rPr lang="en-US" sz="2000" smtClean="0"/>
            </a:br>
            <a:r>
              <a:rPr lang="en-US" sz="2000" b="0" smtClean="0">
                <a:solidFill>
                  <a:schemeClr val="tx1"/>
                </a:solidFill>
              </a:rPr>
              <a:t>District distances</a:t>
            </a:r>
          </a:p>
        </p:txBody>
      </p:sp>
      <p:pic>
        <p:nvPicPr>
          <p:cNvPr id="31746" name="Picture 3"/>
          <p:cNvPicPr>
            <a:picLocks noChangeAspect="1" noChangeArrowheads="1"/>
          </p:cNvPicPr>
          <p:nvPr/>
        </p:nvPicPr>
        <p:blipFill>
          <a:blip r:embed="rId3"/>
          <a:srcRect/>
          <a:stretch>
            <a:fillRect/>
          </a:stretch>
        </p:blipFill>
        <p:spPr bwMode="auto">
          <a:xfrm>
            <a:off x="166688" y="1746250"/>
            <a:ext cx="3148012" cy="2576513"/>
          </a:xfrm>
          <a:prstGeom prst="rect">
            <a:avLst/>
          </a:prstGeom>
          <a:noFill/>
          <a:ln w="9525">
            <a:noFill/>
            <a:miter lim="800000"/>
            <a:headEnd/>
            <a:tailEnd/>
          </a:ln>
        </p:spPr>
      </p:pic>
      <p:pic>
        <p:nvPicPr>
          <p:cNvPr id="31747" name="Picture 4"/>
          <p:cNvPicPr>
            <a:picLocks noChangeAspect="1" noChangeArrowheads="1"/>
          </p:cNvPicPr>
          <p:nvPr/>
        </p:nvPicPr>
        <p:blipFill>
          <a:blip r:embed="rId4"/>
          <a:srcRect/>
          <a:stretch>
            <a:fillRect/>
          </a:stretch>
        </p:blipFill>
        <p:spPr bwMode="auto">
          <a:xfrm>
            <a:off x="3565525" y="1766888"/>
            <a:ext cx="5367338" cy="2763837"/>
          </a:xfrm>
          <a:prstGeom prst="rect">
            <a:avLst/>
          </a:prstGeom>
          <a:noFill/>
          <a:ln w="9525">
            <a:noFill/>
            <a:miter lim="800000"/>
            <a:headEnd/>
            <a:tailEnd/>
          </a:ln>
        </p:spPr>
      </p:pic>
      <p:cxnSp>
        <p:nvCxnSpPr>
          <p:cNvPr id="31748" name="Straight Connector 19"/>
          <p:cNvCxnSpPr>
            <a:cxnSpLocks noChangeShapeType="1"/>
          </p:cNvCxnSpPr>
          <p:nvPr/>
        </p:nvCxnSpPr>
        <p:spPr bwMode="auto">
          <a:xfrm>
            <a:off x="179388" y="1493838"/>
            <a:ext cx="3108325" cy="0"/>
          </a:xfrm>
          <a:prstGeom prst="line">
            <a:avLst/>
          </a:prstGeom>
          <a:noFill/>
          <a:ln w="28575" algn="ctr">
            <a:solidFill>
              <a:schemeClr val="accent1"/>
            </a:solidFill>
            <a:round/>
            <a:headEnd/>
            <a:tailEnd/>
          </a:ln>
        </p:spPr>
      </p:cxnSp>
      <p:sp>
        <p:nvSpPr>
          <p:cNvPr id="31749" name="TextBox 20"/>
          <p:cNvSpPr txBox="1">
            <a:spLocks noChangeArrowheads="1"/>
          </p:cNvSpPr>
          <p:nvPr/>
        </p:nvSpPr>
        <p:spPr bwMode="auto">
          <a:xfrm>
            <a:off x="131763" y="1103313"/>
            <a:ext cx="3235325" cy="368300"/>
          </a:xfrm>
          <a:prstGeom prst="rect">
            <a:avLst/>
          </a:prstGeom>
          <a:noFill/>
          <a:ln w="9525">
            <a:noFill/>
            <a:miter lim="800000"/>
            <a:headEnd/>
            <a:tailEnd/>
          </a:ln>
        </p:spPr>
        <p:txBody>
          <a:bodyPr>
            <a:spAutoFit/>
          </a:bodyPr>
          <a:lstStyle/>
          <a:p>
            <a:pPr>
              <a:buFont typeface="Wingdings" pitchFamily="2" charset="2"/>
              <a:buNone/>
            </a:pPr>
            <a:r>
              <a:rPr lang="pt-BR" sz="1800"/>
              <a:t>NY congressional districts</a:t>
            </a:r>
            <a:endParaRPr lang="en-US" sz="1800"/>
          </a:p>
        </p:txBody>
      </p:sp>
      <p:cxnSp>
        <p:nvCxnSpPr>
          <p:cNvPr id="31750" name="Straight Connector 19"/>
          <p:cNvCxnSpPr>
            <a:cxnSpLocks noChangeShapeType="1"/>
          </p:cNvCxnSpPr>
          <p:nvPr/>
        </p:nvCxnSpPr>
        <p:spPr bwMode="auto">
          <a:xfrm>
            <a:off x="3567113" y="1493838"/>
            <a:ext cx="5302250" cy="0"/>
          </a:xfrm>
          <a:prstGeom prst="line">
            <a:avLst/>
          </a:prstGeom>
          <a:noFill/>
          <a:ln w="28575" algn="ctr">
            <a:solidFill>
              <a:schemeClr val="accent1"/>
            </a:solidFill>
            <a:round/>
            <a:headEnd/>
            <a:tailEnd/>
          </a:ln>
        </p:spPr>
      </p:cxnSp>
      <p:sp>
        <p:nvSpPr>
          <p:cNvPr id="31751" name="TextBox 20"/>
          <p:cNvSpPr txBox="1">
            <a:spLocks noChangeArrowheads="1"/>
          </p:cNvSpPr>
          <p:nvPr/>
        </p:nvSpPr>
        <p:spPr bwMode="auto">
          <a:xfrm>
            <a:off x="3519488" y="1103313"/>
            <a:ext cx="5334000" cy="368300"/>
          </a:xfrm>
          <a:prstGeom prst="rect">
            <a:avLst/>
          </a:prstGeom>
          <a:noFill/>
          <a:ln w="9525">
            <a:noFill/>
            <a:miter lim="800000"/>
            <a:headEnd/>
            <a:tailEnd/>
          </a:ln>
        </p:spPr>
        <p:txBody>
          <a:bodyPr>
            <a:spAutoFit/>
          </a:bodyPr>
          <a:lstStyle/>
          <a:p>
            <a:pPr>
              <a:buFont typeface="Wingdings" pitchFamily="2" charset="2"/>
              <a:buNone/>
            </a:pPr>
            <a:r>
              <a:rPr lang="en-US" sz="1800"/>
              <a:t>Matrix of Distances between Districts</a:t>
            </a:r>
          </a:p>
        </p:txBody>
      </p:sp>
      <p:sp>
        <p:nvSpPr>
          <p:cNvPr id="31752" name="Rectangle 6"/>
          <p:cNvSpPr>
            <a:spLocks noChangeArrowheads="1"/>
          </p:cNvSpPr>
          <p:nvPr/>
        </p:nvSpPr>
        <p:spPr bwMode="auto">
          <a:xfrm>
            <a:off x="207963" y="4602163"/>
            <a:ext cx="8748712" cy="1816100"/>
          </a:xfrm>
          <a:prstGeom prst="rect">
            <a:avLst/>
          </a:prstGeom>
          <a:noFill/>
          <a:ln w="9525">
            <a:noFill/>
            <a:miter lim="800000"/>
            <a:headEnd/>
            <a:tailEnd/>
          </a:ln>
        </p:spPr>
        <p:txBody>
          <a:bodyPr lIns="0" tIns="0" rIns="0" bIns="0">
            <a:spAutoFit/>
          </a:bodyPr>
          <a:lstStyle/>
          <a:p>
            <a:pPr marL="365125" indent="-228600">
              <a:spcBef>
                <a:spcPts val="600"/>
              </a:spcBef>
              <a:buFont typeface="Wingdings" pitchFamily="2" charset="2"/>
              <a:buChar char="§"/>
            </a:pPr>
            <a:r>
              <a:rPr lang="pt-BR" sz="1800"/>
              <a:t>Although a voter can only vote for candidates from his/her District, most of the work of a Representative is at the state or national level</a:t>
            </a:r>
          </a:p>
          <a:p>
            <a:pPr marL="822325" lvl="1" indent="-228600">
              <a:spcBef>
                <a:spcPts val="600"/>
              </a:spcBef>
              <a:buFont typeface="Arial" charset="0"/>
              <a:buChar char="−"/>
            </a:pPr>
            <a:r>
              <a:rPr lang="pt-BR" sz="1800" b="0"/>
              <a:t>Therefore, if a voter identifies strongly with a Representative from  another District, s/he can still support this Rep. through volunteer work or donations</a:t>
            </a:r>
          </a:p>
          <a:p>
            <a:pPr marL="365125" indent="-228600">
              <a:spcBef>
                <a:spcPts val="600"/>
              </a:spcBef>
              <a:buFont typeface="Wingdings" pitchFamily="2" charset="2"/>
              <a:buChar char="§"/>
            </a:pPr>
            <a:r>
              <a:rPr lang="pt-BR" sz="1800"/>
              <a:t>The larger the distance between the voter’s and the Rep’s Districts, the larger the penalty in the model</a:t>
            </a:r>
          </a:p>
        </p:txBody>
      </p:sp>
      <p:sp>
        <p:nvSpPr>
          <p:cNvPr id="31753" name="TextBox 20"/>
          <p:cNvSpPr txBox="1">
            <a:spLocks noChangeArrowheads="1"/>
          </p:cNvSpPr>
          <p:nvPr/>
        </p:nvSpPr>
        <p:spPr bwMode="auto">
          <a:xfrm>
            <a:off x="4495800" y="1517650"/>
            <a:ext cx="3422650" cy="277813"/>
          </a:xfrm>
          <a:prstGeom prst="rect">
            <a:avLst/>
          </a:prstGeom>
          <a:noFill/>
          <a:ln w="9525">
            <a:noFill/>
            <a:miter lim="800000"/>
            <a:headEnd/>
            <a:tailEnd/>
          </a:ln>
        </p:spPr>
        <p:txBody>
          <a:bodyPr>
            <a:spAutoFit/>
          </a:bodyPr>
          <a:lstStyle/>
          <a:p>
            <a:pPr algn="ctr">
              <a:buFont typeface="Wingdings" pitchFamily="2" charset="2"/>
              <a:buNone/>
            </a:pPr>
            <a:r>
              <a:rPr lang="en-US"/>
              <a:t>Representative’s District</a:t>
            </a:r>
          </a:p>
        </p:txBody>
      </p:sp>
      <p:sp>
        <p:nvSpPr>
          <p:cNvPr id="31754" name="TextBox 20"/>
          <p:cNvSpPr txBox="1">
            <a:spLocks noChangeArrowheads="1"/>
          </p:cNvSpPr>
          <p:nvPr/>
        </p:nvSpPr>
        <p:spPr bwMode="auto">
          <a:xfrm rot="-5400000">
            <a:off x="2284413" y="2968625"/>
            <a:ext cx="2306637" cy="277813"/>
          </a:xfrm>
          <a:prstGeom prst="rect">
            <a:avLst/>
          </a:prstGeom>
          <a:noFill/>
          <a:ln w="9525">
            <a:noFill/>
            <a:miter lim="800000"/>
            <a:headEnd/>
            <a:tailEnd/>
          </a:ln>
        </p:spPr>
        <p:txBody>
          <a:bodyPr>
            <a:spAutoFit/>
          </a:bodyPr>
          <a:lstStyle/>
          <a:p>
            <a:pPr algn="ctr">
              <a:buFont typeface="Wingdings" pitchFamily="2" charset="2"/>
              <a:buNone/>
            </a:pPr>
            <a:r>
              <a:rPr lang="en-US"/>
              <a:t>Voter’s District</a:t>
            </a:r>
          </a:p>
        </p:txBody>
      </p:sp>
      <p:sp>
        <p:nvSpPr>
          <p:cNvPr id="31755" name="TextBox 17"/>
          <p:cNvSpPr txBox="1">
            <a:spLocks noChangeArrowheads="1"/>
          </p:cNvSpPr>
          <p:nvPr/>
        </p:nvSpPr>
        <p:spPr bwMode="auto">
          <a:xfrm>
            <a:off x="1617663" y="6550025"/>
            <a:ext cx="4337050" cy="246063"/>
          </a:xfrm>
          <a:prstGeom prst="rect">
            <a:avLst/>
          </a:prstGeom>
          <a:noFill/>
          <a:ln w="9525">
            <a:noFill/>
            <a:miter lim="800000"/>
            <a:headEnd/>
            <a:tailEnd/>
          </a:ln>
        </p:spPr>
        <p:txBody>
          <a:bodyPr>
            <a:spAutoFit/>
          </a:bodyPr>
          <a:lstStyle/>
          <a:p>
            <a:r>
              <a:rPr lang="en-US" sz="1000" b="0"/>
              <a:t>Source: Distance between congressional districts calculated with STATA.</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Blank">
  <a:themeElements>
    <a:clrScheme name="Blank 1">
      <a:dk1>
        <a:srgbClr val="000000"/>
      </a:dk1>
      <a:lt1>
        <a:srgbClr val="FFFFFF"/>
      </a:lt1>
      <a:dk2>
        <a:srgbClr val="FDE48B"/>
      </a:dk2>
      <a:lt2>
        <a:srgbClr val="888888"/>
      </a:lt2>
      <a:accent1>
        <a:srgbClr val="7FABD2"/>
      </a:accent1>
      <a:accent2>
        <a:srgbClr val="FCC917"/>
      </a:accent2>
      <a:accent3>
        <a:srgbClr val="FFFFFF"/>
      </a:accent3>
      <a:accent4>
        <a:srgbClr val="000000"/>
      </a:accent4>
      <a:accent5>
        <a:srgbClr val="C0D2E5"/>
      </a:accent5>
      <a:accent6>
        <a:srgbClr val="E4B614"/>
      </a:accent6>
      <a:hlink>
        <a:srgbClr val="BFD5E9"/>
      </a:hlink>
      <a:folHlink>
        <a:srgbClr val="7BBE40"/>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bg2"/>
          </a:solidFill>
          <a:prstDash val="solid"/>
          <a:round/>
          <a:headEnd type="none" w="med" len="med"/>
          <a:tailEnd type="none" w="med" len="med"/>
        </a:ln>
        <a:effectLst/>
      </a:spPr>
      <a:bodyPr vert="horz" wrap="none" lIns="0" tIns="0" rIns="0" bIns="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 typeface="Wingdings" pitchFamily="2" charset="2"/>
          <a:buNone/>
          <a:tabLst/>
          <a:defRPr kumimoji="0" lang="de-DE" sz="12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bg2"/>
          </a:solidFill>
          <a:prstDash val="solid"/>
          <a:round/>
          <a:headEnd type="none" w="med" len="med"/>
          <a:tailEnd type="none" w="med" len="med"/>
        </a:ln>
        <a:effectLst/>
      </a:spPr>
      <a:bodyPr vert="horz" wrap="none" lIns="0" tIns="0" rIns="0" bIns="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 typeface="Wingdings" pitchFamily="2" charset="2"/>
          <a:buNone/>
          <a:tabLst/>
          <a:defRPr kumimoji="0" lang="de-DE" sz="1200" b="1" i="0" u="none" strike="noStrike" cap="none" normalizeH="0" baseline="0" smtClean="0">
            <a:ln>
              <a:noFill/>
            </a:ln>
            <a:solidFill>
              <a:schemeClr val="tx1"/>
            </a:solidFill>
            <a:effectLst/>
            <a:latin typeface="Arial" charset="0"/>
          </a:defRPr>
        </a:defPPr>
      </a:lstStyle>
    </a:lnDef>
  </a:objectDefaults>
  <a:extraClrSchemeLst>
    <a:extraClrScheme>
      <a:clrScheme name="Blank 1">
        <a:dk1>
          <a:srgbClr val="000000"/>
        </a:dk1>
        <a:lt1>
          <a:srgbClr val="FFFFFF"/>
        </a:lt1>
        <a:dk2>
          <a:srgbClr val="FDE48B"/>
        </a:dk2>
        <a:lt2>
          <a:srgbClr val="888888"/>
        </a:lt2>
        <a:accent1>
          <a:srgbClr val="7FABD2"/>
        </a:accent1>
        <a:accent2>
          <a:srgbClr val="FCC917"/>
        </a:accent2>
        <a:accent3>
          <a:srgbClr val="FFFFFF"/>
        </a:accent3>
        <a:accent4>
          <a:srgbClr val="000000"/>
        </a:accent4>
        <a:accent5>
          <a:srgbClr val="C0D2E5"/>
        </a:accent5>
        <a:accent6>
          <a:srgbClr val="E4B614"/>
        </a:accent6>
        <a:hlink>
          <a:srgbClr val="BFD5E9"/>
        </a:hlink>
        <a:folHlink>
          <a:srgbClr val="7BBE4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35605</TotalTime>
  <Words>1781</Words>
  <Application>Microsoft Office PowerPoint</Application>
  <PresentationFormat>On-screen Show (4:3)</PresentationFormat>
  <Paragraphs>345</Paragraphs>
  <Slides>14</Slides>
  <Notes>14</Notes>
  <HiddenSlides>0</HiddenSlides>
  <MMClips>0</MMClips>
  <ScaleCrop>false</ScaleCrop>
  <HeadingPairs>
    <vt:vector size="6" baseType="variant">
      <vt:variant>
        <vt:lpstr>Fonts Used</vt:lpstr>
      </vt:variant>
      <vt:variant>
        <vt:i4>4</vt:i4>
      </vt:variant>
      <vt:variant>
        <vt:lpstr>Design Template</vt:lpstr>
      </vt:variant>
      <vt:variant>
        <vt:i4>2</vt:i4>
      </vt:variant>
      <vt:variant>
        <vt:lpstr>Slide Titles</vt:lpstr>
      </vt:variant>
      <vt:variant>
        <vt:i4>14</vt:i4>
      </vt:variant>
    </vt:vector>
  </HeadingPairs>
  <TitlesOfParts>
    <vt:vector size="20" baseType="lpstr">
      <vt:lpstr>Arial</vt:lpstr>
      <vt:lpstr>Wingdings</vt:lpstr>
      <vt:lpstr>Calibri</vt:lpstr>
      <vt:lpstr>TheSansCorrespondence</vt:lpstr>
      <vt:lpstr>Blank</vt:lpstr>
      <vt:lpstr>Blank</vt:lpstr>
      <vt:lpstr>Candidate Selection Tool   Decision Models</vt:lpstr>
      <vt:lpstr>Introduction Objective of the model</vt:lpstr>
      <vt:lpstr>Introduction Who are the current NY Representatives?</vt:lpstr>
      <vt:lpstr>Introduction Which bills are the most relevant in choosing a candidate?</vt:lpstr>
      <vt:lpstr>Model Structure Overview</vt:lpstr>
      <vt:lpstr>Model Structure User Inputs - Akira</vt:lpstr>
      <vt:lpstr>Model Structure User Inputs - Akira</vt:lpstr>
      <vt:lpstr>Model Structure User Inputs - Akira</vt:lpstr>
      <vt:lpstr>Model Structure District distances</vt:lpstr>
      <vt:lpstr>Model Structure Probability of death in office</vt:lpstr>
      <vt:lpstr>Model Structure Probability of scandal ending political career</vt:lpstr>
      <vt:lpstr>Model Structure Excel implementation (LP / Quadratic Solver)</vt:lpstr>
      <vt:lpstr>Results Top 3 Representatives according to Akira’s preferences</vt:lpstr>
      <vt:lpstr>Q&amp;A </vt:lpstr>
    </vt:vector>
  </TitlesOfParts>
  <Company>Oliver Wyman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Candidate Selection Tool</dc:title>
  <dc:subject>Decision Models</dc:subject>
  <dc:creator>Simone Ayache, Adrienne Cahill, Anatoly Garelik, Akira Mamizuka</dc:creator>
  <cp:lastModifiedBy>Anatoly Garelik</cp:lastModifiedBy>
  <cp:revision>346</cp:revision>
  <cp:lastPrinted>1601-01-01T00:00:00Z</cp:lastPrinted>
  <dcterms:created xsi:type="dcterms:W3CDTF">2009-07-02T16:34:51Z</dcterms:created>
  <dcterms:modified xsi:type="dcterms:W3CDTF">2010-12-13T16:58:31Z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