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78" r:id="rId4"/>
    <p:sldId id="284" r:id="rId5"/>
    <p:sldId id="280" r:id="rId6"/>
    <p:sldId id="260" r:id="rId7"/>
    <p:sldId id="261" r:id="rId8"/>
    <p:sldId id="281" r:id="rId9"/>
    <p:sldId id="262" r:id="rId10"/>
    <p:sldId id="263" r:id="rId11"/>
    <p:sldId id="279" r:id="rId12"/>
    <p:sldId id="264" r:id="rId13"/>
    <p:sldId id="266" r:id="rId14"/>
    <p:sldId id="265" r:id="rId15"/>
    <p:sldId id="282" r:id="rId16"/>
    <p:sldId id="267" r:id="rId17"/>
    <p:sldId id="269" r:id="rId18"/>
    <p:sldId id="271" r:id="rId19"/>
    <p:sldId id="272" r:id="rId20"/>
    <p:sldId id="283" r:id="rId21"/>
    <p:sldId id="274" r:id="rId22"/>
    <p:sldId id="270" r:id="rId23"/>
    <p:sldId id="275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ED40C-0D16-4EBE-8D95-51D88527B7F8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CE0E-0C29-4095-B759-514CA61EDD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 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 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 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Gus 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 – 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</a:t>
            </a:r>
            <a:r>
              <a:rPr lang="en-US" dirty="0" err="1" smtClean="0"/>
              <a:t>W_pbnMIhunE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 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CE0E-0C29-4095-B759-514CA61EDD6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45141" y="914400"/>
            <a:ext cx="845820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55148-A2D8-44CD-92C7-B83D04194679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05BB8-5131-446A-83F8-01300D4FD9F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78936" y="5559552"/>
            <a:ext cx="1731264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559552"/>
            <a:ext cx="806405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2000" y="5559552"/>
            <a:ext cx="865632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00200" y="5559552"/>
            <a:ext cx="1295400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819400" y="5559552"/>
            <a:ext cx="864058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172200" y="5559552"/>
            <a:ext cx="1951220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124952" y="5562600"/>
            <a:ext cx="101904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410200" y="5559552"/>
            <a:ext cx="864058" cy="12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Excel_Worksheet1.xls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npink81\Desktop\Americano%20clip.m4v" TargetMode="External"/><Relationship Id="rId5" Type="http://schemas.openxmlformats.org/officeDocument/2006/relationships/hyperlink" Target="http://www.youtube.com/watch?v=W_pbnMIhunE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2819399"/>
          </a:xfrm>
        </p:spPr>
        <p:txBody>
          <a:bodyPr>
            <a:normAutofit/>
          </a:bodyPr>
          <a:lstStyle/>
          <a:p>
            <a:r>
              <a:rPr lang="en-US" sz="4400" smtClean="0"/>
              <a:t>Jersey Shore Road Rules: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 Whole New Chapter in </a:t>
            </a:r>
            <a:br>
              <a:rPr lang="en-US" smtClean="0"/>
            </a:br>
            <a:r>
              <a:rPr lang="en-US" smtClean="0"/>
              <a:t>Beatin’ Up The Beat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343400"/>
            <a:ext cx="6781800" cy="1295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Margaret Closius, Andrea Connolly, Gus </a:t>
            </a:r>
            <a:r>
              <a:rPr lang="en-US" sz="2400" dirty="0" err="1" smtClean="0"/>
              <a:t>Giacoman</a:t>
            </a:r>
            <a:r>
              <a:rPr lang="en-US" sz="2400" dirty="0" smtClean="0"/>
              <a:t>, Nate Pinkston, Ankur Shah, Jimmy Vlahakis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Formulation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Constraints</a:t>
            </a:r>
          </a:p>
          <a:p>
            <a:pPr lvl="1"/>
            <a:r>
              <a:rPr lang="en-US" dirty="0" smtClean="0"/>
              <a:t>Total number of cities visited must equal 4</a:t>
            </a:r>
          </a:p>
          <a:p>
            <a:pPr lvl="1"/>
            <a:r>
              <a:rPr lang="en-US" dirty="0" smtClean="0"/>
              <a:t>Each city may be visited only once</a:t>
            </a:r>
          </a:p>
          <a:p>
            <a:r>
              <a:rPr lang="en-US" dirty="0" smtClean="0"/>
              <a:t>Assumptions to Calculate Entertainment Value</a:t>
            </a:r>
          </a:p>
          <a:p>
            <a:pPr lvl="1"/>
            <a:r>
              <a:rPr lang="en-US" dirty="0" smtClean="0"/>
              <a:t>Each possible city ranked on a 1-5 scale for important characteristics (weighted each characteristic)</a:t>
            </a:r>
          </a:p>
          <a:p>
            <a:pPr lvl="1"/>
            <a:r>
              <a:rPr lang="en-US" dirty="0" smtClean="0"/>
              <a:t>Scaled entertainment value (as it relates to Miami)</a:t>
            </a:r>
          </a:p>
          <a:p>
            <a:pPr lvl="1"/>
            <a:r>
              <a:rPr lang="en-US" dirty="0" smtClean="0"/>
              <a:t>5.5MM viewers (Miami season average)</a:t>
            </a:r>
          </a:p>
          <a:p>
            <a:pPr lvl="1"/>
            <a:r>
              <a:rPr lang="en-US" dirty="0" smtClean="0"/>
              <a:t>$.20 revenue / viewer / hour</a:t>
            </a:r>
          </a:p>
          <a:p>
            <a:pPr lvl="1"/>
            <a:r>
              <a:rPr lang="en-US" dirty="0" smtClean="0"/>
              <a:t>12 episodes</a:t>
            </a:r>
          </a:p>
          <a:p>
            <a:pPr lvl="3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3966767" cy="958845"/>
          </a:xfrm>
        </p:spPr>
        <p:txBody>
          <a:bodyPr>
            <a:normAutofit/>
          </a:bodyPr>
          <a:lstStyle/>
          <a:p>
            <a:r>
              <a:rPr lang="en-US" dirty="0" smtClean="0"/>
              <a:t>City Evaluation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3967" y="519938"/>
            <a:ext cx="4573171" cy="3579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0911" y="4114800"/>
            <a:ext cx="9174911" cy="2416169"/>
          </a:xfrm>
          <a:prstGeom prst="rect">
            <a:avLst/>
          </a:prstGeom>
        </p:spPr>
      </p:pic>
      <p:pic>
        <p:nvPicPr>
          <p:cNvPr id="10" name="Picture 9" descr="631054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1409319"/>
            <a:ext cx="3849293" cy="2690367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7620000" y="44958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620000" y="47244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7505700" y="46101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7963694" y="46093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781800" y="3657600"/>
            <a:ext cx="9144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86400" y="3124201"/>
            <a:ext cx="29718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Research conducted in person by Nate Pinkston</a:t>
            </a:r>
            <a:endParaRPr lang="en-US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8305800" y="53339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305800" y="55625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8649494" y="5447505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57600" y="5562600"/>
            <a:ext cx="32766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Based on averages described by Gus </a:t>
            </a:r>
            <a:r>
              <a:rPr lang="en-US" dirty="0" err="1" smtClean="0"/>
              <a:t>Giacoman</a:t>
            </a:r>
            <a:r>
              <a:rPr lang="en-US" dirty="0" smtClean="0"/>
              <a:t> &amp; Jimmy </a:t>
            </a:r>
            <a:r>
              <a:rPr lang="en-US" dirty="0" err="1" smtClean="0"/>
              <a:t>Vlahakis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8192294" y="54475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4" idx="3"/>
          </p:cNvCxnSpPr>
          <p:nvPr/>
        </p:nvCxnSpPr>
        <p:spPr>
          <a:xfrm flipV="1">
            <a:off x="6934200" y="5486403"/>
            <a:ext cx="1447800" cy="3993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Formulation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Assumptions (cont’d)</a:t>
            </a:r>
          </a:p>
          <a:p>
            <a:pPr lvl="1"/>
            <a:r>
              <a:rPr lang="en-US" dirty="0" smtClean="0"/>
              <a:t>In addition, random events contribute to the entertainment value </a:t>
            </a:r>
          </a:p>
          <a:p>
            <a:pPr lvl="3"/>
            <a:r>
              <a:rPr lang="en-US" dirty="0" smtClean="0"/>
              <a:t>Arrests</a:t>
            </a:r>
          </a:p>
          <a:p>
            <a:pPr lvl="3"/>
            <a:r>
              <a:rPr lang="en-US" dirty="0" smtClean="0"/>
              <a:t>Fighting</a:t>
            </a:r>
          </a:p>
          <a:p>
            <a:pPr lvl="3"/>
            <a:r>
              <a:rPr lang="en-US" dirty="0" smtClean="0"/>
              <a:t>Getting an STD</a:t>
            </a:r>
          </a:p>
          <a:p>
            <a:pPr lvl="1"/>
            <a:r>
              <a:rPr lang="en-US" dirty="0" smtClean="0"/>
              <a:t>Cost of renting a house is proportional to an average hotel room cost in each city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Crystal Ball Inputs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447800"/>
            <a:ext cx="7936661" cy="152628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3048000" y="41147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048000" y="43433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2933700" y="4229099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3391694" y="4228305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76600"/>
            <a:ext cx="9144000" cy="2243099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>
            <a:off x="6019800" y="35813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9800" y="3809999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5905500" y="3695699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6363494" y="3694905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5029200" y="2667000"/>
            <a:ext cx="1066800" cy="9905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048000" y="2286000"/>
            <a:ext cx="46482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According to </a:t>
            </a:r>
            <a:r>
              <a:rPr lang="en-US" dirty="0" err="1" smtClean="0"/>
              <a:t>Ankur’s</a:t>
            </a:r>
            <a:r>
              <a:rPr lang="en-US" dirty="0" smtClean="0"/>
              <a:t> side by side comparison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3124200" y="35814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124200" y="38100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3009900" y="36957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3467894" y="36949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3467101" y="2705099"/>
            <a:ext cx="914399" cy="838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057400" y="4572000"/>
            <a:ext cx="46482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After on-site research by Andrea and Margaret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4191000" y="38862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191000" y="41148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4076700" y="40005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4534694" y="39997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6200000" flipV="1">
            <a:off x="4457700" y="4229100"/>
            <a:ext cx="457202" cy="2286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124200" y="38862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124200" y="41148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3009900" y="40005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3467894" y="39997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16200000" flipV="1">
            <a:off x="3390900" y="4229100"/>
            <a:ext cx="457202" cy="2286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105400" y="38862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105400" y="4114800"/>
            <a:ext cx="457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4991100" y="40005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5449094" y="39997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5400000" flipH="1" flipV="1">
            <a:off x="5143500" y="4229100"/>
            <a:ext cx="457200" cy="2286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590800" y="4191000"/>
            <a:ext cx="655320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26" idx="3"/>
          </p:cNvCxnSpPr>
          <p:nvPr/>
        </p:nvCxnSpPr>
        <p:spPr>
          <a:xfrm flipV="1">
            <a:off x="2590800" y="4398150"/>
            <a:ext cx="6553200" cy="214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2476500" y="4305299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5400000">
            <a:off x="9028906" y="43045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1752600" y="3352799"/>
            <a:ext cx="9144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28600" y="2438400"/>
            <a:ext cx="2057400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Research was done but we can’t say by whom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1" grpId="0" animBg="1"/>
      <p:bldP spid="7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Crystal Ball Variable Definition</a:t>
            </a:r>
            <a:endParaRPr lang="en-US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66800"/>
            <a:ext cx="2667000" cy="158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4354" y="1066801"/>
            <a:ext cx="420847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82" y="2743200"/>
            <a:ext cx="4167218" cy="2819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886200"/>
            <a:ext cx="402061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352800" y="1981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Los Angeles Variables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Managerial Problem Definition</a:t>
            </a:r>
          </a:p>
          <a:p>
            <a:r>
              <a:rPr lang="en-US" b="1" dirty="0" smtClean="0"/>
              <a:t>Formulation</a:t>
            </a:r>
          </a:p>
          <a:p>
            <a:r>
              <a:rPr lang="en-US" b="1" dirty="0" smtClean="0"/>
              <a:t>Solution Methodology</a:t>
            </a:r>
          </a:p>
          <a:p>
            <a:r>
              <a:rPr lang="en-US" b="1" dirty="0" smtClean="0"/>
              <a:t>Conclusion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942304"/>
            <a:ext cx="62484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Crystal Ball Results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143000" y="1066800"/>
            <a:ext cx="2286000" cy="1295400"/>
            <a:chOff x="457200" y="1066800"/>
            <a:chExt cx="2286000" cy="1295400"/>
          </a:xfrm>
        </p:grpSpPr>
        <p:pic>
          <p:nvPicPr>
            <p:cNvPr id="1029" name="Picture 5" descr="http://t1.gstatic.com/images?q=tbn:ANd9GcQ0D17jnDvGzqxUOxIFFwsBVkQF107S-OGC16S3Gi6JuMF24a7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1066800"/>
              <a:ext cx="2286000" cy="1295400"/>
            </a:xfrm>
            <a:prstGeom prst="rect">
              <a:avLst/>
            </a:prstGeom>
            <a:noFill/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4" cstate="print">
              <a:lum bright="-9000" contrast="-3000"/>
            </a:blip>
            <a:srcRect l="12500" r="75000" b="56000"/>
            <a:stretch>
              <a:fillRect/>
            </a:stretch>
          </p:blipFill>
          <p:spPr bwMode="auto">
            <a:xfrm>
              <a:off x="1369938" y="1371600"/>
              <a:ext cx="507077" cy="947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041400" dist="38100" dir="9000000" sx="165000" sy="165000" algn="ctr" rotWithShape="0">
                <a:srgbClr val="000000">
                  <a:alpha val="0"/>
                </a:srgbClr>
              </a:outerShdw>
            </a:effectLst>
          </p:spPr>
        </p:pic>
      </p:grpSp>
      <p:grpSp>
        <p:nvGrpSpPr>
          <p:cNvPr id="24" name="Group 23"/>
          <p:cNvGrpSpPr/>
          <p:nvPr/>
        </p:nvGrpSpPr>
        <p:grpSpPr>
          <a:xfrm>
            <a:off x="104775" y="2895600"/>
            <a:ext cx="4467225" cy="2428875"/>
            <a:chOff x="0" y="3048000"/>
            <a:chExt cx="4467225" cy="242887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3048000"/>
              <a:ext cx="4467225" cy="24288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Oval 16"/>
            <p:cNvSpPr/>
            <p:nvPr/>
          </p:nvSpPr>
          <p:spPr>
            <a:xfrm>
              <a:off x="1791237" y="5054958"/>
              <a:ext cx="457200" cy="228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67000" y="4038600"/>
              <a:ext cx="30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/>
                <a:t>?</a:t>
              </a:r>
              <a:endParaRPr lang="en-US" sz="48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648200" y="990600"/>
            <a:ext cx="4419600" cy="2438400"/>
            <a:chOff x="4724400" y="914400"/>
            <a:chExt cx="4419600" cy="2438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3750" t="44000" r="60000" b="24000"/>
            <a:stretch>
              <a:fillRect/>
            </a:stretch>
          </p:blipFill>
          <p:spPr bwMode="auto">
            <a:xfrm>
              <a:off x="4724400" y="914400"/>
              <a:ext cx="4419600" cy="2438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7239000" y="1752600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/>
                <a:t>$$</a:t>
              </a:r>
              <a:endParaRPr lang="en-US" sz="4800" dirty="0"/>
            </a:p>
          </p:txBody>
        </p:sp>
      </p:grp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3810000"/>
            <a:ext cx="2286000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838200" y="2438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Snooks</a:t>
            </a:r>
            <a:r>
              <a:rPr lang="en-US" i="1" dirty="0" smtClean="0"/>
              <a:t> on Patrol in Baghdad</a:t>
            </a:r>
            <a:endParaRPr lang="en-US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943600" y="5181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Cancun, Mexico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65842"/>
          </a:xfrm>
        </p:spPr>
        <p:txBody>
          <a:bodyPr>
            <a:noAutofit/>
          </a:bodyPr>
          <a:lstStyle/>
          <a:p>
            <a:r>
              <a:rPr lang="en-US" sz="4000" dirty="0" smtClean="0"/>
              <a:t>Traveling Salesman – </a:t>
            </a:r>
            <a:r>
              <a:rPr lang="en-US" sz="4000" dirty="0" err="1" smtClean="0"/>
              <a:t>w</a:t>
            </a:r>
            <a:r>
              <a:rPr lang="en-US" sz="4000" dirty="0" smtClean="0"/>
              <a:t>/ Big Cost Trick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" y="1143000"/>
            <a:ext cx="9118600" cy="1828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000" y="3200400"/>
            <a:ext cx="86360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Solver Optimization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18958"/>
            <a:ext cx="9143999" cy="3891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Solver Definitions</a:t>
            </a:r>
            <a:endParaRPr 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 l="34375" t="36000" r="29375" b="32000"/>
          <a:stretch>
            <a:fillRect/>
          </a:stretch>
        </p:blipFill>
        <p:spPr bwMode="auto">
          <a:xfrm>
            <a:off x="1905000" y="1524000"/>
            <a:ext cx="5386388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Managerial Problem Definition</a:t>
            </a:r>
          </a:p>
          <a:p>
            <a:r>
              <a:rPr lang="en-US" b="1" dirty="0" smtClean="0"/>
              <a:t>Formulation</a:t>
            </a:r>
          </a:p>
          <a:p>
            <a:r>
              <a:rPr lang="en-US" b="1" dirty="0" smtClean="0"/>
              <a:t>Solution Methodology</a:t>
            </a:r>
          </a:p>
          <a:p>
            <a:r>
              <a:rPr lang="en-US" b="1" dirty="0" smtClean="0"/>
              <a:t>Conclusion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Managerial Problem Definition</a:t>
            </a:r>
          </a:p>
          <a:p>
            <a:r>
              <a:rPr lang="en-US" b="1" dirty="0" smtClean="0"/>
              <a:t>Formulation</a:t>
            </a:r>
          </a:p>
          <a:p>
            <a:r>
              <a:rPr lang="en-US" b="1" dirty="0" smtClean="0"/>
              <a:t>Solution Methodology</a:t>
            </a:r>
          </a:p>
          <a:p>
            <a:r>
              <a:rPr lang="en-US" b="1" dirty="0" smtClean="0"/>
              <a:t>Conclusion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505200"/>
            <a:ext cx="62484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Recommendation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89120"/>
          </a:xfrm>
        </p:spPr>
        <p:txBody>
          <a:bodyPr/>
          <a:lstStyle/>
          <a:p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04800" y="1288884"/>
          <a:ext cx="8513522" cy="3892716"/>
        </p:xfrm>
        <a:graphic>
          <a:graphicData uri="http://schemas.openxmlformats.org/presentationml/2006/ole">
            <p:oleObj spid="_x0000_s28674" name="Worksheet" r:id="rId4" imgW="7530823" imgH="1854132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70079"/>
            <a:ext cx="9144000" cy="8052673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1705429" y="2812142"/>
            <a:ext cx="254000" cy="23585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5382511" y="2902231"/>
            <a:ext cx="254000" cy="23585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5587999" y="4070923"/>
            <a:ext cx="254000" cy="23585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6096000" y="5773184"/>
            <a:ext cx="254000" cy="23585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5207493" y="3563414"/>
            <a:ext cx="888015" cy="1270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2"/>
            <a:endCxn id="5" idx="4"/>
          </p:cNvCxnSpPr>
          <p:nvPr/>
        </p:nvCxnSpPr>
        <p:spPr>
          <a:xfrm rot="5400000" flipH="1">
            <a:off x="3095695" y="1765965"/>
            <a:ext cx="1404548" cy="3677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3"/>
            <a:endCxn id="8" idx="1"/>
          </p:cNvCxnSpPr>
          <p:nvPr/>
        </p:nvCxnSpPr>
        <p:spPr>
          <a:xfrm rot="16200000" flipH="1">
            <a:off x="2595822" y="2363094"/>
            <a:ext cx="2815275" cy="41850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587998" y="2812142"/>
            <a:ext cx="172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Goober, AR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41999" y="3763146"/>
            <a:ext cx="1681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New Orleans, LA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6562" y="2504365"/>
            <a:ext cx="153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Las Vegas, NV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07913" y="5773184"/>
            <a:ext cx="1944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Cancun, Mexico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If MTV were actually paying us…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dirty="0" smtClean="0"/>
              <a:t>In depth interviews with the cast (because they’d have SOOO much insight to offer)</a:t>
            </a:r>
          </a:p>
          <a:p>
            <a:pPr lvl="1"/>
            <a:r>
              <a:rPr lang="en-US" dirty="0" smtClean="0"/>
              <a:t>More accurate research on costs of each city (vacations for us to expense to MTV)</a:t>
            </a:r>
          </a:p>
          <a:p>
            <a:pPr lvl="1"/>
            <a:r>
              <a:rPr lang="en-US" dirty="0" smtClean="0"/>
              <a:t>Industry research on the impact of random events on ratings and advertising spend</a:t>
            </a:r>
          </a:p>
          <a:p>
            <a:pPr lvl="1"/>
            <a:r>
              <a:rPr lang="en-US" dirty="0" smtClean="0"/>
              <a:t>Gather historical data on the cast to more accurately predict the mean and standard deviation of random events</a:t>
            </a:r>
          </a:p>
          <a:p>
            <a:pPr lvl="1"/>
            <a:r>
              <a:rPr lang="en-US" dirty="0" smtClean="0"/>
              <a:t>Vary the number of cities possible to maximize profits</a:t>
            </a:r>
          </a:p>
          <a:p>
            <a:pPr lvl="1"/>
            <a:r>
              <a:rPr lang="en-US" dirty="0" smtClean="0"/>
              <a:t>The impact of adding an additional cast member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cxnSp>
        <p:nvCxnSpPr>
          <p:cNvPr id="6" name="Straight Arrow Connector 5"/>
          <p:cNvCxnSpPr/>
          <p:nvPr/>
        </p:nvCxnSpPr>
        <p:spPr>
          <a:xfrm rot="5400000">
            <a:off x="-609600" y="3733800"/>
            <a:ext cx="2133600" cy="1588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avid-jur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023759"/>
            <a:ext cx="1295400" cy="1758042"/>
          </a:xfrm>
          <a:prstGeom prst="rect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295400"/>
            <a:ext cx="2870200" cy="3980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MTV’s Road Rules was the pioneer in travel/adventure reality television</a:t>
            </a:r>
          </a:p>
          <a:p>
            <a:endParaRPr lang="en-US" dirty="0" smtClean="0"/>
          </a:p>
          <a:p>
            <a:r>
              <a:rPr lang="en-US" dirty="0" smtClean="0"/>
              <a:t>Debuted in 1995 and ran for 14 seasons before coming to an end</a:t>
            </a:r>
          </a:p>
          <a:p>
            <a:endParaRPr lang="en-US" dirty="0" smtClean="0"/>
          </a:p>
          <a:p>
            <a:r>
              <a:rPr lang="en-US" dirty="0" smtClean="0"/>
              <a:t>MTV wants to bring the show back and who better to get it going again then these clowns: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Talent</a:t>
            </a:r>
            <a:endParaRPr lang="en-US" dirty="0"/>
          </a:p>
        </p:txBody>
      </p:sp>
      <p:pic>
        <p:nvPicPr>
          <p:cNvPr id="6" name="Americano clip.m4v">
            <a:hlinkClick r:id="" action="ppaction://media"/>
          </p:cNvPr>
          <p:cNvPicPr>
            <a:picLocks noGrp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5800" y="1066800"/>
            <a:ext cx="7772400" cy="4371975"/>
          </a:xfrm>
        </p:spPr>
      </p:pic>
      <p:sp>
        <p:nvSpPr>
          <p:cNvPr id="4" name="Rectangle 3"/>
          <p:cNvSpPr/>
          <p:nvPr/>
        </p:nvSpPr>
        <p:spPr>
          <a:xfrm>
            <a:off x="2209800" y="6858000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</a:t>
            </a:r>
            <a:r>
              <a:rPr lang="en-US" dirty="0" err="1" smtClean="0">
                <a:hlinkClick r:id="rId5"/>
              </a:rPr>
              <a:t>www.youtube.com/watch?v</a:t>
            </a:r>
            <a:r>
              <a:rPr lang="en-US" dirty="0" smtClean="0">
                <a:hlinkClick r:id="rId5"/>
              </a:rPr>
              <a:t>=</a:t>
            </a:r>
            <a:r>
              <a:rPr lang="en-US" dirty="0" err="1" smtClean="0">
                <a:hlinkClick r:id="rId5"/>
              </a:rPr>
              <a:t>W_pbnMIhunE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Managerial Problem Definition</a:t>
            </a:r>
          </a:p>
          <a:p>
            <a:r>
              <a:rPr lang="en-US" b="1" dirty="0" smtClean="0"/>
              <a:t>Formulation</a:t>
            </a:r>
          </a:p>
          <a:p>
            <a:r>
              <a:rPr lang="en-US" b="1" dirty="0" smtClean="0"/>
              <a:t>Solution Methodology</a:t>
            </a:r>
          </a:p>
          <a:p>
            <a:r>
              <a:rPr lang="en-US" b="1" dirty="0" smtClean="0"/>
              <a:t>Conclusion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725564"/>
            <a:ext cx="62484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Managerial 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sz="3300" dirty="0" smtClean="0"/>
              <a:t>	MTV will be premiering a Jersey Shore Road Rules season next year and needs to choose four cities that will maximize profits for the network.</a:t>
            </a:r>
            <a:endParaRPr lang="en-US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Layman’s 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US" sz="2600" dirty="0" smtClean="0"/>
          </a:p>
          <a:p>
            <a:pPr lvl="1">
              <a:buNone/>
            </a:pPr>
            <a:r>
              <a:rPr lang="en-US" sz="2600" dirty="0" smtClean="0"/>
              <a:t>Find the cities where Meatheads are most likely to act like idiots		</a:t>
            </a:r>
          </a:p>
          <a:p>
            <a:pPr lvl="1">
              <a:buNone/>
            </a:pPr>
            <a:endParaRPr lang="en-US" sz="2600" dirty="0" smtClean="0"/>
          </a:p>
          <a:p>
            <a:pPr lvl="1">
              <a:buNone/>
            </a:pPr>
            <a:r>
              <a:rPr lang="en-US" sz="2600" dirty="0" smtClean="0"/>
              <a:t>=</a:t>
            </a:r>
          </a:p>
          <a:p>
            <a:pPr lvl="1">
              <a:buNone/>
            </a:pPr>
            <a:endParaRPr lang="en-US" sz="2600" dirty="0" smtClean="0"/>
          </a:p>
          <a:p>
            <a:pPr lvl="1">
              <a:buNone/>
            </a:pPr>
            <a:endParaRPr lang="en-US" sz="2600" dirty="0" smtClean="0"/>
          </a:p>
          <a:p>
            <a:pPr lvl="1">
              <a:buNone/>
            </a:pPr>
            <a:r>
              <a:rPr lang="en-US" sz="2600" dirty="0" smtClean="0"/>
              <a:t>And consequently a degradation of American culture and values</a:t>
            </a:r>
            <a:endParaRPr lang="en-US" sz="2600" dirty="0"/>
          </a:p>
        </p:txBody>
      </p:sp>
      <p:pic>
        <p:nvPicPr>
          <p:cNvPr id="39940" name="Picture 4" descr="http://www.worthingtonscouts.org/images/dollar-sig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590801"/>
            <a:ext cx="1027938" cy="1447800"/>
          </a:xfrm>
          <a:prstGeom prst="rect">
            <a:avLst/>
          </a:prstGeom>
          <a:noFill/>
        </p:spPr>
      </p:pic>
      <p:pic>
        <p:nvPicPr>
          <p:cNvPr id="7" name="Picture 4" descr="http://www.worthingtonscouts.org/images/dollar-sig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590801"/>
            <a:ext cx="1027938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Managerial Problem Definition</a:t>
            </a:r>
          </a:p>
          <a:p>
            <a:r>
              <a:rPr lang="en-US" b="1" dirty="0" smtClean="0"/>
              <a:t>Formulation</a:t>
            </a:r>
          </a:p>
          <a:p>
            <a:r>
              <a:rPr lang="en-US" b="1" dirty="0" smtClean="0"/>
              <a:t>Solution Methodology</a:t>
            </a:r>
          </a:p>
          <a:p>
            <a:r>
              <a:rPr lang="en-US" b="1" dirty="0" smtClean="0"/>
              <a:t>Conclusion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362200"/>
            <a:ext cx="62484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Formulation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915400" cy="4525963"/>
          </a:xfrm>
        </p:spPr>
        <p:txBody>
          <a:bodyPr/>
          <a:lstStyle/>
          <a:p>
            <a:r>
              <a:rPr lang="en-US" dirty="0" smtClean="0"/>
              <a:t>Objective</a:t>
            </a:r>
          </a:p>
          <a:p>
            <a:pPr lvl="1"/>
            <a:r>
              <a:rPr lang="en-US" sz="2400" dirty="0" smtClean="0"/>
              <a:t>Maximize total value (entertainment val. less expenses) for MTV</a:t>
            </a:r>
          </a:p>
          <a:p>
            <a:r>
              <a:rPr lang="en-US" dirty="0" smtClean="0"/>
              <a:t>Decision Variables</a:t>
            </a:r>
          </a:p>
          <a:p>
            <a:pPr lvl="1"/>
            <a:r>
              <a:rPr lang="en-US" sz="2400" dirty="0" smtClean="0"/>
              <a:t>Which 4 cities should the Jersey Shore cast visit for next season’s Road Rules style show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1" y="3322320"/>
          <a:ext cx="4495800" cy="167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1313"/>
                <a:gridCol w="2404487"/>
              </a:tblGrid>
              <a:tr h="297180"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Los Angeles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Monte Carlo, Monaco</a:t>
                      </a:r>
                      <a:endParaRPr lang="en-US" sz="1600" dirty="0"/>
                    </a:p>
                  </a:txBody>
                  <a:tcPr/>
                </a:tc>
              </a:tr>
              <a:tr h="297180"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Las Vegas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Montreal,</a:t>
                      </a:r>
                      <a:r>
                        <a:rPr lang="en-US" sz="1600" baseline="0" dirty="0" smtClean="0"/>
                        <a:t> Canada</a:t>
                      </a:r>
                      <a:endParaRPr lang="en-US" sz="1600" dirty="0"/>
                    </a:p>
                  </a:txBody>
                  <a:tcPr/>
                </a:tc>
              </a:tr>
              <a:tr h="297180"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Ibiza,</a:t>
                      </a:r>
                      <a:r>
                        <a:rPr lang="en-US" sz="1600" baseline="0" dirty="0" smtClean="0"/>
                        <a:t> Spain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Bangkok,</a:t>
                      </a:r>
                      <a:r>
                        <a:rPr lang="en-US" sz="1600" baseline="0" dirty="0" smtClean="0"/>
                        <a:t> Thailand</a:t>
                      </a:r>
                      <a:endParaRPr lang="en-US" sz="1600" dirty="0"/>
                    </a:p>
                  </a:txBody>
                  <a:tcPr/>
                </a:tc>
              </a:tr>
              <a:tr h="297180"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Cancun,</a:t>
                      </a:r>
                      <a:r>
                        <a:rPr lang="en-US" sz="1600" baseline="0" dirty="0" smtClean="0"/>
                        <a:t> Mexico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Goober, Arkansas</a:t>
                      </a:r>
                      <a:endParaRPr lang="en-US" sz="1600" dirty="0"/>
                    </a:p>
                  </a:txBody>
                  <a:tcPr/>
                </a:tc>
              </a:tr>
              <a:tr h="297180"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New Orleans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Clr>
                          <a:schemeClr val="accent3"/>
                        </a:buClr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Baghdad,</a:t>
                      </a:r>
                      <a:r>
                        <a:rPr lang="en-US" sz="1600" baseline="0" dirty="0" smtClean="0"/>
                        <a:t> Iraq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0" y="47244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 smtClean="0"/>
          </a:p>
          <a:p>
            <a:pPr lvl="1">
              <a:buClr>
                <a:schemeClr val="bg2">
                  <a:lumMod val="75000"/>
                </a:schemeClr>
              </a:buClr>
              <a:buFont typeface="Arial"/>
              <a:buChar char="•"/>
            </a:pPr>
            <a:r>
              <a:rPr lang="en-US" sz="1600" dirty="0" smtClean="0"/>
              <a:t> Miami (base line for new locations)</a:t>
            </a:r>
          </a:p>
          <a:p>
            <a:pPr lvl="1">
              <a:buFont typeface="Arial"/>
              <a:buChar char="•"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544</Words>
  <Application>Microsoft Office PowerPoint</Application>
  <PresentationFormat>On-screen Show (4:3)</PresentationFormat>
  <Paragraphs>164</Paragraphs>
  <Slides>24</Slides>
  <Notes>24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Worksheet</vt:lpstr>
      <vt:lpstr>Jersey Shore Road Rules:  A Whole New Chapter in  Beatin’ Up The Beat</vt:lpstr>
      <vt:lpstr>Agenda</vt:lpstr>
      <vt:lpstr>Background</vt:lpstr>
      <vt:lpstr>The Talent</vt:lpstr>
      <vt:lpstr>Agenda</vt:lpstr>
      <vt:lpstr>Managerial Problem Definition</vt:lpstr>
      <vt:lpstr>Layman’s Problem Definition</vt:lpstr>
      <vt:lpstr>Agenda</vt:lpstr>
      <vt:lpstr>Model Formulation</vt:lpstr>
      <vt:lpstr>Model Formulation</vt:lpstr>
      <vt:lpstr>City Evaluation</vt:lpstr>
      <vt:lpstr>Model Formulation</vt:lpstr>
      <vt:lpstr>Crystal Ball Inputs </vt:lpstr>
      <vt:lpstr>Crystal Ball Variable Definition</vt:lpstr>
      <vt:lpstr>Agenda</vt:lpstr>
      <vt:lpstr>Crystal Ball Results</vt:lpstr>
      <vt:lpstr>Traveling Salesman – w/ Big Cost Trick</vt:lpstr>
      <vt:lpstr>Solver Optimization</vt:lpstr>
      <vt:lpstr>Solver Definitions</vt:lpstr>
      <vt:lpstr>Agenda</vt:lpstr>
      <vt:lpstr>Recommendation</vt:lpstr>
      <vt:lpstr>Slide 22</vt:lpstr>
      <vt:lpstr>If MTV were actually paying us…</vt:lpstr>
      <vt:lpstr>Questions?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Margaret</dc:creator>
  <cp:lastModifiedBy>Giaco de Universidad</cp:lastModifiedBy>
  <cp:revision>40</cp:revision>
  <dcterms:created xsi:type="dcterms:W3CDTF">2010-12-06T02:02:53Z</dcterms:created>
  <dcterms:modified xsi:type="dcterms:W3CDTF">2010-12-06T18:09:04Z</dcterms:modified>
</cp:coreProperties>
</file>