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sldIdLst>
    <p:sldId id="272" r:id="rId2"/>
    <p:sldId id="256" r:id="rId3"/>
    <p:sldId id="260" r:id="rId4"/>
    <p:sldId id="268" r:id="rId5"/>
    <p:sldId id="269" r:id="rId6"/>
    <p:sldId id="270" r:id="rId7"/>
    <p:sldId id="271" r:id="rId8"/>
    <p:sldId id="284" r:id="rId9"/>
    <p:sldId id="262" r:id="rId10"/>
    <p:sldId id="261" r:id="rId11"/>
    <p:sldId id="264" r:id="rId12"/>
    <p:sldId id="259" r:id="rId13"/>
    <p:sldId id="274" r:id="rId14"/>
    <p:sldId id="266" r:id="rId15"/>
    <p:sldId id="275" r:id="rId16"/>
    <p:sldId id="276" r:id="rId17"/>
    <p:sldId id="277" r:id="rId18"/>
    <p:sldId id="282" r:id="rId19"/>
    <p:sldId id="283" r:id="rId20"/>
    <p:sldId id="278" r:id="rId21"/>
    <p:sldId id="280" r:id="rId22"/>
    <p:sldId id="267" r:id="rId23"/>
    <p:sldId id="281" r:id="rId24"/>
    <p:sldId id="263" r:id="rId25"/>
    <p:sldId id="273" r:id="rId26"/>
    <p:sldId id="26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32" autoAdjust="0"/>
    <p:restoredTop sz="94660"/>
  </p:normalViewPr>
  <p:slideViewPr>
    <p:cSldViewPr>
      <p:cViewPr varScale="1">
        <p:scale>
          <a:sx n="69" d="100"/>
          <a:sy n="69" d="100"/>
        </p:scale>
        <p:origin x="-12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2C9670-0AC9-4034-B4F0-30940DA2B445}" type="doc">
      <dgm:prSet loTypeId="urn:microsoft.com/office/officeart/2005/8/layout/process4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42AC06-25B7-46DE-BC07-7C3FD236FA6D}">
      <dgm:prSet phldrT="[Text]" custT="1"/>
      <dgm:spPr/>
      <dgm:t>
        <a:bodyPr/>
        <a:lstStyle/>
        <a:p>
          <a:pPr algn="ctr"/>
          <a:r>
            <a:rPr lang="en-US" sz="2400" dirty="0" smtClean="0">
              <a:latin typeface="+mj-lt"/>
            </a:rPr>
            <a:t>Preferred airline</a:t>
          </a:r>
          <a:endParaRPr lang="en-US" sz="2400" dirty="0">
            <a:latin typeface="+mj-lt"/>
          </a:endParaRPr>
        </a:p>
      </dgm:t>
    </dgm:pt>
    <dgm:pt modelId="{5A0D2922-2C49-414D-B697-BFC05F4FD94C}" type="parTrans" cxnId="{49388C40-0D5D-447A-9751-3FC7C1A41951}">
      <dgm:prSet/>
      <dgm:spPr/>
      <dgm:t>
        <a:bodyPr/>
        <a:lstStyle/>
        <a:p>
          <a:pPr algn="ctr"/>
          <a:endParaRPr lang="en-US"/>
        </a:p>
      </dgm:t>
    </dgm:pt>
    <dgm:pt modelId="{AD88A05D-1092-4307-AFA8-20BA043DEB96}" type="sibTrans" cxnId="{49388C40-0D5D-447A-9751-3FC7C1A41951}">
      <dgm:prSet/>
      <dgm:spPr/>
      <dgm:t>
        <a:bodyPr/>
        <a:lstStyle/>
        <a:p>
          <a:pPr algn="ctr"/>
          <a:endParaRPr lang="en-US"/>
        </a:p>
      </dgm:t>
    </dgm:pt>
    <dgm:pt modelId="{97C0E832-F6D1-4534-A381-4BBECB6B3452}">
      <dgm:prSet phldrT="[Text]" custT="1"/>
      <dgm:spPr/>
      <dgm:t>
        <a:bodyPr/>
        <a:lstStyle/>
        <a:p>
          <a:pPr algn="ctr"/>
          <a:r>
            <a:rPr lang="en-US" sz="2400" dirty="0" smtClean="0">
              <a:latin typeface="+mj-lt"/>
            </a:rPr>
            <a:t>Cost vs. time minimizing</a:t>
          </a:r>
          <a:endParaRPr lang="en-US" sz="2400" dirty="0">
            <a:latin typeface="+mj-lt"/>
          </a:endParaRPr>
        </a:p>
      </dgm:t>
    </dgm:pt>
    <dgm:pt modelId="{D930656E-A2B8-4F3A-8EEA-C94E01E28F88}" type="parTrans" cxnId="{9643A4C9-CBC2-4F81-99C8-D027EEA2ABEC}">
      <dgm:prSet/>
      <dgm:spPr/>
      <dgm:t>
        <a:bodyPr/>
        <a:lstStyle/>
        <a:p>
          <a:endParaRPr lang="en-US"/>
        </a:p>
      </dgm:t>
    </dgm:pt>
    <dgm:pt modelId="{67D759B5-A4C1-4B81-846E-3C48917B0F22}" type="sibTrans" cxnId="{9643A4C9-CBC2-4F81-99C8-D027EEA2ABEC}">
      <dgm:prSet/>
      <dgm:spPr/>
      <dgm:t>
        <a:bodyPr/>
        <a:lstStyle/>
        <a:p>
          <a:endParaRPr lang="en-US"/>
        </a:p>
      </dgm:t>
    </dgm:pt>
    <dgm:pt modelId="{41B037E8-FF8C-411B-9DBD-4DCEA3D51E7A}">
      <dgm:prSet phldrT="[Text]" custT="1"/>
      <dgm:spPr/>
      <dgm:t>
        <a:bodyPr/>
        <a:lstStyle/>
        <a:p>
          <a:pPr algn="ctr"/>
          <a:r>
            <a:rPr lang="en-US" sz="2400" dirty="0" smtClean="0">
              <a:latin typeface="+mj-lt"/>
            </a:rPr>
            <a:t>Preferred airport</a:t>
          </a:r>
          <a:endParaRPr lang="en-US" sz="2400" dirty="0">
            <a:latin typeface="+mj-lt"/>
          </a:endParaRPr>
        </a:p>
      </dgm:t>
    </dgm:pt>
    <dgm:pt modelId="{A37C2C6D-DAA2-43AD-BAB7-CC0ECA53F650}" type="parTrans" cxnId="{2102DF2F-43BD-46AF-8521-D0F9511878FB}">
      <dgm:prSet/>
      <dgm:spPr/>
      <dgm:t>
        <a:bodyPr/>
        <a:lstStyle/>
        <a:p>
          <a:endParaRPr lang="en-US"/>
        </a:p>
      </dgm:t>
    </dgm:pt>
    <dgm:pt modelId="{514DF4B2-CD30-45B2-AE4A-83CB77E3D21D}" type="sibTrans" cxnId="{2102DF2F-43BD-46AF-8521-D0F9511878FB}">
      <dgm:prSet/>
      <dgm:spPr/>
      <dgm:t>
        <a:bodyPr/>
        <a:lstStyle/>
        <a:p>
          <a:endParaRPr lang="en-US"/>
        </a:p>
      </dgm:t>
    </dgm:pt>
    <dgm:pt modelId="{4348148E-9C64-44EA-B09C-A0997D62BD06}">
      <dgm:prSet phldrT="[Text]" custT="1"/>
      <dgm:spPr/>
      <dgm:t>
        <a:bodyPr/>
        <a:lstStyle/>
        <a:p>
          <a:pPr algn="ctr"/>
          <a:r>
            <a:rPr lang="en-US" sz="2400" dirty="0" smtClean="0">
              <a:latin typeface="+mj-lt"/>
            </a:rPr>
            <a:t>Warm weather preference</a:t>
          </a:r>
          <a:endParaRPr lang="en-US" sz="2400" dirty="0">
            <a:latin typeface="+mj-lt"/>
          </a:endParaRPr>
        </a:p>
      </dgm:t>
    </dgm:pt>
    <dgm:pt modelId="{20762C31-8A3A-4669-BA4A-DA437E6B4FCA}" type="parTrans" cxnId="{6DFC711C-77B7-4183-B17B-FCFE8501BFA9}">
      <dgm:prSet/>
      <dgm:spPr/>
      <dgm:t>
        <a:bodyPr/>
        <a:lstStyle/>
        <a:p>
          <a:endParaRPr lang="en-US"/>
        </a:p>
      </dgm:t>
    </dgm:pt>
    <dgm:pt modelId="{5B9A4B35-6FA1-4600-91FF-2CE81B39F94F}" type="sibTrans" cxnId="{6DFC711C-77B7-4183-B17B-FCFE8501BFA9}">
      <dgm:prSet/>
      <dgm:spPr/>
      <dgm:t>
        <a:bodyPr/>
        <a:lstStyle/>
        <a:p>
          <a:endParaRPr lang="en-US"/>
        </a:p>
      </dgm:t>
    </dgm:pt>
    <dgm:pt modelId="{8CFEB045-D6AF-4A99-A95A-F2361355854C}">
      <dgm:prSet phldrT="[Text]" custT="1"/>
      <dgm:spPr/>
      <dgm:t>
        <a:bodyPr/>
        <a:lstStyle/>
        <a:p>
          <a:pPr algn="ctr"/>
          <a:r>
            <a:rPr lang="en-US" sz="2400" dirty="0" smtClean="0">
              <a:latin typeface="+mj-lt"/>
            </a:rPr>
            <a:t>Number of days</a:t>
          </a:r>
          <a:endParaRPr lang="en-US" sz="2400" dirty="0">
            <a:latin typeface="+mj-lt"/>
          </a:endParaRPr>
        </a:p>
      </dgm:t>
    </dgm:pt>
    <dgm:pt modelId="{B5CF092E-0EDA-453B-981F-4A82E32127B1}" type="parTrans" cxnId="{204F7B0E-F4CB-4F8E-8DE5-D4D1C542CCF5}">
      <dgm:prSet/>
      <dgm:spPr/>
    </dgm:pt>
    <dgm:pt modelId="{771422F8-3DEE-41C9-8CE4-32206B119C7C}" type="sibTrans" cxnId="{204F7B0E-F4CB-4F8E-8DE5-D4D1C542CCF5}">
      <dgm:prSet/>
      <dgm:spPr/>
    </dgm:pt>
    <dgm:pt modelId="{47800875-DFDF-45EC-B858-30495999F862}">
      <dgm:prSet phldrT="[Text]" custT="1"/>
      <dgm:spPr/>
      <dgm:t>
        <a:bodyPr/>
        <a:lstStyle/>
        <a:p>
          <a:pPr algn="ctr"/>
          <a:r>
            <a:rPr lang="en-US" sz="2400" dirty="0" smtClean="0">
              <a:latin typeface="+mj-lt"/>
            </a:rPr>
            <a:t>Budget</a:t>
          </a:r>
          <a:endParaRPr lang="en-US" sz="2400" dirty="0">
            <a:latin typeface="+mj-lt"/>
          </a:endParaRPr>
        </a:p>
      </dgm:t>
    </dgm:pt>
    <dgm:pt modelId="{030D7B97-F4B5-46E3-9CDB-1006F992C92C}" type="parTrans" cxnId="{23C87E98-F41F-4E2E-8B02-798AA0DB7479}">
      <dgm:prSet/>
      <dgm:spPr/>
    </dgm:pt>
    <dgm:pt modelId="{2ACC175F-9017-4C2F-855A-53D6BF9724CC}" type="sibTrans" cxnId="{23C87E98-F41F-4E2E-8B02-798AA0DB7479}">
      <dgm:prSet/>
      <dgm:spPr/>
    </dgm:pt>
    <dgm:pt modelId="{596C8C14-4A2C-4C9C-9386-D9C8BC6BCC9C}">
      <dgm:prSet phldrT="[Text]" custT="1"/>
      <dgm:spPr/>
      <dgm:t>
        <a:bodyPr/>
        <a:lstStyle/>
        <a:p>
          <a:pPr algn="ctr"/>
          <a:r>
            <a:rPr lang="en-US" sz="2400" dirty="0" smtClean="0">
              <a:latin typeface="+mj-lt"/>
            </a:rPr>
            <a:t>International vs. domestic</a:t>
          </a:r>
          <a:endParaRPr lang="en-US" sz="2400" dirty="0">
            <a:latin typeface="+mj-lt"/>
          </a:endParaRPr>
        </a:p>
      </dgm:t>
    </dgm:pt>
    <dgm:pt modelId="{1584FACC-AC05-40A7-950F-969F9616AB36}" type="parTrans" cxnId="{055067F3-F0BE-4F49-AA49-FA65E8F98D08}">
      <dgm:prSet/>
      <dgm:spPr/>
    </dgm:pt>
    <dgm:pt modelId="{8DEB765E-B702-4129-A7C1-5F590D674DB7}" type="sibTrans" cxnId="{055067F3-F0BE-4F49-AA49-FA65E8F98D08}">
      <dgm:prSet/>
      <dgm:spPr/>
    </dgm:pt>
    <dgm:pt modelId="{C84BC245-431B-4BDB-BB1E-75D27C4C1C5E}" type="pres">
      <dgm:prSet presAssocID="{1A2C9670-0AC9-4034-B4F0-30940DA2B44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7511EE2-5098-44C0-8FB8-F7CA49757DBA}" type="pres">
      <dgm:prSet presAssocID="{4348148E-9C64-44EA-B09C-A0997D62BD06}" presName="boxAndChildren" presStyleCnt="0"/>
      <dgm:spPr/>
      <dgm:t>
        <a:bodyPr/>
        <a:lstStyle/>
        <a:p>
          <a:endParaRPr lang="en-US"/>
        </a:p>
      </dgm:t>
    </dgm:pt>
    <dgm:pt modelId="{6D2A9C3D-2FE7-46EC-BAB8-4FD222EA704B}" type="pres">
      <dgm:prSet presAssocID="{4348148E-9C64-44EA-B09C-A0997D62BD06}" presName="parentTextBox" presStyleLbl="node1" presStyleIdx="0" presStyleCnt="7"/>
      <dgm:spPr/>
      <dgm:t>
        <a:bodyPr/>
        <a:lstStyle/>
        <a:p>
          <a:endParaRPr lang="en-US"/>
        </a:p>
      </dgm:t>
    </dgm:pt>
    <dgm:pt modelId="{2F0498BF-79CE-40F8-9987-0DAD7163B9EE}" type="pres">
      <dgm:prSet presAssocID="{AD88A05D-1092-4307-AFA8-20BA043DEB96}" presName="sp" presStyleCnt="0"/>
      <dgm:spPr/>
      <dgm:t>
        <a:bodyPr/>
        <a:lstStyle/>
        <a:p>
          <a:endParaRPr lang="en-US"/>
        </a:p>
      </dgm:t>
    </dgm:pt>
    <dgm:pt modelId="{D28477CC-CEC0-4018-B210-546C40FD5B9D}" type="pres">
      <dgm:prSet presAssocID="{1D42AC06-25B7-46DE-BC07-7C3FD236FA6D}" presName="arrowAndChildren" presStyleCnt="0"/>
      <dgm:spPr/>
      <dgm:t>
        <a:bodyPr/>
        <a:lstStyle/>
        <a:p>
          <a:endParaRPr lang="en-US"/>
        </a:p>
      </dgm:t>
    </dgm:pt>
    <dgm:pt modelId="{EDCEE6BD-C65A-461B-A5AE-224CE0C6B7D4}" type="pres">
      <dgm:prSet presAssocID="{1D42AC06-25B7-46DE-BC07-7C3FD236FA6D}" presName="parentTextArrow" presStyleLbl="node1" presStyleIdx="1" presStyleCnt="7"/>
      <dgm:spPr/>
      <dgm:t>
        <a:bodyPr/>
        <a:lstStyle/>
        <a:p>
          <a:endParaRPr lang="en-US"/>
        </a:p>
      </dgm:t>
    </dgm:pt>
    <dgm:pt modelId="{2DE0D6EE-3D5F-4088-BAE5-4FB4DDA33B61}" type="pres">
      <dgm:prSet presAssocID="{514DF4B2-CD30-45B2-AE4A-83CB77E3D21D}" presName="sp" presStyleCnt="0"/>
      <dgm:spPr/>
      <dgm:t>
        <a:bodyPr/>
        <a:lstStyle/>
        <a:p>
          <a:endParaRPr lang="en-US"/>
        </a:p>
      </dgm:t>
    </dgm:pt>
    <dgm:pt modelId="{251783D0-512F-46E4-A46C-3040FDAEDC87}" type="pres">
      <dgm:prSet presAssocID="{41B037E8-FF8C-411B-9DBD-4DCEA3D51E7A}" presName="arrowAndChildren" presStyleCnt="0"/>
      <dgm:spPr/>
      <dgm:t>
        <a:bodyPr/>
        <a:lstStyle/>
        <a:p>
          <a:endParaRPr lang="en-US"/>
        </a:p>
      </dgm:t>
    </dgm:pt>
    <dgm:pt modelId="{DD826C39-CE39-4C2C-8824-2F43707F9221}" type="pres">
      <dgm:prSet presAssocID="{41B037E8-FF8C-411B-9DBD-4DCEA3D51E7A}" presName="parentTextArrow" presStyleLbl="node1" presStyleIdx="2" presStyleCnt="7"/>
      <dgm:spPr/>
      <dgm:t>
        <a:bodyPr/>
        <a:lstStyle/>
        <a:p>
          <a:endParaRPr lang="en-US"/>
        </a:p>
      </dgm:t>
    </dgm:pt>
    <dgm:pt modelId="{45B5009E-7E6B-4172-9341-958AD354BFCD}" type="pres">
      <dgm:prSet presAssocID="{8DEB765E-B702-4129-A7C1-5F590D674DB7}" presName="sp" presStyleCnt="0"/>
      <dgm:spPr/>
    </dgm:pt>
    <dgm:pt modelId="{2A586254-C4FF-4F04-AE28-549AB20548C0}" type="pres">
      <dgm:prSet presAssocID="{596C8C14-4A2C-4C9C-9386-D9C8BC6BCC9C}" presName="arrowAndChildren" presStyleCnt="0"/>
      <dgm:spPr/>
    </dgm:pt>
    <dgm:pt modelId="{498EB10D-B54A-4FEA-ACF5-026167D4C08B}" type="pres">
      <dgm:prSet presAssocID="{596C8C14-4A2C-4C9C-9386-D9C8BC6BCC9C}" presName="parentTextArrow" presStyleLbl="node1" presStyleIdx="3" presStyleCnt="7"/>
      <dgm:spPr/>
      <dgm:t>
        <a:bodyPr/>
        <a:lstStyle/>
        <a:p>
          <a:endParaRPr lang="en-US"/>
        </a:p>
      </dgm:t>
    </dgm:pt>
    <dgm:pt modelId="{0292FC75-F52F-46C9-A815-840A9C9D7DED}" type="pres">
      <dgm:prSet presAssocID="{2ACC175F-9017-4C2F-855A-53D6BF9724CC}" presName="sp" presStyleCnt="0"/>
      <dgm:spPr/>
    </dgm:pt>
    <dgm:pt modelId="{81DEE167-C57B-4C64-911C-686110DCB622}" type="pres">
      <dgm:prSet presAssocID="{47800875-DFDF-45EC-B858-30495999F862}" presName="arrowAndChildren" presStyleCnt="0"/>
      <dgm:spPr/>
    </dgm:pt>
    <dgm:pt modelId="{FC981EFC-8137-4F91-9856-4523FE6EA537}" type="pres">
      <dgm:prSet presAssocID="{47800875-DFDF-45EC-B858-30495999F862}" presName="parentTextArrow" presStyleLbl="node1" presStyleIdx="4" presStyleCnt="7"/>
      <dgm:spPr/>
      <dgm:t>
        <a:bodyPr/>
        <a:lstStyle/>
        <a:p>
          <a:endParaRPr lang="en-US"/>
        </a:p>
      </dgm:t>
    </dgm:pt>
    <dgm:pt modelId="{0D584C81-517C-4330-B7B9-6D4FBCE6A2E5}" type="pres">
      <dgm:prSet presAssocID="{771422F8-3DEE-41C9-8CE4-32206B119C7C}" presName="sp" presStyleCnt="0"/>
      <dgm:spPr/>
    </dgm:pt>
    <dgm:pt modelId="{2DD1CB71-C6A0-4532-B354-F978E894455D}" type="pres">
      <dgm:prSet presAssocID="{8CFEB045-D6AF-4A99-A95A-F2361355854C}" presName="arrowAndChildren" presStyleCnt="0"/>
      <dgm:spPr/>
    </dgm:pt>
    <dgm:pt modelId="{47AA1B2C-0EEC-4013-B61B-5A60D849ED68}" type="pres">
      <dgm:prSet presAssocID="{8CFEB045-D6AF-4A99-A95A-F2361355854C}" presName="parentTextArrow" presStyleLbl="node1" presStyleIdx="5" presStyleCnt="7"/>
      <dgm:spPr/>
      <dgm:t>
        <a:bodyPr/>
        <a:lstStyle/>
        <a:p>
          <a:endParaRPr lang="en-US"/>
        </a:p>
      </dgm:t>
    </dgm:pt>
    <dgm:pt modelId="{5C1AC012-4856-45D6-9327-0619F8C62066}" type="pres">
      <dgm:prSet presAssocID="{67D759B5-A4C1-4B81-846E-3C48917B0F22}" presName="sp" presStyleCnt="0"/>
      <dgm:spPr/>
      <dgm:t>
        <a:bodyPr/>
        <a:lstStyle/>
        <a:p>
          <a:endParaRPr lang="en-US"/>
        </a:p>
      </dgm:t>
    </dgm:pt>
    <dgm:pt modelId="{FEE7EE3F-D81F-4A38-83C3-FA032A70729B}" type="pres">
      <dgm:prSet presAssocID="{97C0E832-F6D1-4534-A381-4BBECB6B3452}" presName="arrowAndChildren" presStyleCnt="0"/>
      <dgm:spPr/>
      <dgm:t>
        <a:bodyPr/>
        <a:lstStyle/>
        <a:p>
          <a:endParaRPr lang="en-US"/>
        </a:p>
      </dgm:t>
    </dgm:pt>
    <dgm:pt modelId="{09D4270B-BD3B-450A-B856-FCA84598055F}" type="pres">
      <dgm:prSet presAssocID="{97C0E832-F6D1-4534-A381-4BBECB6B3452}" presName="parentTextArrow" presStyleLbl="node1" presStyleIdx="6" presStyleCnt="7"/>
      <dgm:spPr/>
      <dgm:t>
        <a:bodyPr/>
        <a:lstStyle/>
        <a:p>
          <a:endParaRPr lang="en-US"/>
        </a:p>
      </dgm:t>
    </dgm:pt>
  </dgm:ptLst>
  <dgm:cxnLst>
    <dgm:cxn modelId="{35A4DD12-890A-4CEA-9055-B896801EBA46}" type="presOf" srcId="{41B037E8-FF8C-411B-9DBD-4DCEA3D51E7A}" destId="{DD826C39-CE39-4C2C-8824-2F43707F9221}" srcOrd="0" destOrd="0" presId="urn:microsoft.com/office/officeart/2005/8/layout/process4"/>
    <dgm:cxn modelId="{2AF7AB92-53C4-4875-804C-200EA56994C4}" type="presOf" srcId="{596C8C14-4A2C-4C9C-9386-D9C8BC6BCC9C}" destId="{498EB10D-B54A-4FEA-ACF5-026167D4C08B}" srcOrd="0" destOrd="0" presId="urn:microsoft.com/office/officeart/2005/8/layout/process4"/>
    <dgm:cxn modelId="{055067F3-F0BE-4F49-AA49-FA65E8F98D08}" srcId="{1A2C9670-0AC9-4034-B4F0-30940DA2B445}" destId="{596C8C14-4A2C-4C9C-9386-D9C8BC6BCC9C}" srcOrd="3" destOrd="0" parTransId="{1584FACC-AC05-40A7-950F-969F9616AB36}" sibTransId="{8DEB765E-B702-4129-A7C1-5F590D674DB7}"/>
    <dgm:cxn modelId="{07E52C0C-4F7C-46E1-9ECB-A0FF2F2005C8}" type="presOf" srcId="{1D42AC06-25B7-46DE-BC07-7C3FD236FA6D}" destId="{EDCEE6BD-C65A-461B-A5AE-224CE0C6B7D4}" srcOrd="0" destOrd="0" presId="urn:microsoft.com/office/officeart/2005/8/layout/process4"/>
    <dgm:cxn modelId="{2102DF2F-43BD-46AF-8521-D0F9511878FB}" srcId="{1A2C9670-0AC9-4034-B4F0-30940DA2B445}" destId="{41B037E8-FF8C-411B-9DBD-4DCEA3D51E7A}" srcOrd="4" destOrd="0" parTransId="{A37C2C6D-DAA2-43AD-BAB7-CC0ECA53F650}" sibTransId="{514DF4B2-CD30-45B2-AE4A-83CB77E3D21D}"/>
    <dgm:cxn modelId="{3F7B755C-95C5-49D6-AE7D-88D3A8661675}" type="presOf" srcId="{47800875-DFDF-45EC-B858-30495999F862}" destId="{FC981EFC-8137-4F91-9856-4523FE6EA537}" srcOrd="0" destOrd="0" presId="urn:microsoft.com/office/officeart/2005/8/layout/process4"/>
    <dgm:cxn modelId="{6DFC711C-77B7-4183-B17B-FCFE8501BFA9}" srcId="{1A2C9670-0AC9-4034-B4F0-30940DA2B445}" destId="{4348148E-9C64-44EA-B09C-A0997D62BD06}" srcOrd="6" destOrd="0" parTransId="{20762C31-8A3A-4669-BA4A-DA437E6B4FCA}" sibTransId="{5B9A4B35-6FA1-4600-91FF-2CE81B39F94F}"/>
    <dgm:cxn modelId="{9B2CE214-3014-41A1-A1FA-BCF8CE0F17F9}" type="presOf" srcId="{97C0E832-F6D1-4534-A381-4BBECB6B3452}" destId="{09D4270B-BD3B-450A-B856-FCA84598055F}" srcOrd="0" destOrd="0" presId="urn:microsoft.com/office/officeart/2005/8/layout/process4"/>
    <dgm:cxn modelId="{204F7B0E-F4CB-4F8E-8DE5-D4D1C542CCF5}" srcId="{1A2C9670-0AC9-4034-B4F0-30940DA2B445}" destId="{8CFEB045-D6AF-4A99-A95A-F2361355854C}" srcOrd="1" destOrd="0" parTransId="{B5CF092E-0EDA-453B-981F-4A82E32127B1}" sibTransId="{771422F8-3DEE-41C9-8CE4-32206B119C7C}"/>
    <dgm:cxn modelId="{94522B0B-96FC-4E6E-AED4-2C5006219C42}" type="presOf" srcId="{4348148E-9C64-44EA-B09C-A0997D62BD06}" destId="{6D2A9C3D-2FE7-46EC-BAB8-4FD222EA704B}" srcOrd="0" destOrd="0" presId="urn:microsoft.com/office/officeart/2005/8/layout/process4"/>
    <dgm:cxn modelId="{2E781B87-FA37-4D16-A5FF-570382F16E29}" type="presOf" srcId="{8CFEB045-D6AF-4A99-A95A-F2361355854C}" destId="{47AA1B2C-0EEC-4013-B61B-5A60D849ED68}" srcOrd="0" destOrd="0" presId="urn:microsoft.com/office/officeart/2005/8/layout/process4"/>
    <dgm:cxn modelId="{49388C40-0D5D-447A-9751-3FC7C1A41951}" srcId="{1A2C9670-0AC9-4034-B4F0-30940DA2B445}" destId="{1D42AC06-25B7-46DE-BC07-7C3FD236FA6D}" srcOrd="5" destOrd="0" parTransId="{5A0D2922-2C49-414D-B697-BFC05F4FD94C}" sibTransId="{AD88A05D-1092-4307-AFA8-20BA043DEB96}"/>
    <dgm:cxn modelId="{9643A4C9-CBC2-4F81-99C8-D027EEA2ABEC}" srcId="{1A2C9670-0AC9-4034-B4F0-30940DA2B445}" destId="{97C0E832-F6D1-4534-A381-4BBECB6B3452}" srcOrd="0" destOrd="0" parTransId="{D930656E-A2B8-4F3A-8EEA-C94E01E28F88}" sibTransId="{67D759B5-A4C1-4B81-846E-3C48917B0F22}"/>
    <dgm:cxn modelId="{23C87E98-F41F-4E2E-8B02-798AA0DB7479}" srcId="{1A2C9670-0AC9-4034-B4F0-30940DA2B445}" destId="{47800875-DFDF-45EC-B858-30495999F862}" srcOrd="2" destOrd="0" parTransId="{030D7B97-F4B5-46E3-9CDB-1006F992C92C}" sibTransId="{2ACC175F-9017-4C2F-855A-53D6BF9724CC}"/>
    <dgm:cxn modelId="{FD05AF36-1945-411E-B057-B76937B8DE57}" type="presOf" srcId="{1A2C9670-0AC9-4034-B4F0-30940DA2B445}" destId="{C84BC245-431B-4BDB-BB1E-75D27C4C1C5E}" srcOrd="0" destOrd="0" presId="urn:microsoft.com/office/officeart/2005/8/layout/process4"/>
    <dgm:cxn modelId="{EC0338F6-EB5D-4745-ACAA-CA1B87AD81A7}" type="presParOf" srcId="{C84BC245-431B-4BDB-BB1E-75D27C4C1C5E}" destId="{07511EE2-5098-44C0-8FB8-F7CA49757DBA}" srcOrd="0" destOrd="0" presId="urn:microsoft.com/office/officeart/2005/8/layout/process4"/>
    <dgm:cxn modelId="{1B2DC605-A143-47BD-8B76-2F2C8D7FAA32}" type="presParOf" srcId="{07511EE2-5098-44C0-8FB8-F7CA49757DBA}" destId="{6D2A9C3D-2FE7-46EC-BAB8-4FD222EA704B}" srcOrd="0" destOrd="0" presId="urn:microsoft.com/office/officeart/2005/8/layout/process4"/>
    <dgm:cxn modelId="{4DA9C6BD-BF7E-47C4-B570-41889E6EC1B3}" type="presParOf" srcId="{C84BC245-431B-4BDB-BB1E-75D27C4C1C5E}" destId="{2F0498BF-79CE-40F8-9987-0DAD7163B9EE}" srcOrd="1" destOrd="0" presId="urn:microsoft.com/office/officeart/2005/8/layout/process4"/>
    <dgm:cxn modelId="{84B8FE86-96EB-41DB-812E-E1AD58AA0F21}" type="presParOf" srcId="{C84BC245-431B-4BDB-BB1E-75D27C4C1C5E}" destId="{D28477CC-CEC0-4018-B210-546C40FD5B9D}" srcOrd="2" destOrd="0" presId="urn:microsoft.com/office/officeart/2005/8/layout/process4"/>
    <dgm:cxn modelId="{80A4C3A1-09F5-4584-ABDA-6C8295A97AAA}" type="presParOf" srcId="{D28477CC-CEC0-4018-B210-546C40FD5B9D}" destId="{EDCEE6BD-C65A-461B-A5AE-224CE0C6B7D4}" srcOrd="0" destOrd="0" presId="urn:microsoft.com/office/officeart/2005/8/layout/process4"/>
    <dgm:cxn modelId="{927E4FBA-9B72-468A-B8F6-AC9218299B37}" type="presParOf" srcId="{C84BC245-431B-4BDB-BB1E-75D27C4C1C5E}" destId="{2DE0D6EE-3D5F-4088-BAE5-4FB4DDA33B61}" srcOrd="3" destOrd="0" presId="urn:microsoft.com/office/officeart/2005/8/layout/process4"/>
    <dgm:cxn modelId="{FDDDE4FC-1DDD-463B-BE21-E9FF3103C361}" type="presParOf" srcId="{C84BC245-431B-4BDB-BB1E-75D27C4C1C5E}" destId="{251783D0-512F-46E4-A46C-3040FDAEDC87}" srcOrd="4" destOrd="0" presId="urn:microsoft.com/office/officeart/2005/8/layout/process4"/>
    <dgm:cxn modelId="{0C112945-CCE5-4FF9-8A7D-9B2339E131F6}" type="presParOf" srcId="{251783D0-512F-46E4-A46C-3040FDAEDC87}" destId="{DD826C39-CE39-4C2C-8824-2F43707F9221}" srcOrd="0" destOrd="0" presId="urn:microsoft.com/office/officeart/2005/8/layout/process4"/>
    <dgm:cxn modelId="{A2225FD1-EA27-4301-94CF-A4A927660B22}" type="presParOf" srcId="{C84BC245-431B-4BDB-BB1E-75D27C4C1C5E}" destId="{45B5009E-7E6B-4172-9341-958AD354BFCD}" srcOrd="5" destOrd="0" presId="urn:microsoft.com/office/officeart/2005/8/layout/process4"/>
    <dgm:cxn modelId="{9BFFA251-C1BF-4E0C-A998-33C2A28D66B2}" type="presParOf" srcId="{C84BC245-431B-4BDB-BB1E-75D27C4C1C5E}" destId="{2A586254-C4FF-4F04-AE28-549AB20548C0}" srcOrd="6" destOrd="0" presId="urn:microsoft.com/office/officeart/2005/8/layout/process4"/>
    <dgm:cxn modelId="{BAE6CF72-3E74-41CC-A164-B6512A73C111}" type="presParOf" srcId="{2A586254-C4FF-4F04-AE28-549AB20548C0}" destId="{498EB10D-B54A-4FEA-ACF5-026167D4C08B}" srcOrd="0" destOrd="0" presId="urn:microsoft.com/office/officeart/2005/8/layout/process4"/>
    <dgm:cxn modelId="{5A48EBCF-B87B-4722-966A-83BACD2CC5C8}" type="presParOf" srcId="{C84BC245-431B-4BDB-BB1E-75D27C4C1C5E}" destId="{0292FC75-F52F-46C9-A815-840A9C9D7DED}" srcOrd="7" destOrd="0" presId="urn:microsoft.com/office/officeart/2005/8/layout/process4"/>
    <dgm:cxn modelId="{13104747-E2F8-475A-A3EA-BF22428441C9}" type="presParOf" srcId="{C84BC245-431B-4BDB-BB1E-75D27C4C1C5E}" destId="{81DEE167-C57B-4C64-911C-686110DCB622}" srcOrd="8" destOrd="0" presId="urn:microsoft.com/office/officeart/2005/8/layout/process4"/>
    <dgm:cxn modelId="{F0F6AC96-6F91-41FB-8AA2-BD4C367CB266}" type="presParOf" srcId="{81DEE167-C57B-4C64-911C-686110DCB622}" destId="{FC981EFC-8137-4F91-9856-4523FE6EA537}" srcOrd="0" destOrd="0" presId="urn:microsoft.com/office/officeart/2005/8/layout/process4"/>
    <dgm:cxn modelId="{6610826E-8E73-41F7-9AC3-7E9F1CC5AE34}" type="presParOf" srcId="{C84BC245-431B-4BDB-BB1E-75D27C4C1C5E}" destId="{0D584C81-517C-4330-B7B9-6D4FBCE6A2E5}" srcOrd="9" destOrd="0" presId="urn:microsoft.com/office/officeart/2005/8/layout/process4"/>
    <dgm:cxn modelId="{7F1A6AA3-D43A-4546-AD50-10A3F7C40651}" type="presParOf" srcId="{C84BC245-431B-4BDB-BB1E-75D27C4C1C5E}" destId="{2DD1CB71-C6A0-4532-B354-F978E894455D}" srcOrd="10" destOrd="0" presId="urn:microsoft.com/office/officeart/2005/8/layout/process4"/>
    <dgm:cxn modelId="{805CF476-4D98-4FFB-BA79-1BC9CA961AE4}" type="presParOf" srcId="{2DD1CB71-C6A0-4532-B354-F978E894455D}" destId="{47AA1B2C-0EEC-4013-B61B-5A60D849ED68}" srcOrd="0" destOrd="0" presId="urn:microsoft.com/office/officeart/2005/8/layout/process4"/>
    <dgm:cxn modelId="{DD2C9A19-E627-4585-8BF6-2322D4177BEB}" type="presParOf" srcId="{C84BC245-431B-4BDB-BB1E-75D27C4C1C5E}" destId="{5C1AC012-4856-45D6-9327-0619F8C62066}" srcOrd="11" destOrd="0" presId="urn:microsoft.com/office/officeart/2005/8/layout/process4"/>
    <dgm:cxn modelId="{56E8B39D-327D-4579-960E-7516A80786EA}" type="presParOf" srcId="{C84BC245-431B-4BDB-BB1E-75D27C4C1C5E}" destId="{FEE7EE3F-D81F-4A38-83C3-FA032A70729B}" srcOrd="12" destOrd="0" presId="urn:microsoft.com/office/officeart/2005/8/layout/process4"/>
    <dgm:cxn modelId="{D7E1752B-403D-4979-ADAA-7522D1058E58}" type="presParOf" srcId="{FEE7EE3F-D81F-4A38-83C3-FA032A70729B}" destId="{09D4270B-BD3B-450A-B856-FCA84598055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2A9C3D-2FE7-46EC-BAB8-4FD222EA704B}">
      <dsp:nvSpPr>
        <dsp:cNvPr id="0" name=""/>
        <dsp:cNvSpPr/>
      </dsp:nvSpPr>
      <dsp:spPr>
        <a:xfrm>
          <a:off x="0" y="3956361"/>
          <a:ext cx="4800600" cy="43294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+mj-lt"/>
            </a:rPr>
            <a:t>Warm weather preference</a:t>
          </a:r>
          <a:endParaRPr lang="en-US" sz="2400" kern="1200" dirty="0">
            <a:latin typeface="+mj-lt"/>
          </a:endParaRPr>
        </a:p>
      </dsp:txBody>
      <dsp:txXfrm>
        <a:off x="0" y="3956361"/>
        <a:ext cx="4800600" cy="432942"/>
      </dsp:txXfrm>
    </dsp:sp>
    <dsp:sp modelId="{EDCEE6BD-C65A-461B-A5AE-224CE0C6B7D4}">
      <dsp:nvSpPr>
        <dsp:cNvPr id="0" name=""/>
        <dsp:cNvSpPr/>
      </dsp:nvSpPr>
      <dsp:spPr>
        <a:xfrm rot="10800000">
          <a:off x="0" y="3296990"/>
          <a:ext cx="4800600" cy="665865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+mj-lt"/>
            </a:rPr>
            <a:t>Preferred airline</a:t>
          </a:r>
          <a:endParaRPr lang="en-US" sz="2400" kern="1200" dirty="0">
            <a:latin typeface="+mj-lt"/>
          </a:endParaRPr>
        </a:p>
      </dsp:txBody>
      <dsp:txXfrm rot="10800000">
        <a:off x="0" y="3296990"/>
        <a:ext cx="4800600" cy="665865"/>
      </dsp:txXfrm>
    </dsp:sp>
    <dsp:sp modelId="{DD826C39-CE39-4C2C-8824-2F43707F9221}">
      <dsp:nvSpPr>
        <dsp:cNvPr id="0" name=""/>
        <dsp:cNvSpPr/>
      </dsp:nvSpPr>
      <dsp:spPr>
        <a:xfrm rot="10800000">
          <a:off x="0" y="2637618"/>
          <a:ext cx="4800600" cy="665865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+mj-lt"/>
            </a:rPr>
            <a:t>Preferred airport</a:t>
          </a:r>
          <a:endParaRPr lang="en-US" sz="2400" kern="1200" dirty="0">
            <a:latin typeface="+mj-lt"/>
          </a:endParaRPr>
        </a:p>
      </dsp:txBody>
      <dsp:txXfrm rot="10800000">
        <a:off x="0" y="2637618"/>
        <a:ext cx="4800600" cy="665865"/>
      </dsp:txXfrm>
    </dsp:sp>
    <dsp:sp modelId="{498EB10D-B54A-4FEA-ACF5-026167D4C08B}">
      <dsp:nvSpPr>
        <dsp:cNvPr id="0" name=""/>
        <dsp:cNvSpPr/>
      </dsp:nvSpPr>
      <dsp:spPr>
        <a:xfrm rot="10800000">
          <a:off x="0" y="1978247"/>
          <a:ext cx="4800600" cy="665865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+mj-lt"/>
            </a:rPr>
            <a:t>International vs. domestic</a:t>
          </a:r>
          <a:endParaRPr lang="en-US" sz="2400" kern="1200" dirty="0">
            <a:latin typeface="+mj-lt"/>
          </a:endParaRPr>
        </a:p>
      </dsp:txBody>
      <dsp:txXfrm rot="10800000">
        <a:off x="0" y="1978247"/>
        <a:ext cx="4800600" cy="665865"/>
      </dsp:txXfrm>
    </dsp:sp>
    <dsp:sp modelId="{FC981EFC-8137-4F91-9856-4523FE6EA537}">
      <dsp:nvSpPr>
        <dsp:cNvPr id="0" name=""/>
        <dsp:cNvSpPr/>
      </dsp:nvSpPr>
      <dsp:spPr>
        <a:xfrm rot="10800000">
          <a:off x="0" y="1318875"/>
          <a:ext cx="4800600" cy="665865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+mj-lt"/>
            </a:rPr>
            <a:t>Budget</a:t>
          </a:r>
          <a:endParaRPr lang="en-US" sz="2400" kern="1200" dirty="0">
            <a:latin typeface="+mj-lt"/>
          </a:endParaRPr>
        </a:p>
      </dsp:txBody>
      <dsp:txXfrm rot="10800000">
        <a:off x="0" y="1318875"/>
        <a:ext cx="4800600" cy="665865"/>
      </dsp:txXfrm>
    </dsp:sp>
    <dsp:sp modelId="{47AA1B2C-0EEC-4013-B61B-5A60D849ED68}">
      <dsp:nvSpPr>
        <dsp:cNvPr id="0" name=""/>
        <dsp:cNvSpPr/>
      </dsp:nvSpPr>
      <dsp:spPr>
        <a:xfrm rot="10800000">
          <a:off x="0" y="659504"/>
          <a:ext cx="4800600" cy="665865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+mj-lt"/>
            </a:rPr>
            <a:t>Number of days</a:t>
          </a:r>
          <a:endParaRPr lang="en-US" sz="2400" kern="1200" dirty="0">
            <a:latin typeface="+mj-lt"/>
          </a:endParaRPr>
        </a:p>
      </dsp:txBody>
      <dsp:txXfrm rot="10800000">
        <a:off x="0" y="659504"/>
        <a:ext cx="4800600" cy="665865"/>
      </dsp:txXfrm>
    </dsp:sp>
    <dsp:sp modelId="{09D4270B-BD3B-450A-B856-FCA84598055F}">
      <dsp:nvSpPr>
        <dsp:cNvPr id="0" name=""/>
        <dsp:cNvSpPr/>
      </dsp:nvSpPr>
      <dsp:spPr>
        <a:xfrm rot="10800000">
          <a:off x="0" y="132"/>
          <a:ext cx="4800600" cy="665865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+mj-lt"/>
            </a:rPr>
            <a:t>Cost vs. time minimizing</a:t>
          </a:r>
          <a:endParaRPr lang="en-US" sz="2400" kern="1200" dirty="0">
            <a:latin typeface="+mj-lt"/>
          </a:endParaRPr>
        </a:p>
      </dsp:txBody>
      <dsp:txXfrm rot="10800000">
        <a:off x="0" y="132"/>
        <a:ext cx="4800600" cy="6658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91F552-1AAA-40C7-A94D-35C27FB2626E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25678-55A5-4F7D-ACA9-C604DA839C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5678-55A5-4F7D-ACA9-C604DA839C7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B09E2-42BE-46E2-8CA4-818880968C48}" type="datetime1">
              <a:rPr lang="en-US" smtClean="0"/>
              <a:pPr/>
              <a:t>12/13/2010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84C0-53C3-4CDE-8BAA-2AA4270A085D}" type="datetime1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1E008-EE54-4B95-8977-65D095F3932F}" type="datetime1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7B6C-43AD-4F3D-B9AB-5D84183AF49A}" type="datetime1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02684-E4DF-43CA-97B0-1EF32208D915}" type="datetime1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3B97F-F316-4575-A776-7454568AD68D}" type="datetime1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F7D6-399D-4586-BADA-A900ECABECB9}" type="datetime1">
              <a:rPr lang="en-US" smtClean="0"/>
              <a:pPr/>
              <a:t>12/13/2010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148B4-258C-4E09-85DB-9ECDE8C30D52}" type="datetime1">
              <a:rPr lang="en-US" smtClean="0"/>
              <a:pPr/>
              <a:t>12/13/2010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6699-164B-401E-A93B-A8DABBF68145}" type="datetime1">
              <a:rPr lang="en-US" smtClean="0"/>
              <a:pPr/>
              <a:t>12/13/2010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595FD-D2B2-414B-AB34-249F3FFF92F1}" type="datetime1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F9C6E-E3A8-429B-9D21-3F33F21366E4}" type="datetime1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A516FD0-64D6-4424-A2D9-5B644FB72E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28647C-A438-4FCE-B3D3-6663AD64DD13}" type="datetime1">
              <a:rPr lang="en-US" smtClean="0"/>
              <a:pPr/>
              <a:t>12/13/2010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516FD0-64D6-4424-A2D9-5B644FB72E6E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following is a paid announcement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l-GR" sz="3100" dirty="0" smtClean="0"/>
              <a:t>β</a:t>
            </a:r>
            <a:r>
              <a:rPr lang="en-US" sz="3100" dirty="0" smtClean="0"/>
              <a:t>-test with Business School Students</a:t>
            </a:r>
            <a:endParaRPr lang="en-US" sz="31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 and Penalties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35480"/>
            <a:ext cx="8229600" cy="4693920"/>
          </a:xfrm>
        </p:spPr>
        <p:txBody>
          <a:bodyPr>
            <a:normAutofit/>
          </a:bodyPr>
          <a:lstStyle/>
          <a:p>
            <a:r>
              <a:rPr lang="en-US" dirty="0" smtClean="0"/>
              <a:t>Constraints:</a:t>
            </a:r>
          </a:p>
          <a:p>
            <a:pPr lvl="1"/>
            <a:r>
              <a:rPr lang="en-US" dirty="0" smtClean="0"/>
              <a:t>One destination only (binary constraint)</a:t>
            </a:r>
          </a:p>
          <a:p>
            <a:pPr lvl="1"/>
            <a:r>
              <a:rPr lang="en-US" dirty="0" smtClean="0"/>
              <a:t>Only searches top 11 destinations</a:t>
            </a:r>
          </a:p>
          <a:p>
            <a:pPr lvl="1"/>
            <a:r>
              <a:rPr lang="en-US" dirty="0" smtClean="0"/>
              <a:t>Budget (user input)</a:t>
            </a:r>
          </a:p>
          <a:p>
            <a:pPr lvl="1"/>
            <a:r>
              <a:rPr lang="en-US" dirty="0" smtClean="0"/>
              <a:t>Time (user input)</a:t>
            </a:r>
          </a:p>
          <a:p>
            <a:r>
              <a:rPr lang="en-US" dirty="0" smtClean="0"/>
              <a:t>Penalties for violating preferences:</a:t>
            </a:r>
          </a:p>
          <a:p>
            <a:pPr lvl="1"/>
            <a:r>
              <a:rPr lang="en-US" dirty="0" smtClean="0"/>
              <a:t>Airline</a:t>
            </a:r>
          </a:p>
          <a:p>
            <a:pPr lvl="1"/>
            <a:r>
              <a:rPr lang="en-US" dirty="0" smtClean="0"/>
              <a:t>Airport</a:t>
            </a:r>
          </a:p>
          <a:p>
            <a:pPr lvl="1"/>
            <a:r>
              <a:rPr lang="en-US" dirty="0" smtClean="0"/>
              <a:t>Warm Weather</a:t>
            </a:r>
          </a:p>
          <a:p>
            <a:pPr lvl="1"/>
            <a:r>
              <a:rPr lang="en-US" dirty="0" smtClean="0"/>
              <a:t>Domestic vs. International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 r="31765"/>
          <a:stretch>
            <a:fillRect/>
          </a:stretch>
        </p:blipFill>
        <p:spPr bwMode="auto">
          <a:xfrm>
            <a:off x="6096000" y="2895600"/>
            <a:ext cx="2892124" cy="3552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935480"/>
            <a:ext cx="9067800" cy="4541520"/>
          </a:xfrm>
        </p:spPr>
        <p:txBody>
          <a:bodyPr>
            <a:normAutofit/>
          </a:bodyPr>
          <a:lstStyle/>
          <a:p>
            <a:r>
              <a:rPr lang="en-US" dirty="0" smtClean="0"/>
              <a:t>SideStep.com: Over 6,000 flights for 11 top beach destinations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Expedia.com: 4.5 Star Hotel options </a:t>
            </a:r>
          </a:p>
          <a:p>
            <a:r>
              <a:rPr lang="en-US" dirty="0" smtClean="0"/>
              <a:t>Weather.com: Average temperature for February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 t="3734" b="46282"/>
          <a:stretch>
            <a:fillRect/>
          </a:stretch>
        </p:blipFill>
        <p:spPr bwMode="auto">
          <a:xfrm>
            <a:off x="495300" y="2971800"/>
            <a:ext cx="7429500" cy="2057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Process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71700" y="1935163"/>
          <a:ext cx="4800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Client Testimonials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038600"/>
            <a:ext cx="17430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Callout 6"/>
          <p:cNvSpPr/>
          <p:nvPr/>
        </p:nvSpPr>
        <p:spPr>
          <a:xfrm>
            <a:off x="3581400" y="4953000"/>
            <a:ext cx="3276600" cy="1600200"/>
          </a:xfrm>
          <a:prstGeom prst="wedgeEllipseCallout">
            <a:avLst>
              <a:gd name="adj1" fmla="val -89225"/>
              <a:gd name="adj2" fmla="val -4695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Wow, Dr. Love’s trip planner really works!  My fiancée and I are heading to Aruba!!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Frank from Block 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19800" y="2380488"/>
            <a:ext cx="2819400" cy="2267712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i="1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“I forgot our anniversary dinner because I got drunk at beer blast…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i="1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 have the time, but spent most of my money going to Australia in January” 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828800"/>
            <a:ext cx="5048250" cy="457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Decision: GO TO Trinidad!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533400" y="1981200"/>
            <a:ext cx="7439025" cy="4619625"/>
            <a:chOff x="304800" y="1981200"/>
            <a:chExt cx="7439025" cy="4619625"/>
          </a:xfrm>
        </p:grpSpPr>
        <p:pic>
          <p:nvPicPr>
            <p:cNvPr id="13313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4800" y="1981200"/>
              <a:ext cx="7439025" cy="46196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9800" y="4953000"/>
              <a:ext cx="1574800" cy="1181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Fred from CBS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000250"/>
            <a:ext cx="4981575" cy="4324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019800" y="2913888"/>
            <a:ext cx="2819400" cy="2191512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i="1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“I burned my girlfriend’s passport so she wouldn’t go away with her girlfriends over break, now she thinks I’m a control freak…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i="1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 have Friday classes, money is not a concern, what do I do?” 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Decision: GO TO Miami!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533400" y="1981200"/>
            <a:ext cx="7439025" cy="4619625"/>
            <a:chOff x="457200" y="1828800"/>
            <a:chExt cx="7439025" cy="4619625"/>
          </a:xfrm>
        </p:grpSpPr>
        <p:pic>
          <p:nvPicPr>
            <p:cNvPr id="9220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00" y="1828800"/>
              <a:ext cx="7439025" cy="46196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67400" y="4800600"/>
              <a:ext cx="1882228" cy="1252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Tommy from Block 2 (MBA1)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19800" y="2380488"/>
            <a:ext cx="2819400" cy="2191512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i="1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“HELP!!  My girlfriend says I’m spending too much time playing Angry Birds…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i="1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i="1" noProof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 have no money and an unpaid </a:t>
            </a:r>
            <a:r>
              <a:rPr lang="en-US" sz="2000" i="1" noProof="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int</a:t>
            </a:r>
            <a:r>
              <a:rPr lang="en-US" sz="2000" i="1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ernship</a:t>
            </a:r>
            <a:r>
              <a:rPr lang="en-US" sz="20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this summer… what do I do?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" y="1905000"/>
            <a:ext cx="5048250" cy="457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Decision: DUMPED!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3" y="2833688"/>
            <a:ext cx="8258175" cy="1190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24000" y="419100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…Dr. Love tells it like it</a:t>
            </a:r>
            <a:r>
              <a:rPr kumimoji="0" lang="en-US" sz="50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is…</a:t>
            </a: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Dr. Love’s Desperate Lover Vacation Planner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33406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Melissa Epstein</a:t>
            </a:r>
          </a:p>
          <a:p>
            <a:r>
              <a:rPr lang="en-US" dirty="0" smtClean="0"/>
              <a:t>Rachel Paul</a:t>
            </a:r>
          </a:p>
          <a:p>
            <a:r>
              <a:rPr lang="en-US" dirty="0" smtClean="0"/>
              <a:t>Liz Schnitter</a:t>
            </a:r>
          </a:p>
          <a:p>
            <a:r>
              <a:rPr lang="en-US" dirty="0" smtClean="0"/>
              <a:t>Aviva </a:t>
            </a:r>
            <a:r>
              <a:rPr lang="en-US" dirty="0" err="1" smtClean="0"/>
              <a:t>Shwaid</a:t>
            </a:r>
            <a:endParaRPr lang="en-US" dirty="0" smtClean="0"/>
          </a:p>
          <a:p>
            <a:endParaRPr lang="en-US" sz="1900" dirty="0" smtClean="0"/>
          </a:p>
          <a:p>
            <a:r>
              <a:rPr lang="en-US" sz="1900" b="1" dirty="0" smtClean="0"/>
              <a:t>December 2010</a:t>
            </a:r>
          </a:p>
          <a:p>
            <a:endParaRPr lang="en-US" sz="2400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505200"/>
            <a:ext cx="2057400" cy="2751174"/>
          </a:xfrm>
          <a:prstGeom prst="rect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28600" y="6397823"/>
            <a:ext cx="556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Dr. Love, M.D.</a:t>
            </a:r>
            <a:endParaRPr lang="en-US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Dr. Love Version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Stay tuned for an even better Vacation Planner</a:t>
            </a:r>
          </a:p>
          <a:p>
            <a:endParaRPr lang="en-US" dirty="0" smtClean="0"/>
          </a:p>
          <a:p>
            <a:r>
              <a:rPr lang="en-US" dirty="0" smtClean="0"/>
              <a:t>New and Improved Features:</a:t>
            </a:r>
          </a:p>
          <a:p>
            <a:pPr lvl="1"/>
            <a:r>
              <a:rPr lang="en-US" dirty="0" smtClean="0"/>
              <a:t>MORE originating cities!</a:t>
            </a:r>
          </a:p>
          <a:p>
            <a:pPr lvl="1"/>
            <a:r>
              <a:rPr lang="en-US" dirty="0" smtClean="0"/>
              <a:t>MORE destination options!</a:t>
            </a:r>
          </a:p>
          <a:p>
            <a:pPr lvl="1"/>
            <a:r>
              <a:rPr lang="en-US" dirty="0" smtClean="0"/>
              <a:t>FLEXIBILITY to use miles!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12-Point Star 4"/>
          <p:cNvSpPr/>
          <p:nvPr/>
        </p:nvSpPr>
        <p:spPr>
          <a:xfrm>
            <a:off x="5334000" y="3200400"/>
            <a:ext cx="3124200" cy="3048000"/>
          </a:xfrm>
          <a:prstGeom prst="star12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January 2012 Release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Live Model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8" name="Picture Placeholder 7" descr="IMG_3611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5942" r="5942"/>
          <a:stretch>
            <a:fillRect/>
          </a:stretch>
        </p:blipFill>
        <p:spPr/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446240">
            <a:off x="3158820" y="5274803"/>
            <a:ext cx="4992840" cy="317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 smtClean="0"/>
              <a:t>Korcula</a:t>
            </a:r>
            <a:r>
              <a:rPr lang="en-US" sz="1400" i="1" dirty="0" smtClean="0"/>
              <a:t>, Croatia, Aug 2010</a:t>
            </a:r>
            <a:endParaRPr lang="en-US" sz="1400" i="1" dirty="0"/>
          </a:p>
        </p:txBody>
      </p:sp>
      <p:sp>
        <p:nvSpPr>
          <p:cNvPr id="10" name="Down Arrow Callout 9"/>
          <p:cNvSpPr/>
          <p:nvPr/>
        </p:nvSpPr>
        <p:spPr>
          <a:xfrm rot="402447">
            <a:off x="4585838" y="466176"/>
            <a:ext cx="3200400" cy="2362200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You could be here, right now…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686800" cy="4389120"/>
          </a:xfrm>
        </p:spPr>
        <p:txBody>
          <a:bodyPr>
            <a:normAutofit/>
          </a:bodyPr>
          <a:lstStyle/>
          <a:p>
            <a:r>
              <a:rPr lang="en-US" dirty="0" smtClean="0"/>
              <a:t>Business school students :</a:t>
            </a:r>
          </a:p>
          <a:p>
            <a:pPr lvl="1"/>
            <a:r>
              <a:rPr lang="en-US" dirty="0" smtClean="0"/>
              <a:t>Are limited on money</a:t>
            </a:r>
          </a:p>
          <a:p>
            <a:pPr lvl="1"/>
            <a:r>
              <a:rPr lang="en-US" dirty="0" smtClean="0"/>
              <a:t>Can not miss too much class</a:t>
            </a:r>
          </a:p>
          <a:p>
            <a:pPr lvl="1"/>
            <a:r>
              <a:rPr lang="en-US" dirty="0" smtClean="0"/>
              <a:t>Able to prioritize between these two </a:t>
            </a:r>
          </a:p>
          <a:p>
            <a:r>
              <a:rPr lang="en-US" dirty="0" smtClean="0"/>
              <a:t>Students have some money left after winter break</a:t>
            </a:r>
          </a:p>
          <a:p>
            <a:r>
              <a:rPr lang="en-US" dirty="0" smtClean="0"/>
              <a:t>Their relationships have survived business school thus far</a:t>
            </a:r>
          </a:p>
          <a:p>
            <a:r>
              <a:rPr lang="en-US" dirty="0" smtClean="0"/>
              <a:t>Their partner will only stay at a minimum 4.5 star hotel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Input Screen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905000"/>
            <a:ext cx="8001000" cy="48401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00200"/>
            <a:ext cx="7515225" cy="464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User Output Screen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26</a:t>
            </a:fld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rot="10800000">
            <a:off x="6629401" y="2133600"/>
            <a:ext cx="1219201" cy="1588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3886201" y="3049588"/>
            <a:ext cx="3962401" cy="1588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4038601" y="5181600"/>
            <a:ext cx="3810000" cy="1588"/>
          </a:xfrm>
          <a:prstGeom prst="straightConnector1">
            <a:avLst/>
          </a:prstGeom>
          <a:ln w="76200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848601" y="18288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Suggested</a:t>
            </a:r>
          </a:p>
          <a:p>
            <a:r>
              <a:rPr lang="en-US" dirty="0" smtClean="0"/>
              <a:t>Destination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848601" y="27432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Trip Cost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772400" y="5029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Trip Details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3" cstate="print"/>
          <a:srcRect t="6944"/>
          <a:stretch>
            <a:fillRect/>
          </a:stretch>
        </p:blipFill>
        <p:spPr bwMode="auto">
          <a:xfrm>
            <a:off x="4155551" y="381000"/>
            <a:ext cx="2854849" cy="4084637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93548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Men mess up sometimes.</a:t>
            </a:r>
          </a:p>
          <a:p>
            <a:pPr>
              <a:buNone/>
            </a:pPr>
            <a:r>
              <a:rPr lang="en-US" dirty="0" smtClean="0"/>
              <a:t>And then we see this face…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6350" y="2419350"/>
            <a:ext cx="4057650" cy="2686050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 l="7905" t="23810" r="6719"/>
          <a:stretch>
            <a:fillRect/>
          </a:stretch>
        </p:blipFill>
        <p:spPr bwMode="auto">
          <a:xfrm>
            <a:off x="0" y="3048000"/>
            <a:ext cx="4114800" cy="2438400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4300001"/>
            <a:ext cx="3309938" cy="2557999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94000" y="609600"/>
            <a:ext cx="2550000" cy="1905000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834031"/>
            <a:ext cx="3048000" cy="2023969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print"/>
          <a:srcRect t="7564"/>
          <a:stretch>
            <a:fillRect/>
          </a:stretch>
        </p:blipFill>
        <p:spPr bwMode="auto">
          <a:xfrm>
            <a:off x="2590800" y="3276600"/>
            <a:ext cx="2557599" cy="3581400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828309" y="4419600"/>
            <a:ext cx="2182091" cy="2438400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But Gentlemen, </a:t>
            </a:r>
            <a:br>
              <a:rPr lang="en-US" dirty="0" smtClean="0"/>
            </a:br>
            <a:r>
              <a:rPr lang="en-US" dirty="0" smtClean="0"/>
              <a:t>this does not have to be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Instead of shrugging…</a:t>
            </a:r>
          </a:p>
          <a:p>
            <a:pPr>
              <a:buNone/>
            </a:pPr>
            <a:r>
              <a:rPr lang="en-US" dirty="0" smtClean="0"/>
              <a:t>What if you could fix it all with one magical phrase: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307298" y="4036874"/>
            <a:ext cx="652941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Honey, 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let’s go on vacation!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Vacation is expensive!</a:t>
            </a:r>
          </a:p>
          <a:p>
            <a:r>
              <a:rPr lang="en-US" dirty="0" smtClean="0"/>
              <a:t>You don’t have a passport</a:t>
            </a:r>
          </a:p>
          <a:p>
            <a:r>
              <a:rPr lang="en-US" dirty="0" smtClean="0"/>
              <a:t>Baby needs a tan!</a:t>
            </a:r>
          </a:p>
          <a:p>
            <a:r>
              <a:rPr lang="en-US" dirty="0" smtClean="0"/>
              <a:t>Time is money</a:t>
            </a:r>
          </a:p>
          <a:p>
            <a:r>
              <a:rPr lang="en-US" dirty="0" smtClean="0"/>
              <a:t>Too many choices!</a:t>
            </a:r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1143000"/>
            <a:ext cx="1371600" cy="184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3200400"/>
            <a:ext cx="184785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4495800"/>
            <a:ext cx="22193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4419600"/>
            <a:ext cx="226695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Dr. Love is Your Personal Travel Agent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5181600" cy="4434840"/>
          </a:xfrm>
        </p:spPr>
        <p:txBody>
          <a:bodyPr/>
          <a:lstStyle/>
          <a:p>
            <a:r>
              <a:rPr lang="en-US" dirty="0" smtClean="0"/>
              <a:t>State of the art planning tool</a:t>
            </a:r>
          </a:p>
          <a:p>
            <a:r>
              <a:rPr lang="en-US" dirty="0" smtClean="0"/>
              <a:t>Reviews over 6,000 flight options for 11 top destinations</a:t>
            </a:r>
          </a:p>
          <a:p>
            <a:endParaRPr lang="en-US" dirty="0" smtClean="0"/>
          </a:p>
        </p:txBody>
      </p:sp>
      <p:pic>
        <p:nvPicPr>
          <p:cNvPr id="6" name="Content Placeholder 5" descr="IMG_357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248400" y="2057400"/>
            <a:ext cx="2547957" cy="1910968"/>
          </a:xfrm>
          <a:ln w="7620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7" name="Picture 6" descr="IMG_36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4267200"/>
            <a:ext cx="2540000" cy="1905000"/>
          </a:xfrm>
          <a:prstGeom prst="rect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8" name="Picture 7" descr="IMG_635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76600" y="4267200"/>
            <a:ext cx="2528205" cy="1896154"/>
          </a:xfrm>
          <a:prstGeom prst="rect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9" name="Picture 8" descr="IMG_641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48400" y="4267200"/>
            <a:ext cx="2528205" cy="1896154"/>
          </a:xfrm>
          <a:prstGeom prst="rect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8600" y="6248400"/>
            <a:ext cx="556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*Actual photos taken by clients in Croatia, Aug 2010</a:t>
            </a:r>
            <a:endParaRPr lang="en-US" sz="1400" i="1" dirty="0"/>
          </a:p>
        </p:txBody>
      </p:sp>
      <p:sp>
        <p:nvSpPr>
          <p:cNvPr id="14" name="Down Ribbon 13"/>
          <p:cNvSpPr/>
          <p:nvPr/>
        </p:nvSpPr>
        <p:spPr>
          <a:xfrm rot="20190929">
            <a:off x="355536" y="3506000"/>
            <a:ext cx="8686800" cy="1295400"/>
          </a:xfrm>
          <a:prstGeom prst="ribbon">
            <a:avLst>
              <a:gd name="adj1" fmla="val 32012"/>
              <a:gd name="adj2" fmla="val 75000"/>
            </a:avLst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For the incredibly low price of $19.99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Creating a Model that Saves Relationships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Macro Power!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569720"/>
          </a:xfrm>
        </p:spPr>
        <p:txBody>
          <a:bodyPr/>
          <a:lstStyle/>
          <a:p>
            <a:r>
              <a:rPr lang="en-US" dirty="0" smtClean="0"/>
              <a:t>Dr. Love’s technical approach uses a macro to process your preferences and deliver the optimal 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1000" y="3048000"/>
            <a:ext cx="6705600" cy="3539430"/>
          </a:xfrm>
          <a:prstGeom prst="rect">
            <a:avLst/>
          </a:prstGeom>
          <a:ln w="38100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en-US" sz="1400" dirty="0" err="1" smtClean="0"/>
              <a:t>Application.DisplayAlerts</a:t>
            </a:r>
            <a:r>
              <a:rPr lang="en-US" sz="1400" dirty="0" smtClean="0"/>
              <a:t> = False</a:t>
            </a:r>
          </a:p>
          <a:p>
            <a:r>
              <a:rPr lang="en-US" sz="1400" dirty="0" err="1" smtClean="0"/>
              <a:t>SolverReset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err="1" smtClean="0"/>
              <a:t>SolverOptions</a:t>
            </a:r>
            <a:r>
              <a:rPr lang="en-US" sz="1400" dirty="0" smtClean="0"/>
              <a:t> </a:t>
            </a:r>
            <a:r>
              <a:rPr lang="en-US" sz="1400" dirty="0" err="1" smtClean="0"/>
              <a:t>MaxTime</a:t>
            </a:r>
            <a:r>
              <a:rPr lang="en-US" sz="1400" dirty="0" smtClean="0"/>
              <a:t>:=500, Iterations:=500, Precision:=0.000001, </a:t>
            </a:r>
            <a:r>
              <a:rPr lang="en-US" sz="1400" dirty="0" err="1" smtClean="0"/>
              <a:t>AssumeLinear</a:t>
            </a:r>
            <a:r>
              <a:rPr lang="en-US" sz="1400" dirty="0" smtClean="0"/>
              <a:t> _</a:t>
            </a:r>
          </a:p>
          <a:p>
            <a:r>
              <a:rPr lang="en-US" sz="1400" dirty="0" smtClean="0"/>
              <a:t>:=False, </a:t>
            </a:r>
            <a:r>
              <a:rPr lang="en-US" sz="1400" dirty="0" err="1" smtClean="0"/>
              <a:t>StepThru</a:t>
            </a:r>
            <a:r>
              <a:rPr lang="en-US" sz="1400" dirty="0" smtClean="0"/>
              <a:t>:=False, Estimates:=1, Derivatives:=1, </a:t>
            </a:r>
            <a:r>
              <a:rPr lang="en-US" sz="1400" dirty="0" err="1" smtClean="0"/>
              <a:t>SearchOption</a:t>
            </a:r>
            <a:r>
              <a:rPr lang="en-US" sz="1400" dirty="0" smtClean="0"/>
              <a:t>:=1, _</a:t>
            </a:r>
          </a:p>
          <a:p>
            <a:r>
              <a:rPr lang="en-US" sz="1400" dirty="0" err="1" smtClean="0"/>
              <a:t>IntTolerance</a:t>
            </a:r>
            <a:r>
              <a:rPr lang="en-US" sz="1400" dirty="0" smtClean="0"/>
              <a:t>:=5, Scaling:=False, Convergence:=0.0001, </a:t>
            </a:r>
            <a:r>
              <a:rPr lang="en-US" sz="1400" dirty="0" err="1" smtClean="0"/>
              <a:t>AssumeNonNeg</a:t>
            </a:r>
            <a:r>
              <a:rPr lang="en-US" sz="1400" dirty="0" smtClean="0"/>
              <a:t>:=True</a:t>
            </a:r>
          </a:p>
          <a:p>
            <a:endParaRPr lang="en-US" sz="1400" dirty="0" smtClean="0"/>
          </a:p>
          <a:p>
            <a:r>
              <a:rPr lang="en-US" sz="1400" dirty="0" err="1" smtClean="0"/>
              <a:t>SolverOk</a:t>
            </a:r>
            <a:r>
              <a:rPr lang="en-US" sz="1400" dirty="0" smtClean="0"/>
              <a:t> </a:t>
            </a:r>
            <a:r>
              <a:rPr lang="en-US" sz="1400" dirty="0" err="1" smtClean="0"/>
              <a:t>SetCell</a:t>
            </a:r>
            <a:r>
              <a:rPr lang="en-US" sz="1400" dirty="0" smtClean="0"/>
              <a:t>:="$b$26", </a:t>
            </a:r>
            <a:r>
              <a:rPr lang="en-US" sz="1400" dirty="0" err="1" smtClean="0"/>
              <a:t>MaxMinVal</a:t>
            </a:r>
            <a:r>
              <a:rPr lang="en-US" sz="1400" dirty="0" smtClean="0"/>
              <a:t>:=2, </a:t>
            </a:r>
            <a:r>
              <a:rPr lang="en-US" sz="1400" dirty="0" err="1" smtClean="0"/>
              <a:t>ValueOf</a:t>
            </a:r>
            <a:r>
              <a:rPr lang="en-US" sz="1400" dirty="0" smtClean="0"/>
              <a:t>:="0", </a:t>
            </a:r>
            <a:r>
              <a:rPr lang="en-US" sz="1400" dirty="0" err="1" smtClean="0"/>
              <a:t>ByChange</a:t>
            </a:r>
            <a:r>
              <a:rPr lang="en-US" sz="1400" dirty="0" smtClean="0"/>
              <a:t>:="$A$12:$A$22"</a:t>
            </a:r>
          </a:p>
          <a:p>
            <a:r>
              <a:rPr lang="en-US" sz="1400" dirty="0" err="1" smtClean="0"/>
              <a:t>SolverAdd</a:t>
            </a:r>
            <a:r>
              <a:rPr lang="en-US" sz="1400" dirty="0" smtClean="0"/>
              <a:t> "$A$12:$A$22", 6, "binary"</a:t>
            </a:r>
          </a:p>
          <a:p>
            <a:r>
              <a:rPr lang="en-US" sz="1400" dirty="0" err="1" smtClean="0"/>
              <a:t>SolverAdd</a:t>
            </a:r>
            <a:r>
              <a:rPr lang="en-US" sz="1400" dirty="0" smtClean="0"/>
              <a:t> </a:t>
            </a:r>
            <a:r>
              <a:rPr lang="en-US" sz="1400" dirty="0" err="1" smtClean="0"/>
              <a:t>CellRef</a:t>
            </a:r>
            <a:r>
              <a:rPr lang="en-US" sz="1400" dirty="0" smtClean="0"/>
              <a:t>:="$A$23", Relation:=2, </a:t>
            </a:r>
            <a:r>
              <a:rPr lang="en-US" sz="1400" dirty="0" err="1" smtClean="0"/>
              <a:t>FormulaText</a:t>
            </a:r>
            <a:r>
              <a:rPr lang="en-US" sz="1400" dirty="0" smtClean="0"/>
              <a:t>:="$A$25"</a:t>
            </a:r>
          </a:p>
          <a:p>
            <a:r>
              <a:rPr lang="en-US" sz="1400" dirty="0" err="1" smtClean="0"/>
              <a:t>SolverAdd</a:t>
            </a:r>
            <a:r>
              <a:rPr lang="en-US" sz="1400" dirty="0" smtClean="0"/>
              <a:t> </a:t>
            </a:r>
            <a:r>
              <a:rPr lang="en-US" sz="1400" dirty="0" err="1" smtClean="0"/>
              <a:t>CellRef</a:t>
            </a:r>
            <a:r>
              <a:rPr lang="en-US" sz="1400" dirty="0" smtClean="0"/>
              <a:t>:="$A$12:$A$22", Relation:=5, </a:t>
            </a:r>
            <a:r>
              <a:rPr lang="en-US" sz="1400" dirty="0" err="1" smtClean="0"/>
              <a:t>FormulaText</a:t>
            </a:r>
            <a:r>
              <a:rPr lang="en-US" sz="1400" dirty="0" smtClean="0"/>
              <a:t>:="binary"</a:t>
            </a:r>
          </a:p>
          <a:p>
            <a:r>
              <a:rPr lang="en-US" sz="1400" dirty="0" err="1" smtClean="0"/>
              <a:t>SolverSolve</a:t>
            </a:r>
            <a:endParaRPr lang="en-US" sz="1400" dirty="0" smtClean="0"/>
          </a:p>
          <a:p>
            <a:r>
              <a:rPr lang="en-US" sz="1400" dirty="0" err="1" smtClean="0"/>
              <a:t>SolverAdd</a:t>
            </a:r>
            <a:r>
              <a:rPr lang="en-US" sz="1400" dirty="0" smtClean="0"/>
              <a:t> "$A$12:$A$22", 6, "binary"</a:t>
            </a:r>
          </a:p>
          <a:p>
            <a:r>
              <a:rPr lang="en-US" sz="1400" dirty="0" err="1" smtClean="0"/>
              <a:t>SolverAdd</a:t>
            </a:r>
            <a:r>
              <a:rPr lang="en-US" sz="1400" dirty="0" smtClean="0"/>
              <a:t> "$A$12:$A$22", 5, "binary"</a:t>
            </a:r>
          </a:p>
          <a:p>
            <a:r>
              <a:rPr lang="en-US" sz="1400" dirty="0" smtClean="0"/>
              <a:t>    Sheets("Output").Select</a:t>
            </a:r>
          </a:p>
          <a:p>
            <a:r>
              <a:rPr lang="en-US" sz="1400" dirty="0" smtClean="0"/>
              <a:t>End Sub</a:t>
            </a:r>
            <a:endParaRPr lang="en-US" sz="1400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6019800" y="5105400"/>
            <a:ext cx="2971800" cy="1219200"/>
          </a:xfrm>
          <a:prstGeom prst="wedgeRoundRectCallout">
            <a:avLst>
              <a:gd name="adj1" fmla="val -93910"/>
              <a:gd name="adj2" fmla="val 2126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“I use this approach to intimidate my enemies.”</a:t>
            </a:r>
          </a:p>
          <a:p>
            <a:pPr algn="r"/>
            <a:r>
              <a:rPr lang="en-US" sz="1600" b="1" dirty="0" smtClean="0"/>
              <a:t>-Dr. Love, M.D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Identify the best Valentine’s Day vacation according to your personal preferences….</a:t>
            </a:r>
          </a:p>
          <a:p>
            <a:pPr>
              <a:buNone/>
            </a:pPr>
            <a:r>
              <a:rPr lang="en-US" dirty="0" smtClean="0"/>
              <a:t>  		... To avoid getting dumped by the one you love!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6FD0-64D6-4424-A2D9-5B644FB72E6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b="10902"/>
          <a:stretch>
            <a:fillRect/>
          </a:stretch>
        </p:blipFill>
        <p:spPr bwMode="auto">
          <a:xfrm>
            <a:off x="609599" y="3810000"/>
            <a:ext cx="2990127" cy="2362200"/>
          </a:xfrm>
          <a:prstGeom prst="rect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3962400"/>
            <a:ext cx="1981200" cy="1895348"/>
          </a:xfrm>
          <a:prstGeom prst="rect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3466795"/>
            <a:ext cx="2057400" cy="2781605"/>
          </a:xfrm>
          <a:prstGeom prst="rect">
            <a:avLst/>
          </a:prstGeom>
          <a:ln w="76200"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4">
      <a:dk1>
        <a:sysClr val="windowText" lastClr="000000"/>
      </a:dk1>
      <a:lt1>
        <a:sysClr val="window" lastClr="FFFFFF"/>
      </a:lt1>
      <a:dk2>
        <a:srgbClr val="323232"/>
      </a:dk2>
      <a:lt2>
        <a:srgbClr val="000000"/>
      </a:lt2>
      <a:accent1>
        <a:srgbClr val="F07F09"/>
      </a:accent1>
      <a:accent2>
        <a:srgbClr val="9F2936"/>
      </a:accent2>
      <a:accent3>
        <a:srgbClr val="FFFF00"/>
      </a:accent3>
      <a:accent4>
        <a:srgbClr val="CBCBCB"/>
      </a:accent4>
      <a:accent5>
        <a:srgbClr val="FFC000"/>
      </a:accent5>
      <a:accent6>
        <a:srgbClr val="C19859"/>
      </a:accent6>
      <a:hlink>
        <a:srgbClr val="FF0000"/>
      </a:hlink>
      <a:folHlink>
        <a:srgbClr val="B26B0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454</TotalTime>
  <Words>735</Words>
  <Application>Microsoft Office PowerPoint</Application>
  <PresentationFormat>On-screen Show (4:3)</PresentationFormat>
  <Paragraphs>178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Flow</vt:lpstr>
      <vt:lpstr>The following is a paid announcement   β-test with Business School Students</vt:lpstr>
      <vt:lpstr>Dr. Love’s Desperate Lover Vacation Planner</vt:lpstr>
      <vt:lpstr>Problem</vt:lpstr>
      <vt:lpstr>But Gentlemen,  this does not have to be you!</vt:lpstr>
      <vt:lpstr>Planning Challenges</vt:lpstr>
      <vt:lpstr>Dr. Love is Your Personal Travel Agent</vt:lpstr>
      <vt:lpstr>Creating a Model that Saves Relationships</vt:lpstr>
      <vt:lpstr>Macro Power!</vt:lpstr>
      <vt:lpstr>Objective Function</vt:lpstr>
      <vt:lpstr>Constraints and Penalties</vt:lpstr>
      <vt:lpstr>Data Sources</vt:lpstr>
      <vt:lpstr>Decision Process</vt:lpstr>
      <vt:lpstr>Client Testimonials</vt:lpstr>
      <vt:lpstr>Frank from Block 6</vt:lpstr>
      <vt:lpstr>Decision: GO TO Trinidad!</vt:lpstr>
      <vt:lpstr>Fred from CBS</vt:lpstr>
      <vt:lpstr>Decision: GO TO Miami!</vt:lpstr>
      <vt:lpstr>Tommy from Block 2 (MBA1)</vt:lpstr>
      <vt:lpstr>Decision: DUMPED!</vt:lpstr>
      <vt:lpstr>Dr. Love Version 2</vt:lpstr>
      <vt:lpstr>Live Model</vt:lpstr>
      <vt:lpstr>QUESTIONS?</vt:lpstr>
      <vt:lpstr>APPENDIX</vt:lpstr>
      <vt:lpstr>Assumptions</vt:lpstr>
      <vt:lpstr>User Input Screen</vt:lpstr>
      <vt:lpstr>User Output Screen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Yorkers  Escaping Winter</dc:title>
  <dc:creator>Liz Schnitter</dc:creator>
  <cp:lastModifiedBy>Aviva</cp:lastModifiedBy>
  <cp:revision>30</cp:revision>
  <dcterms:created xsi:type="dcterms:W3CDTF">2010-12-03T21:52:54Z</dcterms:created>
  <dcterms:modified xsi:type="dcterms:W3CDTF">2010-12-13T14:53:10Z</dcterms:modified>
</cp:coreProperties>
</file>