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95" r:id="rId1"/>
  </p:sldMasterIdLst>
  <p:notesMasterIdLst>
    <p:notesMasterId r:id="rId23"/>
  </p:notesMasterIdLst>
  <p:sldIdLst>
    <p:sldId id="256" r:id="rId2"/>
    <p:sldId id="257" r:id="rId3"/>
    <p:sldId id="274" r:id="rId4"/>
    <p:sldId id="259" r:id="rId5"/>
    <p:sldId id="275" r:id="rId6"/>
    <p:sldId id="276" r:id="rId7"/>
    <p:sldId id="277" r:id="rId8"/>
    <p:sldId id="273" r:id="rId9"/>
    <p:sldId id="278" r:id="rId10"/>
    <p:sldId id="260" r:id="rId11"/>
    <p:sldId id="261" r:id="rId12"/>
    <p:sldId id="279" r:id="rId13"/>
    <p:sldId id="280" r:id="rId14"/>
    <p:sldId id="281" r:id="rId15"/>
    <p:sldId id="282" r:id="rId16"/>
    <p:sldId id="283" r:id="rId17"/>
    <p:sldId id="285" r:id="rId18"/>
    <p:sldId id="286" r:id="rId19"/>
    <p:sldId id="262" r:id="rId20"/>
    <p:sldId id="268" r:id="rId21"/>
    <p:sldId id="269"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638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895" autoAdjust="0"/>
  </p:normalViewPr>
  <p:slideViewPr>
    <p:cSldViewPr snapToGrid="0" snapToObjects="1">
      <p:cViewPr varScale="1">
        <p:scale>
          <a:sx n="46" d="100"/>
          <a:sy n="46" d="100"/>
        </p:scale>
        <p:origin x="-1200" y="-96"/>
      </p:cViewPr>
      <p:guideLst>
        <p:guide orient="horz" pos="3284"/>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6" d="100"/>
          <a:sy n="56" d="100"/>
        </p:scale>
        <p:origin x="-180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6E15A2-521E-EC4B-9408-F6647DD751F9}" type="datetimeFigureOut">
              <a:rPr lang="en-US" smtClean="0"/>
              <a:pPr/>
              <a:t>12/12/2010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AA6D71-CE61-C449-817A-D55470EB6AE2}" type="slidenum">
              <a:rPr lang="en-US" smtClean="0"/>
              <a:pPr/>
              <a:t>‹#›</a:t>
            </a:fld>
            <a:endParaRPr lang="en-US" dirty="0"/>
          </a:p>
        </p:txBody>
      </p:sp>
    </p:spTree>
    <p:extLst>
      <p:ext uri="{BB962C8B-B14F-4D97-AF65-F5344CB8AC3E}">
        <p14:creationId xmlns:p14="http://schemas.microsoft.com/office/powerpoint/2010/main" xmlns="" val="126717749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NICOLE</a:t>
            </a:r>
          </a:p>
          <a:p>
            <a:r>
              <a:rPr lang="en-US" dirty="0" smtClean="0"/>
              <a:t>What</a:t>
            </a:r>
            <a:r>
              <a:rPr lang="en-US" baseline="0" dirty="0" smtClean="0"/>
              <a:t> to say:  Introduce the team and our project regarding how to decide where to travel for spring break with a group of friends. </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NICOLE</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p:txBody>
      </p:sp>
      <p:sp>
        <p:nvSpPr>
          <p:cNvPr id="4" name="Slide Number Placeholder 3"/>
          <p:cNvSpPr>
            <a:spLocks noGrp="1"/>
          </p:cNvSpPr>
          <p:nvPr>
            <p:ph type="sldNum" sz="quarter" idx="10"/>
          </p:nvPr>
        </p:nvSpPr>
        <p:spPr/>
        <p:txBody>
          <a:bodyPr/>
          <a:lstStyle/>
          <a:p>
            <a:fld id="{44AA6D71-CE61-C449-817A-D55470EB6AE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smtClean="0"/>
          </a:p>
          <a:p>
            <a:r>
              <a:rPr lang="en-US" dirty="0" smtClean="0"/>
              <a:t>User interface</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smtClean="0"/>
          </a:p>
          <a:p>
            <a:r>
              <a:rPr lang="en-US" dirty="0" smtClean="0"/>
              <a:t>Show screen shot of final criteria rankings for all 18 locations.</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smtClean="0"/>
          </a:p>
          <a:p>
            <a:r>
              <a:rPr lang="en-US" dirty="0" smtClean="0"/>
              <a:t>Data</a:t>
            </a:r>
            <a:r>
              <a:rPr lang="en-US" baseline="0" dirty="0" smtClean="0"/>
              <a:t> Output Table </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p:txBody>
      </p:sp>
      <p:sp>
        <p:nvSpPr>
          <p:cNvPr id="4" name="Slide Number Placeholder 3"/>
          <p:cNvSpPr>
            <a:spLocks noGrp="1"/>
          </p:cNvSpPr>
          <p:nvPr>
            <p:ph type="sldNum" sz="quarter" idx="10"/>
          </p:nvPr>
        </p:nvSpPr>
        <p:spPr/>
        <p:txBody>
          <a:bodyPr/>
          <a:lstStyle/>
          <a:p>
            <a:fld id="{44AA6D71-CE61-C449-817A-D55470EB6AE2}" type="slidenum">
              <a:rPr lang="en-US" smtClean="0">
                <a:solidFill>
                  <a:prstClr val="black"/>
                </a:solidFill>
              </a:rPr>
              <a:pPr/>
              <a:t>18</a:t>
            </a:fld>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a:t>NICOLE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What to say: The world is a big place</a:t>
            </a:r>
            <a:r>
              <a:rPr lang="en-US" baseline="0" dirty="0" smtClean="0"/>
              <a:t> the amount of choices can make choosing a spring break destination daunting.  You can really go anywhere when you have 10 days of vacation.</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ERIC</a:t>
            </a:r>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VISH</a:t>
            </a:r>
            <a:endParaRPr lang="en-US" dirty="0"/>
          </a:p>
          <a:p>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21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dirty="0" smtClean="0"/>
          </a:p>
          <a:p>
            <a:r>
              <a:rPr lang="en-US" dirty="0" smtClean="0"/>
              <a:t>What to say:</a:t>
            </a:r>
            <a:r>
              <a:rPr lang="en-US" baseline="0" dirty="0" smtClean="0"/>
              <a:t>  There are so many questions that have to be answered when making this decision.  Such as what type of weather, do you want to stay in the US or go abroad, how long will it take to get there and do I want to be in nature in a very urban atmosphere.</a:t>
            </a:r>
            <a:r>
              <a:rPr lang="en-US" baseline="0" dirty="0"/>
              <a:t> </a:t>
            </a:r>
            <a:r>
              <a:rPr lang="en-US" baseline="0" dirty="0" smtClean="0"/>
              <a:t> Everyone traveling will have these questions and the issue is that they will most likely all be different. </a:t>
            </a:r>
          </a:p>
        </p:txBody>
      </p:sp>
      <p:sp>
        <p:nvSpPr>
          <p:cNvPr id="4" name="Slide Number Placeholder 3"/>
          <p:cNvSpPr>
            <a:spLocks noGrp="1"/>
          </p:cNvSpPr>
          <p:nvPr>
            <p:ph type="sldNum" sz="quarter" idx="10"/>
          </p:nvPr>
        </p:nvSpPr>
        <p:spPr/>
        <p:txBody>
          <a:bodyPr/>
          <a:lstStyle/>
          <a:p>
            <a:fld id="{44AA6D71-CE61-C449-817A-D55470EB6AE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dirty="0" smtClean="0"/>
          </a:p>
          <a:p>
            <a:r>
              <a:rPr lang="en-US" dirty="0" smtClean="0"/>
              <a:t>What to</a:t>
            </a:r>
            <a:r>
              <a:rPr lang="en-US" baseline="0" dirty="0" smtClean="0"/>
              <a:t> say: Obviously, we all know that business schools students go through a lot of stress during the year and want to make the most of our valuable time off… We EARNED it…</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dirty="0" smtClean="0"/>
          </a:p>
          <a:p>
            <a:r>
              <a:rPr lang="en-US" dirty="0" smtClean="0"/>
              <a:t>What</a:t>
            </a:r>
            <a:r>
              <a:rPr lang="en-US" baseline="0" dirty="0" smtClean="0"/>
              <a:t> to say:  Everyone tends to perform their own research about places to go and look for a number of factors to make a determination.</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dirty="0" smtClean="0"/>
          </a:p>
          <a:p>
            <a:r>
              <a:rPr lang="en-US" dirty="0" smtClean="0"/>
              <a:t>But most business</a:t>
            </a:r>
            <a:r>
              <a:rPr lang="en-US" baseline="0" dirty="0" smtClean="0"/>
              <a:t> school students don’t take individual trips, they do them with a group and therefore you have to determine what trip would be best for a group, not just yourself.</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dirty="0" smtClean="0"/>
          </a:p>
          <a:p>
            <a:r>
              <a:rPr lang="en-US" dirty="0" smtClean="0"/>
              <a:t>What</a:t>
            </a:r>
            <a:r>
              <a:rPr lang="en-US" baseline="0" dirty="0" smtClean="0"/>
              <a:t> to say:  It is virtually impossible to make every individual absolutely happy but that doesn’t mean that it’s not impossible to maximize the overall happiness of the group. </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baseline="0" dirty="0" smtClean="0"/>
          </a:p>
          <a:p>
            <a:r>
              <a:rPr lang="en-US" baseline="0" dirty="0" smtClean="0"/>
              <a:t>What to say: There are so many amazing places to travel to so we made a list of great cities around the world that we would choose our destination from.</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NICOLE</a:t>
            </a:r>
          </a:p>
          <a:p>
            <a:endParaRPr lang="en-US" baseline="0" dirty="0" smtClean="0"/>
          </a:p>
          <a:p>
            <a:r>
              <a:rPr lang="en-US" baseline="0" dirty="0" smtClean="0"/>
              <a:t>What to say: There are so many amazing places to travel to so we made a list of great cities around the world that we would choose our destination from.</a:t>
            </a:r>
            <a:endParaRPr lang="en-US" dirty="0"/>
          </a:p>
        </p:txBody>
      </p:sp>
      <p:sp>
        <p:nvSpPr>
          <p:cNvPr id="4" name="Slide Number Placeholder 3"/>
          <p:cNvSpPr>
            <a:spLocks noGrp="1"/>
          </p:cNvSpPr>
          <p:nvPr>
            <p:ph type="sldNum" sz="quarter" idx="10"/>
          </p:nvPr>
        </p:nvSpPr>
        <p:spPr/>
        <p:txBody>
          <a:bodyPr/>
          <a:lstStyle/>
          <a:p>
            <a:fld id="{44AA6D71-CE61-C449-817A-D55470EB6AE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710F4C3B-12BB-4EC8-A596-2037BFBCFD5E}" type="datetime1">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2000"/>
              </a:spcBef>
              <a:buClr>
                <a:schemeClr val="accent1"/>
              </a:buClr>
              <a:buFont typeface="Wingdings 2" pitchFamily="18" charset="2"/>
              <a:buNone/>
            </a:pPr>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7988300" cy="2980944"/>
          </a:xfrm>
        </p:spPr>
        <p:txBody>
          <a:bodyPr>
            <a:normAutofit/>
          </a:bodyPr>
          <a:lstStyle>
            <a:lvl1pPr marL="0" indent="0">
              <a:buNone/>
              <a:defRPr sz="1800"/>
            </a:lvl1pPr>
          </a:lstStyle>
          <a:p>
            <a:r>
              <a:rPr lang="en-US" dirty="0" smtClean="0"/>
              <a:t>Click icon to add picture</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3986784" cy="2980944"/>
          </a:xfrm>
        </p:spPr>
        <p:txBody>
          <a:bodyPr>
            <a:normAutofit/>
          </a:bodyPr>
          <a:lstStyle>
            <a:lvl1pPr marL="0" indent="0">
              <a:buNone/>
              <a:defRPr sz="1800"/>
            </a:lvl1pPr>
          </a:lstStyle>
          <a:p>
            <a:r>
              <a:rPr lang="en-US" dirty="0" smtClean="0"/>
              <a:t>Click icon to add picture</a:t>
            </a:r>
            <a:endParaRPr dirty="0"/>
          </a:p>
        </p:txBody>
      </p:sp>
      <p:sp>
        <p:nvSpPr>
          <p:cNvPr id="7" name="Picture Placeholder 8"/>
          <p:cNvSpPr>
            <a:spLocks noGrp="1"/>
          </p:cNvSpPr>
          <p:nvPr>
            <p:ph type="pic" sz="quarter" idx="14"/>
          </p:nvPr>
        </p:nvSpPr>
        <p:spPr>
          <a:xfrm>
            <a:off x="4928616" y="1129553"/>
            <a:ext cx="3986784" cy="2980944"/>
          </a:xfrm>
        </p:spPr>
        <p:txBody>
          <a:bodyPr>
            <a:normAutofit/>
          </a:bodyPr>
          <a:lstStyle>
            <a:lvl1pPr marL="0" indent="0">
              <a:buNone/>
              <a:defRPr sz="1800"/>
            </a:lvl1pPr>
          </a:lstStyle>
          <a:p>
            <a:r>
              <a:rPr lang="en-US" dirty="0" smtClean="0"/>
              <a:t>Click icon to add picture</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chorCtr="0">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rtlCol="0" anchor="t" anchorCtr="0">
            <a:normAutofit/>
          </a:bodyPr>
          <a:lstStyle>
            <a:lvl1pPr marL="0" indent="0" algn="l" defTabSz="914400" rtl="0" eaLnBrk="1" latinLnBrk="0" hangingPunct="1">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6601968" cy="2980944"/>
          </a:xfrm>
        </p:spPr>
        <p:txBody>
          <a:bodyPr>
            <a:normAutofit/>
          </a:bodyPr>
          <a:lstStyle>
            <a:lvl1pPr marL="0" indent="0">
              <a:buNone/>
              <a:defRPr sz="1800"/>
            </a:lvl1pPr>
          </a:lstStyle>
          <a:p>
            <a:r>
              <a:rPr lang="en-US" dirty="0" smtClean="0"/>
              <a:t>Click icon to add picture</a:t>
            </a:r>
            <a:endParaRPr dirty="0"/>
          </a:p>
        </p:txBody>
      </p:sp>
      <p:sp>
        <p:nvSpPr>
          <p:cNvPr id="7" name="Picture Placeholder 8"/>
          <p:cNvSpPr>
            <a:spLocks noGrp="1"/>
          </p:cNvSpPr>
          <p:nvPr>
            <p:ph type="pic" sz="quarter" idx="14"/>
          </p:nvPr>
        </p:nvSpPr>
        <p:spPr>
          <a:xfrm>
            <a:off x="7543800" y="1129553"/>
            <a:ext cx="1371600" cy="1481328"/>
          </a:xfrm>
        </p:spPr>
        <p:txBody>
          <a:bodyPr>
            <a:normAutofit/>
          </a:bodyPr>
          <a:lstStyle>
            <a:lvl1pPr marL="0" indent="0">
              <a:buNone/>
              <a:defRPr sz="1800"/>
            </a:lvl1pPr>
          </a:lstStyle>
          <a:p>
            <a:r>
              <a:rPr lang="en-US" dirty="0" smtClean="0"/>
              <a:t>Click icon to add picture</a:t>
            </a:r>
            <a:endParaRPr dirty="0"/>
          </a:p>
        </p:txBody>
      </p:sp>
      <p:sp>
        <p:nvSpPr>
          <p:cNvPr id="8" name="Picture Placeholder 8"/>
          <p:cNvSpPr>
            <a:spLocks noGrp="1"/>
          </p:cNvSpPr>
          <p:nvPr>
            <p:ph type="pic" sz="quarter" idx="15"/>
          </p:nvPr>
        </p:nvSpPr>
        <p:spPr>
          <a:xfrm>
            <a:off x="7543800" y="2629169"/>
            <a:ext cx="1371600" cy="1481328"/>
          </a:xfrm>
        </p:spPr>
        <p:txBody>
          <a:bodyPr>
            <a:normAutofit/>
          </a:bodyPr>
          <a:lstStyle>
            <a:lvl1pPr marL="0" indent="0">
              <a:buNone/>
              <a:defRPr sz="1800"/>
            </a:lvl1pPr>
          </a:lstStyle>
          <a:p>
            <a:r>
              <a:rPr lang="en-US" dirty="0" smtClean="0"/>
              <a:t>Click icon to add picture</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rtlCol="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D0EB5E28-5FDF-419C-905B-828A8064828E}" type="datetime1">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Picture Placeholder 8"/>
          <p:cNvSpPr>
            <a:spLocks noGrp="1"/>
          </p:cNvSpPr>
          <p:nvPr>
            <p:ph type="pic" sz="quarter" idx="13"/>
          </p:nvPr>
        </p:nvSpPr>
        <p:spPr>
          <a:xfrm>
            <a:off x="927100" y="1129553"/>
            <a:ext cx="7988300" cy="3886200"/>
          </a:xfrm>
        </p:spPr>
        <p:txBody>
          <a:bodyPr>
            <a:normAutofit/>
          </a:bodyPr>
          <a:lstStyle>
            <a:lvl1pPr marL="0" indent="0">
              <a:buNone/>
              <a:defRPr sz="1800"/>
            </a:lvl1pPr>
          </a:lstStyle>
          <a:p>
            <a:r>
              <a:rPr lang="en-US" dirty="0" smtClean="0"/>
              <a:t>Click icon to add picture</a:t>
            </a:r>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vert="horz" lIns="1188720" tIns="45720" rIns="274320" bIns="45720" rtlCol="0" anchor="b" anchorCtr="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91440" rIns="274320" bIns="91440" rtlCol="0" anchor="ctr" anchorCtr="0">
            <a:normAutofit/>
          </a:bodyPr>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A7FD2D-5A5F-45B1-82F9-83DDE5E26DCD}" type="datetime1">
              <a:rPr lang="en-US" smtClean="0"/>
              <a:pPr/>
              <a:t>12/12/2010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D8CFD7C-5133-4F31-B8DD-48811D9CC47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147534" y="2595563"/>
            <a:ext cx="3566160" cy="3681412"/>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8" name="Footer Placeholder 7"/>
          <p:cNvSpPr>
            <a:spLocks noGrp="1"/>
          </p:cNvSpPr>
          <p:nvPr>
            <p:ph type="ftr" sz="quarter" idx="11"/>
          </p:nvPr>
        </p:nvSpPr>
        <p:spPr>
          <a:xfrm>
            <a:off x="1120588" y="188259"/>
            <a:ext cx="2895600" cy="365125"/>
          </a:xfrm>
        </p:spPr>
        <p:txBody>
          <a:bodyPr/>
          <a:lstStyle/>
          <a:p>
            <a:endParaRPr lang="en-US" dirty="0"/>
          </a:p>
        </p:txBody>
      </p:sp>
      <p:sp>
        <p:nvSpPr>
          <p:cNvPr id="9" name="Slide Number Placeholder 8"/>
          <p:cNvSpPr>
            <a:spLocks noGrp="1"/>
          </p:cNvSpPr>
          <p:nvPr>
            <p:ph type="sldNum" sz="quarter" idx="12"/>
          </p:nvPr>
        </p:nvSpPr>
        <p:spPr/>
        <p:txBody>
          <a:bodyPr/>
          <a:lstStyle/>
          <a:p>
            <a:fld id="{9FECBDA4-8B5E-1549-8AE0-97DFA23949F7}" type="slidenum">
              <a:rPr lang="en-US" smtClean="0"/>
              <a:pPr/>
              <a:t>‹#›</a:t>
            </a:fld>
            <a:endParaRPr lang="en-US" dirty="0"/>
          </a:p>
        </p:txBody>
      </p:sp>
      <p:cxnSp>
        <p:nvCxnSpPr>
          <p:cNvPr id="11" name="Straight Connector 10"/>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212028"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238974" y="2904565"/>
            <a:ext cx="338328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DBB750-0D34-1F42-982C-176F22FA55CD}" type="datetimeFigureOut">
              <a:rPr lang="en-US" smtClean="0"/>
              <a:pPr/>
              <a:t>12/12/2010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vert="horz" lIns="1188720" tIns="45720" rIns="274320" bIns="45720" rtlCol="0" anchor="ctr">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292608" tIns="274320" rIns="274320" bIns="274320" rtlCol="0" anchor="t" anchorCtr="0">
            <a:normAutofit/>
          </a:bodyPr>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6580094" y="188259"/>
            <a:ext cx="2133600" cy="365125"/>
          </a:xfrm>
        </p:spPr>
        <p:txBody>
          <a:bodyPr/>
          <a:lstStyle/>
          <a:p>
            <a:fld id="{8BDBB750-0D34-1F42-982C-176F22FA55CD}" type="datetimeFigureOut">
              <a:rPr lang="en-US" smtClean="0"/>
              <a:pPr/>
              <a:t>12/12/2010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ECBDA4-8B5E-1549-8AE0-97DFA23949F7}"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23856"/>
            <a:ext cx="8913813" cy="914400"/>
          </a:xfrm>
          <a:prstGeom prst="rect">
            <a:avLst/>
          </a:prstGeom>
          <a:solidFill>
            <a:schemeClr val="tx2"/>
          </a:solidFill>
        </p:spPr>
        <p:txBody>
          <a:bodyPr vert="horz" lIns="1188720" tIns="45720" rIns="27432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1114424" y="2595562"/>
            <a:ext cx="7610476" cy="367076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80094" y="188259"/>
            <a:ext cx="2133600" cy="365125"/>
          </a:xfrm>
          <a:prstGeom prst="rect">
            <a:avLst/>
          </a:prstGeom>
        </p:spPr>
        <p:txBody>
          <a:bodyPr vert="horz" lIns="91440" tIns="45720" rIns="91440" bIns="45720" rtlCol="0" anchor="ctr"/>
          <a:lstStyle>
            <a:lvl1pPr algn="r">
              <a:defRPr sz="1000">
                <a:solidFill>
                  <a:schemeClr val="tx1">
                    <a:lumMod val="65000"/>
                    <a:lumOff val="35000"/>
                  </a:schemeClr>
                </a:solidFill>
              </a:defRPr>
            </a:lvl1pPr>
          </a:lstStyle>
          <a:p>
            <a:fld id="{8BDBB750-0D34-1F42-982C-176F22FA55CD}" type="datetimeFigureOut">
              <a:rPr lang="en-US" smtClean="0"/>
              <a:pPr/>
              <a:t>12/12/2010</a:t>
            </a:fld>
            <a:endParaRPr lang="en-US" dirty="0"/>
          </a:p>
        </p:txBody>
      </p:sp>
      <p:sp>
        <p:nvSpPr>
          <p:cNvPr id="5" name="Footer Placeholder 4"/>
          <p:cNvSpPr>
            <a:spLocks noGrp="1"/>
          </p:cNvSpPr>
          <p:nvPr>
            <p:ph type="ftr" sz="quarter" idx="3"/>
          </p:nvPr>
        </p:nvSpPr>
        <p:spPr>
          <a:xfrm>
            <a:off x="1120588" y="188259"/>
            <a:ext cx="2895600" cy="365125"/>
          </a:xfrm>
          <a:prstGeom prst="rect">
            <a:avLst/>
          </a:prstGeom>
        </p:spPr>
        <p:txBody>
          <a:bodyPr vert="horz" lIns="91440" tIns="45720" rIns="91440" bIns="45720" rtlCol="0" anchor="ctr"/>
          <a:lstStyle>
            <a:lvl1pPr algn="l">
              <a:defRPr sz="10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789894" y="6569075"/>
            <a:ext cx="457200" cy="365125"/>
          </a:xfrm>
          <a:prstGeom prst="rect">
            <a:avLst/>
          </a:prstGeom>
        </p:spPr>
        <p:txBody>
          <a:bodyPr vert="horz" lIns="91440" tIns="45720" rIns="91440" bIns="45720" rtlCol="0" anchor="ctr"/>
          <a:lstStyle>
            <a:lvl1pPr algn="ctr">
              <a:defRPr sz="800">
                <a:solidFill>
                  <a:schemeClr val="tx1">
                    <a:lumMod val="65000"/>
                    <a:lumOff val="35000"/>
                  </a:schemeClr>
                </a:solidFill>
              </a:defRPr>
            </a:lvl1pPr>
          </a:lstStyle>
          <a:p>
            <a:fld id="{9FECBDA4-8B5E-1549-8AE0-97DFA23949F7}" type="slidenum">
              <a:rPr lang="en-US" smtClean="0"/>
              <a:pPr/>
              <a:t>‹#›</a:t>
            </a:fld>
            <a:endParaRPr lang="en-US" dirty="0"/>
          </a:p>
        </p:txBody>
      </p:sp>
      <p:sp>
        <p:nvSpPr>
          <p:cNvPr id="7" name="Rectangle 6"/>
          <p:cNvSpPr/>
          <p:nvPr/>
        </p:nvSpPr>
        <p:spPr>
          <a:xfrm>
            <a:off x="914400" y="0"/>
            <a:ext cx="7999413" cy="182880"/>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 name="Rectangle 7"/>
          <p:cNvSpPr/>
          <p:nvPr/>
        </p:nvSpPr>
        <p:spPr>
          <a:xfrm>
            <a:off x="914400" y="6675120"/>
            <a:ext cx="7999413" cy="182880"/>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 id="2147483810" r:id="rId15"/>
  </p:sldLayoutIdLst>
  <p:txStyles>
    <p:titleStyle>
      <a:lvl1pPr marL="0" indent="0" algn="l" defTabSz="914400" rtl="0" eaLnBrk="1" latinLnBrk="0" hangingPunct="1">
        <a:spcBef>
          <a:spcPct val="0"/>
        </a:spcBef>
        <a:buNone/>
        <a:defRPr sz="3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50000"/>
          </a:schemeClr>
        </a:buClr>
        <a:buFont typeface="Wingdings 2" pitchFamily="18" charset="2"/>
        <a:buChar char=""/>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6.jpe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facebook.com/photo.php?pid=6160993&amp;id=574730791" TargetMode="External"/><Relationship Id="rId5" Type="http://schemas.openxmlformats.org/officeDocument/2006/relationships/image" Target="../media/image17.jpeg"/><Relationship Id="rId4" Type="http://schemas.openxmlformats.org/officeDocument/2006/relationships/hyperlink" Target="http://www.facebook.com/photo.php?op=1&amp;view=global&amp;subj=574730791&amp;pid=44946849&amp;id=410709"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hyperlink" Target="http://www.facebook.com/photo.php?op=1&amp;view=global&amp;subj=177332871658&amp;pid=30802396&amp;id=1299758146&amp;oid=177332871658"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476919"/>
            <a:ext cx="8915400" cy="877824"/>
          </a:xfrm>
          <a:solidFill>
            <a:srgbClr val="4C6385"/>
          </a:solidFill>
        </p:spPr>
        <p:txBody>
          <a:bodyPr>
            <a:normAutofit/>
          </a:bodyPr>
          <a:lstStyle/>
          <a:p>
            <a:r>
              <a:rPr lang="en-US" dirty="0" smtClean="0"/>
              <a:t>Group Spring Break Destination</a:t>
            </a:r>
            <a:endParaRPr lang="en-US" dirty="0"/>
          </a:p>
        </p:txBody>
      </p:sp>
      <p:sp>
        <p:nvSpPr>
          <p:cNvPr id="3" name="Subtitle 2"/>
          <p:cNvSpPr>
            <a:spLocks noGrp="1"/>
          </p:cNvSpPr>
          <p:nvPr>
            <p:ph type="subTitle" idx="1"/>
          </p:nvPr>
        </p:nvSpPr>
        <p:spPr>
          <a:xfrm>
            <a:off x="914400" y="4519767"/>
            <a:ext cx="8001000" cy="2239263"/>
          </a:xfrm>
        </p:spPr>
        <p:txBody>
          <a:bodyPr>
            <a:normAutofit fontScale="92500" lnSpcReduction="20000"/>
          </a:bodyPr>
          <a:lstStyle/>
          <a:p>
            <a:pPr algn="r"/>
            <a:r>
              <a:rPr lang="en-US" dirty="0" smtClean="0"/>
              <a:t>Nicole Barilka</a:t>
            </a:r>
          </a:p>
          <a:p>
            <a:pPr algn="r"/>
            <a:r>
              <a:rPr lang="en-US" dirty="0" smtClean="0"/>
              <a:t>Robert Candler</a:t>
            </a:r>
          </a:p>
          <a:p>
            <a:pPr algn="r"/>
            <a:r>
              <a:rPr lang="en-US" dirty="0" smtClean="0"/>
              <a:t>Lisa Kielt</a:t>
            </a:r>
          </a:p>
          <a:p>
            <a:pPr algn="r"/>
            <a:r>
              <a:rPr lang="en-US" dirty="0" smtClean="0"/>
              <a:t>Vishnu Murthy</a:t>
            </a:r>
          </a:p>
          <a:p>
            <a:pPr algn="r"/>
            <a:r>
              <a:rPr lang="en-US" dirty="0" smtClean="0"/>
              <a:t>Eric Rosenblatt</a:t>
            </a:r>
          </a:p>
        </p:txBody>
      </p:sp>
      <p:pic>
        <p:nvPicPr>
          <p:cNvPr id="5" name="Picture 4"/>
          <p:cNvPicPr>
            <a:picLocks noChangeAspect="1"/>
          </p:cNvPicPr>
          <p:nvPr/>
        </p:nvPicPr>
        <p:blipFill>
          <a:blip r:embed="rId3"/>
          <a:srcRect t="32104" b="13208"/>
          <a:stretch>
            <a:fillRect/>
          </a:stretch>
        </p:blipFill>
        <p:spPr>
          <a:xfrm>
            <a:off x="-22302" y="-32978"/>
            <a:ext cx="9166302" cy="331563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Locations and Criteria</a:t>
            </a:r>
            <a:endParaRPr lang="en-US" dirty="0"/>
          </a:p>
        </p:txBody>
      </p:sp>
      <p:sp>
        <p:nvSpPr>
          <p:cNvPr id="3" name="Content Placeholder 19"/>
          <p:cNvSpPr>
            <a:spLocks noGrp="1"/>
          </p:cNvSpPr>
          <p:nvPr>
            <p:ph idx="1"/>
          </p:nvPr>
        </p:nvSpPr>
        <p:spPr>
          <a:xfrm>
            <a:off x="571946" y="1365360"/>
            <a:ext cx="8152954" cy="2007848"/>
          </a:xfrm>
        </p:spPr>
        <p:txBody>
          <a:bodyPr>
            <a:normAutofit/>
          </a:bodyPr>
          <a:lstStyle/>
          <a:p>
            <a:r>
              <a:rPr lang="en-US" sz="1800" dirty="0" smtClean="0"/>
              <a:t>Our model identifies 18 locations from around the world that through a “proprietary method” were determined desirable.</a:t>
            </a:r>
          </a:p>
          <a:p>
            <a:r>
              <a:rPr lang="en-US" sz="1800" dirty="0" smtClean="0"/>
              <a:t>Each location is evaluated against 12 different criteria using various, credible travel sites and online information sources.</a:t>
            </a:r>
          </a:p>
          <a:p>
            <a:endParaRPr lang="en-US" sz="1800" dirty="0" smtClean="0"/>
          </a:p>
        </p:txBody>
      </p:sp>
      <p:graphicFrame>
        <p:nvGraphicFramePr>
          <p:cNvPr id="4" name="Table 3"/>
          <p:cNvGraphicFramePr>
            <a:graphicFrameLocks noGrp="1"/>
          </p:cNvGraphicFramePr>
          <p:nvPr/>
        </p:nvGraphicFramePr>
        <p:xfrm>
          <a:off x="5323512" y="3010742"/>
          <a:ext cx="2393534" cy="3566160"/>
        </p:xfrm>
        <a:graphic>
          <a:graphicData uri="http://schemas.openxmlformats.org/drawingml/2006/table">
            <a:tbl>
              <a:tblPr firstRow="1" bandRow="1">
                <a:tableStyleId>{5C22544A-7EE6-4342-B048-85BDC9FD1C3A}</a:tableStyleId>
              </a:tblPr>
              <a:tblGrid>
                <a:gridCol w="2393534"/>
              </a:tblGrid>
              <a:tr h="210976">
                <a:tc>
                  <a:txBody>
                    <a:bodyPr/>
                    <a:lstStyle/>
                    <a:p>
                      <a:r>
                        <a:rPr lang="en-US" sz="1200" dirty="0" smtClean="0"/>
                        <a:t>Criteria</a:t>
                      </a:r>
                      <a:endParaRPr lang="en-US" sz="1200" dirty="0"/>
                    </a:p>
                  </a:txBody>
                  <a:tcPr/>
                </a:tc>
              </a:tr>
              <a:tr h="210976">
                <a:tc>
                  <a:txBody>
                    <a:bodyPr/>
                    <a:lstStyle/>
                    <a:p>
                      <a:r>
                        <a:rPr lang="en-US" sz="1200" dirty="0" smtClean="0"/>
                        <a:t>Desired Weather</a:t>
                      </a:r>
                      <a:endParaRPr lang="en-US" sz="1200" dirty="0"/>
                    </a:p>
                  </a:txBody>
                  <a:tcPr/>
                </a:tc>
              </a:tr>
              <a:tr h="210976">
                <a:tc>
                  <a:txBody>
                    <a:bodyPr/>
                    <a:lstStyle/>
                    <a:p>
                      <a:r>
                        <a:rPr lang="en-US" sz="1200" dirty="0" smtClean="0"/>
                        <a:t>NYC Travel Time</a:t>
                      </a:r>
                      <a:endParaRPr lang="en-US" sz="1200" dirty="0"/>
                    </a:p>
                  </a:txBody>
                  <a:tcPr/>
                </a:tc>
              </a:tr>
              <a:tr h="210976">
                <a:tc>
                  <a:txBody>
                    <a:bodyPr/>
                    <a:lstStyle/>
                    <a:p>
                      <a:r>
                        <a:rPr lang="en-US" sz="1200" dirty="0" smtClean="0"/>
                        <a:t>Trip Cost</a:t>
                      </a:r>
                      <a:endParaRPr lang="en-US" sz="1200" dirty="0"/>
                    </a:p>
                  </a:txBody>
                  <a:tcPr/>
                </a:tc>
              </a:tr>
              <a:tr h="210976">
                <a:tc>
                  <a:txBody>
                    <a:bodyPr/>
                    <a:lstStyle/>
                    <a:p>
                      <a:r>
                        <a:rPr lang="en-US" sz="1200" dirty="0" smtClean="0"/>
                        <a:t>English Speaking</a:t>
                      </a:r>
                      <a:endParaRPr lang="en-US" sz="1200" dirty="0"/>
                    </a:p>
                  </a:txBody>
                  <a:tcPr/>
                </a:tc>
              </a:tr>
              <a:tr h="210976">
                <a:tc>
                  <a:txBody>
                    <a:bodyPr/>
                    <a:lstStyle/>
                    <a:p>
                      <a:r>
                        <a:rPr lang="en-US" sz="1200" dirty="0" smtClean="0"/>
                        <a:t>Adventure</a:t>
                      </a:r>
                      <a:endParaRPr lang="en-US" sz="1200" dirty="0"/>
                    </a:p>
                  </a:txBody>
                  <a:tcPr/>
                </a:tc>
              </a:tr>
              <a:tr h="210976">
                <a:tc>
                  <a:txBody>
                    <a:bodyPr/>
                    <a:lstStyle/>
                    <a:p>
                      <a:r>
                        <a:rPr lang="en-US" sz="1200" dirty="0" smtClean="0"/>
                        <a:t>Development</a:t>
                      </a:r>
                      <a:endParaRPr lang="en-US" sz="1200" dirty="0"/>
                    </a:p>
                  </a:txBody>
                  <a:tcPr/>
                </a:tc>
              </a:tr>
              <a:tr h="210976">
                <a:tc>
                  <a:txBody>
                    <a:bodyPr/>
                    <a:lstStyle/>
                    <a:p>
                      <a:r>
                        <a:rPr lang="en-US" sz="1200" dirty="0" smtClean="0"/>
                        <a:t>Partying Atmosphere</a:t>
                      </a:r>
                      <a:endParaRPr lang="en-US" sz="1200" dirty="0"/>
                    </a:p>
                  </a:txBody>
                  <a:tcPr/>
                </a:tc>
              </a:tr>
              <a:tr h="210976">
                <a:tc>
                  <a:txBody>
                    <a:bodyPr/>
                    <a:lstStyle/>
                    <a:p>
                      <a:r>
                        <a:rPr lang="en-US" sz="1200" dirty="0" smtClean="0"/>
                        <a:t>Cleanliness</a:t>
                      </a:r>
                      <a:endParaRPr lang="en-US" sz="1200" dirty="0"/>
                    </a:p>
                  </a:txBody>
                  <a:tcPr/>
                </a:tc>
              </a:tr>
              <a:tr h="210976">
                <a:tc>
                  <a:txBody>
                    <a:bodyPr/>
                    <a:lstStyle/>
                    <a:p>
                      <a:r>
                        <a:rPr lang="en-US" sz="1200" dirty="0" smtClean="0"/>
                        <a:t>Food Options</a:t>
                      </a:r>
                      <a:endParaRPr lang="en-US" sz="1200" dirty="0"/>
                    </a:p>
                  </a:txBody>
                  <a:tcPr/>
                </a:tc>
              </a:tr>
              <a:tr h="210976">
                <a:tc>
                  <a:txBody>
                    <a:bodyPr/>
                    <a:lstStyle/>
                    <a:p>
                      <a:r>
                        <a:rPr lang="en-US" sz="1200" dirty="0" smtClean="0"/>
                        <a:t>Location</a:t>
                      </a:r>
                      <a:endParaRPr lang="en-US" sz="1200" dirty="0"/>
                    </a:p>
                  </a:txBody>
                  <a:tcPr/>
                </a:tc>
              </a:tr>
              <a:tr h="210976">
                <a:tc>
                  <a:txBody>
                    <a:bodyPr/>
                    <a:lstStyle/>
                    <a:p>
                      <a:r>
                        <a:rPr lang="en-US" sz="1200" dirty="0" smtClean="0"/>
                        <a:t>Safety</a:t>
                      </a:r>
                      <a:endParaRPr lang="en-US" sz="1200" dirty="0"/>
                    </a:p>
                  </a:txBody>
                  <a:tcPr/>
                </a:tc>
              </a:tr>
              <a:tr h="210976">
                <a:tc>
                  <a:txBody>
                    <a:bodyPr/>
                    <a:lstStyle/>
                    <a:p>
                      <a:r>
                        <a:rPr lang="en-US" sz="1200" dirty="0" smtClean="0"/>
                        <a:t>Cool Factor</a:t>
                      </a:r>
                      <a:endParaRPr lang="en-US" sz="1200" dirty="0"/>
                    </a:p>
                  </a:txBody>
                  <a:tcPr/>
                </a:tc>
              </a:tr>
            </a:tbl>
          </a:graphicData>
        </a:graphic>
      </p:graphicFrame>
      <p:graphicFrame>
        <p:nvGraphicFramePr>
          <p:cNvPr id="5" name="Table 4"/>
          <p:cNvGraphicFramePr>
            <a:graphicFrameLocks noGrp="1"/>
          </p:cNvGraphicFramePr>
          <p:nvPr/>
        </p:nvGraphicFramePr>
        <p:xfrm>
          <a:off x="973386" y="3010742"/>
          <a:ext cx="2751118" cy="2743200"/>
        </p:xfrm>
        <a:graphic>
          <a:graphicData uri="http://schemas.openxmlformats.org/drawingml/2006/table">
            <a:tbl>
              <a:tblPr firstRow="1" bandRow="1">
                <a:tableStyleId>{5C22544A-7EE6-4342-B048-85BDC9FD1C3A}</a:tableStyleId>
              </a:tblPr>
              <a:tblGrid>
                <a:gridCol w="1375559"/>
                <a:gridCol w="1375559"/>
              </a:tblGrid>
              <a:tr h="210976">
                <a:tc>
                  <a:txBody>
                    <a:bodyPr/>
                    <a:lstStyle/>
                    <a:p>
                      <a:r>
                        <a:rPr lang="en-US" sz="1200" dirty="0" smtClean="0"/>
                        <a:t>Locations</a:t>
                      </a:r>
                      <a:endParaRPr lang="en-US" sz="1200" dirty="0"/>
                    </a:p>
                  </a:txBody>
                  <a:tcPr/>
                </a:tc>
                <a:tc>
                  <a:txBody>
                    <a:bodyPr/>
                    <a:lstStyle/>
                    <a:p>
                      <a:endParaRPr lang="en-US" sz="1200" dirty="0"/>
                    </a:p>
                  </a:txBody>
                  <a:tcPr/>
                </a:tc>
              </a:tr>
              <a:tr h="210976">
                <a:tc>
                  <a:txBody>
                    <a:bodyPr/>
                    <a:lstStyle/>
                    <a:p>
                      <a:r>
                        <a:rPr lang="en-US" sz="1200" dirty="0" smtClean="0"/>
                        <a:t>Barcelona</a:t>
                      </a:r>
                      <a:endParaRPr lang="en-US" sz="1200" dirty="0"/>
                    </a:p>
                  </a:txBody>
                  <a:tcPr/>
                </a:tc>
                <a:tc>
                  <a:txBody>
                    <a:bodyPr/>
                    <a:lstStyle/>
                    <a:p>
                      <a:r>
                        <a:rPr lang="en-US" sz="1200" dirty="0" smtClean="0"/>
                        <a:t>Cairo</a:t>
                      </a:r>
                      <a:endParaRPr lang="en-US" sz="1200" dirty="0"/>
                    </a:p>
                  </a:txBody>
                  <a:tcPr/>
                </a:tc>
              </a:tr>
              <a:tr h="210976">
                <a:tc>
                  <a:txBody>
                    <a:bodyPr/>
                    <a:lstStyle/>
                    <a:p>
                      <a:r>
                        <a:rPr lang="en-US" sz="1200" dirty="0" smtClean="0"/>
                        <a:t>Cape</a:t>
                      </a:r>
                      <a:r>
                        <a:rPr lang="en-US" sz="1200" baseline="0" dirty="0" smtClean="0"/>
                        <a:t> T</a:t>
                      </a:r>
                      <a:r>
                        <a:rPr lang="en-US" sz="1200" dirty="0" smtClean="0"/>
                        <a:t>own</a:t>
                      </a:r>
                      <a:endParaRPr lang="en-US" sz="1200" dirty="0"/>
                    </a:p>
                  </a:txBody>
                  <a:tcPr/>
                </a:tc>
                <a:tc>
                  <a:txBody>
                    <a:bodyPr/>
                    <a:lstStyle/>
                    <a:p>
                      <a:r>
                        <a:rPr lang="en-US" sz="1200" dirty="0" smtClean="0"/>
                        <a:t>Charleston</a:t>
                      </a:r>
                      <a:endParaRPr lang="en-US" sz="1200" dirty="0"/>
                    </a:p>
                  </a:txBody>
                  <a:tcPr/>
                </a:tc>
              </a:tr>
              <a:tr h="210976">
                <a:tc>
                  <a:txBody>
                    <a:bodyPr/>
                    <a:lstStyle/>
                    <a:p>
                      <a:r>
                        <a:rPr lang="en-US" sz="1200" dirty="0" smtClean="0"/>
                        <a:t>Dubai</a:t>
                      </a:r>
                      <a:endParaRPr lang="en-US" sz="1200" dirty="0"/>
                    </a:p>
                  </a:txBody>
                  <a:tcPr/>
                </a:tc>
                <a:tc>
                  <a:txBody>
                    <a:bodyPr/>
                    <a:lstStyle/>
                    <a:p>
                      <a:r>
                        <a:rPr lang="en-US" sz="1200" dirty="0" smtClean="0"/>
                        <a:t>Jackson Hole</a:t>
                      </a:r>
                      <a:endParaRPr lang="en-US" sz="1200" dirty="0"/>
                    </a:p>
                  </a:txBody>
                  <a:tcPr/>
                </a:tc>
              </a:tr>
              <a:tr h="210976">
                <a:tc>
                  <a:txBody>
                    <a:bodyPr/>
                    <a:lstStyle/>
                    <a:p>
                      <a:r>
                        <a:rPr lang="en-US" sz="1200" dirty="0" smtClean="0"/>
                        <a:t>Kathmandu</a:t>
                      </a:r>
                      <a:endParaRPr lang="en-US" sz="1200" dirty="0"/>
                    </a:p>
                  </a:txBody>
                  <a:tcPr/>
                </a:tc>
                <a:tc>
                  <a:txBody>
                    <a:bodyPr/>
                    <a:lstStyle/>
                    <a:p>
                      <a:r>
                        <a:rPr lang="en-US" sz="1200" dirty="0" smtClean="0"/>
                        <a:t>Los Angeles</a:t>
                      </a:r>
                      <a:endParaRPr lang="en-US" sz="1200" dirty="0"/>
                    </a:p>
                  </a:txBody>
                  <a:tcPr/>
                </a:tc>
              </a:tr>
              <a:tr h="210976">
                <a:tc>
                  <a:txBody>
                    <a:bodyPr/>
                    <a:lstStyle/>
                    <a:p>
                      <a:r>
                        <a:rPr lang="en-US" sz="1200" dirty="0" smtClean="0"/>
                        <a:t>London</a:t>
                      </a:r>
                      <a:endParaRPr lang="en-US" sz="1200" dirty="0"/>
                    </a:p>
                  </a:txBody>
                  <a:tcPr/>
                </a:tc>
                <a:tc>
                  <a:txBody>
                    <a:bodyPr/>
                    <a:lstStyle/>
                    <a:p>
                      <a:r>
                        <a:rPr lang="en-US" sz="1200" dirty="0" smtClean="0"/>
                        <a:t>Maui</a:t>
                      </a:r>
                      <a:endParaRPr lang="en-US" sz="1200" dirty="0"/>
                    </a:p>
                  </a:txBody>
                  <a:tcPr/>
                </a:tc>
              </a:tr>
              <a:tr h="210976">
                <a:tc>
                  <a:txBody>
                    <a:bodyPr/>
                    <a:lstStyle/>
                    <a:p>
                      <a:r>
                        <a:rPr lang="en-US" sz="1200" dirty="0" smtClean="0"/>
                        <a:t>Nairobi</a:t>
                      </a:r>
                      <a:endParaRPr lang="en-US" sz="1200" dirty="0"/>
                    </a:p>
                  </a:txBody>
                  <a:tcPr/>
                </a:tc>
                <a:tc>
                  <a:txBody>
                    <a:bodyPr/>
                    <a:lstStyle/>
                    <a:p>
                      <a:r>
                        <a:rPr lang="en-US" sz="1200" dirty="0" smtClean="0"/>
                        <a:t>New York</a:t>
                      </a:r>
                      <a:endParaRPr lang="en-US" sz="1200" dirty="0"/>
                    </a:p>
                  </a:txBody>
                  <a:tcPr/>
                </a:tc>
              </a:tr>
              <a:tr h="210976">
                <a:tc>
                  <a:txBody>
                    <a:bodyPr/>
                    <a:lstStyle/>
                    <a:p>
                      <a:r>
                        <a:rPr lang="en-US" sz="1200" dirty="0" smtClean="0"/>
                        <a:t>Punta del Este</a:t>
                      </a:r>
                      <a:endParaRPr lang="en-US" sz="1200" dirty="0"/>
                    </a:p>
                  </a:txBody>
                  <a:tcPr/>
                </a:tc>
                <a:tc>
                  <a:txBody>
                    <a:bodyPr/>
                    <a:lstStyle/>
                    <a:p>
                      <a:r>
                        <a:rPr lang="en-US" sz="1200" dirty="0" smtClean="0"/>
                        <a:t>Reykjavik</a:t>
                      </a:r>
                      <a:endParaRPr lang="en-US" sz="1200" dirty="0"/>
                    </a:p>
                  </a:txBody>
                  <a:tcPr/>
                </a:tc>
              </a:tr>
              <a:tr h="210976">
                <a:tc>
                  <a:txBody>
                    <a:bodyPr/>
                    <a:lstStyle/>
                    <a:p>
                      <a:r>
                        <a:rPr lang="en-US" sz="1200" dirty="0" smtClean="0"/>
                        <a:t>Rio de Janeiro</a:t>
                      </a:r>
                      <a:endParaRPr lang="en-US" sz="1200" dirty="0"/>
                    </a:p>
                  </a:txBody>
                  <a:tcPr/>
                </a:tc>
                <a:tc>
                  <a:txBody>
                    <a:bodyPr/>
                    <a:lstStyle/>
                    <a:p>
                      <a:r>
                        <a:rPr lang="en-US" sz="1200" dirty="0" smtClean="0"/>
                        <a:t>Sydney</a:t>
                      </a:r>
                      <a:endParaRPr lang="en-US" sz="1200" dirty="0"/>
                    </a:p>
                  </a:txBody>
                  <a:tcPr/>
                </a:tc>
              </a:tr>
              <a:tr h="210976">
                <a:tc>
                  <a:txBody>
                    <a:bodyPr/>
                    <a:lstStyle/>
                    <a:p>
                      <a:r>
                        <a:rPr lang="en-US" sz="1200" dirty="0" smtClean="0"/>
                        <a:t>Tokyo</a:t>
                      </a:r>
                      <a:endParaRPr lang="en-US" sz="1200" dirty="0"/>
                    </a:p>
                  </a:txBody>
                  <a:tcPr/>
                </a:tc>
                <a:tc>
                  <a:txBody>
                    <a:bodyPr/>
                    <a:lstStyle/>
                    <a:p>
                      <a:r>
                        <a:rPr lang="en-US" sz="1200" dirty="0" smtClean="0"/>
                        <a:t>Zanzibar</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normAutofit/>
          </a:bodyPr>
          <a:lstStyle/>
          <a:p>
            <a:r>
              <a:rPr lang="en-US" dirty="0" smtClean="0"/>
              <a:t>The model looks at 24 user inputs</a:t>
            </a:r>
            <a:endParaRPr lang="en-US" dirty="0"/>
          </a:p>
        </p:txBody>
      </p:sp>
      <p:sp>
        <p:nvSpPr>
          <p:cNvPr id="3" name="Content Placeholder 19"/>
          <p:cNvSpPr>
            <a:spLocks noGrp="1"/>
          </p:cNvSpPr>
          <p:nvPr>
            <p:ph idx="1"/>
          </p:nvPr>
        </p:nvSpPr>
        <p:spPr>
          <a:xfrm>
            <a:off x="571946" y="1365359"/>
            <a:ext cx="8152954" cy="4430093"/>
          </a:xfrm>
        </p:spPr>
        <p:txBody>
          <a:bodyPr/>
          <a:lstStyle/>
          <a:p>
            <a:r>
              <a:rPr lang="en-US" dirty="0" smtClean="0"/>
              <a:t>Each member evaluates what they are looking for against each of the 12 criteria including an option for, “I don’t care.”</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xmlns="" val="2780034928"/>
              </p:ext>
            </p:extLst>
          </p:nvPr>
        </p:nvGraphicFramePr>
        <p:xfrm>
          <a:off x="514867" y="2482789"/>
          <a:ext cx="8152953" cy="3931920"/>
        </p:xfrm>
        <a:graphic>
          <a:graphicData uri="http://schemas.openxmlformats.org/drawingml/2006/table">
            <a:tbl>
              <a:tblPr firstRow="1" bandRow="1">
                <a:tableStyleId>{5C22544A-7EE6-4342-B048-85BDC9FD1C3A}</a:tableStyleId>
              </a:tblPr>
              <a:tblGrid>
                <a:gridCol w="1402663"/>
                <a:gridCol w="5788694"/>
                <a:gridCol w="961596"/>
              </a:tblGrid>
              <a:tr h="210976">
                <a:tc>
                  <a:txBody>
                    <a:bodyPr/>
                    <a:lstStyle/>
                    <a:p>
                      <a:r>
                        <a:rPr lang="en-US" sz="1200" dirty="0" smtClean="0"/>
                        <a:t>Criteria</a:t>
                      </a:r>
                      <a:endParaRPr lang="en-US" sz="1200" dirty="0"/>
                    </a:p>
                  </a:txBody>
                  <a:tcPr/>
                </a:tc>
                <a:tc>
                  <a:txBody>
                    <a:bodyPr/>
                    <a:lstStyle/>
                    <a:p>
                      <a:r>
                        <a:rPr lang="en-US" sz="1200" dirty="0" smtClean="0"/>
                        <a:t>Scoring Methodology</a:t>
                      </a:r>
                      <a:endParaRPr lang="en-US" sz="1200" dirty="0"/>
                    </a:p>
                  </a:txBody>
                  <a:tcPr/>
                </a:tc>
                <a:tc>
                  <a:txBody>
                    <a:bodyPr/>
                    <a:lstStyle/>
                    <a:p>
                      <a:r>
                        <a:rPr lang="en-US" sz="1200" dirty="0" smtClean="0"/>
                        <a:t>Priority</a:t>
                      </a:r>
                      <a:endParaRPr lang="en-US" sz="1200" dirty="0"/>
                    </a:p>
                  </a:txBody>
                  <a:tcPr/>
                </a:tc>
              </a:tr>
              <a:tr h="210976">
                <a:tc>
                  <a:txBody>
                    <a:bodyPr/>
                    <a:lstStyle/>
                    <a:p>
                      <a:r>
                        <a:rPr lang="en-US" sz="1200" dirty="0" smtClean="0"/>
                        <a:t>Desired Weather</a:t>
                      </a:r>
                      <a:endParaRPr lang="en-US" sz="1200" dirty="0"/>
                    </a:p>
                  </a:txBody>
                  <a:tcPr/>
                </a:tc>
                <a:tc>
                  <a:txBody>
                    <a:bodyPr/>
                    <a:lstStyle/>
                    <a:p>
                      <a:r>
                        <a:rPr lang="en-US" sz="1200" dirty="0" smtClean="0"/>
                        <a:t>Very</a:t>
                      </a:r>
                      <a:r>
                        <a:rPr lang="en-US" sz="1200" baseline="0" dirty="0" smtClean="0"/>
                        <a:t> Cold, Chilly, Temperate, Warm, Hot</a:t>
                      </a:r>
                      <a:endParaRPr lang="en-US" sz="1200" dirty="0"/>
                    </a:p>
                  </a:txBody>
                  <a:tcPr/>
                </a:tc>
                <a:tc>
                  <a:txBody>
                    <a:bodyPr/>
                    <a:lstStyle/>
                    <a:p>
                      <a:r>
                        <a:rPr lang="en-US" sz="1200" dirty="0" smtClean="0"/>
                        <a:t>0-5</a:t>
                      </a:r>
                      <a:endParaRPr lang="en-US" sz="1200" dirty="0"/>
                    </a:p>
                  </a:txBody>
                  <a:tcPr/>
                </a:tc>
              </a:tr>
              <a:tr h="210976">
                <a:tc>
                  <a:txBody>
                    <a:bodyPr/>
                    <a:lstStyle/>
                    <a:p>
                      <a:r>
                        <a:rPr lang="en-US" sz="1200" dirty="0" smtClean="0"/>
                        <a:t>NYC Travel Time</a:t>
                      </a:r>
                      <a:endParaRPr lang="en-US" sz="1200" dirty="0"/>
                    </a:p>
                  </a:txBody>
                  <a:tcPr/>
                </a:tc>
                <a:tc>
                  <a:txBody>
                    <a:bodyPr/>
                    <a:lstStyle/>
                    <a:p>
                      <a:r>
                        <a:rPr lang="en-US" sz="1200" dirty="0" smtClean="0"/>
                        <a:t>Less than 6, Less</a:t>
                      </a:r>
                      <a:r>
                        <a:rPr lang="en-US" sz="1200" baseline="0" dirty="0" smtClean="0"/>
                        <a:t> than 10, Less than 15, Less than 20, Over 20</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Trip Cost</a:t>
                      </a:r>
                      <a:endParaRPr lang="en-US" sz="1200" dirty="0"/>
                    </a:p>
                  </a:txBody>
                  <a:tcPr/>
                </a:tc>
                <a:tc>
                  <a:txBody>
                    <a:bodyPr/>
                    <a:lstStyle/>
                    <a:p>
                      <a:r>
                        <a:rPr lang="en-US" sz="1200" dirty="0" smtClean="0"/>
                        <a:t>Under $750, Under</a:t>
                      </a:r>
                      <a:r>
                        <a:rPr lang="en-US" sz="1200" baseline="0" dirty="0" smtClean="0"/>
                        <a:t> $1200, Under $1500, Under $2000, Over $2000</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English Speaking</a:t>
                      </a:r>
                      <a:endParaRPr lang="en-US" sz="1200" dirty="0"/>
                    </a:p>
                  </a:txBody>
                  <a:tcPr/>
                </a:tc>
                <a:tc>
                  <a:txBody>
                    <a:bodyPr/>
                    <a:lstStyle/>
                    <a:p>
                      <a:r>
                        <a:rPr lang="en-US" sz="1200" dirty="0" smtClean="0"/>
                        <a:t>Native speaking, Widely</a:t>
                      </a:r>
                      <a:r>
                        <a:rPr lang="en-US" sz="1200" baseline="0" dirty="0" smtClean="0"/>
                        <a:t> Spoken, Broken English, Rare, Not Spoken</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Adventure</a:t>
                      </a:r>
                      <a:endParaRPr lang="en-US" sz="1200" dirty="0"/>
                    </a:p>
                  </a:txBody>
                  <a:tcPr/>
                </a:tc>
                <a:tc>
                  <a:txBody>
                    <a:bodyPr/>
                    <a:lstStyle/>
                    <a:p>
                      <a:r>
                        <a:rPr lang="en-US" sz="1200" dirty="0" smtClean="0"/>
                        <a:t>Mostly Urban,</a:t>
                      </a:r>
                      <a:r>
                        <a:rPr lang="en-US" sz="1200" baseline="0" dirty="0" smtClean="0"/>
                        <a:t> Balance between Urban/Outdoor, Many Outdoor Activities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Development</a:t>
                      </a:r>
                      <a:endParaRPr lang="en-US" sz="1200" dirty="0"/>
                    </a:p>
                  </a:txBody>
                  <a:tcPr/>
                </a:tc>
                <a:tc>
                  <a:txBody>
                    <a:bodyPr/>
                    <a:lstStyle/>
                    <a:p>
                      <a:r>
                        <a:rPr lang="en-US" sz="1200" dirty="0" smtClean="0"/>
                        <a:t>Developed,</a:t>
                      </a:r>
                      <a:r>
                        <a:rPr lang="en-US" sz="1200" baseline="0" dirty="0" smtClean="0"/>
                        <a:t> Developing</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Partying Atmosphere</a:t>
                      </a:r>
                      <a:endParaRPr lang="en-US" sz="1200" dirty="0"/>
                    </a:p>
                  </a:txBody>
                  <a:tcPr/>
                </a:tc>
                <a:tc>
                  <a:txBody>
                    <a:bodyPr/>
                    <a:lstStyle/>
                    <a:p>
                      <a:r>
                        <a:rPr lang="en-US" sz="1200" dirty="0" smtClean="0"/>
                        <a:t>Quiet,</a:t>
                      </a:r>
                      <a:r>
                        <a:rPr lang="en-US" sz="1200" baseline="0" dirty="0" smtClean="0"/>
                        <a:t> Tame, Moderate, Crazy, Scary</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Cleanliness</a:t>
                      </a:r>
                      <a:endParaRPr lang="en-US" sz="1200" dirty="0"/>
                    </a:p>
                  </a:txBody>
                  <a:tcPr/>
                </a:tc>
                <a:tc>
                  <a:txBody>
                    <a:bodyPr/>
                    <a:lstStyle/>
                    <a:p>
                      <a:r>
                        <a:rPr lang="en-US" sz="1200" dirty="0" smtClean="0"/>
                        <a:t>Filthy, Dirty, Moderate, Clean, Very Clean</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Food Options</a:t>
                      </a:r>
                      <a:endParaRPr lang="en-US" sz="1200" dirty="0"/>
                    </a:p>
                  </a:txBody>
                  <a:tcPr/>
                </a:tc>
                <a:tc>
                  <a:txBody>
                    <a:bodyPr/>
                    <a:lstStyle/>
                    <a:p>
                      <a:r>
                        <a:rPr lang="en-US" sz="1200" dirty="0" smtClean="0"/>
                        <a:t>Endless,</a:t>
                      </a:r>
                      <a:r>
                        <a:rPr lang="en-US" sz="1200" baseline="0" dirty="0" smtClean="0"/>
                        <a:t> Plenty, Many, Several, Minimal</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Location</a:t>
                      </a:r>
                      <a:endParaRPr lang="en-US" sz="1200" dirty="0"/>
                    </a:p>
                  </a:txBody>
                  <a:tcPr/>
                </a:tc>
                <a:tc>
                  <a:txBody>
                    <a:bodyPr/>
                    <a:lstStyle/>
                    <a:p>
                      <a:r>
                        <a:rPr lang="en-US" sz="1200" dirty="0" smtClean="0"/>
                        <a:t>Domestic,</a:t>
                      </a:r>
                      <a:r>
                        <a:rPr lang="en-US" sz="1200" baseline="0" dirty="0" smtClean="0"/>
                        <a:t> International</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Safety</a:t>
                      </a:r>
                      <a:endParaRPr lang="en-US" sz="1200" dirty="0"/>
                    </a:p>
                  </a:txBody>
                  <a:tcPr/>
                </a:tc>
                <a:tc>
                  <a:txBody>
                    <a:bodyPr/>
                    <a:lstStyle/>
                    <a:p>
                      <a:r>
                        <a:rPr lang="en-US" sz="1200" dirty="0" smtClean="0"/>
                        <a:t>Very Safe, Low</a:t>
                      </a:r>
                      <a:r>
                        <a:rPr lang="en-US" sz="1200" baseline="0" dirty="0" smtClean="0"/>
                        <a:t> Urban Crime, Minimal Crime, Use Caution, Unsafe</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r h="210976">
                <a:tc>
                  <a:txBody>
                    <a:bodyPr/>
                    <a:lstStyle/>
                    <a:p>
                      <a:r>
                        <a:rPr lang="en-US" sz="1200" dirty="0" smtClean="0"/>
                        <a:t>Cool Factor</a:t>
                      </a:r>
                      <a:endParaRPr lang="en-US" sz="1200" dirty="0"/>
                    </a:p>
                  </a:txBody>
                  <a:tcPr/>
                </a:tc>
                <a:tc>
                  <a:txBody>
                    <a:bodyPr/>
                    <a:lstStyle/>
                    <a:p>
                      <a:r>
                        <a:rPr lang="en-US" sz="1200" dirty="0" smtClean="0"/>
                        <a:t>Ridiculous, Very Cool, Cool, Decent, Weak</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0-5</a:t>
                      </a:r>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normAutofit/>
          </a:bodyPr>
          <a:lstStyle/>
          <a:p>
            <a:r>
              <a:rPr lang="en-US" dirty="0" smtClean="0"/>
              <a:t>Example: Calculating Safety</a:t>
            </a:r>
            <a:endParaRPr lang="en-US" dirty="0"/>
          </a:p>
        </p:txBody>
      </p:sp>
      <p:pic>
        <p:nvPicPr>
          <p:cNvPr id="4"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t="9746" r="13760" b="14339"/>
          <a:stretch/>
        </p:blipFill>
        <p:spPr bwMode="auto">
          <a:xfrm>
            <a:off x="655320" y="2574572"/>
            <a:ext cx="7840980" cy="3880673"/>
          </a:xfrm>
          <a:prstGeom prst="rect">
            <a:avLst/>
          </a:prstGeom>
          <a:noFill/>
          <a:ln w="9525">
            <a:solidFill>
              <a:srgbClr val="4C6385"/>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Content Placeholder 19"/>
          <p:cNvSpPr>
            <a:spLocks noGrp="1"/>
          </p:cNvSpPr>
          <p:nvPr>
            <p:ph idx="1"/>
          </p:nvPr>
        </p:nvSpPr>
        <p:spPr>
          <a:xfrm>
            <a:off x="469843" y="1424756"/>
            <a:ext cx="8152954" cy="4430093"/>
          </a:xfrm>
        </p:spPr>
        <p:txBody>
          <a:bodyPr/>
          <a:lstStyle/>
          <a:p>
            <a:r>
              <a:rPr lang="en-US" dirty="0" smtClean="0"/>
              <a:t>For example, calculating the Safety rankings incorporated data from State Department Information and Global Peace Index, among other sources of information:  </a:t>
            </a:r>
            <a:endParaRPr lang="en-US" dirty="0"/>
          </a:p>
        </p:txBody>
      </p:sp>
    </p:spTree>
    <p:extLst>
      <p:ext uri="{BB962C8B-B14F-4D97-AF65-F5344CB8AC3E}">
        <p14:creationId xmlns:p14="http://schemas.microsoft.com/office/powerpoint/2010/main" xmlns="" val="29926429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normAutofit/>
          </a:bodyPr>
          <a:lstStyle/>
          <a:p>
            <a:r>
              <a:rPr lang="en-US" dirty="0" smtClean="0"/>
              <a:t>Example: Estimating Trip Costs</a:t>
            </a:r>
            <a:endParaRPr lang="en-US" dirty="0"/>
          </a:p>
        </p:txBody>
      </p:sp>
      <p:sp>
        <p:nvSpPr>
          <p:cNvPr id="3" name="Content Placeholder 19"/>
          <p:cNvSpPr>
            <a:spLocks noGrp="1"/>
          </p:cNvSpPr>
          <p:nvPr>
            <p:ph idx="1"/>
          </p:nvPr>
        </p:nvSpPr>
        <p:spPr>
          <a:xfrm>
            <a:off x="559294" y="1409719"/>
            <a:ext cx="8152954" cy="4430093"/>
          </a:xfrm>
        </p:spPr>
        <p:txBody>
          <a:bodyPr/>
          <a:lstStyle/>
          <a:p>
            <a:r>
              <a:rPr lang="en-US" dirty="0" smtClean="0"/>
              <a:t>To calculate the trip costs for each location we researched average hotel costs </a:t>
            </a:r>
            <a:r>
              <a:rPr lang="en-US" dirty="0"/>
              <a:t> </a:t>
            </a:r>
            <a:r>
              <a:rPr lang="en-US" dirty="0" smtClean="0"/>
              <a:t>in each destination and the cost of flights to get there in March </a:t>
            </a:r>
            <a:endParaRPr lang="en-US" dirty="0"/>
          </a:p>
        </p:txBody>
      </p:sp>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6670" t="23517" r="21026" b="25635"/>
          <a:stretch/>
        </p:blipFill>
        <p:spPr bwMode="auto">
          <a:xfrm>
            <a:off x="381144" y="2538365"/>
            <a:ext cx="8331104" cy="3294011"/>
          </a:xfrm>
          <a:prstGeom prst="rect">
            <a:avLst/>
          </a:prstGeom>
          <a:noFill/>
          <a:ln w="9525">
            <a:solidFill>
              <a:srgbClr val="4C6385"/>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945974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normAutofit/>
          </a:bodyPr>
          <a:lstStyle/>
          <a:p>
            <a:r>
              <a:rPr lang="en-US" dirty="0" smtClean="0"/>
              <a:t>Calculating the “Cool Factor”</a:t>
            </a:r>
            <a:endParaRPr lang="en-US" dirty="0"/>
          </a:p>
        </p:txBody>
      </p:sp>
      <p:sp>
        <p:nvSpPr>
          <p:cNvPr id="3" name="Content Placeholder 19"/>
          <p:cNvSpPr>
            <a:spLocks noGrp="1"/>
          </p:cNvSpPr>
          <p:nvPr>
            <p:ph idx="1"/>
          </p:nvPr>
        </p:nvSpPr>
        <p:spPr>
          <a:xfrm>
            <a:off x="503915" y="1572764"/>
            <a:ext cx="8152954" cy="4430093"/>
          </a:xfrm>
        </p:spPr>
        <p:txBody>
          <a:bodyPr/>
          <a:lstStyle/>
          <a:p>
            <a:r>
              <a:rPr lang="en-US" dirty="0" smtClean="0"/>
              <a:t>For the cool factor, we used our collective opinion to evaluate each location:</a:t>
            </a:r>
            <a:endParaRPr lang="en-US" dirty="0"/>
          </a:p>
        </p:txBody>
      </p:sp>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429" t="21398" r="24718" b="22034"/>
          <a:stretch/>
        </p:blipFill>
        <p:spPr bwMode="auto">
          <a:xfrm>
            <a:off x="435885" y="2433233"/>
            <a:ext cx="8289015" cy="3569624"/>
          </a:xfrm>
          <a:prstGeom prst="rect">
            <a:avLst/>
          </a:prstGeom>
          <a:noFill/>
          <a:ln w="9525">
            <a:solidFill>
              <a:srgbClr val="4C6385"/>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979581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User inputs drive the model</a:t>
            </a:r>
            <a:endParaRPr lang="en-US" dirty="0"/>
          </a:p>
        </p:txBody>
      </p:sp>
      <p:sp>
        <p:nvSpPr>
          <p:cNvPr id="3" name="Content Placeholder 19"/>
          <p:cNvSpPr>
            <a:spLocks noGrp="1"/>
          </p:cNvSpPr>
          <p:nvPr>
            <p:ph idx="1"/>
          </p:nvPr>
        </p:nvSpPr>
        <p:spPr>
          <a:xfrm>
            <a:off x="571946" y="1592396"/>
            <a:ext cx="8152954" cy="4430093"/>
          </a:xfrm>
        </p:spPr>
        <p:txBody>
          <a:bodyPr/>
          <a:lstStyle/>
          <a:p>
            <a:r>
              <a:rPr lang="en-US" dirty="0" smtClean="0"/>
              <a:t>Each group member customized their interests and goals for Spring Break</a:t>
            </a:r>
            <a:endParaRPr lang="en-US" dirty="0"/>
          </a:p>
        </p:txBody>
      </p:sp>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2739" t="25102" r="2682" b="27330"/>
          <a:stretch/>
        </p:blipFill>
        <p:spPr bwMode="auto">
          <a:xfrm>
            <a:off x="418453" y="2797131"/>
            <a:ext cx="8368439" cy="2366352"/>
          </a:xfrm>
          <a:prstGeom prst="rect">
            <a:avLst/>
          </a:prstGeom>
          <a:noFill/>
          <a:ln w="9525">
            <a:solidFill>
              <a:srgbClr val="4C6385"/>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537346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Prioritize Criteria </a:t>
            </a:r>
            <a:endParaRPr lang="en-US" dirty="0"/>
          </a:p>
        </p:txBody>
      </p:sp>
      <p:sp>
        <p:nvSpPr>
          <p:cNvPr id="4" name="Content Placeholder 19"/>
          <p:cNvSpPr>
            <a:spLocks noGrp="1"/>
          </p:cNvSpPr>
          <p:nvPr>
            <p:ph idx="1"/>
          </p:nvPr>
        </p:nvSpPr>
        <p:spPr>
          <a:xfrm>
            <a:off x="469843" y="1500956"/>
            <a:ext cx="8152954" cy="4430093"/>
          </a:xfrm>
        </p:spPr>
        <p:txBody>
          <a:bodyPr/>
          <a:lstStyle/>
          <a:p>
            <a:r>
              <a:rPr lang="en-US" dirty="0" smtClean="0"/>
              <a:t>And prioritized the different criteria on a scale of 0-5, 0 being “Don’t Care” and 5 being an absolute priority </a:t>
            </a:r>
          </a:p>
          <a:p>
            <a:endParaRPr lang="en-US" dirty="0" smtClean="0"/>
          </a:p>
          <a:p>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3736" t="38636" r="31491" b="13882"/>
          <a:stretch/>
        </p:blipFill>
        <p:spPr bwMode="auto">
          <a:xfrm>
            <a:off x="1177636" y="2457627"/>
            <a:ext cx="7126577" cy="3473422"/>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66948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Data Table Locates Best Option</a:t>
            </a:r>
            <a:endParaRPr lang="en-US" dirty="0"/>
          </a:p>
        </p:txBody>
      </p:sp>
      <p:sp>
        <p:nvSpPr>
          <p:cNvPr id="3" name="Content Placeholder 19"/>
          <p:cNvSpPr>
            <a:spLocks noGrp="1"/>
          </p:cNvSpPr>
          <p:nvPr>
            <p:ph idx="1"/>
          </p:nvPr>
        </p:nvSpPr>
        <p:spPr>
          <a:xfrm>
            <a:off x="571946" y="1619265"/>
            <a:ext cx="8152954" cy="968640"/>
          </a:xfrm>
        </p:spPr>
        <p:txBody>
          <a:bodyPr/>
          <a:lstStyle/>
          <a:p>
            <a:r>
              <a:rPr lang="en-US" dirty="0" smtClean="0"/>
              <a:t>We’re going to Rio!</a:t>
            </a:r>
            <a:endParaRPr lang="en-US" dirty="0"/>
          </a:p>
        </p:txBody>
      </p:sp>
      <p:pic>
        <p:nvPicPr>
          <p:cNvPr id="7172" name="Picture 4"/>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4532" t="29975" r="35320" b="12500"/>
          <a:stretch/>
        </p:blipFill>
        <p:spPr bwMode="auto">
          <a:xfrm>
            <a:off x="1379346" y="2169451"/>
            <a:ext cx="6524787" cy="4208104"/>
          </a:xfrm>
          <a:prstGeom prst="rect">
            <a:avLst/>
          </a:prstGeom>
          <a:noFill/>
          <a:ln w="9525">
            <a:solidFill>
              <a:srgbClr val="4C6385"/>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Oval 3"/>
          <p:cNvSpPr/>
          <p:nvPr/>
        </p:nvSpPr>
        <p:spPr>
          <a:xfrm>
            <a:off x="4809379" y="2846985"/>
            <a:ext cx="1484742" cy="65821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xmlns="" val="4770851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0" name="Picture 14" descr="http://hosted.eposvriende.com/2007october/Christ/Picture16.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05199" y="1589066"/>
            <a:ext cx="5972175" cy="46577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0" y="332096"/>
            <a:ext cx="8913813" cy="914400"/>
          </a:xfrm>
          <a:solidFill>
            <a:srgbClr val="4C6385"/>
          </a:solidFill>
        </p:spPr>
        <p:txBody>
          <a:bodyPr/>
          <a:lstStyle/>
          <a:p>
            <a:r>
              <a:rPr lang="en-US" dirty="0" smtClean="0"/>
              <a:t>The group is happy about this</a:t>
            </a:r>
            <a:endParaRPr lang="en-US" dirty="0"/>
          </a:p>
        </p:txBody>
      </p:sp>
      <p:pic>
        <p:nvPicPr>
          <p:cNvPr id="9224" name="Picture 8" descr="http://sphotos.ak.fbcdn.net/hphotos-ak-snc3/hs097.snc3/16442_553261736976_9500028_33359270_4169397_n.jpg">
            <a:hlinkClick r:id="rId4"/>
          </p:cNvPr>
          <p:cNvPicPr>
            <a:picLocks noChangeAspect="1" noChangeArrowheads="1"/>
          </p:cNvPicPr>
          <p:nvPr/>
        </p:nvPicPr>
        <p:blipFill rotWithShape="1">
          <a:blip r:embed="rId5">
            <a:extLst>
              <a:ext uri="{28A0092B-C50C-407E-A947-70E740481C1C}">
                <a14:useLocalDpi xmlns:a14="http://schemas.microsoft.com/office/drawing/2010/main" xmlns="" val="0"/>
              </a:ext>
            </a:extLst>
          </a:blip>
          <a:srcRect l="29819" t="21356" b="25370"/>
          <a:stretch/>
        </p:blipFill>
        <p:spPr bwMode="auto">
          <a:xfrm>
            <a:off x="4698609" y="3089235"/>
            <a:ext cx="4037599" cy="2298691"/>
          </a:xfrm>
          <a:prstGeom prst="rect">
            <a:avLst/>
          </a:prstGeom>
          <a:noFill/>
          <a:extLst>
            <a:ext uri="{909E8E84-426E-40DD-AFC4-6F175D3DCCD1}">
              <a14:hiddenFill xmlns:a14="http://schemas.microsoft.com/office/drawing/2010/main" xmlns="">
                <a:solidFill>
                  <a:srgbClr val="FFFFFF"/>
                </a:solidFill>
              </a14:hiddenFill>
            </a:ext>
          </a:extLst>
        </p:spPr>
      </p:pic>
      <p:pic>
        <p:nvPicPr>
          <p:cNvPr id="9222" name="Picture 6" descr="http://sphotos.ak.fbcdn.net/hphotos-ak-snc3/hs584.snc3/30828_433637430791_574730791_6161025_2491959_n.jpg">
            <a:hlinkClick r:id="rId6"/>
          </p:cNvPr>
          <p:cNvPicPr>
            <a:picLocks noChangeAspect="1" noChangeArrowheads="1"/>
          </p:cNvPicPr>
          <p:nvPr/>
        </p:nvPicPr>
        <p:blipFill rotWithShape="1">
          <a:blip r:embed="rId7">
            <a:extLst>
              <a:ext uri="{BEBA8EAE-BF5A-486C-A8C5-ECC9F3942E4B}">
                <a14:imgProps xmlns:a14="http://schemas.microsoft.com/office/drawing/2010/main" xmlns="">
                  <a14:imgLayer r:embed="rId8">
                    <a14:imgEffect>
                      <a14:backgroundRemoval t="35728" b="60509" l="30393" r="46394"/>
                    </a14:imgEffect>
                  </a14:imgLayer>
                </a14:imgProps>
              </a:ext>
              <a:ext uri="{28A0092B-C50C-407E-A947-70E740481C1C}">
                <a14:useLocalDpi xmlns:a14="http://schemas.microsoft.com/office/drawing/2010/main" xmlns="" val="0"/>
              </a:ext>
            </a:extLst>
          </a:blip>
          <a:srcRect l="28393" t="32630" r="51606" b="36393"/>
          <a:stretch/>
        </p:blipFill>
        <p:spPr bwMode="auto">
          <a:xfrm>
            <a:off x="6569225" y="3424515"/>
            <a:ext cx="981504" cy="114010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690491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The Model</a:t>
            </a:r>
            <a:endParaRPr lang="en-US" dirty="0"/>
          </a:p>
        </p:txBody>
      </p:sp>
      <p:sp>
        <p:nvSpPr>
          <p:cNvPr id="3" name="Content Placeholder 19"/>
          <p:cNvSpPr>
            <a:spLocks noGrp="1"/>
          </p:cNvSpPr>
          <p:nvPr>
            <p:ph idx="1"/>
          </p:nvPr>
        </p:nvSpPr>
        <p:spPr>
          <a:xfrm>
            <a:off x="571946" y="1836236"/>
            <a:ext cx="8152954" cy="4430093"/>
          </a:xfrm>
        </p:spPr>
        <p:txBody>
          <a:bodyPr>
            <a:normAutofit fontScale="92500" lnSpcReduction="10000"/>
          </a:bodyPr>
          <a:lstStyle/>
          <a:p>
            <a:r>
              <a:rPr lang="en-US" dirty="0" smtClean="0"/>
              <a:t>Decision Variables:</a:t>
            </a:r>
          </a:p>
          <a:p>
            <a:pPr lvl="1"/>
            <a:r>
              <a:rPr lang="en-US" dirty="0" smtClean="0"/>
              <a:t>The model finds the location that minimizes unhappiness of the group as a whole.  The score is based on 12 preferences and 12 priorities.</a:t>
            </a:r>
          </a:p>
          <a:p>
            <a:r>
              <a:rPr lang="en-US" dirty="0" smtClean="0"/>
              <a:t>Objective Function:</a:t>
            </a:r>
          </a:p>
          <a:p>
            <a:pPr lvl="1"/>
            <a:r>
              <a:rPr lang="en-US" dirty="0" smtClean="0"/>
              <a:t>Minimize Unhappiness</a:t>
            </a:r>
          </a:p>
          <a:p>
            <a:pPr lvl="2"/>
            <a:r>
              <a:rPr lang="en-US" dirty="0" smtClean="0"/>
              <a:t>Cost = Unhappiness</a:t>
            </a:r>
          </a:p>
          <a:p>
            <a:pPr lvl="2"/>
            <a:r>
              <a:rPr lang="en-US" dirty="0" smtClean="0"/>
              <a:t>The cost is equal to the (absolute) distance between the user preference and the attribute of each city</a:t>
            </a:r>
          </a:p>
          <a:p>
            <a:pPr lvl="3"/>
            <a:r>
              <a:rPr lang="en-US" dirty="0" smtClean="0"/>
              <a:t>For example, if our preference for Desired Weather is “Hot”, score of 5, and the city attribute score is Chilly, score of 2, then the cost is 3</a:t>
            </a:r>
          </a:p>
          <a:p>
            <a:pPr lvl="2"/>
            <a:r>
              <a:rPr lang="en-US" dirty="0" smtClean="0"/>
              <a:t>This cost is then weighted then by each user’s priority</a:t>
            </a:r>
          </a:p>
          <a:p>
            <a:pPr lvl="2"/>
            <a:r>
              <a:rPr lang="en-US" dirty="0" smtClean="0"/>
              <a:t>This weighted average cost, or unhappiness, is then minimized to result in the ideal Spring Break City</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Where to go?</a:t>
            </a:r>
            <a:endParaRPr lang="en-US" dirty="0"/>
          </a:p>
        </p:txBody>
      </p:sp>
      <p:pic>
        <p:nvPicPr>
          <p:cNvPr id="4" name="Picture 3"/>
          <p:cNvPicPr>
            <a:picLocks noChangeAspect="1"/>
          </p:cNvPicPr>
          <p:nvPr/>
        </p:nvPicPr>
        <p:blipFill>
          <a:blip r:embed="rId3"/>
          <a:srcRect t="5410"/>
          <a:stretch>
            <a:fillRect/>
          </a:stretch>
        </p:blipFill>
        <p:spPr>
          <a:xfrm>
            <a:off x="437642" y="1469699"/>
            <a:ext cx="8324615" cy="509998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Wish List…</a:t>
            </a:r>
            <a:endParaRPr lang="en-US" dirty="0"/>
          </a:p>
        </p:txBody>
      </p:sp>
      <p:sp>
        <p:nvSpPr>
          <p:cNvPr id="3" name="Content Placeholder 19"/>
          <p:cNvSpPr>
            <a:spLocks noGrp="1"/>
          </p:cNvSpPr>
          <p:nvPr>
            <p:ph idx="1"/>
          </p:nvPr>
        </p:nvSpPr>
        <p:spPr>
          <a:xfrm>
            <a:off x="571946" y="1836236"/>
            <a:ext cx="8152954" cy="4430093"/>
          </a:xfrm>
        </p:spPr>
        <p:txBody>
          <a:bodyPr>
            <a:normAutofit fontScale="92500" lnSpcReduction="10000"/>
          </a:bodyPr>
          <a:lstStyle/>
          <a:p>
            <a:r>
              <a:rPr lang="en-US" dirty="0" smtClean="0"/>
              <a:t>Our model is pretty sweet but there are a few things that we thought of to make it better.</a:t>
            </a:r>
          </a:p>
          <a:p>
            <a:pPr lvl="1"/>
            <a:r>
              <a:rPr lang="en-US" dirty="0" smtClean="0"/>
              <a:t>More locations  would make the model more robust.</a:t>
            </a:r>
          </a:p>
          <a:p>
            <a:pPr lvl="1"/>
            <a:r>
              <a:rPr lang="en-US" dirty="0" smtClean="0"/>
              <a:t>Standardized evaluations are hard to find.  </a:t>
            </a:r>
          </a:p>
          <a:p>
            <a:pPr lvl="2"/>
            <a:r>
              <a:rPr lang="en-US" dirty="0" smtClean="0"/>
              <a:t>Some cities are known for being very clean and some are known for being very polluted.  The middle ground isn’t really ranked.</a:t>
            </a:r>
          </a:p>
          <a:p>
            <a:pPr lvl="2"/>
            <a:r>
              <a:rPr lang="en-US" dirty="0" smtClean="0"/>
              <a:t>Some attributes are what you make them.  You can party as hard as you want in all of the locations but some are set up to facilitate the craziness.  Additionally, just because a city is set up that way doesn’t mean every trip there will be out of control.</a:t>
            </a:r>
          </a:p>
          <a:p>
            <a:pPr lvl="2"/>
            <a:r>
              <a:rPr lang="en-US" dirty="0" smtClean="0"/>
              <a:t>Cost of lodging is tough.  The model could be expanded to include what the maximum per night cost each individual is willing to spend to better hone in on the desired quality.</a:t>
            </a:r>
          </a:p>
          <a:p>
            <a:pPr lvl="2"/>
            <a:r>
              <a:rPr lang="en-US" dirty="0" smtClean="0"/>
              <a:t>Being able to see the top five cities based on preferences not just the top one.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And now, a demonstration…</a:t>
            </a:r>
            <a:endParaRPr lang="en-US" dirty="0"/>
          </a:p>
        </p:txBody>
      </p:sp>
      <p:sp>
        <p:nvSpPr>
          <p:cNvPr id="3" name="Content Placeholder 19"/>
          <p:cNvSpPr>
            <a:spLocks noGrp="1"/>
          </p:cNvSpPr>
          <p:nvPr>
            <p:ph idx="1"/>
          </p:nvPr>
        </p:nvSpPr>
        <p:spPr>
          <a:xfrm>
            <a:off x="571946" y="1836236"/>
            <a:ext cx="8152954" cy="4430093"/>
          </a:xfrm>
        </p:spPr>
        <p:txBody>
          <a:bodyPr/>
          <a:lstStyle/>
          <a:p>
            <a:r>
              <a:rPr lang="en-US" dirty="0" smtClean="0"/>
              <a:t>We would like to show how are model works….  </a:t>
            </a:r>
          </a:p>
          <a:p>
            <a:r>
              <a:rPr lang="en-US" dirty="0" smtClean="0"/>
              <a:t>It turns out Juran is available to travel with our group!</a:t>
            </a:r>
          </a:p>
          <a:p>
            <a:r>
              <a:rPr lang="en-US" dirty="0" smtClean="0"/>
              <a:t>Juran, what kind of Spring Break are you looking for?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What type of trip?</a:t>
            </a:r>
            <a:endParaRPr lang="en-US" dirty="0"/>
          </a:p>
        </p:txBody>
      </p:sp>
      <p:sp>
        <p:nvSpPr>
          <p:cNvPr id="8" name="Oval Callout 7"/>
          <p:cNvSpPr/>
          <p:nvPr/>
        </p:nvSpPr>
        <p:spPr>
          <a:xfrm>
            <a:off x="373572" y="1498267"/>
            <a:ext cx="2625969" cy="1811215"/>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solidFill>
                  <a:schemeClr val="bg1"/>
                </a:solidFill>
              </a:rPr>
              <a:t>Warm or cold weather</a:t>
            </a:r>
          </a:p>
          <a:p>
            <a:pPr algn="ctr"/>
            <a:r>
              <a:rPr lang="en-US" sz="2400" b="1" dirty="0" smtClean="0">
                <a:solidFill>
                  <a:schemeClr val="bg1"/>
                </a:solidFill>
              </a:rPr>
              <a:t>?</a:t>
            </a:r>
            <a:endParaRPr lang="en-US" sz="2400" b="1" dirty="0">
              <a:solidFill>
                <a:schemeClr val="bg1"/>
              </a:solidFill>
            </a:endParaRPr>
          </a:p>
        </p:txBody>
      </p:sp>
      <p:sp>
        <p:nvSpPr>
          <p:cNvPr id="9" name="Oval Callout 8"/>
          <p:cNvSpPr/>
          <p:nvPr/>
        </p:nvSpPr>
        <p:spPr>
          <a:xfrm>
            <a:off x="227033" y="4541740"/>
            <a:ext cx="2919046" cy="1717431"/>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solidFill>
                  <a:schemeClr val="bg1"/>
                </a:solidFill>
              </a:rPr>
              <a:t>Go international?</a:t>
            </a:r>
            <a:endParaRPr lang="en-US" sz="2400" b="1" dirty="0">
              <a:solidFill>
                <a:schemeClr val="bg1"/>
              </a:solidFill>
            </a:endParaRPr>
          </a:p>
        </p:txBody>
      </p:sp>
      <p:sp>
        <p:nvSpPr>
          <p:cNvPr id="10" name="Oval Callout 9"/>
          <p:cNvSpPr/>
          <p:nvPr/>
        </p:nvSpPr>
        <p:spPr>
          <a:xfrm>
            <a:off x="5855819" y="1453663"/>
            <a:ext cx="2625969" cy="1811215"/>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solidFill>
                  <a:schemeClr val="bg1"/>
                </a:solidFill>
              </a:rPr>
              <a:t>Do they speak English</a:t>
            </a:r>
          </a:p>
          <a:p>
            <a:pPr algn="ctr"/>
            <a:r>
              <a:rPr lang="en-US" sz="2400" b="1" dirty="0" smtClean="0">
                <a:solidFill>
                  <a:schemeClr val="bg1"/>
                </a:solidFill>
              </a:rPr>
              <a:t>?</a:t>
            </a:r>
            <a:endParaRPr lang="en-US" sz="2400" b="1" dirty="0">
              <a:solidFill>
                <a:schemeClr val="bg1"/>
              </a:solidFill>
            </a:endParaRPr>
          </a:p>
        </p:txBody>
      </p:sp>
      <p:sp>
        <p:nvSpPr>
          <p:cNvPr id="11" name="Oval Callout 10"/>
          <p:cNvSpPr/>
          <p:nvPr/>
        </p:nvSpPr>
        <p:spPr>
          <a:xfrm>
            <a:off x="5855676" y="4497136"/>
            <a:ext cx="2625969" cy="1717431"/>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solidFill>
                  <a:schemeClr val="bg1"/>
                </a:solidFill>
              </a:rPr>
              <a:t>City or country</a:t>
            </a:r>
          </a:p>
          <a:p>
            <a:pPr algn="ctr"/>
            <a:r>
              <a:rPr lang="en-US" sz="2400" b="1" dirty="0" smtClean="0">
                <a:solidFill>
                  <a:schemeClr val="bg1"/>
                </a:solidFill>
              </a:rPr>
              <a:t>?</a:t>
            </a:r>
            <a:endParaRPr lang="en-US" sz="2400" b="1" dirty="0">
              <a:solidFill>
                <a:schemeClr val="bg1"/>
              </a:solidFill>
            </a:endParaRPr>
          </a:p>
        </p:txBody>
      </p:sp>
      <p:sp>
        <p:nvSpPr>
          <p:cNvPr id="12" name="Oval Callout 11"/>
          <p:cNvSpPr/>
          <p:nvPr/>
        </p:nvSpPr>
        <p:spPr>
          <a:xfrm>
            <a:off x="2877013" y="3100756"/>
            <a:ext cx="2978806" cy="1717431"/>
          </a:xfrm>
          <a:prstGeom prst="wedgeEllipseCallou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sz="2400" b="1" dirty="0" smtClean="0">
                <a:solidFill>
                  <a:schemeClr val="bg1"/>
                </a:solidFill>
              </a:rPr>
              <a:t>How long to get there</a:t>
            </a:r>
          </a:p>
          <a:p>
            <a:pPr algn="ctr"/>
            <a:r>
              <a:rPr lang="en-US" sz="2400" b="1" dirty="0" smtClean="0">
                <a:solidFill>
                  <a:schemeClr val="bg1"/>
                </a:solidFill>
              </a:rPr>
              <a:t>?</a:t>
            </a:r>
            <a:endParaRPr lang="en-US" sz="2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edge">
                                      <p:cBhvr>
                                        <p:cTn id="17" dur="1000"/>
                                        <p:tgtEl>
                                          <p:spTgt spid="10"/>
                                        </p:tgtEl>
                                      </p:cBhvr>
                                    </p:animEffect>
                                  </p:childTnLst>
                                </p:cTn>
                              </p:par>
                              <p:par>
                                <p:cTn id="18" presetID="43" presetClass="entr" presetSubtype="0" fill="hold" grpId="0" nodeType="withEffect">
                                  <p:stCondLst>
                                    <p:cond delay="0"/>
                                  </p:stCondLst>
                                  <p:iterate type="lt">
                                    <p:tmPct val="0"/>
                                  </p:iterate>
                                  <p:childTnLst>
                                    <p:set>
                                      <p:cBhvr>
                                        <p:cTn id="19" dur="1" fill="hold">
                                          <p:stCondLst>
                                            <p:cond delay="0"/>
                                          </p:stCondLst>
                                        </p:cTn>
                                        <p:tgtEl>
                                          <p:spTgt spid="12"/>
                                        </p:tgtEl>
                                        <p:attrNameLst>
                                          <p:attrName>style.visibility</p:attrName>
                                        </p:attrNameLst>
                                      </p:cBhvr>
                                      <p:to>
                                        <p:strVal val="visible"/>
                                      </p:to>
                                    </p:set>
                                    <p:animEffect transition="in" filter="fade">
                                      <p:cBhvr>
                                        <p:cTn id="20" dur="100"/>
                                        <p:tgtEl>
                                          <p:spTgt spid="12"/>
                                        </p:tgtEl>
                                      </p:cBhvr>
                                    </p:animEffect>
                                    <p:anim calcmode="lin" valueType="num">
                                      <p:cBhvr>
                                        <p:cTn id="21" dur="400" fill="hold"/>
                                        <p:tgtEl>
                                          <p:spTgt spid="12"/>
                                        </p:tgtEl>
                                        <p:attrNameLst>
                                          <p:attrName>ppt_x</p:attrName>
                                        </p:attrNameLst>
                                      </p:cBhvr>
                                      <p:tavLst>
                                        <p:tav tm="0">
                                          <p:val>
                                            <p:strVal val="#ppt_x"/>
                                          </p:val>
                                        </p:tav>
                                        <p:tav tm="100000">
                                          <p:val>
                                            <p:strVal val="#ppt_x"/>
                                          </p:val>
                                        </p:tav>
                                      </p:tavLst>
                                    </p:anim>
                                    <p:anim calcmode="lin" valueType="num">
                                      <p:cBhvr>
                                        <p:cTn id="22" dur="400" fill="hold"/>
                                        <p:tgtEl>
                                          <p:spTgt spid="12"/>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1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1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5" presetID="49" presetClass="entr" presetSubtype="0" decel="100000" fill="hold" grpId="0" nodeType="withEffect">
                                  <p:stCondLst>
                                    <p:cond delay="0"/>
                                  </p:stCondLst>
                                  <p:iterate type="lt">
                                    <p:tmPct val="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9" presetClass="entr" presetSubtype="0" fill="hold" grpId="0" nodeType="withEffect">
                                  <p:stCondLst>
                                    <p:cond delay="0"/>
                                  </p:stCondLst>
                                  <p:iterate type="lt">
                                    <p:tmPct val="0"/>
                                  </p:iterate>
                                  <p:childTnLst>
                                    <p:set>
                                      <p:cBhvr>
                                        <p:cTn id="32" dur="1" fill="hold">
                                          <p:stCondLst>
                                            <p:cond delay="0"/>
                                          </p:stCondLst>
                                        </p:cTn>
                                        <p:tgtEl>
                                          <p:spTgt spid="11"/>
                                        </p:tgtEl>
                                        <p:attrNameLst>
                                          <p:attrName>style.visibility</p:attrName>
                                        </p:attrNameLst>
                                      </p:cBhvr>
                                      <p:to>
                                        <p:strVal val="visible"/>
                                      </p:to>
                                    </p:set>
                                    <p:anim calcmode="lin" valueType="num">
                                      <p:cBhvr>
                                        <p:cTn id="33" dur="1000" fill="hold"/>
                                        <p:tgtEl>
                                          <p:spTgt spid="11"/>
                                        </p:tgtEl>
                                        <p:attrNameLst>
                                          <p:attrName>ppt_x</p:attrName>
                                        </p:attrNameLst>
                                      </p:cBhvr>
                                      <p:tavLst>
                                        <p:tav tm="0">
                                          <p:val>
                                            <p:strVal val="#ppt_x-.2"/>
                                          </p:val>
                                        </p:tav>
                                        <p:tav tm="100000">
                                          <p:val>
                                            <p:strVal val="#ppt_x"/>
                                          </p:val>
                                        </p:tav>
                                      </p:tavLst>
                                    </p:anim>
                                    <p:anim calcmode="lin" valueType="num">
                                      <p:cBhvr>
                                        <p:cTn id="34"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The Problem…</a:t>
            </a:r>
            <a:endParaRPr lang="en-US" dirty="0"/>
          </a:p>
        </p:txBody>
      </p:sp>
      <p:sp>
        <p:nvSpPr>
          <p:cNvPr id="32774" name="AutoShape 6" descr="data:image/jpg;base64,/9j/4AAQSkZJRgABAQAAAQABAAD/2wCEAAkGBhQRERUUExMVFRQWFRwWFRUYFhobGhcUHRQYHRgfGhoZHyceGSAjGxkeIDMgJSopLSwtGCAxQTAqNSgrLikBCQoKDgwOGQ8PGS8kHiQtLCwvKjU0LTUpKzA2KTUtKi4uNSo1LjU1NiksNSw1LyoqNSwzKTU1LS8sNDYpNi01LP/AABEIAHIAoAMBIgACEQEDEQH/xAAcAAEAAgMBAQEAAAAAAAAAAAAABgcEBQgBAgP/xABOEAACAQMCAwQFBwQOCQUAAAABAgMABBEFIQYSMQcTQVEUImFxgQgjMkJSkaFysbPBFTM0NUNUYnOCkrLC0vAXJHSio8PE4eMYJXWEk//EABoBAQEBAQEBAQAAAAAAAAAAAAAFBAMBBgL/xAAqEQACAgECBQMDBQAAAAAAAAAAAQIDBBEhBRITMUFRYfEigdEGFHGxwf/aAAwDAQACEQMRAD8AvGlKUApSlAKUpQCoTxz2rW2mnugDPcnpAh6eXO2/J7sE+ytZ2tdpRslFraENeSjqN+5Q/WP8o+APTGfLNW6Fw9yku5LyMcu53JJ3O536/fXeml2P2OF16qXubLUeNtWvieaf0WM/wcA5Tj2vnm/GtRLwuZd5ZZpT4l5GJ/Gpha6Z7KyZ4o4l5pGVF+0zBR952qjHHriuxNlkWSfchMPDzw7wTzwkdCkrL+apBpHaBq1kOZz6bApHOHUh1z0AkA2JxtnPurcizVgCpBBGQQQQR5gjrXtncSWxJjIwww6MMo48mU7GvJ48JLZHsMicXu9iecF9odrqinuWKSqPnIH2kXzOPrDPiPwqT1Qus8CsII9RsJWFxDvLjCsj+Ow6pg48dvZkCyezTj4apbnnAS5iws8f8rwZR9lsHbwII9pmWV8jKddnOiY0pSuZ1FKUoBSlKAUpSgFKUoBWg471p7Swnmj/AGwAJGT4SSOqKfbgtn4Vv6rzt41AxaQ4HWSWNPdh+f8AuUBWmtcOCDVZkIOQqGNj1kTkAaQk7szOG5j55qRafabCtzoWqWmu2q98v+sRAd4uSskUmN2RhhgrdcjbwNY8/Dc0LhIbyGQ4yIrhQJOXPXniIJ8slK4Y3GqKF0cjWLXnTZ+5myMGyyXUg9Uz944sCsbh2zS7vJ5JFV47YiCJWAK96V5pmwdsjKp7N/OvWgv1+lZq484rhDn4SBMV88H+k2duUlsLppHlklcp3TLl32wRJ9kLXDjedHKwnDDlzOTSej30PcHGlXbzWrTQ+ruxWzvjCgCwzxd/Gg2CSKwWUKPAHmVsDbPMfGv3lhzWDxTHeXc9rJDYXS9yJA5YxISHG2CZMH1sZz+NZKpeKpaSxcADJ5ZoGIGNzy846fqrbwjMUcaFeQ9JL1/nZfb8HLNxpO1yrWqZkaBqPo1wM/tcnqSA9MHofgfwzUW12M6DrkdxH6tvKQsg8DA53z+QRn+gtbY3STKShyPEEEEZGcMp3G2/t67ivntfh9I0q2nO7BSrHzIA/Wh++ql8U915+UcMeTjs/Hwy5lOa9qOdnepm40u0kJyxgVWPmyjkY/EqTUjqYVBSlKAUpSgFKUoBSlKAVVvyiYidLQ/ZuUz8UcVaVRTtR0E3ml3MSjLhO8QeJaMh8D2kAr8aAo3T9MMgjmglaC4VRyyqceA2bHUf536Vv249uYk5NTsFuYh/DRqCPeVIKg+31KjPBWo80YXxT1T7vD8PzVYNhcbVryeHY+bFSmt/XyTK8qzHk4+DV2PE+kSkCO4urVicBVknUZPgFUuv4VMbbhhm+jqOojPQHus/78XNUX/YqKfVLRBGgMStcyMFAJ5cLECQN/X33+zU14j4gWxtzJjmlY93bxDrJKdgB+s+AzXwPEcVY2ZHGqbm3prro/svn0L2Pb1aupJaGtk0pYpCr6rcEqd1aW3GfeO7BG1fheX1hFbvDc3wlR/pd5OGcjA2Hd4bG2dh4nzqD6bwMLn5y+jbviWaQ8+Od2kJH0WOQF28OoHhUgseELO3wUgTmHRmyxH9bNV6v0xO1Kc7OXfskk1o/H+MyWcThBtJa/0G1FLh1khiaK3jgWCIsvKZFDEgheoRRsud9z4V99olxy6HAp6s0jD3AuP74r61C42NRjtT1xbn0W0tssAiRIMYLOSObb8rlH319YqVj0xrWrUV3fftoS42O2xyfd/ktnsdhK6NaA/YZvg00jD8DUzrB0LSxbW0MC9Iokjz58qAZ+OM1nVPKgpSlAKUpQClKUApSlAKGlKA5n7ROGH0bUTIin0S4JZMdFycsnsKnceake3G30jVQygg5BGxq7eJOG4b+3e3uF5kb4FW8GU+BH+dq5z4n4NvdDlJIM1oT6soHq+wN17tvYdj4E+GvHv5Ppl2MeRj9T6o9yX6ZrXot5LM0MsyyQJGndBThldyQxJHKDkHPSsqDvJ5/Srrl7wDlhhU5S3jPUA/Wcjq3wG1QvS+MI3x63KfJtv+xrfR6yPOv3XgY/7iWUt5Pz6babGWeRaq1S9kiTtcisO5vQK0cusgeNR/VeMo0yA3OfJd/vPQVvlJR3bM0Yyk9Io3GtawqKWY4ArL7F+FGvbw6jMpEUJIgB+tL5jzCZzn7RHka1nBfZrdaxIs90GhswcjwaQeSA+f2zt5ZrobT9PjgiSKJAkaKFRR0AFTL7+psuxUx8fp7vuZFKUrKaxSlKAUpSgKa1r5RiQzyRxWZkRHKB2l5S2CQTy8hwNvOsL/ANS5/iH/AB//AB1VUNusmphHGVa7CsPNTPgj7jXS3+iLSv4lH/Wf/FQH5dmfaP8Asukzdx3PdMoxz8/NzBj9kYxy/jU2qNRaPa6PbTy2tqQoAeRIsszBc7gMd8Ak499R/hztysby5jtwssbSHlRpAoUv9UZDHBPQe3FAWLSsPV9XitYHnmYJHGvMzez2DxJOwHiSKg/D3bZbX1ylvBb3LO7YBKoAF8Wb1tgBuaAsSviWFXUqwDKRggjII8QQetVzedu9lFdNbyRzKUlMTOVXlBD8pbZs4HXpmtfd/KNslflSCeRAfp4Vc+0KTn78UBtOIuwrTrolo1e2c+MRHKT7UYEf1eWohN8nCVT81fjl/lRMD/uuatbhHje11OIyW0meXZ42GHQnpzL5HwIyD57GszX+IYLGFpriQRxjbJ6k+AUDdifIUBUFr8m92Pz1/keSxE5HvZtvuNTnhnsb06yIYRGaQdHmIfB9igBB92fbUam+UhaBsLbXDLn6XqA492f11OuDuP7TVEJt3PMv04nHK6jzx4j2jIoCRgUNYmq6tFaxNNPIscaDLOxwB5e8noANzVbXHyidPD8qx3DLnHOEUD3gFs/moCvuO+1XUBqVxHFcNFFFO8KIgAGEcrknGSTjO/nVm9sfH8+mW8AtgBJOzDvGUNyKiqThTtklh1yMA7eXPfEmoJcX9zNGSUluZJEJGDytMzLkeGxrpftP1WwgsVOoQ99GzARxgesZOUnKnI5cDO+R1x40Bruxfj2fU4JhcgGSFlHeBQodWBIyBtkcp6Y2IqxqgnZJrtlcW0i2Ns1tHHIAytglmK5yTkk7bbnwrH4j7c9OtWKI7XDjYiEAqD+WSFP9HNAWHSqftflI2pbD2syLn6QZWIH5O356nb8dwtDBPArTxztyhk25cEAgg782/wBHrsaA5S1Cdo7uR0JDrOzKR1DCQkH7xUm/0naz/GZ//wA1/wAFaIfvj/8Aa/59dkYoCP8AZ/fyz6bbSTsWleLLswwS2T1FUN2zdn50669IgBFtO2Vx/BS9WXboPrL8R9Wumqq7t74phgsfRWVXmuMcqn+DVWBMnsORge3PXBFAVFxj2o3Go2lvbSbCNczNn9ukBIVj7l3x9ok+VXL2LdnvoFt38y/6zOoJB6xxdVX2E/SPwHhvzroOpC2uYZ2jWQRyK5RujANnH4ff512Loesx3dvHPC3NHIoZT4+0HyIOQR5g0ByXxVb95q1wmcc94658sykfrq7rz5P1gLVkQzd+EPLMXzlwDjKY5cE+AGcePjVMa7+/Uv8Atx/T11ne3CxxO7EBVRmYnwABJ/AUByr2U669nqtuQSFkkEEi+BVzy7/ksQ3vWtx28cSPcam0GfmrYBFXw52UM7e/JC/0KinB8Bm1O1UA+tdR/Ad6CfuFbHtZtTHrF4D4y849zorD8DQFjcE8F6GdPiN3NbvcSxh5Ga5VWjLDIVQHHKVG2465z5CueGNR/Y3Wk7mTnjjuTCXUgiSEychORsQV39+D4VKtA7AXu7aG4S9jCyxrIB3ZPLzDJBPN1B2+FbrSvk4sk0by3isisGZViIJwc4BLbZ86A0vyhOJ2lvVsw3zcChmHnK65yfchGPyj51IOBewm2lsUlvDKZZow4CPyiJWAK42OWx1ztvjG2TAO2qBl1q6zn1u7ZSfEGCMbe4gj4V0pwxepNZW8iEFWgQj+oNveDtjzFAcj8RaQLS9mt1YsIZmjDEYJCvgE4q6flG/uO0/nj+iqpe0H997z/a5P0hq2vlG/uO0/nj+ioD35Nn7lu/55P0dbu77D9M9IkuJTJyuxcxGUJGCTk45QGA9nNtUX7BtSFtpuoTkZER7zHnywk4+OMVX2mxXvEOod28+Wbmclie7ijHXlQdAMgADz69TQEq7ZOEdMtbaKSxMay99yOiTF8oY3bJUsxGCoGdvpe6pL8m24Y2t0hPqrMpA8i0e/9kVCO0jsiXSbSOf0kys8wiK92FAzG7ZzzE/Ux8amfya/3Pd/zsf9hqAq7U+BtR9IkZbG7/bWZWEEn2yQQQKy/QNf+xqn3T11XinLQFK9kUmo273ct9FfMqwAxpIkrF3DfRjDDdj02/NUMuuDtV1jUjJPazw96/rPJG6pDEPAFgM8q9B1J99dO4pigKq7SuyKOTToxZR/PWiYQD6UsfV1P2myS48ySPrVo+xKfULGY2txZ3S20pyrtBIFilx1JxsrYwfI4O29XlXmKA494thZ9UuVQEu124UDqWMpAx7c1udX1vXJYzaT+mMv0TGYm5m9jMF5nHvJzWHqQ/8AfX/+Q/6iutQKApnsX7KJbaUXt4nI4BEER+kvMMF3HgeUkBTuMnODitt2x9lr6iFubUD0iNeVkJA71AcjBOwYZPXqD12FWjSgOWNE4t1jSVNuiyooJxFLAWCkncrzDIyfI43zUj4YfiLULuObvJo0VgS0g7qHlB3HdgASZG2ACfMjrXQeK9oCq+2jsxk1BUubYBriNeV4847yPORyk/WUk7HqD5gZp7S9T1iyBtoTeQ5J+aCPsT15VIyp92K61pigORJ+z7U+8DPZXTM2HLd07k82/rEA7+YO48auXt60O4ubS2W3glmZZSWEaM5A7vGSFBxvVq4r3FAU/wBi3CUy6ffW91DLB355PnIypKtEVJAYDOM1WMvDuqaHd94kcishIWZELxuh2O+CCCPqncew11dimKA5e1dNb1tDJJDNJFCOZVEfIuenqLgGRsHwycVY/wAnzRp7aC6E8MsRaRCokRkyAjZxzAZq2sUoBSlKAUpSgFKUoDnHg22V+KJQ6qwFzMwDAHDB2KkZ6EHcGujqUoBSlKAUpSgFKUoBSlKAUpSgFKUoD//Z"/>
          <p:cNvSpPr>
            <a:spLocks noChangeAspect="1" noChangeArrowheads="1"/>
          </p:cNvSpPr>
          <p:nvPr/>
        </p:nvSpPr>
        <p:spPr bwMode="auto">
          <a:xfrm>
            <a:off x="155575" y="-517525"/>
            <a:ext cx="1524000" cy="108585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6" name="AutoShape 8"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8" name="AutoShape 10"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4" name="Content Placeholder 19"/>
          <p:cNvSpPr txBox="1">
            <a:spLocks/>
          </p:cNvSpPr>
          <p:nvPr/>
        </p:nvSpPr>
        <p:spPr>
          <a:xfrm>
            <a:off x="495523" y="5213350"/>
            <a:ext cx="8152954" cy="101247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
                <a:schemeClr val="accent1"/>
              </a:buClr>
              <a:buSzTx/>
              <a:buFont typeface="Wingdings 2" pitchFamily="18" charset="2"/>
              <a:buChar char=""/>
              <a:tabLst/>
              <a:defRP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Business school students go through a lot of stress during the year and want to make the most out of their valuable time off.</a:t>
            </a:r>
          </a:p>
        </p:txBody>
      </p:sp>
      <p:pic>
        <p:nvPicPr>
          <p:cNvPr id="32786" name="Picture 18" descr="http://t2.gstatic.com/images?q=tbn:ANd9GcQkUWRnUa4iZBLBpTIHJ3CJQPSx-RQV5mIQOdXJDJEf2d24Nwxc"/>
          <p:cNvPicPr>
            <a:picLocks noChangeAspect="1" noChangeArrowheads="1"/>
          </p:cNvPicPr>
          <p:nvPr/>
        </p:nvPicPr>
        <p:blipFill>
          <a:blip r:embed="rId3"/>
          <a:srcRect/>
          <a:stretch>
            <a:fillRect/>
          </a:stretch>
        </p:blipFill>
        <p:spPr bwMode="auto">
          <a:xfrm>
            <a:off x="2110368" y="1658241"/>
            <a:ext cx="4923263" cy="3282177"/>
          </a:xfrm>
          <a:prstGeom prst="rect">
            <a:avLst/>
          </a:prstGeom>
          <a:noFill/>
          <a:ln>
            <a:solidFill>
              <a:schemeClr val="tx1"/>
            </a:solid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The Problem…</a:t>
            </a:r>
            <a:endParaRPr lang="en-US" dirty="0"/>
          </a:p>
        </p:txBody>
      </p:sp>
      <p:pic>
        <p:nvPicPr>
          <p:cNvPr id="32770" name="Picture 2" descr="http://t1.gstatic.com/images?q=tbn:ANd9GcSLIBDA8va8jyguPBOB2RrNqnPEae0Ahn4oNwMIdpILh-ltuU1gCA"/>
          <p:cNvPicPr>
            <a:picLocks noChangeAspect="1" noChangeArrowheads="1"/>
          </p:cNvPicPr>
          <p:nvPr/>
        </p:nvPicPr>
        <p:blipFill>
          <a:blip r:embed="rId3">
            <a:clrChange>
              <a:clrFrom>
                <a:srgbClr val="FFFFFF"/>
              </a:clrFrom>
              <a:clrTo>
                <a:srgbClr val="FFFFFF">
                  <a:alpha val="0"/>
                </a:srgbClr>
              </a:clrTo>
            </a:clrChange>
          </a:blip>
          <a:srcRect t="21587" b="22272"/>
          <a:stretch>
            <a:fillRect/>
          </a:stretch>
        </p:blipFill>
        <p:spPr bwMode="auto">
          <a:xfrm>
            <a:off x="2215822" y="1411033"/>
            <a:ext cx="4712355" cy="1538728"/>
          </a:xfrm>
          <a:prstGeom prst="rect">
            <a:avLst/>
          </a:prstGeom>
          <a:noFill/>
        </p:spPr>
      </p:pic>
      <p:pic>
        <p:nvPicPr>
          <p:cNvPr id="32772" name="Picture 4" descr="http://t1.gstatic.com/images?q=tbn:ANd9GcRbMqtR96auJlHNqqfxM5m6F2qMGcZQtmzt-NRvAuEZRZ3YzdLa"/>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4463" y="2616277"/>
            <a:ext cx="3648075" cy="1670204"/>
          </a:xfrm>
          <a:prstGeom prst="rect">
            <a:avLst/>
          </a:prstGeom>
          <a:noFill/>
        </p:spPr>
      </p:pic>
      <p:sp>
        <p:nvSpPr>
          <p:cNvPr id="32774" name="AutoShape 6" descr="data:image/jpg;base64,/9j/4AAQSkZJRgABAQAAAQABAAD/2wCEAAkGBhQRERUUExMVFRQWFRwWFRUYFhobGhcUHRQYHRgfGhoZHyceGSAjGxkeIDMgJSopLSwtGCAxQTAqNSgrLikBCQoKDgwOGQ8PGS8kHiQtLCwvKjU0LTUpKzA2KTUtKi4uNSo1LjU1NiksNSw1LyoqNSwzKTU1LS8sNDYpNi01LP/AABEIAHIAoAMBIgACEQEDEQH/xAAcAAEAAgMBAQEAAAAAAAAAAAAABgcEBQgBAgP/xABOEAACAQMCAwQFBwQOCQUAAAABAgMABBEFIQYSMQcTQVEUImFxgQgjMkJSkaFysbPBFTM0NUNUYnOCkrLC0vAXJHSio8PE4eMYJXWEk//EABoBAQEBAQEBAQAAAAAAAAAAAAAFBAMBBgL/xAAqEQACAgECBQMDBQAAAAAAAAAAAQIDBBEhBRITMUFRYfEigdEGFHGxwf/aAAwDAQACEQMRAD8AvGlKUApSlAKUpQCoTxz2rW2mnugDPcnpAh6eXO2/J7sE+ytZ2tdpRslFraENeSjqN+5Q/WP8o+APTGfLNW6Fw9yku5LyMcu53JJ3O536/fXeml2P2OF16qXubLUeNtWvieaf0WM/wcA5Tj2vnm/GtRLwuZd5ZZpT4l5GJ/Gpha6Z7KyZ4o4l5pGVF+0zBR952qjHHriuxNlkWSfchMPDzw7wTzwkdCkrL+apBpHaBq1kOZz6bApHOHUh1z0AkA2JxtnPurcizVgCpBBGQQQQR5gjrXtncSWxJjIwww6MMo48mU7GvJ48JLZHsMicXu9iecF9odrqinuWKSqPnIH2kXzOPrDPiPwqT1Qus8CsII9RsJWFxDvLjCsj+Ow6pg48dvZkCyezTj4apbnnAS5iws8f8rwZR9lsHbwII9pmWV8jKddnOiY0pSuZ1FKUoBSlKAUpSgFKUoBWg471p7Swnmj/AGwAJGT4SSOqKfbgtn4Vv6rzt41AxaQ4HWSWNPdh+f8AuUBWmtcOCDVZkIOQqGNj1kTkAaQk7szOG5j55qRafabCtzoWqWmu2q98v+sRAd4uSskUmN2RhhgrdcjbwNY8/Dc0LhIbyGQ4yIrhQJOXPXniIJ8slK4Y3GqKF0cjWLXnTZ+5myMGyyXUg9Uz944sCsbh2zS7vJ5JFV47YiCJWAK96V5pmwdsjKp7N/OvWgv1+lZq484rhDn4SBMV88H+k2duUlsLppHlklcp3TLl32wRJ9kLXDjedHKwnDDlzOTSej30PcHGlXbzWrTQ+ruxWzvjCgCwzxd/Gg2CSKwWUKPAHmVsDbPMfGv3lhzWDxTHeXc9rJDYXS9yJA5YxISHG2CZMH1sZz+NZKpeKpaSxcADJ5ZoGIGNzy846fqrbwjMUcaFeQ9JL1/nZfb8HLNxpO1yrWqZkaBqPo1wM/tcnqSA9MHofgfwzUW12M6DrkdxH6tvKQsg8DA53z+QRn+gtbY3STKShyPEEEEZGcMp3G2/t67ivntfh9I0q2nO7BSrHzIA/Wh++ql8U915+UcMeTjs/Hwy5lOa9qOdnepm40u0kJyxgVWPmyjkY/EqTUjqYVBSlKAUpSgFKUoBSlKAVVvyiYidLQ/ZuUz8UcVaVRTtR0E3ml3MSjLhO8QeJaMh8D2kAr8aAo3T9MMgjmglaC4VRyyqceA2bHUf536Vv249uYk5NTsFuYh/DRqCPeVIKg+31KjPBWo80YXxT1T7vD8PzVYNhcbVryeHY+bFSmt/XyTK8qzHk4+DV2PE+kSkCO4urVicBVknUZPgFUuv4VMbbhhm+jqOojPQHus/78XNUX/YqKfVLRBGgMStcyMFAJ5cLECQN/X33+zU14j4gWxtzJjmlY93bxDrJKdgB+s+AzXwPEcVY2ZHGqbm3prro/svn0L2Pb1aupJaGtk0pYpCr6rcEqd1aW3GfeO7BG1fheX1hFbvDc3wlR/pd5OGcjA2Hd4bG2dh4nzqD6bwMLn5y+jbviWaQ8+Od2kJH0WOQF28OoHhUgseELO3wUgTmHRmyxH9bNV6v0xO1Kc7OXfskk1o/H+MyWcThBtJa/0G1FLh1khiaK3jgWCIsvKZFDEgheoRRsud9z4V99olxy6HAp6s0jD3AuP74r61C42NRjtT1xbn0W0tssAiRIMYLOSObb8rlH319YqVj0xrWrUV3fftoS42O2xyfd/ktnsdhK6NaA/YZvg00jD8DUzrB0LSxbW0MC9Iokjz58qAZ+OM1nVPKgpSlAKUpQClKUApSlAKGlKA5n7ROGH0bUTIin0S4JZMdFycsnsKnceake3G30jVQygg5BGxq7eJOG4b+3e3uF5kb4FW8GU+BH+dq5z4n4NvdDlJIM1oT6soHq+wN17tvYdj4E+GvHv5Ppl2MeRj9T6o9yX6ZrXot5LM0MsyyQJGndBThldyQxJHKDkHPSsqDvJ5/Srrl7wDlhhU5S3jPUA/Wcjq3wG1QvS+MI3x63KfJtv+xrfR6yPOv3XgY/7iWUt5Pz6babGWeRaq1S9kiTtcisO5vQK0cusgeNR/VeMo0yA3OfJd/vPQVvlJR3bM0Yyk9Io3GtawqKWY4ArL7F+FGvbw6jMpEUJIgB+tL5jzCZzn7RHka1nBfZrdaxIs90GhswcjwaQeSA+f2zt5ZrobT9PjgiSKJAkaKFRR0AFTL7+psuxUx8fp7vuZFKUrKaxSlKAUpSgKa1r5RiQzyRxWZkRHKB2l5S2CQTy8hwNvOsL/ANS5/iH/AB//AB1VUNusmphHGVa7CsPNTPgj7jXS3+iLSv4lH/Wf/FQH5dmfaP8Asukzdx3PdMoxz8/NzBj9kYxy/jU2qNRaPa6PbTy2tqQoAeRIsszBc7gMd8Ak499R/hztysby5jtwssbSHlRpAoUv9UZDHBPQe3FAWLSsPV9XitYHnmYJHGvMzez2DxJOwHiSKg/D3bZbX1ylvBb3LO7YBKoAF8Wb1tgBuaAsSviWFXUqwDKRggjII8QQetVzedu9lFdNbyRzKUlMTOVXlBD8pbZs4HXpmtfd/KNslflSCeRAfp4Vc+0KTn78UBtOIuwrTrolo1e2c+MRHKT7UYEf1eWohN8nCVT81fjl/lRMD/uuatbhHje11OIyW0meXZ42GHQnpzL5HwIyD57GszX+IYLGFpriQRxjbJ6k+AUDdifIUBUFr8m92Pz1/keSxE5HvZtvuNTnhnsb06yIYRGaQdHmIfB9igBB92fbUam+UhaBsLbXDLn6XqA492f11OuDuP7TVEJt3PMv04nHK6jzx4j2jIoCRgUNYmq6tFaxNNPIscaDLOxwB5e8noANzVbXHyidPD8qx3DLnHOEUD3gFs/moCvuO+1XUBqVxHFcNFFFO8KIgAGEcrknGSTjO/nVm9sfH8+mW8AtgBJOzDvGUNyKiqThTtklh1yMA7eXPfEmoJcX9zNGSUluZJEJGDytMzLkeGxrpftP1WwgsVOoQ99GzARxgesZOUnKnI5cDO+R1x40Bruxfj2fU4JhcgGSFlHeBQodWBIyBtkcp6Y2IqxqgnZJrtlcW0i2Ns1tHHIAytglmK5yTkk7bbnwrH4j7c9OtWKI7XDjYiEAqD+WSFP9HNAWHSqftflI2pbD2syLn6QZWIH5O356nb8dwtDBPArTxztyhk25cEAgg782/wBHrsaA5S1Cdo7uR0JDrOzKR1DCQkH7xUm/0naz/GZ//wA1/wAFaIfvj/8Aa/59dkYoCP8AZ/fyz6bbSTsWleLLswwS2T1FUN2zdn50669IgBFtO2Vx/BS9WXboPrL8R9Wumqq7t74phgsfRWVXmuMcqn+DVWBMnsORge3PXBFAVFxj2o3Go2lvbSbCNczNn9ukBIVj7l3x9ok+VXL2LdnvoFt38y/6zOoJB6xxdVX2E/SPwHhvzroOpC2uYZ2jWQRyK5RujANnH4ff512Loesx3dvHPC3NHIoZT4+0HyIOQR5g0ByXxVb95q1wmcc94658sykfrq7rz5P1gLVkQzd+EPLMXzlwDjKY5cE+AGcePjVMa7+/Uv8Atx/T11ne3CxxO7EBVRmYnwABJ/AUByr2U669nqtuQSFkkEEi+BVzy7/ksQ3vWtx28cSPcam0GfmrYBFXw52UM7e/JC/0KinB8Bm1O1UA+tdR/Ad6CfuFbHtZtTHrF4D4y849zorD8DQFjcE8F6GdPiN3NbvcSxh5Ga5VWjLDIVQHHKVG2465z5CueGNR/Y3Wk7mTnjjuTCXUgiSEychORsQV39+D4VKtA7AXu7aG4S9jCyxrIB3ZPLzDJBPN1B2+FbrSvk4sk0by3isisGZViIJwc4BLbZ86A0vyhOJ2lvVsw3zcChmHnK65yfchGPyj51IOBewm2lsUlvDKZZow4CPyiJWAK42OWx1ztvjG2TAO2qBl1q6zn1u7ZSfEGCMbe4gj4V0pwxepNZW8iEFWgQj+oNveDtjzFAcj8RaQLS9mt1YsIZmjDEYJCvgE4q6flG/uO0/nj+iqpe0H997z/a5P0hq2vlG/uO0/nj+ioD35Nn7lu/55P0dbu77D9M9IkuJTJyuxcxGUJGCTk45QGA9nNtUX7BtSFtpuoTkZER7zHnywk4+OMVX2mxXvEOod28+Wbmclie7ijHXlQdAMgADz69TQEq7ZOEdMtbaKSxMay99yOiTF8oY3bJUsxGCoGdvpe6pL8m24Y2t0hPqrMpA8i0e/9kVCO0jsiXSbSOf0kys8wiK92FAzG7ZzzE/Ux8amfya/3Pd/zsf9hqAq7U+BtR9IkZbG7/bWZWEEn2yQQQKy/QNf+xqn3T11XinLQFK9kUmo273ct9FfMqwAxpIkrF3DfRjDDdj02/NUMuuDtV1jUjJPazw96/rPJG6pDEPAFgM8q9B1J99dO4pigKq7SuyKOTToxZR/PWiYQD6UsfV1P2myS48ySPrVo+xKfULGY2txZ3S20pyrtBIFilx1JxsrYwfI4O29XlXmKA494thZ9UuVQEu124UDqWMpAx7c1udX1vXJYzaT+mMv0TGYm5m9jMF5nHvJzWHqQ/8AfX/+Q/6iutQKApnsX7KJbaUXt4nI4BEER+kvMMF3HgeUkBTuMnODitt2x9lr6iFubUD0iNeVkJA71AcjBOwYZPXqD12FWjSgOWNE4t1jSVNuiyooJxFLAWCkncrzDIyfI43zUj4YfiLULuObvJo0VgS0g7qHlB3HdgASZG2ACfMjrXQeK9oCq+2jsxk1BUubYBriNeV4847yPORyk/WUk7HqD5gZp7S9T1iyBtoTeQ5J+aCPsT15VIyp92K61pigORJ+z7U+8DPZXTM2HLd07k82/rEA7+YO48auXt60O4ubS2W3glmZZSWEaM5A7vGSFBxvVq4r3FAU/wBi3CUy6ffW91DLB355PnIypKtEVJAYDOM1WMvDuqaHd94kcishIWZELxuh2O+CCCPqncew11dimKA5e1dNb1tDJJDNJFCOZVEfIuenqLgGRsHwycVY/wAnzRp7aC6E8MsRaRCokRkyAjZxzAZq2sUoBSlKAUpSgFKUoDnHg22V+KJQ6qwFzMwDAHDB2KkZ6EHcGujqUoBSlKAUpSgFKUoBSlKAUpSgFKUoD//Z"/>
          <p:cNvSpPr>
            <a:spLocks noChangeAspect="1" noChangeArrowheads="1"/>
          </p:cNvSpPr>
          <p:nvPr/>
        </p:nvSpPr>
        <p:spPr bwMode="auto">
          <a:xfrm>
            <a:off x="155575" y="-517525"/>
            <a:ext cx="1524000" cy="108585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6" name="AutoShape 8"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8" name="AutoShape 10"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32780" name="Picture 12" descr="http://images.publicradio.org/content/2007/06/19/20070619_expedia_logo_18.jpg"/>
          <p:cNvPicPr>
            <a:picLocks noChangeAspect="1" noChangeArrowheads="1"/>
          </p:cNvPicPr>
          <p:nvPr/>
        </p:nvPicPr>
        <p:blipFill>
          <a:blip r:embed="rId5">
            <a:clrChange>
              <a:clrFrom>
                <a:srgbClr val="FFFFFF"/>
              </a:clrFrom>
              <a:clrTo>
                <a:srgbClr val="FFFFFF">
                  <a:alpha val="0"/>
                </a:srgbClr>
              </a:clrTo>
            </a:clrChange>
          </a:blip>
          <a:srcRect b="19029"/>
          <a:stretch>
            <a:fillRect/>
          </a:stretch>
        </p:blipFill>
        <p:spPr bwMode="auto">
          <a:xfrm>
            <a:off x="3507720" y="3447092"/>
            <a:ext cx="2181347" cy="1766258"/>
          </a:xfrm>
          <a:prstGeom prst="rect">
            <a:avLst/>
          </a:prstGeom>
          <a:noFill/>
        </p:spPr>
      </p:pic>
      <p:pic>
        <p:nvPicPr>
          <p:cNvPr id="32782" name="Picture 14" descr="http://t1.gstatic.com/images?q=tbn:ANd9GcRIZbNW-Wgvlefol40vrW1kC6-oPrdAuUdpbfKWZwhIoQ0RyL7rNQ"/>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221134" y="2778600"/>
            <a:ext cx="3648075" cy="1247775"/>
          </a:xfrm>
          <a:prstGeom prst="rect">
            <a:avLst/>
          </a:prstGeom>
          <a:noFill/>
        </p:spPr>
      </p:pic>
      <p:sp>
        <p:nvSpPr>
          <p:cNvPr id="11" name="Content Placeholder 19"/>
          <p:cNvSpPr txBox="1">
            <a:spLocks/>
          </p:cNvSpPr>
          <p:nvPr/>
        </p:nvSpPr>
        <p:spPr>
          <a:xfrm>
            <a:off x="495523" y="5213350"/>
            <a:ext cx="8152954" cy="78180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
                <a:schemeClr val="accent1"/>
              </a:buClr>
              <a:buSzTx/>
              <a:buFont typeface="Wingdings 2" pitchFamily="18" charset="2"/>
              <a:buChar char=""/>
              <a:tabLst/>
              <a:defRP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Finding a Spring Break destination starts with a lot of individual research.</a:t>
            </a:r>
          </a:p>
        </p:txBody>
      </p:sp>
    </p:spTree>
  </p:cSld>
  <p:clrMapOvr>
    <a:masterClrMapping/>
  </p:clrMapOvr>
  <p:transition>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The Problem…</a:t>
            </a:r>
            <a:endParaRPr lang="en-US" dirty="0"/>
          </a:p>
        </p:txBody>
      </p:sp>
      <p:sp>
        <p:nvSpPr>
          <p:cNvPr id="32774" name="AutoShape 6" descr="data:image/jpg;base64,/9j/4AAQSkZJRgABAQAAAQABAAD/2wCEAAkGBhQRERUUExMVFRQWFRwWFRUYFhobGhcUHRQYHRgfGhoZHyceGSAjGxkeIDMgJSopLSwtGCAxQTAqNSgrLikBCQoKDgwOGQ8PGS8kHiQtLCwvKjU0LTUpKzA2KTUtKi4uNSo1LjU1NiksNSw1LyoqNSwzKTU1LS8sNDYpNi01LP/AABEIAHIAoAMBIgACEQEDEQH/xAAcAAEAAgMBAQEAAAAAAAAAAAAABgcEBQgBAgP/xABOEAACAQMCAwQFBwQOCQUAAAABAgMABBEFIQYSMQcTQVEUImFxgQgjMkJSkaFysbPBFTM0NUNUYnOCkrLC0vAXJHSio8PE4eMYJXWEk//EABoBAQEBAQEBAQAAAAAAAAAAAAAFBAMBBgL/xAAqEQACAgECBQMDBQAAAAAAAAAAAQIDBBEhBRITMUFRYfEigdEGFHGxwf/aAAwDAQACEQMRAD8AvGlKUApSlAKUpQCoTxz2rW2mnugDPcnpAh6eXO2/J7sE+ytZ2tdpRslFraENeSjqN+5Q/WP8o+APTGfLNW6Fw9yku5LyMcu53JJ3O536/fXeml2P2OF16qXubLUeNtWvieaf0WM/wcA5Tj2vnm/GtRLwuZd5ZZpT4l5GJ/Gpha6Z7KyZ4o4l5pGVF+0zBR952qjHHriuxNlkWSfchMPDzw7wTzwkdCkrL+apBpHaBq1kOZz6bApHOHUh1z0AkA2JxtnPurcizVgCpBBGQQQQR5gjrXtncSWxJjIwww6MMo48mU7GvJ48JLZHsMicXu9iecF9odrqinuWKSqPnIH2kXzOPrDPiPwqT1Qus8CsII9RsJWFxDvLjCsj+Ow6pg48dvZkCyezTj4apbnnAS5iws8f8rwZR9lsHbwII9pmWV8jKddnOiY0pSuZ1FKUoBSlKAUpSgFKUoBWg471p7Swnmj/AGwAJGT4SSOqKfbgtn4Vv6rzt41AxaQ4HWSWNPdh+f8AuUBWmtcOCDVZkIOQqGNj1kTkAaQk7szOG5j55qRafabCtzoWqWmu2q98v+sRAd4uSskUmN2RhhgrdcjbwNY8/Dc0LhIbyGQ4yIrhQJOXPXniIJ8slK4Y3GqKF0cjWLXnTZ+5myMGyyXUg9Uz944sCsbh2zS7vJ5JFV47YiCJWAK96V5pmwdsjKp7N/OvWgv1+lZq484rhDn4SBMV88H+k2duUlsLppHlklcp3TLl32wRJ9kLXDjedHKwnDDlzOTSej30PcHGlXbzWrTQ+ruxWzvjCgCwzxd/Gg2CSKwWUKPAHmVsDbPMfGv3lhzWDxTHeXc9rJDYXS9yJA5YxISHG2CZMH1sZz+NZKpeKpaSxcADJ5ZoGIGNzy846fqrbwjMUcaFeQ9JL1/nZfb8HLNxpO1yrWqZkaBqPo1wM/tcnqSA9MHofgfwzUW12M6DrkdxH6tvKQsg8DA53z+QRn+gtbY3STKShyPEEEEZGcMp3G2/t67ivntfh9I0q2nO7BSrHzIA/Wh++ql8U915+UcMeTjs/Hwy5lOa9qOdnepm40u0kJyxgVWPmyjkY/EqTUjqYVBSlKAUpSgFKUoBSlKAVVvyiYidLQ/ZuUz8UcVaVRTtR0E3ml3MSjLhO8QeJaMh8D2kAr8aAo3T9MMgjmglaC4VRyyqceA2bHUf536Vv249uYk5NTsFuYh/DRqCPeVIKg+31KjPBWo80YXxT1T7vD8PzVYNhcbVryeHY+bFSmt/XyTK8qzHk4+DV2PE+kSkCO4urVicBVknUZPgFUuv4VMbbhhm+jqOojPQHus/78XNUX/YqKfVLRBGgMStcyMFAJ5cLECQN/X33+zU14j4gWxtzJjmlY93bxDrJKdgB+s+AzXwPEcVY2ZHGqbm3prro/svn0L2Pb1aupJaGtk0pYpCr6rcEqd1aW3GfeO7BG1fheX1hFbvDc3wlR/pd5OGcjA2Hd4bG2dh4nzqD6bwMLn5y+jbviWaQ8+Od2kJH0WOQF28OoHhUgseELO3wUgTmHRmyxH9bNV6v0xO1Kc7OXfskk1o/H+MyWcThBtJa/0G1FLh1khiaK3jgWCIsvKZFDEgheoRRsud9z4V99olxy6HAp6s0jD3AuP74r61C42NRjtT1xbn0W0tssAiRIMYLOSObb8rlH319YqVj0xrWrUV3fftoS42O2xyfd/ktnsdhK6NaA/YZvg00jD8DUzrB0LSxbW0MC9Iokjz58qAZ+OM1nVPKgpSlAKUpQClKUApSlAKGlKA5n7ROGH0bUTIin0S4JZMdFycsnsKnceake3G30jVQygg5BGxq7eJOG4b+3e3uF5kb4FW8GU+BH+dq5z4n4NvdDlJIM1oT6soHq+wN17tvYdj4E+GvHv5Ppl2MeRj9T6o9yX6ZrXot5LM0MsyyQJGndBThldyQxJHKDkHPSsqDvJ5/Srrl7wDlhhU5S3jPUA/Wcjq3wG1QvS+MI3x63KfJtv+xrfR6yPOv3XgY/7iWUt5Pz6babGWeRaq1S9kiTtcisO5vQK0cusgeNR/VeMo0yA3OfJd/vPQVvlJR3bM0Yyk9Io3GtawqKWY4ArL7F+FGvbw6jMpEUJIgB+tL5jzCZzn7RHka1nBfZrdaxIs90GhswcjwaQeSA+f2zt5ZrobT9PjgiSKJAkaKFRR0AFTL7+psuxUx8fp7vuZFKUrKaxSlKAUpSgKa1r5RiQzyRxWZkRHKB2l5S2CQTy8hwNvOsL/ANS5/iH/AB//AB1VUNusmphHGVa7CsPNTPgj7jXS3+iLSv4lH/Wf/FQH5dmfaP8Asukzdx3PdMoxz8/NzBj9kYxy/jU2qNRaPa6PbTy2tqQoAeRIsszBc7gMd8Ak499R/hztysby5jtwssbSHlRpAoUv9UZDHBPQe3FAWLSsPV9XitYHnmYJHGvMzez2DxJOwHiSKg/D3bZbX1ylvBb3LO7YBKoAF8Wb1tgBuaAsSviWFXUqwDKRggjII8QQetVzedu9lFdNbyRzKUlMTOVXlBD8pbZs4HXpmtfd/KNslflSCeRAfp4Vc+0KTn78UBtOIuwrTrolo1e2c+MRHKT7UYEf1eWohN8nCVT81fjl/lRMD/uuatbhHje11OIyW0meXZ42GHQnpzL5HwIyD57GszX+IYLGFpriQRxjbJ6k+AUDdifIUBUFr8m92Pz1/keSxE5HvZtvuNTnhnsb06yIYRGaQdHmIfB9igBB92fbUam+UhaBsLbXDLn6XqA492f11OuDuP7TVEJt3PMv04nHK6jzx4j2jIoCRgUNYmq6tFaxNNPIscaDLOxwB5e8noANzVbXHyidPD8qx3DLnHOEUD3gFs/moCvuO+1XUBqVxHFcNFFFO8KIgAGEcrknGSTjO/nVm9sfH8+mW8AtgBJOzDvGUNyKiqThTtklh1yMA7eXPfEmoJcX9zNGSUluZJEJGDytMzLkeGxrpftP1WwgsVOoQ99GzARxgesZOUnKnI5cDO+R1x40Bruxfj2fU4JhcgGSFlHeBQodWBIyBtkcp6Y2IqxqgnZJrtlcW0i2Ns1tHHIAytglmK5yTkk7bbnwrH4j7c9OtWKI7XDjYiEAqD+WSFP9HNAWHSqftflI2pbD2syLn6QZWIH5O356nb8dwtDBPArTxztyhk25cEAgg782/wBHrsaA5S1Cdo7uR0JDrOzKR1DCQkH7xUm/0naz/GZ//wA1/wAFaIfvj/8Aa/59dkYoCP8AZ/fyz6bbSTsWleLLswwS2T1FUN2zdn50669IgBFtO2Vx/BS9WXboPrL8R9Wumqq7t74phgsfRWVXmuMcqn+DVWBMnsORge3PXBFAVFxj2o3Go2lvbSbCNczNn9ukBIVj7l3x9ok+VXL2LdnvoFt38y/6zOoJB6xxdVX2E/SPwHhvzroOpC2uYZ2jWQRyK5RujANnH4ff512Loesx3dvHPC3NHIoZT4+0HyIOQR5g0ByXxVb95q1wmcc94658sykfrq7rz5P1gLVkQzd+EPLMXzlwDjKY5cE+AGcePjVMa7+/Uv8Atx/T11ne3CxxO7EBVRmYnwABJ/AUByr2U669nqtuQSFkkEEi+BVzy7/ksQ3vWtx28cSPcam0GfmrYBFXw52UM7e/JC/0KinB8Bm1O1UA+tdR/Ad6CfuFbHtZtTHrF4D4y849zorD8DQFjcE8F6GdPiN3NbvcSxh5Ga5VWjLDIVQHHKVG2465z5CueGNR/Y3Wk7mTnjjuTCXUgiSEychORsQV39+D4VKtA7AXu7aG4S9jCyxrIB3ZPLzDJBPN1B2+FbrSvk4sk0by3isisGZViIJwc4BLbZ86A0vyhOJ2lvVsw3zcChmHnK65yfchGPyj51IOBewm2lsUlvDKZZow4CPyiJWAK42OWx1ztvjG2TAO2qBl1q6zn1u7ZSfEGCMbe4gj4V0pwxepNZW8iEFWgQj+oNveDtjzFAcj8RaQLS9mt1YsIZmjDEYJCvgE4q6flG/uO0/nj+iqpe0H997z/a5P0hq2vlG/uO0/nj+ioD35Nn7lu/55P0dbu77D9M9IkuJTJyuxcxGUJGCTk45QGA9nNtUX7BtSFtpuoTkZER7zHnywk4+OMVX2mxXvEOod28+Wbmclie7ijHXlQdAMgADz69TQEq7ZOEdMtbaKSxMay99yOiTF8oY3bJUsxGCoGdvpe6pL8m24Y2t0hPqrMpA8i0e/9kVCO0jsiXSbSOf0kys8wiK92FAzG7ZzzE/Ux8amfya/3Pd/zsf9hqAq7U+BtR9IkZbG7/bWZWEEn2yQQQKy/QNf+xqn3T11XinLQFK9kUmo273ct9FfMqwAxpIkrF3DfRjDDdj02/NUMuuDtV1jUjJPazw96/rPJG6pDEPAFgM8q9B1J99dO4pigKq7SuyKOTToxZR/PWiYQD6UsfV1P2myS48ySPrVo+xKfULGY2txZ3S20pyrtBIFilx1JxsrYwfI4O29XlXmKA494thZ9UuVQEu124UDqWMpAx7c1udX1vXJYzaT+mMv0TGYm5m9jMF5nHvJzWHqQ/8AfX/+Q/6iutQKApnsX7KJbaUXt4nI4BEER+kvMMF3HgeUkBTuMnODitt2x9lr6iFubUD0iNeVkJA71AcjBOwYZPXqD12FWjSgOWNE4t1jSVNuiyooJxFLAWCkncrzDIyfI43zUj4YfiLULuObvJo0VgS0g7qHlB3HdgASZG2ACfMjrXQeK9oCq+2jsxk1BUubYBriNeV4847yPORyk/WUk7HqD5gZp7S9T1iyBtoTeQ5J+aCPsT15VIyp92K61pigORJ+z7U+8DPZXTM2HLd07k82/rEA7+YO48auXt60O4ubS2W3glmZZSWEaM5A7vGSFBxvVq4r3FAU/wBi3CUy6ffW91DLB355PnIypKtEVJAYDOM1WMvDuqaHd94kcishIWZELxuh2O+CCCPqncew11dimKA5e1dNb1tDJJDNJFCOZVEfIuenqLgGRsHwycVY/wAnzRp7aC6E8MsRaRCokRkyAjZxzAZq2sUoBSlKAUpSgFKUoDnHg22V+KJQ6qwFzMwDAHDB2KkZ6EHcGujqUoBSlKAUpSgFKUoBSlKAUpSgFKUoD//Z"/>
          <p:cNvSpPr>
            <a:spLocks noChangeAspect="1" noChangeArrowheads="1"/>
          </p:cNvSpPr>
          <p:nvPr/>
        </p:nvSpPr>
        <p:spPr bwMode="auto">
          <a:xfrm>
            <a:off x="155575" y="-517525"/>
            <a:ext cx="1524000" cy="108585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6" name="AutoShape 8"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8" name="AutoShape 10"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3" name="Content Placeholder 19"/>
          <p:cNvSpPr txBox="1">
            <a:spLocks/>
          </p:cNvSpPr>
          <p:nvPr/>
        </p:nvSpPr>
        <p:spPr>
          <a:xfrm>
            <a:off x="485775" y="5213350"/>
            <a:ext cx="8152954" cy="819255"/>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
                <a:schemeClr val="accent1"/>
              </a:buClr>
              <a:buSzTx/>
              <a:buFont typeface="Wingdings 2" pitchFamily="18" charset="2"/>
              <a:buChar char=""/>
              <a:tabLst/>
              <a:defRP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Spring breaks are not done individually.  The issue becomes a question of what would be the best vacation… for a group.</a:t>
            </a:r>
          </a:p>
        </p:txBody>
      </p:sp>
      <p:pic>
        <p:nvPicPr>
          <p:cNvPr id="1026" name="Picture 2" descr="http://sphotos.ak.fbcdn.net/hphotos-ak-snc3/hs414.snc3/24991_1279089739568_1299758146_30802401_3711603_n.jpg">
            <a:hlinkClick r:id="rId3"/>
          </p:cNvPr>
          <p:cNvPicPr>
            <a:picLocks noChangeAspect="1" noChangeArrowheads="1"/>
          </p:cNvPicPr>
          <p:nvPr/>
        </p:nvPicPr>
        <p:blipFill rotWithShape="1">
          <a:blip r:embed="rId4">
            <a:extLst>
              <a:ext uri="{28A0092B-C50C-407E-A947-70E740481C1C}">
                <a14:useLocalDpi xmlns:a14="http://schemas.microsoft.com/office/drawing/2010/main" xmlns="" val="0"/>
              </a:ext>
            </a:extLst>
          </a:blip>
          <a:srcRect l="2778" t="15863" b="9744"/>
          <a:stretch/>
        </p:blipFill>
        <p:spPr bwMode="auto">
          <a:xfrm>
            <a:off x="1489075" y="1418346"/>
            <a:ext cx="6368052" cy="365456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The Problem…</a:t>
            </a:r>
            <a:endParaRPr lang="en-US" dirty="0"/>
          </a:p>
        </p:txBody>
      </p:sp>
      <p:sp>
        <p:nvSpPr>
          <p:cNvPr id="3" name="Content Placeholder 19"/>
          <p:cNvSpPr>
            <a:spLocks noGrp="1"/>
          </p:cNvSpPr>
          <p:nvPr>
            <p:ph idx="1"/>
          </p:nvPr>
        </p:nvSpPr>
        <p:spPr>
          <a:xfrm>
            <a:off x="485775" y="5816352"/>
            <a:ext cx="8152954" cy="460841"/>
          </a:xfrm>
        </p:spPr>
        <p:txBody>
          <a:bodyPr/>
          <a:lstStyle/>
          <a:p>
            <a:r>
              <a:rPr lang="en-US" dirty="0" smtClean="0"/>
              <a:t>Maximizing group happiness </a:t>
            </a:r>
            <a:r>
              <a:rPr lang="en-US" u="sng" dirty="0" smtClean="0"/>
              <a:t>isn’t.</a:t>
            </a:r>
            <a:r>
              <a:rPr lang="en-US" dirty="0" smtClean="0"/>
              <a:t> </a:t>
            </a:r>
            <a:endParaRPr lang="en-US" dirty="0"/>
          </a:p>
        </p:txBody>
      </p:sp>
      <p:sp>
        <p:nvSpPr>
          <p:cNvPr id="32774" name="AutoShape 6" descr="data:image/jpg;base64,/9j/4AAQSkZJRgABAQAAAQABAAD/2wCEAAkGBhQRERUUExMVFRQWFRwWFRUYFhobGhcUHRQYHRgfGhoZHyceGSAjGxkeIDMgJSopLSwtGCAxQTAqNSgrLikBCQoKDgwOGQ8PGS8kHiQtLCwvKjU0LTUpKzA2KTUtKi4uNSo1LjU1NiksNSw1LyoqNSwzKTU1LS8sNDYpNi01LP/AABEIAHIAoAMBIgACEQEDEQH/xAAcAAEAAgMBAQEAAAAAAAAAAAAABgcEBQgBAgP/xABOEAACAQMCAwQFBwQOCQUAAAABAgMABBEFIQYSMQcTQVEUImFxgQgjMkJSkaFysbPBFTM0NUNUYnOCkrLC0vAXJHSio8PE4eMYJXWEk//EABoBAQEBAQEBAQAAAAAAAAAAAAAFBAMBBgL/xAAqEQACAgECBQMDBQAAAAAAAAAAAQIDBBEhBRITMUFRYfEigdEGFHGxwf/aAAwDAQACEQMRAD8AvGlKUApSlAKUpQCoTxz2rW2mnugDPcnpAh6eXO2/J7sE+ytZ2tdpRslFraENeSjqN+5Q/WP8o+APTGfLNW6Fw9yku5LyMcu53JJ3O536/fXeml2P2OF16qXubLUeNtWvieaf0WM/wcA5Tj2vnm/GtRLwuZd5ZZpT4l5GJ/Gpha6Z7KyZ4o4l5pGVF+0zBR952qjHHriuxNlkWSfchMPDzw7wTzwkdCkrL+apBpHaBq1kOZz6bApHOHUh1z0AkA2JxtnPurcizVgCpBBGQQQQR5gjrXtncSWxJjIwww6MMo48mU7GvJ48JLZHsMicXu9iecF9odrqinuWKSqPnIH2kXzOPrDPiPwqT1Qus8CsII9RsJWFxDvLjCsj+Ow6pg48dvZkCyezTj4apbnnAS5iws8f8rwZR9lsHbwII9pmWV8jKddnOiY0pSuZ1FKUoBSlKAUpSgFKUoBWg471p7Swnmj/AGwAJGT4SSOqKfbgtn4Vv6rzt41AxaQ4HWSWNPdh+f8AuUBWmtcOCDVZkIOQqGNj1kTkAaQk7szOG5j55qRafabCtzoWqWmu2q98v+sRAd4uSskUmN2RhhgrdcjbwNY8/Dc0LhIbyGQ4yIrhQJOXPXniIJ8slK4Y3GqKF0cjWLXnTZ+5myMGyyXUg9Uz944sCsbh2zS7vJ5JFV47YiCJWAK96V5pmwdsjKp7N/OvWgv1+lZq484rhDn4SBMV88H+k2duUlsLppHlklcp3TLl32wRJ9kLXDjedHKwnDDlzOTSej30PcHGlXbzWrTQ+ruxWzvjCgCwzxd/Gg2CSKwWUKPAHmVsDbPMfGv3lhzWDxTHeXc9rJDYXS9yJA5YxISHG2CZMH1sZz+NZKpeKpaSxcADJ5ZoGIGNzy846fqrbwjMUcaFeQ9JL1/nZfb8HLNxpO1yrWqZkaBqPo1wM/tcnqSA9MHofgfwzUW12M6DrkdxH6tvKQsg8DA53z+QRn+gtbY3STKShyPEEEEZGcMp3G2/t67ivntfh9I0q2nO7BSrHzIA/Wh++ql8U915+UcMeTjs/Hwy5lOa9qOdnepm40u0kJyxgVWPmyjkY/EqTUjqYVBSlKAUpSgFKUoBSlKAVVvyiYidLQ/ZuUz8UcVaVRTtR0E3ml3MSjLhO8QeJaMh8D2kAr8aAo3T9MMgjmglaC4VRyyqceA2bHUf536Vv249uYk5NTsFuYh/DRqCPeVIKg+31KjPBWo80YXxT1T7vD8PzVYNhcbVryeHY+bFSmt/XyTK8qzHk4+DV2PE+kSkCO4urVicBVknUZPgFUuv4VMbbhhm+jqOojPQHus/78XNUX/YqKfVLRBGgMStcyMFAJ5cLECQN/X33+zU14j4gWxtzJjmlY93bxDrJKdgB+s+AzXwPEcVY2ZHGqbm3prro/svn0L2Pb1aupJaGtk0pYpCr6rcEqd1aW3GfeO7BG1fheX1hFbvDc3wlR/pd5OGcjA2Hd4bG2dh4nzqD6bwMLn5y+jbviWaQ8+Od2kJH0WOQF28OoHhUgseELO3wUgTmHRmyxH9bNV6v0xO1Kc7OXfskk1o/H+MyWcThBtJa/0G1FLh1khiaK3jgWCIsvKZFDEgheoRRsud9z4V99olxy6HAp6s0jD3AuP74r61C42NRjtT1xbn0W0tssAiRIMYLOSObb8rlH319YqVj0xrWrUV3fftoS42O2xyfd/ktnsdhK6NaA/YZvg00jD8DUzrB0LSxbW0MC9Iokjz58qAZ+OM1nVPKgpSlAKUpQClKUApSlAKGlKA5n7ROGH0bUTIin0S4JZMdFycsnsKnceake3G30jVQygg5BGxq7eJOG4b+3e3uF5kb4FW8GU+BH+dq5z4n4NvdDlJIM1oT6soHq+wN17tvYdj4E+GvHv5Ppl2MeRj9T6o9yX6ZrXot5LM0MsyyQJGndBThldyQxJHKDkHPSsqDvJ5/Srrl7wDlhhU5S3jPUA/Wcjq3wG1QvS+MI3x63KfJtv+xrfR6yPOv3XgY/7iWUt5Pz6babGWeRaq1S9kiTtcisO5vQK0cusgeNR/VeMo0yA3OfJd/vPQVvlJR3bM0Yyk9Io3GtawqKWY4ArL7F+FGvbw6jMpEUJIgB+tL5jzCZzn7RHka1nBfZrdaxIs90GhswcjwaQeSA+f2zt5ZrobT9PjgiSKJAkaKFRR0AFTL7+psuxUx8fp7vuZFKUrKaxSlKAUpSgKa1r5RiQzyRxWZkRHKB2l5S2CQTy8hwNvOsL/ANS5/iH/AB//AB1VUNusmphHGVa7CsPNTPgj7jXS3+iLSv4lH/Wf/FQH5dmfaP8Asukzdx3PdMoxz8/NzBj9kYxy/jU2qNRaPa6PbTy2tqQoAeRIsszBc7gMd8Ak499R/hztysby5jtwssbSHlRpAoUv9UZDHBPQe3FAWLSsPV9XitYHnmYJHGvMzez2DxJOwHiSKg/D3bZbX1ylvBb3LO7YBKoAF8Wb1tgBuaAsSviWFXUqwDKRggjII8QQetVzedu9lFdNbyRzKUlMTOVXlBD8pbZs4HXpmtfd/KNslflSCeRAfp4Vc+0KTn78UBtOIuwrTrolo1e2c+MRHKT7UYEf1eWohN8nCVT81fjl/lRMD/uuatbhHje11OIyW0meXZ42GHQnpzL5HwIyD57GszX+IYLGFpriQRxjbJ6k+AUDdifIUBUFr8m92Pz1/keSxE5HvZtvuNTnhnsb06yIYRGaQdHmIfB9igBB92fbUam+UhaBsLbXDLn6XqA492f11OuDuP7TVEJt3PMv04nHK6jzx4j2jIoCRgUNYmq6tFaxNNPIscaDLOxwB5e8noANzVbXHyidPD8qx3DLnHOEUD3gFs/moCvuO+1XUBqVxHFcNFFFO8KIgAGEcrknGSTjO/nVm9sfH8+mW8AtgBJOzDvGUNyKiqThTtklh1yMA7eXPfEmoJcX9zNGSUluZJEJGDytMzLkeGxrpftP1WwgsVOoQ99GzARxgesZOUnKnI5cDO+R1x40Bruxfj2fU4JhcgGSFlHeBQodWBIyBtkcp6Y2IqxqgnZJrtlcW0i2Ns1tHHIAytglmK5yTkk7bbnwrH4j7c9OtWKI7XDjYiEAqD+WSFP9HNAWHSqftflI2pbD2syLn6QZWIH5O356nb8dwtDBPArTxztyhk25cEAgg782/wBHrsaA5S1Cdo7uR0JDrOzKR1DCQkH7xUm/0naz/GZ//wA1/wAFaIfvj/8Aa/59dkYoCP8AZ/fyz6bbSTsWleLLswwS2T1FUN2zdn50669IgBFtO2Vx/BS9WXboPrL8R9Wumqq7t74phgsfRWVXmuMcqn+DVWBMnsORge3PXBFAVFxj2o3Go2lvbSbCNczNn9ukBIVj7l3x9ok+VXL2LdnvoFt38y/6zOoJB6xxdVX2E/SPwHhvzroOpC2uYZ2jWQRyK5RujANnH4ff512Loesx3dvHPC3NHIoZT4+0HyIOQR5g0ByXxVb95q1wmcc94658sykfrq7rz5P1gLVkQzd+EPLMXzlwDjKY5cE+AGcePjVMa7+/Uv8Atx/T11ne3CxxO7EBVRmYnwABJ/AUByr2U669nqtuQSFkkEEi+BVzy7/ksQ3vWtx28cSPcam0GfmrYBFXw52UM7e/JC/0KinB8Bm1O1UA+tdR/Ad6CfuFbHtZtTHrF4D4y849zorD8DQFjcE8F6GdPiN3NbvcSxh5Ga5VWjLDIVQHHKVG2465z5CueGNR/Y3Wk7mTnjjuTCXUgiSEychORsQV39+D4VKtA7AXu7aG4S9jCyxrIB3ZPLzDJBPN1B2+FbrSvk4sk0by3isisGZViIJwc4BLbZ86A0vyhOJ2lvVsw3zcChmHnK65yfchGPyj51IOBewm2lsUlvDKZZow4CPyiJWAK42OWx1ztvjG2TAO2qBl1q6zn1u7ZSfEGCMbe4gj4V0pwxepNZW8iEFWgQj+oNveDtjzFAcj8RaQLS9mt1YsIZmjDEYJCvgE4q6flG/uO0/nj+iqpe0H997z/a5P0hq2vlG/uO0/nj+ioD35Nn7lu/55P0dbu77D9M9IkuJTJyuxcxGUJGCTk45QGA9nNtUX7BtSFtpuoTkZER7zHnywk4+OMVX2mxXvEOod28+Wbmclie7ijHXlQdAMgADz69TQEq7ZOEdMtbaKSxMay99yOiTF8oY3bJUsxGCoGdvpe6pL8m24Y2t0hPqrMpA8i0e/9kVCO0jsiXSbSOf0kys8wiK92FAzG7ZzzE/Ux8amfya/3Pd/zsf9hqAq7U+BtR9IkZbG7/bWZWEEn2yQQQKy/QNf+xqn3T11XinLQFK9kUmo273ct9FfMqwAxpIkrF3DfRjDDdj02/NUMuuDtV1jUjJPazw96/rPJG6pDEPAFgM8q9B1J99dO4pigKq7SuyKOTToxZR/PWiYQD6UsfV1P2myS48ySPrVo+xKfULGY2txZ3S20pyrtBIFilx1JxsrYwfI4O29XlXmKA494thZ9UuVQEu124UDqWMpAx7c1udX1vXJYzaT+mMv0TGYm5m9jMF5nHvJzWHqQ/8AfX/+Q/6iutQKApnsX7KJbaUXt4nI4BEER+kvMMF3HgeUkBTuMnODitt2x9lr6iFubUD0iNeVkJA71AcjBOwYZPXqD12FWjSgOWNE4t1jSVNuiyooJxFLAWCkncrzDIyfI43zUj4YfiLULuObvJo0VgS0g7qHlB3HdgASZG2ACfMjrXQeK9oCq+2jsxk1BUubYBriNeV4847yPORyk/WUk7HqD5gZp7S9T1iyBtoTeQ5J+aCPsT15VIyp92K61pigORJ+z7U+8DPZXTM2HLd07k82/rEA7+YO48auXt60O4ubS2W3glmZZSWEaM5A7vGSFBxvVq4r3FAU/wBi3CUy6ffW91DLB355PnIypKtEVJAYDOM1WMvDuqaHd94kcishIWZELxuh2O+CCCPqncew11dimKA5e1dNb1tDJJDNJFCOZVEfIuenqLgGRsHwycVY/wAnzRp7aC6E8MsRaRCokRkyAjZxzAZq2sUoBSlKAUpSgFKUoDnHg22V+KJQ6qwFzMwDAHDB2KkZ6EHcGujqUoBSlKAUpSgFKUoBSlKAUpSgFKUoD//Z"/>
          <p:cNvSpPr>
            <a:spLocks noChangeAspect="1" noChangeArrowheads="1"/>
          </p:cNvSpPr>
          <p:nvPr/>
        </p:nvSpPr>
        <p:spPr bwMode="auto">
          <a:xfrm>
            <a:off x="155575" y="-517525"/>
            <a:ext cx="1524000" cy="108585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6" name="AutoShape 8"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32778" name="AutoShape 10" descr="data:image/jpg;base64,/9j/4AAQSkZJRgABAQAAAQABAAD/2wCEAAkGBhMQERUUEhQWExQUGR4XGRgYFxYZHBkhHBYcGBoZGCMcHCYfGSUjGxgcKy8hIycpLi4sGyAyNTAsNSYrLC0BCQoKDgwOGg8PGiojHx8yNSkvKSkpLCwrLSksNTQ0KSowKSw0LjQ2LDUpNSkpKSwsKSkpKTUpLDIpLCwsLCwpLP/AABEIAIwAjAMBIgACEQEDEQH/xAAcAAEAAgMBAQEAAAAAAAAAAAAABQYBBAcIAwL/xABAEAABAwMDAQYEAQcLBQAAAAABAAIDBBEhBQYSMQcTIkFRYRQycYEjQ1JicpGhsSQzU3OTsrPB0fDxFRclJjX/xAAZAQEAAwEBAAAAAAAAAAAAAAAAAgMEAQX/xAAiEQEAAgEEAgIDAAAAAAAAAAAAAQIDBBESMSFBMqETFCP/2gAMAwEAAhEDEQA/AO4oiICIiAiIgIsXS6DKLF05IMosXWUBERAREQEREBERAREQYK1NT1WOmjMkhsLgDzLicBrR5k+QX41uvMFPLKByLGFwHqQMD9q592obglo3UbmtM0pbI2KwHAyuDA2Qj9EciB+kgnty9pkFA1ola51S8XbTss5/tythv++qplTvrVqm5aYaFh6AN72QfUmw/coXR9G7m8krjLUSZkldk39B6BSdl6GLS+7st8/qrA1fVLf/AEn3/qYbfstf96kqPf8AqdOOUscdbC2we6NpikF/uWH6YuoiWoPNkcbDLNIfBGCASB1cScNA83FblDqM0JljIMT2nhIy4eOgIINrOBDsOsu2xYpnhX5OVyX25T06TtreFNqDC6B55N+eNwLXxn0e05H16KcC5BrG3y1rNR01zmSsNnAnra12SfnNNrZ6XC6Fs/dLNRpWzsu0/K9h6seMOafv09lhvTjLTWd08iwsqCQiIgIiICIiAiIgg960r5KCpbEOUnduLB6uAuB97KnwyR6rRMbYljbSs7s/iRjPCSL84suWOb52tbIXSn9CvNW3NxT0kk7uLnU7J33ERHewEnL47izgfNpFjbI812ImenPCyy0dZEC5sQrYgf5ymI5fqviJ5NI8wLrQn3LFHfvWTRkdWvhkB/hYKxDccdYBM1rJ5AOPfUzbSWtf8WMObOy36DyCSV9tOqpJyWU05kcBcsdLUxuaBgkiYOI6jFyp/vXp39oTp6y3ezvQnMiNVM21RU2Nj+TjH83GPT1Puq9XV3e19Y4W4iQMafXgwA/e5Km6vQawg3hMlvES7U5Gt6Z8LWDH1UVBR0bA3v6TTGt5eI/FskIBI5OGLk2Bx6rz9PnnHmtlmd91+SkWpwjwmdoVYEpidmOccCPexsf4/uWnsmY0OtTUp+SqaXgej4zk/dig9ElhFdekkMkHNty1vCJru88LIQc4aRcqX1h//slJx/Pfe3X5c3Xr5Lxlrz223ZaxxtxdeCysNWVkXiIiAiIgIiICIiDBXnmohNDrNZTvwJ3GSPyHiJcAPXBt9l6GK5t2wbFfWRMqaZpNVTZAHV7b3LR7g5H1KnS/C0SjavKNlG1Da8EruYDopB0fGeJ+ptZWfswbM2WrjlnknbH3QYX5IuHF3v5Dz8lV9vbibVst8srcPYetx1I9lL6bqs1FLM+GFkvftZl0hbxcy4u7Bu0gjA9FdrsH5sP8o8yqwZJpfa6c7Rtdd3fwVPmWcXlINjHDfOfIv6D2VNh2nSt/IsJ65ufot6kp3AufK7vJ5XcpJOlz5AejQMALZV2j0dcGOIntDNnm8zs2tFMcU0Rd4Y2OBNh6ZGAPWy+W15fjdffUOLWx0rHZOAXyXHG58wDe3sVA67rhjIhpx3tVIeDI2jkQT5n/ACH+i6Htnsqhj09sFSA+V7xNK7ixx5kW4jk04ANrj3UdVeu/GEsNZ7lfo5QehB/4v/BfRQu2Nsx0ERjjfJIC7kXSHk4+EMAvYXs1oH2U0sTQIiICIiAi0Nb1qKjgfPMS2OMXcQLnqB0HXJCpn/fbSv6WT+yeg6EijtC16Ktp2VEBJjkvxJHEmxI6H3CkOSDKw5OSckHN999jsVa81FK74aq6ki4a8+rrfKfcfdc/qqLWKA8ailNQ1v5Rl3Yt6t6n6heh+S09X1aOlhfPKSI4xycQLm30HVTpe1PjKNqxbt57bvCU4bQ1BcenhNv7l1JUO39ZrzxZB8HGer5MGx8xfxXHsumw9q2nu+HtI/8AlRIj8Ds2f3Zv6eIH9iuCnbPktHmUYx1j0puxOzCn0z8S5mqXfNM7rnqGfmj95V0CwnJUrH6RYunJBlFi6ckGUWOSckFP7XB/4as/UH+I1cX2ZuOKGlYx2jCtIJ/G7vle56X7s9Pqu6douky1emVMMLeUkjAGi4F7PafP2C5htvTty6fTtp6eCIRtJI5d2Tk3OeQQWDtHnrNOo4arTnCngjDRLThjQ1vI3Dhi4ybH6haGgb0r9RbW1zXmClgiIjjHE3kDBkm18dfuAtrXtB1bVY6Kmq4xFFfnVva5gvZ54taAScMH0u4eihqLZ1fo/wAfE1ploJYn2fzbdvhJa8jrcdDZBF0u5tam0t+o/GhrIH8Qzg3k/LQSSBbBIweuVu692y1ElNQsie2mkqG8ppi24baR0ZsLG3ylxtnpZQW1aPU6rR30tLAyWnnmPj5AOYWlpcDfFjjP1Vm1zsdqYYKKSl4Tz0rbSRutxfd5kPG+CAXEW8xZB+NrdqMtNWmnmrGahTvaXNmDS0h3Eu45zkixuodmtarqen11W6qaIGDg6EtFnA5LW2+TiCLHqVcNC2zqNbVOlqoIqCmDHN7mNsd3Ette9uQybk+1gq5pWydapaer06OCN0M1z3pcLYGeP64AFj0QQegak6NujMDYyHvfcujY5w/lbh4SRduB5Kz7u3LqDJ6kzalDRCMnuYGfiF4F7AlvynGeXmei1KPsx1Ef9M/B4mnL+8PNh4cp3PB65wQcLGldn+p08tZH8HFO6pDmiqkcCGB3K7mjNy4H0uDZBf8Asj3pLX6e+aqIc+F7mOcABcBgfcgYwCqVpm5dX1yapfR1ApoqfLGADxHPFpPmSBe5x7La2nt3WNMoRBFTMc6aqPehzmn8IxsbjOL2dc+Vh6rSotm6zo01QygiZLFUCzX3Hhzg2J8JFyM+l0G5uXtN1Oj02Bs8JgrZnvZzc0ZawN8Yb0BcXgemCku6NS0WupY6yp+LgqgC67bFtzxx54JHtbyX63D2VahU6bB3kxnrYXufxe/ADw0GNruhLeANz6kIdoalrFdTS18DaWCmaAbOBL7HljN8m3sAghabdGtVbdQdHVhkdFye64aHENc7wtIGMNP7F8Xb01ifTDXCrayOneIiGtAfIb35v8sXAt52Vo2psSthg1dssVnVbXiIcmnkT3luhx8w6rUoOzqvZt+ejMI+IfOHtbzblvhze9vJBPs3NV1Wn0k4zJJGHOAcY2kh/GR1wRYhgJDb5ur3oc7nQtLySbmxdhxbyIYSPdtlF9n2iPptNpoKhgEkbbOabOseRI9lZuKDKIiAteuomTRvjkHJjwWuHS4IsRjK2EQRe39t09BF3VNH3cfIu43ccnqck+ilERAREQEREBERAREQEREBERAREQEREBERAREQEREBERAREQEREBERAREQEREBERAREQEREBERAREQEREBERB//9k="/>
          <p:cNvSpPr>
            <a:spLocks noChangeAspect="1" noChangeArrowheads="1"/>
          </p:cNvSpPr>
          <p:nvPr/>
        </p:nvSpPr>
        <p:spPr bwMode="auto">
          <a:xfrm>
            <a:off x="155575" y="-639763"/>
            <a:ext cx="1333500" cy="13335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12" name="Content Placeholder 19"/>
          <p:cNvSpPr txBox="1">
            <a:spLocks/>
          </p:cNvSpPr>
          <p:nvPr/>
        </p:nvSpPr>
        <p:spPr>
          <a:xfrm>
            <a:off x="485775" y="5209610"/>
            <a:ext cx="8152954" cy="506431"/>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
                <a:schemeClr val="accent1"/>
              </a:buClr>
              <a:buSzTx/>
              <a:buFont typeface="Wingdings 2" pitchFamily="18" charset="2"/>
              <a:buChar char=""/>
              <a:tabLst/>
              <a:defRPr/>
            </a:pPr>
            <a:r>
              <a:rPr kumimoji="0" lang="en-US" sz="2000" b="0" i="0" u="none" strike="noStrike" kern="1200" cap="none" spc="0" normalizeH="0" baseline="0" noProof="0" dirty="0" smtClean="0">
                <a:ln>
                  <a:noFill/>
                </a:ln>
                <a:solidFill>
                  <a:schemeClr val="tx1">
                    <a:lumMod val="65000"/>
                    <a:lumOff val="35000"/>
                  </a:schemeClr>
                </a:solidFill>
                <a:effectLst/>
                <a:uLnTx/>
                <a:uFillTx/>
                <a:latin typeface="+mn-lt"/>
                <a:ea typeface="+mn-ea"/>
                <a:cs typeface="+mn-cs"/>
              </a:rPr>
              <a:t>Making everyone their absolute happiest is impossible.</a:t>
            </a:r>
          </a:p>
        </p:txBody>
      </p:sp>
      <p:pic>
        <p:nvPicPr>
          <p:cNvPr id="32784" name="Picture 16" descr="http://sphotos.ak.fbcdn.net/hphotos-ak-ash1/hs430.ash1/23815_560763238849_3802440_33212638_751706_n.jpg"/>
          <p:cNvPicPr>
            <a:picLocks noChangeAspect="1" noChangeArrowheads="1"/>
          </p:cNvPicPr>
          <p:nvPr/>
        </p:nvPicPr>
        <p:blipFill>
          <a:blip r:embed="rId3"/>
          <a:srcRect l="11065" t="21735" b="9322"/>
          <a:stretch>
            <a:fillRect/>
          </a:stretch>
        </p:blipFill>
        <p:spPr bwMode="auto">
          <a:xfrm>
            <a:off x="1020762" y="1583472"/>
            <a:ext cx="7102476" cy="3402220"/>
          </a:xfrm>
          <a:prstGeom prst="rect">
            <a:avLst/>
          </a:prstGeom>
          <a:noFill/>
          <a:ln>
            <a:solidFill>
              <a:schemeClr val="tx1"/>
            </a:solidFill>
          </a:ln>
        </p:spPr>
      </p:pic>
      <p:sp>
        <p:nvSpPr>
          <p:cNvPr id="16" name="&quot;No&quot; Symbol 15"/>
          <p:cNvSpPr/>
          <p:nvPr/>
        </p:nvSpPr>
        <p:spPr>
          <a:xfrm>
            <a:off x="2118749" y="1366967"/>
            <a:ext cx="4906501" cy="3842643"/>
          </a:xfrm>
          <a:prstGeom prst="noSmoking">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7" name="TextBox 16"/>
          <p:cNvSpPr txBox="1"/>
          <p:nvPr/>
        </p:nvSpPr>
        <p:spPr>
          <a:xfrm>
            <a:off x="1620392" y="1784205"/>
            <a:ext cx="5903216" cy="3139321"/>
          </a:xfrm>
          <a:prstGeom prst="rect">
            <a:avLst/>
          </a:prstGeom>
          <a:noFill/>
        </p:spPr>
        <p:txBody>
          <a:bodyPr wrap="square" rtlCol="0">
            <a:spAutoFit/>
          </a:bodyPr>
          <a:lstStyle/>
          <a:p>
            <a:pPr algn="ctr"/>
            <a:r>
              <a:rPr lang="en-US" sz="6600" b="1" dirty="0" smtClean="0"/>
              <a:t>INDIVIDUAL</a:t>
            </a:r>
          </a:p>
          <a:p>
            <a:pPr algn="ctr"/>
            <a:r>
              <a:rPr lang="en-US" sz="6600" b="1" dirty="0" smtClean="0"/>
              <a:t>ABSOLUTE</a:t>
            </a:r>
          </a:p>
          <a:p>
            <a:pPr algn="ctr"/>
            <a:r>
              <a:rPr lang="en-US" sz="6600" b="1" dirty="0" smtClean="0"/>
              <a:t>HAPPINESS</a:t>
            </a:r>
            <a:endParaRPr lang="en-US" sz="6600" b="1" dirty="0"/>
          </a:p>
        </p:txBody>
      </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6"/>
                                        </p:tgtEl>
                                      </p:cBhvr>
                                    </p:animEffect>
                                    <p:set>
                                      <p:cBhvr>
                                        <p:cTn id="7" dur="1" fill="hold">
                                          <p:stCondLst>
                                            <p:cond delay="999"/>
                                          </p:stCondLst>
                                        </p:cTn>
                                        <p:tgtEl>
                                          <p:spTgt spid="16"/>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17"/>
                                        </p:tgtEl>
                                      </p:cBhvr>
                                    </p:animEffect>
                                    <p:set>
                                      <p:cBhvr>
                                        <p:cTn id="10" dur="1" fill="hold">
                                          <p:stCondLst>
                                            <p:cond delay="999"/>
                                          </p:stCondLst>
                                        </p:cTn>
                                        <p:tgtEl>
                                          <p:spTgt spid="17"/>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2784"/>
                                        </p:tgtEl>
                                        <p:attrNameLst>
                                          <p:attrName>style.visibility</p:attrName>
                                        </p:attrNameLst>
                                      </p:cBhvr>
                                      <p:to>
                                        <p:strVal val="visible"/>
                                      </p:to>
                                    </p:set>
                                    <p:animEffect transition="in" filter="fade">
                                      <p:cBhvr>
                                        <p:cTn id="16" dur="1000"/>
                                        <p:tgtEl>
                                          <p:spTgt spid="327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6" grpId="0" animBg="1"/>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srcRect t="5410"/>
          <a:stretch>
            <a:fillRect/>
          </a:stretch>
        </p:blipFill>
        <p:spPr>
          <a:xfrm>
            <a:off x="437642" y="1469699"/>
            <a:ext cx="8324615" cy="5099987"/>
          </a:xfrm>
          <a:prstGeom prst="rect">
            <a:avLst/>
          </a:prstGeom>
        </p:spPr>
      </p:pic>
      <p:sp>
        <p:nvSpPr>
          <p:cNvPr id="2" name="Title 1"/>
          <p:cNvSpPr>
            <a:spLocks noGrp="1"/>
          </p:cNvSpPr>
          <p:nvPr>
            <p:ph type="title"/>
          </p:nvPr>
        </p:nvSpPr>
        <p:spPr>
          <a:xfrm>
            <a:off x="0" y="332096"/>
            <a:ext cx="8913813" cy="914400"/>
          </a:xfrm>
          <a:solidFill>
            <a:srgbClr val="4C6385"/>
          </a:solidFill>
        </p:spPr>
        <p:txBody>
          <a:bodyPr/>
          <a:lstStyle/>
          <a:p>
            <a:r>
              <a:rPr lang="en-US" dirty="0" smtClean="0"/>
              <a:t>Selecting a destination…</a:t>
            </a:r>
            <a:endParaRPr lang="en-US" dirty="0"/>
          </a:p>
        </p:txBody>
      </p:sp>
      <p:sp>
        <p:nvSpPr>
          <p:cNvPr id="5" name="4-Point Star 4"/>
          <p:cNvSpPr/>
          <p:nvPr/>
        </p:nvSpPr>
        <p:spPr>
          <a:xfrm>
            <a:off x="5149224" y="38092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4-Point Star 5"/>
          <p:cNvSpPr/>
          <p:nvPr/>
        </p:nvSpPr>
        <p:spPr>
          <a:xfrm>
            <a:off x="2687865" y="2677222"/>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4-Point Star 6"/>
          <p:cNvSpPr/>
          <p:nvPr/>
        </p:nvSpPr>
        <p:spPr>
          <a:xfrm>
            <a:off x="5434737" y="390475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4-Point Star 7"/>
          <p:cNvSpPr/>
          <p:nvPr/>
        </p:nvSpPr>
        <p:spPr>
          <a:xfrm>
            <a:off x="7810500" y="44569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4-Point Star 8"/>
          <p:cNvSpPr/>
          <p:nvPr/>
        </p:nvSpPr>
        <p:spPr>
          <a:xfrm>
            <a:off x="2440451" y="29246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4-Point Star 9"/>
          <p:cNvSpPr/>
          <p:nvPr/>
        </p:nvSpPr>
        <p:spPr>
          <a:xfrm>
            <a:off x="1631536" y="29246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4-Point Star 10"/>
          <p:cNvSpPr/>
          <p:nvPr/>
        </p:nvSpPr>
        <p:spPr>
          <a:xfrm>
            <a:off x="3182692" y="43996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4-Point Star 11"/>
          <p:cNvSpPr/>
          <p:nvPr/>
        </p:nvSpPr>
        <p:spPr>
          <a:xfrm>
            <a:off x="4208769" y="233475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4-Point Star 12"/>
          <p:cNvSpPr/>
          <p:nvPr/>
        </p:nvSpPr>
        <p:spPr>
          <a:xfrm>
            <a:off x="4324586" y="26772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4-Point Star 13"/>
          <p:cNvSpPr/>
          <p:nvPr/>
        </p:nvSpPr>
        <p:spPr>
          <a:xfrm>
            <a:off x="4743922" y="452344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4-Point Star 14"/>
          <p:cNvSpPr/>
          <p:nvPr/>
        </p:nvSpPr>
        <p:spPr>
          <a:xfrm>
            <a:off x="5476638" y="30770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4-Point Star 15"/>
          <p:cNvSpPr/>
          <p:nvPr/>
        </p:nvSpPr>
        <p:spPr>
          <a:xfrm>
            <a:off x="437642" y="30770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4-Point Star 16"/>
          <p:cNvSpPr/>
          <p:nvPr/>
        </p:nvSpPr>
        <p:spPr>
          <a:xfrm>
            <a:off x="3961355" y="2182357"/>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4-Point Star 18"/>
          <p:cNvSpPr/>
          <p:nvPr/>
        </p:nvSpPr>
        <p:spPr>
          <a:xfrm>
            <a:off x="1878949" y="25821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4-Point Star 19"/>
          <p:cNvSpPr/>
          <p:nvPr/>
        </p:nvSpPr>
        <p:spPr>
          <a:xfrm>
            <a:off x="3087678" y="45520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4-Point Star 20"/>
          <p:cNvSpPr/>
          <p:nvPr/>
        </p:nvSpPr>
        <p:spPr>
          <a:xfrm>
            <a:off x="4981811" y="299154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4-Point Star 21"/>
          <p:cNvSpPr/>
          <p:nvPr/>
        </p:nvSpPr>
        <p:spPr>
          <a:xfrm>
            <a:off x="7443299" y="28296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4-Point Star 22"/>
          <p:cNvSpPr/>
          <p:nvPr/>
        </p:nvSpPr>
        <p:spPr>
          <a:xfrm>
            <a:off x="6262199" y="29820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0-#ppt_h/2"/>
                                          </p:val>
                                        </p:tav>
                                        <p:tav tm="100000">
                                          <p:val>
                                            <p:strVal val="#ppt_y"/>
                                          </p:val>
                                        </p:tav>
                                      </p:tavLst>
                                    </p:anim>
                                  </p:childTnLst>
                                </p:cTn>
                              </p:par>
                              <p:par>
                                <p:cTn id="9" presetID="7"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0" fill="hold"/>
                                        <p:tgtEl>
                                          <p:spTgt spid="6"/>
                                        </p:tgtEl>
                                        <p:attrNameLst>
                                          <p:attrName>ppt_x</p:attrName>
                                        </p:attrNameLst>
                                      </p:cBhvr>
                                      <p:tavLst>
                                        <p:tav tm="0">
                                          <p:val>
                                            <p:strVal val="#ppt_x"/>
                                          </p:val>
                                        </p:tav>
                                        <p:tav tm="100000">
                                          <p:val>
                                            <p:strVal val="#ppt_x"/>
                                          </p:val>
                                        </p:tav>
                                      </p:tavLst>
                                    </p:anim>
                                    <p:anim calcmode="lin" valueType="num">
                                      <p:cBhvr additive="base">
                                        <p:cTn id="12" dur="5000" fill="hold"/>
                                        <p:tgtEl>
                                          <p:spTgt spid="6"/>
                                        </p:tgtEl>
                                        <p:attrNameLst>
                                          <p:attrName>ppt_y</p:attrName>
                                        </p:attrNameLst>
                                      </p:cBhvr>
                                      <p:tavLst>
                                        <p:tav tm="0">
                                          <p:val>
                                            <p:strVal val="0-#ppt_h/2"/>
                                          </p:val>
                                        </p:tav>
                                        <p:tav tm="100000">
                                          <p:val>
                                            <p:strVal val="#ppt_y"/>
                                          </p:val>
                                        </p:tav>
                                      </p:tavLst>
                                    </p:anim>
                                  </p:childTnLst>
                                </p:cTn>
                              </p:par>
                              <p:par>
                                <p:cTn id="13" presetID="7" presetClass="entr" presetSubtype="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0" fill="hold"/>
                                        <p:tgtEl>
                                          <p:spTgt spid="7"/>
                                        </p:tgtEl>
                                        <p:attrNameLst>
                                          <p:attrName>ppt_x</p:attrName>
                                        </p:attrNameLst>
                                      </p:cBhvr>
                                      <p:tavLst>
                                        <p:tav tm="0">
                                          <p:val>
                                            <p:strVal val="#ppt_x"/>
                                          </p:val>
                                        </p:tav>
                                        <p:tav tm="100000">
                                          <p:val>
                                            <p:strVal val="#ppt_x"/>
                                          </p:val>
                                        </p:tav>
                                      </p:tavLst>
                                    </p:anim>
                                    <p:anim calcmode="lin" valueType="num">
                                      <p:cBhvr additive="base">
                                        <p:cTn id="16" dur="5000" fill="hold"/>
                                        <p:tgtEl>
                                          <p:spTgt spid="7"/>
                                        </p:tgtEl>
                                        <p:attrNameLst>
                                          <p:attrName>ppt_y</p:attrName>
                                        </p:attrNameLst>
                                      </p:cBhvr>
                                      <p:tavLst>
                                        <p:tav tm="0">
                                          <p:val>
                                            <p:strVal val="0-#ppt_h/2"/>
                                          </p:val>
                                        </p:tav>
                                        <p:tav tm="100000">
                                          <p:val>
                                            <p:strVal val="#ppt_y"/>
                                          </p:val>
                                        </p:tav>
                                      </p:tavLst>
                                    </p:anim>
                                  </p:childTnLst>
                                </p:cTn>
                              </p:par>
                              <p:par>
                                <p:cTn id="17" presetID="7" presetClass="entr" presetSubtype="1"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0" fill="hold"/>
                                        <p:tgtEl>
                                          <p:spTgt spid="8"/>
                                        </p:tgtEl>
                                        <p:attrNameLst>
                                          <p:attrName>ppt_x</p:attrName>
                                        </p:attrNameLst>
                                      </p:cBhvr>
                                      <p:tavLst>
                                        <p:tav tm="0">
                                          <p:val>
                                            <p:strVal val="#ppt_x"/>
                                          </p:val>
                                        </p:tav>
                                        <p:tav tm="100000">
                                          <p:val>
                                            <p:strVal val="#ppt_x"/>
                                          </p:val>
                                        </p:tav>
                                      </p:tavLst>
                                    </p:anim>
                                    <p:anim calcmode="lin" valueType="num">
                                      <p:cBhvr additive="base">
                                        <p:cTn id="20" dur="5000" fill="hold"/>
                                        <p:tgtEl>
                                          <p:spTgt spid="8"/>
                                        </p:tgtEl>
                                        <p:attrNameLst>
                                          <p:attrName>ppt_y</p:attrName>
                                        </p:attrNameLst>
                                      </p:cBhvr>
                                      <p:tavLst>
                                        <p:tav tm="0">
                                          <p:val>
                                            <p:strVal val="0-#ppt_h/2"/>
                                          </p:val>
                                        </p:tav>
                                        <p:tav tm="100000">
                                          <p:val>
                                            <p:strVal val="#ppt_y"/>
                                          </p:val>
                                        </p:tav>
                                      </p:tavLst>
                                    </p:anim>
                                  </p:childTnLst>
                                </p:cTn>
                              </p:par>
                              <p:par>
                                <p:cTn id="21" presetID="7" presetClass="entr" presetSubtype="1"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0" fill="hold"/>
                                        <p:tgtEl>
                                          <p:spTgt spid="9"/>
                                        </p:tgtEl>
                                        <p:attrNameLst>
                                          <p:attrName>ppt_x</p:attrName>
                                        </p:attrNameLst>
                                      </p:cBhvr>
                                      <p:tavLst>
                                        <p:tav tm="0">
                                          <p:val>
                                            <p:strVal val="#ppt_x"/>
                                          </p:val>
                                        </p:tav>
                                        <p:tav tm="100000">
                                          <p:val>
                                            <p:strVal val="#ppt_x"/>
                                          </p:val>
                                        </p:tav>
                                      </p:tavLst>
                                    </p:anim>
                                    <p:anim calcmode="lin" valueType="num">
                                      <p:cBhvr additive="base">
                                        <p:cTn id="24" dur="5000" fill="hold"/>
                                        <p:tgtEl>
                                          <p:spTgt spid="9"/>
                                        </p:tgtEl>
                                        <p:attrNameLst>
                                          <p:attrName>ppt_y</p:attrName>
                                        </p:attrNameLst>
                                      </p:cBhvr>
                                      <p:tavLst>
                                        <p:tav tm="0">
                                          <p:val>
                                            <p:strVal val="0-#ppt_h/2"/>
                                          </p:val>
                                        </p:tav>
                                        <p:tav tm="100000">
                                          <p:val>
                                            <p:strVal val="#ppt_y"/>
                                          </p:val>
                                        </p:tav>
                                      </p:tavLst>
                                    </p:anim>
                                  </p:childTnLst>
                                </p:cTn>
                              </p:par>
                              <p:par>
                                <p:cTn id="25" presetID="7" presetClass="entr" presetSubtype="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0" fill="hold"/>
                                        <p:tgtEl>
                                          <p:spTgt spid="10"/>
                                        </p:tgtEl>
                                        <p:attrNameLst>
                                          <p:attrName>ppt_x</p:attrName>
                                        </p:attrNameLst>
                                      </p:cBhvr>
                                      <p:tavLst>
                                        <p:tav tm="0">
                                          <p:val>
                                            <p:strVal val="#ppt_x"/>
                                          </p:val>
                                        </p:tav>
                                        <p:tav tm="100000">
                                          <p:val>
                                            <p:strVal val="#ppt_x"/>
                                          </p:val>
                                        </p:tav>
                                      </p:tavLst>
                                    </p:anim>
                                    <p:anim calcmode="lin" valueType="num">
                                      <p:cBhvr additive="base">
                                        <p:cTn id="28" dur="5000" fill="hold"/>
                                        <p:tgtEl>
                                          <p:spTgt spid="10"/>
                                        </p:tgtEl>
                                        <p:attrNameLst>
                                          <p:attrName>ppt_y</p:attrName>
                                        </p:attrNameLst>
                                      </p:cBhvr>
                                      <p:tavLst>
                                        <p:tav tm="0">
                                          <p:val>
                                            <p:strVal val="0-#ppt_h/2"/>
                                          </p:val>
                                        </p:tav>
                                        <p:tav tm="100000">
                                          <p:val>
                                            <p:strVal val="#ppt_y"/>
                                          </p:val>
                                        </p:tav>
                                      </p:tavLst>
                                    </p:anim>
                                  </p:childTnLst>
                                </p:cTn>
                              </p:par>
                              <p:par>
                                <p:cTn id="29" presetID="7" presetClass="entr" presetSubtype="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0" fill="hold"/>
                                        <p:tgtEl>
                                          <p:spTgt spid="11"/>
                                        </p:tgtEl>
                                        <p:attrNameLst>
                                          <p:attrName>ppt_x</p:attrName>
                                        </p:attrNameLst>
                                      </p:cBhvr>
                                      <p:tavLst>
                                        <p:tav tm="0">
                                          <p:val>
                                            <p:strVal val="#ppt_x"/>
                                          </p:val>
                                        </p:tav>
                                        <p:tav tm="100000">
                                          <p:val>
                                            <p:strVal val="#ppt_x"/>
                                          </p:val>
                                        </p:tav>
                                      </p:tavLst>
                                    </p:anim>
                                    <p:anim calcmode="lin" valueType="num">
                                      <p:cBhvr additive="base">
                                        <p:cTn id="32" dur="5000" fill="hold"/>
                                        <p:tgtEl>
                                          <p:spTgt spid="11"/>
                                        </p:tgtEl>
                                        <p:attrNameLst>
                                          <p:attrName>ppt_y</p:attrName>
                                        </p:attrNameLst>
                                      </p:cBhvr>
                                      <p:tavLst>
                                        <p:tav tm="0">
                                          <p:val>
                                            <p:strVal val="0-#ppt_h/2"/>
                                          </p:val>
                                        </p:tav>
                                        <p:tav tm="100000">
                                          <p:val>
                                            <p:strVal val="#ppt_y"/>
                                          </p:val>
                                        </p:tav>
                                      </p:tavLst>
                                    </p:anim>
                                  </p:childTnLst>
                                </p:cTn>
                              </p:par>
                              <p:par>
                                <p:cTn id="33" presetID="7" presetClass="entr" presetSubtype="1"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0" fill="hold"/>
                                        <p:tgtEl>
                                          <p:spTgt spid="12"/>
                                        </p:tgtEl>
                                        <p:attrNameLst>
                                          <p:attrName>ppt_x</p:attrName>
                                        </p:attrNameLst>
                                      </p:cBhvr>
                                      <p:tavLst>
                                        <p:tav tm="0">
                                          <p:val>
                                            <p:strVal val="#ppt_x"/>
                                          </p:val>
                                        </p:tav>
                                        <p:tav tm="100000">
                                          <p:val>
                                            <p:strVal val="#ppt_x"/>
                                          </p:val>
                                        </p:tav>
                                      </p:tavLst>
                                    </p:anim>
                                    <p:anim calcmode="lin" valueType="num">
                                      <p:cBhvr additive="base">
                                        <p:cTn id="36" dur="5000" fill="hold"/>
                                        <p:tgtEl>
                                          <p:spTgt spid="12"/>
                                        </p:tgtEl>
                                        <p:attrNameLst>
                                          <p:attrName>ppt_y</p:attrName>
                                        </p:attrNameLst>
                                      </p:cBhvr>
                                      <p:tavLst>
                                        <p:tav tm="0">
                                          <p:val>
                                            <p:strVal val="0-#ppt_h/2"/>
                                          </p:val>
                                        </p:tav>
                                        <p:tav tm="100000">
                                          <p:val>
                                            <p:strVal val="#ppt_y"/>
                                          </p:val>
                                        </p:tav>
                                      </p:tavLst>
                                    </p:anim>
                                  </p:childTnLst>
                                </p:cTn>
                              </p:par>
                              <p:par>
                                <p:cTn id="37" presetID="7" presetClass="entr" presetSubtype="1"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0" fill="hold"/>
                                        <p:tgtEl>
                                          <p:spTgt spid="13"/>
                                        </p:tgtEl>
                                        <p:attrNameLst>
                                          <p:attrName>ppt_x</p:attrName>
                                        </p:attrNameLst>
                                      </p:cBhvr>
                                      <p:tavLst>
                                        <p:tav tm="0">
                                          <p:val>
                                            <p:strVal val="#ppt_x"/>
                                          </p:val>
                                        </p:tav>
                                        <p:tav tm="100000">
                                          <p:val>
                                            <p:strVal val="#ppt_x"/>
                                          </p:val>
                                        </p:tav>
                                      </p:tavLst>
                                    </p:anim>
                                    <p:anim calcmode="lin" valueType="num">
                                      <p:cBhvr additive="base">
                                        <p:cTn id="40" dur="5000" fill="hold"/>
                                        <p:tgtEl>
                                          <p:spTgt spid="13"/>
                                        </p:tgtEl>
                                        <p:attrNameLst>
                                          <p:attrName>ppt_y</p:attrName>
                                        </p:attrNameLst>
                                      </p:cBhvr>
                                      <p:tavLst>
                                        <p:tav tm="0">
                                          <p:val>
                                            <p:strVal val="0-#ppt_h/2"/>
                                          </p:val>
                                        </p:tav>
                                        <p:tav tm="100000">
                                          <p:val>
                                            <p:strVal val="#ppt_y"/>
                                          </p:val>
                                        </p:tav>
                                      </p:tavLst>
                                    </p:anim>
                                  </p:childTnLst>
                                </p:cTn>
                              </p:par>
                              <p:par>
                                <p:cTn id="41" presetID="7" presetClass="entr" presetSubtype="1"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0" fill="hold"/>
                                        <p:tgtEl>
                                          <p:spTgt spid="14"/>
                                        </p:tgtEl>
                                        <p:attrNameLst>
                                          <p:attrName>ppt_x</p:attrName>
                                        </p:attrNameLst>
                                      </p:cBhvr>
                                      <p:tavLst>
                                        <p:tav tm="0">
                                          <p:val>
                                            <p:strVal val="#ppt_x"/>
                                          </p:val>
                                        </p:tav>
                                        <p:tav tm="100000">
                                          <p:val>
                                            <p:strVal val="#ppt_x"/>
                                          </p:val>
                                        </p:tav>
                                      </p:tavLst>
                                    </p:anim>
                                    <p:anim calcmode="lin" valueType="num">
                                      <p:cBhvr additive="base">
                                        <p:cTn id="44" dur="5000" fill="hold"/>
                                        <p:tgtEl>
                                          <p:spTgt spid="14"/>
                                        </p:tgtEl>
                                        <p:attrNameLst>
                                          <p:attrName>ppt_y</p:attrName>
                                        </p:attrNameLst>
                                      </p:cBhvr>
                                      <p:tavLst>
                                        <p:tav tm="0">
                                          <p:val>
                                            <p:strVal val="0-#ppt_h/2"/>
                                          </p:val>
                                        </p:tav>
                                        <p:tav tm="100000">
                                          <p:val>
                                            <p:strVal val="#ppt_y"/>
                                          </p:val>
                                        </p:tav>
                                      </p:tavLst>
                                    </p:anim>
                                  </p:childTnLst>
                                </p:cTn>
                              </p:par>
                              <p:par>
                                <p:cTn id="45" presetID="7" presetClass="entr" presetSubtype="1"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0" fill="hold"/>
                                        <p:tgtEl>
                                          <p:spTgt spid="15"/>
                                        </p:tgtEl>
                                        <p:attrNameLst>
                                          <p:attrName>ppt_x</p:attrName>
                                        </p:attrNameLst>
                                      </p:cBhvr>
                                      <p:tavLst>
                                        <p:tav tm="0">
                                          <p:val>
                                            <p:strVal val="#ppt_x"/>
                                          </p:val>
                                        </p:tav>
                                        <p:tav tm="100000">
                                          <p:val>
                                            <p:strVal val="#ppt_x"/>
                                          </p:val>
                                        </p:tav>
                                      </p:tavLst>
                                    </p:anim>
                                    <p:anim calcmode="lin" valueType="num">
                                      <p:cBhvr additive="base">
                                        <p:cTn id="48" dur="5000" fill="hold"/>
                                        <p:tgtEl>
                                          <p:spTgt spid="15"/>
                                        </p:tgtEl>
                                        <p:attrNameLst>
                                          <p:attrName>ppt_y</p:attrName>
                                        </p:attrNameLst>
                                      </p:cBhvr>
                                      <p:tavLst>
                                        <p:tav tm="0">
                                          <p:val>
                                            <p:strVal val="0-#ppt_h/2"/>
                                          </p:val>
                                        </p:tav>
                                        <p:tav tm="100000">
                                          <p:val>
                                            <p:strVal val="#ppt_y"/>
                                          </p:val>
                                        </p:tav>
                                      </p:tavLst>
                                    </p:anim>
                                  </p:childTnLst>
                                </p:cTn>
                              </p:par>
                              <p:par>
                                <p:cTn id="49" presetID="7"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0" fill="hold"/>
                                        <p:tgtEl>
                                          <p:spTgt spid="16"/>
                                        </p:tgtEl>
                                        <p:attrNameLst>
                                          <p:attrName>ppt_x</p:attrName>
                                        </p:attrNameLst>
                                      </p:cBhvr>
                                      <p:tavLst>
                                        <p:tav tm="0">
                                          <p:val>
                                            <p:strVal val="#ppt_x"/>
                                          </p:val>
                                        </p:tav>
                                        <p:tav tm="100000">
                                          <p:val>
                                            <p:strVal val="#ppt_x"/>
                                          </p:val>
                                        </p:tav>
                                      </p:tavLst>
                                    </p:anim>
                                    <p:anim calcmode="lin" valueType="num">
                                      <p:cBhvr additive="base">
                                        <p:cTn id="52" dur="5000" fill="hold"/>
                                        <p:tgtEl>
                                          <p:spTgt spid="16"/>
                                        </p:tgtEl>
                                        <p:attrNameLst>
                                          <p:attrName>ppt_y</p:attrName>
                                        </p:attrNameLst>
                                      </p:cBhvr>
                                      <p:tavLst>
                                        <p:tav tm="0">
                                          <p:val>
                                            <p:strVal val="0-#ppt_h/2"/>
                                          </p:val>
                                        </p:tav>
                                        <p:tav tm="100000">
                                          <p:val>
                                            <p:strVal val="#ppt_y"/>
                                          </p:val>
                                        </p:tav>
                                      </p:tavLst>
                                    </p:anim>
                                  </p:childTnLst>
                                </p:cTn>
                              </p:par>
                              <p:par>
                                <p:cTn id="53" presetID="7" presetClass="entr" presetSubtype="1"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0" fill="hold"/>
                                        <p:tgtEl>
                                          <p:spTgt spid="17"/>
                                        </p:tgtEl>
                                        <p:attrNameLst>
                                          <p:attrName>ppt_x</p:attrName>
                                        </p:attrNameLst>
                                      </p:cBhvr>
                                      <p:tavLst>
                                        <p:tav tm="0">
                                          <p:val>
                                            <p:strVal val="#ppt_x"/>
                                          </p:val>
                                        </p:tav>
                                        <p:tav tm="100000">
                                          <p:val>
                                            <p:strVal val="#ppt_x"/>
                                          </p:val>
                                        </p:tav>
                                      </p:tavLst>
                                    </p:anim>
                                    <p:anim calcmode="lin" valueType="num">
                                      <p:cBhvr additive="base">
                                        <p:cTn id="56" dur="5000" fill="hold"/>
                                        <p:tgtEl>
                                          <p:spTgt spid="17"/>
                                        </p:tgtEl>
                                        <p:attrNameLst>
                                          <p:attrName>ppt_y</p:attrName>
                                        </p:attrNameLst>
                                      </p:cBhvr>
                                      <p:tavLst>
                                        <p:tav tm="0">
                                          <p:val>
                                            <p:strVal val="0-#ppt_h/2"/>
                                          </p:val>
                                        </p:tav>
                                        <p:tav tm="100000">
                                          <p:val>
                                            <p:strVal val="#ppt_y"/>
                                          </p:val>
                                        </p:tav>
                                      </p:tavLst>
                                    </p:anim>
                                  </p:childTnLst>
                                </p:cTn>
                              </p:par>
                              <p:par>
                                <p:cTn id="57" presetID="7" presetClass="entr" presetSubtype="1"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5000" fill="hold"/>
                                        <p:tgtEl>
                                          <p:spTgt spid="19"/>
                                        </p:tgtEl>
                                        <p:attrNameLst>
                                          <p:attrName>ppt_x</p:attrName>
                                        </p:attrNameLst>
                                      </p:cBhvr>
                                      <p:tavLst>
                                        <p:tav tm="0">
                                          <p:val>
                                            <p:strVal val="#ppt_x"/>
                                          </p:val>
                                        </p:tav>
                                        <p:tav tm="100000">
                                          <p:val>
                                            <p:strVal val="#ppt_x"/>
                                          </p:val>
                                        </p:tav>
                                      </p:tavLst>
                                    </p:anim>
                                    <p:anim calcmode="lin" valueType="num">
                                      <p:cBhvr additive="base">
                                        <p:cTn id="60" dur="5000" fill="hold"/>
                                        <p:tgtEl>
                                          <p:spTgt spid="19"/>
                                        </p:tgtEl>
                                        <p:attrNameLst>
                                          <p:attrName>ppt_y</p:attrName>
                                        </p:attrNameLst>
                                      </p:cBhvr>
                                      <p:tavLst>
                                        <p:tav tm="0">
                                          <p:val>
                                            <p:strVal val="0-#ppt_h/2"/>
                                          </p:val>
                                        </p:tav>
                                        <p:tav tm="100000">
                                          <p:val>
                                            <p:strVal val="#ppt_y"/>
                                          </p:val>
                                        </p:tav>
                                      </p:tavLst>
                                    </p:anim>
                                  </p:childTnLst>
                                </p:cTn>
                              </p:par>
                              <p:par>
                                <p:cTn id="61" presetID="7" presetClass="entr" presetSubtype="1"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 calcmode="lin" valueType="num">
                                      <p:cBhvr additive="base">
                                        <p:cTn id="63" dur="5000" fill="hold"/>
                                        <p:tgtEl>
                                          <p:spTgt spid="20"/>
                                        </p:tgtEl>
                                        <p:attrNameLst>
                                          <p:attrName>ppt_x</p:attrName>
                                        </p:attrNameLst>
                                      </p:cBhvr>
                                      <p:tavLst>
                                        <p:tav tm="0">
                                          <p:val>
                                            <p:strVal val="#ppt_x"/>
                                          </p:val>
                                        </p:tav>
                                        <p:tav tm="100000">
                                          <p:val>
                                            <p:strVal val="#ppt_x"/>
                                          </p:val>
                                        </p:tav>
                                      </p:tavLst>
                                    </p:anim>
                                    <p:anim calcmode="lin" valueType="num">
                                      <p:cBhvr additive="base">
                                        <p:cTn id="64" dur="5000" fill="hold"/>
                                        <p:tgtEl>
                                          <p:spTgt spid="20"/>
                                        </p:tgtEl>
                                        <p:attrNameLst>
                                          <p:attrName>ppt_y</p:attrName>
                                        </p:attrNameLst>
                                      </p:cBhvr>
                                      <p:tavLst>
                                        <p:tav tm="0">
                                          <p:val>
                                            <p:strVal val="0-#ppt_h/2"/>
                                          </p:val>
                                        </p:tav>
                                        <p:tav tm="100000">
                                          <p:val>
                                            <p:strVal val="#ppt_y"/>
                                          </p:val>
                                        </p:tav>
                                      </p:tavLst>
                                    </p:anim>
                                  </p:childTnLst>
                                </p:cTn>
                              </p:par>
                              <p:par>
                                <p:cTn id="65" presetID="7" presetClass="entr" presetSubtype="1"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0" fill="hold"/>
                                        <p:tgtEl>
                                          <p:spTgt spid="21"/>
                                        </p:tgtEl>
                                        <p:attrNameLst>
                                          <p:attrName>ppt_x</p:attrName>
                                        </p:attrNameLst>
                                      </p:cBhvr>
                                      <p:tavLst>
                                        <p:tav tm="0">
                                          <p:val>
                                            <p:strVal val="#ppt_x"/>
                                          </p:val>
                                        </p:tav>
                                        <p:tav tm="100000">
                                          <p:val>
                                            <p:strVal val="#ppt_x"/>
                                          </p:val>
                                        </p:tav>
                                      </p:tavLst>
                                    </p:anim>
                                    <p:anim calcmode="lin" valueType="num">
                                      <p:cBhvr additive="base">
                                        <p:cTn id="68" dur="5000" fill="hold"/>
                                        <p:tgtEl>
                                          <p:spTgt spid="21"/>
                                        </p:tgtEl>
                                        <p:attrNameLst>
                                          <p:attrName>ppt_y</p:attrName>
                                        </p:attrNameLst>
                                      </p:cBhvr>
                                      <p:tavLst>
                                        <p:tav tm="0">
                                          <p:val>
                                            <p:strVal val="0-#ppt_h/2"/>
                                          </p:val>
                                        </p:tav>
                                        <p:tav tm="100000">
                                          <p:val>
                                            <p:strVal val="#ppt_y"/>
                                          </p:val>
                                        </p:tav>
                                      </p:tavLst>
                                    </p:anim>
                                  </p:childTnLst>
                                </p:cTn>
                              </p:par>
                              <p:par>
                                <p:cTn id="69" presetID="7" presetClass="entr" presetSubtype="1"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0" fill="hold"/>
                                        <p:tgtEl>
                                          <p:spTgt spid="22"/>
                                        </p:tgtEl>
                                        <p:attrNameLst>
                                          <p:attrName>ppt_x</p:attrName>
                                        </p:attrNameLst>
                                      </p:cBhvr>
                                      <p:tavLst>
                                        <p:tav tm="0">
                                          <p:val>
                                            <p:strVal val="#ppt_x"/>
                                          </p:val>
                                        </p:tav>
                                        <p:tav tm="100000">
                                          <p:val>
                                            <p:strVal val="#ppt_x"/>
                                          </p:val>
                                        </p:tav>
                                      </p:tavLst>
                                    </p:anim>
                                    <p:anim calcmode="lin" valueType="num">
                                      <p:cBhvr additive="base">
                                        <p:cTn id="72" dur="5000" fill="hold"/>
                                        <p:tgtEl>
                                          <p:spTgt spid="22"/>
                                        </p:tgtEl>
                                        <p:attrNameLst>
                                          <p:attrName>ppt_y</p:attrName>
                                        </p:attrNameLst>
                                      </p:cBhvr>
                                      <p:tavLst>
                                        <p:tav tm="0">
                                          <p:val>
                                            <p:strVal val="0-#ppt_h/2"/>
                                          </p:val>
                                        </p:tav>
                                        <p:tav tm="100000">
                                          <p:val>
                                            <p:strVal val="#ppt_y"/>
                                          </p:val>
                                        </p:tav>
                                      </p:tavLst>
                                    </p:anim>
                                  </p:childTnLst>
                                </p:cTn>
                              </p:par>
                              <p:par>
                                <p:cTn id="73" presetID="7" presetClass="entr" presetSubtype="1"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 calcmode="lin" valueType="num">
                                      <p:cBhvr additive="base">
                                        <p:cTn id="75" dur="5000" fill="hold"/>
                                        <p:tgtEl>
                                          <p:spTgt spid="23"/>
                                        </p:tgtEl>
                                        <p:attrNameLst>
                                          <p:attrName>ppt_x</p:attrName>
                                        </p:attrNameLst>
                                      </p:cBhvr>
                                      <p:tavLst>
                                        <p:tav tm="0">
                                          <p:val>
                                            <p:strVal val="#ppt_x"/>
                                          </p:val>
                                        </p:tav>
                                        <p:tav tm="100000">
                                          <p:val>
                                            <p:strVal val="#ppt_x"/>
                                          </p:val>
                                        </p:tav>
                                      </p:tavLst>
                                    </p:anim>
                                    <p:anim calcmode="lin" valueType="num">
                                      <p:cBhvr additive="base">
                                        <p:cTn id="76" dur="50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096"/>
            <a:ext cx="8913813" cy="914400"/>
          </a:xfrm>
          <a:solidFill>
            <a:srgbClr val="4C6385"/>
          </a:solidFill>
        </p:spPr>
        <p:txBody>
          <a:bodyPr/>
          <a:lstStyle/>
          <a:p>
            <a:r>
              <a:rPr lang="en-US" dirty="0" smtClean="0"/>
              <a:t>Selecting a destination…</a:t>
            </a:r>
            <a:endParaRPr lang="en-US" dirty="0"/>
          </a:p>
        </p:txBody>
      </p:sp>
      <p:sp>
        <p:nvSpPr>
          <p:cNvPr id="5" name="4-Point Star 4"/>
          <p:cNvSpPr/>
          <p:nvPr/>
        </p:nvSpPr>
        <p:spPr>
          <a:xfrm>
            <a:off x="5149224" y="38092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4-Point Star 5"/>
          <p:cNvSpPr/>
          <p:nvPr/>
        </p:nvSpPr>
        <p:spPr>
          <a:xfrm>
            <a:off x="2687865" y="2677222"/>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4-Point Star 6"/>
          <p:cNvSpPr/>
          <p:nvPr/>
        </p:nvSpPr>
        <p:spPr>
          <a:xfrm>
            <a:off x="5434737" y="390475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4-Point Star 7"/>
          <p:cNvSpPr/>
          <p:nvPr/>
        </p:nvSpPr>
        <p:spPr>
          <a:xfrm>
            <a:off x="7810500" y="44569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4-Point Star 8"/>
          <p:cNvSpPr/>
          <p:nvPr/>
        </p:nvSpPr>
        <p:spPr>
          <a:xfrm>
            <a:off x="2440451" y="29246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4-Point Star 9"/>
          <p:cNvSpPr/>
          <p:nvPr/>
        </p:nvSpPr>
        <p:spPr>
          <a:xfrm>
            <a:off x="1631536" y="29246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4-Point Star 10"/>
          <p:cNvSpPr/>
          <p:nvPr/>
        </p:nvSpPr>
        <p:spPr>
          <a:xfrm>
            <a:off x="3182692" y="43996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4-Point Star 11"/>
          <p:cNvSpPr/>
          <p:nvPr/>
        </p:nvSpPr>
        <p:spPr>
          <a:xfrm>
            <a:off x="4208769" y="233475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4-Point Star 12"/>
          <p:cNvSpPr/>
          <p:nvPr/>
        </p:nvSpPr>
        <p:spPr>
          <a:xfrm>
            <a:off x="4324586" y="26772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4-Point Star 13"/>
          <p:cNvSpPr/>
          <p:nvPr/>
        </p:nvSpPr>
        <p:spPr>
          <a:xfrm>
            <a:off x="4743922" y="452344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4-Point Star 14"/>
          <p:cNvSpPr/>
          <p:nvPr/>
        </p:nvSpPr>
        <p:spPr>
          <a:xfrm>
            <a:off x="5476638" y="30770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4-Point Star 15"/>
          <p:cNvSpPr/>
          <p:nvPr/>
        </p:nvSpPr>
        <p:spPr>
          <a:xfrm>
            <a:off x="437642" y="3077054"/>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4-Point Star 16"/>
          <p:cNvSpPr/>
          <p:nvPr/>
        </p:nvSpPr>
        <p:spPr>
          <a:xfrm>
            <a:off x="3961355" y="2182357"/>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4-Point Star 18"/>
          <p:cNvSpPr/>
          <p:nvPr/>
        </p:nvSpPr>
        <p:spPr>
          <a:xfrm>
            <a:off x="1878949" y="2582189"/>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4-Point Star 19"/>
          <p:cNvSpPr/>
          <p:nvPr/>
        </p:nvSpPr>
        <p:spPr>
          <a:xfrm>
            <a:off x="3087678" y="45520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4-Point Star 20"/>
          <p:cNvSpPr/>
          <p:nvPr/>
        </p:nvSpPr>
        <p:spPr>
          <a:xfrm>
            <a:off x="4981811" y="2991546"/>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4-Point Star 21"/>
          <p:cNvSpPr/>
          <p:nvPr/>
        </p:nvSpPr>
        <p:spPr>
          <a:xfrm>
            <a:off x="7443299" y="28296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4-Point Star 22"/>
          <p:cNvSpPr/>
          <p:nvPr/>
        </p:nvSpPr>
        <p:spPr>
          <a:xfrm>
            <a:off x="6262199" y="2982021"/>
            <a:ext cx="494827" cy="494865"/>
          </a:xfrm>
          <a:prstGeom prst="star4">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TextBox 23"/>
          <p:cNvSpPr txBox="1"/>
          <p:nvPr/>
        </p:nvSpPr>
        <p:spPr>
          <a:xfrm>
            <a:off x="161925" y="2679595"/>
            <a:ext cx="973616" cy="369332"/>
          </a:xfrm>
          <a:prstGeom prst="rect">
            <a:avLst/>
          </a:prstGeom>
          <a:noFill/>
        </p:spPr>
        <p:txBody>
          <a:bodyPr wrap="square" rtlCol="0">
            <a:spAutoFit/>
          </a:bodyPr>
          <a:lstStyle/>
          <a:p>
            <a:pPr algn="ctr"/>
            <a:r>
              <a:rPr lang="en-US" dirty="0" smtClean="0"/>
              <a:t>Maui</a:t>
            </a:r>
            <a:endParaRPr lang="en-US" dirty="0"/>
          </a:p>
        </p:txBody>
      </p:sp>
      <p:sp>
        <p:nvSpPr>
          <p:cNvPr id="25" name="TextBox 24"/>
          <p:cNvSpPr txBox="1"/>
          <p:nvPr/>
        </p:nvSpPr>
        <p:spPr>
          <a:xfrm>
            <a:off x="991692" y="3258425"/>
            <a:ext cx="1295724" cy="646331"/>
          </a:xfrm>
          <a:prstGeom prst="rect">
            <a:avLst/>
          </a:prstGeom>
          <a:noFill/>
        </p:spPr>
        <p:txBody>
          <a:bodyPr wrap="square" rtlCol="0">
            <a:spAutoFit/>
          </a:bodyPr>
          <a:lstStyle/>
          <a:p>
            <a:pPr algn="ctr"/>
            <a:r>
              <a:rPr lang="en-US" dirty="0" smtClean="0"/>
              <a:t>Los Angeles</a:t>
            </a:r>
            <a:endParaRPr lang="en-US" dirty="0"/>
          </a:p>
        </p:txBody>
      </p:sp>
      <p:sp>
        <p:nvSpPr>
          <p:cNvPr id="26" name="TextBox 25"/>
          <p:cNvSpPr txBox="1"/>
          <p:nvPr/>
        </p:nvSpPr>
        <p:spPr>
          <a:xfrm>
            <a:off x="2287416" y="3476886"/>
            <a:ext cx="1390103" cy="369332"/>
          </a:xfrm>
          <a:prstGeom prst="rect">
            <a:avLst/>
          </a:prstGeom>
          <a:noFill/>
        </p:spPr>
        <p:txBody>
          <a:bodyPr wrap="square" rtlCol="0">
            <a:spAutoFit/>
          </a:bodyPr>
          <a:lstStyle/>
          <a:p>
            <a:pPr algn="ctr"/>
            <a:r>
              <a:rPr lang="en-US" dirty="0" smtClean="0"/>
              <a:t>Charleston</a:t>
            </a:r>
            <a:endParaRPr lang="en-US" dirty="0"/>
          </a:p>
        </p:txBody>
      </p:sp>
      <p:sp>
        <p:nvSpPr>
          <p:cNvPr id="27" name="TextBox 26"/>
          <p:cNvSpPr txBox="1"/>
          <p:nvPr/>
        </p:nvSpPr>
        <p:spPr>
          <a:xfrm>
            <a:off x="3357534" y="4194013"/>
            <a:ext cx="1390103" cy="646331"/>
          </a:xfrm>
          <a:prstGeom prst="rect">
            <a:avLst/>
          </a:prstGeom>
          <a:noFill/>
        </p:spPr>
        <p:txBody>
          <a:bodyPr wrap="square" rtlCol="0">
            <a:spAutoFit/>
          </a:bodyPr>
          <a:lstStyle/>
          <a:p>
            <a:pPr algn="ctr"/>
            <a:r>
              <a:rPr lang="en-US" dirty="0" smtClean="0"/>
              <a:t>Rio de Janeiro</a:t>
            </a:r>
            <a:endParaRPr lang="en-US" dirty="0"/>
          </a:p>
        </p:txBody>
      </p:sp>
      <p:sp>
        <p:nvSpPr>
          <p:cNvPr id="28" name="TextBox 27"/>
          <p:cNvSpPr txBox="1"/>
          <p:nvPr/>
        </p:nvSpPr>
        <p:spPr>
          <a:xfrm>
            <a:off x="2982467" y="4951854"/>
            <a:ext cx="1390103" cy="646331"/>
          </a:xfrm>
          <a:prstGeom prst="rect">
            <a:avLst/>
          </a:prstGeom>
          <a:noFill/>
        </p:spPr>
        <p:txBody>
          <a:bodyPr wrap="square" rtlCol="0">
            <a:spAutoFit/>
          </a:bodyPr>
          <a:lstStyle/>
          <a:p>
            <a:pPr algn="ctr"/>
            <a:r>
              <a:rPr lang="en-US" dirty="0" smtClean="0"/>
              <a:t>Punta del Este</a:t>
            </a:r>
            <a:endParaRPr lang="en-US" dirty="0"/>
          </a:p>
        </p:txBody>
      </p:sp>
      <p:sp>
        <p:nvSpPr>
          <p:cNvPr id="29" name="TextBox 28"/>
          <p:cNvSpPr txBox="1"/>
          <p:nvPr/>
        </p:nvSpPr>
        <p:spPr>
          <a:xfrm>
            <a:off x="4456182" y="4951854"/>
            <a:ext cx="1390103" cy="646331"/>
          </a:xfrm>
          <a:prstGeom prst="rect">
            <a:avLst/>
          </a:prstGeom>
          <a:noFill/>
        </p:spPr>
        <p:txBody>
          <a:bodyPr wrap="square" rtlCol="0">
            <a:spAutoFit/>
          </a:bodyPr>
          <a:lstStyle/>
          <a:p>
            <a:pPr algn="ctr"/>
            <a:r>
              <a:rPr lang="en-US" dirty="0" smtClean="0"/>
              <a:t>Cape Town</a:t>
            </a:r>
            <a:endParaRPr lang="en-US" dirty="0"/>
          </a:p>
        </p:txBody>
      </p:sp>
      <p:sp>
        <p:nvSpPr>
          <p:cNvPr id="30" name="TextBox 29"/>
          <p:cNvSpPr txBox="1"/>
          <p:nvPr/>
        </p:nvSpPr>
        <p:spPr>
          <a:xfrm>
            <a:off x="5567147" y="4194013"/>
            <a:ext cx="1390103" cy="369332"/>
          </a:xfrm>
          <a:prstGeom prst="rect">
            <a:avLst/>
          </a:prstGeom>
          <a:noFill/>
        </p:spPr>
        <p:txBody>
          <a:bodyPr wrap="square" rtlCol="0">
            <a:spAutoFit/>
          </a:bodyPr>
          <a:lstStyle/>
          <a:p>
            <a:pPr algn="ctr"/>
            <a:r>
              <a:rPr lang="en-US" dirty="0" smtClean="0"/>
              <a:t>Zanzibar</a:t>
            </a:r>
            <a:endParaRPr lang="en-US" dirty="0"/>
          </a:p>
        </p:txBody>
      </p:sp>
      <p:sp>
        <p:nvSpPr>
          <p:cNvPr id="31" name="TextBox 30"/>
          <p:cNvSpPr txBox="1"/>
          <p:nvPr/>
        </p:nvSpPr>
        <p:spPr>
          <a:xfrm>
            <a:off x="4153441" y="3706156"/>
            <a:ext cx="1390103" cy="369332"/>
          </a:xfrm>
          <a:prstGeom prst="rect">
            <a:avLst/>
          </a:prstGeom>
          <a:noFill/>
        </p:spPr>
        <p:txBody>
          <a:bodyPr wrap="square" rtlCol="0">
            <a:spAutoFit/>
          </a:bodyPr>
          <a:lstStyle/>
          <a:p>
            <a:pPr algn="ctr"/>
            <a:r>
              <a:rPr lang="en-US" dirty="0" smtClean="0"/>
              <a:t>Nairobi</a:t>
            </a:r>
            <a:endParaRPr lang="en-US" dirty="0"/>
          </a:p>
        </p:txBody>
      </p:sp>
      <p:sp>
        <p:nvSpPr>
          <p:cNvPr id="32" name="TextBox 31"/>
          <p:cNvSpPr txBox="1"/>
          <p:nvPr/>
        </p:nvSpPr>
        <p:spPr>
          <a:xfrm>
            <a:off x="1456199" y="1989288"/>
            <a:ext cx="1295724" cy="646331"/>
          </a:xfrm>
          <a:prstGeom prst="rect">
            <a:avLst/>
          </a:prstGeom>
          <a:noFill/>
        </p:spPr>
        <p:txBody>
          <a:bodyPr wrap="square" rtlCol="0">
            <a:spAutoFit/>
          </a:bodyPr>
          <a:lstStyle/>
          <a:p>
            <a:pPr algn="ctr"/>
            <a:r>
              <a:rPr lang="en-US" dirty="0" smtClean="0"/>
              <a:t>Jackson Hole</a:t>
            </a:r>
            <a:endParaRPr lang="en-US" dirty="0"/>
          </a:p>
        </p:txBody>
      </p:sp>
      <p:sp>
        <p:nvSpPr>
          <p:cNvPr id="33" name="TextBox 32"/>
          <p:cNvSpPr txBox="1"/>
          <p:nvPr/>
        </p:nvSpPr>
        <p:spPr>
          <a:xfrm>
            <a:off x="2890674" y="2511869"/>
            <a:ext cx="1295724" cy="369332"/>
          </a:xfrm>
          <a:prstGeom prst="rect">
            <a:avLst/>
          </a:prstGeom>
          <a:noFill/>
        </p:spPr>
        <p:txBody>
          <a:bodyPr wrap="square" rtlCol="0">
            <a:spAutoFit/>
          </a:bodyPr>
          <a:lstStyle/>
          <a:p>
            <a:pPr algn="ctr"/>
            <a:r>
              <a:rPr lang="en-US" dirty="0" smtClean="0"/>
              <a:t>New York</a:t>
            </a:r>
            <a:endParaRPr lang="en-US" dirty="0"/>
          </a:p>
        </p:txBody>
      </p:sp>
      <p:sp>
        <p:nvSpPr>
          <p:cNvPr id="34" name="TextBox 33"/>
          <p:cNvSpPr txBox="1"/>
          <p:nvPr/>
        </p:nvSpPr>
        <p:spPr>
          <a:xfrm>
            <a:off x="3564905" y="1836889"/>
            <a:ext cx="1295724" cy="369332"/>
          </a:xfrm>
          <a:prstGeom prst="rect">
            <a:avLst/>
          </a:prstGeom>
          <a:noFill/>
        </p:spPr>
        <p:txBody>
          <a:bodyPr wrap="square" rtlCol="0">
            <a:spAutoFit/>
          </a:bodyPr>
          <a:lstStyle/>
          <a:p>
            <a:pPr algn="ctr"/>
            <a:r>
              <a:rPr lang="en-US" dirty="0" smtClean="0"/>
              <a:t>Reykjavik</a:t>
            </a:r>
            <a:endParaRPr lang="en-US" dirty="0"/>
          </a:p>
        </p:txBody>
      </p:sp>
      <p:sp>
        <p:nvSpPr>
          <p:cNvPr id="35" name="TextBox 34"/>
          <p:cNvSpPr txBox="1"/>
          <p:nvPr/>
        </p:nvSpPr>
        <p:spPr>
          <a:xfrm>
            <a:off x="4324586" y="2149117"/>
            <a:ext cx="1295724" cy="369332"/>
          </a:xfrm>
          <a:prstGeom prst="rect">
            <a:avLst/>
          </a:prstGeom>
          <a:noFill/>
        </p:spPr>
        <p:txBody>
          <a:bodyPr wrap="square" rtlCol="0">
            <a:spAutoFit/>
          </a:bodyPr>
          <a:lstStyle/>
          <a:p>
            <a:pPr algn="ctr"/>
            <a:r>
              <a:rPr lang="en-US" dirty="0" smtClean="0"/>
              <a:t>London</a:t>
            </a:r>
            <a:endParaRPr lang="en-US" dirty="0"/>
          </a:p>
        </p:txBody>
      </p:sp>
      <p:sp>
        <p:nvSpPr>
          <p:cNvPr id="36" name="TextBox 35"/>
          <p:cNvSpPr txBox="1"/>
          <p:nvPr/>
        </p:nvSpPr>
        <p:spPr>
          <a:xfrm>
            <a:off x="4566426" y="2504893"/>
            <a:ext cx="1418988" cy="369332"/>
          </a:xfrm>
          <a:prstGeom prst="rect">
            <a:avLst/>
          </a:prstGeom>
          <a:noFill/>
        </p:spPr>
        <p:txBody>
          <a:bodyPr wrap="square" rtlCol="0">
            <a:spAutoFit/>
          </a:bodyPr>
          <a:lstStyle/>
          <a:p>
            <a:pPr algn="ctr"/>
            <a:r>
              <a:rPr lang="en-US" dirty="0" smtClean="0"/>
              <a:t>Barcelona</a:t>
            </a:r>
            <a:endParaRPr lang="en-US" dirty="0"/>
          </a:p>
        </p:txBody>
      </p:sp>
      <p:sp>
        <p:nvSpPr>
          <p:cNvPr id="37" name="TextBox 36"/>
          <p:cNvSpPr txBox="1"/>
          <p:nvPr/>
        </p:nvSpPr>
        <p:spPr>
          <a:xfrm>
            <a:off x="4015749" y="3202587"/>
            <a:ext cx="1418988" cy="369332"/>
          </a:xfrm>
          <a:prstGeom prst="rect">
            <a:avLst/>
          </a:prstGeom>
          <a:noFill/>
        </p:spPr>
        <p:txBody>
          <a:bodyPr wrap="square" rtlCol="0">
            <a:spAutoFit/>
          </a:bodyPr>
          <a:lstStyle/>
          <a:p>
            <a:pPr algn="ctr"/>
            <a:r>
              <a:rPr lang="en-US" dirty="0" smtClean="0"/>
              <a:t>Cairo</a:t>
            </a:r>
            <a:endParaRPr lang="en-US" dirty="0"/>
          </a:p>
        </p:txBody>
      </p:sp>
      <p:sp>
        <p:nvSpPr>
          <p:cNvPr id="38" name="TextBox 37"/>
          <p:cNvSpPr txBox="1"/>
          <p:nvPr/>
        </p:nvSpPr>
        <p:spPr>
          <a:xfrm>
            <a:off x="6067473" y="2622214"/>
            <a:ext cx="1531735" cy="369332"/>
          </a:xfrm>
          <a:prstGeom prst="rect">
            <a:avLst/>
          </a:prstGeom>
          <a:noFill/>
        </p:spPr>
        <p:txBody>
          <a:bodyPr wrap="square" rtlCol="0">
            <a:spAutoFit/>
          </a:bodyPr>
          <a:lstStyle/>
          <a:p>
            <a:pPr algn="ctr"/>
            <a:r>
              <a:rPr lang="en-US" dirty="0" smtClean="0"/>
              <a:t>Kathmandu</a:t>
            </a:r>
            <a:endParaRPr lang="en-US" dirty="0"/>
          </a:p>
        </p:txBody>
      </p:sp>
      <p:sp>
        <p:nvSpPr>
          <p:cNvPr id="39" name="TextBox 38"/>
          <p:cNvSpPr txBox="1"/>
          <p:nvPr/>
        </p:nvSpPr>
        <p:spPr>
          <a:xfrm>
            <a:off x="6955424" y="3279882"/>
            <a:ext cx="1531735" cy="369332"/>
          </a:xfrm>
          <a:prstGeom prst="rect">
            <a:avLst/>
          </a:prstGeom>
          <a:noFill/>
        </p:spPr>
        <p:txBody>
          <a:bodyPr wrap="square" rtlCol="0">
            <a:spAutoFit/>
          </a:bodyPr>
          <a:lstStyle/>
          <a:p>
            <a:pPr algn="ctr"/>
            <a:r>
              <a:rPr lang="en-US" dirty="0" smtClean="0"/>
              <a:t>Tokyo</a:t>
            </a:r>
            <a:endParaRPr lang="en-US" dirty="0"/>
          </a:p>
        </p:txBody>
      </p:sp>
      <p:sp>
        <p:nvSpPr>
          <p:cNvPr id="40" name="TextBox 39"/>
          <p:cNvSpPr txBox="1"/>
          <p:nvPr/>
        </p:nvSpPr>
        <p:spPr>
          <a:xfrm>
            <a:off x="4981811" y="2752751"/>
            <a:ext cx="1531735" cy="369332"/>
          </a:xfrm>
          <a:prstGeom prst="rect">
            <a:avLst/>
          </a:prstGeom>
          <a:noFill/>
        </p:spPr>
        <p:txBody>
          <a:bodyPr wrap="square" rtlCol="0">
            <a:spAutoFit/>
          </a:bodyPr>
          <a:lstStyle/>
          <a:p>
            <a:pPr algn="ctr"/>
            <a:r>
              <a:rPr lang="en-US" dirty="0" smtClean="0"/>
              <a:t>Dubai</a:t>
            </a:r>
            <a:endParaRPr lang="en-US" dirty="0"/>
          </a:p>
        </p:txBody>
      </p:sp>
      <p:sp>
        <p:nvSpPr>
          <p:cNvPr id="41" name="TextBox 40"/>
          <p:cNvSpPr txBox="1"/>
          <p:nvPr/>
        </p:nvSpPr>
        <p:spPr>
          <a:xfrm>
            <a:off x="7337474" y="4098555"/>
            <a:ext cx="1531735" cy="369332"/>
          </a:xfrm>
          <a:prstGeom prst="rect">
            <a:avLst/>
          </a:prstGeom>
          <a:noFill/>
        </p:spPr>
        <p:txBody>
          <a:bodyPr wrap="square" rtlCol="0">
            <a:spAutoFit/>
          </a:bodyPr>
          <a:lstStyle/>
          <a:p>
            <a:pPr algn="ctr"/>
            <a:r>
              <a:rPr lang="en-US" dirty="0" smtClean="0"/>
              <a:t>Sydney</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333333"/>
      </a:dk2>
      <a:lt2>
        <a:srgbClr val="BBC0AC"/>
      </a:lt2>
      <a:accent1>
        <a:srgbClr val="A2C816"/>
      </a:accent1>
      <a:accent2>
        <a:srgbClr val="E07602"/>
      </a:accent2>
      <a:accent3>
        <a:srgbClr val="E4C402"/>
      </a:accent3>
      <a:accent4>
        <a:srgbClr val="7DC1EF"/>
      </a:accent4>
      <a:accent5>
        <a:srgbClr val="21449B"/>
      </a:accent5>
      <a:accent6>
        <a:srgbClr val="A2B170"/>
      </a:accent6>
      <a:hlink>
        <a:srgbClr val="8DA440"/>
      </a:hlink>
      <a:folHlink>
        <a:srgbClr val="4C4F3F"/>
      </a:folHlink>
    </a:clrScheme>
    <a:fontScheme name="Perspective">
      <a:majorFont>
        <a:latin typeface="Century Gothic"/>
        <a:ea typeface=""/>
        <a:cs typeface=""/>
        <a:font script="Jpan" typeface="メイリオ"/>
      </a:majorFont>
      <a:minorFont>
        <a:latin typeface="Century Gothic"/>
        <a:ea typeface=""/>
        <a:cs typeface=""/>
        <a:font script="Jpan" typeface="メイリオ"/>
      </a:minorFont>
    </a:fontScheme>
    <a:fmtScheme name="Perspective">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0</TotalTime>
  <Words>1316</Words>
  <Application>Microsoft Office PowerPoint</Application>
  <PresentationFormat>On-screen Show (4:3)</PresentationFormat>
  <Paragraphs>225</Paragraphs>
  <Slides>21</Slides>
  <Notes>21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Perspective</vt:lpstr>
      <vt:lpstr>Group Spring Break Destination</vt:lpstr>
      <vt:lpstr>Where to go?</vt:lpstr>
      <vt:lpstr>What type of trip?</vt:lpstr>
      <vt:lpstr>The Problem…</vt:lpstr>
      <vt:lpstr>The Problem…</vt:lpstr>
      <vt:lpstr>The Problem…</vt:lpstr>
      <vt:lpstr>The Problem…</vt:lpstr>
      <vt:lpstr>Selecting a destination…</vt:lpstr>
      <vt:lpstr>Selecting a destination…</vt:lpstr>
      <vt:lpstr>Locations and Criteria</vt:lpstr>
      <vt:lpstr>The model looks at 24 user inputs</vt:lpstr>
      <vt:lpstr>Example: Calculating Safety</vt:lpstr>
      <vt:lpstr>Example: Estimating Trip Costs</vt:lpstr>
      <vt:lpstr>Calculating the “Cool Factor”</vt:lpstr>
      <vt:lpstr>User inputs drive the model</vt:lpstr>
      <vt:lpstr>Prioritize Criteria </vt:lpstr>
      <vt:lpstr>Data Table Locates Best Option</vt:lpstr>
      <vt:lpstr>The group is happy about this</vt:lpstr>
      <vt:lpstr>The Model</vt:lpstr>
      <vt:lpstr>Wish List…</vt:lpstr>
      <vt:lpstr>And now, a demonstration…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Spring Break Destination</dc:title>
  <dc:creator>Lisa Kielt</dc:creator>
  <cp:lastModifiedBy>Rosey</cp:lastModifiedBy>
  <cp:revision>28</cp:revision>
  <dcterms:created xsi:type="dcterms:W3CDTF">2010-12-07T23:59:02Z</dcterms:created>
  <dcterms:modified xsi:type="dcterms:W3CDTF">2010-12-12T23:51:56Z</dcterms:modified>
</cp:coreProperties>
</file>