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61" r:id="rId4"/>
    <p:sldId id="259" r:id="rId5"/>
    <p:sldId id="262" r:id="rId6"/>
    <p:sldId id="270" r:id="rId7"/>
    <p:sldId id="258" r:id="rId8"/>
    <p:sldId id="269" r:id="rId9"/>
    <p:sldId id="271" r:id="rId10"/>
    <p:sldId id="272" r:id="rId11"/>
    <p:sldId id="273" r:id="rId12"/>
    <p:sldId id="264" r:id="rId13"/>
    <p:sldId id="283" r:id="rId14"/>
    <p:sldId id="265" r:id="rId15"/>
    <p:sldId id="266" r:id="rId16"/>
    <p:sldId id="268" r:id="rId17"/>
    <p:sldId id="274" r:id="rId18"/>
    <p:sldId id="279" r:id="rId19"/>
    <p:sldId id="280" r:id="rId20"/>
    <p:sldId id="281" r:id="rId21"/>
    <p:sldId id="282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CCFF"/>
    <a:srgbClr val="AED1F0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3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CDF5A-1358-424B-B172-C5E546399FF3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3292-AC50-4B90-A7BA-3E4F2EDAF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23292-AC50-4B90-A7BA-3E4F2EDAF2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23292-AC50-4B90-A7BA-3E4F2EDAF22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23292-AC50-4B90-A7BA-3E4F2EDAF22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23292-AC50-4B90-A7BA-3E4F2EDAF22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2D11-C9C9-4941-A507-15BE309C7A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83769-1549-49F1-B003-5BD43259C0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495800"/>
            <a:ext cx="9144000" cy="3810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038600"/>
            <a:ext cx="9144000" cy="3048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57600"/>
            <a:ext cx="9144000" cy="2286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56388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5029200"/>
            <a:ext cx="9144000" cy="4572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352800"/>
            <a:ext cx="9144000" cy="152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124200"/>
            <a:ext cx="9144000" cy="762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flipV="1">
            <a:off x="0" y="2971799"/>
            <a:ext cx="9144000" cy="45719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514600" y="152400"/>
            <a:ext cx="4419600" cy="2819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" cap="sq" cmpd="dbl">
                <a:solidFill>
                  <a:schemeClr val="bg1">
                    <a:alpha val="77000"/>
                  </a:schemeClr>
                </a:solidFill>
                <a:bevel/>
              </a:ln>
              <a:effectLst>
                <a:outerShdw blurRad="25400" dist="38100" dir="2700000" sx="99000" sy="99000" algn="tl" rotWithShape="0">
                  <a:schemeClr val="bg1">
                    <a:alpha val="4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990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Primetime TV Optimization </a:t>
            </a:r>
            <a:endParaRPr lang="en-US" sz="3200" dirty="0">
              <a:ln w="3175" cap="sq" cmpd="dbl">
                <a:solidFill>
                  <a:schemeClr val="bg1">
                    <a:alpha val="77000"/>
                  </a:schemeClr>
                </a:solidFill>
                <a:bevel/>
              </a:ln>
              <a:effectLst>
                <a:outerShdw blurRad="25400" dist="38100" dir="2700000" sx="99000" sy="99000" algn="tl" rotWithShape="0">
                  <a:schemeClr val="bg1">
                    <a:alpha val="4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40080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David Burrick, Jeff Hopkins, Matt Kidd, Maja Maksudova, Anne-Marie Vignola</a:t>
            </a:r>
          </a:p>
          <a:p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510540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 w="15875">
                  <a:solidFill>
                    <a:schemeClr val="bg1">
                      <a:alpha val="60000"/>
                    </a:scheme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A DECISION MODELS PROJECT </a:t>
            </a:r>
          </a:p>
          <a:p>
            <a:pPr algn="ctr"/>
            <a:endParaRPr lang="en-US" sz="2000" b="1" dirty="0">
              <a:ln w="15875">
                <a:solidFill>
                  <a:schemeClr val="bg1">
                    <a:alpha val="60000"/>
                  </a:schemeClr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000" b="1" dirty="0" smtClean="0">
                <a:ln w="15875">
                  <a:solidFill>
                    <a:schemeClr val="bg1">
                      <a:alpha val="60000"/>
                    </a:scheme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BY</a:t>
            </a:r>
          </a:p>
          <a:p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  <p:bldP spid="16" grpId="2" animBg="1"/>
      <p:bldP spid="17" grpId="0"/>
      <p:bldP spid="17" grpId="1"/>
      <p:bldP spid="18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914400" y="1447806"/>
          <a:ext cx="6324600" cy="4419591"/>
        </p:xfrm>
        <a:graphic>
          <a:graphicData uri="http://schemas.openxmlformats.org/drawingml/2006/table">
            <a:tbl>
              <a:tblPr/>
              <a:tblGrid>
                <a:gridCol w="4533083"/>
                <a:gridCol w="1791517"/>
              </a:tblGrid>
              <a:tr h="918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Best Night of the Week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MM more/less than Thursday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Sunday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Monday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Tuesday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0.982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Thursday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Wednesday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-1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Best Network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MM more/less than CW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ABC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6.13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NBC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5.84*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CBS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5.72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630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FOX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4.71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*Note: Data skewed because of Sunday Night Football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1524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Findings:  </a:t>
            </a:r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Night &amp; Network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838200" y="1371600"/>
          <a:ext cx="6324600" cy="4495801"/>
        </p:xfrm>
        <a:graphic>
          <a:graphicData uri="http://schemas.openxmlformats.org/drawingml/2006/table">
            <a:tbl>
              <a:tblPr/>
              <a:tblGrid>
                <a:gridCol w="4533082"/>
                <a:gridCol w="1791518"/>
              </a:tblGrid>
              <a:tr h="712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Best Time Slot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MM more/less than 10:30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9:00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9:30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8:00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8:30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10:00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0.267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67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10:30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672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Effect of Time Slot Rank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MM more than being in 5th place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6.98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3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2nd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2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After that, it doesn't matter what slot you are in after you control for other factors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1524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Findings:  </a:t>
            </a:r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Time Slot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429000" y="6324600"/>
            <a:ext cx="1600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9175" y="1143000"/>
            <a:ext cx="41624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295400" y="985421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Force shows into 126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half-hour time slots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Drop worst shows 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Used penalties rather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than constraints in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designing model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Specific slot penalties/adjustments: Day, Time, Network, Rank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General penalties: length of show matches # of slots, consecutive slots for longer shows, each slot only used once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Objective: Maximize Total Viewers Score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1" grpId="0" animBg="1"/>
      <p:bldP spid="10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29000" y="6324600"/>
            <a:ext cx="1600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76400" y="1219200"/>
            <a:ext cx="6858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That didn’t work….</a:t>
            </a:r>
          </a:p>
          <a:p>
            <a:pPr>
              <a:buFont typeface="Arial" pitchFamily="34" charset="0"/>
              <a:buChar char="•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Used Crystal Ball which proved the model worked, but a solution was not easily identifiable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 Forecasted sum of the total viewer scores adjusted for penalties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225" y="4032250"/>
            <a:ext cx="70643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29000" y="6324600"/>
            <a:ext cx="1600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861480"/>
            <a:ext cx="1905000" cy="270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295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029200" y="6324600"/>
            <a:ext cx="19050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Revised Model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Revised Model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7306347" cy="403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28600" y="1179493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b="1" dirty="0" smtClean="0">
                <a:solidFill>
                  <a:schemeClr val="bg1"/>
                </a:solidFill>
              </a:rPr>
              <a:t>Maximize total viewers score, and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 smtClean="0">
                <a:solidFill>
                  <a:schemeClr val="bg1"/>
                </a:solidFill>
              </a:rPr>
              <a:t>Determine bottom 20% score cut-off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9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95400" y="1524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Advertisers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91000" y="20574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Advertisers can continually use this model to plan which shows are likely to still be on the air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Prevents money from being shifted to undesired programming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1486148" cy="9805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295400"/>
            <a:ext cx="1673417" cy="18637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114800"/>
            <a:ext cx="1566864" cy="11770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2362200"/>
            <a:ext cx="1571514" cy="14065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81200" y="3505200"/>
            <a:ext cx="1966798" cy="1473200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Networks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3661" y="2819400"/>
            <a:ext cx="5876157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http://images2.wikia.nocookie.net/__cb20090930014606/flashforward/images/8/85/Abc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295400"/>
            <a:ext cx="1371600" cy="1371600"/>
          </a:xfrm>
          <a:prstGeom prst="rect">
            <a:avLst/>
          </a:prstGeom>
          <a:noFill/>
        </p:spPr>
      </p:pic>
      <p:pic>
        <p:nvPicPr>
          <p:cNvPr id="2056" name="Picture 8" descr="http://0.tqn.com/d/horror/1/G/s/W/0/-/Gates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2054086" cy="885826"/>
          </a:xfrm>
          <a:prstGeom prst="rect">
            <a:avLst/>
          </a:prstGeom>
          <a:noFill/>
        </p:spPr>
      </p:pic>
      <p:pic>
        <p:nvPicPr>
          <p:cNvPr id="2058" name="Picture 10" descr="http://culturemob.com/blog/wp-content/uploads/patricia-heaton-the-middle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514600"/>
            <a:ext cx="1923827" cy="1409701"/>
          </a:xfrm>
          <a:prstGeom prst="rect">
            <a:avLst/>
          </a:prstGeom>
          <a:noFill/>
        </p:spPr>
      </p:pic>
      <p:pic>
        <p:nvPicPr>
          <p:cNvPr id="2060" name="Picture 12" descr="http://freeonlinesmovies.com/wp-content/uploads/2010/11/better-with-yo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4495800"/>
            <a:ext cx="1905001" cy="1428751"/>
          </a:xfrm>
          <a:prstGeom prst="rect">
            <a:avLst/>
          </a:prstGeom>
          <a:noFill/>
        </p:spPr>
      </p:pic>
      <p:sp>
        <p:nvSpPr>
          <p:cNvPr id="17" name="Plus 16"/>
          <p:cNvSpPr/>
          <p:nvPr/>
        </p:nvSpPr>
        <p:spPr>
          <a:xfrm rot="2364678">
            <a:off x="480296" y="5255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17"/>
          <p:cNvSpPr/>
          <p:nvPr/>
        </p:nvSpPr>
        <p:spPr>
          <a:xfrm rot="2364678">
            <a:off x="556494" y="23543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lus 18"/>
          <p:cNvSpPr/>
          <p:nvPr/>
        </p:nvSpPr>
        <p:spPr>
          <a:xfrm rot="2364678">
            <a:off x="480295" y="42593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Networks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24" name="Picture 8" descr="http://tvtastic.files.wordpress.com/2010/09/lone-sta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1905001" cy="1428751"/>
          </a:xfrm>
          <a:prstGeom prst="rect">
            <a:avLst/>
          </a:prstGeom>
          <a:noFill/>
        </p:spPr>
      </p:pic>
      <p:sp>
        <p:nvSpPr>
          <p:cNvPr id="18" name="Plus 17"/>
          <p:cNvSpPr/>
          <p:nvPr/>
        </p:nvSpPr>
        <p:spPr>
          <a:xfrm rot="2364678">
            <a:off x="327895" y="22781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124200"/>
            <a:ext cx="5996162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2" name="Picture 6" descr="http://www.lyngsat-logo.com/hires/ff/fox_p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371600"/>
            <a:ext cx="2895600" cy="1378857"/>
          </a:xfrm>
          <a:prstGeom prst="rect">
            <a:avLst/>
          </a:prstGeom>
          <a:noFill/>
        </p:spPr>
      </p:pic>
      <p:sp>
        <p:nvSpPr>
          <p:cNvPr id="23" name="Rounded Rectangle 22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Networks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124200"/>
            <a:ext cx="5757436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 descr="http://upload.wikimedia.org/wikipedia/en/thumb/3/3f/NBC_logo.svg/600px-NBC_logo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066800"/>
            <a:ext cx="1981200" cy="1915160"/>
          </a:xfrm>
          <a:prstGeom prst="rect">
            <a:avLst/>
          </a:prstGeom>
          <a:noFill/>
        </p:spPr>
      </p:pic>
      <p:pic>
        <p:nvPicPr>
          <p:cNvPr id="35848" name="Picture 8" descr="http://1.bp.blogspot.com/_mkdzIbtzMEM/Sr8jD17cyvI/AAAAAAAABcI/AcXDX_TOBKk/s320/community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667000"/>
            <a:ext cx="1752600" cy="1752601"/>
          </a:xfrm>
          <a:prstGeom prst="rect">
            <a:avLst/>
          </a:prstGeom>
          <a:noFill/>
        </p:spPr>
      </p:pic>
      <p:sp>
        <p:nvSpPr>
          <p:cNvPr id="18" name="Plus 17"/>
          <p:cNvSpPr/>
          <p:nvPr/>
        </p:nvSpPr>
        <p:spPr>
          <a:xfrm rot="2364678">
            <a:off x="556495" y="25829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 flipV="1">
            <a:off x="0" y="2971799"/>
            <a:ext cx="9144000" cy="45719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124200"/>
            <a:ext cx="9144000" cy="762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352800"/>
            <a:ext cx="9144000" cy="152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57600"/>
            <a:ext cx="9144000" cy="2286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038600"/>
            <a:ext cx="9144000" cy="3048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495800"/>
            <a:ext cx="9144000" cy="3810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5029200"/>
            <a:ext cx="9144000" cy="4572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56388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0" y="0"/>
            <a:ext cx="1905000" cy="63246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514600" y="152400"/>
            <a:ext cx="4419600" cy="2819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" cap="sq" cmpd="dbl">
                <a:solidFill>
                  <a:schemeClr val="bg1">
                    <a:alpha val="77000"/>
                  </a:schemeClr>
                </a:solidFill>
                <a:bevel/>
              </a:ln>
              <a:effectLst>
                <a:outerShdw blurRad="25400" dist="38100" dir="2700000" sx="99000" sy="99000" algn="tl" rotWithShape="0">
                  <a:schemeClr val="bg1">
                    <a:alpha val="4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600" y="990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Primetime TV Optimization </a:t>
            </a:r>
            <a:endParaRPr lang="en-US" sz="3200" dirty="0">
              <a:ln w="3175" cap="sq" cmpd="dbl">
                <a:solidFill>
                  <a:schemeClr val="bg1">
                    <a:alpha val="77000"/>
                  </a:schemeClr>
                </a:solidFill>
                <a:bevel/>
              </a:ln>
              <a:effectLst>
                <a:outerShdw blurRad="25400" dist="38100" dir="2700000" sx="99000" sy="99000" algn="tl" rotWithShape="0">
                  <a:schemeClr val="bg1">
                    <a:alpha val="4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609600"/>
            <a:ext cx="1143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A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G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E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N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D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9" grpId="0" animBg="1"/>
      <p:bldP spid="8" grpId="0" animBg="1"/>
      <p:bldP spid="7" grpId="0" animBg="1"/>
      <p:bldP spid="11" grpId="0" animBg="1"/>
      <p:bldP spid="10" grpId="0" animBg="1"/>
      <p:bldP spid="15" grpId="1" animBg="1"/>
      <p:bldP spid="17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Networks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868" name="Picture 4" descr="http://pulse2.com/wp-content/uploads/2008/07/cbs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372978"/>
            <a:ext cx="2819400" cy="1341648"/>
          </a:xfrm>
          <a:prstGeom prst="rect">
            <a:avLst/>
          </a:prstGeom>
          <a:noFill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3932" y="2819400"/>
            <a:ext cx="6148144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2" name="Picture 8" descr="$#*! My Dad Says Season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143000"/>
            <a:ext cx="1554480" cy="2286000"/>
          </a:xfrm>
          <a:prstGeom prst="rect">
            <a:avLst/>
          </a:prstGeom>
          <a:noFill/>
        </p:spPr>
      </p:pic>
      <p:pic>
        <p:nvPicPr>
          <p:cNvPr id="36874" name="Picture 10" descr="http://s3.daemonstv.com/tv/up/2010/08/defenders_cbs-pos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733800"/>
            <a:ext cx="1515653" cy="2295526"/>
          </a:xfrm>
          <a:prstGeom prst="rect">
            <a:avLst/>
          </a:prstGeom>
          <a:noFill/>
        </p:spPr>
      </p:pic>
      <p:sp>
        <p:nvSpPr>
          <p:cNvPr id="18" name="Plus 17"/>
          <p:cNvSpPr/>
          <p:nvPr/>
        </p:nvSpPr>
        <p:spPr>
          <a:xfrm rot="2364678">
            <a:off x="327895" y="12113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lus 21"/>
          <p:cNvSpPr/>
          <p:nvPr/>
        </p:nvSpPr>
        <p:spPr>
          <a:xfrm rot="2364678">
            <a:off x="327895" y="3802152"/>
            <a:ext cx="2323623" cy="186516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Implications for Networks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752600"/>
            <a:ext cx="2956954" cy="1230832"/>
          </a:xfrm>
          <a:prstGeom prst="rect">
            <a:avLst/>
          </a:prstGeom>
        </p:spPr>
      </p:pic>
      <p:pic>
        <p:nvPicPr>
          <p:cNvPr id="40966" name="Picture 6" descr="http://upload.wikimedia.org/wikipedia/commons/c/cd/Troph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209800"/>
            <a:ext cx="1828800" cy="2730137"/>
          </a:xfrm>
          <a:prstGeom prst="rect">
            <a:avLst/>
          </a:prstGeom>
          <a:noFill/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657600"/>
            <a:ext cx="6834554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ounded Rectangle 22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152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Further Considerations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934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Original Approach     The Model      Revised Model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Recommendations 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1184970"/>
            <a:ext cx="7696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Get original model to work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Manually create table of all possible outcomes and run a simulation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Examine network pipeline to ensure adequate replacement shows are available</a:t>
            </a:r>
          </a:p>
          <a:p>
            <a:pPr marL="457200" lvl="2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Reruns?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Consider the financial implications as different shows have different </a:t>
            </a:r>
            <a:r>
              <a:rPr lang="en-US" sz="2800" b="1" dirty="0" smtClean="0">
                <a:solidFill>
                  <a:schemeClr val="bg1"/>
                </a:solidFill>
              </a:rPr>
              <a:t>costs</a:t>
            </a:r>
          </a:p>
          <a:p>
            <a:pPr lvl="1">
              <a:buFont typeface="Calibri" pitchFamily="34" charset="0"/>
              <a:buChar char="–"/>
            </a:pPr>
            <a:r>
              <a:rPr lang="en-US" sz="2800" b="1" dirty="0" smtClean="0">
                <a:solidFill>
                  <a:schemeClr val="bg1"/>
                </a:solidFill>
              </a:rPr>
              <a:t>Scripted vs. reality shows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0" y="0"/>
            <a:ext cx="1905000" cy="63246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609600"/>
            <a:ext cx="1143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A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G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E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N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D</a:t>
            </a:r>
          </a:p>
          <a:p>
            <a:pPr algn="ctr"/>
            <a:r>
              <a:rPr lang="en-US" sz="5400" dirty="0" smtClean="0">
                <a:ln w="3175" cap="sq" cmpd="dbl">
                  <a:solidFill>
                    <a:schemeClr val="bg1">
                      <a:alpha val="77000"/>
                    </a:schemeClr>
                  </a:solidFill>
                  <a:bevel/>
                </a:ln>
                <a:effectLst>
                  <a:outerShdw blurRad="25400" dist="38100" dir="2700000" sx="99000" sy="99000" algn="tl" rotWithShape="0">
                    <a:schemeClr val="bg1">
                      <a:alpha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A</a:t>
            </a:r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286000" y="1066800"/>
            <a:ext cx="6553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Introduction of the Issue</a:t>
            </a:r>
            <a:b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</a:br>
            <a:endParaRPr lang="en-US" sz="3200" b="1" dirty="0" smtClean="0">
              <a:solidFill>
                <a:schemeClr val="bg1"/>
              </a:solidFill>
              <a:latin typeface="+mj-lt"/>
              <a:cs typeface="Aharoni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Original Model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Approach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Model &amp; Assumptions</a:t>
            </a:r>
            <a:b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</a:br>
            <a:endParaRPr lang="en-US" sz="3200" b="1" dirty="0" smtClean="0">
              <a:solidFill>
                <a:schemeClr val="bg1"/>
              </a:solidFill>
              <a:latin typeface="+mj-lt"/>
              <a:cs typeface="Aharoni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Revised Model</a:t>
            </a:r>
            <a:b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</a:br>
            <a:endParaRPr lang="en-US" sz="3200" b="1" dirty="0" smtClean="0">
              <a:solidFill>
                <a:schemeClr val="bg1"/>
              </a:solidFill>
              <a:latin typeface="+mj-lt"/>
              <a:cs typeface="Aharoni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Recommendations, Implications and Further Considerations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Issue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0" y="6324600"/>
            <a:ext cx="1219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066800"/>
            <a:ext cx="3733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T</a:t>
            </a:r>
            <a:r>
              <a:rPr lang="en-US" sz="2800" b="1" dirty="0" smtClean="0">
                <a:solidFill>
                  <a:schemeClr val="bg1"/>
                </a:solidFill>
              </a:rPr>
              <a:t>elevision executives struggle to find the mix of television shows they need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A</a:t>
            </a:r>
            <a:r>
              <a:rPr lang="en-US" sz="2800" b="1" dirty="0" smtClean="0">
                <a:solidFill>
                  <a:schemeClr val="bg1"/>
                </a:solidFill>
              </a:rPr>
              <a:t>dvertising agencies need to know optimal upfront placement of budgets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e.g., 1H2010 U.S. ad spending up 5.7% to $63.57 billion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www.adweek.com/adweek/photos/stylus/23243-TV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600200"/>
            <a:ext cx="2857500" cy="333375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Issue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Original Approach     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11" grpId="0" animBg="1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Current Process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0" y="6324600"/>
            <a:ext cx="1219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24400" y="1981200"/>
            <a:ext cx="3886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Involves execs with a board of all the shows on a wall shifting shows around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Based largely on instinct</a:t>
            </a:r>
          </a:p>
          <a:p>
            <a:endParaRPr lang="en-US" sz="2800" b="1" dirty="0" smtClean="0">
              <a:solidFill>
                <a:schemeClr val="bg1"/>
              </a:solidFill>
            </a:endParaRPr>
          </a:p>
        </p:txBody>
      </p:sp>
      <p:pic>
        <p:nvPicPr>
          <p:cNvPr id="7170" name="Picture 2" descr="http://www.business-strategy-innovation.com/uploaded_images/Decision-Making-798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62606"/>
            <a:ext cx="2743200" cy="37142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Issue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Original Approach     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Our Objective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0" y="6324600"/>
            <a:ext cx="12192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76400" y="4495800"/>
            <a:ext cx="7239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Objective:  Create a model to address this problem and optimize the process of Primetime TV selection for networks and advertisers</a:t>
            </a:r>
          </a:p>
        </p:txBody>
      </p:sp>
      <p:pic>
        <p:nvPicPr>
          <p:cNvPr id="25602" name="Picture 2" descr="http://www.thetvaddict.com/fallpreview/sundayt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447800"/>
            <a:ext cx="3667125" cy="274320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Issue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   Original Approach     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Data Collection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1000" y="4611231"/>
            <a:ext cx="739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We manually gathered viewership data for each network over a two month period—resulting in over a thousand data points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149042"/>
            <a:ext cx="5943600" cy="320749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9" grpId="0" animBg="1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371600"/>
            <a:ext cx="3435265" cy="4064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28600" y="1371600"/>
            <a:ext cx="373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Ran </a:t>
            </a:r>
            <a:r>
              <a:rPr lang="en-US" sz="2800" b="1" dirty="0" smtClean="0">
                <a:solidFill>
                  <a:schemeClr val="bg1"/>
                </a:solidFill>
              </a:rPr>
              <a:t>a regression </a:t>
            </a:r>
            <a:r>
              <a:rPr lang="en-US" sz="2800" b="1" dirty="0">
                <a:solidFill>
                  <a:schemeClr val="bg1"/>
                </a:solidFill>
              </a:rPr>
              <a:t>of viewership data against Network, Time, Day of Week and Rank in Time </a:t>
            </a:r>
            <a:r>
              <a:rPr lang="en-US" sz="2800" b="1" dirty="0" smtClean="0">
                <a:solidFill>
                  <a:schemeClr val="bg1"/>
                </a:solidFill>
              </a:rPr>
              <a:t>Slot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Median </a:t>
            </a:r>
            <a:r>
              <a:rPr lang="en-US" sz="2800" b="1" dirty="0">
                <a:solidFill>
                  <a:schemeClr val="bg1"/>
                </a:solidFill>
              </a:rPr>
              <a:t>residual values </a:t>
            </a:r>
            <a:r>
              <a:rPr lang="en-US" sz="2800" b="1" dirty="0" smtClean="0">
                <a:solidFill>
                  <a:schemeClr val="bg1"/>
                </a:solidFill>
              </a:rPr>
              <a:t>based on Actual </a:t>
            </a:r>
            <a:r>
              <a:rPr lang="en-US" sz="2800" b="1" dirty="0">
                <a:solidFill>
                  <a:schemeClr val="bg1"/>
                </a:solidFill>
              </a:rPr>
              <a:t>viewership </a:t>
            </a:r>
            <a:r>
              <a:rPr lang="en-US" sz="2800" b="1" dirty="0" smtClean="0">
                <a:solidFill>
                  <a:schemeClr val="bg1"/>
                </a:solidFill>
              </a:rPr>
              <a:t>minus </a:t>
            </a:r>
            <a:r>
              <a:rPr lang="en-US" sz="2800" b="1" dirty="0">
                <a:solidFill>
                  <a:schemeClr val="bg1"/>
                </a:solidFill>
              </a:rPr>
              <a:t>Predicted </a:t>
            </a:r>
            <a:r>
              <a:rPr lang="en-US" sz="2800" b="1" dirty="0" smtClean="0">
                <a:solidFill>
                  <a:schemeClr val="bg1"/>
                </a:solidFill>
              </a:rPr>
              <a:t>viewership</a:t>
            </a:r>
            <a:endParaRPr lang="en-US" sz="28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Regression</a:t>
            </a:r>
            <a:endParaRPr lang="en-US" sz="4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839200" y="0"/>
            <a:ext cx="304800" cy="662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58200" y="0"/>
            <a:ext cx="228600" cy="655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153400" y="0"/>
            <a:ext cx="152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24800" y="0"/>
            <a:ext cx="762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AED1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9200" y="6324600"/>
            <a:ext cx="2209800" cy="533400"/>
          </a:xfrm>
          <a:prstGeom prst="round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914400" y="1676400"/>
          <a:ext cx="6400800" cy="4038595"/>
        </p:xfrm>
        <a:graphic>
          <a:graphicData uri="http://schemas.openxmlformats.org/drawingml/2006/table">
            <a:tbl>
              <a:tblPr/>
              <a:tblGrid>
                <a:gridCol w="4587699"/>
                <a:gridCol w="1813101"/>
              </a:tblGrid>
              <a:tr h="849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Best Shows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Millions of viewers above expected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NCIS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3.2118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Dancing with the Stars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2.6866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Vampire Diaries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2.4742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Hell’s Kitchen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2.344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America’s Next Top Model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2.2261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6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Worst Shows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Millions of viewers below expected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The Gates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5.311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$#*! My Dad Says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American Dad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2.515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9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Lone Star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2.51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16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The Defenders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2.422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228600" y="838200"/>
            <a:ext cx="3505200" cy="152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1524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Findings:  </a:t>
            </a:r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Shows</a:t>
            </a:r>
            <a:endParaRPr lang="en-US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400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Issue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Original Approach     </a:t>
            </a:r>
            <a:r>
              <a:rPr lang="en-US" b="1" dirty="0" smtClean="0">
                <a:ln>
                  <a:solidFill>
                    <a:schemeClr val="bg1">
                      <a:alpha val="41000"/>
                    </a:schemeClr>
                  </a:solidFill>
                </a:ln>
                <a:latin typeface="Aharoni" pitchFamily="2" charset="-79"/>
                <a:cs typeface="Aharoni" pitchFamily="2" charset="-79"/>
              </a:rPr>
              <a:t>The Model      Revised Model    Recommendations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691</Words>
  <Application>Microsoft Office PowerPoint</Application>
  <PresentationFormat>On-screen Show (4:3)</PresentationFormat>
  <Paragraphs>174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Matt Kidd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 Kidd</dc:creator>
  <cp:lastModifiedBy> </cp:lastModifiedBy>
  <cp:revision>34</cp:revision>
  <dcterms:created xsi:type="dcterms:W3CDTF">2010-12-10T14:34:30Z</dcterms:created>
  <dcterms:modified xsi:type="dcterms:W3CDTF">2010-12-13T17:49:11Z</dcterms:modified>
</cp:coreProperties>
</file>