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77" r:id="rId1"/>
  </p:sldMasterIdLst>
  <p:notesMasterIdLst>
    <p:notesMasterId r:id="rId25"/>
  </p:notesMasterIdLst>
  <p:sldIdLst>
    <p:sldId id="323" r:id="rId2"/>
    <p:sldId id="364" r:id="rId3"/>
    <p:sldId id="334" r:id="rId4"/>
    <p:sldId id="335" r:id="rId5"/>
    <p:sldId id="341" r:id="rId6"/>
    <p:sldId id="368" r:id="rId7"/>
    <p:sldId id="365" r:id="rId8"/>
    <p:sldId id="366" r:id="rId9"/>
    <p:sldId id="367" r:id="rId10"/>
    <p:sldId id="371" r:id="rId11"/>
    <p:sldId id="372" r:id="rId12"/>
    <p:sldId id="377" r:id="rId13"/>
    <p:sldId id="390" r:id="rId14"/>
    <p:sldId id="391" r:id="rId15"/>
    <p:sldId id="378" r:id="rId16"/>
    <p:sldId id="380" r:id="rId17"/>
    <p:sldId id="392" r:id="rId18"/>
    <p:sldId id="381" r:id="rId19"/>
    <p:sldId id="382" r:id="rId20"/>
    <p:sldId id="388" r:id="rId21"/>
    <p:sldId id="393" r:id="rId22"/>
    <p:sldId id="387" r:id="rId23"/>
    <p:sldId id="389" r:id="rId24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" pitchFamily="18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imes" pitchFamily="18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imes" pitchFamily="18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imes" pitchFamily="18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imes" pitchFamily="18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8000"/>
    <a:srgbClr val="BEBEEA"/>
    <a:srgbClr val="B6E2A6"/>
    <a:srgbClr val="9ED88A"/>
    <a:srgbClr val="FF9900"/>
    <a:srgbClr val="55A738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422" autoAdjust="0"/>
    <p:restoredTop sz="96727" autoAdjust="0"/>
  </p:normalViewPr>
  <p:slideViewPr>
    <p:cSldViewPr snapToGrid="0">
      <p:cViewPr>
        <p:scale>
          <a:sx n="51" d="100"/>
          <a:sy n="51" d="100"/>
        </p:scale>
        <p:origin x="-972" y="19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76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J%20K\Classes\Fall%20'10\DM\Debauchery%20Project%20-%203jk%20final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42"/>
  <c:chart>
    <c:title>
      <c:tx>
        <c:rich>
          <a:bodyPr/>
          <a:lstStyle/>
          <a:p>
            <a:pPr>
              <a:defRPr/>
            </a:pPr>
            <a:r>
              <a:rPr lang="en-US">
                <a:solidFill>
                  <a:srgbClr val="FFCC66"/>
                </a:solidFill>
                <a:latin typeface="Times New Roman" pitchFamily="18" charset="0"/>
                <a:cs typeface="Times New Roman" pitchFamily="18" charset="0"/>
              </a:rPr>
              <a:t>Total Utility</a:t>
            </a:r>
            <a:r>
              <a:rPr lang="en-US" baseline="0">
                <a:solidFill>
                  <a:srgbClr val="FFCC66"/>
                </a:solidFill>
                <a:latin typeface="Times New Roman" pitchFamily="18" charset="0"/>
                <a:cs typeface="Times New Roman" pitchFamily="18" charset="0"/>
              </a:rPr>
              <a:t> Derived from</a:t>
            </a:r>
            <a:endParaRPr lang="en-US">
              <a:solidFill>
                <a:srgbClr val="FFCC66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US">
                <a:solidFill>
                  <a:srgbClr val="FFCC66"/>
                </a:solidFill>
                <a:latin typeface="Times New Roman" pitchFamily="18" charset="0"/>
                <a:cs typeface="Times New Roman" pitchFamily="18" charset="0"/>
              </a:rPr>
              <a:t>Little Darlings Totally</a:t>
            </a:r>
            <a:r>
              <a:rPr lang="en-US" baseline="0">
                <a:solidFill>
                  <a:srgbClr val="FFCC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>
                <a:solidFill>
                  <a:srgbClr val="FFCC66"/>
                </a:solidFill>
                <a:latin typeface="Times New Roman" pitchFamily="18" charset="0"/>
                <a:cs typeface="Times New Roman" pitchFamily="18" charset="0"/>
              </a:rPr>
              <a:t>Nude</a:t>
            </a:r>
          </a:p>
        </c:rich>
      </c:tx>
      <c:layout/>
      <c:overlay val="1"/>
    </c:title>
    <c:plotArea>
      <c:layout/>
      <c:lineChart>
        <c:grouping val="stacked"/>
        <c:ser>
          <c:idx val="0"/>
          <c:order val="0"/>
          <c:tx>
            <c:strRef>
              <c:f>'Cost Graph'!$T$6</c:f>
              <c:strCache>
                <c:ptCount val="1"/>
                <c:pt idx="0">
                  <c:v>Total Cost</c:v>
                </c:pt>
              </c:strCache>
            </c:strRef>
          </c:tx>
          <c:marker>
            <c:symbol val="none"/>
          </c:marker>
          <c:cat>
            <c:numRef>
              <c:f>'Cost Graph'!$S$7:$S$23</c:f>
              <c:numCache>
                <c:formatCode>General</c:formatCode>
                <c:ptCount val="17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  <c:pt idx="6">
                  <c:v>6</c:v>
                </c:pt>
                <c:pt idx="7">
                  <c:v>7</c:v>
                </c:pt>
                <c:pt idx="8">
                  <c:v>8</c:v>
                </c:pt>
                <c:pt idx="9">
                  <c:v>9</c:v>
                </c:pt>
                <c:pt idx="10">
                  <c:v>10</c:v>
                </c:pt>
                <c:pt idx="11">
                  <c:v>11</c:v>
                </c:pt>
                <c:pt idx="12">
                  <c:v>12</c:v>
                </c:pt>
                <c:pt idx="13">
                  <c:v>13</c:v>
                </c:pt>
                <c:pt idx="14">
                  <c:v>14</c:v>
                </c:pt>
                <c:pt idx="15">
                  <c:v>15</c:v>
                </c:pt>
                <c:pt idx="16">
                  <c:v>16</c:v>
                </c:pt>
              </c:numCache>
            </c:numRef>
          </c:cat>
          <c:val>
            <c:numRef>
              <c:f>'Cost Graph'!$T$7:$T$23</c:f>
              <c:numCache>
                <c:formatCode>_("$"* #,##0.00_);_("$"* \(#,##0.00\);_("$"* "-"??_);_(@_)</c:formatCode>
                <c:ptCount val="17"/>
                <c:pt idx="0">
                  <c:v>10</c:v>
                </c:pt>
                <c:pt idx="1">
                  <c:v>60</c:v>
                </c:pt>
                <c:pt idx="2">
                  <c:v>110</c:v>
                </c:pt>
                <c:pt idx="3">
                  <c:v>160</c:v>
                </c:pt>
                <c:pt idx="4">
                  <c:v>210</c:v>
                </c:pt>
                <c:pt idx="5">
                  <c:v>260</c:v>
                </c:pt>
                <c:pt idx="6">
                  <c:v>310</c:v>
                </c:pt>
                <c:pt idx="7">
                  <c:v>360</c:v>
                </c:pt>
                <c:pt idx="8">
                  <c:v>410</c:v>
                </c:pt>
                <c:pt idx="9">
                  <c:v>460</c:v>
                </c:pt>
                <c:pt idx="10">
                  <c:v>510</c:v>
                </c:pt>
                <c:pt idx="11">
                  <c:v>560</c:v>
                </c:pt>
                <c:pt idx="12">
                  <c:v>610</c:v>
                </c:pt>
                <c:pt idx="13">
                  <c:v>660</c:v>
                </c:pt>
                <c:pt idx="14">
                  <c:v>710</c:v>
                </c:pt>
                <c:pt idx="15">
                  <c:v>760</c:v>
                </c:pt>
                <c:pt idx="16">
                  <c:v>810</c:v>
                </c:pt>
              </c:numCache>
            </c:numRef>
          </c:val>
        </c:ser>
        <c:ser>
          <c:idx val="1"/>
          <c:order val="1"/>
          <c:tx>
            <c:strRef>
              <c:f>'Cost Graph'!$U$6</c:f>
              <c:strCache>
                <c:ptCount val="1"/>
                <c:pt idx="0">
                  <c:v>Total Value</c:v>
                </c:pt>
              </c:strCache>
            </c:strRef>
          </c:tx>
          <c:marker>
            <c:symbol val="none"/>
          </c:marker>
          <c:cat>
            <c:numRef>
              <c:f>'Cost Graph'!$S$7:$S$23</c:f>
              <c:numCache>
                <c:formatCode>General</c:formatCode>
                <c:ptCount val="17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  <c:pt idx="6">
                  <c:v>6</c:v>
                </c:pt>
                <c:pt idx="7">
                  <c:v>7</c:v>
                </c:pt>
                <c:pt idx="8">
                  <c:v>8</c:v>
                </c:pt>
                <c:pt idx="9">
                  <c:v>9</c:v>
                </c:pt>
                <c:pt idx="10">
                  <c:v>10</c:v>
                </c:pt>
                <c:pt idx="11">
                  <c:v>11</c:v>
                </c:pt>
                <c:pt idx="12">
                  <c:v>12</c:v>
                </c:pt>
                <c:pt idx="13">
                  <c:v>13</c:v>
                </c:pt>
                <c:pt idx="14">
                  <c:v>14</c:v>
                </c:pt>
                <c:pt idx="15">
                  <c:v>15</c:v>
                </c:pt>
                <c:pt idx="16">
                  <c:v>16</c:v>
                </c:pt>
              </c:numCache>
            </c:numRef>
          </c:cat>
          <c:val>
            <c:numRef>
              <c:f>'Cost Graph'!$U$7:$U$23</c:f>
              <c:numCache>
                <c:formatCode>_("$"* #,##0.00_);_("$"* \(#,##0.00\);_("$"* "-"??_);_(@_)</c:formatCode>
                <c:ptCount val="17"/>
                <c:pt idx="0">
                  <c:v>-2.7672243322030037E-4</c:v>
                </c:pt>
                <c:pt idx="1">
                  <c:v>536.6376742339404</c:v>
                </c:pt>
                <c:pt idx="2">
                  <c:v>744.6914358546959</c:v>
                </c:pt>
                <c:pt idx="3">
                  <c:v>876.24808528057554</c:v>
                </c:pt>
                <c:pt idx="4">
                  <c:v>972.67520174175763</c:v>
                </c:pt>
                <c:pt idx="5">
                  <c:v>1048.8338128143084</c:v>
                </c:pt>
                <c:pt idx="6">
                  <c:v>1111.7821715375533</c:v>
                </c:pt>
                <c:pt idx="7">
                  <c:v>1165.4327420295078</c:v>
                </c:pt>
                <c:pt idx="8">
                  <c:v>1212.1819865901332</c:v>
                </c:pt>
                <c:pt idx="9">
                  <c:v>1253.604741628724</c:v>
                </c:pt>
                <c:pt idx="10">
                  <c:v>1290.7915786170879</c:v>
                </c:pt>
                <c:pt idx="11">
                  <c:v>1324.5290224765929</c:v>
                </c:pt>
                <c:pt idx="12">
                  <c:v>1355.403025405951</c:v>
                </c:pt>
                <c:pt idx="13">
                  <c:v>1383.86185359866</c:v>
                </c:pt>
                <c:pt idx="14">
                  <c:v>1410.2561089485341</c:v>
                </c:pt>
                <c:pt idx="15">
                  <c:v>1434.8651891757058</c:v>
                </c:pt>
                <c:pt idx="16">
                  <c:v>1457.9153525805589</c:v>
                </c:pt>
              </c:numCache>
            </c:numRef>
          </c:val>
        </c:ser>
        <c:ser>
          <c:idx val="2"/>
          <c:order val="2"/>
          <c:tx>
            <c:strRef>
              <c:f>'Cost Graph'!$V$6</c:f>
              <c:strCache>
                <c:ptCount val="1"/>
                <c:pt idx="0">
                  <c:v>Total Utility</c:v>
                </c:pt>
              </c:strCache>
            </c:strRef>
          </c:tx>
          <c:marker>
            <c:symbol val="none"/>
          </c:marker>
          <c:cat>
            <c:numRef>
              <c:f>'Cost Graph'!$S$7:$S$23</c:f>
              <c:numCache>
                <c:formatCode>General</c:formatCode>
                <c:ptCount val="17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  <c:pt idx="6">
                  <c:v>6</c:v>
                </c:pt>
                <c:pt idx="7">
                  <c:v>7</c:v>
                </c:pt>
                <c:pt idx="8">
                  <c:v>8</c:v>
                </c:pt>
                <c:pt idx="9">
                  <c:v>9</c:v>
                </c:pt>
                <c:pt idx="10">
                  <c:v>10</c:v>
                </c:pt>
                <c:pt idx="11">
                  <c:v>11</c:v>
                </c:pt>
                <c:pt idx="12">
                  <c:v>12</c:v>
                </c:pt>
                <c:pt idx="13">
                  <c:v>13</c:v>
                </c:pt>
                <c:pt idx="14">
                  <c:v>14</c:v>
                </c:pt>
                <c:pt idx="15">
                  <c:v>15</c:v>
                </c:pt>
                <c:pt idx="16">
                  <c:v>16</c:v>
                </c:pt>
              </c:numCache>
            </c:numRef>
          </c:cat>
          <c:val>
            <c:numRef>
              <c:f>'Cost Graph'!$V$7:$V$23</c:f>
              <c:numCache>
                <c:formatCode>_("$"* #,##0.00_);_("$"* \(#,##0.00\);_("$"* "-"??_);_(@_)</c:formatCode>
                <c:ptCount val="17"/>
                <c:pt idx="0">
                  <c:v>-10.000276722433219</c:v>
                </c:pt>
                <c:pt idx="1">
                  <c:v>476.63767423394063</c:v>
                </c:pt>
                <c:pt idx="2">
                  <c:v>634.6914358546959</c:v>
                </c:pt>
                <c:pt idx="3">
                  <c:v>716.24808528057554</c:v>
                </c:pt>
                <c:pt idx="4">
                  <c:v>762.67520174175763</c:v>
                </c:pt>
                <c:pt idx="5">
                  <c:v>788.83381281431139</c:v>
                </c:pt>
                <c:pt idx="6">
                  <c:v>801.78217153755554</c:v>
                </c:pt>
                <c:pt idx="7">
                  <c:v>805.4327420295084</c:v>
                </c:pt>
                <c:pt idx="8">
                  <c:v>802.1819865901349</c:v>
                </c:pt>
                <c:pt idx="9">
                  <c:v>793.60474162872447</c:v>
                </c:pt>
                <c:pt idx="10">
                  <c:v>780.79157861708893</c:v>
                </c:pt>
                <c:pt idx="11">
                  <c:v>764.52902247659301</c:v>
                </c:pt>
                <c:pt idx="12">
                  <c:v>745.40302540595007</c:v>
                </c:pt>
                <c:pt idx="13">
                  <c:v>723.8618535986584</c:v>
                </c:pt>
                <c:pt idx="14">
                  <c:v>700.25610894853389</c:v>
                </c:pt>
                <c:pt idx="15">
                  <c:v>674.86518917570356</c:v>
                </c:pt>
                <c:pt idx="16">
                  <c:v>647.91535258055751</c:v>
                </c:pt>
              </c:numCache>
            </c:numRef>
          </c:val>
        </c:ser>
        <c:marker val="1"/>
        <c:axId val="83712256"/>
        <c:axId val="85663744"/>
      </c:lineChart>
      <c:catAx>
        <c:axId val="83712256"/>
        <c:scaling>
          <c:orientation val="minMax"/>
        </c:scaling>
        <c:axPos val="b"/>
        <c:numFmt formatCode="General" sourceLinked="1"/>
        <c:tickLblPos val="nextTo"/>
        <c:crossAx val="85663744"/>
        <c:crosses val="autoZero"/>
        <c:auto val="1"/>
        <c:lblAlgn val="ctr"/>
        <c:lblOffset val="100"/>
      </c:catAx>
      <c:valAx>
        <c:axId val="85663744"/>
        <c:scaling>
          <c:orientation val="minMax"/>
          <c:min val="0"/>
        </c:scaling>
        <c:axPos val="l"/>
        <c:majorGridlines/>
        <c:numFmt formatCode="_(&quot;$&quot;* #,##0.00_);_(&quot;$&quot;* \(#,##0.00\);_(&quot;$&quot;* &quot;-&quot;??_);_(@_)" sourceLinked="1"/>
        <c:tickLblPos val="nextTo"/>
        <c:txPr>
          <a:bodyPr/>
          <a:lstStyle/>
          <a:p>
            <a:pPr>
              <a:defRPr>
                <a:latin typeface="Times New Roman" pitchFamily="18" charset="0"/>
                <a:cs typeface="Times New Roman" pitchFamily="18" charset="0"/>
              </a:defRPr>
            </a:pPr>
            <a:endParaRPr lang="en-US"/>
          </a:p>
        </c:txPr>
        <c:crossAx val="83712256"/>
        <c:crosses val="autoZero"/>
        <c:crossBetween val="between"/>
      </c:valAx>
    </c:plotArea>
    <c:legend>
      <c:legendPos val="r"/>
      <c:layout/>
      <c:txPr>
        <a:bodyPr/>
        <a:lstStyle/>
        <a:p>
          <a:pPr>
            <a:defRPr>
              <a:latin typeface="Times New Roman" pitchFamily="18" charset="0"/>
              <a:cs typeface="Times New Roman" pitchFamily="18" charset="0"/>
            </a:defRPr>
          </a:pPr>
          <a:endParaRPr lang="en-US"/>
        </a:p>
      </c:txPr>
    </c:legend>
    <c:plotVisOnly val="1"/>
  </c:chart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43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29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1229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229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fld id="{905B513A-61A8-4DC1-9A6D-96EE50BC306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16386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smtClean="0"/>
              <a:t>Kevin</a:t>
            </a:r>
          </a:p>
        </p:txBody>
      </p:sp>
      <p:sp>
        <p:nvSpPr>
          <p:cNvPr id="16387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18B49F5-ACBD-4290-AE3B-E5AEE5ECF838}" type="slidenum">
              <a:rPr lang="en-GB" smtClean="0">
                <a:cs typeface="Arial" charset="0"/>
              </a:rPr>
              <a:pPr/>
              <a:t>1</a:t>
            </a:fld>
            <a:endParaRPr lang="en-GB" smtClean="0">
              <a:cs typeface="Arial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33794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smtClean="0"/>
              <a:t>Lee</a:t>
            </a:r>
          </a:p>
        </p:txBody>
      </p:sp>
      <p:sp>
        <p:nvSpPr>
          <p:cNvPr id="33795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4C36E79-2D3A-46B9-8A1D-073098424C2D}" type="slidenum">
              <a:rPr lang="en-GB" smtClean="0">
                <a:cs typeface="Arial" charset="0"/>
              </a:rPr>
              <a:pPr/>
              <a:t>10</a:t>
            </a:fld>
            <a:endParaRPr lang="en-GB" smtClean="0">
              <a:cs typeface="Arial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39938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smtClean="0"/>
              <a:t>Lee</a:t>
            </a:r>
          </a:p>
        </p:txBody>
      </p:sp>
      <p:sp>
        <p:nvSpPr>
          <p:cNvPr id="39939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6AB6F97-3F2A-42A4-97B7-086ABFE0CF4E}" type="slidenum">
              <a:rPr lang="en-GB" smtClean="0">
                <a:cs typeface="Arial" charset="0"/>
              </a:rPr>
              <a:pPr/>
              <a:t>11</a:t>
            </a:fld>
            <a:endParaRPr lang="en-GB" smtClean="0">
              <a:cs typeface="Arial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41986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smtClean="0"/>
              <a:t>Lee</a:t>
            </a:r>
          </a:p>
        </p:txBody>
      </p:sp>
      <p:sp>
        <p:nvSpPr>
          <p:cNvPr id="41987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2DF39E8-9CFE-4415-BF56-F2C5F20F0736}" type="slidenum">
              <a:rPr lang="en-GB" smtClean="0">
                <a:cs typeface="Arial" charset="0"/>
              </a:rPr>
              <a:pPr/>
              <a:t>12</a:t>
            </a:fld>
            <a:endParaRPr lang="en-GB" smtClean="0">
              <a:cs typeface="Arial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41986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smtClean="0"/>
              <a:t>Lee</a:t>
            </a:r>
          </a:p>
        </p:txBody>
      </p:sp>
      <p:sp>
        <p:nvSpPr>
          <p:cNvPr id="41987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2DF39E8-9CFE-4415-BF56-F2C5F20F0736}" type="slidenum">
              <a:rPr lang="en-GB" smtClean="0">
                <a:cs typeface="Arial" charset="0"/>
              </a:rPr>
              <a:pPr/>
              <a:t>13</a:t>
            </a:fld>
            <a:endParaRPr lang="en-GB" smtClean="0">
              <a:cs typeface="Arial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41986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smtClean="0"/>
              <a:t>Lee</a:t>
            </a:r>
          </a:p>
        </p:txBody>
      </p:sp>
      <p:sp>
        <p:nvSpPr>
          <p:cNvPr id="41987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2DF39E8-9CFE-4415-BF56-F2C5F20F0736}" type="slidenum">
              <a:rPr lang="en-GB" smtClean="0">
                <a:cs typeface="Arial" charset="0"/>
              </a:rPr>
              <a:pPr/>
              <a:t>14</a:t>
            </a:fld>
            <a:endParaRPr lang="en-GB" smtClean="0">
              <a:cs typeface="Arial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44034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smtClean="0"/>
              <a:t>Lee</a:t>
            </a:r>
          </a:p>
        </p:txBody>
      </p:sp>
      <p:sp>
        <p:nvSpPr>
          <p:cNvPr id="44035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29F7145-8FF5-45CB-806B-0BC62590B300}" type="slidenum">
              <a:rPr lang="en-GB" smtClean="0">
                <a:cs typeface="Arial" charset="0"/>
              </a:rPr>
              <a:pPr/>
              <a:t>15</a:t>
            </a:fld>
            <a:endParaRPr lang="en-GB" smtClean="0">
              <a:cs typeface="Arial" charset="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46082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smtClean="0"/>
              <a:t>Lee</a:t>
            </a:r>
          </a:p>
        </p:txBody>
      </p:sp>
      <p:sp>
        <p:nvSpPr>
          <p:cNvPr id="46083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A0465EF-6E58-415E-9E38-1624E4C1517A}" type="slidenum">
              <a:rPr lang="en-GB" smtClean="0">
                <a:cs typeface="Arial" charset="0"/>
              </a:rPr>
              <a:pPr/>
              <a:t>16</a:t>
            </a:fld>
            <a:endParaRPr lang="en-GB" smtClean="0">
              <a:cs typeface="Arial" charset="0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46082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smtClean="0"/>
              <a:t>Lee</a:t>
            </a:r>
          </a:p>
        </p:txBody>
      </p:sp>
      <p:sp>
        <p:nvSpPr>
          <p:cNvPr id="46083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A0465EF-6E58-415E-9E38-1624E4C1517A}" type="slidenum">
              <a:rPr lang="en-GB" smtClean="0">
                <a:cs typeface="Arial" charset="0"/>
              </a:rPr>
              <a:pPr/>
              <a:t>17</a:t>
            </a:fld>
            <a:endParaRPr lang="en-GB" smtClean="0">
              <a:cs typeface="Arial" charset="0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48130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smtClean="0"/>
              <a:t>Lee</a:t>
            </a:r>
          </a:p>
        </p:txBody>
      </p:sp>
      <p:sp>
        <p:nvSpPr>
          <p:cNvPr id="48131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C72EF34-0642-460D-9216-2EBE1136B3A6}" type="slidenum">
              <a:rPr lang="en-GB" smtClean="0">
                <a:cs typeface="Arial" charset="0"/>
              </a:rPr>
              <a:pPr/>
              <a:t>18</a:t>
            </a:fld>
            <a:endParaRPr lang="en-GB" smtClean="0">
              <a:cs typeface="Arial" charset="0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0178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smtClean="0"/>
              <a:t>Lee</a:t>
            </a:r>
          </a:p>
        </p:txBody>
      </p:sp>
      <p:sp>
        <p:nvSpPr>
          <p:cNvPr id="50179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C06F161-D820-434A-9D34-03D532F8DB94}" type="slidenum">
              <a:rPr lang="en-GB" smtClean="0">
                <a:cs typeface="Arial" charset="0"/>
              </a:rPr>
              <a:pPr/>
              <a:t>19</a:t>
            </a:fld>
            <a:endParaRPr lang="en-GB" smtClean="0">
              <a:cs typeface="Arial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18434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18435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CFB78E4-217A-4D0A-B934-253927812F24}" type="slidenum">
              <a:rPr lang="en-GB" smtClean="0">
                <a:cs typeface="Arial" charset="0"/>
              </a:rPr>
              <a:pPr/>
              <a:t>2</a:t>
            </a:fld>
            <a:endParaRPr lang="en-GB" smtClean="0">
              <a:cs typeface="Arial" charset="0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0178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smtClean="0"/>
              <a:t>Lee</a:t>
            </a:r>
          </a:p>
        </p:txBody>
      </p:sp>
      <p:sp>
        <p:nvSpPr>
          <p:cNvPr id="50179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C06F161-D820-434A-9D34-03D532F8DB94}" type="slidenum">
              <a:rPr lang="en-GB" smtClean="0">
                <a:cs typeface="Arial" charset="0"/>
              </a:rPr>
              <a:pPr/>
              <a:t>20</a:t>
            </a:fld>
            <a:endParaRPr lang="en-GB" smtClean="0">
              <a:cs typeface="Arial" charset="0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0178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smtClean="0"/>
              <a:t>Lee</a:t>
            </a:r>
          </a:p>
        </p:txBody>
      </p:sp>
      <p:sp>
        <p:nvSpPr>
          <p:cNvPr id="50179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C06F161-D820-434A-9D34-03D532F8DB94}" type="slidenum">
              <a:rPr lang="en-GB" smtClean="0">
                <a:cs typeface="Arial" charset="0"/>
              </a:rPr>
              <a:pPr/>
              <a:t>21</a:t>
            </a:fld>
            <a:endParaRPr lang="en-GB" smtClean="0">
              <a:cs typeface="Arial" charset="0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0178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smtClean="0"/>
              <a:t>Lee</a:t>
            </a:r>
          </a:p>
        </p:txBody>
      </p:sp>
      <p:sp>
        <p:nvSpPr>
          <p:cNvPr id="50179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C06F161-D820-434A-9D34-03D532F8DB94}" type="slidenum">
              <a:rPr lang="en-GB" smtClean="0">
                <a:cs typeface="Arial" charset="0"/>
              </a:rPr>
              <a:pPr/>
              <a:t>22</a:t>
            </a:fld>
            <a:endParaRPr lang="en-GB" smtClean="0">
              <a:cs typeface="Arial" charset="0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0178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smtClean="0"/>
              <a:t>Lee</a:t>
            </a:r>
          </a:p>
        </p:txBody>
      </p:sp>
      <p:sp>
        <p:nvSpPr>
          <p:cNvPr id="50179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C06F161-D820-434A-9D34-03D532F8DB94}" type="slidenum">
              <a:rPr lang="en-GB" smtClean="0">
                <a:cs typeface="Arial" charset="0"/>
              </a:rPr>
              <a:pPr/>
              <a:t>23</a:t>
            </a:fld>
            <a:endParaRPr lang="en-GB" smtClean="0">
              <a:cs typeface="Arial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20482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smtClean="0"/>
              <a:t>Kevin</a:t>
            </a:r>
          </a:p>
        </p:txBody>
      </p:sp>
      <p:sp>
        <p:nvSpPr>
          <p:cNvPr id="20483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725F2DB-2A9E-4029-9A53-0F1438ACD553}" type="slidenum">
              <a:rPr lang="en-GB" smtClean="0">
                <a:cs typeface="Arial" charset="0"/>
              </a:rPr>
              <a:pPr/>
              <a:t>3</a:t>
            </a:fld>
            <a:endParaRPr lang="en-GB" smtClean="0">
              <a:cs typeface="Arial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22530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smtClean="0"/>
              <a:t>Lee</a:t>
            </a:r>
          </a:p>
        </p:txBody>
      </p:sp>
      <p:sp>
        <p:nvSpPr>
          <p:cNvPr id="22531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212DB48-0ECA-4660-88B1-8F365AB46AF3}" type="slidenum">
              <a:rPr lang="en-GB" smtClean="0">
                <a:cs typeface="Arial" charset="0"/>
              </a:rPr>
              <a:pPr/>
              <a:t>4</a:t>
            </a:fld>
            <a:endParaRPr lang="en-GB" smtClean="0">
              <a:cs typeface="Arial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24578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smtClean="0"/>
              <a:t>Lee</a:t>
            </a:r>
          </a:p>
        </p:txBody>
      </p:sp>
      <p:sp>
        <p:nvSpPr>
          <p:cNvPr id="24579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9F458BF-7076-46B3-9367-3B7566EE99E6}" type="slidenum">
              <a:rPr lang="en-GB" smtClean="0">
                <a:cs typeface="Arial" charset="0"/>
              </a:rPr>
              <a:pPr/>
              <a:t>5</a:t>
            </a:fld>
            <a:endParaRPr lang="en-GB" smtClean="0">
              <a:cs typeface="Arial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35842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smtClean="0"/>
              <a:t>Lee</a:t>
            </a:r>
          </a:p>
        </p:txBody>
      </p:sp>
      <p:sp>
        <p:nvSpPr>
          <p:cNvPr id="35843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805893E-C480-4C85-AD44-7BE666B7F86B}" type="slidenum">
              <a:rPr lang="en-GB" smtClean="0">
                <a:cs typeface="Arial" charset="0"/>
              </a:rPr>
              <a:pPr/>
              <a:t>6</a:t>
            </a:fld>
            <a:endParaRPr lang="en-GB" smtClean="0">
              <a:cs typeface="Arial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26626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smtClean="0"/>
              <a:t>Lee</a:t>
            </a:r>
          </a:p>
        </p:txBody>
      </p:sp>
      <p:sp>
        <p:nvSpPr>
          <p:cNvPr id="26627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62566B-AF27-4729-AA0E-82EC7BF92CC5}" type="slidenum">
              <a:rPr lang="en-GB" smtClean="0">
                <a:cs typeface="Arial" charset="0"/>
              </a:rPr>
              <a:pPr/>
              <a:t>7</a:t>
            </a:fld>
            <a:endParaRPr lang="en-GB" smtClean="0">
              <a:cs typeface="Arial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29698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smtClean="0"/>
              <a:t>Lee</a:t>
            </a:r>
          </a:p>
        </p:txBody>
      </p:sp>
      <p:sp>
        <p:nvSpPr>
          <p:cNvPr id="29699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B57A595-C64B-4346-96AB-2EE38ECEB449}" type="slidenum">
              <a:rPr lang="en-GB" smtClean="0">
                <a:cs typeface="Arial" charset="0"/>
              </a:rPr>
              <a:pPr/>
              <a:t>8</a:t>
            </a:fld>
            <a:endParaRPr lang="en-GB" smtClean="0">
              <a:cs typeface="Arial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31746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smtClean="0"/>
              <a:t>Lee</a:t>
            </a:r>
          </a:p>
        </p:txBody>
      </p:sp>
      <p:sp>
        <p:nvSpPr>
          <p:cNvPr id="31747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297739C-2AF8-42AC-9314-DC47B5359C09}" type="slidenum">
              <a:rPr lang="en-GB" smtClean="0">
                <a:cs typeface="Arial" charset="0"/>
              </a:rPr>
              <a:pPr/>
              <a:t>9</a:t>
            </a:fld>
            <a:endParaRPr lang="en-GB" smtClean="0">
              <a:cs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Straight Connector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>
              <a:cs typeface="+mn-cs"/>
            </a:endParaRPr>
          </a:p>
        </p:txBody>
      </p:sp>
      <p:sp>
        <p:nvSpPr>
          <p:cNvPr id="12" name="Title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>
            <a:noAutofit/>
          </a:bodyPr>
          <a:lstStyle>
            <a:lvl1pPr algn="r">
              <a:defRPr sz="4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25" name="Subtitle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6" name="Date Placeholder 30"/>
          <p:cNvSpPr>
            <a:spLocks noGrp="1"/>
          </p:cNvSpPr>
          <p:nvPr>
            <p:ph type="dt" sz="half" idx="10"/>
          </p:nvPr>
        </p:nvSpPr>
        <p:spPr>
          <a:xfrm>
            <a:off x="5870575" y="6557963"/>
            <a:ext cx="2003425" cy="227012"/>
          </a:xfrm>
        </p:spPr>
        <p:txBody>
          <a:bodyPr/>
          <a:lstStyle>
            <a:lvl1pPr algn="l">
              <a:defRPr lang="en-US" smtClean="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3A27F0D1-79E9-44A2-A7F2-E46144BF52EA}" type="datetimeFigureOut">
              <a:rPr lang="en-US"/>
              <a:pPr>
                <a:defRPr/>
              </a:pPr>
              <a:t>12/6/2010</a:t>
            </a:fld>
            <a:endParaRPr/>
          </a:p>
        </p:txBody>
      </p:sp>
      <p:sp>
        <p:nvSpPr>
          <p:cNvPr id="7" name="Footer Placeholder 17"/>
          <p:cNvSpPr>
            <a:spLocks noGrp="1"/>
          </p:cNvSpPr>
          <p:nvPr>
            <p:ph type="ftr" sz="quarter" idx="11"/>
          </p:nvPr>
        </p:nvSpPr>
        <p:spPr>
          <a:xfrm>
            <a:off x="2819400" y="6557963"/>
            <a:ext cx="2927350" cy="228600"/>
          </a:xfrm>
        </p:spPr>
        <p:txBody>
          <a:bodyPr/>
          <a:lstStyle>
            <a:lvl1pPr>
              <a:defRPr lang="en-US" sz="10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8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7880350" y="6556375"/>
            <a:ext cx="588963" cy="228600"/>
          </a:xfrm>
        </p:spPr>
        <p:txBody>
          <a:bodyPr/>
          <a:lstStyle>
            <a:lvl1pPr algn="r">
              <a:defRPr lang="en-US" smtClean="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2CAE0995-4EBE-4625-9225-5D8775D6D695}" type="slidenum">
              <a:rPr/>
              <a:pPr>
                <a:defRPr/>
              </a:pPr>
              <a:t>‹#›</a:t>
            </a:fld>
            <a:endParaRPr sz="1400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pPr>
              <a:defRPr/>
            </a:pPr>
            <a:fld id="{7F729323-4318-486D-AEFC-F05071FB0521}" type="datetimeFigureOut">
              <a:rPr lang="en-US"/>
              <a:pPr>
                <a:defRPr/>
              </a:pPr>
              <a:t>12/6/2010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0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r">
              <a:defRPr/>
            </a:lvl1pPr>
          </a:lstStyle>
          <a:p>
            <a:pPr>
              <a:defRPr/>
            </a:pPr>
            <a:fld id="{0DBAFA28-734E-415F-A66B-26C0B3F9F85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243388" y="6557963"/>
            <a:ext cx="2001837" cy="227012"/>
          </a:xfrm>
        </p:spPr>
        <p:txBody>
          <a:bodyPr/>
          <a:lstStyle>
            <a:lvl1pPr algn="l">
              <a:defRPr/>
            </a:lvl1pPr>
          </a:lstStyle>
          <a:p>
            <a:pPr>
              <a:defRPr/>
            </a:pPr>
            <a:fld id="{7306C0D1-5010-40C4-949C-B09ADD9D5141}" type="datetimeFigureOut">
              <a:rPr lang="en-US"/>
              <a:pPr>
                <a:defRPr/>
              </a:pPr>
              <a:t>12/6/2010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556375"/>
            <a:ext cx="3657600" cy="228600"/>
          </a:xfrm>
        </p:spPr>
        <p:txBody>
          <a:bodyPr/>
          <a:lstStyle>
            <a:lvl1pPr>
              <a:defRPr sz="10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54750" y="6553200"/>
            <a:ext cx="587375" cy="228600"/>
          </a:xfrm>
        </p:spPr>
        <p:txBody>
          <a:bodyPr/>
          <a:lstStyle>
            <a:lvl1pPr algn="r">
              <a:defRPr smtClean="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BBAF7D27-8CCD-4847-95FA-28A3A93F81B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Rectangle 8"/>
          <p:cNvSpPr>
            <a:spLocks noGrp="1" noChangeArrowheads="1"/>
          </p:cNvSpPr>
          <p:nvPr>
            <p:ph type="ctrTitle"/>
          </p:nvPr>
        </p:nvSpPr>
        <p:spPr>
          <a:xfrm>
            <a:off x="1371600" y="152400"/>
            <a:ext cx="7086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pPr>
              <a:defRPr/>
            </a:pPr>
            <a:fld id="{E71FAE68-9926-48D5-9D91-B10CBBBA37D5}" type="datetimeFigureOut">
              <a:rPr lang="en-US"/>
              <a:pPr>
                <a:defRPr/>
              </a:pPr>
              <a:t>12/6/2010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0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r">
              <a:defRPr/>
            </a:lvl1pPr>
          </a:lstStyle>
          <a:p>
            <a:pPr>
              <a:defRPr/>
            </a:pPr>
            <a:fld id="{2AAC6E85-6225-40EC-A780-43F56AD5BD2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anchor="t"/>
          <a:lstStyle>
            <a:lvl1pPr algn="r">
              <a:buNone/>
              <a:defRPr sz="42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24400" y="6556375"/>
            <a:ext cx="2001838" cy="227013"/>
          </a:xfrm>
        </p:spPr>
        <p:txBody>
          <a:bodyPr/>
          <a:lstStyle>
            <a:lvl1pPr algn="l">
              <a:defRPr smtClean="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1DEBA514-7F65-44BB-BAA1-A184F1DD6659}" type="datetimeFigureOut">
              <a:rPr lang="en-US"/>
              <a:pPr>
                <a:defRPr/>
              </a:pPr>
              <a:t>12/6/2010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138" y="6556375"/>
            <a:ext cx="2895600" cy="228600"/>
          </a:xfrm>
        </p:spPr>
        <p:txBody>
          <a:bodyPr/>
          <a:lstStyle>
            <a:lvl1pPr>
              <a:defRPr sz="1000" dirty="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34175" y="6554788"/>
            <a:ext cx="587375" cy="228600"/>
          </a:xfrm>
        </p:spPr>
        <p:txBody>
          <a:bodyPr/>
          <a:lstStyle>
            <a:lvl1pPr algn="r">
              <a:defRPr/>
            </a:lvl1pPr>
          </a:lstStyle>
          <a:p>
            <a:pPr>
              <a:defRPr/>
            </a:pPr>
            <a:fld id="{4284BC55-101A-4D0C-ADB8-302E0781D4E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pPr>
              <a:defRPr/>
            </a:pPr>
            <a:fld id="{EDD51533-994E-4AB4-B148-82F54685BA42}" type="datetimeFigureOut">
              <a:rPr lang="en-US"/>
              <a:pPr>
                <a:defRPr/>
              </a:pPr>
              <a:t>12/6/2010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0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r">
              <a:defRPr/>
            </a:lvl1pPr>
          </a:lstStyle>
          <a:p>
            <a:pPr>
              <a:defRPr/>
            </a:pPr>
            <a:fld id="{4D9FE55A-0137-44BE-BDC4-0B75220C269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pPr>
              <a:defRPr/>
            </a:pPr>
            <a:fld id="{9E6C54F4-FF9B-4348-ADB5-C854D5BF8574}" type="datetimeFigureOut">
              <a:rPr lang="en-US"/>
              <a:pPr>
                <a:defRPr/>
              </a:pPr>
              <a:t>12/6/2010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0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r">
              <a:defRPr/>
            </a:lvl1pPr>
          </a:lstStyle>
          <a:p>
            <a:pPr>
              <a:defRPr/>
            </a:pPr>
            <a:fld id="{4A79BBA7-E6A7-4A51-B7BF-E825D79F5C3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pPr>
              <a:defRPr/>
            </a:pPr>
            <a:fld id="{C04D49F7-9A26-4E45-96F3-7E33AC8FA2DE}" type="datetimeFigureOut">
              <a:rPr lang="en-US"/>
              <a:pPr>
                <a:defRPr/>
              </a:pPr>
              <a:t>12/6/2010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0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r">
              <a:defRPr/>
            </a:lvl1pPr>
          </a:lstStyle>
          <a:p>
            <a:pPr>
              <a:defRPr/>
            </a:pPr>
            <a:fld id="{8F9B6C7A-4CF2-4B07-959A-EFE392B46E0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 smtClean="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DC207875-4BB0-401F-A3F5-EDD96F27119D}" type="datetimeFigureOut">
              <a:rPr lang="en-US"/>
              <a:pPr>
                <a:defRPr/>
              </a:pPr>
              <a:t>12/6/2010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0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r">
              <a:defRPr/>
            </a:lvl1pPr>
          </a:lstStyle>
          <a:p>
            <a:pPr>
              <a:defRPr/>
            </a:pPr>
            <a:fld id="{0EC0747D-F1CE-4CEC-95B7-BBC8A26AE9F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/>
          <a:lstStyle>
            <a:lvl1pPr algn="l">
              <a:buNone/>
              <a:defRPr lang="en-US" sz="2400" baseline="0" smtClean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lIns="45720" tIns="0" rIns="0" bIns="0" spcCol="0" rtlCol="0" fromWordArt="0" forceAA="0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pPr>
              <a:defRPr/>
            </a:pPr>
            <a:fld id="{3208D96D-0031-492C-86F1-C8398A7EA098}" type="datetimeFigureOut">
              <a:rPr lang="en-US"/>
              <a:pPr>
                <a:defRPr/>
              </a:pPr>
              <a:t>12/6/2010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0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r">
              <a:defRPr/>
            </a:lvl1pPr>
          </a:lstStyle>
          <a:p>
            <a:pPr>
              <a:defRPr/>
            </a:pPr>
            <a:fld id="{75AF4C3C-B2D5-4C3C-B7D8-72CA4515D8C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/>
          <p:nvPr/>
        </p:nvSpPr>
        <p:spPr>
          <a:xfrm rot="21240000">
            <a:off x="598488" y="1004888"/>
            <a:ext cx="4319587" cy="4311650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Rectangle 8"/>
          <p:cNvSpPr/>
          <p:nvPr/>
        </p:nvSpPr>
        <p:spPr>
          <a:xfrm rot="21420000">
            <a:off x="596900" y="998538"/>
            <a:ext cx="4319588" cy="4313237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lIns="82296" tIns="0" rIns="0" bIns="0" spcCol="0" rtlCol="0" fromWordArt="0" forceAA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Picture Placeholder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pPr>
              <a:defRPr/>
            </a:pPr>
            <a:fld id="{01EE700E-56A5-485E-BB5A-E30D896D5FAA}" type="datetimeFigureOut">
              <a:rPr lang="en-US"/>
              <a:pPr>
                <a:defRPr/>
              </a:pPr>
              <a:t>12/6/2010</a:t>
            </a:fld>
            <a:endParaRPr lang="en-US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0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r">
              <a:defRPr/>
            </a:lvl1pPr>
          </a:lstStyle>
          <a:p>
            <a:pPr>
              <a:defRPr/>
            </a:pPr>
            <a:fld id="{D48B15F6-72F6-4064-8FCB-87FFD535506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4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" name="Title Placeholder 2"/>
          <p:cNvSpPr>
            <a:spLocks noGrp="1"/>
          </p:cNvSpPr>
          <p:nvPr>
            <p:ph type="title"/>
          </p:nvPr>
        </p:nvSpPr>
        <p:spPr>
          <a:xfrm>
            <a:off x="457200" y="320675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030" name="Text Placeholder 30"/>
          <p:cNvSpPr>
            <a:spLocks noGrp="1"/>
          </p:cNvSpPr>
          <p:nvPr>
            <p:ph type="body" idx="1"/>
          </p:nvPr>
        </p:nvSpPr>
        <p:spPr bwMode="auto">
          <a:xfrm>
            <a:off x="457200" y="1609725"/>
            <a:ext cx="7239000" cy="4846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27" name="Date Placeholder 26"/>
          <p:cNvSpPr>
            <a:spLocks noGrp="1"/>
          </p:cNvSpPr>
          <p:nvPr>
            <p:ph type="dt" sz="half" idx="2"/>
          </p:nvPr>
        </p:nvSpPr>
        <p:spPr>
          <a:xfrm>
            <a:off x="4246563" y="6557963"/>
            <a:ext cx="2001837" cy="227012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 smtClean="0">
                <a:solidFill>
                  <a:schemeClr val="tx2"/>
                </a:solidFill>
                <a:cs typeface="+mn-cs"/>
              </a:defRPr>
            </a:lvl1pPr>
          </a:lstStyle>
          <a:p>
            <a:pPr>
              <a:defRPr/>
            </a:pPr>
            <a:fld id="{FFA8B264-4922-4F1F-9401-B1F1F74C4F98}" type="datetimeFigureOut">
              <a:rPr lang="en-US"/>
              <a:pPr>
                <a:defRPr/>
              </a:pPr>
              <a:t>12/6/2010</a:t>
            </a:fld>
            <a:endParaRPr lang="en-US" sz="14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457200" y="6557963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400" dirty="0">
                <a:solidFill>
                  <a:schemeClr val="tx2"/>
                </a:solidFill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4"/>
          </p:nvPr>
        </p:nvSpPr>
        <p:spPr>
          <a:xfrm>
            <a:off x="6251575" y="6556375"/>
            <a:ext cx="588963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ctr" eaLnBrk="1" latinLnBrk="0" hangingPunct="1">
              <a:defRPr kumimoji="0" sz="1100" smtClean="0">
                <a:solidFill>
                  <a:schemeClr val="tx2"/>
                </a:solidFill>
                <a:cs typeface="+mn-cs"/>
              </a:defRPr>
            </a:lvl1pPr>
          </a:lstStyle>
          <a:p>
            <a:pPr>
              <a:defRPr/>
            </a:pPr>
            <a:fld id="{D711AAAC-412B-4F5D-A99B-79F8EBB77847}" type="slidenum">
              <a:rPr lang="en-US"/>
              <a:pPr>
                <a:defRPr/>
              </a:pPr>
              <a:t>‹#›</a:t>
            </a:fld>
            <a:endParaRPr lang="en-US" sz="1400" dirty="0">
              <a:solidFill>
                <a:srgbClr val="FFFFFF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10" name="Picture 5"/>
          <p:cNvPicPr>
            <a:picLocks noChangeAspect="1" noChangeArrowheads="1"/>
          </p:cNvPicPr>
          <p:nvPr userDrawn="1"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7663264" y="-253997"/>
            <a:ext cx="1829932" cy="1829932"/>
          </a:xfrm>
          <a:prstGeom prst="rect">
            <a:avLst/>
          </a:prstGeom>
          <a:ln>
            <a:noFill/>
          </a:ln>
          <a:effectLst>
            <a:softEdge rad="635000"/>
          </a:effectLst>
        </p:spPr>
      </p:pic>
    </p:spTree>
  </p:cSld>
  <p:clrMap bg1="dk1" tx1="lt1" bg2="dk2" tx2="lt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  <p:sldLayoutId id="2147483701" r:id="rId12"/>
  </p:sldLayoutIdLst>
  <p:transition>
    <p:fade/>
  </p:transition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3800" b="1" kern="1200" cap="all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9pPr>
    </p:titleStyle>
    <p:bodyStyle>
      <a:lvl1pPr marL="273050" indent="-273050" algn="l" rtl="0" fontAlgn="base">
        <a:spcBef>
          <a:spcPts val="600"/>
        </a:spcBef>
        <a:spcAft>
          <a:spcPct val="0"/>
        </a:spcAft>
        <a:buClr>
          <a:schemeClr val="tx2"/>
        </a:buClr>
        <a:buSzPct val="73000"/>
        <a:buFont typeface="Wingdings 2" pitchFamily="18" charset="2"/>
        <a:buChar char="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20700" indent="-228600" algn="l" rtl="0" fontAlgn="base">
        <a:spcBef>
          <a:spcPts val="500"/>
        </a:spcBef>
        <a:spcAft>
          <a:spcPct val="0"/>
        </a:spcAft>
        <a:buClr>
          <a:srgbClr val="F9B639"/>
        </a:buClr>
        <a:buSzPct val="80000"/>
        <a:buFont typeface="Wingdings 2" pitchFamily="18" charset="2"/>
        <a:buChar char=""/>
        <a:defRPr sz="2300" kern="1200">
          <a:solidFill>
            <a:srgbClr val="FFFFFF"/>
          </a:solidFill>
          <a:latin typeface="+mn-lt"/>
          <a:ea typeface="+mn-ea"/>
          <a:cs typeface="+mn-cs"/>
        </a:defRPr>
      </a:lvl2pPr>
      <a:lvl3pPr marL="758825" indent="-228600" algn="l" rtl="0" fontAlgn="base">
        <a:spcBef>
          <a:spcPts val="400"/>
        </a:spcBef>
        <a:spcAft>
          <a:spcPct val="0"/>
        </a:spcAft>
        <a:buClr>
          <a:srgbClr val="F9B639"/>
        </a:buClr>
        <a:buSzPct val="60000"/>
        <a:buFont typeface="Wingdings" pitchFamily="2" charset="2"/>
        <a:buChar char="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4888" indent="-228600" algn="l" rtl="0" fontAlgn="base">
        <a:spcBef>
          <a:spcPct val="20000"/>
        </a:spcBef>
        <a:spcAft>
          <a:spcPct val="0"/>
        </a:spcAft>
        <a:buClr>
          <a:srgbClr val="F9B639"/>
        </a:buClr>
        <a:buSzPct val="80000"/>
        <a:buFont typeface="Wingdings 2" pitchFamily="18" charset="2"/>
        <a:buChar char=""/>
        <a:defRPr sz="2000" kern="1200">
          <a:solidFill>
            <a:srgbClr val="FFFFFF"/>
          </a:solidFill>
          <a:latin typeface="+mn-lt"/>
          <a:ea typeface="+mn-ea"/>
          <a:cs typeface="+mn-cs"/>
        </a:defRPr>
      </a:lvl4pPr>
      <a:lvl5pPr marL="1279525" indent="-228600" algn="l" rtl="0" fontAlgn="base">
        <a:spcBef>
          <a:spcPts val="400"/>
        </a:spcBef>
        <a:spcAft>
          <a:spcPct val="0"/>
        </a:spcAft>
        <a:buClr>
          <a:srgbClr val="F9B639"/>
        </a:buClr>
        <a:buSzPct val="70000"/>
        <a:buFont typeface="Wingdings" pitchFamily="2" charset="2"/>
        <a:buChar char="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3.png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gif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dvancingconversion.com/people/davidjuran.html" TargetMode="Externa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236294" y="1244599"/>
            <a:ext cx="7861300" cy="765175"/>
          </a:xfrm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2800" dirty="0" smtClean="0"/>
              <a:t>Clever </a:t>
            </a:r>
            <a:r>
              <a:rPr lang="en-US" sz="2800" dirty="0" smtClean="0"/>
              <a:t>Name for </a:t>
            </a:r>
            <a:r>
              <a:rPr lang="en-US" sz="2800" dirty="0" smtClean="0"/>
              <a:t>Project</a:t>
            </a:r>
            <a:endParaRPr lang="en-US" sz="2000" b="0" dirty="0"/>
          </a:p>
        </p:txBody>
      </p:sp>
      <p:sp>
        <p:nvSpPr>
          <p:cNvPr id="15362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1236478" y="2938931"/>
            <a:ext cx="6400800" cy="1752600"/>
          </a:xfrm>
        </p:spPr>
        <p:txBody>
          <a:bodyPr/>
          <a:lstStyle/>
          <a:p>
            <a:pPr marL="0" indent="0">
              <a:buFont typeface="Wingdings" pitchFamily="2" charset="2"/>
              <a:buNone/>
            </a:pPr>
            <a:r>
              <a:rPr lang="en-US" sz="1600" dirty="0" smtClean="0">
                <a:solidFill>
                  <a:schemeClr val="bg2"/>
                </a:solidFill>
              </a:rPr>
              <a:t>Peter Chun</a:t>
            </a:r>
          </a:p>
          <a:p>
            <a:pPr marL="0" indent="0">
              <a:buFont typeface="Wingdings" pitchFamily="2" charset="2"/>
              <a:buNone/>
            </a:pPr>
            <a:r>
              <a:rPr lang="en-US" sz="1600" dirty="0" smtClean="0">
                <a:solidFill>
                  <a:schemeClr val="bg2"/>
                </a:solidFill>
              </a:rPr>
              <a:t>John Kim</a:t>
            </a:r>
          </a:p>
          <a:p>
            <a:pPr marL="0" indent="0">
              <a:buFont typeface="Wingdings" pitchFamily="2" charset="2"/>
              <a:buNone/>
            </a:pPr>
            <a:r>
              <a:rPr lang="en-US" sz="1600" dirty="0" smtClean="0">
                <a:solidFill>
                  <a:schemeClr val="bg2"/>
                </a:solidFill>
              </a:rPr>
              <a:t>Christopher </a:t>
            </a:r>
            <a:r>
              <a:rPr lang="en-US" sz="1600" dirty="0" err="1" smtClean="0">
                <a:solidFill>
                  <a:schemeClr val="bg2"/>
                </a:solidFill>
              </a:rPr>
              <a:t>Nüesch</a:t>
            </a:r>
            <a:endParaRPr lang="en-US" sz="1600" dirty="0" smtClean="0">
              <a:solidFill>
                <a:schemeClr val="bg2"/>
              </a:solidFill>
            </a:endParaRPr>
          </a:p>
          <a:p>
            <a:pPr marL="0" indent="0">
              <a:buFont typeface="Wingdings" pitchFamily="2" charset="2"/>
              <a:buNone/>
            </a:pPr>
            <a:r>
              <a:rPr lang="en-US" sz="1600" dirty="0" smtClean="0">
                <a:solidFill>
                  <a:schemeClr val="bg2"/>
                </a:solidFill>
              </a:rPr>
              <a:t>Justine Troy</a:t>
            </a:r>
          </a:p>
          <a:p>
            <a:pPr marL="0" indent="0">
              <a:buFont typeface="Wingdings" pitchFamily="2" charset="2"/>
              <a:buNone/>
            </a:pPr>
            <a:r>
              <a:rPr lang="en-US" sz="1600" dirty="0" smtClean="0">
                <a:solidFill>
                  <a:schemeClr val="bg2"/>
                </a:solidFill>
              </a:rPr>
              <a:t>Sasha </a:t>
            </a:r>
            <a:r>
              <a:rPr lang="en-US" sz="1600" dirty="0" err="1" smtClean="0">
                <a:solidFill>
                  <a:schemeClr val="bg2"/>
                </a:solidFill>
              </a:rPr>
              <a:t>Zolley</a:t>
            </a:r>
            <a:endParaRPr lang="en-US" sz="1600" dirty="0" smtClean="0">
              <a:solidFill>
                <a:schemeClr val="bg2"/>
              </a:solidFill>
            </a:endParaRPr>
          </a:p>
          <a:p>
            <a:pPr marL="0" indent="0">
              <a:buFont typeface="Wingdings" pitchFamily="2" charset="2"/>
              <a:buNone/>
            </a:pPr>
            <a:endParaRPr lang="en-US" sz="1600" dirty="0" smtClean="0">
              <a:solidFill>
                <a:schemeClr val="bg2"/>
              </a:solidFill>
            </a:endParaRPr>
          </a:p>
        </p:txBody>
      </p:sp>
      <p:sp>
        <p:nvSpPr>
          <p:cNvPr id="15363" name="Line 4"/>
          <p:cNvSpPr>
            <a:spLocks noChangeShapeType="1"/>
          </p:cNvSpPr>
          <p:nvPr/>
        </p:nvSpPr>
        <p:spPr bwMode="auto">
          <a:xfrm>
            <a:off x="5410200" y="5151438"/>
            <a:ext cx="3733800" cy="0"/>
          </a:xfrm>
          <a:prstGeom prst="line">
            <a:avLst/>
          </a:prstGeom>
          <a:noFill/>
          <a:ln w="25400">
            <a:solidFill>
              <a:srgbClr val="55A738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pic>
        <p:nvPicPr>
          <p:cNvPr id="13313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41438" y="1973947"/>
            <a:ext cx="2815590" cy="2933700"/>
          </a:xfrm>
          <a:prstGeom prst="rect">
            <a:avLst/>
          </a:prstGeom>
          <a:ln>
            <a:noFill/>
          </a:ln>
          <a:effectLst>
            <a:softEdge rad="127000"/>
          </a:effectLst>
        </p:spPr>
      </p:pic>
      <p:pic>
        <p:nvPicPr>
          <p:cNvPr id="15365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764" y="44823"/>
            <a:ext cx="1393825" cy="1042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83629" y="3130097"/>
            <a:ext cx="1714500" cy="1208723"/>
          </a:xfrm>
          <a:prstGeom prst="rect">
            <a:avLst/>
          </a:prstGeom>
          <a:ln>
            <a:noFill/>
          </a:ln>
          <a:effectLst>
            <a:softEdge rad="317500"/>
          </a:effectLst>
        </p:spPr>
      </p:pic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1040345">
            <a:off x="7242629" y="1407886"/>
            <a:ext cx="1291771" cy="8592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317" name="Picture 5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633382" y="-239056"/>
            <a:ext cx="1829932" cy="1829932"/>
          </a:xfrm>
          <a:prstGeom prst="rect">
            <a:avLst/>
          </a:prstGeom>
          <a:ln>
            <a:noFill/>
          </a:ln>
          <a:effectLst>
            <a:softEdge rad="635000"/>
          </a:effectLst>
        </p:spPr>
      </p:pic>
      <p:pic>
        <p:nvPicPr>
          <p:cNvPr id="13318" name="Picture 6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112000" y="3008085"/>
            <a:ext cx="1187450" cy="11874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  <a:softEdge rad="63500"/>
          </a:effectLst>
        </p:spPr>
      </p:pic>
      <p:sp>
        <p:nvSpPr>
          <p:cNvPr id="11" name="TextBox 10"/>
          <p:cNvSpPr txBox="1"/>
          <p:nvPr/>
        </p:nvSpPr>
        <p:spPr>
          <a:xfrm>
            <a:off x="1238639" y="2235200"/>
            <a:ext cx="2336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9B639"/>
                </a:solidFill>
                <a:latin typeface="Arial"/>
                <a:cs typeface="Arial"/>
              </a:rPr>
              <a:t>December 6, 2010</a:t>
            </a:r>
            <a:endParaRPr lang="en-US" dirty="0">
              <a:solidFill>
                <a:srgbClr val="F9B639"/>
              </a:solidFill>
              <a:latin typeface="Arial"/>
              <a:cs typeface="Arial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Content Placeholder 12"/>
          <p:cNvSpPr>
            <a:spLocks noGrp="1"/>
          </p:cNvSpPr>
          <p:nvPr>
            <p:ph idx="1"/>
          </p:nvPr>
        </p:nvSpPr>
        <p:spPr>
          <a:xfrm>
            <a:off x="419100" y="1358900"/>
            <a:ext cx="4356100" cy="5203825"/>
          </a:xfrm>
        </p:spPr>
        <p:txBody>
          <a:bodyPr/>
          <a:lstStyle/>
          <a:p>
            <a:r>
              <a:rPr lang="en-US" sz="2400" dirty="0" smtClean="0"/>
              <a:t>Since you are in Vegas for only a short period of time, it would be sad to waste it in a cab, stuck in the traffic on Las Vegas Boulevard</a:t>
            </a:r>
          </a:p>
          <a:p>
            <a:r>
              <a:rPr lang="en-US" sz="2400" dirty="0" smtClean="0"/>
              <a:t>Using the list of locations tailored to your preferences, this second model tells you which order you should visit them in! </a:t>
            </a:r>
          </a:p>
        </p:txBody>
      </p:sp>
      <p:sp>
        <p:nvSpPr>
          <p:cNvPr id="14" name="Title 1"/>
          <p:cNvSpPr txBox="1">
            <a:spLocks/>
          </p:cNvSpPr>
          <p:nvPr/>
        </p:nvSpPr>
        <p:spPr>
          <a:xfrm>
            <a:off x="457200" y="320040"/>
            <a:ext cx="7873894" cy="739503"/>
          </a:xfrm>
          <a:prstGeom prst="rect">
            <a:avLst/>
          </a:prstGeom>
        </p:spPr>
        <p:txBody>
          <a:bodyPr lIns="45720" tIns="0" rIns="45720" bIns="0" anchor="b">
            <a:normAutofit fontScale="975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3800" b="1" cap="all" dirty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latin typeface="+mj-lt"/>
                <a:ea typeface="+mj-ea"/>
                <a:cs typeface="+mj-cs"/>
              </a:rPr>
              <a:t>The approach: Part two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124480" y="2127250"/>
            <a:ext cx="3489936" cy="30035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9613" y="300796"/>
            <a:ext cx="8577943" cy="637903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A sample solution: Preferences</a:t>
            </a:r>
            <a:endParaRPr lang="en-US" dirty="0"/>
          </a:p>
        </p:txBody>
      </p:sp>
      <p:pic>
        <p:nvPicPr>
          <p:cNvPr id="1029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77788" y="1636384"/>
            <a:ext cx="6188424" cy="3585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9613" y="300796"/>
            <a:ext cx="8577943" cy="637903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A sample solution: Model</a:t>
            </a:r>
            <a:endParaRPr lang="en-US" dirty="0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3" cstate="print"/>
          <a:srcRect t="27667" r="3516" b="11667"/>
          <a:stretch>
            <a:fillRect/>
          </a:stretch>
        </p:blipFill>
        <p:spPr bwMode="auto">
          <a:xfrm>
            <a:off x="0" y="1744579"/>
            <a:ext cx="9144000" cy="3368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9613" y="300796"/>
            <a:ext cx="8577943" cy="637903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A sample solution: Model</a:t>
            </a:r>
            <a:endParaRPr lang="en-US" dirty="0"/>
          </a:p>
        </p:txBody>
      </p:sp>
      <p:pic>
        <p:nvPicPr>
          <p:cNvPr id="54274" name="Picture 2"/>
          <p:cNvPicPr>
            <a:picLocks noChangeAspect="1" noChangeArrowheads="1"/>
          </p:cNvPicPr>
          <p:nvPr/>
        </p:nvPicPr>
        <p:blipFill>
          <a:blip r:embed="rId3" cstate="print"/>
          <a:srcRect t="27539" r="1758" b="11333"/>
          <a:stretch>
            <a:fillRect/>
          </a:stretch>
        </p:blipFill>
        <p:spPr bwMode="auto">
          <a:xfrm>
            <a:off x="0" y="1762125"/>
            <a:ext cx="9144000" cy="333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9613" y="300796"/>
            <a:ext cx="8577943" cy="637903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A sample solution: Model</a:t>
            </a:r>
            <a:endParaRPr lang="en-US" dirty="0"/>
          </a:p>
        </p:txBody>
      </p:sp>
      <p:pic>
        <p:nvPicPr>
          <p:cNvPr id="55298" name="Picture 2"/>
          <p:cNvPicPr>
            <a:picLocks noChangeAspect="1" noChangeArrowheads="1"/>
          </p:cNvPicPr>
          <p:nvPr/>
        </p:nvPicPr>
        <p:blipFill>
          <a:blip r:embed="rId3" cstate="print"/>
          <a:srcRect t="27333" r="6250" b="14000"/>
          <a:stretch>
            <a:fillRect/>
          </a:stretch>
        </p:blipFill>
        <p:spPr bwMode="auto">
          <a:xfrm>
            <a:off x="0" y="1752600"/>
            <a:ext cx="9144000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9613" y="300796"/>
            <a:ext cx="8577943" cy="637903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A sample solution: Solver inputs</a:t>
            </a:r>
            <a:endParaRPr lang="en-US" dirty="0"/>
          </a:p>
        </p:txBody>
      </p:sp>
      <p:pic>
        <p:nvPicPr>
          <p:cNvPr id="15361" name="Picture 1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l="21052" t="20186" r="34474" b="38192"/>
          <a:stretch>
            <a:fillRect/>
          </a:stretch>
        </p:blipFill>
        <p:spPr bwMode="auto">
          <a:xfrm>
            <a:off x="663897" y="1285875"/>
            <a:ext cx="7816207" cy="428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9613" y="300796"/>
            <a:ext cx="8577943" cy="637903"/>
          </a:xfrm>
        </p:spPr>
        <p:txBody>
          <a:bodyPr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3200" dirty="0" smtClean="0"/>
              <a:t>A sample solution: Optimized Model</a:t>
            </a:r>
            <a:endParaRPr lang="en-US" sz="3200" dirty="0"/>
          </a:p>
        </p:txBody>
      </p:sp>
      <p:pic>
        <p:nvPicPr>
          <p:cNvPr id="13313" name="Picture 1"/>
          <p:cNvPicPr>
            <a:picLocks noChangeAspect="1" noChangeArrowheads="1"/>
          </p:cNvPicPr>
          <p:nvPr/>
        </p:nvPicPr>
        <p:blipFill>
          <a:blip r:embed="rId3" cstate="print"/>
          <a:srcRect t="28000" r="17578" b="26000"/>
          <a:stretch>
            <a:fillRect/>
          </a:stretch>
        </p:blipFill>
        <p:spPr bwMode="auto">
          <a:xfrm>
            <a:off x="0" y="2171700"/>
            <a:ext cx="9029424" cy="295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9613" y="300796"/>
            <a:ext cx="8577943" cy="637903"/>
          </a:xfrm>
        </p:spPr>
        <p:txBody>
          <a:bodyPr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3200" dirty="0" smtClean="0"/>
              <a:t>A sample solution: Optimized Model</a:t>
            </a:r>
            <a:endParaRPr lang="en-US" sz="3200" dirty="0"/>
          </a:p>
        </p:txBody>
      </p:sp>
      <p:sp>
        <p:nvSpPr>
          <p:cNvPr id="5" name="Content Placeholder 12"/>
          <p:cNvSpPr>
            <a:spLocks noGrp="1"/>
          </p:cNvSpPr>
          <p:nvPr>
            <p:ph idx="1"/>
          </p:nvPr>
        </p:nvSpPr>
        <p:spPr>
          <a:xfrm>
            <a:off x="419100" y="1358901"/>
            <a:ext cx="7661275" cy="660400"/>
          </a:xfrm>
        </p:spPr>
        <p:txBody>
          <a:bodyPr/>
          <a:lstStyle/>
          <a:p>
            <a:r>
              <a:rPr lang="en-US" dirty="0" smtClean="0"/>
              <a:t>What this all means:</a:t>
            </a:r>
          </a:p>
          <a:p>
            <a:endParaRPr lang="en-US" dirty="0" smtClean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685800" y="2006600"/>
          <a:ext cx="7410450" cy="3472380"/>
        </p:xfrm>
        <a:graphic>
          <a:graphicData uri="http://schemas.openxmlformats.org/drawingml/2006/table">
            <a:tbl>
              <a:tblPr firstRow="1" bandRow="1">
                <a:tableStyleId>{85BE263C-DBD7-4A20-BB59-AAB30ACAA65A}</a:tableStyleId>
              </a:tblPr>
              <a:tblGrid>
                <a:gridCol w="3705225"/>
                <a:gridCol w="3705225"/>
              </a:tblGrid>
              <a:tr h="493816">
                <a:tc>
                  <a:txBody>
                    <a:bodyPr/>
                    <a:lstStyle/>
                    <a:p>
                      <a:pPr algn="ctr"/>
                      <a:r>
                        <a:rPr lang="en-US" sz="2200" dirty="0" smtClean="0"/>
                        <a:t>Location</a:t>
                      </a:r>
                      <a:endParaRPr lang="en-US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b="1" dirty="0" smtClean="0"/>
                        <a:t>Approx. Time Spent (hrs</a:t>
                      </a:r>
                      <a:r>
                        <a:rPr lang="en-US" sz="2000" b="1" dirty="0" smtClean="0"/>
                        <a:t>)</a:t>
                      </a:r>
                      <a:endParaRPr lang="en-US" sz="2000" b="1" dirty="0"/>
                    </a:p>
                  </a:txBody>
                  <a:tcPr/>
                </a:tc>
              </a:tr>
              <a:tr h="509484"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b="1" i="0" u="none" strike="noStrike" dirty="0">
                          <a:solidFill>
                            <a:schemeClr val="bg1"/>
                          </a:solidFill>
                          <a:latin typeface="Calibri"/>
                        </a:rPr>
                        <a:t>Little Darlings Totally Nude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1.5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493816"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b="1" i="0" u="none" strike="noStrike" dirty="0">
                          <a:solidFill>
                            <a:schemeClr val="bg1"/>
                          </a:solidFill>
                          <a:latin typeface="Calibri"/>
                        </a:rPr>
                        <a:t>LAX Nightclub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1.2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493816"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b="1" i="0" u="none" strike="noStrike" dirty="0">
                          <a:solidFill>
                            <a:schemeClr val="bg1"/>
                          </a:solidFill>
                          <a:latin typeface="Calibri"/>
                        </a:rPr>
                        <a:t>Wynn </a:t>
                      </a:r>
                      <a:r>
                        <a:rPr lang="en-US" sz="2400" b="1" i="0" u="none" strike="noStrike" dirty="0" smtClean="0">
                          <a:solidFill>
                            <a:schemeClr val="bg1"/>
                          </a:solidFill>
                          <a:latin typeface="Calibri"/>
                        </a:rPr>
                        <a:t>Las Vegas</a:t>
                      </a:r>
                      <a:endParaRPr lang="en-US" sz="2400" b="1" i="0" u="none" strike="noStrike" dirty="0">
                        <a:solidFill>
                          <a:schemeClr val="bg1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1.0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493816"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b="1" i="0" u="none" strike="noStrike">
                          <a:solidFill>
                            <a:schemeClr val="bg1"/>
                          </a:solidFill>
                          <a:latin typeface="Calibri"/>
                        </a:rPr>
                        <a:t>Bellagio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0.9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493816"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b="1" i="0" u="none" strike="noStrike">
                          <a:solidFill>
                            <a:schemeClr val="bg1"/>
                          </a:solidFill>
                          <a:latin typeface="Calibri"/>
                        </a:rPr>
                        <a:t>Aria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1.2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493816"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b="1" i="0" u="none" strike="noStrike" dirty="0">
                          <a:solidFill>
                            <a:schemeClr val="bg1"/>
                          </a:solidFill>
                          <a:latin typeface="Calibri"/>
                        </a:rPr>
                        <a:t>Mandalay Bay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1.0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</a:tbl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9613" y="300796"/>
            <a:ext cx="8577943" cy="637903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A sample solution: Part two</a:t>
            </a:r>
            <a:endParaRPr lang="en-US" dirty="0"/>
          </a:p>
        </p:txBody>
      </p:sp>
      <p:pic>
        <p:nvPicPr>
          <p:cNvPr id="11265" name="Picture 1"/>
          <p:cNvPicPr>
            <a:picLocks noChangeAspect="1" noChangeArrowheads="1"/>
          </p:cNvPicPr>
          <p:nvPr/>
        </p:nvPicPr>
        <p:blipFill>
          <a:blip r:embed="rId3" cstate="print"/>
          <a:srcRect t="27667" r="35156" b="13000"/>
          <a:stretch>
            <a:fillRect/>
          </a:stretch>
        </p:blipFill>
        <p:spPr bwMode="auto">
          <a:xfrm>
            <a:off x="281577" y="1128713"/>
            <a:ext cx="8580847" cy="460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Las-Vegas-Tourist-Map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167618"/>
            <a:ext cx="9144000" cy="569038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681" y="300796"/>
            <a:ext cx="8577943" cy="637903"/>
          </a:xfrm>
        </p:spPr>
        <p:txBody>
          <a:bodyPr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3200" dirty="0" smtClean="0"/>
              <a:t>A sample solution: Optimized route</a:t>
            </a:r>
            <a:endParaRPr lang="en-US" sz="3200" dirty="0"/>
          </a:p>
        </p:txBody>
      </p:sp>
      <p:grpSp>
        <p:nvGrpSpPr>
          <p:cNvPr id="8" name="Group 7"/>
          <p:cNvGrpSpPr/>
          <p:nvPr/>
        </p:nvGrpSpPr>
        <p:grpSpPr>
          <a:xfrm>
            <a:off x="5781673" y="2881313"/>
            <a:ext cx="185740" cy="246221"/>
            <a:chOff x="5781676" y="2881314"/>
            <a:chExt cx="185737" cy="246221"/>
          </a:xfrm>
        </p:grpSpPr>
        <p:sp>
          <p:nvSpPr>
            <p:cNvPr id="6" name="Oval 5"/>
            <p:cNvSpPr/>
            <p:nvPr/>
          </p:nvSpPr>
          <p:spPr>
            <a:xfrm>
              <a:off x="5810250" y="2933701"/>
              <a:ext cx="157163" cy="171450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5781676" y="2881314"/>
              <a:ext cx="15240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b="1" dirty="0" smtClean="0"/>
                <a:t>1</a:t>
              </a:r>
              <a:endParaRPr lang="en-US" sz="1000" b="1" dirty="0"/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2151060" y="4832840"/>
            <a:ext cx="185740" cy="246221"/>
            <a:chOff x="5781673" y="2881313"/>
            <a:chExt cx="185740" cy="246221"/>
          </a:xfrm>
        </p:grpSpPr>
        <p:sp>
          <p:nvSpPr>
            <p:cNvPr id="16" name="Oval 15"/>
            <p:cNvSpPr/>
            <p:nvPr/>
          </p:nvSpPr>
          <p:spPr>
            <a:xfrm>
              <a:off x="5810250" y="2933701"/>
              <a:ext cx="157163" cy="171450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5781673" y="2881313"/>
              <a:ext cx="15240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b="1" dirty="0" smtClean="0"/>
                <a:t>4</a:t>
              </a:r>
              <a:endParaRPr lang="en-US" sz="1000" b="1" dirty="0"/>
            </a:p>
          </p:txBody>
        </p:sp>
      </p:grpSp>
      <p:sp>
        <p:nvSpPr>
          <p:cNvPr id="47" name="Freeform 46"/>
          <p:cNvSpPr/>
          <p:nvPr/>
        </p:nvSpPr>
        <p:spPr>
          <a:xfrm>
            <a:off x="3899210" y="3050478"/>
            <a:ext cx="1940312" cy="794214"/>
          </a:xfrm>
          <a:custGeom>
            <a:avLst/>
            <a:gdLst>
              <a:gd name="connsiteX0" fmla="*/ 1940312 w 1940312"/>
              <a:gd name="connsiteY0" fmla="*/ 34693 h 794214"/>
              <a:gd name="connsiteX1" fmla="*/ 1538868 w 1940312"/>
              <a:gd name="connsiteY1" fmla="*/ 60712 h 794214"/>
              <a:gd name="connsiteX2" fmla="*/ 773151 w 1940312"/>
              <a:gd name="connsiteY2" fmla="*/ 398966 h 794214"/>
              <a:gd name="connsiteX3" fmla="*/ 289931 w 1940312"/>
              <a:gd name="connsiteY3" fmla="*/ 733502 h 794214"/>
              <a:gd name="connsiteX4" fmla="*/ 0 w 1940312"/>
              <a:gd name="connsiteY4" fmla="*/ 763239 h 794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40312" h="794214">
                <a:moveTo>
                  <a:pt x="1940312" y="34693"/>
                </a:moveTo>
                <a:cubicBezTo>
                  <a:pt x="1836853" y="17346"/>
                  <a:pt x="1733395" y="0"/>
                  <a:pt x="1538868" y="60712"/>
                </a:cubicBezTo>
                <a:cubicBezTo>
                  <a:pt x="1344341" y="121424"/>
                  <a:pt x="981307" y="286834"/>
                  <a:pt x="773151" y="398966"/>
                </a:cubicBezTo>
                <a:cubicBezTo>
                  <a:pt x="564995" y="511098"/>
                  <a:pt x="418789" y="672790"/>
                  <a:pt x="289931" y="733502"/>
                </a:cubicBezTo>
                <a:cubicBezTo>
                  <a:pt x="161073" y="794214"/>
                  <a:pt x="80536" y="778726"/>
                  <a:pt x="0" y="763239"/>
                </a:cubicBezTo>
              </a:path>
            </a:pathLst>
          </a:custGeom>
          <a:ln>
            <a:solidFill>
              <a:srgbClr val="FF00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Chevron 48"/>
          <p:cNvSpPr/>
          <p:nvPr/>
        </p:nvSpPr>
        <p:spPr>
          <a:xfrm rot="19428309">
            <a:off x="4520433" y="3442562"/>
            <a:ext cx="130628" cy="124360"/>
          </a:xfrm>
          <a:prstGeom prst="chevron">
            <a:avLst/>
          </a:prstGeom>
          <a:ln>
            <a:solidFill>
              <a:srgbClr val="FF0000"/>
            </a:solidFill>
          </a:ln>
          <a:scene3d>
            <a:camera prst="orthographicFront">
              <a:rot lat="0" lon="1080000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51" name="Freeform 50"/>
          <p:cNvSpPr/>
          <p:nvPr/>
        </p:nvSpPr>
        <p:spPr>
          <a:xfrm>
            <a:off x="1180531" y="3796352"/>
            <a:ext cx="2982037" cy="2434987"/>
          </a:xfrm>
          <a:custGeom>
            <a:avLst/>
            <a:gdLst>
              <a:gd name="connsiteX0" fmla="*/ 2647666 w 2982037"/>
              <a:gd name="connsiteY0" fmla="*/ 86435 h 2434987"/>
              <a:gd name="connsiteX1" fmla="*/ 2627195 w 2982037"/>
              <a:gd name="connsiteY1" fmla="*/ 345743 h 2434987"/>
              <a:gd name="connsiteX2" fmla="*/ 518616 w 2982037"/>
              <a:gd name="connsiteY2" fmla="*/ 2160895 h 2434987"/>
              <a:gd name="connsiteX3" fmla="*/ 75063 w 2982037"/>
              <a:gd name="connsiteY3" fmla="*/ 1990298 h 2434987"/>
              <a:gd name="connsiteX4" fmla="*/ 68240 w 2982037"/>
              <a:gd name="connsiteY4" fmla="*/ 1990298 h 24349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82037" h="2434987">
                <a:moveTo>
                  <a:pt x="2647666" y="86435"/>
                </a:moveTo>
                <a:cubicBezTo>
                  <a:pt x="2814851" y="43217"/>
                  <a:pt x="2982037" y="0"/>
                  <a:pt x="2627195" y="345743"/>
                </a:cubicBezTo>
                <a:cubicBezTo>
                  <a:pt x="2272353" y="691486"/>
                  <a:pt x="943971" y="1886803"/>
                  <a:pt x="518616" y="2160895"/>
                </a:cubicBezTo>
                <a:cubicBezTo>
                  <a:pt x="93261" y="2434987"/>
                  <a:pt x="150126" y="2018731"/>
                  <a:pt x="75063" y="1990298"/>
                </a:cubicBezTo>
                <a:cubicBezTo>
                  <a:pt x="0" y="1961865"/>
                  <a:pt x="34120" y="1976081"/>
                  <a:pt x="68240" y="1990298"/>
                </a:cubicBezTo>
              </a:path>
            </a:pathLst>
          </a:custGeom>
          <a:ln>
            <a:solidFill>
              <a:srgbClr val="FF00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Chevron 51"/>
          <p:cNvSpPr/>
          <p:nvPr/>
        </p:nvSpPr>
        <p:spPr>
          <a:xfrm rot="19428309">
            <a:off x="2591549" y="5150806"/>
            <a:ext cx="130628" cy="124360"/>
          </a:xfrm>
          <a:prstGeom prst="chevron">
            <a:avLst/>
          </a:prstGeom>
          <a:ln>
            <a:solidFill>
              <a:srgbClr val="FF0000"/>
            </a:solidFill>
          </a:ln>
          <a:scene3d>
            <a:camera prst="orthographicFront">
              <a:rot lat="0" lon="1080000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3724273" y="3686176"/>
            <a:ext cx="185740" cy="246221"/>
            <a:chOff x="5781673" y="2881313"/>
            <a:chExt cx="185740" cy="246221"/>
          </a:xfrm>
        </p:grpSpPr>
        <p:sp>
          <p:nvSpPr>
            <p:cNvPr id="10" name="Oval 9"/>
            <p:cNvSpPr/>
            <p:nvPr/>
          </p:nvSpPr>
          <p:spPr>
            <a:xfrm>
              <a:off x="5810250" y="2933701"/>
              <a:ext cx="157163" cy="171450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5781673" y="2881313"/>
              <a:ext cx="15240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b="1" dirty="0" smtClean="0"/>
                <a:t>2</a:t>
              </a:r>
              <a:endParaRPr lang="en-US" sz="1000" b="1" dirty="0"/>
            </a:p>
          </p:txBody>
        </p:sp>
      </p:grpSp>
      <p:sp>
        <p:nvSpPr>
          <p:cNvPr id="53" name="Freeform 52"/>
          <p:cNvSpPr/>
          <p:nvPr/>
        </p:nvSpPr>
        <p:spPr>
          <a:xfrm>
            <a:off x="1269242" y="5022376"/>
            <a:ext cx="1208964" cy="873456"/>
          </a:xfrm>
          <a:custGeom>
            <a:avLst/>
            <a:gdLst>
              <a:gd name="connsiteX0" fmla="*/ 0 w 1208964"/>
              <a:gd name="connsiteY0" fmla="*/ 757451 h 873456"/>
              <a:gd name="connsiteX1" fmla="*/ 552734 w 1208964"/>
              <a:gd name="connsiteY1" fmla="*/ 784746 h 873456"/>
              <a:gd name="connsiteX2" fmla="*/ 1125940 w 1208964"/>
              <a:gd name="connsiteY2" fmla="*/ 225188 h 873456"/>
              <a:gd name="connsiteX3" fmla="*/ 1050877 w 1208964"/>
              <a:gd name="connsiteY3" fmla="*/ 0 h 873456"/>
              <a:gd name="connsiteX4" fmla="*/ 1050877 w 1208964"/>
              <a:gd name="connsiteY4" fmla="*/ 0 h 8734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08964" h="873456">
                <a:moveTo>
                  <a:pt x="0" y="757451"/>
                </a:moveTo>
                <a:cubicBezTo>
                  <a:pt x="182538" y="815453"/>
                  <a:pt x="365077" y="873456"/>
                  <a:pt x="552734" y="784746"/>
                </a:cubicBezTo>
                <a:cubicBezTo>
                  <a:pt x="740391" y="696036"/>
                  <a:pt x="1042916" y="355979"/>
                  <a:pt x="1125940" y="225188"/>
                </a:cubicBezTo>
                <a:cubicBezTo>
                  <a:pt x="1208964" y="94397"/>
                  <a:pt x="1050877" y="0"/>
                  <a:pt x="1050877" y="0"/>
                </a:cubicBezTo>
                <a:lnTo>
                  <a:pt x="1050877" y="0"/>
                </a:lnTo>
              </a:path>
            </a:pathLst>
          </a:custGeom>
          <a:ln>
            <a:solidFill>
              <a:srgbClr val="FF00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" name="Group 11"/>
          <p:cNvGrpSpPr/>
          <p:nvPr/>
        </p:nvGrpSpPr>
        <p:grpSpPr>
          <a:xfrm>
            <a:off x="1095983" y="5630009"/>
            <a:ext cx="185740" cy="246221"/>
            <a:chOff x="5781673" y="2881313"/>
            <a:chExt cx="185740" cy="246221"/>
          </a:xfrm>
        </p:grpSpPr>
        <p:sp>
          <p:nvSpPr>
            <p:cNvPr id="13" name="Oval 12"/>
            <p:cNvSpPr/>
            <p:nvPr/>
          </p:nvSpPr>
          <p:spPr>
            <a:xfrm>
              <a:off x="5810250" y="2933701"/>
              <a:ext cx="157163" cy="171450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5781673" y="2881313"/>
              <a:ext cx="15240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b="1" dirty="0" smtClean="0"/>
                <a:t>3</a:t>
              </a:r>
              <a:endParaRPr lang="en-US" sz="1000" b="1" dirty="0"/>
            </a:p>
          </p:txBody>
        </p:sp>
      </p:grpSp>
      <p:sp>
        <p:nvSpPr>
          <p:cNvPr id="54" name="Chevron 53"/>
          <p:cNvSpPr/>
          <p:nvPr/>
        </p:nvSpPr>
        <p:spPr>
          <a:xfrm rot="19428309">
            <a:off x="2198039" y="5344149"/>
            <a:ext cx="130628" cy="124360"/>
          </a:xfrm>
          <a:prstGeom prst="chevron">
            <a:avLst/>
          </a:prstGeom>
          <a:ln>
            <a:solidFill>
              <a:srgbClr val="FF0000"/>
            </a:solidFill>
          </a:ln>
          <a:scene3d>
            <a:camera prst="orthographicFront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56" name="Freeform 55"/>
          <p:cNvSpPr/>
          <p:nvPr/>
        </p:nvSpPr>
        <p:spPr>
          <a:xfrm>
            <a:off x="2320119" y="3596185"/>
            <a:ext cx="1050878" cy="1587690"/>
          </a:xfrm>
          <a:custGeom>
            <a:avLst/>
            <a:gdLst>
              <a:gd name="connsiteX0" fmla="*/ 0 w 1050878"/>
              <a:gd name="connsiteY0" fmla="*/ 1412543 h 1587690"/>
              <a:gd name="connsiteX1" fmla="*/ 177421 w 1050878"/>
              <a:gd name="connsiteY1" fmla="*/ 1549021 h 1587690"/>
              <a:gd name="connsiteX2" fmla="*/ 600502 w 1050878"/>
              <a:gd name="connsiteY2" fmla="*/ 1180531 h 1587690"/>
              <a:gd name="connsiteX3" fmla="*/ 143302 w 1050878"/>
              <a:gd name="connsiteY3" fmla="*/ 771099 h 1587690"/>
              <a:gd name="connsiteX4" fmla="*/ 784747 w 1050878"/>
              <a:gd name="connsiteY4" fmla="*/ 245660 h 1587690"/>
              <a:gd name="connsiteX5" fmla="*/ 1050878 w 1050878"/>
              <a:gd name="connsiteY5" fmla="*/ 0 h 1587690"/>
              <a:gd name="connsiteX6" fmla="*/ 1050878 w 1050878"/>
              <a:gd name="connsiteY6" fmla="*/ 0 h 1587690"/>
              <a:gd name="connsiteX7" fmla="*/ 1050878 w 1050878"/>
              <a:gd name="connsiteY7" fmla="*/ 0 h 15876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50878" h="1587690">
                <a:moveTo>
                  <a:pt x="0" y="1412543"/>
                </a:moveTo>
                <a:cubicBezTo>
                  <a:pt x="38668" y="1500116"/>
                  <a:pt x="77337" y="1587690"/>
                  <a:pt x="177421" y="1549021"/>
                </a:cubicBezTo>
                <a:cubicBezTo>
                  <a:pt x="277505" y="1510352"/>
                  <a:pt x="606188" y="1310185"/>
                  <a:pt x="600502" y="1180531"/>
                </a:cubicBezTo>
                <a:cubicBezTo>
                  <a:pt x="594816" y="1050877"/>
                  <a:pt x="112595" y="926911"/>
                  <a:pt x="143302" y="771099"/>
                </a:cubicBezTo>
                <a:cubicBezTo>
                  <a:pt x="174009" y="615287"/>
                  <a:pt x="633484" y="374177"/>
                  <a:pt x="784747" y="245660"/>
                </a:cubicBezTo>
                <a:cubicBezTo>
                  <a:pt x="936010" y="117144"/>
                  <a:pt x="1050878" y="0"/>
                  <a:pt x="1050878" y="0"/>
                </a:cubicBezTo>
                <a:lnTo>
                  <a:pt x="1050878" y="0"/>
                </a:lnTo>
                <a:lnTo>
                  <a:pt x="1050878" y="0"/>
                </a:lnTo>
              </a:path>
            </a:pathLst>
          </a:custGeom>
          <a:ln>
            <a:solidFill>
              <a:srgbClr val="FF00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Chevron 56"/>
          <p:cNvSpPr/>
          <p:nvPr/>
        </p:nvSpPr>
        <p:spPr>
          <a:xfrm rot="15600000">
            <a:off x="2834935" y="4732274"/>
            <a:ext cx="130628" cy="124360"/>
          </a:xfrm>
          <a:prstGeom prst="chevron">
            <a:avLst/>
          </a:prstGeom>
          <a:ln>
            <a:solidFill>
              <a:srgbClr val="FF0000"/>
            </a:solidFill>
          </a:ln>
          <a:scene3d>
            <a:camera prst="orthographicFront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58" name="Chevron 57"/>
          <p:cNvSpPr/>
          <p:nvPr/>
        </p:nvSpPr>
        <p:spPr>
          <a:xfrm rot="19428309">
            <a:off x="3094242" y="3722340"/>
            <a:ext cx="130628" cy="124360"/>
          </a:xfrm>
          <a:prstGeom prst="chevron">
            <a:avLst/>
          </a:prstGeom>
          <a:ln>
            <a:solidFill>
              <a:srgbClr val="FF0000"/>
            </a:solidFill>
          </a:ln>
          <a:scene3d>
            <a:camera prst="orthographicFront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59" name="Freeform 58"/>
          <p:cNvSpPr/>
          <p:nvPr/>
        </p:nvSpPr>
        <p:spPr>
          <a:xfrm>
            <a:off x="3466214" y="1765005"/>
            <a:ext cx="5582093" cy="1711842"/>
          </a:xfrm>
          <a:custGeom>
            <a:avLst/>
            <a:gdLst>
              <a:gd name="connsiteX0" fmla="*/ 0 w 5582093"/>
              <a:gd name="connsiteY0" fmla="*/ 1711842 h 1711842"/>
              <a:gd name="connsiteX1" fmla="*/ 489098 w 5582093"/>
              <a:gd name="connsiteY1" fmla="*/ 1318437 h 1711842"/>
              <a:gd name="connsiteX2" fmla="*/ 1275907 w 5582093"/>
              <a:gd name="connsiteY2" fmla="*/ 956930 h 1711842"/>
              <a:gd name="connsiteX3" fmla="*/ 2211572 w 5582093"/>
              <a:gd name="connsiteY3" fmla="*/ 701748 h 1711842"/>
              <a:gd name="connsiteX4" fmla="*/ 3774558 w 5582093"/>
              <a:gd name="connsiteY4" fmla="*/ 329609 h 1711842"/>
              <a:gd name="connsiteX5" fmla="*/ 5071730 w 5582093"/>
              <a:gd name="connsiteY5" fmla="*/ 63795 h 1711842"/>
              <a:gd name="connsiteX6" fmla="*/ 5582093 w 5582093"/>
              <a:gd name="connsiteY6" fmla="*/ 0 h 17118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582093" h="1711842">
                <a:moveTo>
                  <a:pt x="0" y="1711842"/>
                </a:moveTo>
                <a:cubicBezTo>
                  <a:pt x="138223" y="1578049"/>
                  <a:pt x="276447" y="1444256"/>
                  <a:pt x="489098" y="1318437"/>
                </a:cubicBezTo>
                <a:cubicBezTo>
                  <a:pt x="701749" y="1192618"/>
                  <a:pt x="988828" y="1059711"/>
                  <a:pt x="1275907" y="956930"/>
                </a:cubicBezTo>
                <a:cubicBezTo>
                  <a:pt x="1562986" y="854149"/>
                  <a:pt x="1795130" y="806302"/>
                  <a:pt x="2211572" y="701748"/>
                </a:cubicBezTo>
                <a:cubicBezTo>
                  <a:pt x="2628014" y="597195"/>
                  <a:pt x="3297865" y="435934"/>
                  <a:pt x="3774558" y="329609"/>
                </a:cubicBezTo>
                <a:cubicBezTo>
                  <a:pt x="4251251" y="223284"/>
                  <a:pt x="4770474" y="118730"/>
                  <a:pt x="5071730" y="63795"/>
                </a:cubicBezTo>
                <a:cubicBezTo>
                  <a:pt x="5372986" y="8860"/>
                  <a:pt x="5477539" y="4430"/>
                  <a:pt x="5582093" y="0"/>
                </a:cubicBezTo>
              </a:path>
            </a:pathLst>
          </a:custGeom>
          <a:ln>
            <a:solidFill>
              <a:srgbClr val="FF00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Chevron 59"/>
          <p:cNvSpPr/>
          <p:nvPr/>
        </p:nvSpPr>
        <p:spPr>
          <a:xfrm rot="20280000">
            <a:off x="4969117" y="2588199"/>
            <a:ext cx="130628" cy="124360"/>
          </a:xfrm>
          <a:prstGeom prst="chevron">
            <a:avLst/>
          </a:prstGeom>
          <a:ln>
            <a:solidFill>
              <a:srgbClr val="FF0000"/>
            </a:solidFill>
          </a:ln>
          <a:scene3d>
            <a:camera prst="orthographicFront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61" name="Chevron 60"/>
          <p:cNvSpPr/>
          <p:nvPr/>
        </p:nvSpPr>
        <p:spPr>
          <a:xfrm rot="20700000">
            <a:off x="7184234" y="2049483"/>
            <a:ext cx="130628" cy="124360"/>
          </a:xfrm>
          <a:prstGeom prst="chevron">
            <a:avLst/>
          </a:prstGeom>
          <a:ln>
            <a:solidFill>
              <a:srgbClr val="FF0000"/>
            </a:solidFill>
          </a:ln>
          <a:scene3d>
            <a:camera prst="orthographicFront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24" name="Group 23"/>
          <p:cNvGrpSpPr/>
          <p:nvPr/>
        </p:nvGrpSpPr>
        <p:grpSpPr>
          <a:xfrm>
            <a:off x="8958260" y="1577515"/>
            <a:ext cx="185740" cy="246221"/>
            <a:chOff x="5781673" y="2881313"/>
            <a:chExt cx="185740" cy="246221"/>
          </a:xfrm>
        </p:grpSpPr>
        <p:sp>
          <p:nvSpPr>
            <p:cNvPr id="25" name="Oval 24"/>
            <p:cNvSpPr/>
            <p:nvPr/>
          </p:nvSpPr>
          <p:spPr>
            <a:xfrm>
              <a:off x="5810250" y="2933701"/>
              <a:ext cx="157163" cy="171450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5781673" y="2881313"/>
              <a:ext cx="15240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b="1" dirty="0" smtClean="0"/>
                <a:t>6</a:t>
              </a:r>
              <a:endParaRPr lang="en-US" sz="1000" b="1" dirty="0"/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3316106" y="3389328"/>
            <a:ext cx="185740" cy="246221"/>
            <a:chOff x="5781673" y="2881313"/>
            <a:chExt cx="185740" cy="246221"/>
          </a:xfrm>
        </p:grpSpPr>
        <p:sp>
          <p:nvSpPr>
            <p:cNvPr id="19" name="Oval 18"/>
            <p:cNvSpPr/>
            <p:nvPr/>
          </p:nvSpPr>
          <p:spPr>
            <a:xfrm>
              <a:off x="5810250" y="2933701"/>
              <a:ext cx="157163" cy="171450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5781673" y="2881313"/>
              <a:ext cx="15240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b="1" dirty="0" smtClean="0"/>
                <a:t>5</a:t>
              </a:r>
              <a:endParaRPr lang="en-US" sz="1000" b="1" dirty="0"/>
            </a:p>
          </p:txBody>
        </p:sp>
      </p:grpSp>
      <p:sp>
        <p:nvSpPr>
          <p:cNvPr id="34" name="TextBox 33"/>
          <p:cNvSpPr txBox="1"/>
          <p:nvPr/>
        </p:nvSpPr>
        <p:spPr>
          <a:xfrm>
            <a:off x="0" y="1156996"/>
            <a:ext cx="914400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Wynn – Bellagio – Mandalay Bay – LAX Night Club – Aria – Little Darlings Totally Nude</a:t>
            </a:r>
            <a:endParaRPr lang="en-US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724989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smtClean="0"/>
              <a:t>Agenda</a:t>
            </a:r>
            <a:endParaRPr lang="en-US" dirty="0"/>
          </a:p>
        </p:txBody>
      </p:sp>
      <p:sp>
        <p:nvSpPr>
          <p:cNvPr id="17410" name="Content Placeholder 2"/>
          <p:cNvSpPr>
            <a:spLocks noGrp="1"/>
          </p:cNvSpPr>
          <p:nvPr>
            <p:ph idx="1"/>
          </p:nvPr>
        </p:nvSpPr>
        <p:spPr>
          <a:xfrm>
            <a:off x="457200" y="1457325"/>
            <a:ext cx="7526338" cy="3276600"/>
          </a:xfrm>
        </p:spPr>
        <p:txBody>
          <a:bodyPr/>
          <a:lstStyle/>
          <a:p>
            <a:r>
              <a:rPr lang="en-US" sz="3200" b="1" dirty="0" smtClean="0"/>
              <a:t>The Problem</a:t>
            </a:r>
          </a:p>
          <a:p>
            <a:r>
              <a:rPr lang="en-US" sz="3200" b="1" dirty="0" smtClean="0"/>
              <a:t>The Approach</a:t>
            </a:r>
          </a:p>
          <a:p>
            <a:r>
              <a:rPr lang="en-US" sz="3200" b="1" dirty="0" smtClean="0"/>
              <a:t>The Model</a:t>
            </a:r>
          </a:p>
          <a:p>
            <a:r>
              <a:rPr lang="en-US" sz="3200" b="1" dirty="0" smtClean="0"/>
              <a:t>Variations &amp; Complications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9613" y="300796"/>
            <a:ext cx="8577943" cy="637903"/>
          </a:xfrm>
        </p:spPr>
        <p:txBody>
          <a:bodyPr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3200" dirty="0" smtClean="0"/>
              <a:t>Another Solution: </a:t>
            </a:r>
            <a:r>
              <a:rPr lang="en-US" sz="3200" dirty="0" err="1" smtClean="0"/>
              <a:t>Juran’s</a:t>
            </a:r>
            <a:r>
              <a:rPr lang="en-US" sz="3200" dirty="0" smtClean="0"/>
              <a:t> </a:t>
            </a:r>
            <a:r>
              <a:rPr lang="en-US" sz="3200" dirty="0" err="1" smtClean="0"/>
              <a:t>Prefs</a:t>
            </a:r>
            <a:endParaRPr lang="en-US" sz="3200" dirty="0"/>
          </a:p>
        </p:txBody>
      </p:sp>
      <p:pic>
        <p:nvPicPr>
          <p:cNvPr id="7169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799" y="1238250"/>
            <a:ext cx="7468263" cy="421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9613" y="300796"/>
            <a:ext cx="8577943" cy="637903"/>
          </a:xfrm>
        </p:spPr>
        <p:txBody>
          <a:bodyPr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3200" dirty="0" smtClean="0"/>
              <a:t>Another Solution: </a:t>
            </a:r>
            <a:r>
              <a:rPr lang="en-US" sz="3200" dirty="0" err="1" smtClean="0"/>
              <a:t>Juran’s</a:t>
            </a:r>
            <a:r>
              <a:rPr lang="en-US" sz="3200" dirty="0" smtClean="0"/>
              <a:t> </a:t>
            </a:r>
            <a:r>
              <a:rPr lang="en-US" sz="3200" dirty="0" err="1" smtClean="0"/>
              <a:t>Prefs</a:t>
            </a:r>
            <a:endParaRPr lang="en-US" sz="3200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265923" y="2482874"/>
          <a:ext cx="8515350" cy="3947472"/>
        </p:xfrm>
        <a:graphic>
          <a:graphicData uri="http://schemas.openxmlformats.org/drawingml/2006/table">
            <a:tbl>
              <a:tblPr firstRow="1" bandRow="1">
                <a:tableStyleId>{85BE263C-DBD7-4A20-BB59-AAB30ACAA65A}</a:tableStyleId>
              </a:tblPr>
              <a:tblGrid>
                <a:gridCol w="4156835"/>
                <a:gridCol w="4358515"/>
              </a:tblGrid>
              <a:tr h="784516">
                <a:tc>
                  <a:txBody>
                    <a:bodyPr/>
                    <a:lstStyle/>
                    <a:p>
                      <a:pPr algn="ctr"/>
                      <a:r>
                        <a:rPr lang="en-US" sz="2200" dirty="0" smtClean="0"/>
                        <a:t>Location</a:t>
                      </a:r>
                      <a:endParaRPr lang="en-US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b="1" dirty="0" smtClean="0"/>
                        <a:t>Approx. Time </a:t>
                      </a:r>
                      <a:r>
                        <a:rPr lang="en-US" sz="2200" b="1" dirty="0" smtClean="0"/>
                        <a:t>Spent</a:t>
                      </a:r>
                      <a:endParaRPr lang="en-US" sz="2000" b="1" dirty="0"/>
                    </a:p>
                  </a:txBody>
                  <a:tcPr/>
                </a:tc>
              </a:tr>
              <a:tr h="809408"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Playboy Club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2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784516"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Sapphire Gentlemen's Club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2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784516"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Little Darlings Totally Nude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24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784516"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TAO Beach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2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</a:tbl>
          </a:graphicData>
        </a:graphic>
      </p:graphicFrame>
      <p:sp>
        <p:nvSpPr>
          <p:cNvPr id="57345" name="Rectangle 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smtClean="0">
                <a:ln>
                  <a:noFill/>
                </a:ln>
                <a:solidFill>
                  <a:srgbClr val="999999"/>
                </a:solidFill>
                <a:effectLst/>
                <a:latin typeface="Helvetica Neue"/>
                <a:cs typeface="Arial" pitchFamily="34" charset="0"/>
                <a:hlinkClick r:id="rId3"/>
              </a:rPr>
              <a:t/>
            </a:r>
            <a:br>
              <a:rPr kumimoji="0" lang="en-US" sz="1200" b="0" i="0" u="none" strike="noStrike" cap="none" normalizeH="0" baseline="0" smtClean="0">
                <a:ln>
                  <a:noFill/>
                </a:ln>
                <a:solidFill>
                  <a:srgbClr val="999999"/>
                </a:solidFill>
                <a:effectLst/>
                <a:latin typeface="Helvetica Neue"/>
                <a:cs typeface="Arial" pitchFamily="34" charset="0"/>
                <a:hlinkClick r:id="rId3"/>
              </a:rPr>
            </a:br>
            <a:r>
              <a:rPr kumimoji="0" lang="en-US" sz="1200" b="0" i="0" u="none" strike="noStrike" cap="none" normalizeH="0" baseline="0" smtClean="0">
                <a:ln>
                  <a:noFill/>
                </a:ln>
                <a:solidFill>
                  <a:srgbClr val="999999"/>
                </a:solidFill>
                <a:effectLst/>
                <a:latin typeface="Helvetica Neue"/>
                <a:cs typeface="Arial" pitchFamily="34" charset="0"/>
                <a:hlinkClick r:id="rId3"/>
              </a:rPr>
              <a:t>Close window</a:t>
            </a:r>
            <a:endParaRPr kumimoji="0" lang="en-US" sz="9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9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>  </a:t>
            </a:r>
            <a:endParaRPr kumimoji="0" lang="en-US" sz="114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57346" name="Picture 2" descr="David Juran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18638" y="842477"/>
            <a:ext cx="1593038" cy="216198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7347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smtClean="0">
                <a:ln>
                  <a:noFill/>
                </a:ln>
                <a:solidFill>
                  <a:srgbClr val="999999"/>
                </a:solidFill>
                <a:effectLst/>
                <a:latin typeface="Helvetica Neue"/>
                <a:cs typeface="Arial" pitchFamily="34" charset="0"/>
                <a:hlinkClick r:id="rId3"/>
              </a:rPr>
              <a:t/>
            </a:r>
            <a:br>
              <a:rPr kumimoji="0" lang="en-US" sz="1200" b="0" i="0" u="none" strike="noStrike" cap="none" normalizeH="0" baseline="0" smtClean="0">
                <a:ln>
                  <a:noFill/>
                </a:ln>
                <a:solidFill>
                  <a:srgbClr val="999999"/>
                </a:solidFill>
                <a:effectLst/>
                <a:latin typeface="Helvetica Neue"/>
                <a:cs typeface="Arial" pitchFamily="34" charset="0"/>
                <a:hlinkClick r:id="rId3"/>
              </a:rPr>
            </a:br>
            <a:r>
              <a:rPr kumimoji="0" lang="en-US" sz="1200" b="0" i="0" u="none" strike="noStrike" cap="none" normalizeH="0" baseline="0" smtClean="0">
                <a:ln>
                  <a:noFill/>
                </a:ln>
                <a:solidFill>
                  <a:srgbClr val="999999"/>
                </a:solidFill>
                <a:effectLst/>
                <a:latin typeface="Helvetica Neue"/>
                <a:cs typeface="Arial" pitchFamily="34" charset="0"/>
                <a:hlinkClick r:id="rId3"/>
              </a:rPr>
              <a:t>Close window</a:t>
            </a:r>
            <a:endParaRPr kumimoji="0" lang="en-US" sz="9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9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>  </a:t>
            </a:r>
            <a:endParaRPr kumimoji="0" lang="en-US" sz="114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7350" name="AutoShape 6" descr="data:image/jpg;base64,/9j/4AAQSkZJRgABAQAAAQABAAD/2wCEAAkGBhQSERQUExQWFRQVGBQYFhQYFBgVFBwXFRUXGBcXFxQXHSYeGBklGhUZHy8gIycpLC0sGR8xNTAqNSYrLCkBCQoKDgwOGA8PGikkHCQtKTAvLSwsLCwsLCwtLCwsLCwsLCksLCwsLCwpLCksLCwsLCksLCksKSksLCwsKSkpLP/AABEIAJYAyAMBIgACEQEDEQH/xAAcAAACAgMBAQAAAAAAAAAAAAAFBgAHAQMEAgj/xABMEAACAAQCBQYKBgkCBQUBAAABAgADBBESIQUGBzFBEyJRYXGBMkJSVJGTlKHS0xQWdLGzwSMkJTVicoKS0UOyM1NjwuEXNERz8BX/xAAZAQACAwEAAAAAAAAAAAAAAAAABAECAwX/xAAlEQACAgIBBAIDAQEAAAAAAAAAAQIRAyESIjFBUSMyBBOBcWH/2gAMAwEAAhEDEQA/AHTVjVWkaipWalp2LU9OSxp5RJJkoSSStySTe8FBqjR+Z0vssn4I6NUJf7Po/s1N+AkFuTixAD+qNH5nS+yyfgjH1So/M6X2WT8EHcEeSkAAT6p0fmdL7LJ+CMfVOj8zpfZZPwQaKRjDEABvqnR+Z0vssn4Ix9VKPzSl9lk/BBnDGCsAAb6qUfmlL7LJ+CNqapUfmdL7NJ+CCYWNyLAAJ+qFF5nS+zSfgjP1PovM6X2aT8EGcMZtEgBvqfReZ0vs0n4In1OovM6X2aT8EGrRLQABvqdReZ0vs0n4Yn1PovM6X2aT8MGrRi0AAT6n0XmdL7NJ+CMHVCi8zpfZpPwQbtHkiAAJ9UaLzOl9mk/BGPqlReZ0vs0n4INERi0AAb6pUXmdL7NJ+CJ9UqLzOl9mk/BBi0S0AAf6pUXmdL7NJ+CM/VKi8zpfZpPwQYtEtAAp606rUi0NWy0tMrLT1BDCnlAgiS5BBC3BBF7iJBbW4fqFZ9mqfwHiRBJ0amD9nUf2am/BSDGGBOpf7uo/s1N+CkGYgDRNYKCxyABJPUBcxUc/ahWTSZsgSUk3PJSnTEzqOLvcYSRnYWixdeq7kdHVcwbxJmAdrDCP90Uhq/MktTrcIVAFwxBswFiSDxuIzyzcUbYYKTaZaez7X4aRWYjoJc+VYsoJKlSbYlvmLHIjhl0w34YpDZHUA6Zm4PBaXOz6RdT94i8yI0i7VmUlTo1WjyVjbhgRrXpP6NRzpu4qpt2tzR994G6ISsHaT1/oaeaJU2eA97GyswU/xMosIY6SoWYiujB0YXVlN1IPEERRtDQ/ojMZFcTVYm4vNxHNQL5W3Q97G55akmDMKJhsvkkjMemMYZeTo3yYuCsf7R4nTVRSzkKqglmJsABvJPARstCDta0rhSmp/FqJjY0G91lriWX2M5UddrcY2bowSvQ3aJ1gpqoH6PPlzbbwjhiO0bxBG0fNGsKPTzVqqc8iyFRzDhYG3EDIjgRxi99RNaRpCjlz8JVvBccMa5MV/hvFYy5ItODg6YwRIzEi5Q8lY8kQq6/6fMmVyaEgtmzC9wvdnfIwG1T1hKz0lcq0xZgU4XuWF92ZjJ5UpUarE3HkWCRHkiPdoxGxkebRz11dLky2mTXWXLXNnY4VHf8AlHVFVbVagTa2npphJlLKabydyMUxmKg9oVTbtMVlLirLRjydDXojaVQVM8U8qdeYfBujIrHyVZgLt1Q0Wj5S0lRmmnqUxLmHl3yYWORy6CI+pNE13LSJU3/mS5b/ANygn3kwRlYSi06Zxa3j9n1n2ap/BeJE1w/d9Z9mqfwXjMSQetU56po2jZ2CqKamuxNgP0KcTAfWDaTLlqVpl5V9wYgiWOvpbsyhR0wJpptHqXIlmjpivFQeSQMSOJ3Q8aJ2dU0tQZgM9uljZe5BlbtvGDlJtqJuowilKXkQdIadm1kt5U6Yzo4GJLhUyINsI6xC3T6rimnA4bpNW6EncQbEejOGDWDSlJTaTnS2YS0UrdFUkZouXNGXTBusrKaoknBOkm1mU8oosQN2ZyuLi0ZKMt2bfsgmqFLY6WGl2FvFnhuro96xfZilNWNATZdfLnywUDPLTda+K+PLiMI9/VF2GGMbtC2WNM8GFrXt5MyimynmKDMACAEFiwIIAHRlAXaDrGcf0dDzVsZluLcFPUOIhQDo7qrHDcMQ4W6qVAszbuaO3iN+6KSyW+KNI4qipyBOsdXMkylEsA+Kr53QEWNwN/bFmbHqRZVAFxqXd2fCGBYKbAXAzG73wmVEnHKcWKtZrr0Mtww7iIM6j1B+lSBkct4BUENLJNgQMr/dGGOVPsMZlyXfwWrFUbfFIlUsxcmWZZWHA77k9AwgxbEUjtU02JrOHuyq2GWlzYWuC9hx3+kQ3KVaEoxvfoAoGrqZuUKDfmq2GMeMeqHrYlpB1lvSvLKhMbK+9X54DEHxfCGXHM9UK4lS6eRiXJLYgBnla+XSTeObVbTPKYjuIe9gSMm3buIIhSGRxt1ocyQU6V7PoOJA3VusM2mlsxucwSd5wm14ITZoVSzGwUEk8ABvMOJ2rEWqdFcbRqrDVygoJ5oLDcc8VivA7gIWJemQk+WLsMPPJKlSc7AAHtPujg100/8ASdKB5QfChVRLZcLsbgOwtc4bWNzllHXrHJQyXdlDlVBBOQBuAMxmISmrnryPwdQpl3q1wD0xIrvZnp1WIlqThceCTcq6cOu448cosW0OwlaEJRpmLRSG2jSXJaUpznlIUMeozJn3CLwijNsry6mtlCUQxly2SZMGa4gxbALeEyqGv224QTqtkwtO0IesekxNmB7EACy3FmPWRwi+NnuttO9HSScdpolomFlIGIC1sVrXPbFOV2o06YZZBLNNuxJ8JQQCAV6SSentg/KAlrgGRSw6wV3GFnk/WlQzHH+1tsuPXD931n2ap/BeJHHpit5bQ8+b5dHPJ7eQe/vvEhtb2KNVo5JOgxU6Ho7WDpTU7ITu/wCAl1J6CPyjzo7aDKSkTHdpyjDgGROHIMWOQBFvfADTVfM//n6OkoxVWpqdnt4w5FQF7IWHpWlC4u6DxT4Y61bxuw+nhC2SfF67jeLHyj1djk1g0YtTOmzpihXmsWuhORPDPfuhZmaqzQ1rBk34xa9uPNJ8K18oZpFTjub5cI9NVEW5pZmOGWg3sd3ozheOSaYxPDBobtisuomCbMmD9XDHkr3uGIzVASSECkccjkOMWBrTpc01LMmqLsLBf5mNgT2b496taJ+jUsqVldV51t2Ns2OXWY3aY0YtRJeU+5xa/Qd4PcYe3Rz9ct9hN1B1aDqKueMTOS0tTnbM3dulid3RCvrbotV0hOVcl/Rmwy8ZZxHYXAPdaC+jNbmoJM2lKh50qYQM7oFOZLWzte9h19UL1ZpBpztNmG8xzc9AHAAdAGUKzkoxSXcdhBym2+xmcp8ticic74rWviNt5tmYMahTnm1stmtlisALABZZHdv3QvznJOFRdiVUDpLZAfdDfqXoz6PpBpJOIoJlz14Vv7zFMbbf9L5YxUX7oftL13IyJkzyVNu3h74pqp0AtQpmzmODEQiA2xMBz2Y7yoJA7b9EO+1LSZWXLkr4xxN3HCo9JPohMl1FubfJAFA6t59Jzi+adSMsOO4b8mKnQMppKoVOBdwDMLdljHDozVbksU1GOANLBBza7YgFBG/ic+jrgpMq+bnvtn0QzaXkpK0VIUeHNaW9+JNsRPYFsIxhbT3o1lSa1sadUUtSS+vEfSxj1rW1qSdboA9LCOnQcnBTyl3EIvvF/wA4F69VYSlsd7sot2c4/dD3aH8Ee+T+lM6V0TUNUI6iwNzLmE5DA5B78XDjDTW6ME6UUe4xYcRXLMEHK+4Xjq0zPB5CWoykoMR6XmWZh3ZD0x4M02hKUnaS8Daitv2D9B6INEwnIzFRMS97ZZdXTYxcSOGAI3EAjsOYhInU6rouY7DN2W3c1h+cNWrykUsi+/k1+7L3Q3iu9i2VKtHZNl4gQdxBB74pDTGiJUiomSU5ypMa1912HOFh0EkReUU9rlQ8jWzRvDNjH9ef3mDPfHRP49OWzEjSBlAEAZDcc8urojOm9BXpkrs1M5lVk4WswDdpIGfRaA9QxKGLG07VS5+hWdMlEuXYeSyMow9oN4XxrknYzN8HGvZz6MnYtX5/8NPWr6EmRI4NWmJ0FX33YKzD6g3994kOQfShLIutmnTFK30DRszxfotOnYeSQ+8H3QIc3QiHOok4tASDa+CmpGHdLl/kTCFJn3BhbP3Gvx3aAlM8v6VyTtgXFdmAuQpGIkLxO/KLK1X0FKn1xnIP0FMFSUDvJFziPWSSx7or2vowzXHNYWsw3+n8otvZq0s0pwsS+K81TbJrAc0DxSBcd8Ripui2a4xsbI8TAbGxseB/OPcYMOHPKc100fL+mTFUWKhBjH/EJtcsz72JJN7wMWi5W5leGpsZROfGxRjYNkDlvygvrlddITusqfSohfNFMDLVKvNR8AmEXs5FyN9hkRnbq6YSdObs6StQTiMezvRTTa0GarASVMwBlIu9wq7+gknuht1fpv2pWv5OXe5X4YQ9X9Y3pJyzSzuoBV1LEkqc8r8QQCIednbNMapnMLGYy3ysL85jv6MQEXx8dJGWVSVt+hW2ru7VcoKbKpQFrrkRdgMJzOZ6IUa3S3JzLTeYbZML4GA4/wAJ4W/zD9tb0XYpNUEXtiYC+aMLX7j7oU6DV0V85JLDmkMb5ixCG3ditFckeqmXxvotA1tLy2XKYO6/oiyKamFXOpJKm8qnky8ZvxspYdtwq+mK7k0hVcIW2A2KjKzDeD6Ld2+LV2X0YFM8zxndh3LuHpJMRiim6DLJpWOQEIe06af0SgE81yAOklRx7IfYrraO156DyZYPpZifuhnJ9RTD9hOlaYlqcEzFJfomeC3WJg5pggs7K+8dINx6RlHFp7RpqJYRReYSOT/mOQF+g3tHJonVYSCceLlQSGW5VVPEYePad8KcYtWOXJOu496Q0nLnUtLSynDO7oHA8XPj0Zn3Q/JLAAA3AADsGUI2omh5RblN7y8VwTxNghC9QDZ9J6oe4bxrVimVpPijEVTtOA+l3BzCJiHRv/ICLWih9bq3l6ypZWIOMhGHAKAo7Rzdx6YjM+kn8dPlaOdZ1lN8h0nKN1Jp8rT1FMMRSbgZcrKGVwWIvwIHDqhe0RPmM7rOzZSCuXNt0qN1+vfB2UmJzcZ3tv8AT3ZwqlxY7fJbLJlaP5HQE1eJpKlz2vJmN9xESDWtcvDo2rA3ClqBbskOIkPpUqOZJ27POrlIJuiaaWdz0khf7pCiKiRChKnIgkHtBsfui5dS/wB3Uf2am/BSKi03N/Tzzb/Vm/72hfP2Q1+M9tG3SmgpklJU486TOVWDW8FjvVujqPGN+q+nTST1feh5sxelTx7RviytVKXlNHSUnICGl5ow3qSSLjssYrTWzQP0Op5MG8thjlk78N7YSekHL0RSUONSRrDIp3CRc8uYGAZTcEAgjcQdxEZMKWzOueZSsreDLfCjdRAYjuJ98NxhqLtWIzjxbRU20kWre1FPuH+IY9V9CrO0TybZcryjX6GxnC3dhEKW0+eTpAgeLLQe4n84svVqk5KkkJ0S0v2sMR95jGKubGZyrFEparpnlTGluLOhwsOsRauzOqVqPCBZkYq3XkCp/tsO6B+0nV4PL+koOelhMtxTcG7QfceqBGyvSZFTMlZ2dMR7UOR9BIikY8J0XnL9uKx51zlYqKd1AH0EQpbNpQM9m44T+Qhx1tmAUc4ndh/PdCpsrp2PKTGyyAt1sb/csXkvkRnB/FI5NdtCiTUmYo5k4lv6vG99j3wwbOJ36CYvQ9+5gP8ABgjrhok1FK4UXdOenTcDMd4hF2f6c5KeQ/NR+ab8Dfm378u+KtcMl+GWT/Zia8otaFrWrVVqlg6MqtgKkMDnxWxGYNyR2QyxIYatCsZOLtFTauS8VTIB4Ot+1f8AzDPr1oP/AOQgzGUwDo4P3bj1W6IXdGKV0rgtunN6MR/KLSYAixzB4cIwxwtNDWWfGUZL0VboHS/IzkfxScLjqP8A+v3RaN4q7XHQf0WZdB+imXK9RG9e7eOrshu1F02ailGLw5RwN1gC6n0fdE4uluLK5kpRU0MkUZrtoN6WrcHwJhZ5Vt2EsThtwsTaLyiudskkYKaZxDTE7iob/ti+VXEpglU6K7o6RmSZMAyl4S3YWC/eRBLQ0tWnS+ksgt/ULwwahaI5ehrVHhOoUdoBZfeBCloiqwzZZ6HW/cwvCtUkxy+TkvRduuf7vrfs1T+C8SJrl+76z7NU/gvEh45h71L/AHdR/Zqb8FIp6pYO734u59LExcOpn7uovs1N+CkVJpejMqpnSz4rvbsJuPcRGGbshn8d7ZeUm2EW3WFuy0VDtBr+Vrn6JIEsdvhN7z7otfRr3kyj0oh9KiKfmUn0jSDIP9Socf04zc+gGJy9kkGD7NvwWjqlo/kaOSnEqGb+Z+cfvgsYgFshwiRqlSF27dlM61S+V0nNv/zUTusoi4cNsuAy9EVZpqj/AGuy+VOkt/dhMWo0Uxd2bZnqP+AnWydhop5/gI9JAhQ2WU4E6c1s8CgHtbP7octZJGOknr0y2P8Abn+UKuyxM556pY9JY/lET+6Jg/ikMmu3/s5nan+4RwbPZdpc3+ZfcD/mCutcnFRzh0AN/awP5Rz6lSrUoPlMx+4flA18iKp/E/8AQ/Fda4aFWTUcoq2WdcnoxeN+R7zFiQP05okVMlpZyO9W6GG49nA9sWyQ5RorjnxlZo1U0iZtOMRuyHCT023H0QZhH1HqGSdMlPkSCCOhk/8ABMO14MbuIZVUiuHXk9Ku54TR6Gt/mLHvCLrfS4KyXMG6YFv2oQD7rQ8ExGNU2i+V3GL/AOAjW6lEyjmgi+EYh1FTv9F4V9m88JNnSvLCuO1cj7j7oe50kOrK25gQewixiuNASTT6RWW28MyE9IINj35GInqSYY9wlEsyEDbJLvSyc/8AW3dP6NuMPwhD2vr+rSD0TT75bRfJ9WUxfdG3ZLTBaR24tMsf6VFvvMIWuehzT6QmjxXPKJbIWc3t3G4iwtlkkijYnxpjEdygfeIGbWqMfq87jdkPZkw/7oxcbxIYjKszDVXpLl9Cz5nE0lQG/mWS4P3X74kA9BTSdC6QHASqm3fTteJG0HcUxacak0OGpr/s+j+zU34KQl7SqHDUpMH+qlj/ADIbfcVhy1Pb9n0f2am/BSEnavp39PT06rcgM5PG7LzRY+LZTn05cIjIriThdTHii0wkugSexAVZSnM8QuHD2lha0JOzaRylW0w+IjH+pzb8zAConT5+jVkgIxSpRTJLc0pU8yWS/ArMO/cMXUIxs/1gShrRIqXZJrXkTRMJ5rg3U38HDe2fEG8U70zTUeS8l4RiNSzQRcG46QbiMF43FhF1wlrK0lSzibK/J4v6Htf0EeiHwmELaNKmF5BlKzGzg4VxWzHG2WZh0p5t0U8Sqk333sL++KR1Jms9xieNLVay5Ex38EK1+O8W/OE7ZwxlTZ0pioZlVgAwN8PEdVmBzh2cixvmLbjmIXqjQayqgVMpWLgE4AQFJK2IOWV/RBJW0whJKLi/IX1kqAtJPJ8hh/dl+ccmpBIo5YP8Vuy8ceuVS50XPmW5N1l48Fw1iCCVJGRFuiMbO9Imdo6S7WBOIZbsmtfPjBXVZF9NDViiYo04ol4uZiNrsXkVaTUJTlV8Nd4deaT22I3w2atVxm0spmbG4GGY1rEumTEgbibX74AbSKlUpQ7KxCzASwBIUEEXa24G4EcezHTkues8yyRYpiQjebECZ1EgYSP4FPTGUU1N+jaTTgvYa17l/qwmcZbqR/VzT+Xog7RVPKS0ceMoPpEANcHxpLlmXNdWe55PhhtbFkcs/dBykARFUblAA7hFl9mVb6EjpvCNrsVlVcicvhWUsP5GyPeLjuh25UQta06vrPbGDhYKLta9wpta3fBNWgxyUZbGhHBAI3EAjsOYhO2qpejT/wC5P9rwZ1b0jLMsSRNDzJICuNxyyBseG4QD2oT/ANDIQC+KaSeoIh93OiJ/RlsarIgvqNJC0EgDipJ7Sxjn2iaP5Whc8ZRWYOwZN7mMaNnc6dyLo8tklIQJZcYWYtdnwjyBcWJzNzwg1rRMAoqk/wDSme8W/OBLoIb+S17EnV9f2LpA/wDTqvdTH/MZjzq9PvobSK28GVUm/A4qZvhiQYvoicv3Y3aon9Qo/s1N+AkANfNXRU1FCQcL450vHbgZLzFB6Vxp6CYO6pH9Qo/s1N+AkdVaqlpZIuUYsp6DgZb+hjGr7GPZnz9onW95NSOWCqqMOUUA3JlTA2Eb7c5B6IbtoGqb6QnyaqSBKM2ShdXvjBvdCcI34LegQRrdQaabUTJplXZ3ZyMTYbk3PNvaxPCG+QuJrnqiiVaRdyvub9V6ISKSTKxFiq85zvZjmzHozgoXjQuQiRYoDdZqTlJVsMxsxlLdZbEdrZWjo0SglyZaAMAqjJmxsONi3E9cYqn3RtlNkIgm9G8zMo5J6LMIBANumNztlGmn3wAe9IUyvJZHAZWWxUi4I6COiMaGo1lSlRFCKL2VRYC+eQEbp55pjFK2UAHTEMeMUTHAQaNJKDKdWAZWBUqcwQRYgjogZqpomXTSjLkoqLe5sDcnpZibkwRq2vlGaZbCAk1aVlu3J4XKYWubKrXFrYTiGXdYx2q+Uc9Sco2S2yEAGwzDHPVOSDl4pA7bi2fdG0tHNUPnABo0MGBcsiqcgCpuSOJJsOPCEnWGlrpmkbWWZT41wMWtyaPhDjBfM2vw6If5GUaKvfeIaJTaO+RMIxfzG3ZlAfXmuw0M4HxgqjvYe7KO+nmXgbrbor6VSTJOLDiw2a1yCGBBtEvaBOnYq6uTv2ZpEAmxppxOVgG5CdcC+/cIzHdQaC+iaJrJZczDyFWSxFt9O+VrmJFYLiqJnLlKwXoHbLRyqWnlMlTilyZKNaXLK3SWqmxM0G1x0CN1Vtoom3JU+qlfOiRIuUOVNr9F5FT6qX86PcrbFRA+BU+qlfOiRIgk6htrofIqvVSvnRDtrofIqvVSvnRiJEgaZm2WiJ8Cp9VK+dHsbZ6HyKn1Ur50ZiRAGG20UXkVPqpXzo8y9stCPEqfVSvnRmJAB6mbaKI+JU+qlfOiSttFCPEqvVSvnRIkAHv/ANa6HyKr1Ur50Q7a6HyKr1Ur50SJAQaztnofIqfVSvnR7G2mh8iq9VK+dEiQEniZtnoj4lT6qV86PQ20UPkVXqpXzokSACHbTQ+RVeqlfOjU+2WiJ8Cp9VK+dEiQAe120UXkVPqpXzo8TtstEfEqfVSvnRIkAElbZaIeJU+qlfOjM7bLREWwVPqpXzokSAAdpPazRvTVEtUqMUyTOQXlywLvKZRciabC56IkSJAB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7352" name="AutoShape 8" descr="data:image/jpg;base64,/9j/4AAQSkZJRgABAQAAAQABAAD/2wCEAAkGBhQSERQUExQWFRQVGBQYFhQYFBgVFBwXFRUXGBcXFxQXHSYeGBklGhUZHy8gIycpLC0sGR8xNTAqNSYrLCkBCQoKDgwOGA8PGikkHCQtKTAvLSwsLCwsLCwtLCwsLCwsLCksLCwsLCwpLCksLCwsLCksLCksKSksLCwsKSkpLP/AABEIAJYAyAMBIgACEQEDEQH/xAAcAAACAgMBAQAAAAAAAAAAAAAFBgAHAQMEAgj/xABMEAACAAQCBQYKBgkCBQUBAAABAgADBBESIQUGBzFBEyJRYXGBMkJSVJGTlKHS0xQWdLGzwSMkJTVicoKS0UOyM1NjwuEXNERz8BX/xAAZAQACAwEAAAAAAAAAAAAAAAAABAECAwX/xAAlEQACAgIBBAIDAQEAAAAAAAAAAQIRAyESIjFBUSMyBBOBcWH/2gAMAwEAAhEDEQA/AHTVjVWkaipWalp2LU9OSxp5RJJkoSSStySTe8FBqjR+Z0vssn4I6NUJf7Po/s1N+AkFuTixAD+qNH5nS+yyfgjH1So/M6X2WT8EHcEeSkAAT6p0fmdL7LJ+CMfVOj8zpfZZPwQaKRjDEABvqnR+Z0vssn4Ix9VKPzSl9lk/BBnDGCsAAb6qUfmlL7LJ+CNqapUfmdL7NJ+CCYWNyLAAJ+qFF5nS+zSfgjP1PovM6X2aT8EGcMZtEgBvqfReZ0vs0n4In1OovM6X2aT8EGrRLQABvqdReZ0vs0n4Yn1PovM6X2aT8MGrRi0AAT6n0XmdL7NJ+CMHVCi8zpfZpPwQbtHkiAAJ9UaLzOl9mk/BGPqlReZ0vs0n4INERi0AAb6pUXmdL7NJ+CJ9UqLzOl9mk/BBi0S0AAf6pUXmdL7NJ+CM/VKi8zpfZpPwQYtEtAAp606rUi0NWy0tMrLT1BDCnlAgiS5BBC3BBF7iJBbW4fqFZ9mqfwHiRBJ0amD9nUf2am/BSDGGBOpf7uo/s1N+CkGYgDRNYKCxyABJPUBcxUc/ahWTSZsgSUk3PJSnTEzqOLvcYSRnYWixdeq7kdHVcwbxJmAdrDCP90Uhq/MktTrcIVAFwxBswFiSDxuIzyzcUbYYKTaZaez7X4aRWYjoJc+VYsoJKlSbYlvmLHIjhl0w34YpDZHUA6Zm4PBaXOz6RdT94i8yI0i7VmUlTo1WjyVjbhgRrXpP6NRzpu4qpt2tzR994G6ISsHaT1/oaeaJU2eA97GyswU/xMosIY6SoWYiujB0YXVlN1IPEERRtDQ/ojMZFcTVYm4vNxHNQL5W3Q97G55akmDMKJhsvkkjMemMYZeTo3yYuCsf7R4nTVRSzkKqglmJsABvJPARstCDta0rhSmp/FqJjY0G91lriWX2M5UddrcY2bowSvQ3aJ1gpqoH6PPlzbbwjhiO0bxBG0fNGsKPTzVqqc8iyFRzDhYG3EDIjgRxi99RNaRpCjlz8JVvBccMa5MV/hvFYy5ItODg6YwRIzEi5Q8lY8kQq6/6fMmVyaEgtmzC9wvdnfIwG1T1hKz0lcq0xZgU4XuWF92ZjJ5UpUarE3HkWCRHkiPdoxGxkebRz11dLky2mTXWXLXNnY4VHf8AlHVFVbVagTa2npphJlLKabydyMUxmKg9oVTbtMVlLirLRjydDXojaVQVM8U8qdeYfBujIrHyVZgLt1Q0Wj5S0lRmmnqUxLmHl3yYWORy6CI+pNE13LSJU3/mS5b/ANygn3kwRlYSi06Zxa3j9n1n2ap/BeJE1w/d9Z9mqfwXjMSQetU56po2jZ2CqKamuxNgP0KcTAfWDaTLlqVpl5V9wYgiWOvpbsyhR0wJpptHqXIlmjpivFQeSQMSOJ3Q8aJ2dU0tQZgM9uljZe5BlbtvGDlJtqJuowilKXkQdIadm1kt5U6Yzo4GJLhUyINsI6xC3T6rimnA4bpNW6EncQbEejOGDWDSlJTaTnS2YS0UrdFUkZouXNGXTBusrKaoknBOkm1mU8oosQN2ZyuLi0ZKMt2bfsgmqFLY6WGl2FvFnhuro96xfZilNWNATZdfLnywUDPLTda+K+PLiMI9/VF2GGMbtC2WNM8GFrXt5MyimynmKDMACAEFiwIIAHRlAXaDrGcf0dDzVsZluLcFPUOIhQDo7qrHDcMQ4W6qVAszbuaO3iN+6KSyW+KNI4qipyBOsdXMkylEsA+Kr53QEWNwN/bFmbHqRZVAFxqXd2fCGBYKbAXAzG73wmVEnHKcWKtZrr0Mtww7iIM6j1B+lSBkct4BUENLJNgQMr/dGGOVPsMZlyXfwWrFUbfFIlUsxcmWZZWHA77k9AwgxbEUjtU02JrOHuyq2GWlzYWuC9hx3+kQ3KVaEoxvfoAoGrqZuUKDfmq2GMeMeqHrYlpB1lvSvLKhMbK+9X54DEHxfCGXHM9UK4lS6eRiXJLYgBnla+XSTeObVbTPKYjuIe9gSMm3buIIhSGRxt1ocyQU6V7PoOJA3VusM2mlsxucwSd5wm14ITZoVSzGwUEk8ABvMOJ2rEWqdFcbRqrDVygoJ5oLDcc8VivA7gIWJemQk+WLsMPPJKlSc7AAHtPujg100/8ASdKB5QfChVRLZcLsbgOwtc4bWNzllHXrHJQyXdlDlVBBOQBuAMxmISmrnryPwdQpl3q1wD0xIrvZnp1WIlqThceCTcq6cOu448cosW0OwlaEJRpmLRSG2jSXJaUpznlIUMeozJn3CLwijNsry6mtlCUQxly2SZMGa4gxbALeEyqGv224QTqtkwtO0IesekxNmB7EACy3FmPWRwi+NnuttO9HSScdpolomFlIGIC1sVrXPbFOV2o06YZZBLNNuxJ8JQQCAV6SSentg/KAlrgGRSw6wV3GFnk/WlQzHH+1tsuPXD931n2ap/BeJHHpit5bQ8+b5dHPJ7eQe/vvEhtb2KNVo5JOgxU6Ho7WDpTU7ITu/wCAl1J6CPyjzo7aDKSkTHdpyjDgGROHIMWOQBFvfADTVfM//n6OkoxVWpqdnt4w5FQF7IWHpWlC4u6DxT4Y61bxuw+nhC2SfF67jeLHyj1djk1g0YtTOmzpihXmsWuhORPDPfuhZmaqzQ1rBk34xa9uPNJ8K18oZpFTjub5cI9NVEW5pZmOGWg3sd3ozheOSaYxPDBobtisuomCbMmD9XDHkr3uGIzVASSECkccjkOMWBrTpc01LMmqLsLBf5mNgT2b496taJ+jUsqVldV51t2Ns2OXWY3aY0YtRJeU+5xa/Qd4PcYe3Rz9ct9hN1B1aDqKueMTOS0tTnbM3dulid3RCvrbotV0hOVcl/Rmwy8ZZxHYXAPdaC+jNbmoJM2lKh50qYQM7oFOZLWzte9h19UL1ZpBpztNmG8xzc9AHAAdAGUKzkoxSXcdhBym2+xmcp8ticic74rWviNt5tmYMahTnm1stmtlisALABZZHdv3QvznJOFRdiVUDpLZAfdDfqXoz6PpBpJOIoJlz14Vv7zFMbbf9L5YxUX7oftL13IyJkzyVNu3h74pqp0AtQpmzmODEQiA2xMBz2Y7yoJA7b9EO+1LSZWXLkr4xxN3HCo9JPohMl1FubfJAFA6t59Jzi+adSMsOO4b8mKnQMppKoVOBdwDMLdljHDozVbksU1GOANLBBza7YgFBG/ic+jrgpMq+bnvtn0QzaXkpK0VIUeHNaW9+JNsRPYFsIxhbT3o1lSa1sadUUtSS+vEfSxj1rW1qSdboA9LCOnQcnBTyl3EIvvF/wA4F69VYSlsd7sot2c4/dD3aH8Ee+T+lM6V0TUNUI6iwNzLmE5DA5B78XDjDTW6ME6UUe4xYcRXLMEHK+4Xjq0zPB5CWoykoMR6XmWZh3ZD0x4M02hKUnaS8Daitv2D9B6INEwnIzFRMS97ZZdXTYxcSOGAI3EAjsOYhInU6rouY7DN2W3c1h+cNWrykUsi+/k1+7L3Q3iu9i2VKtHZNl4gQdxBB74pDTGiJUiomSU5ypMa1912HOFh0EkReUU9rlQ8jWzRvDNjH9ef3mDPfHRP49OWzEjSBlAEAZDcc8urojOm9BXpkrs1M5lVk4WswDdpIGfRaA9QxKGLG07VS5+hWdMlEuXYeSyMow9oN4XxrknYzN8HGvZz6MnYtX5/8NPWr6EmRI4NWmJ0FX33YKzD6g3994kOQfShLIutmnTFK30DRszxfotOnYeSQ+8H3QIc3QiHOok4tASDa+CmpGHdLl/kTCFJn3BhbP3Gvx3aAlM8v6VyTtgXFdmAuQpGIkLxO/KLK1X0FKn1xnIP0FMFSUDvJFziPWSSx7or2vowzXHNYWsw3+n8otvZq0s0pwsS+K81TbJrAc0DxSBcd8Ripui2a4xsbI8TAbGxseB/OPcYMOHPKc100fL+mTFUWKhBjH/EJtcsz72JJN7wMWi5W5leGpsZROfGxRjYNkDlvygvrlddITusqfSohfNFMDLVKvNR8AmEXs5FyN9hkRnbq6YSdObs6StQTiMezvRTTa0GarASVMwBlIu9wq7+gknuht1fpv2pWv5OXe5X4YQ9X9Y3pJyzSzuoBV1LEkqc8r8QQCIednbNMapnMLGYy3ysL85jv6MQEXx8dJGWVSVt+hW2ru7VcoKbKpQFrrkRdgMJzOZ6IUa3S3JzLTeYbZML4GA4/wAJ4W/zD9tb0XYpNUEXtiYC+aMLX7j7oU6DV0V85JLDmkMb5ixCG3ditFckeqmXxvotA1tLy2XKYO6/oiyKamFXOpJKm8qnky8ZvxspYdtwq+mK7k0hVcIW2A2KjKzDeD6Ld2+LV2X0YFM8zxndh3LuHpJMRiim6DLJpWOQEIe06af0SgE81yAOklRx7IfYrraO156DyZYPpZifuhnJ9RTD9hOlaYlqcEzFJfomeC3WJg5pggs7K+8dINx6RlHFp7RpqJYRReYSOT/mOQF+g3tHJonVYSCceLlQSGW5VVPEYePad8KcYtWOXJOu496Q0nLnUtLSynDO7oHA8XPj0Zn3Q/JLAAA3AADsGUI2omh5RblN7y8VwTxNghC9QDZ9J6oe4bxrVimVpPijEVTtOA+l3BzCJiHRv/ICLWih9bq3l6ypZWIOMhGHAKAo7Rzdx6YjM+kn8dPlaOdZ1lN8h0nKN1Jp8rT1FMMRSbgZcrKGVwWIvwIHDqhe0RPmM7rOzZSCuXNt0qN1+vfB2UmJzcZ3tv8AT3ZwqlxY7fJbLJlaP5HQE1eJpKlz2vJmN9xESDWtcvDo2rA3ClqBbskOIkPpUqOZJ27POrlIJuiaaWdz0khf7pCiKiRChKnIgkHtBsfui5dS/wB3Uf2am/BSKi03N/Tzzb/Vm/72hfP2Q1+M9tG3SmgpklJU486TOVWDW8FjvVujqPGN+q+nTST1feh5sxelTx7RviytVKXlNHSUnICGl5ow3qSSLjssYrTWzQP0Op5MG8thjlk78N7YSekHL0RSUONSRrDIp3CRc8uYGAZTcEAgjcQdxEZMKWzOueZSsreDLfCjdRAYjuJ98NxhqLtWIzjxbRU20kWre1FPuH+IY9V9CrO0TybZcryjX6GxnC3dhEKW0+eTpAgeLLQe4n84svVqk5KkkJ0S0v2sMR95jGKubGZyrFEparpnlTGluLOhwsOsRauzOqVqPCBZkYq3XkCp/tsO6B+0nV4PL+koOelhMtxTcG7QfceqBGyvSZFTMlZ2dMR7UOR9BIikY8J0XnL9uKx51zlYqKd1AH0EQpbNpQM9m44T+Qhx1tmAUc4ndh/PdCpsrp2PKTGyyAt1sb/csXkvkRnB/FI5NdtCiTUmYo5k4lv6vG99j3wwbOJ36CYvQ9+5gP8ABgjrhok1FK4UXdOenTcDMd4hF2f6c5KeQ/NR+ab8Dfm378u+KtcMl+GWT/Zia8otaFrWrVVqlg6MqtgKkMDnxWxGYNyR2QyxIYatCsZOLtFTauS8VTIB4Ot+1f8AzDPr1oP/AOQgzGUwDo4P3bj1W6IXdGKV0rgtunN6MR/KLSYAixzB4cIwxwtNDWWfGUZL0VboHS/IzkfxScLjqP8A+v3RaN4q7XHQf0WZdB+imXK9RG9e7eOrshu1F02ailGLw5RwN1gC6n0fdE4uluLK5kpRU0MkUZrtoN6WrcHwJhZ5Vt2EsThtwsTaLyiudskkYKaZxDTE7iob/ti+VXEpglU6K7o6RmSZMAyl4S3YWC/eRBLQ0tWnS+ksgt/ULwwahaI5ehrVHhOoUdoBZfeBCloiqwzZZ6HW/cwvCtUkxy+TkvRduuf7vrfs1T+C8SJrl+76z7NU/gvEh45h71L/AHdR/Zqb8FIp6pYO734u59LExcOpn7uovs1N+CkVJpejMqpnSz4rvbsJuPcRGGbshn8d7ZeUm2EW3WFuy0VDtBr+Vrn6JIEsdvhN7z7otfRr3kyj0oh9KiKfmUn0jSDIP9Socf04zc+gGJy9kkGD7NvwWjqlo/kaOSnEqGb+Z+cfvgsYgFshwiRqlSF27dlM61S+V0nNv/zUTusoi4cNsuAy9EVZpqj/AGuy+VOkt/dhMWo0Uxd2bZnqP+AnWydhop5/gI9JAhQ2WU4E6c1s8CgHtbP7octZJGOknr0y2P8Abn+UKuyxM556pY9JY/lET+6Jg/ikMmu3/s5nan+4RwbPZdpc3+ZfcD/mCutcnFRzh0AN/awP5Rz6lSrUoPlMx+4flA18iKp/E/8AQ/Fda4aFWTUcoq2WdcnoxeN+R7zFiQP05okVMlpZyO9W6GG49nA9sWyQ5RorjnxlZo1U0iZtOMRuyHCT023H0QZhH1HqGSdMlPkSCCOhk/8ABMO14MbuIZVUiuHXk9Ku54TR6Gt/mLHvCLrfS4KyXMG6YFv2oQD7rQ8ExGNU2i+V3GL/AOAjW6lEyjmgi+EYh1FTv9F4V9m88JNnSvLCuO1cj7j7oe50kOrK25gQewixiuNASTT6RWW28MyE9IINj35GInqSYY9wlEsyEDbJLvSyc/8AW3dP6NuMPwhD2vr+rSD0TT75bRfJ9WUxfdG3ZLTBaR24tMsf6VFvvMIWuehzT6QmjxXPKJbIWc3t3G4iwtlkkijYnxpjEdygfeIGbWqMfq87jdkPZkw/7oxcbxIYjKszDVXpLl9Cz5nE0lQG/mWS4P3X74kA9BTSdC6QHASqm3fTteJG0HcUxacak0OGpr/s+j+zU34KQl7SqHDUpMH+qlj/ADIbfcVhy1Pb9n0f2am/BSEnavp39PT06rcgM5PG7LzRY+LZTn05cIjIriThdTHii0wkugSexAVZSnM8QuHD2lha0JOzaRylW0w+IjH+pzb8zAConT5+jVkgIxSpRTJLc0pU8yWS/ArMO/cMXUIxs/1gShrRIqXZJrXkTRMJ5rg3U38HDe2fEG8U70zTUeS8l4RiNSzQRcG46QbiMF43FhF1wlrK0lSzibK/J4v6Htf0EeiHwmELaNKmF5BlKzGzg4VxWzHG2WZh0p5t0U8Sqk333sL++KR1Jms9xieNLVay5Ex38EK1+O8W/OE7ZwxlTZ0pioZlVgAwN8PEdVmBzh2cixvmLbjmIXqjQayqgVMpWLgE4AQFJK2IOWV/RBJW0whJKLi/IX1kqAtJPJ8hh/dl+ccmpBIo5YP8Vuy8ceuVS50XPmW5N1l48Fw1iCCVJGRFuiMbO9Imdo6S7WBOIZbsmtfPjBXVZF9NDViiYo04ol4uZiNrsXkVaTUJTlV8Nd4deaT22I3w2atVxm0spmbG4GGY1rEumTEgbibX74AbSKlUpQ7KxCzASwBIUEEXa24G4EcezHTkues8yyRYpiQjebECZ1EgYSP4FPTGUU1N+jaTTgvYa17l/qwmcZbqR/VzT+Xog7RVPKS0ceMoPpEANcHxpLlmXNdWe55PhhtbFkcs/dBykARFUblAA7hFl9mVb6EjpvCNrsVlVcicvhWUsP5GyPeLjuh25UQta06vrPbGDhYKLta9wpta3fBNWgxyUZbGhHBAI3EAjsOYhO2qpejT/wC5P9rwZ1b0jLMsSRNDzJICuNxyyBseG4QD2oT/ANDIQC+KaSeoIh93OiJ/RlsarIgvqNJC0EgDipJ7Sxjn2iaP5Whc8ZRWYOwZN7mMaNnc6dyLo8tklIQJZcYWYtdnwjyBcWJzNzwg1rRMAoqk/wDSme8W/OBLoIb+S17EnV9f2LpA/wDTqvdTH/MZjzq9PvobSK28GVUm/A4qZvhiQYvoicv3Y3aon9Qo/s1N+AkANfNXRU1FCQcL450vHbgZLzFB6Vxp6CYO6pH9Qo/s1N+AkdVaqlpZIuUYsp6DgZb+hjGr7GPZnz9onW95NSOWCqqMOUUA3JlTA2Eb7c5B6IbtoGqb6QnyaqSBKM2ShdXvjBvdCcI34LegQRrdQaabUTJplXZ3ZyMTYbk3PNvaxPCG+QuJrnqiiVaRdyvub9V6ISKSTKxFiq85zvZjmzHozgoXjQuQiRYoDdZqTlJVsMxsxlLdZbEdrZWjo0SglyZaAMAqjJmxsONi3E9cYqn3RtlNkIgm9G8zMo5J6LMIBANumNztlGmn3wAe9IUyvJZHAZWWxUi4I6COiMaGo1lSlRFCKL2VRYC+eQEbp55pjFK2UAHTEMeMUTHAQaNJKDKdWAZWBUqcwQRYgjogZqpomXTSjLkoqLe5sDcnpZibkwRq2vlGaZbCAk1aVlu3J4XKYWubKrXFrYTiGXdYx2q+Uc9Sco2S2yEAGwzDHPVOSDl4pA7bi2fdG0tHNUPnABo0MGBcsiqcgCpuSOJJsOPCEnWGlrpmkbWWZT41wMWtyaPhDjBfM2vw6If5GUaKvfeIaJTaO+RMIxfzG3ZlAfXmuw0M4HxgqjvYe7KO+nmXgbrbor6VSTJOLDiw2a1yCGBBtEvaBOnYq6uTv2ZpEAmxppxOVgG5CdcC+/cIzHdQaC+iaJrJZczDyFWSxFt9O+VrmJFYLiqJnLlKwXoHbLRyqWnlMlTilyZKNaXLK3SWqmxM0G1x0CN1Vtoom3JU+qlfOiRIuUOVNr9F5FT6qX86PcrbFRA+BU+qlfOiRIgk6htrofIqvVSvnRDtrofIqvVSvnRiJEgaZm2WiJ8Cp9VK+dHsbZ6HyKn1Ur50ZiRAGG20UXkVPqpXzo8y9stCPEqfVSvnRmJAB6mbaKI+JU+qlfOiSttFCPEqvVSvnRIkAHv/ANa6HyKr1Ur50Q7a6HyKr1Ur50SJAQaztnofIqfVSvnR7G2mh8iq9VK+dEiQEniZtnoj4lT6qV86PQ20UPkVXqpXzokSACHbTQ+RVeqlfOjU+2WiJ8Cp9VK+dEiQAe120UXkVPqpXzo8TtstEfEqfVSvnRIkAElbZaIeJU+qlfOjM7bLREWwVPqpXzokSAAdpPazRvTVEtUqMUyTOQXlywLvKZRciabC56IkSJAB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9" name="Group 18"/>
          <p:cNvGrpSpPr/>
          <p:nvPr/>
        </p:nvGrpSpPr>
        <p:grpSpPr>
          <a:xfrm>
            <a:off x="6316817" y="4814597"/>
            <a:ext cx="634481" cy="839755"/>
            <a:chOff x="5206070" y="4381500"/>
            <a:chExt cx="1747180" cy="1828800"/>
          </a:xfrm>
        </p:grpSpPr>
        <p:pic>
          <p:nvPicPr>
            <p:cNvPr id="12" name="Picture 10" descr="http://www.lasvegas.net/UserFiles/Image/littledarlingsstrippers_250.jpg"/>
            <p:cNvPicPr>
              <a:picLocks noChangeAspect="1" noChangeArrowheads="1"/>
            </p:cNvPicPr>
            <p:nvPr/>
          </p:nvPicPr>
          <p:blipFill>
            <a:blip r:embed="rId5" cstate="print"/>
            <a:srcRect l="39886" t="28423" r="40076" b="14732"/>
            <a:stretch>
              <a:fillRect/>
            </a:stretch>
          </p:blipFill>
          <p:spPr bwMode="auto">
            <a:xfrm>
              <a:off x="6381750" y="4991100"/>
              <a:ext cx="571500" cy="1219200"/>
            </a:xfrm>
            <a:prstGeom prst="rect">
              <a:avLst/>
            </a:prstGeom>
            <a:noFill/>
          </p:spPr>
        </p:pic>
        <p:pic>
          <p:nvPicPr>
            <p:cNvPr id="13" name="Picture 10" descr="http://www.lasvegas.net/UserFiles/Image/littledarlingsstrippers_250.jpg"/>
            <p:cNvPicPr>
              <a:picLocks noChangeAspect="1" noChangeArrowheads="1"/>
            </p:cNvPicPr>
            <p:nvPr/>
          </p:nvPicPr>
          <p:blipFill>
            <a:blip r:embed="rId5" cstate="print"/>
            <a:srcRect t="7994" r="58778" b="6738"/>
            <a:stretch>
              <a:fillRect/>
            </a:stretch>
          </p:blipFill>
          <p:spPr bwMode="auto">
            <a:xfrm>
              <a:off x="5206070" y="4381500"/>
              <a:ext cx="1175680" cy="1828800"/>
            </a:xfrm>
            <a:prstGeom prst="rect">
              <a:avLst/>
            </a:prstGeom>
            <a:noFill/>
          </p:spPr>
        </p:pic>
      </p:grpSp>
      <p:pic>
        <p:nvPicPr>
          <p:cNvPr id="14" name="Picture 10" descr="http://www.lasvegas.net/UserFiles/Image/littledarlingsstrippers_250.jpg"/>
          <p:cNvPicPr>
            <a:picLocks noChangeAspect="1" noChangeArrowheads="1"/>
          </p:cNvPicPr>
          <p:nvPr/>
        </p:nvPicPr>
        <p:blipFill>
          <a:blip r:embed="rId5" cstate="print"/>
          <a:srcRect l="40713" t="9273" r="19234" b="14031"/>
          <a:stretch>
            <a:fillRect/>
          </a:stretch>
        </p:blipFill>
        <p:spPr bwMode="auto">
          <a:xfrm>
            <a:off x="6395932" y="3288652"/>
            <a:ext cx="476250" cy="685800"/>
          </a:xfrm>
          <a:prstGeom prst="rect">
            <a:avLst/>
          </a:prstGeom>
          <a:noFill/>
        </p:spPr>
      </p:pic>
      <p:grpSp>
        <p:nvGrpSpPr>
          <p:cNvPr id="18" name="Group 17"/>
          <p:cNvGrpSpPr/>
          <p:nvPr/>
        </p:nvGrpSpPr>
        <p:grpSpPr>
          <a:xfrm>
            <a:off x="6386407" y="4126074"/>
            <a:ext cx="495300" cy="666750"/>
            <a:chOff x="5777570" y="4095750"/>
            <a:chExt cx="1213780" cy="1809750"/>
          </a:xfrm>
        </p:grpSpPr>
        <p:pic>
          <p:nvPicPr>
            <p:cNvPr id="15" name="Picture 10" descr="http://www.lasvegas.net/UserFiles/Image/littledarlingsstrippers_250.jpg"/>
            <p:cNvPicPr>
              <a:picLocks noChangeAspect="1" noChangeArrowheads="1"/>
            </p:cNvPicPr>
            <p:nvPr/>
          </p:nvPicPr>
          <p:blipFill>
            <a:blip r:embed="rId5" cstate="print"/>
            <a:srcRect t="7994" r="77480" b="7626"/>
            <a:stretch>
              <a:fillRect/>
            </a:stretch>
          </p:blipFill>
          <p:spPr bwMode="auto">
            <a:xfrm>
              <a:off x="5777570" y="4095750"/>
              <a:ext cx="642280" cy="1809750"/>
            </a:xfrm>
            <a:prstGeom prst="rect">
              <a:avLst/>
            </a:prstGeom>
            <a:noFill/>
          </p:spPr>
        </p:pic>
        <p:pic>
          <p:nvPicPr>
            <p:cNvPr id="16" name="Picture 10" descr="http://www.lasvegas.net/UserFiles/Image/littledarlingsstrippers_250.jpg"/>
            <p:cNvPicPr>
              <a:picLocks noChangeAspect="1" noChangeArrowheads="1"/>
            </p:cNvPicPr>
            <p:nvPr/>
          </p:nvPicPr>
          <p:blipFill>
            <a:blip r:embed="rId5" cstate="print"/>
            <a:srcRect l="21184" t="40858" r="58778" b="7626"/>
            <a:stretch>
              <a:fillRect/>
            </a:stretch>
          </p:blipFill>
          <p:spPr bwMode="auto">
            <a:xfrm>
              <a:off x="6419850" y="4800600"/>
              <a:ext cx="571500" cy="1104900"/>
            </a:xfrm>
            <a:prstGeom prst="rect">
              <a:avLst/>
            </a:prstGeom>
            <a:noFill/>
          </p:spPr>
        </p:pic>
      </p:grpSp>
      <p:grpSp>
        <p:nvGrpSpPr>
          <p:cNvPr id="21" name="Group 20"/>
          <p:cNvGrpSpPr>
            <a:grpSpLocks noChangeAspect="1"/>
          </p:cNvGrpSpPr>
          <p:nvPr/>
        </p:nvGrpSpPr>
        <p:grpSpPr>
          <a:xfrm>
            <a:off x="6340148" y="5654351"/>
            <a:ext cx="508522" cy="678036"/>
            <a:chOff x="5734050" y="4457700"/>
            <a:chExt cx="1104900" cy="1828800"/>
          </a:xfrm>
        </p:grpSpPr>
        <p:pic>
          <p:nvPicPr>
            <p:cNvPr id="57354" name="Picture 10" descr="http://www.lasvegas.net/UserFiles/Image/littledarlingsstrippers_250.jpg"/>
            <p:cNvPicPr>
              <a:picLocks noChangeAspect="1" noChangeArrowheads="1"/>
            </p:cNvPicPr>
            <p:nvPr/>
          </p:nvPicPr>
          <p:blipFill>
            <a:blip r:embed="rId5" cstate="print"/>
            <a:srcRect l="-190" t="7994" r="78816" b="6738"/>
            <a:stretch>
              <a:fillRect/>
            </a:stretch>
          </p:blipFill>
          <p:spPr bwMode="auto">
            <a:xfrm>
              <a:off x="5734050" y="4457700"/>
              <a:ext cx="609600" cy="1828800"/>
            </a:xfrm>
            <a:prstGeom prst="rect">
              <a:avLst/>
            </a:prstGeom>
            <a:noFill/>
          </p:spPr>
        </p:pic>
        <p:pic>
          <p:nvPicPr>
            <p:cNvPr id="20" name="Picture 10" descr="http://www.lasvegas.net/UserFiles/Image/littledarlingsstrippers_250.jpg"/>
            <p:cNvPicPr>
              <a:picLocks noChangeAspect="1" noChangeArrowheads="1"/>
            </p:cNvPicPr>
            <p:nvPr/>
          </p:nvPicPr>
          <p:blipFill>
            <a:blip r:embed="rId5" cstate="print"/>
            <a:srcRect l="81298" t="64472" r="1336" b="5329"/>
            <a:stretch>
              <a:fillRect/>
            </a:stretch>
          </p:blipFill>
          <p:spPr bwMode="auto">
            <a:xfrm>
              <a:off x="6343650" y="5638800"/>
              <a:ext cx="495300" cy="647700"/>
            </a:xfrm>
            <a:prstGeom prst="rect">
              <a:avLst/>
            </a:prstGeom>
            <a:noFill/>
          </p:spPr>
        </p:pic>
      </p:grpSp>
      <p:sp>
        <p:nvSpPr>
          <p:cNvPr id="22" name="TextBox 21"/>
          <p:cNvSpPr txBox="1"/>
          <p:nvPr/>
        </p:nvSpPr>
        <p:spPr>
          <a:xfrm>
            <a:off x="1250300" y="1418253"/>
            <a:ext cx="14742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 = 1 hour</a:t>
            </a:r>
            <a:endParaRPr lang="en-US" sz="2400" b="1" dirty="0"/>
          </a:p>
        </p:txBody>
      </p:sp>
      <p:pic>
        <p:nvPicPr>
          <p:cNvPr id="24" name="Picture 10" descr="http://www.lasvegas.net/UserFiles/Image/littledarlingsstrippers_250.jpg"/>
          <p:cNvPicPr>
            <a:picLocks noChangeAspect="1" noChangeArrowheads="1"/>
          </p:cNvPicPr>
          <p:nvPr/>
        </p:nvPicPr>
        <p:blipFill>
          <a:blip r:embed="rId5" cstate="print"/>
          <a:srcRect t="7994" r="77480" b="7626"/>
          <a:stretch>
            <a:fillRect/>
          </a:stretch>
        </p:blipFill>
        <p:spPr bwMode="auto">
          <a:xfrm>
            <a:off x="765110" y="1236693"/>
            <a:ext cx="433931" cy="1103905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9613" y="300796"/>
            <a:ext cx="8577943" cy="637903"/>
          </a:xfrm>
        </p:spPr>
        <p:txBody>
          <a:bodyPr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3200" dirty="0" smtClean="0"/>
              <a:t>Variations &amp; Complications</a:t>
            </a:r>
            <a:endParaRPr lang="en-US" sz="3200" dirty="0"/>
          </a:p>
        </p:txBody>
      </p:sp>
      <p:sp>
        <p:nvSpPr>
          <p:cNvPr id="49154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Winnings: Use of Crystal Ball to determine average winnings from casino games in gambling locations</a:t>
            </a:r>
          </a:p>
          <a:p>
            <a:r>
              <a:rPr lang="en-US" dirty="0" smtClean="0"/>
              <a:t>Timing: Variable utility at locations depending on time of day visited</a:t>
            </a:r>
          </a:p>
          <a:p>
            <a:r>
              <a:rPr lang="en-US" dirty="0" smtClean="0"/>
              <a:t>Additional User Inputs: Constraints that take into account preferred areas of the strip, location grouping, etc.</a:t>
            </a:r>
          </a:p>
          <a:p>
            <a:endParaRPr lang="en-US" dirty="0" smtClean="0"/>
          </a:p>
          <a:p>
            <a:endParaRPr lang="en-US" dirty="0" smtClean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13" y="2751896"/>
            <a:ext cx="8577943" cy="637903"/>
          </a:xfrm>
        </p:spPr>
        <p:txBody>
          <a:bodyPr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sz="3200" dirty="0" smtClean="0"/>
              <a:t>Q&amp;A</a:t>
            </a:r>
            <a:endParaRPr lang="en-US" sz="32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6256" y="320040"/>
            <a:ext cx="7239000" cy="666931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Problem Definition</a:t>
            </a:r>
            <a:endParaRPr lang="en-US" dirty="0"/>
          </a:p>
        </p:txBody>
      </p:sp>
      <p:sp>
        <p:nvSpPr>
          <p:cNvPr id="19458" name="Content Placeholder 2"/>
          <p:cNvSpPr>
            <a:spLocks noGrp="1"/>
          </p:cNvSpPr>
          <p:nvPr>
            <p:ph idx="1"/>
          </p:nvPr>
        </p:nvSpPr>
        <p:spPr>
          <a:xfrm>
            <a:off x="428624" y="1411288"/>
            <a:ext cx="7915275" cy="3056124"/>
          </a:xfrm>
        </p:spPr>
        <p:txBody>
          <a:bodyPr/>
          <a:lstStyle/>
          <a:p>
            <a:r>
              <a:rPr lang="en-US" dirty="0" smtClean="0"/>
              <a:t>Your consulting job takes you on a gig to Vegas</a:t>
            </a:r>
          </a:p>
          <a:p>
            <a:r>
              <a:rPr lang="en-US" dirty="0" smtClean="0"/>
              <a:t>You just spent 80 hours (in 4 days) working on the most boring client issue EVER </a:t>
            </a:r>
          </a:p>
          <a:p>
            <a:r>
              <a:rPr lang="en-US" dirty="0" smtClean="0"/>
              <a:t>You have 1 night to yourself and enjoy gambling, extravagance and, on occasion, some debauchery…</a:t>
            </a:r>
          </a:p>
        </p:txBody>
      </p:sp>
      <p:sp>
        <p:nvSpPr>
          <p:cNvPr id="4" name="Content Placeholder 2"/>
          <p:cNvSpPr txBox="1">
            <a:spLocks/>
          </p:cNvSpPr>
          <p:nvPr/>
        </p:nvSpPr>
        <p:spPr bwMode="auto">
          <a:xfrm>
            <a:off x="368300" y="4646706"/>
            <a:ext cx="7733832" cy="3256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273050" marR="0" lvl="0" indent="-273050" algn="l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chemeClr val="tx2"/>
              </a:buClr>
              <a:buSzPct val="73000"/>
              <a:buFont typeface="Wingdings 2" pitchFamily="18" charset="2"/>
              <a:buChar char=""/>
              <a:tabLst/>
              <a:defRPr/>
            </a:pP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Where do you make the most of it? </a:t>
            </a:r>
          </a:p>
          <a:p>
            <a:pPr marL="273050" marR="0" lvl="0" indent="-273050" algn="l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chemeClr val="tx2"/>
              </a:buClr>
              <a:buSzPct val="73000"/>
              <a:buFont typeface="Wingdings 2" pitchFamily="18" charset="2"/>
              <a:buChar char=""/>
              <a:tabLst/>
              <a:defRPr/>
            </a:pP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More importantly – what’s the most efficient way for you to get from one place to the next? 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4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94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 build="p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320040"/>
            <a:ext cx="8686801" cy="739503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z="3700" dirty="0" smtClean="0"/>
              <a:t>User Inputs</a:t>
            </a:r>
            <a:endParaRPr lang="en-US" sz="3700" dirty="0"/>
          </a:p>
        </p:txBody>
      </p:sp>
      <p:sp>
        <p:nvSpPr>
          <p:cNvPr id="17" name="TextBox 16"/>
          <p:cNvSpPr txBox="1"/>
          <p:nvPr/>
        </p:nvSpPr>
        <p:spPr>
          <a:xfrm>
            <a:off x="6527800" y="3157538"/>
            <a:ext cx="1779588" cy="3063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en-US" sz="1400" dirty="0">
                <a:solidFill>
                  <a:schemeClr val="bg1"/>
                </a:solidFill>
                <a:latin typeface="+mn-lt"/>
                <a:cs typeface="Shruti" pitchFamily="34" charset="0"/>
              </a:rPr>
              <a:t>Saint Louis, MO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270000" y="3043238"/>
            <a:ext cx="1779588" cy="3063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eaLnBrk="0" hangingPunct="0">
              <a:defRPr/>
            </a:pPr>
            <a:r>
              <a:rPr lang="en-US" sz="1400" dirty="0">
                <a:solidFill>
                  <a:schemeClr val="bg1"/>
                </a:solidFill>
                <a:latin typeface="+mn-lt"/>
                <a:cs typeface="Shruti" pitchFamily="34" charset="0"/>
              </a:rPr>
              <a:t>Hilton Head, SC</a:t>
            </a:r>
          </a:p>
        </p:txBody>
      </p:sp>
      <p:sp>
        <p:nvSpPr>
          <p:cNvPr id="21508" name="Content Placeholder 2"/>
          <p:cNvSpPr>
            <a:spLocks noGrp="1"/>
          </p:cNvSpPr>
          <p:nvPr>
            <p:ph idx="1"/>
          </p:nvPr>
        </p:nvSpPr>
        <p:spPr>
          <a:xfrm>
            <a:off x="635001" y="1416892"/>
            <a:ext cx="3911600" cy="1828800"/>
          </a:xfrm>
        </p:spPr>
        <p:txBody>
          <a:bodyPr/>
          <a:lstStyle/>
          <a:p>
            <a:r>
              <a:rPr lang="en-US" sz="2000" dirty="0" smtClean="0"/>
              <a:t>Gambling</a:t>
            </a:r>
          </a:p>
          <a:p>
            <a:r>
              <a:rPr lang="en-US" sz="2000" dirty="0" smtClean="0"/>
              <a:t>Extravagance</a:t>
            </a:r>
          </a:p>
          <a:p>
            <a:r>
              <a:rPr lang="en-US" sz="2000" dirty="0" smtClean="0"/>
              <a:t>Debauchery</a:t>
            </a:r>
          </a:p>
          <a:p>
            <a:r>
              <a:rPr lang="en-US" sz="2000" dirty="0" smtClean="0"/>
              <a:t>Hours in Vegas</a:t>
            </a:r>
          </a:p>
          <a:p>
            <a:r>
              <a:rPr lang="en-US" sz="2000" dirty="0" smtClean="0"/>
              <a:t>Number of Places to Visit</a:t>
            </a:r>
          </a:p>
        </p:txBody>
      </p:sp>
      <p:pic>
        <p:nvPicPr>
          <p:cNvPr id="7169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0586447">
            <a:off x="413657" y="3737301"/>
            <a:ext cx="3048000" cy="2286000"/>
          </a:xfrm>
          <a:prstGeom prst="rect">
            <a:avLst/>
          </a:prstGeom>
          <a:ln>
            <a:noFill/>
          </a:ln>
          <a:effectLst>
            <a:softEdge rad="317500"/>
          </a:effectLst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430575">
            <a:off x="4380353" y="1055543"/>
            <a:ext cx="2857500" cy="2286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797071" y="3779627"/>
            <a:ext cx="4000500" cy="2701290"/>
          </a:xfrm>
          <a:prstGeom prst="rect">
            <a:avLst/>
          </a:prstGeom>
          <a:ln>
            <a:noFill/>
          </a:ln>
          <a:effectLst>
            <a:softEdge rad="317500"/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Content Placeholder 12"/>
          <p:cNvSpPr>
            <a:spLocks noGrp="1"/>
          </p:cNvSpPr>
          <p:nvPr>
            <p:ph idx="1"/>
          </p:nvPr>
        </p:nvSpPr>
        <p:spPr>
          <a:xfrm>
            <a:off x="419100" y="1448546"/>
            <a:ext cx="7239000" cy="1566863"/>
          </a:xfrm>
        </p:spPr>
        <p:txBody>
          <a:bodyPr/>
          <a:lstStyle/>
          <a:p>
            <a:r>
              <a:rPr lang="en-US" sz="2400" dirty="0" smtClean="0"/>
              <a:t>27 of the most popular Vegas destinations for gambling, extravagance and debauchery</a:t>
            </a:r>
          </a:p>
        </p:txBody>
      </p:sp>
      <p:pic>
        <p:nvPicPr>
          <p:cNvPr id="23554" name="Picture 5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1463" y="5346700"/>
            <a:ext cx="2498725" cy="1128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5" name="Picture 6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44850" y="2874963"/>
            <a:ext cx="1728788" cy="203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6" name="Picture 7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60988" y="3025775"/>
            <a:ext cx="1930400" cy="193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7" name="Picture 8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17500" y="3011488"/>
            <a:ext cx="2625725" cy="199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8" name="Picture 9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479800" y="5199063"/>
            <a:ext cx="2325688" cy="1230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9" name="Picture 10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581775" y="5132388"/>
            <a:ext cx="1384300" cy="1382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itle 1"/>
          <p:cNvSpPr txBox="1">
            <a:spLocks/>
          </p:cNvSpPr>
          <p:nvPr/>
        </p:nvSpPr>
        <p:spPr>
          <a:xfrm>
            <a:off x="457200" y="320040"/>
            <a:ext cx="7873894" cy="739503"/>
          </a:xfrm>
          <a:prstGeom prst="rect">
            <a:avLst/>
          </a:prstGeom>
        </p:spPr>
        <p:txBody>
          <a:bodyPr lIns="45720" tIns="0" rIns="45720" bIns="0" anchor="b">
            <a:normAutofit fontScale="975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3800" b="1" cap="all" dirty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latin typeface="+mj-lt"/>
                <a:ea typeface="+mj-ea"/>
                <a:cs typeface="+mj-cs"/>
              </a:rPr>
              <a:t>Our Inputs – PLACES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Picture 32" descr="betty_boop_vermelho.gif"/>
          <p:cNvPicPr>
            <a:picLocks noChangeAspect="1"/>
          </p:cNvPicPr>
          <p:nvPr/>
        </p:nvPicPr>
        <p:blipFill>
          <a:blip r:embed="rId3" cstate="print">
            <a:alphaModFix amt="46000"/>
          </a:blip>
          <a:stretch>
            <a:fillRect/>
          </a:stretch>
        </p:blipFill>
        <p:spPr>
          <a:xfrm>
            <a:off x="1968500" y="1028699"/>
            <a:ext cx="4343400" cy="4656841"/>
          </a:xfrm>
          <a:prstGeom prst="rect">
            <a:avLst/>
          </a:prstGeom>
        </p:spPr>
      </p:pic>
      <p:sp>
        <p:nvSpPr>
          <p:cNvPr id="34859" name="AutoShape 43"/>
          <p:cNvSpPr>
            <a:spLocks noChangeArrowheads="1"/>
          </p:cNvSpPr>
          <p:nvPr/>
        </p:nvSpPr>
        <p:spPr bwMode="auto">
          <a:xfrm>
            <a:off x="5419725" y="2519363"/>
            <a:ext cx="2962275" cy="2139950"/>
          </a:xfrm>
          <a:prstGeom prst="irregularSeal1">
            <a:avLst/>
          </a:prstGeom>
          <a:solidFill>
            <a:srgbClr val="00FF00">
              <a:alpha val="0"/>
            </a:srgbClr>
          </a:solidFill>
          <a:ln w="28575">
            <a:solidFill>
              <a:srgbClr val="00FF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6750" y="300796"/>
            <a:ext cx="8577943" cy="637903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Model Overview</a:t>
            </a:r>
            <a:endParaRPr lang="en-US" dirty="0"/>
          </a:p>
        </p:txBody>
      </p:sp>
      <p:sp>
        <p:nvSpPr>
          <p:cNvPr id="69636" name="Rectangle 4"/>
          <p:cNvSpPr>
            <a:spLocks noChangeArrowheads="1"/>
          </p:cNvSpPr>
          <p:nvPr/>
        </p:nvSpPr>
        <p:spPr bwMode="auto">
          <a:xfrm>
            <a:off x="631825" y="1974850"/>
            <a:ext cx="1454150" cy="531813"/>
          </a:xfrm>
          <a:prstGeom prst="rect">
            <a:avLst/>
          </a:prstGeom>
          <a:solidFill>
            <a:srgbClr val="3366FF"/>
          </a:solidFill>
          <a:ln w="2857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tx1">
                <a:alpha val="50000"/>
              </a:schemeClr>
            </a:outerShdw>
          </a:effectLst>
        </p:spPr>
        <p:txBody>
          <a:bodyPr lIns="0" tIns="0" rIns="0" bIns="0" anchor="ctr"/>
          <a:lstStyle/>
          <a:p>
            <a:pPr algn="ctr" defTabSz="895350">
              <a:spcAft>
                <a:spcPct val="50000"/>
              </a:spcAft>
              <a:buClr>
                <a:schemeClr val="tx2"/>
              </a:buClr>
            </a:pPr>
            <a:r>
              <a:rPr lang="en-US" sz="1600" dirty="0">
                <a:latin typeface="Arial" charset="0"/>
              </a:rPr>
              <a:t>User Preferences</a:t>
            </a:r>
          </a:p>
        </p:txBody>
      </p:sp>
      <p:cxnSp>
        <p:nvCxnSpPr>
          <p:cNvPr id="34826" name="AutoShape 6"/>
          <p:cNvCxnSpPr>
            <a:cxnSpLocks noChangeShapeType="1"/>
            <a:stCxn id="69636" idx="3"/>
            <a:endCxn id="69644" idx="1"/>
          </p:cNvCxnSpPr>
          <p:nvPr/>
        </p:nvCxnSpPr>
        <p:spPr bwMode="auto">
          <a:xfrm>
            <a:off x="2085975" y="2240757"/>
            <a:ext cx="1114425" cy="1963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chemeClr val="tx1"/>
            </a:solidFill>
            <a:miter lim="800000"/>
            <a:headEnd/>
            <a:tailEnd type="triangle" w="med" len="med"/>
          </a:ln>
        </p:spPr>
      </p:cxnSp>
      <p:sp>
        <p:nvSpPr>
          <p:cNvPr id="69644" name="Rectangle 12"/>
          <p:cNvSpPr>
            <a:spLocks noChangeArrowheads="1"/>
          </p:cNvSpPr>
          <p:nvPr/>
        </p:nvSpPr>
        <p:spPr bwMode="auto">
          <a:xfrm>
            <a:off x="3200400" y="1976814"/>
            <a:ext cx="1454150" cy="531812"/>
          </a:xfrm>
          <a:prstGeom prst="rect">
            <a:avLst/>
          </a:prstGeom>
          <a:solidFill>
            <a:srgbClr val="993366"/>
          </a:solidFill>
          <a:ln w="28575">
            <a:solidFill>
              <a:schemeClr val="folHlink"/>
            </a:solidFill>
            <a:miter lim="800000"/>
            <a:headEnd/>
            <a:tailEnd/>
          </a:ln>
          <a:effectLst>
            <a:outerShdw dist="107763" dir="2700000" algn="ctr" rotWithShape="0">
              <a:schemeClr val="tx1">
                <a:alpha val="50000"/>
              </a:schemeClr>
            </a:outerShdw>
          </a:effectLst>
        </p:spPr>
        <p:txBody>
          <a:bodyPr lIns="0" tIns="0" rIns="0" bIns="0" anchor="ctr"/>
          <a:lstStyle/>
          <a:p>
            <a:pPr algn="ctr" defTabSz="895350">
              <a:spcAft>
                <a:spcPct val="50000"/>
              </a:spcAft>
              <a:buClr>
                <a:schemeClr val="tx2"/>
              </a:buClr>
            </a:pPr>
            <a:r>
              <a:rPr lang="en-US" sz="1600" dirty="0" smtClean="0">
                <a:latin typeface="Arial" charset="0"/>
              </a:rPr>
              <a:t>Weight-Adjusted Utility</a:t>
            </a:r>
            <a:endParaRPr lang="en-US" sz="1600" dirty="0">
              <a:latin typeface="Arial" charset="0"/>
            </a:endParaRPr>
          </a:p>
        </p:txBody>
      </p:sp>
      <p:sp>
        <p:nvSpPr>
          <p:cNvPr id="69651" name="Rectangle 19"/>
          <p:cNvSpPr>
            <a:spLocks noChangeArrowheads="1"/>
          </p:cNvSpPr>
          <p:nvPr/>
        </p:nvSpPr>
        <p:spPr bwMode="auto">
          <a:xfrm>
            <a:off x="609600" y="4578350"/>
            <a:ext cx="1454150" cy="531813"/>
          </a:xfrm>
          <a:prstGeom prst="rect">
            <a:avLst/>
          </a:prstGeom>
          <a:solidFill>
            <a:srgbClr val="3366FF"/>
          </a:solidFill>
          <a:ln w="2857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tx1">
                <a:alpha val="50000"/>
              </a:schemeClr>
            </a:outerShdw>
          </a:effectLst>
        </p:spPr>
        <p:txBody>
          <a:bodyPr lIns="0" tIns="0" rIns="0" bIns="0" anchor="ctr"/>
          <a:lstStyle/>
          <a:p>
            <a:pPr algn="ctr" defTabSz="895350">
              <a:spcAft>
                <a:spcPct val="50000"/>
              </a:spcAft>
              <a:buClr>
                <a:schemeClr val="tx2"/>
              </a:buClr>
            </a:pPr>
            <a:r>
              <a:rPr lang="en-US" sz="1600">
                <a:latin typeface="Arial" charset="0"/>
              </a:rPr>
              <a:t>“Get Bored” Costs</a:t>
            </a:r>
          </a:p>
        </p:txBody>
      </p:sp>
      <p:sp>
        <p:nvSpPr>
          <p:cNvPr id="69653" name="Rectangle 21"/>
          <p:cNvSpPr>
            <a:spLocks noChangeArrowheads="1"/>
          </p:cNvSpPr>
          <p:nvPr/>
        </p:nvSpPr>
        <p:spPr bwMode="auto">
          <a:xfrm>
            <a:off x="609600" y="3605213"/>
            <a:ext cx="1454150" cy="531812"/>
          </a:xfrm>
          <a:prstGeom prst="rect">
            <a:avLst/>
          </a:prstGeom>
          <a:solidFill>
            <a:srgbClr val="3366FF"/>
          </a:solidFill>
          <a:ln w="2857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tx1">
                <a:alpha val="50000"/>
              </a:schemeClr>
            </a:outerShdw>
          </a:effectLst>
        </p:spPr>
        <p:txBody>
          <a:bodyPr lIns="0" tIns="0" rIns="0" bIns="0" anchor="ctr"/>
          <a:lstStyle/>
          <a:p>
            <a:pPr algn="ctr" defTabSz="895350">
              <a:spcAft>
                <a:spcPct val="50000"/>
              </a:spcAft>
              <a:buClr>
                <a:schemeClr val="tx2"/>
              </a:buClr>
            </a:pPr>
            <a:r>
              <a:rPr lang="en-US" sz="1600">
                <a:latin typeface="Arial" charset="0"/>
              </a:rPr>
              <a:t>Travel Costs</a:t>
            </a:r>
          </a:p>
        </p:txBody>
      </p:sp>
      <p:sp>
        <p:nvSpPr>
          <p:cNvPr id="69658" name="Rectangle 26"/>
          <p:cNvSpPr>
            <a:spLocks noChangeArrowheads="1"/>
          </p:cNvSpPr>
          <p:nvPr/>
        </p:nvSpPr>
        <p:spPr bwMode="auto">
          <a:xfrm>
            <a:off x="3209925" y="4592638"/>
            <a:ext cx="1454150" cy="531812"/>
          </a:xfrm>
          <a:prstGeom prst="rect">
            <a:avLst/>
          </a:prstGeom>
          <a:solidFill>
            <a:srgbClr val="993366"/>
          </a:solidFill>
          <a:ln w="28575">
            <a:solidFill>
              <a:schemeClr val="folHlink"/>
            </a:solidFill>
            <a:miter lim="800000"/>
            <a:headEnd/>
            <a:tailEnd/>
          </a:ln>
          <a:effectLst>
            <a:outerShdw dist="107763" dir="2700000" algn="ctr" rotWithShape="0">
              <a:schemeClr val="tx1">
                <a:alpha val="50000"/>
              </a:schemeClr>
            </a:outerShdw>
          </a:effectLst>
        </p:spPr>
        <p:txBody>
          <a:bodyPr lIns="0" tIns="0" rIns="0" bIns="0" anchor="ctr"/>
          <a:lstStyle/>
          <a:p>
            <a:pPr algn="ctr" defTabSz="895350">
              <a:spcAft>
                <a:spcPct val="50000"/>
              </a:spcAft>
              <a:buClr>
                <a:schemeClr val="tx2"/>
              </a:buClr>
              <a:defRPr/>
            </a:pPr>
            <a:r>
              <a:rPr lang="en-US" sz="1600">
                <a:latin typeface="Arial" charset="0"/>
                <a:cs typeface="+mn-cs"/>
              </a:rPr>
              <a:t>Total Costs</a:t>
            </a:r>
          </a:p>
        </p:txBody>
      </p:sp>
      <p:cxnSp>
        <p:nvCxnSpPr>
          <p:cNvPr id="34845" name="AutoShape 30"/>
          <p:cNvCxnSpPr>
            <a:cxnSpLocks noChangeShapeType="1"/>
            <a:stCxn id="69658" idx="3"/>
            <a:endCxn id="69665" idx="1"/>
          </p:cNvCxnSpPr>
          <p:nvPr/>
        </p:nvCxnSpPr>
        <p:spPr bwMode="auto">
          <a:xfrm flipV="1">
            <a:off x="4664075" y="3561557"/>
            <a:ext cx="1357313" cy="1296987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chemeClr val="tx1"/>
            </a:solidFill>
            <a:miter lim="800000"/>
            <a:headEnd/>
            <a:tailEnd type="triangle" w="med" len="med"/>
          </a:ln>
        </p:spPr>
      </p:cxnSp>
      <p:cxnSp>
        <p:nvCxnSpPr>
          <p:cNvPr id="34846" name="AutoShape 31"/>
          <p:cNvCxnSpPr>
            <a:cxnSpLocks noChangeShapeType="1"/>
            <a:stCxn id="69644" idx="3"/>
            <a:endCxn id="69665" idx="1"/>
          </p:cNvCxnSpPr>
          <p:nvPr/>
        </p:nvCxnSpPr>
        <p:spPr bwMode="auto">
          <a:xfrm>
            <a:off x="4654550" y="2242720"/>
            <a:ext cx="1366838" cy="1318837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chemeClr val="tx1"/>
            </a:solidFill>
            <a:miter lim="800000"/>
            <a:headEnd/>
            <a:tailEnd type="triangle" w="med" len="med"/>
          </a:ln>
        </p:spPr>
      </p:cxnSp>
      <p:sp>
        <p:nvSpPr>
          <p:cNvPr id="3" name="Rectangle 19"/>
          <p:cNvSpPr>
            <a:spLocks noChangeArrowheads="1"/>
          </p:cNvSpPr>
          <p:nvPr/>
        </p:nvSpPr>
        <p:spPr bwMode="auto">
          <a:xfrm>
            <a:off x="609600" y="5470525"/>
            <a:ext cx="1454150" cy="531813"/>
          </a:xfrm>
          <a:prstGeom prst="rect">
            <a:avLst/>
          </a:prstGeom>
          <a:solidFill>
            <a:srgbClr val="3366FF"/>
          </a:solidFill>
          <a:ln w="2857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tx1">
                <a:alpha val="50000"/>
              </a:schemeClr>
            </a:outerShdw>
          </a:effectLst>
        </p:spPr>
        <p:txBody>
          <a:bodyPr lIns="0" tIns="0" rIns="0" bIns="0" anchor="ctr"/>
          <a:lstStyle/>
          <a:p>
            <a:pPr algn="ctr" defTabSz="895350">
              <a:spcAft>
                <a:spcPct val="50000"/>
              </a:spcAft>
              <a:buClr>
                <a:schemeClr val="tx2"/>
              </a:buClr>
            </a:pPr>
            <a:r>
              <a:rPr lang="en-US" sz="1600">
                <a:latin typeface="Arial" charset="0"/>
              </a:rPr>
              <a:t>Monetary Costs</a:t>
            </a:r>
          </a:p>
        </p:txBody>
      </p:sp>
      <p:cxnSp>
        <p:nvCxnSpPr>
          <p:cNvPr id="34852" name="AutoShape 36"/>
          <p:cNvCxnSpPr>
            <a:cxnSpLocks noChangeShapeType="1"/>
            <a:stCxn id="69653" idx="3"/>
            <a:endCxn id="69658" idx="1"/>
          </p:cNvCxnSpPr>
          <p:nvPr/>
        </p:nvCxnSpPr>
        <p:spPr bwMode="auto">
          <a:xfrm>
            <a:off x="2063750" y="3871119"/>
            <a:ext cx="1146175" cy="987425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34853" name="AutoShape 37"/>
          <p:cNvCxnSpPr>
            <a:cxnSpLocks noChangeShapeType="1"/>
          </p:cNvCxnSpPr>
          <p:nvPr/>
        </p:nvCxnSpPr>
        <p:spPr bwMode="auto">
          <a:xfrm>
            <a:off x="2070100" y="4845050"/>
            <a:ext cx="1141943" cy="19845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cxnSp>
        <p:nvCxnSpPr>
          <p:cNvPr id="34855" name="AutoShape 39"/>
          <p:cNvCxnSpPr>
            <a:cxnSpLocks noChangeShapeType="1"/>
          </p:cNvCxnSpPr>
          <p:nvPr/>
        </p:nvCxnSpPr>
        <p:spPr bwMode="auto">
          <a:xfrm flipV="1">
            <a:off x="2090738" y="4855104"/>
            <a:ext cx="1117600" cy="877887"/>
          </a:xfrm>
          <a:prstGeom prst="bentConnector3">
            <a:avLst>
              <a:gd name="adj1" fmla="val 49242"/>
            </a:avLst>
          </a:prstGeom>
          <a:noFill/>
          <a:ln w="2857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sp>
        <p:nvSpPr>
          <p:cNvPr id="34857" name="AutoShape 41"/>
          <p:cNvSpPr>
            <a:spLocks noChangeArrowheads="1"/>
          </p:cNvSpPr>
          <p:nvPr/>
        </p:nvSpPr>
        <p:spPr bwMode="auto">
          <a:xfrm>
            <a:off x="625475" y="1304925"/>
            <a:ext cx="1795463" cy="412750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solidFill>
              <a:srgbClr val="C0C0C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b="1" u="sng">
                <a:solidFill>
                  <a:schemeClr val="bg1"/>
                </a:solidFill>
                <a:latin typeface="Calibri" pitchFamily="34" charset="0"/>
              </a:rPr>
              <a:t>Benefits</a:t>
            </a:r>
          </a:p>
        </p:txBody>
      </p:sp>
      <p:sp>
        <p:nvSpPr>
          <p:cNvPr id="34858" name="AutoShape 42"/>
          <p:cNvSpPr>
            <a:spLocks noChangeArrowheads="1"/>
          </p:cNvSpPr>
          <p:nvPr/>
        </p:nvSpPr>
        <p:spPr bwMode="auto">
          <a:xfrm>
            <a:off x="614363" y="2944813"/>
            <a:ext cx="1828800" cy="412750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solidFill>
              <a:srgbClr val="C0C0C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b="1" u="sng">
                <a:solidFill>
                  <a:schemeClr val="bg1"/>
                </a:solidFill>
                <a:latin typeface="Calibri" pitchFamily="34" charset="0"/>
              </a:rPr>
              <a:t>Costs</a:t>
            </a:r>
          </a:p>
        </p:txBody>
      </p:sp>
      <p:sp>
        <p:nvSpPr>
          <p:cNvPr id="69665" name="Rectangle 33"/>
          <p:cNvSpPr>
            <a:spLocks noChangeArrowheads="1"/>
          </p:cNvSpPr>
          <p:nvPr/>
        </p:nvSpPr>
        <p:spPr bwMode="auto">
          <a:xfrm>
            <a:off x="6021388" y="3295650"/>
            <a:ext cx="1628494" cy="531813"/>
          </a:xfrm>
          <a:prstGeom prst="rect">
            <a:avLst/>
          </a:prstGeom>
          <a:solidFill>
            <a:srgbClr val="00FF00"/>
          </a:solidFill>
          <a:ln w="2857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tx1">
                <a:alpha val="50000"/>
              </a:schemeClr>
            </a:outerShdw>
          </a:effectLst>
        </p:spPr>
        <p:txBody>
          <a:bodyPr lIns="0" tIns="0" rIns="0" bIns="0" anchor="ctr"/>
          <a:lstStyle/>
          <a:p>
            <a:pPr algn="ctr" defTabSz="895350">
              <a:spcAft>
                <a:spcPct val="50000"/>
              </a:spcAft>
              <a:buClr>
                <a:schemeClr val="tx2"/>
              </a:buClr>
            </a:pPr>
            <a:r>
              <a:rPr lang="en-US" sz="1600" dirty="0">
                <a:latin typeface="Arial" charset="0"/>
              </a:rPr>
              <a:t>Ideal Evening</a:t>
            </a:r>
            <a:r>
              <a:rPr lang="en-US" sz="1600" dirty="0" smtClean="0">
                <a:latin typeface="Arial" charset="0"/>
              </a:rPr>
              <a:t> in </a:t>
            </a:r>
            <a:r>
              <a:rPr lang="en-US" sz="1600" dirty="0">
                <a:latin typeface="Arial" charset="0"/>
              </a:rPr>
              <a:t>Vegas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Content Placeholder 12"/>
          <p:cNvSpPr>
            <a:spLocks noGrp="1"/>
          </p:cNvSpPr>
          <p:nvPr>
            <p:ph idx="1"/>
          </p:nvPr>
        </p:nvSpPr>
        <p:spPr>
          <a:xfrm>
            <a:off x="419100" y="1358900"/>
            <a:ext cx="7661275" cy="5203825"/>
          </a:xfrm>
        </p:spPr>
        <p:txBody>
          <a:bodyPr/>
          <a:lstStyle/>
          <a:p>
            <a:r>
              <a:rPr lang="en-US" dirty="0" smtClean="0"/>
              <a:t>Assigned utility values for gambling, debauchery, and extravagance for each location</a:t>
            </a:r>
          </a:p>
          <a:p>
            <a:r>
              <a:rPr lang="en-US" dirty="0" smtClean="0"/>
              <a:t>User enters his/her preferences</a:t>
            </a:r>
          </a:p>
          <a:p>
            <a:r>
              <a:rPr lang="en-US" dirty="0" smtClean="0"/>
              <a:t>Preference Weights </a:t>
            </a:r>
            <a:r>
              <a:rPr lang="en-US" dirty="0" err="1" smtClean="0"/>
              <a:t>x</a:t>
            </a:r>
            <a:r>
              <a:rPr lang="en-US" dirty="0" smtClean="0"/>
              <a:t> Utility Values =     Weight-Adjusted Utility</a:t>
            </a:r>
          </a:p>
          <a:p>
            <a:r>
              <a:rPr lang="en-US" dirty="0" smtClean="0"/>
              <a:t>Model selects locations to max Weight-Adjusted Utility</a:t>
            </a:r>
          </a:p>
          <a:p>
            <a:r>
              <a:rPr lang="en-US" dirty="0" smtClean="0"/>
              <a:t>Total Time in Vegas and # of Locations constrained to user preferences</a:t>
            </a:r>
          </a:p>
          <a:p>
            <a:endParaRPr lang="en-US" dirty="0" smtClean="0"/>
          </a:p>
        </p:txBody>
      </p:sp>
      <p:sp>
        <p:nvSpPr>
          <p:cNvPr id="14" name="Title 1"/>
          <p:cNvSpPr txBox="1">
            <a:spLocks/>
          </p:cNvSpPr>
          <p:nvPr/>
        </p:nvSpPr>
        <p:spPr>
          <a:xfrm>
            <a:off x="457200" y="320040"/>
            <a:ext cx="7873894" cy="739503"/>
          </a:xfrm>
          <a:prstGeom prst="rect">
            <a:avLst/>
          </a:prstGeom>
        </p:spPr>
        <p:txBody>
          <a:bodyPr lIns="45720" tIns="0" rIns="45720" bIns="0" anchor="b">
            <a:normAutofit fontScale="975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3800" b="1" cap="all" dirty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latin typeface="+mj-lt"/>
                <a:ea typeface="+mj-ea"/>
                <a:cs typeface="+mj-cs"/>
              </a:rPr>
              <a:t>The Approach: Part one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Content Placeholder 12"/>
          <p:cNvSpPr>
            <a:spLocks noGrp="1"/>
          </p:cNvSpPr>
          <p:nvPr>
            <p:ph idx="1"/>
          </p:nvPr>
        </p:nvSpPr>
        <p:spPr>
          <a:xfrm>
            <a:off x="419100" y="1358901"/>
            <a:ext cx="7450138" cy="2971800"/>
          </a:xfrm>
        </p:spPr>
        <p:txBody>
          <a:bodyPr/>
          <a:lstStyle/>
          <a:p>
            <a:pPr>
              <a:buFont typeface="Wingdings 2" pitchFamily="18" charset="2"/>
              <a:buNone/>
            </a:pPr>
            <a:r>
              <a:rPr lang="en-US" sz="2400" u="sng" dirty="0" smtClean="0"/>
              <a:t>Utility:</a:t>
            </a:r>
          </a:p>
          <a:p>
            <a:pPr>
              <a:buFont typeface="Wingdings 2" pitchFamily="18" charset="2"/>
              <a:buNone/>
            </a:pPr>
            <a:endParaRPr lang="en-US" sz="1600" dirty="0" smtClean="0"/>
          </a:p>
          <a:p>
            <a:r>
              <a:rPr lang="en-US" sz="2200" dirty="0" smtClean="0"/>
              <a:t>The diminishing marginal utility that manifests when the user stays in a given location (“get bored cost”)</a:t>
            </a:r>
          </a:p>
          <a:p>
            <a:endParaRPr lang="en-US" sz="2200" dirty="0" smtClean="0"/>
          </a:p>
        </p:txBody>
      </p:sp>
      <p:sp>
        <p:nvSpPr>
          <p:cNvPr id="14" name="Title 1"/>
          <p:cNvSpPr txBox="1">
            <a:spLocks/>
          </p:cNvSpPr>
          <p:nvPr/>
        </p:nvSpPr>
        <p:spPr>
          <a:xfrm>
            <a:off x="457200" y="320040"/>
            <a:ext cx="7873894" cy="739503"/>
          </a:xfrm>
          <a:prstGeom prst="rect">
            <a:avLst/>
          </a:prstGeom>
        </p:spPr>
        <p:txBody>
          <a:bodyPr lIns="45720" tIns="0" rIns="45720" bIns="0" anchor="b">
            <a:normAutofit fontScale="975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3800" b="1" cap="all" dirty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latin typeface="+mj-lt"/>
                <a:ea typeface="+mj-ea"/>
                <a:cs typeface="+mj-cs"/>
              </a:rPr>
              <a:t>Trade-offs: Utility Vs. Costs</a:t>
            </a:r>
          </a:p>
        </p:txBody>
      </p:sp>
      <p:sp>
        <p:nvSpPr>
          <p:cNvPr id="4" name="Content Placeholder 12"/>
          <p:cNvSpPr txBox="1">
            <a:spLocks/>
          </p:cNvSpPr>
          <p:nvPr/>
        </p:nvSpPr>
        <p:spPr bwMode="auto">
          <a:xfrm>
            <a:off x="508000" y="3365501"/>
            <a:ext cx="7450138" cy="29082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273050" marR="0" lvl="0" indent="-273050" algn="l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chemeClr val="tx2"/>
              </a:buClr>
              <a:buSzPct val="73000"/>
              <a:buFont typeface="Wingdings 2" pitchFamily="18" charset="2"/>
              <a:buNone/>
              <a:tabLst/>
              <a:defRPr/>
            </a:pPr>
            <a:r>
              <a:rPr kumimoji="0" lang="en-US" sz="2400" b="0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Costs:</a:t>
            </a:r>
          </a:p>
          <a:p>
            <a:pPr marL="273050" marR="0" lvl="0" indent="-273050" algn="l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chemeClr val="tx2"/>
              </a:buClr>
              <a:buSzPct val="73000"/>
              <a:buFont typeface="Wingdings 2" pitchFamily="18" charset="2"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73050" marR="0" lvl="0" indent="-273050" algn="l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chemeClr val="tx2"/>
              </a:buClr>
              <a:buSzPct val="73000"/>
              <a:buFont typeface="Wingdings 2" pitchFamily="18" charset="2"/>
              <a:buChar char=""/>
              <a:tabLst/>
              <a:defRPr/>
            </a:pPr>
            <a:r>
              <a:rPr kumimoji="0" lang="en-US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The travel costs between locations (travel cost)</a:t>
            </a:r>
          </a:p>
          <a:p>
            <a:pPr marL="273050" marR="0" lvl="0" indent="-273050" algn="l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chemeClr val="tx2"/>
              </a:buClr>
              <a:buSzPct val="73000"/>
              <a:buFont typeface="Wingdings 2" pitchFamily="18" charset="2"/>
              <a:buChar char=""/>
              <a:tabLst/>
              <a:defRPr/>
            </a:pPr>
            <a:r>
              <a:rPr kumimoji="0" lang="en-US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The monetary cost per unit of time to visit a location (monetary cost)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 txBox="1">
            <a:spLocks/>
          </p:cNvSpPr>
          <p:nvPr/>
        </p:nvSpPr>
        <p:spPr>
          <a:xfrm>
            <a:off x="457200" y="320040"/>
            <a:ext cx="7873894" cy="739503"/>
          </a:xfrm>
          <a:prstGeom prst="rect">
            <a:avLst/>
          </a:prstGeom>
        </p:spPr>
        <p:txBody>
          <a:bodyPr lIns="45720" tIns="0" rIns="45720" bIns="0" anchor="b">
            <a:normAutofit fontScale="82500" lnSpcReduction="1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3800" b="1" cap="all" dirty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latin typeface="+mj-lt"/>
                <a:ea typeface="+mj-ea"/>
                <a:cs typeface="+mj-cs"/>
              </a:rPr>
              <a:t>Trade-offs: Graphical Example </a:t>
            </a:r>
          </a:p>
        </p:txBody>
      </p:sp>
      <p:graphicFrame>
        <p:nvGraphicFramePr>
          <p:cNvPr id="3" name="Chart 2"/>
          <p:cNvGraphicFramePr/>
          <p:nvPr/>
        </p:nvGraphicFramePr>
        <p:xfrm>
          <a:off x="928006" y="1376589"/>
          <a:ext cx="6971394" cy="48718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pulent">
  <a:themeElements>
    <a:clrScheme name="Opulent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Breeze">
      <a:majorFont>
        <a:latin typeface="News Gothic MT"/>
        <a:ea typeface=""/>
        <a:cs typeface=""/>
        <a:font script="Jpan" typeface="ＭＳ Ｐゴシック"/>
      </a:majorFont>
      <a:minorFont>
        <a:latin typeface="News Gothic MT"/>
        <a:ea typeface=""/>
        <a:cs typeface=""/>
        <a:font script="Jpan" typeface="ＭＳ Ｐゴシック"/>
      </a:minorFont>
    </a:fontScheme>
    <a:fmtScheme name="Opulent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4404</TotalTime>
  <Words>572</Words>
  <Application>Microsoft Office PowerPoint</Application>
  <PresentationFormat>On-screen Show (4:3)</PresentationFormat>
  <Paragraphs>152</Paragraphs>
  <Slides>23</Slides>
  <Notes>23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4" baseType="lpstr">
      <vt:lpstr>Opulent</vt:lpstr>
      <vt:lpstr>Clever Name for Project</vt:lpstr>
      <vt:lpstr>Agenda</vt:lpstr>
      <vt:lpstr>Problem Definition</vt:lpstr>
      <vt:lpstr>User Inputs</vt:lpstr>
      <vt:lpstr>Slide 5</vt:lpstr>
      <vt:lpstr>Model Overview</vt:lpstr>
      <vt:lpstr>Slide 7</vt:lpstr>
      <vt:lpstr>Slide 8</vt:lpstr>
      <vt:lpstr>Slide 9</vt:lpstr>
      <vt:lpstr>Slide 10</vt:lpstr>
      <vt:lpstr>A sample solution: Preferences</vt:lpstr>
      <vt:lpstr>A sample solution: Model</vt:lpstr>
      <vt:lpstr>A sample solution: Model</vt:lpstr>
      <vt:lpstr>A sample solution: Model</vt:lpstr>
      <vt:lpstr>A sample solution: Solver inputs</vt:lpstr>
      <vt:lpstr>A sample solution: Optimized Model</vt:lpstr>
      <vt:lpstr>A sample solution: Optimized Model</vt:lpstr>
      <vt:lpstr>A sample solution: Part two</vt:lpstr>
      <vt:lpstr>A sample solution: Optimized route</vt:lpstr>
      <vt:lpstr>Another Solution: Juran’s Prefs</vt:lpstr>
      <vt:lpstr>Another Solution: Juran’s Prefs</vt:lpstr>
      <vt:lpstr>Variations &amp; Complications</vt:lpstr>
      <vt:lpstr>Q&amp;A</vt:lpstr>
    </vt:vector>
  </TitlesOfParts>
  <Company>뿿졀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Kathryn</dc:creator>
  <cp:lastModifiedBy>Sasha</cp:lastModifiedBy>
  <cp:revision>194</cp:revision>
  <dcterms:created xsi:type="dcterms:W3CDTF">2010-12-04T15:32:32Z</dcterms:created>
  <dcterms:modified xsi:type="dcterms:W3CDTF">2010-12-06T17:34:16Z</dcterms:modified>
</cp:coreProperties>
</file>