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Default Extension="emf" ContentType="image/x-emf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notesSlides/notesSlide2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 autoCompressPictures="0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58" r:id="rId3"/>
    <p:sldId id="270" r:id="rId4"/>
    <p:sldId id="271" r:id="rId5"/>
    <p:sldId id="259" r:id="rId6"/>
    <p:sldId id="261" r:id="rId7"/>
    <p:sldId id="262" r:id="rId8"/>
    <p:sldId id="260" r:id="rId9"/>
    <p:sldId id="263" r:id="rId10"/>
    <p:sldId id="264" r:id="rId11"/>
    <p:sldId id="265" r:id="rId12"/>
    <p:sldId id="272" r:id="rId13"/>
    <p:sldId id="268" r:id="rId14"/>
    <p:sldId id="269" r:id="rId15"/>
    <p:sldId id="274" r:id="rId16"/>
    <p:sldId id="273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E0B1"/>
    <a:srgbClr val="FEDFAF"/>
    <a:srgbClr val="F35B2B"/>
    <a:srgbClr val="FFB96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4" d="100"/>
          <a:sy n="94" d="100"/>
        </p:scale>
        <p:origin x="-656" y="-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487141-4315-FE4E-A296-CD5CEE8DFCB8}" type="datetimeFigureOut">
              <a:rPr lang="en-US" smtClean="0"/>
              <a:pPr/>
              <a:t>12/13/10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A4728C-74C8-294B-9960-F2966939D7A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4B2314-252A-A148-ABD1-2B173F36233F}" type="datetimeFigureOut">
              <a:rPr lang="en-US" smtClean="0"/>
              <a:pPr/>
              <a:t>12/13/10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1E9FB3-237D-3E4E-A229-E7E836EA05C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1E9FB3-237D-3E4E-A229-E7E836EA05C8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1E9FB3-237D-3E4E-A229-E7E836EA05C8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87F5D-260C-EE4D-8BF9-C62F5DEDF7E1}" type="datetime1">
              <a:rPr lang="en-US" smtClean="0"/>
              <a:pPr/>
              <a:t>12/13/10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21500" y="6292850"/>
            <a:ext cx="2133600" cy="365125"/>
          </a:xfrm>
        </p:spPr>
        <p:txBody>
          <a:bodyPr/>
          <a:lstStyle/>
          <a:p>
            <a:fld id="{BF9FFE84-FA9E-6B4A-8FFB-53004E3836E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8FA0F-34B0-C14B-A44D-306ADF5F9CB8}" type="datetime1">
              <a:rPr lang="en-US" smtClean="0"/>
              <a:pPr/>
              <a:t>12/13/10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FFE84-FA9E-6B4A-8FFB-53004E3836E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300EE-EEFD-EF43-BF95-9166C5F3469B}" type="datetime1">
              <a:rPr lang="en-US" smtClean="0"/>
              <a:pPr/>
              <a:t>12/13/10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FFE84-FA9E-6B4A-8FFB-53004E3836E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400" y="274638"/>
            <a:ext cx="8229600" cy="614362"/>
          </a:xfrm>
        </p:spPr>
        <p:txBody>
          <a:bodyPr>
            <a:normAutofit/>
          </a:bodyPr>
          <a:lstStyle>
            <a:lvl1pPr algn="l">
              <a:defRPr sz="3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400" y="1600201"/>
            <a:ext cx="8229600" cy="4292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278F3-A343-E243-BA9C-6C92B4F93EDC}" type="datetime1">
              <a:rPr lang="en-US" smtClean="0"/>
              <a:pPr/>
              <a:t>12/13/10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FFE84-FA9E-6B4A-8FFB-53004E3836E9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rcRect t="44335" b="38548"/>
          <a:stretch>
            <a:fillRect/>
          </a:stretch>
        </p:blipFill>
        <p:spPr>
          <a:xfrm>
            <a:off x="0" y="6095177"/>
            <a:ext cx="9144000" cy="731837"/>
          </a:xfrm>
          <a:prstGeom prst="rect">
            <a:avLst/>
          </a:prstGeom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8" name="Rectangle 7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0" y="1041400"/>
            <a:ext cx="9144000" cy="254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 txBox="1">
            <a:spLocks/>
          </p:cNvSpPr>
          <p:nvPr userDrawn="1"/>
        </p:nvSpPr>
        <p:spPr>
          <a:xfrm>
            <a:off x="6921500" y="63055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9FFE84-FA9E-6B4A-8FFB-53004E3836E9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5C499-2CBC-F042-A5A9-DB942D2E8685}" type="datetime1">
              <a:rPr lang="en-US" smtClean="0"/>
              <a:pPr/>
              <a:t>12/13/10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FFE84-FA9E-6B4A-8FFB-53004E3836E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3BF06-F2A2-0A40-9109-22396062484D}" type="datetime1">
              <a:rPr lang="en-US" smtClean="0"/>
              <a:pPr/>
              <a:t>12/13/10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FFE84-FA9E-6B4A-8FFB-53004E3836E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6CDCD-CFA8-834F-8535-33EFDA6B587D}" type="datetime1">
              <a:rPr lang="en-US" smtClean="0"/>
              <a:pPr/>
              <a:t>12/13/10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FFE84-FA9E-6B4A-8FFB-53004E3836E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97389-B100-6042-B8D2-30E290315DD1}" type="datetime1">
              <a:rPr lang="en-US" smtClean="0"/>
              <a:pPr/>
              <a:t>12/13/10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FFE84-FA9E-6B4A-8FFB-53004E3836E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1615C-976B-E049-BA5C-F5C92D7FEF29}" type="datetime1">
              <a:rPr lang="en-US" smtClean="0"/>
              <a:pPr/>
              <a:t>12/13/10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FFE84-FA9E-6B4A-8FFB-53004E3836E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AD409-5252-6F42-BE3A-EA5935095BC4}" type="datetime1">
              <a:rPr lang="en-US" smtClean="0"/>
              <a:pPr/>
              <a:t>12/13/10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FFE84-FA9E-6B4A-8FFB-53004E3836E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87480-C404-C947-A20C-D141910493A1}" type="datetime1">
              <a:rPr lang="en-US" smtClean="0"/>
              <a:pPr/>
              <a:t>12/13/10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FFE84-FA9E-6B4A-8FFB-53004E3836E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4EBE57-83AF-B74E-AFD7-85723D1D7C24}" type="datetime1">
              <a:rPr lang="en-US" smtClean="0"/>
              <a:pPr/>
              <a:t>12/13/10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9FFE84-FA9E-6B4A-8FFB-53004E3836E9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/>
          <a:srcRect t="44335" b="38548"/>
          <a:stretch>
            <a:fillRect/>
          </a:stretch>
        </p:blipFill>
        <p:spPr>
          <a:xfrm>
            <a:off x="0" y="6095177"/>
            <a:ext cx="9144000" cy="731837"/>
          </a:xfrm>
          <a:prstGeom prst="rect">
            <a:avLst/>
          </a:prstGeom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8" name="Rectangle 7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Slide Number Placeholder 5"/>
          <p:cNvSpPr txBox="1">
            <a:spLocks/>
          </p:cNvSpPr>
          <p:nvPr userDrawn="1"/>
        </p:nvSpPr>
        <p:spPr>
          <a:xfrm>
            <a:off x="6921500" y="63055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9FFE84-FA9E-6B4A-8FFB-53004E3836E9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opperplate Gothic Light"/>
          <a:ea typeface="+mj-ea"/>
          <a:cs typeface="Copperplate Gothic Light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Copperplate Gothic Light"/>
          <a:ea typeface="+mn-ea"/>
          <a:cs typeface="Copperplate Gothic Light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Copperplate Gothic Light"/>
          <a:ea typeface="+mn-ea"/>
          <a:cs typeface="Copperplate Gothic Light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Copperplate Gothic Light"/>
          <a:ea typeface="+mn-ea"/>
          <a:cs typeface="Copperplate Gothic Light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Copperplate Gothic Light"/>
          <a:ea typeface="+mn-ea"/>
          <a:cs typeface="Copperplate Gothic Light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Copperplate Gothic Light"/>
          <a:ea typeface="+mn-ea"/>
          <a:cs typeface="Copperplate Gothic Light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b="1" dirty="0" smtClean="0">
                <a:latin typeface="Copperplate Gothic Light"/>
                <a:cs typeface="Copperplate Gothic Light"/>
              </a:rPr>
              <a:t>Where to Open a Bar or Restaurant in NYC?</a:t>
            </a:r>
            <a:endParaRPr lang="en-US" b="1" dirty="0">
              <a:latin typeface="Copperplate Gothic Light"/>
              <a:cs typeface="Copperplate Gothic Ligh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3200" y="4620411"/>
            <a:ext cx="6400800" cy="1459077"/>
          </a:xfrm>
        </p:spPr>
        <p:txBody>
          <a:bodyPr>
            <a:noAutofit/>
          </a:bodyPr>
          <a:lstStyle/>
          <a:p>
            <a:pPr algn="r"/>
            <a:r>
              <a:rPr lang="en-US" sz="1500" b="1" dirty="0" smtClean="0"/>
              <a:t>Cristina Gomez</a:t>
            </a:r>
          </a:p>
          <a:p>
            <a:pPr algn="r"/>
            <a:r>
              <a:rPr lang="en-US" sz="1500" b="1" dirty="0" smtClean="0"/>
              <a:t>Annie Hinkley</a:t>
            </a:r>
          </a:p>
          <a:p>
            <a:pPr algn="r"/>
            <a:r>
              <a:rPr lang="en-US" sz="1500" b="1" dirty="0" smtClean="0"/>
              <a:t>Alex Reinlieb</a:t>
            </a:r>
          </a:p>
          <a:p>
            <a:pPr algn="r"/>
            <a:r>
              <a:rPr lang="en-US" sz="1500" b="1" dirty="0" smtClean="0"/>
              <a:t>Jennifer Smalheiser</a:t>
            </a:r>
          </a:p>
          <a:p>
            <a:pPr algn="r"/>
            <a:r>
              <a:rPr lang="en-US" sz="1500" b="1" dirty="0" smtClean="0"/>
              <a:t>Matteo Zanella</a:t>
            </a:r>
            <a:endParaRPr lang="en-US" sz="15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558766" y="3607162"/>
            <a:ext cx="40264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opperplate Gothic Light"/>
                <a:cs typeface="Copperplate Gothic Light"/>
              </a:rPr>
              <a:t>December 13, 2010</a:t>
            </a:r>
            <a:endParaRPr lang="en-US" dirty="0">
              <a:latin typeface="Copperplate Gothic Light"/>
              <a:cs typeface="Copperplate Gothic Ligh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Input Value </a:t>
            </a:r>
            <a:r>
              <a:rPr lang="en-US" dirty="0"/>
              <a:t>T</a:t>
            </a:r>
            <a:r>
              <a:rPr lang="en-US" dirty="0" smtClean="0"/>
              <a:t>able</a:t>
            </a:r>
            <a:endParaRPr lang="en-US" dirty="0"/>
          </a:p>
        </p:txBody>
      </p:sp>
      <p:pic>
        <p:nvPicPr>
          <p:cNvPr id="4" name="Content Placeholder 3" descr="Screen shot 2010-12-04 at 6.12.10 PM.png"/>
          <p:cNvPicPr>
            <a:picLocks noGrp="1" noChangeAspect="1"/>
          </p:cNvPicPr>
          <p:nvPr>
            <p:ph idx="1"/>
          </p:nvPr>
        </p:nvPicPr>
        <p:blipFill>
          <a:blip r:embed="rId2"/>
          <a:srcRect t="-1585" b="-853"/>
          <a:stretch>
            <a:fillRect/>
          </a:stretch>
        </p:blipFill>
        <p:spPr>
          <a:xfrm>
            <a:off x="228600" y="1688870"/>
            <a:ext cx="8686800" cy="2058988"/>
          </a:xfrm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</p:spPr>
      </p:pic>
      <p:sp>
        <p:nvSpPr>
          <p:cNvPr id="5" name="Rectangle 4"/>
          <p:cNvSpPr/>
          <p:nvPr/>
        </p:nvSpPr>
        <p:spPr>
          <a:xfrm>
            <a:off x="7871564" y="1922233"/>
            <a:ext cx="511175" cy="1825625"/>
          </a:xfrm>
          <a:prstGeom prst="rect">
            <a:avLst/>
          </a:prstGeom>
          <a:noFill/>
          <a:ln w="38100" cap="flat" cmpd="sng" algn="ctr">
            <a:solidFill>
              <a:srgbClr val="0000FF"/>
            </a:solidFill>
            <a:prstDash val="dash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8427189" y="1922233"/>
            <a:ext cx="515938" cy="904875"/>
          </a:xfrm>
          <a:prstGeom prst="rect">
            <a:avLst/>
          </a:prstGeom>
          <a:noFill/>
          <a:ln w="38100" cap="flat" cmpd="sng" algn="ctr">
            <a:solidFill>
              <a:srgbClr val="FFFF0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2475716" y="4201601"/>
            <a:ext cx="4192569" cy="1405038"/>
          </a:xfrm>
          <a:prstGeom prst="roundRect">
            <a:avLst/>
          </a:prstGeom>
          <a:solidFill>
            <a:srgbClr val="FFE0B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000000"/>
                </a:solidFill>
                <a:latin typeface="Arial Bold"/>
                <a:cs typeface="Arial Bold"/>
              </a:rPr>
              <a:t>All inputs, except for the </a:t>
            </a:r>
          </a:p>
          <a:p>
            <a:pPr algn="ctr"/>
            <a:r>
              <a:rPr lang="en-US" sz="2000" dirty="0" smtClean="0">
                <a:solidFill>
                  <a:srgbClr val="000000"/>
                </a:solidFill>
                <a:latin typeface="Arial Bold"/>
                <a:cs typeface="Arial Bold"/>
              </a:rPr>
              <a:t>“Max Budget for Space” input, </a:t>
            </a:r>
          </a:p>
          <a:p>
            <a:pPr algn="ctr"/>
            <a:r>
              <a:rPr lang="en-US" sz="2000" dirty="0" smtClean="0">
                <a:solidFill>
                  <a:srgbClr val="000000"/>
                </a:solidFill>
                <a:latin typeface="Arial Bold"/>
                <a:cs typeface="Arial Bold"/>
              </a:rPr>
              <a:t>are converted in a </a:t>
            </a:r>
          </a:p>
          <a:p>
            <a:pPr algn="ctr"/>
            <a:r>
              <a:rPr lang="en-US" sz="2000" dirty="0" smtClean="0">
                <a:solidFill>
                  <a:srgbClr val="000000"/>
                </a:solidFill>
                <a:latin typeface="Arial Bold"/>
                <a:cs typeface="Arial Bold"/>
              </a:rPr>
              <a:t>numerical value</a:t>
            </a:r>
            <a:endParaRPr lang="en-US" sz="2000" dirty="0">
              <a:solidFill>
                <a:srgbClr val="000000"/>
              </a:solidFill>
              <a:latin typeface="Arial Bold"/>
              <a:cs typeface="Arial Bold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69063" y="1922233"/>
            <a:ext cx="869950" cy="788987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Neighborhood Constraints</a:t>
            </a:r>
            <a:endParaRPr lang="en-US" dirty="0"/>
          </a:p>
        </p:txBody>
      </p:sp>
      <p:pic>
        <p:nvPicPr>
          <p:cNvPr id="4" name="Content Placeholder 5" descr="Screen shot 2010-12-04 at 6.08.51 PM.png"/>
          <p:cNvPicPr>
            <a:picLocks noGrp="1" noChangeAspect="1"/>
          </p:cNvPicPr>
          <p:nvPr>
            <p:ph idx="1"/>
          </p:nvPr>
        </p:nvPicPr>
        <p:blipFill>
          <a:blip r:embed="rId2"/>
          <a:srcRect l="65" r="356"/>
          <a:stretch>
            <a:fillRect/>
          </a:stretch>
        </p:blipFill>
        <p:spPr>
          <a:xfrm>
            <a:off x="2262451" y="1235804"/>
            <a:ext cx="4619098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Group 56"/>
          <p:cNvGraphicFramePr>
            <a:graphicFrameLocks noGrp="1"/>
          </p:cNvGraphicFramePr>
          <p:nvPr>
            <p:ph sz="half" idx="1"/>
          </p:nvPr>
        </p:nvGraphicFramePr>
        <p:xfrm>
          <a:off x="238943" y="1164262"/>
          <a:ext cx="8666115" cy="3988874"/>
        </p:xfrm>
        <a:graphic>
          <a:graphicData uri="http://schemas.openxmlformats.org/drawingml/2006/table">
            <a:tbl>
              <a:tblPr/>
              <a:tblGrid>
                <a:gridCol w="2126484"/>
                <a:gridCol w="1093552"/>
                <a:gridCol w="5446079"/>
              </a:tblGrid>
              <a:tr h="38938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pperplate Gothic Light"/>
                          <a:cs typeface="Copperplate Gothic Light"/>
                        </a:rPr>
                        <a:t>Characteristic </a:t>
                      </a: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pperplate Gothic Light"/>
                          <a:cs typeface="Copperplate Gothic Light"/>
                        </a:rPr>
                        <a:t>Range</a:t>
                      </a: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pperplate Gothic Light"/>
                          <a:cs typeface="Copperplate Gothic Light"/>
                        </a:rPr>
                        <a:t>Description</a:t>
                      </a: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66247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cs typeface="Arial"/>
                        </a:rPr>
                        <a:t>Bar/Restaurant Type </a:t>
                      </a: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96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cs typeface="Arial"/>
                        </a:rPr>
                        <a:t>40 or 60</a:t>
                      </a: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96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Appropriate area for bar or restaurant (NY Magazine)</a:t>
                      </a: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96F"/>
                    </a:solidFill>
                  </a:tcPr>
                </a:tc>
              </a:tr>
              <a:tr h="366941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Budget for Space</a:t>
                      </a: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96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cs typeface="Arial"/>
                        </a:rPr>
                        <a:t>0 or 80</a:t>
                      </a: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96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Real estate affordable with current budget</a:t>
                      </a: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96F"/>
                    </a:solidFill>
                  </a:tcPr>
                </a:tc>
              </a:tr>
              <a:tr h="366941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cs typeface="Arial"/>
                        </a:rPr>
                        <a:t>Vibe (Loudness)</a:t>
                      </a: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96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cs typeface="Arial"/>
                        </a:rPr>
                        <a:t>0 - 100</a:t>
                      </a: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96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Forecasted loudness of property</a:t>
                      </a: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96F"/>
                    </a:solidFill>
                  </a:tcPr>
                </a:tc>
              </a:tr>
              <a:tr h="550159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cs typeface="Arial"/>
                        </a:rPr>
                        <a:t>Patron Type</a:t>
                      </a: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96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cs typeface="Arial"/>
                        </a:rPr>
                        <a:t>0 - 100</a:t>
                      </a: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96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Type of prospective customer (native or tourist), based on hotel presence</a:t>
                      </a: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96F"/>
                    </a:solidFill>
                  </a:tcPr>
                </a:tc>
              </a:tr>
              <a:tr h="550159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cs typeface="Arial"/>
                        </a:rPr>
                        <a:t>Public Transportation Access</a:t>
                      </a: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96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cs typeface="Arial"/>
                        </a:rPr>
                        <a:t>0 - 100</a:t>
                      </a: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96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Availability of public transportation</a:t>
                      </a: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96F"/>
                    </a:solidFill>
                  </a:tcPr>
                </a:tc>
              </a:tr>
              <a:tr h="321972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cs typeface="Arial"/>
                        </a:rPr>
                        <a:t>Price Range</a:t>
                      </a: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96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cs typeface="Arial"/>
                        </a:rPr>
                        <a:t>0 – 300</a:t>
                      </a: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96F"/>
                    </a:solidFill>
                  </a:tcPr>
                </a:tc>
                <a:tc>
                  <a:txBody>
                    <a:bodyPr/>
                    <a:lstStyle/>
                    <a:p>
                      <a:pPr marL="107950" marR="0" lvl="0" indent="-10795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Price levels consistency in the area</a:t>
                      </a: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96F"/>
                    </a:solidFill>
                  </a:tcPr>
                </a:tc>
              </a:tr>
              <a:tr h="32086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cs typeface="Arial"/>
                        </a:rPr>
                        <a:t>Safety Factor</a:t>
                      </a: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96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cs typeface="Arial"/>
                        </a:rPr>
                        <a:t>0 - 100</a:t>
                      </a: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96F"/>
                    </a:solidFill>
                  </a:tcPr>
                </a:tc>
                <a:tc>
                  <a:txBody>
                    <a:bodyPr/>
                    <a:lstStyle/>
                    <a:p>
                      <a:pPr marL="107950" marR="0" lvl="0" indent="-10795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cs typeface="Arial"/>
                        </a:rPr>
                        <a:t>Crime rate in the area</a:t>
                      </a: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96F"/>
                    </a:solidFill>
                  </a:tcPr>
                </a:tc>
              </a:tr>
              <a:tr h="31851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cs typeface="Arial"/>
                        </a:rPr>
                        <a:t>Target Segment</a:t>
                      </a: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96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cs typeface="Arial"/>
                        </a:rPr>
                        <a:t>40 or 65</a:t>
                      </a: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96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Age Distribution</a:t>
                      </a: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96F"/>
                    </a:solidFill>
                  </a:tcPr>
                </a:tc>
              </a:tr>
              <a:tr h="31851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cs typeface="Arial"/>
                        </a:rPr>
                        <a:t>Cuisine Type</a:t>
                      </a: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96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cs typeface="Arial"/>
                        </a:rPr>
                        <a:t>0 - 100</a:t>
                      </a: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96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Avoidance of saturated area for specific cuisine</a:t>
                      </a: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96F"/>
                    </a:solidFill>
                  </a:tcPr>
                </a:tc>
              </a:tr>
            </a:tbl>
          </a:graphicData>
        </a:graphic>
      </p:graphicFrame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84791" y="274638"/>
            <a:ext cx="8737601" cy="614362"/>
          </a:xfrm>
        </p:spPr>
        <p:txBody>
          <a:bodyPr>
            <a:noAutofit/>
          </a:bodyPr>
          <a:lstStyle/>
          <a:p>
            <a:r>
              <a:rPr lang="en-US" dirty="0" smtClean="0"/>
              <a:t>Rankings Neighborhood Characteristics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265967" y="5207176"/>
            <a:ext cx="5571061" cy="815471"/>
          </a:xfrm>
          <a:prstGeom prst="roundRect">
            <a:avLst/>
          </a:prstGeom>
          <a:solidFill>
            <a:srgbClr val="FFE0B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Arial Bold"/>
                <a:cs typeface="Arial Bold"/>
              </a:rPr>
              <a:t>Inputs and neighborhoods data are combined in order to rank the required characteristics</a:t>
            </a:r>
            <a:endParaRPr lang="en-US" sz="1600" dirty="0">
              <a:solidFill>
                <a:schemeClr val="bg1"/>
              </a:solidFill>
              <a:latin typeface="Arial Bold"/>
              <a:cs typeface="Arial Bold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6485585" y="5207176"/>
            <a:ext cx="2405961" cy="822960"/>
          </a:xfrm>
          <a:prstGeom prst="roundRect">
            <a:avLst/>
          </a:prstGeom>
          <a:solidFill>
            <a:srgbClr val="FFE0B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000000"/>
                </a:solidFill>
                <a:latin typeface="Arial Bold"/>
                <a:cs typeface="Arial Bold"/>
              </a:rPr>
              <a:t>Low Value = Good Fit</a:t>
            </a:r>
          </a:p>
          <a:p>
            <a:pPr algn="ctr"/>
            <a:r>
              <a:rPr lang="en-US" sz="1600" dirty="0" smtClean="0">
                <a:solidFill>
                  <a:srgbClr val="000000"/>
                </a:solidFill>
                <a:latin typeface="Arial Bold"/>
                <a:cs typeface="Arial Bold"/>
              </a:rPr>
              <a:t>High Value = Bad Fit</a:t>
            </a:r>
            <a:endParaRPr lang="en-US" sz="1600" dirty="0">
              <a:solidFill>
                <a:srgbClr val="000000"/>
              </a:solidFill>
              <a:latin typeface="Arial Bold"/>
              <a:cs typeface="Arial Bo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Rankings Calculation</a:t>
            </a:r>
            <a:endParaRPr lang="en-US" dirty="0"/>
          </a:p>
        </p:txBody>
      </p:sp>
      <p:pic>
        <p:nvPicPr>
          <p:cNvPr id="4" name="Content Placeholder 3" descr="Screen shot 2010-12-04 at 6.53.28 PM.png"/>
          <p:cNvPicPr>
            <a:picLocks noGrp="1" noChangeAspect="1"/>
          </p:cNvPicPr>
          <p:nvPr>
            <p:ph idx="1"/>
          </p:nvPr>
        </p:nvPicPr>
        <p:blipFill>
          <a:blip r:embed="rId2"/>
          <a:srcRect l="581" t="10126" r="256"/>
          <a:stretch>
            <a:fillRect/>
          </a:stretch>
        </p:blipFill>
        <p:spPr>
          <a:xfrm>
            <a:off x="368300" y="1196521"/>
            <a:ext cx="8407400" cy="474145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Output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473960" y="1783316"/>
            <a:ext cx="3376858" cy="3242394"/>
          </a:xfrm>
          <a:prstGeom prst="roundRect">
            <a:avLst/>
          </a:prstGeom>
          <a:solidFill>
            <a:srgbClr val="FFE0B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rgbClr val="000000"/>
                </a:solidFill>
                <a:latin typeface="Arial Bold"/>
                <a:cs typeface="Arial Bold"/>
              </a:rPr>
              <a:t>The output shows the 5 neighborhoods that maximize the the utility function and respect all constraints </a:t>
            </a:r>
            <a:endParaRPr lang="en-US" sz="2400" dirty="0">
              <a:solidFill>
                <a:srgbClr val="000000"/>
              </a:solidFill>
              <a:latin typeface="Arial Bold"/>
              <a:cs typeface="Arial Bold"/>
            </a:endParaRPr>
          </a:p>
        </p:txBody>
      </p:sp>
      <p:pic>
        <p:nvPicPr>
          <p:cNvPr id="5" name="Content Placeholder 3" descr="Screen shot 2010-12-04 at 6.09.04 PM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40" r="-140"/>
          <a:stretch>
            <a:fillRect/>
          </a:stretch>
        </p:blipFill>
        <p:spPr>
          <a:xfrm>
            <a:off x="4961822" y="2375813"/>
            <a:ext cx="3741738" cy="2057400"/>
          </a:xfrm>
        </p:spPr>
      </p:pic>
      <p:sp>
        <p:nvSpPr>
          <p:cNvPr id="6" name="Isosceles Triangle 5"/>
          <p:cNvSpPr/>
          <p:nvPr/>
        </p:nvSpPr>
        <p:spPr>
          <a:xfrm rot="5400000">
            <a:off x="3624884" y="3163423"/>
            <a:ext cx="1636650" cy="482180"/>
          </a:xfrm>
          <a:prstGeom prst="triangl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Live Model Demonstration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 </a:t>
            </a:r>
            <a:r>
              <a:rPr lang="en-US" dirty="0" smtClean="0"/>
              <a:t>Improvements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400" y="1357021"/>
            <a:ext cx="8229600" cy="4292600"/>
          </a:xfrm>
        </p:spPr>
        <p:txBody>
          <a:bodyPr>
            <a:normAutofit/>
          </a:bodyPr>
          <a:lstStyle/>
          <a:p>
            <a:r>
              <a:rPr lang="en-US" dirty="0" smtClean="0"/>
              <a:t>Update with most current census data</a:t>
            </a:r>
          </a:p>
          <a:p>
            <a:r>
              <a:rPr lang="en-US" dirty="0" smtClean="0"/>
              <a:t>Use crystal ball to randomize the target segment and success/failure rate of new business</a:t>
            </a:r>
          </a:p>
          <a:p>
            <a:r>
              <a:rPr lang="en-US" dirty="0" smtClean="0"/>
              <a:t>Include more start-up cost data</a:t>
            </a:r>
          </a:p>
          <a:p>
            <a:r>
              <a:rPr lang="en-US" dirty="0" smtClean="0"/>
              <a:t>Breakdown neighborhoods more granularly (e.g. by </a:t>
            </a:r>
            <a:r>
              <a:rPr lang="en-US" dirty="0" err="1" smtClean="0"/>
              <a:t>zipcode</a:t>
            </a:r>
            <a:r>
              <a:rPr lang="en-US" dirty="0" smtClean="0"/>
              <a:t>)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3600" b="1" dirty="0"/>
              <a:t>A</a:t>
            </a:r>
            <a:r>
              <a:rPr lang="en-US" sz="3600" b="1" dirty="0" smtClean="0"/>
              <a:t>genda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0952" y="1600201"/>
            <a:ext cx="8229600" cy="4292600"/>
          </a:xfrm>
        </p:spPr>
        <p:txBody>
          <a:bodyPr/>
          <a:lstStyle/>
          <a:p>
            <a:pPr marL="458788" indent="-458788"/>
            <a:r>
              <a:rPr lang="en-US" b="1" dirty="0" smtClean="0"/>
              <a:t>What is the problem? </a:t>
            </a:r>
          </a:p>
          <a:p>
            <a:pPr marL="458788" indent="-458788"/>
            <a:r>
              <a:rPr lang="en-US" b="1" dirty="0" smtClean="0"/>
              <a:t>Solution Methodology</a:t>
            </a:r>
          </a:p>
          <a:p>
            <a:pPr marL="458788" indent="-458788"/>
            <a:r>
              <a:rPr lang="en-US" b="1" dirty="0" smtClean="0"/>
              <a:t>Data Overview </a:t>
            </a:r>
          </a:p>
          <a:p>
            <a:pPr marL="458788" indent="-458788"/>
            <a:r>
              <a:rPr lang="en-US" b="1" dirty="0" smtClean="0"/>
              <a:t>Model formulation </a:t>
            </a:r>
          </a:p>
          <a:p>
            <a:pPr marL="458788" indent="-458788"/>
            <a:r>
              <a:rPr lang="en-US" b="1" dirty="0" smtClean="0"/>
              <a:t>Overview of Model Components</a:t>
            </a:r>
          </a:p>
          <a:p>
            <a:pPr marL="458788" indent="-458788"/>
            <a:r>
              <a:rPr lang="en-US" b="1" dirty="0" smtClean="0"/>
              <a:t>Demonstration </a:t>
            </a:r>
          </a:p>
          <a:p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Description of The Problem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4257" y="1459077"/>
            <a:ext cx="4264423" cy="4264423"/>
          </a:xfrm>
          <a:prstGeom prst="rect">
            <a:avLst/>
          </a:prstGeom>
        </p:spPr>
      </p:pic>
      <p:sp>
        <p:nvSpPr>
          <p:cNvPr id="5" name="Rounded Rectangle 4"/>
          <p:cNvSpPr/>
          <p:nvPr/>
        </p:nvSpPr>
        <p:spPr>
          <a:xfrm>
            <a:off x="2391566" y="3539614"/>
            <a:ext cx="2013233" cy="2226735"/>
          </a:xfrm>
          <a:prstGeom prst="roundRect">
            <a:avLst/>
          </a:prstGeom>
          <a:solidFill>
            <a:srgbClr val="FFE0B1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en-US" dirty="0" smtClean="0">
                <a:solidFill>
                  <a:srgbClr val="000000"/>
                </a:solidFill>
                <a:latin typeface="Arial Bold"/>
                <a:cs typeface="Arial Bold"/>
              </a:rPr>
              <a:t>To find the ideal neighborhood in which to open a bar or restaurant by optimizing </a:t>
            </a:r>
            <a:r>
              <a:rPr lang="en-US" b="1" dirty="0" smtClean="0">
                <a:solidFill>
                  <a:srgbClr val="000000"/>
                </a:solidFill>
                <a:latin typeface="Arial Bold"/>
                <a:cs typeface="Arial Bold"/>
              </a:rPr>
              <a:t>9</a:t>
            </a:r>
            <a:r>
              <a:rPr lang="en-US" dirty="0" smtClean="0">
                <a:solidFill>
                  <a:srgbClr val="000000"/>
                </a:solidFill>
                <a:latin typeface="Arial Bold"/>
                <a:cs typeface="Arial Bold"/>
              </a:rPr>
              <a:t> characteristic preferences</a:t>
            </a:r>
            <a:r>
              <a:rPr lang="en-US" b="1" dirty="0" smtClean="0">
                <a:solidFill>
                  <a:srgbClr val="000000"/>
                </a:solidFill>
                <a:latin typeface="Copperplate Gothic Light"/>
                <a:cs typeface="Copperplate Gothic Light"/>
              </a:rPr>
              <a:t> 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406399" y="1459077"/>
            <a:ext cx="3998399" cy="1918416"/>
          </a:xfrm>
          <a:prstGeom prst="roundRect">
            <a:avLst/>
          </a:prstGeom>
          <a:solidFill>
            <a:srgbClr val="F35B2B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  <a:latin typeface="Copperplate Gothic Light"/>
                <a:cs typeface="Copperplate Gothic Light"/>
              </a:rPr>
              <a:t>There are19 Distinct Neighborhoods in Manhattan</a:t>
            </a:r>
            <a:endParaRPr lang="en-US" sz="2400" b="1" dirty="0">
              <a:solidFill>
                <a:schemeClr val="bg1"/>
              </a:solidFill>
              <a:latin typeface="Copperplate Gothic Light"/>
              <a:cs typeface="Copperplate Gothic Light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338838" y="4025972"/>
            <a:ext cx="1606835" cy="1254018"/>
          </a:xfrm>
          <a:prstGeom prst="round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Copperplate Gothic Light"/>
                <a:cs typeface="Copperplate Gothic Light"/>
              </a:rPr>
              <a:t>Our Goal</a:t>
            </a:r>
            <a:endParaRPr lang="en-US" sz="3200" b="1" dirty="0">
              <a:solidFill>
                <a:schemeClr val="bg1"/>
              </a:solidFill>
              <a:latin typeface="Copperplate Gothic Light"/>
              <a:cs typeface="Copperplate Gothic Light"/>
            </a:endParaRPr>
          </a:p>
        </p:txBody>
      </p:sp>
      <p:sp>
        <p:nvSpPr>
          <p:cNvPr id="9" name="Isosceles Triangle 8"/>
          <p:cNvSpPr/>
          <p:nvPr/>
        </p:nvSpPr>
        <p:spPr>
          <a:xfrm rot="5400000">
            <a:off x="1607955" y="4524965"/>
            <a:ext cx="1121328" cy="256032"/>
          </a:xfrm>
          <a:prstGeom prst="triangl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 Methodology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2888" y="1343511"/>
            <a:ext cx="8484257" cy="42926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Selection of input characteristics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Collection of data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Ranking system for each input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Apply Solver to Optimize the ideal location for the venue based on owner’s desired characteristics and preferences                                    rankings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5744547" y="4687961"/>
            <a:ext cx="2148336" cy="1204840"/>
          </a:xfrm>
          <a:prstGeom prst="roundRect">
            <a:avLst/>
          </a:prstGeom>
          <a:solidFill>
            <a:srgbClr val="FFE0B1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en-US" dirty="0" smtClean="0">
                <a:solidFill>
                  <a:srgbClr val="000000"/>
                </a:solidFill>
                <a:latin typeface="Arial Bold"/>
                <a:cs typeface="Arial Bold"/>
              </a:rPr>
              <a:t>i.e. the “must haves</a:t>
            </a:r>
            <a:r>
              <a:rPr lang="en-US" dirty="0" smtClean="0">
                <a:solidFill>
                  <a:srgbClr val="000000"/>
                </a:solidFill>
                <a:latin typeface="Arial Bold"/>
                <a:cs typeface="Arial Bold"/>
              </a:rPr>
              <a:t>” </a:t>
            </a:r>
            <a:r>
              <a:rPr lang="en-US" dirty="0" smtClean="0">
                <a:solidFill>
                  <a:srgbClr val="000000"/>
                </a:solidFill>
                <a:latin typeface="Arial Bold"/>
                <a:cs typeface="Arial Bold"/>
              </a:rPr>
              <a:t>vs. the “nice to haves”</a:t>
            </a:r>
            <a:endParaRPr lang="en-US" b="1" dirty="0" smtClean="0">
              <a:solidFill>
                <a:srgbClr val="000000"/>
              </a:solidFill>
              <a:latin typeface="Copperplate Gothic Light"/>
              <a:cs typeface="Copperplate Gothic Light"/>
            </a:endParaRPr>
          </a:p>
        </p:txBody>
      </p:sp>
      <p:sp>
        <p:nvSpPr>
          <p:cNvPr id="5" name="Isosceles Triangle 4"/>
          <p:cNvSpPr/>
          <p:nvPr/>
        </p:nvSpPr>
        <p:spPr>
          <a:xfrm rot="5400000">
            <a:off x="4647627" y="5065748"/>
            <a:ext cx="1121328" cy="365755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2100" y="274638"/>
            <a:ext cx="8851900" cy="614362"/>
          </a:xfrm>
        </p:spPr>
        <p:txBody>
          <a:bodyPr>
            <a:noAutofit/>
          </a:bodyPr>
          <a:lstStyle/>
          <a:p>
            <a:r>
              <a:rPr lang="en-US" dirty="0"/>
              <a:t>Characteristics of Desired</a:t>
            </a:r>
            <a:r>
              <a:rPr lang="en-US" dirty="0" smtClean="0"/>
              <a:t> Venue</a:t>
            </a:r>
            <a:endParaRPr lang="en-US" dirty="0"/>
          </a:p>
        </p:txBody>
      </p:sp>
      <p:graphicFrame>
        <p:nvGraphicFramePr>
          <p:cNvPr id="6" name="Group 56"/>
          <p:cNvGraphicFramePr>
            <a:graphicFrameLocks noGrp="1"/>
          </p:cNvGraphicFramePr>
          <p:nvPr>
            <p:ph sz="half" idx="1"/>
          </p:nvPr>
        </p:nvGraphicFramePr>
        <p:xfrm>
          <a:off x="119471" y="1256424"/>
          <a:ext cx="8905058" cy="4564556"/>
        </p:xfrm>
        <a:graphic>
          <a:graphicData uri="http://schemas.openxmlformats.org/drawingml/2006/table">
            <a:tbl>
              <a:tblPr/>
              <a:tblGrid>
                <a:gridCol w="2499652"/>
                <a:gridCol w="2742862"/>
                <a:gridCol w="3662544"/>
              </a:tblGrid>
              <a:tr h="604952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pperplate Gothic Light"/>
                          <a:cs typeface="Copperplate Gothic Light"/>
                        </a:rPr>
                        <a:t>Characteristic </a:t>
                      </a: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pperplate Gothic Light"/>
                          <a:cs typeface="Copperplate Gothic Light"/>
                        </a:rPr>
                        <a:t>Input </a:t>
                      </a: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pperplate Gothic Light"/>
                          <a:cs typeface="Copperplate Gothic Light"/>
                        </a:rPr>
                        <a:t>Data Collected By Neighborhood </a:t>
                      </a: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93429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cs typeface="Arial"/>
                        </a:rPr>
                        <a:t>Bar/Restaurant Type </a:t>
                      </a: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96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cs typeface="Arial"/>
                        </a:rPr>
                        <a:t>Bar or Restaurant </a:t>
                      </a: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96F"/>
                    </a:solidFill>
                  </a:tcPr>
                </a:tc>
                <a:tc>
                  <a:txBody>
                    <a:bodyPr/>
                    <a:lstStyle/>
                    <a:p>
                      <a:pPr marL="107950" marR="0" lvl="0" indent="-10795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cs typeface="Arial"/>
                        </a:rPr>
                        <a:t>Restaurant Score</a:t>
                      </a:r>
                    </a:p>
                    <a:p>
                      <a:pPr marL="107950" marR="0" lvl="0" indent="-10795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cs typeface="Arial"/>
                        </a:rPr>
                        <a:t>Nightlife Score</a:t>
                      </a: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96F"/>
                    </a:solidFill>
                  </a:tcPr>
                </a:tc>
              </a:tr>
              <a:tr h="346767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cs typeface="Arial"/>
                        </a:rPr>
                        <a:t>Vibe (Loudness)</a:t>
                      </a: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96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cs typeface="Arial"/>
                        </a:rPr>
                        <a:t>Quiet or Lively </a:t>
                      </a: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96F"/>
                    </a:solidFill>
                  </a:tcPr>
                </a:tc>
                <a:tc>
                  <a:txBody>
                    <a:bodyPr/>
                    <a:lstStyle/>
                    <a:p>
                      <a:pPr marL="107950" marR="0" lvl="0" indent="-10795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cs typeface="Arial"/>
                        </a:rPr>
                        <a:t>No. of Noise Complaints </a:t>
                      </a: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96F"/>
                    </a:solidFill>
                  </a:tcPr>
                </a:tc>
              </a:tr>
              <a:tr h="34972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cs typeface="Arial"/>
                        </a:rPr>
                        <a:t>Patron Type</a:t>
                      </a: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96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cs typeface="Arial"/>
                        </a:rPr>
                        <a:t>Native or Tourist</a:t>
                      </a: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96F"/>
                    </a:solidFill>
                  </a:tcPr>
                </a:tc>
                <a:tc>
                  <a:txBody>
                    <a:bodyPr/>
                    <a:lstStyle/>
                    <a:p>
                      <a:pPr marL="107950" marR="0" lvl="0" indent="-10795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cs typeface="Arial"/>
                        </a:rPr>
                        <a:t>No. of Hotels </a:t>
                      </a: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96F"/>
                    </a:solidFill>
                  </a:tcPr>
                </a:tc>
              </a:tr>
              <a:tr h="38302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cs typeface="Arial"/>
                        </a:rPr>
                        <a:t>Price Range</a:t>
                      </a: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96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cs typeface="Arial"/>
                        </a:rPr>
                        <a:t>$, $$, $$$, $$$$</a:t>
                      </a: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96F"/>
                    </a:solidFill>
                  </a:tcPr>
                </a:tc>
                <a:tc>
                  <a:txBody>
                    <a:bodyPr/>
                    <a:lstStyle/>
                    <a:p>
                      <a:pPr marL="107950" marR="0" lvl="0" indent="-10795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cs typeface="Arial"/>
                        </a:rPr>
                        <a:t>No. of restaurants of each price point </a:t>
                      </a: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96F"/>
                    </a:solidFill>
                  </a:tcPr>
                </a:tc>
              </a:tr>
              <a:tr h="547337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cs typeface="Arial"/>
                        </a:rPr>
                        <a:t>Public Transportation Access</a:t>
                      </a: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96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cs typeface="Arial"/>
                        </a:rPr>
                        <a:t>Convenient or Inconvenient </a:t>
                      </a: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96F"/>
                    </a:solidFill>
                  </a:tcPr>
                </a:tc>
                <a:tc>
                  <a:txBody>
                    <a:bodyPr/>
                    <a:lstStyle/>
                    <a:p>
                      <a:pPr marL="107950" marR="0" lvl="0" indent="-10795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cs typeface="Arial"/>
                        </a:rPr>
                        <a:t>No. of Subway Stops </a:t>
                      </a: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96F"/>
                    </a:solidFill>
                  </a:tcPr>
                </a:tc>
              </a:tr>
              <a:tr h="366652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cs typeface="Arial"/>
                        </a:rPr>
                        <a:t>Safety Factor</a:t>
                      </a: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96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cs typeface="Arial"/>
                        </a:rPr>
                        <a:t>Very Imp. or Not Imp.</a:t>
                      </a: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96F"/>
                    </a:solidFill>
                  </a:tcPr>
                </a:tc>
                <a:tc>
                  <a:txBody>
                    <a:bodyPr/>
                    <a:lstStyle/>
                    <a:p>
                      <a:pPr marL="107950" marR="0" lvl="0" indent="-10795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cs typeface="Arial"/>
                        </a:rPr>
                        <a:t>Crime Rate</a:t>
                      </a: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96F"/>
                    </a:solidFill>
                  </a:tcPr>
                </a:tc>
              </a:tr>
              <a:tr h="33706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cs typeface="Arial"/>
                        </a:rPr>
                        <a:t>Target Segment (Age)</a:t>
                      </a: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96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cs typeface="Arial"/>
                        </a:rPr>
                        <a:t>20-70 (Increments of 10)</a:t>
                      </a: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96F"/>
                    </a:solidFill>
                  </a:tcPr>
                </a:tc>
                <a:tc>
                  <a:txBody>
                    <a:bodyPr/>
                    <a:lstStyle/>
                    <a:p>
                      <a:pPr marL="107950" marR="0" lvl="0" indent="-10795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cs typeface="Arial"/>
                        </a:rPr>
                        <a:t>Age Distribution</a:t>
                      </a: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96F"/>
                    </a:solidFill>
                  </a:tcPr>
                </a:tc>
              </a:tr>
              <a:tr h="31688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cs typeface="Arial"/>
                        </a:rPr>
                        <a:t>Max Budget for Space</a:t>
                      </a: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96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cs typeface="Arial"/>
                        </a:rPr>
                        <a:t>Hard Input</a:t>
                      </a: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96F"/>
                    </a:solidFill>
                  </a:tcPr>
                </a:tc>
                <a:tc>
                  <a:txBody>
                    <a:bodyPr/>
                    <a:lstStyle/>
                    <a:p>
                      <a:pPr marL="107950" marR="0" lvl="0" indent="-10795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cs typeface="Arial"/>
                        </a:rPr>
                        <a:t>Linked to Real Estate Size</a:t>
                      </a: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96F"/>
                    </a:solidFill>
                  </a:tcPr>
                </a:tc>
              </a:tr>
              <a:tr h="59896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cs typeface="Arial"/>
                        </a:rPr>
                        <a:t>Desired Real Estate Size</a:t>
                      </a: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96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cs typeface="Arial"/>
                        </a:rPr>
                        <a:t>Small, Medium, or Large</a:t>
                      </a: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96F"/>
                    </a:solidFill>
                  </a:tcPr>
                </a:tc>
                <a:tc>
                  <a:txBody>
                    <a:bodyPr/>
                    <a:lstStyle/>
                    <a:p>
                      <a:pPr marL="107950" marR="0" lvl="0" indent="-10795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Median Value Real estate Price/Sq Ft</a:t>
                      </a: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96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 Formulation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406400" y="1378017"/>
            <a:ext cx="2349974" cy="1121328"/>
          </a:xfrm>
          <a:prstGeom prst="roundRect">
            <a:avLst/>
          </a:prstGeom>
          <a:solidFill>
            <a:srgbClr val="F35B2B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  <a:latin typeface="Copperplate Gothic Light"/>
                <a:cs typeface="Copperplate Gothic Light"/>
              </a:rPr>
              <a:t>Decision Variables</a:t>
            </a:r>
            <a:endParaRPr lang="en-US" sz="2400" b="1" dirty="0">
              <a:solidFill>
                <a:schemeClr val="bg1"/>
              </a:solidFill>
              <a:latin typeface="Copperplate Gothic Light"/>
              <a:cs typeface="Copperplate Gothic Light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406400" y="2945174"/>
            <a:ext cx="2349974" cy="1121328"/>
          </a:xfrm>
          <a:prstGeom prst="roundRect">
            <a:avLst/>
          </a:prstGeom>
          <a:solidFill>
            <a:srgbClr val="F35B2B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  <a:latin typeface="Copperplate Gothic Light"/>
                <a:cs typeface="Copperplate Gothic Light"/>
              </a:rPr>
              <a:t>Objective Function</a:t>
            </a:r>
            <a:endParaRPr lang="en-US" sz="2400" b="1" dirty="0">
              <a:solidFill>
                <a:schemeClr val="bg1"/>
              </a:solidFill>
              <a:latin typeface="Copperplate Gothic Light"/>
              <a:cs typeface="Copperplate Gothic Light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406400" y="4512331"/>
            <a:ext cx="2349974" cy="1121328"/>
          </a:xfrm>
          <a:prstGeom prst="roundRect">
            <a:avLst/>
          </a:prstGeom>
          <a:solidFill>
            <a:srgbClr val="F35B2B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  <a:latin typeface="Copperplate Gothic Light"/>
                <a:cs typeface="Copperplate Gothic Light"/>
              </a:rPr>
              <a:t>Constraint</a:t>
            </a:r>
            <a:endParaRPr lang="en-US" sz="2400" b="1" dirty="0">
              <a:solidFill>
                <a:schemeClr val="bg1"/>
              </a:solidFill>
              <a:latin typeface="Copperplate Gothic Light"/>
              <a:cs typeface="Copperplate Gothic Light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3472500" y="1378017"/>
            <a:ext cx="5296560" cy="1121328"/>
          </a:xfrm>
          <a:prstGeom prst="roundRect">
            <a:avLst/>
          </a:prstGeom>
          <a:solidFill>
            <a:srgbClr val="FFE0B1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80000"/>
              </a:lnSpc>
            </a:pPr>
            <a:r>
              <a:rPr lang="en-US" dirty="0" smtClean="0">
                <a:solidFill>
                  <a:srgbClr val="000000"/>
                </a:solidFill>
                <a:latin typeface="Arial Bold"/>
                <a:cs typeface="Arial Bold"/>
              </a:rPr>
              <a:t>Identify the ideal neighborhood within Manhattan in which to open a restaurant or bar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3472500" y="2945174"/>
            <a:ext cx="5296560" cy="1121328"/>
          </a:xfrm>
          <a:prstGeom prst="roundRect">
            <a:avLst/>
          </a:prstGeom>
          <a:solidFill>
            <a:srgbClr val="FFE0B1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80000"/>
              </a:lnSpc>
            </a:pPr>
            <a:r>
              <a:rPr lang="en-US" dirty="0" smtClean="0">
                <a:solidFill>
                  <a:srgbClr val="000000"/>
                </a:solidFill>
                <a:latin typeface="Arial Bold"/>
                <a:cs typeface="Arial Bold"/>
              </a:rPr>
              <a:t>Sum total each individual neighborhood’s score based the owner’s preferences and criteria and maximize owner’s utility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3472500" y="4512331"/>
            <a:ext cx="5296560" cy="1121328"/>
          </a:xfrm>
          <a:prstGeom prst="roundRect">
            <a:avLst/>
          </a:prstGeom>
          <a:solidFill>
            <a:srgbClr val="FFE0B1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80000"/>
              </a:lnSpc>
            </a:pPr>
            <a:r>
              <a:rPr lang="en-US" dirty="0" smtClean="0">
                <a:solidFill>
                  <a:srgbClr val="000000"/>
                </a:solidFill>
                <a:latin typeface="Arial Bold"/>
                <a:cs typeface="Arial Bold"/>
              </a:rPr>
              <a:t>Manhattan neighborhoods choices can be reduced based on owner preferences</a:t>
            </a:r>
          </a:p>
        </p:txBody>
      </p:sp>
      <p:sp>
        <p:nvSpPr>
          <p:cNvPr id="12" name="Isosceles Triangle 11"/>
          <p:cNvSpPr/>
          <p:nvPr/>
        </p:nvSpPr>
        <p:spPr>
          <a:xfrm rot="5400000">
            <a:off x="2553773" y="1778662"/>
            <a:ext cx="1121328" cy="320040"/>
          </a:xfrm>
          <a:prstGeom prst="triangl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Isosceles Triangle 12"/>
          <p:cNvSpPr/>
          <p:nvPr/>
        </p:nvSpPr>
        <p:spPr>
          <a:xfrm rot="5400000">
            <a:off x="2553773" y="4912975"/>
            <a:ext cx="1121328" cy="320040"/>
          </a:xfrm>
          <a:prstGeom prst="triangl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Isosceles Triangle 13"/>
          <p:cNvSpPr/>
          <p:nvPr/>
        </p:nvSpPr>
        <p:spPr>
          <a:xfrm rot="5400000">
            <a:off x="2553773" y="3345818"/>
            <a:ext cx="1121328" cy="320040"/>
          </a:xfrm>
          <a:prstGeom prst="triangl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Data Collection By </a:t>
            </a:r>
            <a:r>
              <a:rPr lang="en-US" dirty="0"/>
              <a:t>N</a:t>
            </a:r>
            <a:r>
              <a:rPr lang="en-US" dirty="0" smtClean="0"/>
              <a:t>eighborhood</a:t>
            </a:r>
            <a:endParaRPr lang="en-US" dirty="0"/>
          </a:p>
        </p:txBody>
      </p:sp>
      <p:pic>
        <p:nvPicPr>
          <p:cNvPr id="7" name="Content Placeholder 3" descr="Screen shot 2010-12-04 at 6.04.17 PM.png"/>
          <p:cNvPicPr>
            <a:picLocks noChangeAspect="1"/>
          </p:cNvPicPr>
          <p:nvPr/>
        </p:nvPicPr>
        <p:blipFill>
          <a:blip r:embed="rId2"/>
          <a:srcRect t="4206" b="5297"/>
          <a:stretch>
            <a:fillRect/>
          </a:stretch>
        </p:blipFill>
        <p:spPr bwMode="auto">
          <a:xfrm>
            <a:off x="1005510" y="3377493"/>
            <a:ext cx="7132980" cy="2499345"/>
          </a:xfrm>
          <a:prstGeom prst="rect">
            <a:avLst/>
          </a:prstGeom>
          <a:noFill/>
          <a:ln w="28575" cap="flat" cmpd="sng" algn="ctr">
            <a:noFill/>
            <a:prstDash val="solid"/>
            <a:miter lim="800000"/>
            <a:headEnd type="none" w="med" len="med"/>
            <a:tailEnd type="none" w="med" len="med"/>
          </a:ln>
        </p:spPr>
      </p:pic>
      <p:pic>
        <p:nvPicPr>
          <p:cNvPr id="6" name="Content Placeholder 3" descr="Screen shot 2010-12-04 at 6.04.37 PM.png"/>
          <p:cNvPicPr>
            <a:picLocks noGrp="1" noChangeAspect="1"/>
          </p:cNvPicPr>
          <p:nvPr>
            <p:ph idx="1"/>
          </p:nvPr>
        </p:nvPicPr>
        <p:blipFill>
          <a:blip r:embed="rId3"/>
          <a:srcRect t="-868" b="-1013"/>
          <a:stretch>
            <a:fillRect/>
          </a:stretch>
        </p:blipFill>
        <p:spPr>
          <a:xfrm>
            <a:off x="4080528" y="1350996"/>
            <a:ext cx="4768425" cy="2226475"/>
          </a:xfrm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</p:spPr>
      </p:pic>
      <p:sp>
        <p:nvSpPr>
          <p:cNvPr id="5" name="Rounded Rectangle 4"/>
          <p:cNvSpPr/>
          <p:nvPr/>
        </p:nvSpPr>
        <p:spPr>
          <a:xfrm>
            <a:off x="582046" y="1486096"/>
            <a:ext cx="2930978" cy="1540138"/>
          </a:xfrm>
          <a:prstGeom prst="roundRect">
            <a:avLst/>
          </a:prstGeom>
          <a:solidFill>
            <a:srgbClr val="FFE0B1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Arial Bold"/>
                <a:cs typeface="Arial Bold"/>
              </a:rPr>
              <a:t>10 different types of information </a:t>
            </a:r>
          </a:p>
          <a:p>
            <a:pPr algn="ctr"/>
            <a:r>
              <a:rPr lang="en-US" sz="2000" dirty="0" smtClean="0">
                <a:solidFill>
                  <a:schemeClr val="bg1"/>
                </a:solidFill>
                <a:latin typeface="Arial Bold"/>
                <a:cs typeface="Arial Bold"/>
              </a:rPr>
              <a:t>collected by neighborhood </a:t>
            </a:r>
            <a:endParaRPr lang="en-US" sz="2000" dirty="0">
              <a:solidFill>
                <a:schemeClr val="bg1"/>
              </a:solidFill>
              <a:latin typeface="Arial Bold"/>
              <a:cs typeface="Arial Bo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352" y="274638"/>
            <a:ext cx="8229600" cy="614362"/>
          </a:xfrm>
        </p:spPr>
        <p:txBody>
          <a:bodyPr/>
          <a:lstStyle/>
          <a:p>
            <a:r>
              <a:rPr lang="en-US" dirty="0" smtClean="0"/>
              <a:t>Breakdown of Cuisine Type </a:t>
            </a:r>
            <a:endParaRPr lang="en-US" dirty="0"/>
          </a:p>
        </p:txBody>
      </p:sp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3"/>
          <a:srcRect l="2326"/>
          <a:stretch>
            <a:fillRect/>
          </a:stretch>
        </p:blipFill>
        <p:spPr bwMode="auto">
          <a:xfrm>
            <a:off x="152400" y="1190625"/>
            <a:ext cx="8839200" cy="4714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Input Selection</a:t>
            </a:r>
            <a:endParaRPr lang="en-US" dirty="0"/>
          </a:p>
        </p:txBody>
      </p:sp>
      <p:pic>
        <p:nvPicPr>
          <p:cNvPr id="4" name="Content Placeholder 5" descr="Screen shot 2010-12-04 at 6.36.57 PM.png"/>
          <p:cNvPicPr>
            <a:picLocks noGrp="1" noChangeAspect="1"/>
          </p:cNvPicPr>
          <p:nvPr>
            <p:ph idx="1"/>
          </p:nvPr>
        </p:nvPicPr>
        <p:blipFill>
          <a:blip r:embed="rId2"/>
          <a:srcRect t="1049" b="916"/>
          <a:stretch>
            <a:fillRect/>
          </a:stretch>
        </p:blipFill>
        <p:spPr>
          <a:xfrm>
            <a:off x="457200" y="1323977"/>
            <a:ext cx="8229600" cy="4161072"/>
          </a:xfrm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</p:spPr>
      </p:pic>
      <p:sp>
        <p:nvSpPr>
          <p:cNvPr id="5" name="Rounded Rectangle 4"/>
          <p:cNvSpPr/>
          <p:nvPr/>
        </p:nvSpPr>
        <p:spPr>
          <a:xfrm>
            <a:off x="609070" y="4917627"/>
            <a:ext cx="4579398" cy="987049"/>
          </a:xfrm>
          <a:prstGeom prst="roundRect">
            <a:avLst/>
          </a:prstGeom>
          <a:solidFill>
            <a:srgbClr val="FFE0B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Arial Bold"/>
                <a:cs typeface="Arial Bold"/>
              </a:rPr>
              <a:t>Only the “Max Budget for Space” input can be entered directly by user</a:t>
            </a:r>
            <a:endParaRPr lang="en-US" sz="2000" dirty="0">
              <a:solidFill>
                <a:schemeClr val="bg1"/>
              </a:solidFill>
              <a:latin typeface="Arial Bold"/>
              <a:cs typeface="Arial Bold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57200" y="1583223"/>
            <a:ext cx="8229600" cy="365125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7167563" y="1270485"/>
            <a:ext cx="1519237" cy="3173413"/>
          </a:xfrm>
          <a:prstGeom prst="rect">
            <a:avLst/>
          </a:prstGeom>
          <a:noFill/>
          <a:ln w="38100" cap="flat" cmpd="sng" algn="ctr">
            <a:solidFill>
              <a:srgbClr val="0000FF"/>
            </a:solidFill>
            <a:prstDash val="dash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167563" y="3145323"/>
            <a:ext cx="1519237" cy="365125"/>
          </a:xfrm>
          <a:prstGeom prst="rect">
            <a:avLst/>
          </a:prstGeom>
          <a:noFill/>
          <a:ln w="38100" cap="flat" cmpd="sng" algn="ctr">
            <a:solidFill>
              <a:srgbClr val="FFFF0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57200" y="4443898"/>
            <a:ext cx="6710363" cy="365125"/>
          </a:xfrm>
          <a:prstGeom prst="rect">
            <a:avLst/>
          </a:prstGeom>
          <a:noFill/>
          <a:ln w="38100" cap="flat" cmpd="sng" algn="ctr">
            <a:solidFill>
              <a:srgbClr val="00800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558</Words>
  <Application>Microsoft Macintosh PowerPoint</Application>
  <PresentationFormat>On-screen Show (4:3)</PresentationFormat>
  <Paragraphs>120</Paragraphs>
  <Slides>16</Slides>
  <Notes>2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Where to Open a Bar or Restaurant in NYC?</vt:lpstr>
      <vt:lpstr>Agenda</vt:lpstr>
      <vt:lpstr>Description of The Problem</vt:lpstr>
      <vt:lpstr>Solution Methodology</vt:lpstr>
      <vt:lpstr>Characteristics of Desired Venue</vt:lpstr>
      <vt:lpstr>Model Formulation</vt:lpstr>
      <vt:lpstr>Data Collection By Neighborhood</vt:lpstr>
      <vt:lpstr>Breakdown of Cuisine Type </vt:lpstr>
      <vt:lpstr>Input Selection</vt:lpstr>
      <vt:lpstr>Input Value Table</vt:lpstr>
      <vt:lpstr>Neighborhood Constraints</vt:lpstr>
      <vt:lpstr>Rankings Neighborhood Characteristics</vt:lpstr>
      <vt:lpstr>Rankings Calculation</vt:lpstr>
      <vt:lpstr>Example Output</vt:lpstr>
      <vt:lpstr>Live Model Demonstration</vt:lpstr>
      <vt:lpstr>Model Improvements</vt:lpstr>
    </vt:vector>
  </TitlesOfParts>
  <Company>New York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Where to Open a Bar or Restaurant in NYC?</dc:title>
  <dc:creator>Annie Hinkley</dc:creator>
  <cp:lastModifiedBy>Annie Hinkley</cp:lastModifiedBy>
  <cp:revision>34</cp:revision>
  <dcterms:created xsi:type="dcterms:W3CDTF">2010-12-13T17:00:02Z</dcterms:created>
  <dcterms:modified xsi:type="dcterms:W3CDTF">2010-12-13T17:01:51Z</dcterms:modified>
</cp:coreProperties>
</file>