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57" r:id="rId3"/>
    <p:sldId id="290" r:id="rId4"/>
    <p:sldId id="288" r:id="rId5"/>
    <p:sldId id="268" r:id="rId6"/>
    <p:sldId id="259" r:id="rId7"/>
    <p:sldId id="300" r:id="rId8"/>
    <p:sldId id="291" r:id="rId9"/>
    <p:sldId id="289" r:id="rId10"/>
    <p:sldId id="293" r:id="rId11"/>
    <p:sldId id="292" r:id="rId12"/>
    <p:sldId id="294" r:id="rId13"/>
    <p:sldId id="295" r:id="rId14"/>
    <p:sldId id="297" r:id="rId15"/>
    <p:sldId id="298" r:id="rId16"/>
    <p:sldId id="299" r:id="rId17"/>
    <p:sldId id="301" r:id="rId18"/>
    <p:sldId id="302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C76397-FDE2-489E-A9C3-2BAEB792B2E9}" type="datetimeFigureOut">
              <a:rPr lang="en-US" smtClean="0"/>
              <a:pPr/>
              <a:t>12/12/2010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4149CB-7DDC-4A62-8566-92416649901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Here’s the problem. This is what team travel looks like.</a:t>
            </a:r>
          </a:p>
          <a:p>
            <a:r>
              <a:rPr lang="en-US" dirty="0" smtClean="0"/>
              <a:t>Cornell to </a:t>
            </a:r>
            <a:r>
              <a:rPr lang="en-US" dirty="0" err="1" smtClean="0"/>
              <a:t>jacksonville</a:t>
            </a:r>
            <a:r>
              <a:rPr lang="en-US" dirty="0" smtClean="0"/>
              <a:t> for round 1 and round 2</a:t>
            </a:r>
          </a:p>
          <a:p>
            <a:r>
              <a:rPr lang="en-US" dirty="0" smtClean="0"/>
              <a:t>Cornell back to </a:t>
            </a:r>
            <a:r>
              <a:rPr lang="en-US" dirty="0" err="1" smtClean="0"/>
              <a:t>ithaca</a:t>
            </a:r>
            <a:endParaRPr lang="en-US" dirty="0" smtClean="0"/>
          </a:p>
          <a:p>
            <a:r>
              <a:rPr lang="en-US" dirty="0" smtClean="0"/>
              <a:t>Cornell to Syracuse for sweet</a:t>
            </a:r>
            <a:r>
              <a:rPr lang="en-US" baseline="0" dirty="0" smtClean="0"/>
              <a:t> 16 and elite 8</a:t>
            </a:r>
            <a:endParaRPr lang="en-US" dirty="0" smtClean="0"/>
          </a:p>
          <a:p>
            <a:r>
              <a:rPr lang="en-US" dirty="0" smtClean="0"/>
              <a:t>Cornell back</a:t>
            </a:r>
            <a:r>
              <a:rPr lang="en-US" baseline="0" dirty="0" smtClean="0"/>
              <a:t> to </a:t>
            </a:r>
            <a:r>
              <a:rPr lang="en-US" baseline="0" dirty="0" err="1" smtClean="0"/>
              <a:t>ithaca</a:t>
            </a:r>
            <a:endParaRPr lang="en-US" baseline="0" dirty="0" smtClean="0"/>
          </a:p>
          <a:p>
            <a:r>
              <a:rPr lang="en-US" baseline="0" dirty="0" smtClean="0"/>
              <a:t>Cornell to </a:t>
            </a:r>
            <a:r>
              <a:rPr lang="en-US" baseline="0" dirty="0" err="1" smtClean="0"/>
              <a:t>indianapolis</a:t>
            </a:r>
            <a:r>
              <a:rPr lang="en-US" baseline="0" dirty="0" smtClean="0"/>
              <a:t> for final 4</a:t>
            </a:r>
          </a:p>
          <a:p>
            <a:r>
              <a:rPr lang="en-US" baseline="0" dirty="0" smtClean="0"/>
              <a:t>Cornell to </a:t>
            </a:r>
            <a:r>
              <a:rPr lang="en-US" baseline="0" dirty="0" err="1" smtClean="0"/>
              <a:t>whitehouse</a:t>
            </a:r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A10926-C2DF-DF47-97A4-1842239276BD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Step 1: Determine which 64 teams will play</a:t>
            </a:r>
          </a:p>
          <a:p>
            <a:r>
              <a:rPr lang="en-US" dirty="0" smtClean="0"/>
              <a:t>- NCAA places 64 teams into the tournament bracket - 31 are automatically selected by winning their individual tournament brackets; the remaining 38 are selected via "at large" bids (aka invitation-only determined by record, ranking, strength of schedule and other factors. This process is primarily facilitated with the rating percentage index (RPI)</a:t>
            </a:r>
          </a:p>
          <a:p>
            <a:endParaRPr lang="en-US" dirty="0" smtClean="0"/>
          </a:p>
          <a:p>
            <a:r>
              <a:rPr lang="en-US" dirty="0" smtClean="0"/>
              <a:t>- The RPI is primarily used to rank teams.</a:t>
            </a:r>
          </a:p>
          <a:p>
            <a:r>
              <a:rPr lang="en-US" dirty="0" smtClean="0"/>
              <a:t>In its current formulation, the index comprises a team's winning percentage (25%), its opponents' winning percentage (50%), and the winning percentage of those opponents' opponents (25%). A team's strength of schedule (SOS) accounts for 75% of the RPI calculation and is 2/3 its opponents' winning percentage and 1/3 times its opponents' opponents' winning percentage</a:t>
            </a:r>
          </a:p>
          <a:p>
            <a:endParaRPr lang="en-US" dirty="0" smtClean="0"/>
          </a:p>
          <a:p>
            <a:r>
              <a:rPr lang="en-US" dirty="0" smtClean="0"/>
              <a:t>Step 2: Split teams into Regions and then Rank Teams</a:t>
            </a:r>
          </a:p>
          <a:p>
            <a:r>
              <a:rPr lang="en-US" dirty="0" smtClean="0"/>
              <a:t>- The tournament is split into four regions and each region has teams seeded 1–17, with the committee making every region as comparable to the others as possible.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A10926-C2DF-DF47-97A4-1842239276BD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Rename constraints so</a:t>
            </a:r>
            <a:r>
              <a:rPr lang="en-US" baseline="0" dirty="0" smtClean="0"/>
              <a:t> they show up in solver window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4149CB-7DDC-4A62-8566-924166499016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Update to have all three outputs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4149CB-7DDC-4A62-8566-924166499016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8212A74-8F76-46DF-BEB7-E1EF8CDAC4A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CE84FEB-3FFC-4569-923C-8885DFD9DF6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 dirty="0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 dirty="0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 dirty="0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427E28E-03B4-4AE3-A1A3-77D920D55769}" type="datetimeFigureOut">
              <a:rPr lang="en-US" smtClean="0"/>
              <a:pPr/>
              <a:t>12/12/2010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765B45A-BF25-41A5-B184-6C223657F16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/>
          <a:lstStyle>
            <a:extLst/>
          </a:lstStyle>
          <a:p>
            <a:fld id="{2427E28E-03B4-4AE3-A1A3-77D920D55769}" type="datetimeFigureOut">
              <a:rPr lang="en-US" smtClean="0"/>
              <a:pPr/>
              <a:t>12/12/2010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/>
          <a:lstStyle>
            <a:extLst/>
          </a:lstStyle>
          <a:p>
            <a:fld id="{2765B45A-BF25-41A5-B184-6C223657F16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/>
          <a:lstStyle>
            <a:extLst/>
          </a:lstStyle>
          <a:p>
            <a:fld id="{2427E28E-03B4-4AE3-A1A3-77D920D55769}" type="datetimeFigureOut">
              <a:rPr lang="en-US" smtClean="0"/>
              <a:pPr/>
              <a:t>12/12/2010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/>
          <a:lstStyle>
            <a:extLst/>
          </a:lstStyle>
          <a:p>
            <a:fld id="{2765B45A-BF25-41A5-B184-6C223657F16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/>
          <a:lstStyle>
            <a:extLst/>
          </a:lstStyle>
          <a:p>
            <a:fld id="{2427E28E-03B4-4AE3-A1A3-77D920D55769}" type="datetimeFigureOut">
              <a:rPr lang="en-US" smtClean="0"/>
              <a:pPr/>
              <a:t>12/12/2010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/>
          <a:lstStyle>
            <a:extLst/>
          </a:lstStyle>
          <a:p>
            <a:fld id="{2765B45A-BF25-41A5-B184-6C223657F16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/>
          <a:lstStyle>
            <a:extLst/>
          </a:lstStyle>
          <a:p>
            <a:fld id="{2427E28E-03B4-4AE3-A1A3-77D920D55769}" type="datetimeFigureOut">
              <a:rPr lang="en-US" smtClean="0"/>
              <a:pPr/>
              <a:t>12/12/2010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/>
          <a:lstStyle>
            <a:extLst/>
          </a:lstStyle>
          <a:p>
            <a:fld id="{2765B45A-BF25-41A5-B184-6C223657F16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/>
          <a:lstStyle>
            <a:extLst/>
          </a:lstStyle>
          <a:p>
            <a:fld id="{2427E28E-03B4-4AE3-A1A3-77D920D55769}" type="datetimeFigureOut">
              <a:rPr lang="en-US" smtClean="0"/>
              <a:pPr/>
              <a:t>12/12/2010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/>
          <a:lstStyle>
            <a:extLst/>
          </a:lstStyle>
          <a:p>
            <a:fld id="{2765B45A-BF25-41A5-B184-6C223657F16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/>
          <a:lstStyle>
            <a:extLst/>
          </a:lstStyle>
          <a:p>
            <a:fld id="{2427E28E-03B4-4AE3-A1A3-77D920D55769}" type="datetimeFigureOut">
              <a:rPr lang="en-US" smtClean="0"/>
              <a:pPr/>
              <a:t>12/12/2010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/>
          <a:lstStyle>
            <a:extLst/>
          </a:lstStyle>
          <a:p>
            <a:fld id="{2765B45A-BF25-41A5-B184-6C223657F16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/>
          <a:lstStyle>
            <a:extLst/>
          </a:lstStyle>
          <a:p>
            <a:fld id="{2427E28E-03B4-4AE3-A1A3-77D920D55769}" type="datetimeFigureOut">
              <a:rPr lang="en-US" smtClean="0"/>
              <a:pPr/>
              <a:t>12/12/2010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/>
          <a:lstStyle>
            <a:extLst/>
          </a:lstStyle>
          <a:p>
            <a:fld id="{2765B45A-BF25-41A5-B184-6C223657F16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/>
          <a:lstStyle>
            <a:extLst/>
          </a:lstStyle>
          <a:p>
            <a:fld id="{2427E28E-03B4-4AE3-A1A3-77D920D55769}" type="datetimeFigureOut">
              <a:rPr lang="en-US" smtClean="0"/>
              <a:pPr/>
              <a:t>12/12/2010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/>
          <a:lstStyle>
            <a:extLst/>
          </a:lstStyle>
          <a:p>
            <a:fld id="{2765B45A-BF25-41A5-B184-6C223657F16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/>
          <a:lstStyle>
            <a:extLst/>
          </a:lstStyle>
          <a:p>
            <a:fld id="{2427E28E-03B4-4AE3-A1A3-77D920D55769}" type="datetimeFigureOut">
              <a:rPr lang="en-US" smtClean="0"/>
              <a:pPr/>
              <a:t>12/12/2010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/>
          <a:lstStyle>
            <a:extLst/>
          </a:lstStyle>
          <a:p>
            <a:fld id="{2765B45A-BF25-41A5-B184-6C223657F16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427E28E-03B4-4AE3-A1A3-77D920D55769}" type="datetimeFigureOut">
              <a:rPr lang="en-US" smtClean="0"/>
              <a:pPr/>
              <a:t>12/12/2010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765B45A-BF25-41A5-B184-6C223657F16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8600" y="5679399"/>
            <a:ext cx="1026202" cy="102620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70C0"/>
                </a:solidFill>
              </a:rPr>
              <a:t>NCAA Team Travel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0" y="3611607"/>
            <a:ext cx="5410200" cy="1199704"/>
          </a:xfrm>
        </p:spPr>
        <p:txBody>
          <a:bodyPr>
            <a:normAutofit/>
          </a:bodyPr>
          <a:lstStyle/>
          <a:p>
            <a:pPr algn="just"/>
            <a:r>
              <a:rPr lang="en-US" sz="1800" dirty="0" smtClean="0"/>
              <a:t>Jason Atkins, Chris Bosworth, Harry Chien, </a:t>
            </a:r>
            <a:r>
              <a:rPr lang="en-US" sz="1800" dirty="0"/>
              <a:t>Ejieme </a:t>
            </a:r>
            <a:r>
              <a:rPr lang="en-US" sz="1800" dirty="0" smtClean="0"/>
              <a:t>Eromosele, Tim Murphy, Eliott Musick</a:t>
            </a:r>
            <a:endParaRPr lang="en-US" sz="1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8600" y="152400"/>
            <a:ext cx="238125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198596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Model: Decision Variables</a:t>
            </a:r>
            <a:endParaRPr lang="en-US" dirty="0"/>
          </a:p>
        </p:txBody>
      </p:sp>
      <p:pic>
        <p:nvPicPr>
          <p:cNvPr id="2051" name="Picture 3" descr="C:\Users\cbb278\Desktop\screen shots\model 1\model team decision vars.jpg"/>
          <p:cNvPicPr>
            <a:picLocks noChangeAspect="1" noChangeArrowheads="1"/>
          </p:cNvPicPr>
          <p:nvPr/>
        </p:nvPicPr>
        <p:blipFill>
          <a:blip r:embed="rId2" cstate="print"/>
          <a:srcRect t="17708" r="26198" b="38958"/>
          <a:stretch>
            <a:fillRect/>
          </a:stretch>
        </p:blipFill>
        <p:spPr bwMode="auto">
          <a:xfrm>
            <a:off x="533400" y="2667000"/>
            <a:ext cx="7152217" cy="23622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33400" y="1295400"/>
            <a:ext cx="434445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Decision Variables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Binary variables 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Set in a matrix of teams and regions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So that every team gets region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xmlns:mv="urn:schemas-microsoft-com:mac:vml" xmlns:mc="http://schemas.openxmlformats.org/markup-compatibility/2006" val="1288398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Model: Objective Function</a:t>
            </a:r>
            <a:endParaRPr lang="en-US" dirty="0"/>
          </a:p>
        </p:txBody>
      </p:sp>
      <p:pic>
        <p:nvPicPr>
          <p:cNvPr id="1026" name="Picture 2" descr="C:\Users\cbb278\Desktop\screen shots\model 1\Lat long schools.jpg"/>
          <p:cNvPicPr>
            <a:picLocks noChangeAspect="1" noChangeArrowheads="1"/>
          </p:cNvPicPr>
          <p:nvPr/>
        </p:nvPicPr>
        <p:blipFill>
          <a:blip r:embed="rId2" cstate="print"/>
          <a:srcRect t="18889" r="21779" b="48889"/>
          <a:stretch>
            <a:fillRect/>
          </a:stretch>
        </p:blipFill>
        <p:spPr bwMode="auto">
          <a:xfrm>
            <a:off x="381000" y="1219200"/>
            <a:ext cx="4857750" cy="22098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562600" y="1219200"/>
            <a:ext cx="2743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Objective</a:t>
            </a:r>
            <a:r>
              <a:rPr lang="en-US" dirty="0" smtClean="0"/>
              <a:t>: Minimize Distance Traveled by matching different teams</a:t>
            </a:r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6865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4267200"/>
            <a:ext cx="5257800" cy="422031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1676400" y="2438400"/>
            <a:ext cx="3657600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676400" y="2948050"/>
            <a:ext cx="3657600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095500" y="2705100"/>
            <a:ext cx="1600200" cy="1524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rot="16200000" flipH="1">
            <a:off x="4038600" y="3276600"/>
            <a:ext cx="1600200" cy="381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endCxn id="36865" idx="0"/>
          </p:cNvCxnSpPr>
          <p:nvPr/>
        </p:nvCxnSpPr>
        <p:spPr>
          <a:xfrm rot="5400000">
            <a:off x="2762250" y="3295650"/>
            <a:ext cx="1066800" cy="8763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rot="5400000">
            <a:off x="3771900" y="3467100"/>
            <a:ext cx="1066800" cy="5334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ight Triangle 31"/>
          <p:cNvSpPr/>
          <p:nvPr/>
        </p:nvSpPr>
        <p:spPr>
          <a:xfrm>
            <a:off x="6400800" y="2590800"/>
            <a:ext cx="1981200" cy="1524000"/>
          </a:xfrm>
          <a:prstGeom prst="rtTriangl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5715000" y="2743200"/>
            <a:ext cx="685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Lon</a:t>
            </a:r>
            <a:r>
              <a:rPr lang="en-US" baseline="-25000" dirty="0" smtClean="0"/>
              <a:t>1</a:t>
            </a:r>
            <a:r>
              <a:rPr lang="en-US" dirty="0" smtClean="0"/>
              <a:t>-Lon</a:t>
            </a:r>
            <a:r>
              <a:rPr lang="en-US" baseline="-25000" dirty="0" smtClean="0"/>
              <a:t>2</a:t>
            </a:r>
            <a:endParaRPr lang="en-US" baseline="-25000" dirty="0"/>
          </a:p>
        </p:txBody>
      </p:sp>
      <p:sp>
        <p:nvSpPr>
          <p:cNvPr id="34" name="TextBox 33"/>
          <p:cNvSpPr txBox="1"/>
          <p:nvPr/>
        </p:nvSpPr>
        <p:spPr>
          <a:xfrm>
            <a:off x="6324600" y="426720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Lat</a:t>
            </a:r>
            <a:r>
              <a:rPr lang="en-US" baseline="-25000" dirty="0" smtClean="0"/>
              <a:t>1</a:t>
            </a:r>
            <a:r>
              <a:rPr lang="en-US" dirty="0" smtClean="0"/>
              <a:t>-Lat</a:t>
            </a:r>
            <a:r>
              <a:rPr lang="en-US" baseline="-25000" dirty="0" smtClean="0"/>
              <a:t>2</a:t>
            </a:r>
            <a:endParaRPr lang="en-US" baseline="-25000" dirty="0"/>
          </a:p>
        </p:txBody>
      </p:sp>
      <p:pic>
        <p:nvPicPr>
          <p:cNvPr id="17" name="Picture 4" descr="C:\Users\cbb278\Desktop\screen shots\model 1\model team distances 03.jpg"/>
          <p:cNvPicPr>
            <a:picLocks noChangeAspect="1" noChangeArrowheads="1"/>
          </p:cNvPicPr>
          <p:nvPr/>
        </p:nvPicPr>
        <p:blipFill>
          <a:blip r:embed="rId4" cstate="print"/>
          <a:srcRect l="15951" t="70411" r="5725" b="10926"/>
          <a:stretch>
            <a:fillRect/>
          </a:stretch>
        </p:blipFill>
        <p:spPr bwMode="auto">
          <a:xfrm>
            <a:off x="152400" y="4648200"/>
            <a:ext cx="7924799" cy="10621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xmlns:mv="urn:schemas-microsoft-com:mac:vml" xmlns:mc="http://schemas.openxmlformats.org/markup-compatibility/2006" val="2753369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Model: Constraints</a:t>
            </a:r>
            <a:endParaRPr lang="en-US" dirty="0"/>
          </a:p>
        </p:txBody>
      </p:sp>
      <p:pic>
        <p:nvPicPr>
          <p:cNvPr id="5" name="Picture 4" descr="C:\Users\cbb278\Desktop\screen shots\model 1\model team decision constraints right.jpg"/>
          <p:cNvPicPr>
            <a:picLocks noChangeAspect="1" noChangeArrowheads="1"/>
          </p:cNvPicPr>
          <p:nvPr/>
        </p:nvPicPr>
        <p:blipFill>
          <a:blip r:embed="rId2" cstate="print"/>
          <a:srcRect l="49727" t="21805" r="12773" b="31528"/>
          <a:stretch>
            <a:fillRect/>
          </a:stretch>
        </p:blipFill>
        <p:spPr bwMode="auto">
          <a:xfrm>
            <a:off x="3886200" y="3581400"/>
            <a:ext cx="4114800" cy="2880360"/>
          </a:xfrm>
          <a:prstGeom prst="rect">
            <a:avLst/>
          </a:prstGeom>
          <a:noFill/>
        </p:spPr>
      </p:pic>
      <p:pic>
        <p:nvPicPr>
          <p:cNvPr id="6" name="Picture 2" descr="C:\Users\cbb278\Desktop\screen shots\model 1\model team decision constraints bottom.jpg"/>
          <p:cNvPicPr>
            <a:picLocks noChangeAspect="1" noChangeArrowheads="1"/>
          </p:cNvPicPr>
          <p:nvPr/>
        </p:nvPicPr>
        <p:blipFill>
          <a:blip r:embed="rId3" cstate="print"/>
          <a:srcRect t="35486" r="25000" b="33403"/>
          <a:stretch>
            <a:fillRect/>
          </a:stretch>
        </p:blipFill>
        <p:spPr bwMode="auto">
          <a:xfrm>
            <a:off x="762000" y="1676400"/>
            <a:ext cx="7239000" cy="16891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85801" y="3505200"/>
            <a:ext cx="3048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Ensures each region gets an even distribution of teams and each team gets a region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600200" y="5029200"/>
            <a:ext cx="2362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Ensures that each region has a team from each seed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124200" y="2743200"/>
            <a:ext cx="3962400" cy="6096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096000" y="1447800"/>
            <a:ext cx="2133600" cy="16002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xmlns:mv="urn:schemas-microsoft-com:mac:vml" xmlns:mc="http://schemas.openxmlformats.org/markup-compatibility/2006" val="1288398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</a:t>
            </a:r>
            <a:endParaRPr lang="en-US" dirty="0"/>
          </a:p>
        </p:txBody>
      </p:sp>
      <p:pic>
        <p:nvPicPr>
          <p:cNvPr id="6146" name="Picture 2" descr="C:\Users\cbb278\Desktop\screen shots\model 1\model team solver.jpg"/>
          <p:cNvPicPr>
            <a:picLocks noChangeAspect="1" noChangeArrowheads="1"/>
          </p:cNvPicPr>
          <p:nvPr/>
        </p:nvPicPr>
        <p:blipFill>
          <a:blip r:embed="rId3" cstate="print"/>
          <a:srcRect l="31615" t="21157" r="32135" b="27731"/>
          <a:stretch>
            <a:fillRect/>
          </a:stretch>
        </p:blipFill>
        <p:spPr bwMode="auto">
          <a:xfrm>
            <a:off x="4267200" y="1676400"/>
            <a:ext cx="4419600" cy="35052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33400" y="1828800"/>
            <a:ext cx="32004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Decision Variables: Matrix in blue</a:t>
            </a:r>
          </a:p>
          <a:p>
            <a:endParaRPr lang="en-US" dirty="0" smtClean="0"/>
          </a:p>
          <a:p>
            <a:r>
              <a:rPr lang="en-US" dirty="0" smtClean="0"/>
              <a:t>Constraints:</a:t>
            </a:r>
          </a:p>
          <a:p>
            <a:r>
              <a:rPr lang="en-US" dirty="0" smtClean="0"/>
              <a:t>-Makes sure all regions have a team</a:t>
            </a:r>
          </a:p>
          <a:p>
            <a:r>
              <a:rPr lang="en-US" dirty="0" smtClean="0"/>
              <a:t>-Makes sure all teams have a region</a:t>
            </a:r>
          </a:p>
          <a:p>
            <a:r>
              <a:rPr lang="en-US" dirty="0" smtClean="0"/>
              <a:t>-Makes sure all regions have one of each seed</a:t>
            </a:r>
          </a:p>
          <a:p>
            <a:r>
              <a:rPr lang="en-US" dirty="0" smtClean="0"/>
              <a:t>-Makes sure we stay in binary variables</a:t>
            </a:r>
            <a:endParaRPr lang="en-US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3352800" y="3124200"/>
            <a:ext cx="1752600" cy="4572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3124200" y="3657600"/>
            <a:ext cx="1981200" cy="762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3276600" y="3886200"/>
            <a:ext cx="1752600" cy="3048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3276600" y="4648200"/>
            <a:ext cx="1828800" cy="762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1524000" y="2286000"/>
            <a:ext cx="3505200" cy="6858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xmlns:mv="urn:schemas-microsoft-com:mac:vml" xmlns:mc="http://schemas.openxmlformats.org/markup-compatibility/2006" val="1288398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Model: Results</a:t>
            </a:r>
            <a:endParaRPr lang="en-US" dirty="0"/>
          </a:p>
        </p:txBody>
      </p:sp>
      <p:pic>
        <p:nvPicPr>
          <p:cNvPr id="13316" name="Picture 4" descr="C:\Users\cbb278\Desktop\screen shots\model 1\model venue distance 03.jpg"/>
          <p:cNvPicPr>
            <a:picLocks noChangeAspect="1" noChangeArrowheads="1"/>
          </p:cNvPicPr>
          <p:nvPr/>
        </p:nvPicPr>
        <p:blipFill>
          <a:blip r:embed="rId3" cstate="print"/>
          <a:srcRect l="8151" t="69236" r="46762" b="18542"/>
          <a:stretch>
            <a:fillRect/>
          </a:stretch>
        </p:blipFill>
        <p:spPr bwMode="auto">
          <a:xfrm>
            <a:off x="522027" y="4778992"/>
            <a:ext cx="7161663" cy="1092026"/>
          </a:xfrm>
          <a:prstGeom prst="rect">
            <a:avLst/>
          </a:prstGeom>
          <a:noFill/>
        </p:spPr>
      </p:pic>
      <p:pic>
        <p:nvPicPr>
          <p:cNvPr id="13317" name="Picture 5" descr="C:\Users\cbb278\Desktop\screen shots\model 1\orig bracket outcome.jpg"/>
          <p:cNvPicPr>
            <a:picLocks noChangeAspect="1" noChangeArrowheads="1"/>
          </p:cNvPicPr>
          <p:nvPr/>
        </p:nvPicPr>
        <p:blipFill>
          <a:blip r:embed="rId4" cstate="print"/>
          <a:srcRect l="52295" t="64534" r="3605" b="23333"/>
          <a:stretch>
            <a:fillRect/>
          </a:stretch>
        </p:blipFill>
        <p:spPr bwMode="auto">
          <a:xfrm>
            <a:off x="593682" y="1583136"/>
            <a:ext cx="7517821" cy="1163472"/>
          </a:xfrm>
          <a:prstGeom prst="rect">
            <a:avLst/>
          </a:prstGeom>
          <a:noFill/>
        </p:spPr>
      </p:pic>
      <p:pic>
        <p:nvPicPr>
          <p:cNvPr id="5" name="Picture 4" descr="C:\Users\cbb278\Desktop\screen shots\model 1\model team distances 03.jpg"/>
          <p:cNvPicPr>
            <a:picLocks noChangeAspect="1" noChangeArrowheads="1"/>
          </p:cNvPicPr>
          <p:nvPr/>
        </p:nvPicPr>
        <p:blipFill>
          <a:blip r:embed="rId5" cstate="print"/>
          <a:srcRect l="15951" t="73869" r="39858" b="15150"/>
          <a:stretch>
            <a:fillRect/>
          </a:stretch>
        </p:blipFill>
        <p:spPr bwMode="auto">
          <a:xfrm>
            <a:off x="658505" y="3212909"/>
            <a:ext cx="7086600" cy="9906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00247" y="1378425"/>
            <a:ext cx="38759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Original NCAA Bracket Result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00247" y="3029804"/>
            <a:ext cx="5137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First Iteration: Picking Teams for Set Venues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00247" y="4572001"/>
            <a:ext cx="7125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Second Iteration: Picking Venues for Optimized Team Pairings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xmlns:mv="urn:schemas-microsoft-com:mac:vml" xmlns:mc="http://schemas.openxmlformats.org/markup-compatibility/2006" val="1288398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Content Placeholder 1"/>
          <p:cNvSpPr>
            <a:spLocks noGrp="1"/>
          </p:cNvSpPr>
          <p:nvPr>
            <p:ph idx="1"/>
          </p:nvPr>
        </p:nvSpPr>
        <p:spPr>
          <a:xfrm>
            <a:off x="228600" y="1447800"/>
            <a:ext cx="5181600" cy="4995863"/>
          </a:xfrm>
        </p:spPr>
        <p:txBody>
          <a:bodyPr/>
          <a:lstStyle/>
          <a:p>
            <a:r>
              <a:rPr lang="en-US" smtClean="0"/>
              <a:t>Head-to-head comparison of our model versus the actual NCAA bracket</a:t>
            </a:r>
          </a:p>
          <a:p>
            <a:pPr lvl="1"/>
            <a:r>
              <a:rPr lang="en-US" smtClean="0"/>
              <a:t>Based on historical probabilities of matchups</a:t>
            </a:r>
          </a:p>
          <a:p>
            <a:pPr lvl="1"/>
            <a:r>
              <a:rPr lang="en-US" smtClean="0"/>
              <a:t>Uses Excel’s random number generator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Simulation</a:t>
            </a:r>
            <a:endParaRPr lang="en-US" dirty="0"/>
          </a:p>
        </p:txBody>
      </p:sp>
      <p:pic>
        <p:nvPicPr>
          <p:cNvPr id="13316" name="Picture 3"/>
          <p:cNvPicPr>
            <a:picLocks noChangeAspect="1" noChangeArrowheads="1"/>
          </p:cNvPicPr>
          <p:nvPr/>
        </p:nvPicPr>
        <p:blipFill>
          <a:blip r:embed="rId3" cstate="print"/>
          <a:srcRect l="18124" t="67999" r="32500" b="14999"/>
          <a:stretch>
            <a:fillRect/>
          </a:stretch>
        </p:blipFill>
        <p:spPr bwMode="auto">
          <a:xfrm>
            <a:off x="1219200" y="4876800"/>
            <a:ext cx="5410200" cy="11636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331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6400" y="641350"/>
            <a:ext cx="3276600" cy="415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500" y="3067050"/>
            <a:ext cx="61341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338" name="Content Placeholder 1"/>
          <p:cNvSpPr>
            <a:spLocks noGrp="1"/>
          </p:cNvSpPr>
          <p:nvPr>
            <p:ph idx="1"/>
          </p:nvPr>
        </p:nvSpPr>
        <p:spPr>
          <a:xfrm>
            <a:off x="228600" y="1371600"/>
            <a:ext cx="8686800" cy="4995863"/>
          </a:xfrm>
        </p:spPr>
        <p:txBody>
          <a:bodyPr/>
          <a:lstStyle/>
          <a:p>
            <a:r>
              <a:rPr lang="en-US" smtClean="0"/>
              <a:t>Based on 30 simulations, our model outperformed the NCAA every time by an average improvement of over </a:t>
            </a:r>
            <a:r>
              <a:rPr lang="en-US" smtClean="0"/>
              <a:t>8</a:t>
            </a:r>
            <a:r>
              <a:rPr lang="en-US" smtClean="0"/>
              <a:t>,100 </a:t>
            </a:r>
            <a:r>
              <a:rPr lang="en-US" smtClean="0"/>
              <a:t>miles or </a:t>
            </a:r>
            <a:r>
              <a:rPr lang="en-US" smtClean="0"/>
              <a:t>8.83</a:t>
            </a:r>
            <a:r>
              <a:rPr lang="en-US" smtClean="0"/>
              <a:t>%</a:t>
            </a:r>
            <a:endParaRPr lang="en-US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Simulation Results</a:t>
            </a:r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2362200" y="4800600"/>
            <a:ext cx="3124200" cy="457200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  <a:defRPr/>
            </a:pPr>
            <a:r>
              <a:rPr lang="en-US" sz="1200" b="1" dirty="0">
                <a:solidFill>
                  <a:srgbClr val="FF0000"/>
                </a:solidFill>
              </a:rPr>
              <a:t>NCAA Average Travel:  </a:t>
            </a:r>
            <a:r>
              <a:rPr lang="en-US" sz="1200" b="1" dirty="0" smtClean="0">
                <a:solidFill>
                  <a:srgbClr val="FF0000"/>
                </a:solidFill>
              </a:rPr>
              <a:t>92,027</a:t>
            </a:r>
            <a:endParaRPr lang="en-US" sz="1200" b="1" dirty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  <a:defRPr/>
            </a:pPr>
            <a:r>
              <a:rPr lang="en-US" sz="1200" b="1" dirty="0">
                <a:solidFill>
                  <a:srgbClr val="FF0000"/>
                </a:solidFill>
              </a:rPr>
              <a:t>Our Model Average Travel:   </a:t>
            </a:r>
            <a:r>
              <a:rPr lang="en-US" sz="1200" b="1" dirty="0" smtClean="0">
                <a:solidFill>
                  <a:srgbClr val="FF0000"/>
                </a:solidFill>
              </a:rPr>
              <a:t>83,885</a:t>
            </a:r>
            <a:endParaRPr lang="en-US" sz="1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Simultaneous team and venue optimization</a:t>
            </a:r>
          </a:p>
          <a:p>
            <a:pPr lvl="1"/>
            <a:r>
              <a:rPr lang="en-US" dirty="0" smtClean="0"/>
              <a:t>Too many permutations/combinations for evolutionary solver</a:t>
            </a:r>
          </a:p>
          <a:p>
            <a:r>
              <a:rPr lang="en-US" dirty="0" smtClean="0"/>
              <a:t>More robust simulations</a:t>
            </a:r>
          </a:p>
          <a:p>
            <a:pPr lvl="1"/>
            <a:r>
              <a:rPr lang="en-US" dirty="0" smtClean="0"/>
              <a:t>More than 30 trials</a:t>
            </a:r>
          </a:p>
          <a:p>
            <a:pPr lvl="1"/>
            <a:r>
              <a:rPr lang="en-US" dirty="0" smtClean="0"/>
              <a:t>Simultaneous Crystal ball &amp; Solver</a:t>
            </a:r>
          </a:p>
          <a:p>
            <a:r>
              <a:rPr lang="en-US" dirty="0" smtClean="0"/>
              <a:t>Interviews with NCAA to better understand potential constraints</a:t>
            </a:r>
          </a:p>
          <a:p>
            <a:pPr lvl="1"/>
            <a:r>
              <a:rPr lang="en-US" dirty="0" smtClean="0"/>
              <a:t>Team/Region constraints</a:t>
            </a:r>
          </a:p>
          <a:p>
            <a:r>
              <a:rPr lang="en-US" dirty="0" smtClean="0"/>
              <a:t>Carbon Footprint optimization</a:t>
            </a:r>
          </a:p>
          <a:p>
            <a:pPr lvl="1"/>
            <a:r>
              <a:rPr lang="en-US" dirty="0" smtClean="0"/>
              <a:t>Flights </a:t>
            </a:r>
            <a:r>
              <a:rPr lang="en-US" dirty="0" err="1" smtClean="0"/>
              <a:t>vs</a:t>
            </a:r>
            <a:r>
              <a:rPr lang="en-US" dirty="0" smtClean="0"/>
              <a:t> Bus Trips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 Improvements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20503" y="1295400"/>
            <a:ext cx="2999297" cy="4646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Minimize the travel distance of the 64 teams in the NCAA Men’s Division I Basketball Tournament as they travel to 13 different venues throughout the country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Managerial Problem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583835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706429" y="-1265369"/>
            <a:ext cx="5638801" cy="816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2801" y="1352464"/>
            <a:ext cx="380999" cy="400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2800" y="4038600"/>
            <a:ext cx="457200" cy="35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16280" y="4038600"/>
            <a:ext cx="40372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28657" y="2209800"/>
            <a:ext cx="34834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43800" y="12954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43800" y="1371600"/>
            <a:ext cx="381300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172200" y="1981200"/>
            <a:ext cx="990600" cy="741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0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620000" y="2057400"/>
            <a:ext cx="838200" cy="5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96296E-6 C -0.00538 0.01088 -0.00677 0.02361 -0.01215 0.03449 C -0.01493 0.04676 -0.01267 0.03935 -0.02066 0.05509 C -0.02187 0.0574 -0.02413 0.06203 -0.02413 0.06203 C -0.02517 0.08263 -0.025 0.09629 -0.0276 0.11504 C -0.02934 0.12777 -0.0342 0.13912 -0.03628 0.15162 C -0.04288 0.19051 -0.05521 0.22638 -0.06372 0.26435 C -0.06424 0.2743 -0.06476 0.28426 -0.06545 0.29421 C -0.06649 0.31041 -0.06892 0.34259 -0.06892 0.34259 C -0.0684 0.35254 -0.06858 0.36273 -0.06719 0.37245 C -0.06545 0.38472 -0.04983 0.38611 -0.04306 0.39074 " pathEditMode="relative" ptsTypes="ffffffffff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8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306 0.39074 C -0.04358 0.38611 -0.04393 0.38148 -0.04479 0.37686 C -0.04566 0.37223 -0.04827 0.36297 -0.04827 0.36297 C -0.04601 0.34468 -0.04427 0.33287 -0.03455 0.31945 C -0.03212 0.30949 -0.02952 0.29977 -0.02761 0.28959 C -0.03143 0.27408 -0.03177 0.25741 -0.03281 0.24121 C -0.03108 0.22523 -0.02882 0.21551 -0.01893 0.20672 C -0.01667 0.20209 -0.01441 0.19769 -0.01215 0.19306 C -0.00747 0.18357 -0.00677 0.17061 -0.00174 0.16088 C -0.00052 0.15625 0.00052 0.15162 0.00173 0.14699 C 0.00226 0.14468 0.00347 0.14005 0.00347 0.14005 C -0.00695 0.11922 -0.00174 0.11088 -1.38889E-6 0.07801 C 0.00104 0.05695 0.00434 0.03588 0.01545 0.02061 C 0.01736 0.01273 0.01597 0.01528 0.01892 0.01135 " pathEditMode="relative" ptsTypes="fffffffffffffA">
                                      <p:cBhvr>
                                        <p:cTn id="5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85185E-6 C 0.01458 -0.00648 0.02847 -0.01574 0.04323 -0.0206 C 0.04965 -0.0294 0.05208 -0.02847 0.06041 -0.03218 C 0.06441 -0.03148 0.06857 -0.03125 0.07239 -0.02986 C 0.08472 -0.02523 0.09861 -0.00648 0.10868 0.00463 C 0.12135 0.01875 0.13541 0.02523 0.14323 0.04607 C 0.13958 0.06528 0.14062 0.07685 0.12587 0.08264 C 0.10937 0.07616 0.13264 0.08611 0.11562 0.07593 C 0.09861 0.06574 0.07812 0.05857 0.06041 0.05046 C 0.0585 0.04954 0.05712 0.04722 0.05521 0.04607 C 0.05451 0.0456 0.04271 0.04051 0.03975 0.03912 C 0.03784 0.0382 0.03646 0.03565 0.03455 0.03449 C 0.02812 0.03079 0.02066 0.02824 0.01389 0.02523 C 0.01024 0.02361 0.00712 0.01991 0.00347 0.01829 C -0.00382 0.0088 -0.00226 0.01482 -8.33333E-7 -1.85185E-6 Z " pathEditMode="relative" ptsTypes="fffffffffffffff">
                                      <p:cBhvr>
                                        <p:cTn id="6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2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6667E-6 -2.22222E-6 C -0.0066 0.00301 -0.01077 0.00995 -0.01667 0.01389 C -0.02032 0.01644 -0.02327 0.01667 -0.02709 0.01806 C -0.03265 0.02037 -0.03803 0.02315 -0.04376 0.025 C -0.0474 0.02176 -0.05105 0.0213 -0.05521 0.01945 C -0.05799 0.01412 -0.05799 0.01181 -0.05313 0.00972 C -0.04115 0.01296 -0.04393 0.02593 -0.04063 0.03889 C -0.04462 0.05486 -0.06737 0.07107 -0.07917 0.07361 C -0.08265 0.07315 -0.08629 0.07361 -0.08959 0.07222 C -0.09202 0.0713 -0.09584 0.06667 -0.09584 0.06667 C -0.0981 0.06204 -0.10226 0.05926 -0.10417 0.05417 C -0.10487 0.05232 -0.10521 0.05023 -0.10626 0.04861 C -0.10903 0.04445 -0.11285 0.04167 -0.11563 0.0375 C -0.1198 0.03148 -0.12813 0.01945 -0.12813 0.01945 C -0.12952 0.01227 -0.13456 0.00671 -0.13855 0.00139 C -0.14063 -0.00671 -0.13803 0.0007 -0.14271 -0.00555 C -0.14515 -0.0088 -0.14601 -0.01412 -0.14792 -0.01805 C -0.14584 -0.02616 -0.13126 -0.03588 -0.12501 -0.03889 C -0.12327 -0.03958 -0.12153 -0.03981 -0.1198 -0.04028 C -0.11702 -0.0412 -0.11146 -0.04305 -0.11146 -0.04305 C -0.10313 -0.0412 -0.09983 -0.04005 -0.09376 -0.03194 C -0.09185 -0.0243 -0.0941 -0.02407 -0.09688 -0.01805 C -0.10487 -0.00069 -0.0981 -0.00764 -0.10521 -0.00139 C -0.10851 0.00764 -0.11251 0.01343 -0.1198 0.01667 C -0.12969 0.01458 -0.14254 0.01343 -0.14896 0.00139 C -0.15122 -0.00301 -0.15574 -0.01551 -0.1573 -0.02083 C -0.15817 -0.02361 -0.15869 -0.02639 -0.15938 -0.02917 C -0.15973 -0.03055 -0.16042 -0.03333 -0.16042 -0.03333 C -0.15973 -0.05 -0.15765 -0.09143 -0.1448 -0.10278 C -0.14098 -0.11134 -0.13751 -0.11366 -0.13126 -0.11944 C -0.12987 -0.12083 -0.12865 -0.12268 -0.12709 -0.12361 C -0.12518 -0.125 -0.12084 -0.12639 -0.12084 -0.12639 C -0.1099 -0.1243 -0.10105 -0.11736 -0.09063 -0.11389 C -0.08403 -0.1081 -0.07449 -0.10486 -0.06667 -0.10278 C -0.06025 -0.09699 -0.06737 -0.10255 -0.05834 -0.09861 C -0.05452 -0.09699 -0.05261 -0.09398 -0.04896 -0.09167 C -0.04584 -0.08981 -0.04185 -0.08866 -0.03855 -0.0875 C -0.03421 -0.08171 -0.02883 -0.07824 -0.02396 -0.07361 C -0.0191 -0.06898 -0.01581 -0.06204 -0.01146 -0.05694 C -0.00938 -0.05463 -0.00643 -0.05347 -0.00417 -0.05139 C -0.00278 -0.04583 0.00156 -0.04074 0.0052 -0.0375 C 0.01006 -0.02778 0.00729 -0.03102 0.01249 -0.02639 C 0.01319 -0.025 0.01371 -0.02338 0.01458 -0.02222 C 0.01544 -0.02106 0.01701 -0.02083 0.0177 -0.01944 C 0.01892 -0.0169 0.01979 -0.01111 0.01979 -0.01111 C 0.01944 -0.00972 0.01874 -0.00694 0.01874 -0.00694 " pathEditMode="relative" ptsTypes="fffffffffffffffffffffffffffffffffffffffffffffA">
                                      <p:cBhvr>
                                        <p:cTn id="10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67362E-19 2.22222E-6 C -0.00209 0.00092 -0.00417 0.00185 -0.00625 0.00277 C -0.00729 0.00324 -0.00938 0.00416 -0.00938 0.00416 C -0.01441 0.01412 -0.01111 0.0118 -0.01771 0.01389 C -0.01841 0.01527 -0.02604 0.03333 -0.02709 0.03472 C -0.03247 0.04189 -0.04254 0.04143 -0.04896 0.04722 C -0.05209 0.05555 -0.05591 0.0706 -0.0625 0.07361 C -0.0757 0.06782 -0.0842 0.08032 -0.09479 0.0875 C -0.10087 0.09166 -0.10677 0.09421 -0.11354 0.09583 C -0.12604 0.10694 -0.10764 0.08981 -0.11875 0.10277 C -0.12466 0.10972 -0.12483 0.10833 -0.13229 0.10972 C -0.13664 0.11365 -0.13941 0.11412 -0.14479 0.11527 C -0.15104 0.12361 -0.15035 0.12222 -0.15834 0.11944 C -0.16181 0.12106 -0.16042 0.12083 -0.1625 0.12083 " pathEditMode="relative" ptsTypes="fffffffffffffA">
                                      <p:cBhvr>
                                        <p:cTn id="10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4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25 0.12075 C -0.16163 0.12029 -0.16077 0.11982 -0.1599 0.11959 C -0.15643 0.1189 -0.15295 0.11844 -0.14948 0.11844 C -0.14861 0.11844 -0.15122 0.11936 -0.15208 0.11959 C -0.15382 0.12005 -0.15556 0.12029 -0.15729 0.12075 C -0.15868 0.12121 -0.16024 0.12191 -0.16163 0.12191 C -0.16198 0.12191 -0.16215 0.12121 -0.1625 0.12075 Z " pathEditMode="relative" ptsTypes="fffffff">
                                      <p:cBhvr>
                                        <p:cTn id="13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2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25 0.12075 C -0.16337 0.12191 -0.16493 0.1226 -0.16511 0.12422 C -0.16632 0.13278 -0.16059 0.14712 -0.15469 0.14967 C -0.15174 0.15499 -0.14566 0.15638 -0.1415 0.16008 C -0.14115 0.16401 -0.1415 0.16794 -0.14063 0.17164 C -0.13907 0.17858 -0.125 0.17812 -0.12153 0.17858 C -0.11511 0.18136 -0.11789 0.17974 -0.11285 0.18321 C -0.11042 0.18737 -0.10868 0.18922 -0.10504 0.1913 C -0.1033 0.19223 -0.09983 0.19362 -0.09983 0.19362 C -0.09184 0.19246 -0.08959 0.1913 -0.0816 0.19246 C -0.07726 0.19524 -0.07327 0.19709 -0.06858 0.19824 C -0.06684 0.19778 -0.06337 0.19709 -0.06164 0.19593 C -0.05834 0.19385 -0.05712 0.19038 -0.05365 0.18899 C -0.04879 0.18413 -0.05087 0.18529 -0.04323 0.18321 C -0.04028 0.18251 -0.03455 0.1809 -0.03455 0.1809 C -0.03368 0.17557 -0.03334 0.17164 -0.03108 0.16702 C -0.03195 0.16586 -0.03525 0.16193 -0.03542 0.16008 C -0.03577 0.15799 -0.03334 0.15476 -0.03282 0.15314 C -0.0316 0.1499 -0.03021 0.1462 -0.02934 0.14273 C -0.03229 0.13116 -0.02101 0.11936 -0.01459 0.11381 C -0.01337 0.10919 -0.01441 0.11034 -0.01025 0.10803 C -0.00851 0.1071 -0.00504 0.10572 -0.00504 0.10572 C -0.00226 0.10687 0.00208 0.11358 0.00451 0.11034 " pathEditMode="relative" ptsTypes="ffffffffffffffffffffffA">
                                      <p:cBhvr>
                                        <p:cTn id="16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1447800"/>
            <a:ext cx="8229600" cy="499567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Determine list of 64 teams in tournament</a:t>
            </a:r>
          </a:p>
          <a:p>
            <a:pPr lvl="1"/>
            <a:r>
              <a:rPr lang="en-US" dirty="0" smtClean="0"/>
              <a:t>Tournament champions and by a selection committee</a:t>
            </a:r>
          </a:p>
          <a:p>
            <a:pPr lvl="1"/>
            <a:r>
              <a:rPr lang="en-US" dirty="0" smtClean="0"/>
              <a:t>Based on several factors, including team rankings, win-loss records and RPI data. </a:t>
            </a:r>
          </a:p>
          <a:p>
            <a:pPr lvl="1">
              <a:buNone/>
            </a:pPr>
            <a:endParaRPr lang="en-US" dirty="0" smtClean="0"/>
          </a:p>
          <a:p>
            <a:r>
              <a:rPr lang="en-US" dirty="0" smtClean="0"/>
              <a:t>Split teams into Regions and then rank teams</a:t>
            </a:r>
          </a:p>
          <a:p>
            <a:pPr lvl="1"/>
            <a:r>
              <a:rPr lang="en-US" dirty="0" smtClean="0"/>
              <a:t>The tournament is split into four regions and each region has teams seeded 1–17</a:t>
            </a:r>
          </a:p>
          <a:p>
            <a:pPr lvl="1"/>
            <a:r>
              <a:rPr lang="en-US" dirty="0" smtClean="0"/>
              <a:t>Teams are seeded in an "S" pattern, with the "highest" #1 seed, in the same region as the "lowest" #2 seed, etc.</a:t>
            </a:r>
          </a:p>
          <a:p>
            <a:pPr lvl="1"/>
            <a:r>
              <a:rPr lang="en-US" dirty="0" smtClean="0"/>
              <a:t>Venues are predetermined by NCAA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NCAA Seeding Process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0166248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Unfair potential </a:t>
            </a:r>
            <a:r>
              <a:rPr lang="en-US" sz="2400" dirty="0"/>
              <a:t>for home court advantage depending on what region a team is assigned to and the venues the team ends up playing in</a:t>
            </a:r>
          </a:p>
          <a:p>
            <a:r>
              <a:rPr lang="en-US" sz="2400" dirty="0"/>
              <a:t>Excessive travel causes players to miss </a:t>
            </a:r>
            <a:r>
              <a:rPr lang="en-US" sz="2400" dirty="0" smtClean="0"/>
              <a:t>classes; their priority should be education and not sports</a:t>
            </a:r>
          </a:p>
          <a:p>
            <a:r>
              <a:rPr lang="en-US" sz="2400" dirty="0" smtClean="0"/>
              <a:t>Teams that have to travel far make it costly for fans to attend games</a:t>
            </a:r>
          </a:p>
          <a:p>
            <a:r>
              <a:rPr lang="en-US" sz="2400" dirty="0" smtClean="0"/>
              <a:t>More travel results in greater CO2 emissions</a:t>
            </a:r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Issues With Existing Process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804072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71600" y="1066800"/>
            <a:ext cx="6553199" cy="5063277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NCAA Brackets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69305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Objective: Minimize total distance traveled by all teams.</a:t>
            </a:r>
          </a:p>
          <a:p>
            <a:r>
              <a:rPr lang="en-US" dirty="0" smtClean="0"/>
              <a:t>Decision Variables: Regions in which teams are placed.</a:t>
            </a:r>
          </a:p>
          <a:p>
            <a:r>
              <a:rPr lang="en-US" dirty="0" smtClean="0"/>
              <a:t> Constraints:</a:t>
            </a:r>
          </a:p>
          <a:p>
            <a:pPr lvl="1"/>
            <a:r>
              <a:rPr lang="en-US" dirty="0" smtClean="0"/>
              <a:t>Each region has one and only one team of each seed</a:t>
            </a:r>
          </a:p>
          <a:p>
            <a:pPr lvl="1"/>
            <a:r>
              <a:rPr lang="en-US" dirty="0" smtClean="0"/>
              <a:t>Each team only plays in one region 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Model: Formulation 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Model: Overview</a:t>
            </a:r>
            <a:endParaRPr lang="en-US" dirty="0"/>
          </a:p>
        </p:txBody>
      </p:sp>
      <p:pic>
        <p:nvPicPr>
          <p:cNvPr id="4" name="Picture 2" descr="C:\Users\cbb278\Desktop\screen shots\model 1\Lat long schools.jpg"/>
          <p:cNvPicPr>
            <a:picLocks noChangeAspect="1" noChangeArrowheads="1"/>
          </p:cNvPicPr>
          <p:nvPr/>
        </p:nvPicPr>
        <p:blipFill>
          <a:blip r:embed="rId2" cstate="print"/>
          <a:srcRect t="18889" r="21779" b="41111"/>
          <a:stretch>
            <a:fillRect/>
          </a:stretch>
        </p:blipFill>
        <p:spPr bwMode="auto">
          <a:xfrm>
            <a:off x="457200" y="1600200"/>
            <a:ext cx="3238500" cy="18288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295400" y="1219200"/>
            <a:ext cx="1676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Coordinates</a:t>
            </a:r>
            <a:endParaRPr lang="en-US" dirty="0"/>
          </a:p>
        </p:txBody>
      </p:sp>
      <p:pic>
        <p:nvPicPr>
          <p:cNvPr id="6" name="Picture 3" descr="C:\Users\cbb278\Desktop\screen shots\model 1\model team decision vars.jpg"/>
          <p:cNvPicPr>
            <a:picLocks noChangeAspect="1" noChangeArrowheads="1"/>
          </p:cNvPicPr>
          <p:nvPr/>
        </p:nvPicPr>
        <p:blipFill>
          <a:blip r:embed="rId3" cstate="print"/>
          <a:srcRect l="21230" t="17708" r="38669" b="38958"/>
          <a:stretch>
            <a:fillRect/>
          </a:stretch>
        </p:blipFill>
        <p:spPr bwMode="auto">
          <a:xfrm>
            <a:off x="2628900" y="2819400"/>
            <a:ext cx="3510116" cy="21336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657600" y="1524000"/>
            <a:ext cx="1676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Picking Teams Based on Set Venues</a:t>
            </a:r>
          </a:p>
        </p:txBody>
      </p:sp>
      <p:pic>
        <p:nvPicPr>
          <p:cNvPr id="8" name="Picture 2" descr="C:\Users\cbb278\Desktop\screen shots\model 1\model venue decision vars.jpg"/>
          <p:cNvPicPr>
            <a:picLocks noChangeAspect="1" noChangeArrowheads="1"/>
          </p:cNvPicPr>
          <p:nvPr/>
        </p:nvPicPr>
        <p:blipFill>
          <a:blip r:embed="rId4" cstate="print"/>
          <a:srcRect l="8125" t="22222" r="57005" b="33668"/>
          <a:stretch>
            <a:fillRect/>
          </a:stretch>
        </p:blipFill>
        <p:spPr bwMode="auto">
          <a:xfrm>
            <a:off x="4800600" y="3429000"/>
            <a:ext cx="3962400" cy="28194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477000" y="1905000"/>
            <a:ext cx="1676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Picking Venues Based on Set Teams</a:t>
            </a:r>
          </a:p>
        </p:txBody>
      </p:sp>
    </p:spTree>
    <p:extLst>
      <p:ext uri="{BB962C8B-B14F-4D97-AF65-F5344CB8AC3E}">
        <p14:creationId xmlns:p14="http://schemas.microsoft.com/office/powerpoint/2010/main" xmlns="" xmlns:mv="urn:schemas-microsoft-com:mac:vml" xmlns:mc="http://schemas.openxmlformats.org/markup-compatibility/2006" val="1288398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Model: Overview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021" y="1778977"/>
            <a:ext cx="8856579" cy="38832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276</TotalTime>
  <Words>763</Words>
  <Application>Microsoft Office PowerPoint</Application>
  <PresentationFormat>On-screen Show (4:3)</PresentationFormat>
  <Paragraphs>96</Paragraphs>
  <Slides>18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Concourse</vt:lpstr>
      <vt:lpstr>NCAA Team Travel</vt:lpstr>
      <vt:lpstr>Managerial Problem</vt:lpstr>
      <vt:lpstr>Slide 3</vt:lpstr>
      <vt:lpstr>NCAA Seeding Process</vt:lpstr>
      <vt:lpstr>Issues With Existing Process</vt:lpstr>
      <vt:lpstr>NCAA Brackets</vt:lpstr>
      <vt:lpstr>Model: Formulation </vt:lpstr>
      <vt:lpstr>Model: Overview</vt:lpstr>
      <vt:lpstr>Model: Overview</vt:lpstr>
      <vt:lpstr>Model: Decision Variables</vt:lpstr>
      <vt:lpstr>Model: Objective Function</vt:lpstr>
      <vt:lpstr>Model: Constraints</vt:lpstr>
      <vt:lpstr>Model</vt:lpstr>
      <vt:lpstr>Model: Results</vt:lpstr>
      <vt:lpstr>Simulation</vt:lpstr>
      <vt:lpstr>Simulation Results</vt:lpstr>
      <vt:lpstr>Model Improvements</vt:lpstr>
      <vt:lpstr>Questions?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Eliott</cp:lastModifiedBy>
  <cp:revision>21</cp:revision>
  <dcterms:created xsi:type="dcterms:W3CDTF">2010-12-07T04:55:49Z</dcterms:created>
  <dcterms:modified xsi:type="dcterms:W3CDTF">2010-12-13T00:47:42Z</dcterms:modified>
</cp:coreProperties>
</file>