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1" r:id="rId5"/>
    <p:sldId id="262" r:id="rId6"/>
    <p:sldId id="263" r:id="rId7"/>
    <p:sldId id="264" r:id="rId8"/>
    <p:sldId id="265" r:id="rId9"/>
    <p:sldId id="272" r:id="rId10"/>
    <p:sldId id="273" r:id="rId11"/>
    <p:sldId id="274" r:id="rId12"/>
    <p:sldId id="275" r:id="rId13"/>
    <p:sldId id="276" r:id="rId14"/>
    <p:sldId id="266" r:id="rId15"/>
    <p:sldId id="267" r:id="rId16"/>
    <p:sldId id="268" r:id="rId17"/>
    <p:sldId id="269" r:id="rId18"/>
    <p:sldId id="270" r:id="rId19"/>
    <p:sldId id="271" r:id="rId20"/>
    <p:sldId id="279" r:id="rId21"/>
    <p:sldId id="260" r:id="rId22"/>
    <p:sldId id="278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88" y="-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745E3-D3E1-49F1-9314-35D5FD33886C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422C0-50BA-461E-A332-99CCF5E3E9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584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745E3-D3E1-49F1-9314-35D5FD33886C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422C0-50BA-461E-A332-99CCF5E3E9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121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745E3-D3E1-49F1-9314-35D5FD33886C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422C0-50BA-461E-A332-99CCF5E3E9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196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745E3-D3E1-49F1-9314-35D5FD33886C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422C0-50BA-461E-A332-99CCF5E3E9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63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745E3-D3E1-49F1-9314-35D5FD33886C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422C0-50BA-461E-A332-99CCF5E3E9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74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745E3-D3E1-49F1-9314-35D5FD33886C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422C0-50BA-461E-A332-99CCF5E3E9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168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745E3-D3E1-49F1-9314-35D5FD33886C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422C0-50BA-461E-A332-99CCF5E3E9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699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745E3-D3E1-49F1-9314-35D5FD33886C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422C0-50BA-461E-A332-99CCF5E3E9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507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745E3-D3E1-49F1-9314-35D5FD33886C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422C0-50BA-461E-A332-99CCF5E3E9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848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745E3-D3E1-49F1-9314-35D5FD33886C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422C0-50BA-461E-A332-99CCF5E3E9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560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745E3-D3E1-49F1-9314-35D5FD33886C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422C0-50BA-461E-A332-99CCF5E3E9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802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E745E3-D3E1-49F1-9314-35D5FD33886C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D422C0-50BA-461E-A332-99CCF5E3E9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009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7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satoday.com/sports/sagarin-archive.htm" TargetMode="External"/><Relationship Id="rId2" Type="http://schemas.openxmlformats.org/officeDocument/2006/relationships/hyperlink" Target="http://www.cfbstats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278326"/>
            <a:ext cx="8763000" cy="838200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Team 3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Yiqi Gu, Matthew Hill, Sungwoo Hong, Robert Terra, Anshul Wadhawan, Nathaniel Wydra 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ithinked.com/wp-content/uploads/2008/07/stanford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5707" y="4501650"/>
            <a:ext cx="795693" cy="1215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alumniconnections.com/olc/filelib/CEL/cpages/62/Library/CornellBearRed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510" y="4516646"/>
            <a:ext cx="1267690" cy="120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taniadeluzuriaga.files.wordpress.com/2010/02/logo-northwestern-university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0464" y="4578806"/>
            <a:ext cx="926336" cy="1107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zennie62blog.com/wp-content/uploads/2011/11/cal-log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0874" y="4699927"/>
            <a:ext cx="1343726" cy="1016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www.sports-logos-screensavers.com/user/TexasLonghorns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4596819"/>
            <a:ext cx="1492845" cy="1119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://www.chemeng.queensu.ca/people/faculty/barz/images/QL_F_RG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667705"/>
            <a:ext cx="1524000" cy="1049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918006" y="1143000"/>
            <a:ext cx="720973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Thighs-men </a:t>
            </a:r>
          </a:p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College Football Playoffs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47666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How to slap Minitab across the face: </a:t>
            </a:r>
            <a:b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Solver Regressions</a:t>
            </a:r>
            <a:endParaRPr lang="en-US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24000"/>
                <a:ext cx="8229600" cy="4525963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200" b="1" dirty="0" smtClean="0">
                    <a:latin typeface="Times New Roman" pitchFamily="18" charset="0"/>
                    <a:cs typeface="Times New Roman" pitchFamily="18" charset="0"/>
                  </a:rPr>
                  <a:t>Decision </a:t>
                </a:r>
                <a:r>
                  <a:rPr lang="en-US" sz="2200" b="1" dirty="0">
                    <a:latin typeface="Times New Roman" pitchFamily="18" charset="0"/>
                    <a:cs typeface="Times New Roman" pitchFamily="18" charset="0"/>
                  </a:rPr>
                  <a:t>V</a:t>
                </a:r>
                <a:r>
                  <a:rPr lang="en-US" sz="2200" b="1" dirty="0" smtClean="0">
                    <a:latin typeface="Times New Roman" pitchFamily="18" charset="0"/>
                    <a:cs typeface="Times New Roman" pitchFamily="18" charset="0"/>
                  </a:rPr>
                  <a:t>ariables</a:t>
                </a:r>
                <a:r>
                  <a:rPr lang="en-US" sz="2200" dirty="0" smtClean="0">
                    <a:latin typeface="Times New Roman" pitchFamily="18" charset="0"/>
                    <a:cs typeface="Times New Roman" pitchFamily="18" charset="0"/>
                  </a:rPr>
                  <a:t> are the coefficients on the independent variables you feel will affect the dependent variable + 1 more (constant) </a:t>
                </a:r>
              </a:p>
              <a:p>
                <a:pPr marL="0" indent="0">
                  <a:buNone/>
                </a:pPr>
                <a:r>
                  <a:rPr lang="en-US" sz="2200" b="1" i="1" dirty="0" smtClean="0">
                    <a:latin typeface="Times New Roman" pitchFamily="18" charset="0"/>
                    <a:cs typeface="Times New Roman" pitchFamily="18" charset="0"/>
                  </a:rPr>
                  <a:t>	Independent variables: </a:t>
                </a:r>
                <a:r>
                  <a:rPr lang="en-US" sz="2200" i="1" dirty="0" smtClean="0">
                    <a:latin typeface="Times New Roman" pitchFamily="18" charset="0"/>
                    <a:cs typeface="Times New Roman" pitchFamily="18" charset="0"/>
                  </a:rPr>
                  <a:t>Offensive efficiency, Offensive 	yards/play, Defensive efficiency, Defensive yards/play, TO 	differential/game, Possession %</a:t>
                </a:r>
              </a:p>
              <a:p>
                <a:pPr marL="0" indent="0">
                  <a:buNone/>
                </a:pPr>
                <a:r>
                  <a:rPr lang="en-US" sz="2200" b="1" i="1" dirty="0" smtClean="0">
                    <a:latin typeface="Times New Roman" pitchFamily="18" charset="0"/>
                    <a:cs typeface="Times New Roman" pitchFamily="18" charset="0"/>
                  </a:rPr>
                  <a:t>	Dependent variable: </a:t>
                </a:r>
                <a:r>
                  <a:rPr lang="en-US" sz="2200" i="1" dirty="0" smtClean="0">
                    <a:latin typeface="Times New Roman" pitchFamily="18" charset="0"/>
                    <a:cs typeface="Times New Roman" pitchFamily="18" charset="0"/>
                  </a:rPr>
                  <a:t>Winning %</a:t>
                </a:r>
              </a:p>
              <a:p>
                <a:pPr marL="0" indent="0">
                  <a:buNone/>
                </a:pPr>
                <a:endParaRPr lang="en-US" sz="22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r>
                  <a:rPr lang="en-US" sz="2200" b="1" dirty="0" smtClean="0">
                    <a:latin typeface="Times New Roman" pitchFamily="18" charset="0"/>
                    <a:cs typeface="Times New Roman" pitchFamily="18" charset="0"/>
                  </a:rPr>
                  <a:t>Objective</a:t>
                </a:r>
                <a:r>
                  <a:rPr lang="en-US" sz="2200" dirty="0" smtClean="0">
                    <a:latin typeface="Times New Roman" pitchFamily="18" charset="0"/>
                    <a:cs typeface="Times New Roman" pitchFamily="18" charset="0"/>
                  </a:rPr>
                  <a:t> is to minimize the sum of squared errors between the regression and dependent variable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2200" b="1" i="1" smtClean="0">
                        <a:latin typeface="Cambria Math"/>
                        <a:cs typeface="Times New Roman" pitchFamily="18" charset="0"/>
                      </a:rPr>
                      <m:t>𝑴𝒊𝒏𝒊𝒎𝒊𝒛𝒆</m:t>
                    </m:r>
                    <m:r>
                      <a:rPr lang="en-US" sz="2200" b="1" i="1" smtClean="0">
                        <a:latin typeface="Cambria Math"/>
                        <a:cs typeface="Times New Roman" pitchFamily="18" charset="0"/>
                      </a:rPr>
                      <m:t> </m:t>
                    </m:r>
                    <m:r>
                      <a:rPr lang="en-US" sz="2200" b="1" i="1" smtClean="0">
                        <a:latin typeface="Cambria Math"/>
                        <a:cs typeface="Times New Roman" pitchFamily="18" charset="0"/>
                      </a:rPr>
                      <m:t>𝑿</m:t>
                    </m:r>
                    <m:r>
                      <a:rPr lang="pt-BR" sz="2200" i="1" smtClean="0">
                        <a:latin typeface="Cambria Math"/>
                        <a:cs typeface="Times New Roman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pt-BR" sz="2200" i="1" smtClean="0">
                            <a:latin typeface="Cambria Math"/>
                            <a:cs typeface="Times New Roman" pitchFamily="18" charset="0"/>
                          </a:rPr>
                        </m:ctrlPr>
                      </m:naryPr>
                      <m:sub/>
                      <m:sup/>
                      <m:e>
                        <m:sSup>
                          <m:sSupPr>
                            <m:ctrlPr>
                              <a:rPr lang="pt-BR" sz="2200" i="1" smtClean="0">
                                <a:latin typeface="Cambria Math"/>
                                <a:cs typeface="Times New Roman" pitchFamily="18" charset="0"/>
                              </a:rPr>
                            </m:ctrlPr>
                          </m:sSupPr>
                          <m:e>
                            <m:r>
                              <a:rPr lang="en-US" sz="2200" b="0" i="1" smtClean="0">
                                <a:latin typeface="Cambria Math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2200" b="0" i="1" smtClean="0">
                                <a:latin typeface="Cambria Math"/>
                                <a:cs typeface="Times New Roman" pitchFamily="18" charset="0"/>
                              </a:rPr>
                              <m:t>𝑝𝑟𝑒𝑑𝑖𝑐𝑡𝑒𝑑</m:t>
                            </m:r>
                            <m:r>
                              <a:rPr lang="en-US" sz="2200" b="0" i="1" smtClean="0">
                                <a:latin typeface="Cambria Math"/>
                                <a:cs typeface="Times New Roman" pitchFamily="18" charset="0"/>
                              </a:rPr>
                              <m:t> </m:t>
                            </m:r>
                            <m:r>
                              <a:rPr lang="en-US" sz="2200" b="0" i="1" smtClean="0">
                                <a:latin typeface="Cambria Math"/>
                                <a:cs typeface="Times New Roman" pitchFamily="18" charset="0"/>
                              </a:rPr>
                              <m:t>𝑤𝑖𝑛𝑛𝑖𝑛𝑔</m:t>
                            </m:r>
                            <m:r>
                              <a:rPr lang="en-US" sz="2200" b="0" i="1" smtClean="0">
                                <a:latin typeface="Cambria Math"/>
                                <a:cs typeface="Times New Roman" pitchFamily="18" charset="0"/>
                              </a:rPr>
                              <m:t> % −</m:t>
                            </m:r>
                            <m:r>
                              <a:rPr lang="en-US" sz="2200" b="0" i="1" smtClean="0">
                                <a:latin typeface="Cambria Math"/>
                                <a:cs typeface="Times New Roman" pitchFamily="18" charset="0"/>
                              </a:rPr>
                              <m:t>𝑎𝑐𝑡𝑢𝑎𝑙</m:t>
                            </m:r>
                            <m:r>
                              <a:rPr lang="en-US" sz="2200" b="0" i="1" smtClean="0">
                                <a:latin typeface="Cambria Math"/>
                                <a:cs typeface="Times New Roman" pitchFamily="18" charset="0"/>
                              </a:rPr>
                              <m:t> </m:t>
                            </m:r>
                            <m:r>
                              <a:rPr lang="en-US" sz="2200" b="0" i="1" smtClean="0">
                                <a:latin typeface="Cambria Math"/>
                                <a:cs typeface="Times New Roman" pitchFamily="18" charset="0"/>
                              </a:rPr>
                              <m:t>𝑤𝑖𝑛𝑛𝑖𝑛𝑔</m:t>
                            </m:r>
                            <m:r>
                              <a:rPr lang="en-US" sz="2200" b="0" i="1" smtClean="0">
                                <a:latin typeface="Cambria Math"/>
                                <a:cs typeface="Times New Roman" pitchFamily="18" charset="0"/>
                              </a:rPr>
                              <m:t> %)</m:t>
                            </m:r>
                          </m:e>
                          <m:sup>
                            <m:r>
                              <a:rPr lang="en-US" sz="2200" b="0" i="1" smtClean="0">
                                <a:latin typeface="Cambria Math"/>
                                <a:cs typeface="Times New Roman" pitchFamily="18" charset="0"/>
                              </a:rPr>
                              <m:t>2</m:t>
                            </m:r>
                          </m:sup>
                        </m:sSup>
                      </m:e>
                    </m:nary>
                  </m:oMath>
                </a14:m>
                <a:r>
                  <a:rPr lang="en-US" sz="2200" dirty="0" smtClean="0">
                    <a:latin typeface="Times New Roman" pitchFamily="18" charset="0"/>
                    <a:cs typeface="Times New Roman" pitchFamily="18" charset="0"/>
                  </a:rPr>
                  <a:t>  </a:t>
                </a:r>
                <a:endParaRPr lang="en-US" sz="2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24000"/>
                <a:ext cx="8229600" cy="4525963"/>
              </a:xfrm>
              <a:blipFill rotWithShape="1">
                <a:blip r:embed="rId2"/>
                <a:stretch>
                  <a:fillRect l="-889" t="-8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76529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How to slap Minitab across the face:</a:t>
            </a:r>
            <a:b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Solver Regressions</a:t>
            </a:r>
            <a:endParaRPr lang="en-US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981200"/>
            <a:ext cx="8900957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429000"/>
            <a:ext cx="6468114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72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15962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How to reconcile with Minitab</a:t>
            </a:r>
            <a:endParaRPr lang="en-US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We still used Minitab to establish statistical significance between the independent variables &amp; dependent variable</a:t>
            </a:r>
          </a:p>
          <a:p>
            <a:pPr marL="0" indent="0"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26" r="58507" b="22210"/>
          <a:stretch/>
        </p:blipFill>
        <p:spPr bwMode="auto">
          <a:xfrm>
            <a:off x="1905000" y="1981200"/>
            <a:ext cx="5398718" cy="4208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val 3"/>
          <p:cNvSpPr/>
          <p:nvPr/>
        </p:nvSpPr>
        <p:spPr>
          <a:xfrm>
            <a:off x="4822521" y="3124200"/>
            <a:ext cx="609600" cy="1447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895600" y="4542773"/>
            <a:ext cx="1066800" cy="457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517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15962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Solver vs. Minitab</a:t>
            </a:r>
            <a:endParaRPr lang="en-US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26" r="58507" b="65716"/>
          <a:stretch/>
        </p:blipFill>
        <p:spPr bwMode="auto">
          <a:xfrm>
            <a:off x="538266" y="3733800"/>
            <a:ext cx="8400136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951" y="1905000"/>
            <a:ext cx="8240766" cy="1003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114800" y="2963849"/>
            <a:ext cx="21336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VS.</a:t>
            </a:r>
            <a:endParaRPr lang="en-US" sz="35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3269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15962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Simulation</a:t>
            </a:r>
            <a:endParaRPr lang="en-US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229" y="1513166"/>
            <a:ext cx="8971208" cy="4274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479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560387" y="1219200"/>
            <a:ext cx="8101012" cy="41148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15962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Simulation</a:t>
            </a:r>
            <a:endParaRPr lang="en-US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106" y="2209800"/>
            <a:ext cx="7697787" cy="935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593" y="3503872"/>
            <a:ext cx="7008812" cy="1144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1929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0" y="1166813"/>
            <a:ext cx="6667500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0637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219200"/>
            <a:ext cx="6667500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4208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0" y="1185863"/>
            <a:ext cx="6667500" cy="448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2625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0" y="1185863"/>
            <a:ext cx="6667500" cy="448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9979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15962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Agenda</a:t>
            </a:r>
            <a:endParaRPr lang="en-US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pPr>
              <a:buFont typeface="Wingdings" pitchFamily="2" charset="2"/>
              <a:buChar char="Ø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Managerial Problem</a:t>
            </a:r>
          </a:p>
          <a:p>
            <a:pPr lvl="1">
              <a:buFont typeface="Wingdings" pitchFamily="2" charset="2"/>
              <a:buChar char="Ø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The BCS Problem</a:t>
            </a:r>
          </a:p>
          <a:p>
            <a:pPr>
              <a:buFont typeface="Wingdings" pitchFamily="2" charset="2"/>
              <a:buChar char="Ø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Methodology</a:t>
            </a:r>
          </a:p>
          <a:p>
            <a:pPr lvl="1">
              <a:buFont typeface="Wingdings" pitchFamily="2" charset="2"/>
              <a:buChar char="Ø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Data Collection</a:t>
            </a:r>
          </a:p>
          <a:p>
            <a:pPr lvl="1">
              <a:buFont typeface="Wingdings" pitchFamily="2" charset="2"/>
              <a:buChar char="Ø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Regression</a:t>
            </a:r>
          </a:p>
          <a:p>
            <a:pPr lvl="1">
              <a:buFont typeface="Wingdings" pitchFamily="2" charset="2"/>
              <a:buChar char="Ø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Playoff Simulation</a:t>
            </a:r>
          </a:p>
          <a:p>
            <a:pPr>
              <a:buFont typeface="Wingdings" pitchFamily="2" charset="2"/>
              <a:buChar char="Ø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Results</a:t>
            </a:r>
          </a:p>
          <a:p>
            <a:pPr lvl="1">
              <a:buFont typeface="Wingdings" pitchFamily="2" charset="2"/>
              <a:buChar char="Ø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Outputs</a:t>
            </a:r>
          </a:p>
          <a:p>
            <a:pPr lvl="1">
              <a:buFont typeface="Wingdings" pitchFamily="2" charset="2"/>
              <a:buChar char="Ø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Demonstration</a:t>
            </a:r>
          </a:p>
          <a:p>
            <a:pPr>
              <a:buFont typeface="Wingdings" pitchFamily="2" charset="2"/>
              <a:buChar char="Ø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Next Steps</a:t>
            </a:r>
          </a:p>
          <a:p>
            <a:pPr lvl="1">
              <a:buFont typeface="Wingdings" pitchFamily="2" charset="2"/>
              <a:buChar char="Ø"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2092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500" dirty="0" smtClean="0">
                <a:latin typeface="Times New Roman" pitchFamily="18" charset="0"/>
                <a:cs typeface="Times New Roman" pitchFamily="18" charset="0"/>
              </a:rPr>
              <a:t>Demonstration</a:t>
            </a:r>
          </a:p>
          <a:p>
            <a:pPr>
              <a:buFont typeface="Wingdings" pitchFamily="2" charset="2"/>
              <a:buChar char="Ø"/>
            </a:pP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Ø"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5169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15962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Next Steps / Improvements</a:t>
            </a:r>
            <a:endParaRPr lang="en-US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Expanding the model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Test for additional significant variables (e.g. special teams play)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How to adjust for weaker schedules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How to account for external events such as injuries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Small dataset problem</a:t>
            </a:r>
          </a:p>
          <a:p>
            <a:pPr lvl="2"/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How to project and predict teams who only had a few games against good opponents </a:t>
            </a:r>
          </a:p>
          <a:p>
            <a:pPr>
              <a:buFont typeface="Wingdings" pitchFamily="2" charset="2"/>
              <a:buChar char="Ø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Testing the model in more years</a:t>
            </a:r>
          </a:p>
          <a:p>
            <a:pPr>
              <a:buFont typeface="Wingdings" pitchFamily="2" charset="2"/>
              <a:buChar char="Ø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Viable for the NFL?</a:t>
            </a:r>
          </a:p>
          <a:p>
            <a:pPr>
              <a:buFont typeface="Wingdings" pitchFamily="2" charset="2"/>
              <a:buChar char="Ø"/>
            </a:pP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Ø"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7870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15962"/>
          </a:xfrm>
        </p:spPr>
        <p:txBody>
          <a:bodyPr>
            <a:normAutofit/>
          </a:bodyPr>
          <a:lstStyle/>
          <a:p>
            <a:endParaRPr lang="en-US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0000" dirty="0" smtClean="0">
                <a:latin typeface="Times New Roman" pitchFamily="18" charset="0"/>
                <a:cs typeface="Times New Roman" pitchFamily="18" charset="0"/>
              </a:rPr>
              <a:t>Q&amp;A</a:t>
            </a:r>
          </a:p>
          <a:p>
            <a:pPr>
              <a:buFont typeface="Wingdings" pitchFamily="2" charset="2"/>
              <a:buChar char="Ø"/>
            </a:pP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Ø"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2421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 2010 college football champion should have been…</a:t>
            </a:r>
            <a:endParaRPr lang="en-US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www.decadeawards.com/assets/images/crimson_ti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2100" y="1802704"/>
            <a:ext cx="6019800" cy="451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3549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15962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2010 NCAA Final BCS Standings</a:t>
            </a:r>
            <a:endParaRPr lang="en-US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01" t="15924" r="28383" b="6015"/>
          <a:stretch>
            <a:fillRect/>
          </a:stretch>
        </p:blipFill>
        <p:spPr bwMode="auto">
          <a:xfrm>
            <a:off x="609600" y="838200"/>
            <a:ext cx="79248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4545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15962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BCS Bowl Games</a:t>
            </a:r>
            <a:endParaRPr lang="en-US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677" y="4086225"/>
            <a:ext cx="1905000" cy="21050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3443" y="1771442"/>
            <a:ext cx="1905000" cy="16859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3626" y="4505325"/>
            <a:ext cx="1905000" cy="16859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6188" y="914400"/>
            <a:ext cx="1571625" cy="1381125"/>
          </a:xfrm>
          <a:prstGeom prst="rect">
            <a:avLst/>
          </a:prstGeom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3505200" y="2362200"/>
            <a:ext cx="2133600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Auburn Vs. Oregon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302" y="1666667"/>
            <a:ext cx="1809750" cy="17907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51377" y="3581400"/>
            <a:ext cx="2133600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TCU Vs. Wisconsin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03235" y="3581400"/>
            <a:ext cx="2743200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Oklahoma Vs. Connecticut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200" y="6229349"/>
            <a:ext cx="2590800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Stanford Vs. Virginia Tech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03235" y="6227693"/>
            <a:ext cx="2743200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Ohio State Vs. Arkansas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252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5800" y="1143000"/>
            <a:ext cx="8001000" cy="246221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dirty="0"/>
              <a:t>Polls</a:t>
            </a:r>
          </a:p>
          <a:p>
            <a:endParaRPr lang="en-US" dirty="0" smtClean="0"/>
          </a:p>
          <a:p>
            <a:r>
              <a:rPr lang="en-US" dirty="0" smtClean="0"/>
              <a:t>In </a:t>
            </a:r>
            <a:r>
              <a:rPr lang="en-US" dirty="0"/>
              <a:t>the Harris Interactive College Football Poll and USA Today Coaches Poll, a team will be evaluated on the number of voting points it receives in each poll. A team's Harris Interactive score will be its points in the poll divided by its total possible voting points (if 114 voters, then 2850=114 x 25). The same formula will apply to the USA Today Coaches poll and its total voting points (if 63 voters, then 1575=63 x 25).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5801" y="3962400"/>
            <a:ext cx="8001000" cy="218521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dirty="0"/>
              <a:t>Computer Rankings</a:t>
            </a:r>
          </a:p>
          <a:p>
            <a:endParaRPr lang="en-US" dirty="0" smtClean="0"/>
          </a:p>
          <a:p>
            <a:r>
              <a:rPr lang="en-US" dirty="0" smtClean="0"/>
              <a:t>Jeff </a:t>
            </a:r>
            <a:r>
              <a:rPr lang="en-US" dirty="0" err="1"/>
              <a:t>Sagarin</a:t>
            </a:r>
            <a:r>
              <a:rPr lang="en-US" dirty="0"/>
              <a:t>, Anderson &amp; Hester, Richard Billingsley, Colley Matrix, Kenneth Massey and Dr. Peter Wolfe. Points will be assigned in inverse order of ranking from 1-25. A team's highest and lowest computer ranking will be discarded in calculating its computer rankings average. The four remaining computer </a:t>
            </a:r>
            <a:r>
              <a:rPr lang="en-US" dirty="0" smtClean="0"/>
              <a:t>scores </a:t>
            </a:r>
            <a:r>
              <a:rPr lang="en-US" dirty="0"/>
              <a:t>will be averaged and the total will be calculated as a percentage of 100.</a:t>
            </a:r>
          </a:p>
        </p:txBody>
      </p:sp>
      <p:sp>
        <p:nvSpPr>
          <p:cNvPr id="9" name="TextBox 8"/>
          <p:cNvSpPr txBox="1"/>
          <p:nvPr/>
        </p:nvSpPr>
        <p:spPr>
          <a:xfrm rot="19189444">
            <a:off x="876301" y="2741629"/>
            <a:ext cx="7620000" cy="156966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/>
              <a:t>SUCKS</a:t>
            </a:r>
            <a:endParaRPr lang="en-US" sz="9600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57200" y="76200"/>
            <a:ext cx="82296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How The BCS Works</a:t>
            </a:r>
            <a:endParaRPr lang="en-US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1069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 Solution - A Playoff System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295400"/>
            <a:ext cx="7706591" cy="53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109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Our Methodology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Develop our ranking system to seed the top 16 teams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Offensive/Defensive Efficiency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Yards/Play (Offensive/Defensive)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Turnover Differential/Game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Time of Possession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Games vs. AP-ranked teams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Power Conference Binary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Minimum 75%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 Percentage</a:t>
            </a:r>
          </a:p>
          <a:p>
            <a:pPr lvl="1">
              <a:buFont typeface="Wingdings" pitchFamily="2" charset="2"/>
              <a:buChar char="Ø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Simulate playoffs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ased on regular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eason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esults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Quality of wins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Games vs. top-30 opponents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Calculate a predicted win % based on regular season games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3049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15962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Data Collection</a:t>
            </a:r>
            <a:endParaRPr lang="en-US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Taken from </a:t>
            </a:r>
            <a:r>
              <a:rPr lang="en-US" sz="2200" dirty="0">
                <a:latin typeface="Times New Roman" pitchFamily="18" charset="0"/>
                <a:cs typeface="Times New Roman" pitchFamily="18" charset="0"/>
                <a:hlinkClick r:id="rId2"/>
              </a:rPr>
              <a:t>http://www.cfbstats.com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  <a:hlinkClick r:id="rId2"/>
              </a:rPr>
              <a:t>/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: collected all the data we believed may affect winning % including average spread, points/game, FG %, turnover differential, time of possession, penalty yards/play, yards/play, etc.</a:t>
            </a:r>
          </a:p>
          <a:p>
            <a:pPr>
              <a:buFont typeface="Wingdings" pitchFamily="2" charset="2"/>
              <a:buChar char="Ø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Calculated our own metrics such as offensive efficiency (yards/ points scored) and defensive efficiency (yards allowed/ points scored against) </a:t>
            </a:r>
          </a:p>
          <a:p>
            <a:pPr>
              <a:buFont typeface="Wingdings" pitchFamily="2" charset="2"/>
              <a:buChar char="Ø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Collected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Sagarin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ratings for each team </a:t>
            </a:r>
            <a:r>
              <a:rPr lang="en-US" sz="2200" dirty="0">
                <a:latin typeface="Times New Roman" pitchFamily="18" charset="0"/>
                <a:cs typeface="Times New Roman" pitchFamily="18" charset="0"/>
                <a:hlinkClick r:id="rId3"/>
              </a:rPr>
              <a:t>http://www.usatoday.com/sports/sagarin-archive.htm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924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136</TotalTime>
  <Words>501</Words>
  <Application>Microsoft Office PowerPoint</Application>
  <PresentationFormat>On-screen Show (4:3)</PresentationFormat>
  <Paragraphs>79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Team 3 Yiqi Gu, Matthew Hill, Sungwoo Hong, Robert Terra, Anshul Wadhawan, Nathaniel Wydra </vt:lpstr>
      <vt:lpstr>Agenda</vt:lpstr>
      <vt:lpstr>The 2010 college football champion should have been…</vt:lpstr>
      <vt:lpstr>2010 NCAA Final BCS Standings</vt:lpstr>
      <vt:lpstr>BCS Bowl Games</vt:lpstr>
      <vt:lpstr>PowerPoint Presentation</vt:lpstr>
      <vt:lpstr>The Solution - A Playoff System</vt:lpstr>
      <vt:lpstr>Our Methodology</vt:lpstr>
      <vt:lpstr>Data Collection</vt:lpstr>
      <vt:lpstr>How to slap Minitab across the face:  Solver Regressions</vt:lpstr>
      <vt:lpstr>How to slap Minitab across the face: Solver Regressions</vt:lpstr>
      <vt:lpstr>How to reconcile with Minitab</vt:lpstr>
      <vt:lpstr>Solver vs. Minitab</vt:lpstr>
      <vt:lpstr>Simulation</vt:lpstr>
      <vt:lpstr>Simulation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Next Steps / Improvements</vt:lpstr>
      <vt:lpstr>PowerPoint Presentation</vt:lpstr>
    </vt:vector>
  </TitlesOfParts>
  <Company>Office Black Edition - tum0r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Yiqi Gu</dc:creator>
  <cp:lastModifiedBy>Nathaniel Wydra</cp:lastModifiedBy>
  <cp:revision>23</cp:revision>
  <dcterms:created xsi:type="dcterms:W3CDTF">2011-12-08T16:43:48Z</dcterms:created>
  <dcterms:modified xsi:type="dcterms:W3CDTF">2011-12-13T15:33:56Z</dcterms:modified>
</cp:coreProperties>
</file>