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1"/>
  </p:notesMasterIdLst>
  <p:sldIdLst>
    <p:sldId id="256" r:id="rId2"/>
    <p:sldId id="324" r:id="rId3"/>
    <p:sldId id="323" r:id="rId4"/>
    <p:sldId id="273" r:id="rId5"/>
    <p:sldId id="274" r:id="rId6"/>
    <p:sldId id="295" r:id="rId7"/>
    <p:sldId id="294" r:id="rId8"/>
    <p:sldId id="303" r:id="rId9"/>
    <p:sldId id="339" r:id="rId10"/>
    <p:sldId id="304" r:id="rId11"/>
    <p:sldId id="340" r:id="rId12"/>
    <p:sldId id="284" r:id="rId13"/>
    <p:sldId id="326" r:id="rId14"/>
    <p:sldId id="262" r:id="rId15"/>
    <p:sldId id="263" r:id="rId16"/>
    <p:sldId id="305" r:id="rId17"/>
    <p:sldId id="261" r:id="rId18"/>
    <p:sldId id="264" r:id="rId19"/>
    <p:sldId id="332" r:id="rId20"/>
    <p:sldId id="328" r:id="rId21"/>
    <p:sldId id="327" r:id="rId22"/>
    <p:sldId id="333" r:id="rId23"/>
    <p:sldId id="334" r:id="rId24"/>
    <p:sldId id="319" r:id="rId25"/>
    <p:sldId id="338" r:id="rId26"/>
    <p:sldId id="322" r:id="rId27"/>
    <p:sldId id="336" r:id="rId28"/>
    <p:sldId id="301" r:id="rId29"/>
    <p:sldId id="33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27" autoAdjust="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BBC66-C69C-4D1D-91EC-0C5AB97E9A6B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5EC00-F884-4ACA-B062-089F12EA3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437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</a:t>
            </a:r>
            <a:r>
              <a:rPr lang="en-US" baseline="0" dirty="0" smtClean="0"/>
              <a:t> morning everyone.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5EC00-F884-4ACA-B062-089F12EA327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36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5EC00-F884-4ACA-B062-089F12EA327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440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9F9A03-17EB-43C7-9DDB-AE057FABDB79}" type="datetime1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F67A1-2CDC-46FC-AF56-BFD1F0CBB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3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32CB8C-6889-4CD2-A6E8-0DA65709E76A}" type="datetime1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F67A1-2CDC-46FC-AF56-BFD1F0CBB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709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1F26B7-7C08-46C7-B4F6-EA6903F53075}" type="datetime1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F67A1-2CDC-46FC-AF56-BFD1F0CBB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081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53CD5E-4867-4D33-9D0B-E1776EE15AFA}" type="datetime1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F67A1-2CDC-46FC-AF56-BFD1F0CBB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522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69987C-1321-4288-94C8-319DA6F7A4CB}" type="datetime1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F67A1-2CDC-46FC-AF56-BFD1F0CBB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77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82E816-22CB-4160-B527-5142E7B72CB2}" type="datetime1">
              <a:rPr lang="en-US" smtClean="0"/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F67A1-2CDC-46FC-AF56-BFD1F0CBB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9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F42CC9-4085-41F4-B0D4-ED78466A28EA}" type="datetime1">
              <a:rPr lang="en-US" smtClean="0"/>
              <a:t>12/11/2011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F67A1-2CDC-46FC-AF56-BFD1F0CBB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48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AE8B21-653A-4B67-93FB-8D4BD1339D45}" type="datetime1">
              <a:rPr lang="en-US" smtClean="0"/>
              <a:t>12/11/2011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F67A1-2CDC-46FC-AF56-BFD1F0CBB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83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B14D05-7365-49C3-8FEA-5CD16B19150E}" type="datetime1">
              <a:rPr lang="en-US" smtClean="0"/>
              <a:t>12/11/2011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F67A1-2CDC-46FC-AF56-BFD1F0CBB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1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C8DCC4-B743-4A56-BBFB-1DE6289BF708}" type="datetime1">
              <a:rPr lang="en-US" smtClean="0"/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F67A1-2CDC-46FC-AF56-BFD1F0CBB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01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40157C-D543-4D64-9069-40515AF4B45A}" type="datetime1">
              <a:rPr lang="en-US" smtClean="0"/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F67A1-2CDC-46FC-AF56-BFD1F0CBB6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830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CF3FCBE-C8DF-4C48-A318-2EDF258C209A}" type="datetime1">
              <a:rPr lang="en-US" smtClean="0"/>
              <a:t>12/11/2011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F5F67A1-2CDC-46FC-AF56-BFD1F0CBB6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gnaltiming.com/" TargetMode="External"/><Relationship Id="rId2" Type="http://schemas.openxmlformats.org/officeDocument/2006/relationships/hyperlink" Target="http://swutc.tamu.edu/publications/technicalreports/167863-1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tacenter.org/programs/ops/trafficvol/" TargetMode="External"/><Relationship Id="rId4" Type="http://schemas.openxmlformats.org/officeDocument/2006/relationships/hyperlink" Target="http://www.ops.fhwa.dot.gov/publications/fhwahop08024/index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Traffic Signal Timing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Rohan</a:t>
            </a:r>
            <a:r>
              <a:rPr lang="en-US" dirty="0" smtClean="0"/>
              <a:t> </a:t>
            </a:r>
            <a:r>
              <a:rPr lang="en-US" dirty="0" err="1" smtClean="0"/>
              <a:t>Bhindwale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75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29600" cy="4655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967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Approach</a:t>
            </a:r>
          </a:p>
          <a:p>
            <a:r>
              <a:rPr lang="en-US" dirty="0" smtClean="0"/>
              <a:t>Phase</a:t>
            </a:r>
          </a:p>
          <a:p>
            <a:r>
              <a:rPr lang="en-US" dirty="0" smtClean="0"/>
              <a:t>Cycle length</a:t>
            </a:r>
          </a:p>
          <a:p>
            <a:r>
              <a:rPr lang="en-US" dirty="0" smtClean="0"/>
              <a:t>Yellow Clearance</a:t>
            </a:r>
          </a:p>
          <a:p>
            <a:r>
              <a:rPr lang="en-US" dirty="0" smtClean="0"/>
              <a:t>Red Clearance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04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229600" cy="6257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402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2"/>
          <a:srcRect l="8803" t="24049" r="10838" b="9612"/>
          <a:stretch/>
        </p:blipFill>
        <p:spPr bwMode="auto">
          <a:xfrm>
            <a:off x="381000" y="1524000"/>
            <a:ext cx="4800600" cy="4800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5247564" y="1524000"/>
            <a:ext cx="3886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45th St S &amp; 13th Ave SW, Fargo, Cass, ND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Average traffic at 15 min intervals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Monthly from Jan to Jun 09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Morn: 5:00 AM to 12:15 PM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Even: 12:30 PM to 7:45 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5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long to have a phase be green on an intersection during any cycle length</a:t>
            </a:r>
          </a:p>
          <a:p>
            <a:pPr lvl="1"/>
            <a:r>
              <a:rPr lang="en-US" dirty="0" err="1" smtClean="0"/>
              <a:t>Xij</a:t>
            </a:r>
            <a:r>
              <a:rPr lang="en-US" dirty="0" smtClean="0"/>
              <a:t> = % of Cycle length for Phase </a:t>
            </a:r>
            <a:r>
              <a:rPr lang="en-US" dirty="0" err="1" smtClean="0"/>
              <a:t>i</a:t>
            </a:r>
            <a:r>
              <a:rPr lang="en-US" dirty="0" smtClean="0"/>
              <a:t> in Period j</a:t>
            </a:r>
          </a:p>
          <a:p>
            <a:r>
              <a:rPr lang="en-US" dirty="0" smtClean="0"/>
              <a:t>Adaptive so the amount of time to each direction changes every cycle</a:t>
            </a:r>
          </a:p>
          <a:p>
            <a:pPr lvl="1"/>
            <a:r>
              <a:rPr lang="en-US" dirty="0" smtClean="0"/>
              <a:t>Based on traffic and current queue</a:t>
            </a:r>
          </a:p>
          <a:p>
            <a:r>
              <a:rPr lang="en-US" dirty="0" smtClean="0"/>
              <a:t>The unsatisfied queue at a particular approach carried to next cycle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76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Minimize the total queue size during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all the periods</a:t>
            </a:r>
          </a:p>
        </p:txBody>
      </p:sp>
    </p:spTree>
    <p:extLst>
      <p:ext uri="{BB962C8B-B14F-4D97-AF65-F5344CB8AC3E}">
        <p14:creationId xmlns:p14="http://schemas.microsoft.com/office/powerpoint/2010/main" val="219246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Fairness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Ensure that there is no starvation for any one side (so set a max limit on the number of cars standing at signal) *if* there are cars waiting</a:t>
            </a:r>
          </a:p>
          <a:p>
            <a:endParaRPr lang="en-US" dirty="0" smtClean="0">
              <a:sym typeface="Wingdings" pitchFamily="2" charset="2"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70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traffic inflow in each direction</a:t>
            </a:r>
          </a:p>
          <a:p>
            <a:pPr lvl="1"/>
            <a:r>
              <a:rPr lang="en-US" dirty="0" smtClean="0"/>
              <a:t>Ex: North Straight, North Left, North Right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Should be available from detectors</a:t>
            </a:r>
          </a:p>
          <a:p>
            <a:r>
              <a:rPr lang="en-US" dirty="0" smtClean="0"/>
              <a:t>Throughput for each approach</a:t>
            </a:r>
          </a:p>
          <a:p>
            <a:pPr lvl="1"/>
            <a:r>
              <a:rPr lang="en-US" dirty="0" smtClean="0"/>
              <a:t>Can be calculated from speed limits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42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Separate lanes for all approaches </a:t>
            </a:r>
          </a:p>
          <a:p>
            <a:r>
              <a:rPr lang="en-US" dirty="0" smtClean="0"/>
              <a:t>Start up delays are compensated by yellow light overruns.</a:t>
            </a:r>
          </a:p>
          <a:p>
            <a:r>
              <a:rPr lang="en-US" dirty="0" smtClean="0"/>
              <a:t>All traffic values are total (so irrespective of how many lanes there are)</a:t>
            </a:r>
          </a:p>
          <a:p>
            <a:r>
              <a:rPr lang="en-US" dirty="0" smtClean="0"/>
              <a:t>Cycle length of 2 </a:t>
            </a:r>
            <a:r>
              <a:rPr lang="en-US" dirty="0" err="1" smtClean="0"/>
              <a:t>mins</a:t>
            </a:r>
            <a:endParaRPr lang="en-US" dirty="0" smtClean="0"/>
          </a:p>
          <a:p>
            <a:r>
              <a:rPr lang="en-US" dirty="0" smtClean="0"/>
              <a:t>Red clearance of 2 </a:t>
            </a:r>
            <a:r>
              <a:rPr lang="en-US" dirty="0" err="1" smtClean="0"/>
              <a:t>secs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7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Equal distribution</a:t>
            </a:r>
          </a:p>
          <a:p>
            <a:r>
              <a:rPr lang="en-US" dirty="0" smtClean="0"/>
              <a:t>Proportional</a:t>
            </a:r>
          </a:p>
          <a:p>
            <a:r>
              <a:rPr lang="en-US" dirty="0" smtClean="0"/>
              <a:t>Adaptive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86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Selection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Useful</a:t>
            </a:r>
          </a:p>
          <a:p>
            <a:r>
              <a:rPr lang="en-US" dirty="0" smtClean="0"/>
              <a:t>Real world but non-trivial to model</a:t>
            </a:r>
          </a:p>
          <a:p>
            <a:r>
              <a:rPr lang="en-US" dirty="0" smtClean="0"/>
              <a:t>Measurable</a:t>
            </a:r>
          </a:p>
          <a:p>
            <a:r>
              <a:rPr lang="en-US" dirty="0" smtClean="0"/>
              <a:t>$$$</a:t>
            </a:r>
          </a:p>
          <a:p>
            <a:r>
              <a:rPr lang="en-US" dirty="0" smtClean="0"/>
              <a:t>Fun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71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279400"/>
            <a:ext cx="8682037" cy="630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21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279400"/>
            <a:ext cx="8682037" cy="630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419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Changing cycle length with </a:t>
            </a:r>
            <a:r>
              <a:rPr lang="en-US" dirty="0" err="1" smtClean="0"/>
              <a:t>SolverTable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3" y="2209800"/>
            <a:ext cx="8004175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849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Adaptive phases</a:t>
            </a:r>
          </a:p>
          <a:p>
            <a:pPr lvl="1"/>
            <a:r>
              <a:rPr lang="en-US" dirty="0" smtClean="0"/>
              <a:t>Only once otherwise confusing</a:t>
            </a:r>
          </a:p>
          <a:p>
            <a:pPr lvl="1"/>
            <a:r>
              <a:rPr lang="en-US" dirty="0" smtClean="0"/>
              <a:t>Not substantial benefits</a:t>
            </a:r>
          </a:p>
          <a:p>
            <a:r>
              <a:rPr lang="en-US" dirty="0" smtClean="0"/>
              <a:t>Minimum green time</a:t>
            </a:r>
          </a:p>
          <a:p>
            <a:pPr lvl="1"/>
            <a:r>
              <a:rPr lang="en-US" dirty="0" smtClean="0"/>
              <a:t>No significant changes</a:t>
            </a:r>
          </a:p>
          <a:p>
            <a:r>
              <a:rPr lang="en-US" dirty="0" smtClean="0"/>
              <a:t>Weighting particular directions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16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Intersections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24061" t="22541" r="22874" b="13534"/>
          <a:stretch/>
        </p:blipFill>
        <p:spPr bwMode="auto">
          <a:xfrm>
            <a:off x="381000" y="1676400"/>
            <a:ext cx="4526507" cy="30752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5181600" y="1676400"/>
            <a:ext cx="3733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45th St S &amp; 13th Ave SW, Fargo, Cass, ND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45th St S &amp; Main Ave, Fargo, Cass, ND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25th St S &amp; Main Ave, Fargo, Cass, ND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25th St S &amp; 17th Ave S, Fargo, Cass, D</a:t>
            </a:r>
          </a:p>
          <a:p>
            <a:endParaRPr lang="en-US" dirty="0" smtClean="0"/>
          </a:p>
          <a:p>
            <a:r>
              <a:rPr lang="en-US" dirty="0" smtClean="0"/>
              <a:t>7:00 AM to 9:15 AM</a:t>
            </a:r>
          </a:p>
          <a:p>
            <a:r>
              <a:rPr lang="en-US" dirty="0" smtClean="0"/>
              <a:t>4:00 PM to 6:15 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97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coordinating signals</a:t>
            </a:r>
          </a:p>
          <a:p>
            <a:r>
              <a:rPr lang="en-US" dirty="0" smtClean="0"/>
              <a:t>Assumed that it takes one </a:t>
            </a:r>
            <a:r>
              <a:rPr lang="en-US" dirty="0" smtClean="0"/>
              <a:t>(or a multiple of) </a:t>
            </a:r>
            <a:r>
              <a:rPr lang="en-US" dirty="0" smtClean="0"/>
              <a:t>cycle time to travel from one intersection to the 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15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279400"/>
            <a:ext cx="8682037" cy="630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367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Single intersection Adaptive model better</a:t>
            </a:r>
          </a:p>
          <a:p>
            <a:pPr lvl="1"/>
            <a:r>
              <a:rPr lang="en-US" dirty="0" smtClean="0"/>
              <a:t>Morning (light) traffic</a:t>
            </a:r>
          </a:p>
          <a:p>
            <a:pPr lvl="2"/>
            <a:r>
              <a:rPr lang="en-US" dirty="0" smtClean="0"/>
              <a:t>92 % better than round robin</a:t>
            </a:r>
          </a:p>
          <a:p>
            <a:pPr lvl="2"/>
            <a:r>
              <a:rPr lang="en-US" dirty="0" smtClean="0"/>
              <a:t>80 % better than proportional</a:t>
            </a:r>
          </a:p>
          <a:p>
            <a:pPr lvl="1"/>
            <a:r>
              <a:rPr lang="en-US" dirty="0" smtClean="0"/>
              <a:t>Evening (heavy) traffic</a:t>
            </a:r>
          </a:p>
          <a:p>
            <a:pPr lvl="2"/>
            <a:r>
              <a:rPr lang="en-US" dirty="0" smtClean="0"/>
              <a:t>75</a:t>
            </a:r>
            <a:r>
              <a:rPr lang="en-US" dirty="0" smtClean="0"/>
              <a:t> % better than round robin</a:t>
            </a:r>
          </a:p>
          <a:p>
            <a:pPr lvl="2"/>
            <a:r>
              <a:rPr lang="en-US" dirty="0" smtClean="0"/>
              <a:t>28</a:t>
            </a:r>
            <a:r>
              <a:rPr lang="en-US" dirty="0" smtClean="0"/>
              <a:t> % better than proportional</a:t>
            </a:r>
          </a:p>
          <a:p>
            <a:r>
              <a:rPr lang="en-US" dirty="0" smtClean="0"/>
              <a:t>Multiple intersection Adaptive model better</a:t>
            </a:r>
          </a:p>
          <a:p>
            <a:pPr lvl="1"/>
            <a:r>
              <a:rPr lang="en-US" dirty="0" smtClean="0"/>
              <a:t>69 % better than round robin</a:t>
            </a:r>
          </a:p>
          <a:p>
            <a:pPr lvl="1"/>
            <a:r>
              <a:rPr lang="en-US" dirty="0" smtClean="0"/>
              <a:t>57 % better than proportional</a:t>
            </a:r>
          </a:p>
          <a:p>
            <a:r>
              <a:rPr lang="en-US" dirty="0" smtClean="0"/>
              <a:t>Varying cycle length result ambiguous</a:t>
            </a:r>
          </a:p>
          <a:p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80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83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http://swutc.tamu.edu/publications/technicalreports/167863-1.pdf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http://www.signaltiming.com</a:t>
            </a:r>
            <a:endParaRPr lang="en-US" dirty="0" smtClean="0"/>
          </a:p>
          <a:p>
            <a:r>
              <a:rPr lang="en-US" dirty="0" smtClean="0"/>
              <a:t>Wikipedia</a:t>
            </a:r>
          </a:p>
          <a:p>
            <a:r>
              <a:rPr lang="en-US" dirty="0" smtClean="0">
                <a:hlinkClick r:id="rId4"/>
              </a:rPr>
              <a:t>www.ops.fhwa.dot.gov/publications/fhwahop08024/index.html</a:t>
            </a:r>
            <a:endParaRPr lang="en-US" dirty="0"/>
          </a:p>
          <a:p>
            <a:r>
              <a:rPr lang="en-US" dirty="0" smtClean="0">
                <a:hlinkClick r:id="rId5"/>
              </a:rPr>
              <a:t>http://www.atacenter.org/programs/ops/trafficvol/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57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</a:p>
          <a:p>
            <a:r>
              <a:rPr lang="en-US" dirty="0" smtClean="0"/>
              <a:t>Problem</a:t>
            </a:r>
          </a:p>
          <a:p>
            <a:r>
              <a:rPr lang="en-US" dirty="0" smtClean="0"/>
              <a:t>Model</a:t>
            </a:r>
          </a:p>
          <a:p>
            <a:r>
              <a:rPr lang="en-US" dirty="0" smtClean="0"/>
              <a:t>Analysis</a:t>
            </a:r>
          </a:p>
          <a:p>
            <a:r>
              <a:rPr lang="en-US" dirty="0" smtClean="0"/>
              <a:t>Additions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73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Improve movement of traffic</a:t>
            </a:r>
          </a:p>
          <a:p>
            <a:r>
              <a:rPr lang="en-US" dirty="0" smtClean="0"/>
              <a:t>Reduce certain types of accidents</a:t>
            </a:r>
          </a:p>
          <a:p>
            <a:r>
              <a:rPr lang="en-US" dirty="0" smtClean="0"/>
              <a:t>More </a:t>
            </a:r>
            <a:r>
              <a:rPr lang="en-US" dirty="0"/>
              <a:t>than 272,000 traffic signals in the </a:t>
            </a:r>
            <a:r>
              <a:rPr lang="en-US" dirty="0" smtClean="0"/>
              <a:t>US</a:t>
            </a:r>
          </a:p>
          <a:p>
            <a:r>
              <a:rPr lang="en-US" dirty="0" smtClean="0"/>
              <a:t>A busy intersection might control around 100,000 vehicles per day</a:t>
            </a:r>
          </a:p>
          <a:p>
            <a:r>
              <a:rPr lang="en-US" dirty="0" smtClean="0"/>
              <a:t>$250,000 to $500,000 to purchase and install</a:t>
            </a:r>
          </a:p>
          <a:p>
            <a:pPr lvl="1"/>
            <a:r>
              <a:rPr lang="en-US" dirty="0" smtClean="0"/>
              <a:t>Non-trivial investment</a:t>
            </a:r>
          </a:p>
          <a:p>
            <a:r>
              <a:rPr lang="en-US" dirty="0" smtClean="0"/>
              <a:t>Annual costs of $8,000 to operate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55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Traffic delays and productivity loss</a:t>
            </a:r>
          </a:p>
          <a:p>
            <a:pPr lvl="1"/>
            <a:r>
              <a:rPr lang="en-US" dirty="0" smtClean="0"/>
              <a:t>Reductions in delays of </a:t>
            </a:r>
            <a:r>
              <a:rPr lang="en-US" dirty="0" smtClean="0"/>
              <a:t>15-40%</a:t>
            </a:r>
          </a:p>
          <a:p>
            <a:pPr lvl="1"/>
            <a:r>
              <a:rPr lang="en-US" dirty="0" smtClean="0"/>
              <a:t>Decrease travel time up to 25%</a:t>
            </a:r>
          </a:p>
          <a:p>
            <a:pPr lvl="1"/>
            <a:r>
              <a:rPr lang="en-US" dirty="0" smtClean="0"/>
              <a:t>Decrease in stops ranging from 10-40%</a:t>
            </a:r>
          </a:p>
          <a:p>
            <a:r>
              <a:rPr lang="en-US" dirty="0" smtClean="0"/>
              <a:t>Fuel wastage and harmful emissions</a:t>
            </a:r>
          </a:p>
          <a:p>
            <a:pPr lvl="1"/>
            <a:r>
              <a:rPr lang="en-US" dirty="0" smtClean="0"/>
              <a:t>Decreases </a:t>
            </a:r>
            <a:r>
              <a:rPr lang="en-US" dirty="0" smtClean="0"/>
              <a:t>in fuel consumption of up to 10%.</a:t>
            </a:r>
          </a:p>
          <a:p>
            <a:pPr lvl="2"/>
            <a:r>
              <a:rPr lang="en-US" dirty="0" smtClean="0"/>
              <a:t>Savings of 170 billion gallons possible</a:t>
            </a:r>
          </a:p>
          <a:p>
            <a:pPr lvl="1"/>
            <a:r>
              <a:rPr lang="en-US" dirty="0" smtClean="0"/>
              <a:t>Decreases in harmful emissions up to 22% </a:t>
            </a:r>
          </a:p>
          <a:p>
            <a:r>
              <a:rPr lang="en-US" dirty="0" smtClean="0"/>
              <a:t>Traveler frustration</a:t>
            </a:r>
          </a:p>
          <a:p>
            <a:pPr lvl="1"/>
            <a:r>
              <a:rPr lang="en-US" dirty="0" smtClean="0"/>
              <a:t>Waiting even when no traffic in other direction</a:t>
            </a:r>
          </a:p>
          <a:p>
            <a:pPr lvl="1"/>
            <a:r>
              <a:rPr lang="en-US" dirty="0" smtClean="0"/>
              <a:t>No coordination and s</a:t>
            </a:r>
            <a:r>
              <a:rPr lang="en-US" dirty="0" smtClean="0"/>
              <a:t>topping at every signal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34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Pretimed</a:t>
            </a:r>
            <a:r>
              <a:rPr lang="en-US" sz="2000" dirty="0" smtClean="0"/>
              <a:t>/Fixed</a:t>
            </a:r>
          </a:p>
          <a:p>
            <a:pPr lvl="1"/>
            <a:r>
              <a:rPr lang="en-US" sz="2000" dirty="0" smtClean="0"/>
              <a:t>Fixed green time to each approach during a cycle</a:t>
            </a:r>
          </a:p>
          <a:p>
            <a:pPr lvl="1"/>
            <a:r>
              <a:rPr lang="en-US" sz="2000" dirty="0" smtClean="0"/>
              <a:t>Most widely implemented method</a:t>
            </a:r>
          </a:p>
          <a:p>
            <a:r>
              <a:rPr lang="en-US" sz="2000" dirty="0" smtClean="0"/>
              <a:t>Actuated</a:t>
            </a:r>
          </a:p>
          <a:p>
            <a:pPr lvl="1"/>
            <a:r>
              <a:rPr lang="en-US" sz="2000" dirty="0" smtClean="0"/>
              <a:t>Minimum and maximum green time to each approach</a:t>
            </a:r>
          </a:p>
          <a:p>
            <a:pPr lvl="1"/>
            <a:r>
              <a:rPr lang="en-US" sz="2000" dirty="0" smtClean="0"/>
              <a:t>Length incremented based on vehicle arrivals</a:t>
            </a:r>
          </a:p>
          <a:p>
            <a:pPr lvl="1"/>
            <a:r>
              <a:rPr lang="en-US" sz="2000" dirty="0" smtClean="0"/>
              <a:t>Widely implemented over the past few decades, particularly at isolated intersections</a:t>
            </a:r>
          </a:p>
          <a:p>
            <a:r>
              <a:rPr lang="en-US" sz="2000" dirty="0" smtClean="0"/>
              <a:t>Adaptive</a:t>
            </a:r>
          </a:p>
          <a:p>
            <a:pPr lvl="1"/>
            <a:r>
              <a:rPr lang="en-US" sz="2000" dirty="0" smtClean="0"/>
              <a:t>Green time to each intersection approach based on actual arrivals for a cycle</a:t>
            </a:r>
          </a:p>
          <a:p>
            <a:pPr lvl="1"/>
            <a:r>
              <a:rPr lang="en-US" sz="2000" dirty="0" smtClean="0"/>
              <a:t>Relatively new method</a:t>
            </a:r>
          </a:p>
          <a:p>
            <a:pPr marL="0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6767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Approach</a:t>
            </a:r>
          </a:p>
          <a:p>
            <a:r>
              <a:rPr lang="en-US" dirty="0" smtClean="0"/>
              <a:t>Phase</a:t>
            </a:r>
          </a:p>
          <a:p>
            <a:r>
              <a:rPr lang="en-US" dirty="0" smtClean="0"/>
              <a:t>Cycle length</a:t>
            </a:r>
          </a:p>
          <a:p>
            <a:r>
              <a:rPr lang="en-US" dirty="0" smtClean="0"/>
              <a:t>Yellow Clearance</a:t>
            </a:r>
          </a:p>
          <a:p>
            <a:r>
              <a:rPr lang="en-US" dirty="0" smtClean="0"/>
              <a:t>Red Clearance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59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601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Approach</a:t>
            </a:r>
          </a:p>
          <a:p>
            <a:r>
              <a:rPr lang="en-US" dirty="0" smtClean="0"/>
              <a:t>Phase</a:t>
            </a:r>
          </a:p>
          <a:p>
            <a:r>
              <a:rPr lang="en-US" dirty="0" smtClean="0"/>
              <a:t>Cycle length</a:t>
            </a:r>
          </a:p>
          <a:p>
            <a:r>
              <a:rPr lang="en-US" dirty="0" smtClean="0"/>
              <a:t>Yellow Clearance</a:t>
            </a:r>
          </a:p>
          <a:p>
            <a:r>
              <a:rPr lang="en-US" dirty="0" smtClean="0"/>
              <a:t>Red Clearance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04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553</Template>
  <TotalTime>18824</TotalTime>
  <Words>627</Words>
  <Application>Microsoft Office PowerPoint</Application>
  <PresentationFormat>On-screen Show (4:3)</PresentationFormat>
  <Paragraphs>142</Paragraphs>
  <Slides>29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Diseño predeterminado</vt:lpstr>
      <vt:lpstr>Traffic Signal Timing</vt:lpstr>
      <vt:lpstr>Project Selection Criteria</vt:lpstr>
      <vt:lpstr>Agenda</vt:lpstr>
      <vt:lpstr>About</vt:lpstr>
      <vt:lpstr>Problems</vt:lpstr>
      <vt:lpstr>Strategies</vt:lpstr>
      <vt:lpstr>Definitions</vt:lpstr>
      <vt:lpstr>Approaches</vt:lpstr>
      <vt:lpstr>Definitions</vt:lpstr>
      <vt:lpstr>Phases</vt:lpstr>
      <vt:lpstr>Definitions</vt:lpstr>
      <vt:lpstr>PowerPoint Presentation</vt:lpstr>
      <vt:lpstr>Model</vt:lpstr>
      <vt:lpstr>Decision Variables</vt:lpstr>
      <vt:lpstr>Objective</vt:lpstr>
      <vt:lpstr>Constraints</vt:lpstr>
      <vt:lpstr>Inputs</vt:lpstr>
      <vt:lpstr>Assumptions</vt:lpstr>
      <vt:lpstr>Strategies</vt:lpstr>
      <vt:lpstr>PowerPoint Presentation</vt:lpstr>
      <vt:lpstr>PowerPoint Presentation</vt:lpstr>
      <vt:lpstr>Additions</vt:lpstr>
      <vt:lpstr>Additions</vt:lpstr>
      <vt:lpstr>Multiple Intersections</vt:lpstr>
      <vt:lpstr>Details</vt:lpstr>
      <vt:lpstr>PowerPoint Presentation</vt:lpstr>
      <vt:lpstr>Analysis</vt:lpstr>
      <vt:lpstr>Questions</vt:lpstr>
      <vt:lpstr>Sources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Traffic Lights</dc:title>
  <dc:creator>Rohan</dc:creator>
  <cp:lastModifiedBy>Rohan</cp:lastModifiedBy>
  <cp:revision>246</cp:revision>
  <dcterms:created xsi:type="dcterms:W3CDTF">2011-11-29T13:46:27Z</dcterms:created>
  <dcterms:modified xsi:type="dcterms:W3CDTF">2011-12-12T15:31:23Z</dcterms:modified>
</cp:coreProperties>
</file>