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72" r:id="rId2"/>
    <p:sldId id="273" r:id="rId3"/>
    <p:sldId id="274" r:id="rId4"/>
    <p:sldId id="275" r:id="rId5"/>
    <p:sldId id="281" r:id="rId6"/>
    <p:sldId id="265" r:id="rId7"/>
    <p:sldId id="266" r:id="rId8"/>
    <p:sldId id="267" r:id="rId9"/>
    <p:sldId id="268" r:id="rId10"/>
    <p:sldId id="269" r:id="rId11"/>
    <p:sldId id="270" r:id="rId12"/>
    <p:sldId id="282" r:id="rId13"/>
    <p:sldId id="276" r:id="rId14"/>
    <p:sldId id="278" r:id="rId15"/>
    <p:sldId id="279" r:id="rId16"/>
    <p:sldId id="280" r:id="rId17"/>
    <p:sldId id="277" r:id="rId18"/>
    <p:sldId id="271" r:id="rId19"/>
    <p:sldId id="28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73252E-BCA3-A946-8EDB-96234BC8C3EF}"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271367-3512-7146-B3D2-23C368F72B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271367-3512-7146-B3D2-23C368F72BE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F260A5A-329E-4E11-8496-627E99AEB5DC}" type="datetimeFigureOut">
              <a:rPr lang="en-US" smtClean="0"/>
              <a:pPr/>
              <a:t>12/5/2011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57762A3-9A6B-4233-BE87-C2FD94F23992}"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60A5A-329E-4E11-8496-627E99AEB5DC}"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60A5A-329E-4E11-8496-627E99AEB5DC}"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60A5A-329E-4E11-8496-627E99AEB5DC}"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F260A5A-329E-4E11-8496-627E99AEB5DC}"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57762A3-9A6B-4233-BE87-C2FD94F239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260A5A-329E-4E11-8496-627E99AEB5DC}"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F260A5A-329E-4E11-8496-627E99AEB5DC}"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260A5A-329E-4E11-8496-627E99AEB5DC}"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60A5A-329E-4E11-8496-627E99AEB5DC}"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260A5A-329E-4E11-8496-627E99AEB5DC}"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260A5A-329E-4E11-8496-627E99AEB5DC}"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7762A3-9A6B-4233-BE87-C2FD94F239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F260A5A-329E-4E11-8496-627E99AEB5DC}" type="datetimeFigureOut">
              <a:rPr lang="en-US" smtClean="0"/>
              <a:pPr/>
              <a:t>12/5/2011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57762A3-9A6B-4233-BE87-C2FD94F2399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8229600" cy="1828800"/>
          </a:xfrm>
        </p:spPr>
        <p:txBody>
          <a:bodyPr>
            <a:normAutofit/>
          </a:bodyPr>
          <a:lstStyle/>
          <a:p>
            <a:r>
              <a:rPr lang="en-US" dirty="0" smtClean="0"/>
              <a:t>OPTIMAL OIL CHANGE LOCATIONS IN DALLAS</a:t>
            </a:r>
            <a:endParaRPr lang="en-US" dirty="0"/>
          </a:p>
        </p:txBody>
      </p:sp>
      <p:sp>
        <p:nvSpPr>
          <p:cNvPr id="3" name="Subtitle 2"/>
          <p:cNvSpPr>
            <a:spLocks noGrp="1"/>
          </p:cNvSpPr>
          <p:nvPr>
            <p:ph type="subTitle" idx="1"/>
          </p:nvPr>
        </p:nvSpPr>
        <p:spPr>
          <a:xfrm>
            <a:off x="1432080" y="3694530"/>
            <a:ext cx="6400800" cy="1752600"/>
          </a:xfrm>
        </p:spPr>
        <p:txBody>
          <a:bodyPr>
            <a:normAutofit fontScale="92500" lnSpcReduction="20000"/>
          </a:bodyPr>
          <a:lstStyle/>
          <a:p>
            <a:r>
              <a:rPr lang="en-US" dirty="0" smtClean="0">
                <a:latin typeface="Book Antiqua"/>
                <a:cs typeface="Book Antiqua"/>
              </a:rPr>
              <a:t>Decision Models</a:t>
            </a:r>
          </a:p>
          <a:p>
            <a:r>
              <a:rPr lang="en-US" dirty="0" smtClean="0">
                <a:latin typeface="Book Antiqua"/>
                <a:cs typeface="Book Antiqua"/>
              </a:rPr>
              <a:t>December 5, 2011</a:t>
            </a:r>
          </a:p>
          <a:p>
            <a:r>
              <a:rPr lang="en-US" dirty="0" smtClean="0">
                <a:latin typeface="Book Antiqua"/>
                <a:cs typeface="Book Antiqua"/>
              </a:rPr>
              <a:t>Alex Brousseau, Lisa Chang, </a:t>
            </a:r>
          </a:p>
          <a:p>
            <a:r>
              <a:rPr lang="en-US" dirty="0" smtClean="0">
                <a:latin typeface="Book Antiqua"/>
                <a:cs typeface="Book Antiqua"/>
              </a:rPr>
              <a:t>Lee Heitmann, Tom Lee</a:t>
            </a:r>
          </a:p>
        </p:txBody>
      </p:sp>
      <p:pic>
        <p:nvPicPr>
          <p:cNvPr id="1026" name="Picture 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105840" y="3859286"/>
            <a:ext cx="3333750" cy="302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Tire Rotation</a:t>
            </a:r>
            <a:endParaRPr lang="en-US" dirty="0"/>
          </a:p>
        </p:txBody>
      </p:sp>
      <p:sp>
        <p:nvSpPr>
          <p:cNvPr id="3" name="Content Placeholder 2"/>
          <p:cNvSpPr>
            <a:spLocks noGrp="1"/>
          </p:cNvSpPr>
          <p:nvPr>
            <p:ph idx="1"/>
          </p:nvPr>
        </p:nvSpPr>
        <p:spPr/>
        <p:txBody>
          <a:bodyPr/>
          <a:lstStyle/>
          <a:p>
            <a:r>
              <a:rPr lang="en-US" dirty="0" smtClean="0"/>
              <a:t>Binary Variable – Yes or No (1 or 0)</a:t>
            </a:r>
          </a:p>
          <a:p>
            <a:r>
              <a:rPr lang="en-US" dirty="0" smtClean="0"/>
              <a:t>Constraint = &gt;=0</a:t>
            </a: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4098480" y="3216128"/>
            <a:ext cx="47625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General Mechanic</a:t>
            </a:r>
            <a:endParaRPr lang="en-US" sz="3700" dirty="0"/>
          </a:p>
        </p:txBody>
      </p:sp>
      <p:sp>
        <p:nvSpPr>
          <p:cNvPr id="3" name="Content Placeholder 2"/>
          <p:cNvSpPr>
            <a:spLocks noGrp="1"/>
          </p:cNvSpPr>
          <p:nvPr>
            <p:ph idx="1"/>
          </p:nvPr>
        </p:nvSpPr>
        <p:spPr/>
        <p:txBody>
          <a:bodyPr/>
          <a:lstStyle/>
          <a:p>
            <a:r>
              <a:rPr lang="en-US" dirty="0" smtClean="0"/>
              <a:t>Binary Variable – Yes or No (1 or 0)</a:t>
            </a:r>
          </a:p>
          <a:p>
            <a:r>
              <a:rPr lang="en-US" dirty="0" smtClean="0"/>
              <a:t>Constraint = &gt;=0</a:t>
            </a:r>
          </a:p>
          <a:p>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0" y="5257800"/>
            <a:ext cx="1899347" cy="16002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a:stretch>
            <a:fillRect/>
          </a:stretch>
        </p:blipFill>
        <p:spPr bwMode="auto">
          <a:xfrm>
            <a:off x="4419600" y="5257800"/>
            <a:ext cx="2514600" cy="1600200"/>
          </a:xfrm>
          <a:prstGeom prst="rect">
            <a:avLst/>
          </a:prstGeom>
          <a:noFill/>
          <a:ln w="9525">
            <a:noFill/>
            <a:miter lim="800000"/>
            <a:headEnd/>
            <a:tailEnd/>
          </a:ln>
        </p:spPr>
      </p:pic>
      <p:pic>
        <p:nvPicPr>
          <p:cNvPr id="6150" name="Picture 6"/>
          <p:cNvPicPr>
            <a:picLocks noChangeAspect="1" noChangeArrowheads="1"/>
          </p:cNvPicPr>
          <p:nvPr/>
        </p:nvPicPr>
        <p:blipFill>
          <a:blip r:embed="rId4" cstate="print"/>
          <a:srcRect/>
          <a:stretch>
            <a:fillRect/>
          </a:stretch>
        </p:blipFill>
        <p:spPr bwMode="auto">
          <a:xfrm>
            <a:off x="6934200" y="5262801"/>
            <a:ext cx="2209800" cy="1595199"/>
          </a:xfrm>
          <a:prstGeom prst="rect">
            <a:avLst/>
          </a:prstGeom>
          <a:noFill/>
          <a:ln w="9525">
            <a:noFill/>
            <a:miter lim="800000"/>
            <a:headEnd/>
            <a:tailEnd/>
          </a:ln>
        </p:spPr>
      </p:pic>
      <p:pic>
        <p:nvPicPr>
          <p:cNvPr id="6151" name="Picture 7"/>
          <p:cNvPicPr>
            <a:picLocks noChangeAspect="1" noChangeArrowheads="1"/>
          </p:cNvPicPr>
          <p:nvPr/>
        </p:nvPicPr>
        <p:blipFill>
          <a:blip r:embed="rId5" cstate="print"/>
          <a:srcRect/>
          <a:stretch>
            <a:fillRect/>
          </a:stretch>
        </p:blipFill>
        <p:spPr bwMode="auto">
          <a:xfrm>
            <a:off x="1905000" y="5257800"/>
            <a:ext cx="25908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700" dirty="0" smtClean="0"/>
              <a:t>Model Formulation</a:t>
            </a:r>
            <a:endParaRPr lang="en-US" sz="3700" dirty="0"/>
          </a:p>
        </p:txBody>
      </p:sp>
      <p:pic>
        <p:nvPicPr>
          <p:cNvPr id="5" name="Picture 4"/>
          <p:cNvPicPr>
            <a:picLocks noChangeAspect="1"/>
          </p:cNvPicPr>
          <p:nvPr/>
        </p:nvPicPr>
        <p:blipFill>
          <a:blip r:embed="rId3" cstate="print"/>
          <a:stretch>
            <a:fillRect/>
          </a:stretch>
        </p:blipFill>
        <p:spPr>
          <a:xfrm>
            <a:off x="304800" y="990600"/>
            <a:ext cx="4038600" cy="3048000"/>
          </a:xfrm>
          <a:prstGeom prst="rect">
            <a:avLst/>
          </a:prstGeom>
        </p:spPr>
      </p:pic>
      <p:pic>
        <p:nvPicPr>
          <p:cNvPr id="6" name="Picture 5"/>
          <p:cNvPicPr>
            <a:picLocks noChangeAspect="1"/>
          </p:cNvPicPr>
          <p:nvPr/>
        </p:nvPicPr>
        <p:blipFill>
          <a:blip r:embed="rId4" cstate="print"/>
          <a:stretch>
            <a:fillRect/>
          </a:stretch>
        </p:blipFill>
        <p:spPr>
          <a:xfrm>
            <a:off x="4613348" y="990600"/>
            <a:ext cx="4225852" cy="3048000"/>
          </a:xfrm>
          <a:prstGeom prst="rect">
            <a:avLst/>
          </a:prstGeom>
        </p:spPr>
      </p:pic>
      <p:pic>
        <p:nvPicPr>
          <p:cNvPr id="8" name="Picture 7"/>
          <p:cNvPicPr>
            <a:picLocks noChangeAspect="1"/>
          </p:cNvPicPr>
          <p:nvPr/>
        </p:nvPicPr>
        <p:blipFill>
          <a:blip r:embed="rId5" cstate="print"/>
          <a:stretch>
            <a:fillRect/>
          </a:stretch>
        </p:blipFill>
        <p:spPr>
          <a:xfrm>
            <a:off x="2057400" y="4267200"/>
            <a:ext cx="4857750" cy="234343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Formulation</a:t>
            </a:r>
            <a:endParaRPr lang="en-US" dirty="0"/>
          </a:p>
        </p:txBody>
      </p:sp>
      <p:pic>
        <p:nvPicPr>
          <p:cNvPr id="5" name="Picture 4"/>
          <p:cNvPicPr>
            <a:picLocks noChangeAspect="1"/>
          </p:cNvPicPr>
          <p:nvPr/>
        </p:nvPicPr>
        <p:blipFill>
          <a:blip r:embed="rId2" cstate="print"/>
          <a:stretch>
            <a:fillRect/>
          </a:stretch>
        </p:blipFill>
        <p:spPr>
          <a:xfrm>
            <a:off x="5029200" y="1600200"/>
            <a:ext cx="3886200" cy="4343400"/>
          </a:xfrm>
          <a:prstGeom prst="rect">
            <a:avLst/>
          </a:prstGeom>
        </p:spPr>
      </p:pic>
      <p:pic>
        <p:nvPicPr>
          <p:cNvPr id="6" name="Picture 5"/>
          <p:cNvPicPr>
            <a:picLocks noChangeAspect="1"/>
          </p:cNvPicPr>
          <p:nvPr/>
        </p:nvPicPr>
        <p:blipFill>
          <a:blip r:embed="rId3" cstate="print"/>
          <a:stretch>
            <a:fillRect/>
          </a:stretch>
        </p:blipFill>
        <p:spPr>
          <a:xfrm>
            <a:off x="228600" y="1600200"/>
            <a:ext cx="4648200" cy="4343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676399"/>
            <a:ext cx="7924800" cy="455267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4" name="Picture 3"/>
          <p:cNvPicPr/>
          <p:nvPr/>
        </p:nvPicPr>
        <p:blipFill>
          <a:blip r:embed="rId2" cstate="print">
            <a:alphaModFix/>
          </a:blip>
          <a:srcRect/>
          <a:stretch>
            <a:fillRect/>
          </a:stretch>
        </p:blipFill>
        <p:spPr bwMode="auto">
          <a:xfrm>
            <a:off x="457200" y="1676400"/>
            <a:ext cx="7924800" cy="44958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Data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Solution </a:t>
            </a:r>
            <a:r>
              <a:rPr lang="en-US" dirty="0" smtClean="0"/>
              <a:t>Methodology</a:t>
            </a:r>
            <a:endParaRPr lang="en-US" dirty="0"/>
          </a:p>
        </p:txBody>
      </p:sp>
      <p:pic>
        <p:nvPicPr>
          <p:cNvPr id="6" name="Picture 6"/>
          <p:cNvPicPr>
            <a:picLocks noChangeAspect="1" noChangeArrowheads="1"/>
          </p:cNvPicPr>
          <p:nvPr/>
        </p:nvPicPr>
        <p:blipFill>
          <a:blip r:embed="rId2" cstate="print"/>
          <a:srcRect/>
          <a:stretch>
            <a:fillRect/>
          </a:stretch>
        </p:blipFill>
        <p:spPr bwMode="auto">
          <a:xfrm>
            <a:off x="-1" y="1570678"/>
            <a:ext cx="9144001" cy="4601522"/>
          </a:xfrm>
          <a:prstGeom prst="rect">
            <a:avLst/>
          </a:prstGeom>
          <a:solidFill>
            <a:schemeClr val="tx1"/>
          </a:solid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Use Evolutionary Solver</a:t>
            </a:r>
            <a:endParaRPr lang="en-US" dirty="0"/>
          </a:p>
        </p:txBody>
      </p:sp>
      <p:pic>
        <p:nvPicPr>
          <p:cNvPr id="4" name="Picture 3"/>
          <p:cNvPicPr>
            <a:picLocks noChangeAspect="1"/>
          </p:cNvPicPr>
          <p:nvPr/>
        </p:nvPicPr>
        <p:blipFill>
          <a:blip r:embed="rId2" cstate="print"/>
          <a:srcRect l="1562" b="9804"/>
          <a:stretch>
            <a:fillRect/>
          </a:stretch>
        </p:blipFill>
        <p:spPr>
          <a:xfrm>
            <a:off x="1219200" y="762000"/>
            <a:ext cx="6521726" cy="4149876"/>
          </a:xfrm>
          <a:prstGeom prst="rect">
            <a:avLst/>
          </a:prstGeom>
        </p:spPr>
      </p:pic>
      <p:pic>
        <p:nvPicPr>
          <p:cNvPr id="5" name="Picture 4"/>
          <p:cNvPicPr>
            <a:picLocks noChangeAspect="1"/>
          </p:cNvPicPr>
          <p:nvPr/>
        </p:nvPicPr>
        <p:blipFill>
          <a:blip r:embed="rId3" cstate="print"/>
          <a:srcRect l="6875" t="31250" r="5000" b="32500"/>
          <a:stretch>
            <a:fillRect/>
          </a:stretch>
        </p:blipFill>
        <p:spPr>
          <a:xfrm>
            <a:off x="1219200" y="4876800"/>
            <a:ext cx="6553200" cy="1447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US" dirty="0"/>
          </a:p>
        </p:txBody>
      </p:sp>
      <p:pic>
        <p:nvPicPr>
          <p:cNvPr id="4" name="Picture 3"/>
          <p:cNvPicPr>
            <a:picLocks noChangeAspect="1"/>
          </p:cNvPicPr>
          <p:nvPr/>
        </p:nvPicPr>
        <p:blipFill>
          <a:blip r:embed="rId2" cstate="print"/>
          <a:stretch>
            <a:fillRect/>
          </a:stretch>
        </p:blipFill>
        <p:spPr>
          <a:xfrm>
            <a:off x="304800" y="1447800"/>
            <a:ext cx="8554587" cy="4794250"/>
          </a:xfrm>
          <a:prstGeom prst="rect">
            <a:avLst/>
          </a:prstGeom>
        </p:spPr>
      </p:pic>
      <p:sp>
        <p:nvSpPr>
          <p:cNvPr id="5" name="Rectangle 4"/>
          <p:cNvSpPr/>
          <p:nvPr/>
        </p:nvSpPr>
        <p:spPr>
          <a:xfrm>
            <a:off x="3657600" y="4191000"/>
            <a:ext cx="990600" cy="5334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0" name="Straight Arrow Connector 9"/>
          <p:cNvCxnSpPr>
            <a:stCxn id="11" idx="2"/>
          </p:cNvCxnSpPr>
          <p:nvPr/>
        </p:nvCxnSpPr>
        <p:spPr>
          <a:xfrm rot="16200000" flipH="1">
            <a:off x="4641104" y="2865174"/>
            <a:ext cx="623790" cy="1728105"/>
          </a:xfrm>
          <a:prstGeom prst="straightConnector1">
            <a:avLst/>
          </a:prstGeom>
          <a:ln w="53975">
            <a:solidFill>
              <a:schemeClr val="bg1">
                <a:lumMod val="85000"/>
                <a:lumOff val="1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429000" y="3048000"/>
            <a:ext cx="1319893" cy="369332"/>
          </a:xfrm>
          <a:prstGeom prst="rect">
            <a:avLst/>
          </a:prstGeom>
          <a:noFill/>
        </p:spPr>
        <p:txBody>
          <a:bodyPr wrap="none" rtlCol="0">
            <a:spAutoFit/>
          </a:bodyPr>
          <a:lstStyle/>
          <a:p>
            <a:r>
              <a:rPr lang="en-US" dirty="0" smtClean="0">
                <a:solidFill>
                  <a:schemeClr val="bg1"/>
                </a:solidFill>
              </a:rPr>
              <a:t>Our House</a:t>
            </a:r>
            <a:endParaRPr lang="en-US" dirty="0">
              <a:solidFill>
                <a:schemeClr val="bg1"/>
              </a:solidFill>
            </a:endParaRPr>
          </a:p>
        </p:txBody>
      </p:sp>
      <p:sp>
        <p:nvSpPr>
          <p:cNvPr id="14" name="TextBox 13"/>
          <p:cNvSpPr txBox="1"/>
          <p:nvPr/>
        </p:nvSpPr>
        <p:spPr>
          <a:xfrm>
            <a:off x="3352800" y="2514600"/>
            <a:ext cx="1366780" cy="369332"/>
          </a:xfrm>
          <a:prstGeom prst="rect">
            <a:avLst/>
          </a:prstGeom>
          <a:noFill/>
        </p:spPr>
        <p:txBody>
          <a:bodyPr wrap="none" rtlCol="0">
            <a:spAutoFit/>
          </a:bodyPr>
          <a:lstStyle/>
          <a:p>
            <a:r>
              <a:rPr lang="en-US" dirty="0" smtClean="0">
                <a:solidFill>
                  <a:srgbClr val="000000"/>
                </a:solidFill>
              </a:rPr>
              <a:t>Destination</a:t>
            </a:r>
            <a:endParaRPr lang="en-US" dirty="0">
              <a:solidFill>
                <a:srgbClr val="000000"/>
              </a:solidFill>
            </a:endParaRPr>
          </a:p>
        </p:txBody>
      </p:sp>
      <p:cxnSp>
        <p:nvCxnSpPr>
          <p:cNvPr id="16" name="Straight Arrow Connector 15"/>
          <p:cNvCxnSpPr>
            <a:stCxn id="14" idx="3"/>
          </p:cNvCxnSpPr>
          <p:nvPr/>
        </p:nvCxnSpPr>
        <p:spPr>
          <a:xfrm>
            <a:off x="4719580" y="2699266"/>
            <a:ext cx="2671820" cy="120134"/>
          </a:xfrm>
          <a:prstGeom prst="straightConnector1">
            <a:avLst/>
          </a:prstGeom>
          <a:ln w="47625">
            <a:solidFill>
              <a:schemeClr val="bg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Limitations and Risks</a:t>
            </a:r>
            <a:endParaRPr lang="en-US" sz="3700" dirty="0"/>
          </a:p>
        </p:txBody>
      </p:sp>
      <p:sp>
        <p:nvSpPr>
          <p:cNvPr id="5" name="Content Placeholder 2"/>
          <p:cNvSpPr txBox="1">
            <a:spLocks/>
          </p:cNvSpPr>
          <p:nvPr/>
        </p:nvSpPr>
        <p:spPr>
          <a:xfrm>
            <a:off x="457200" y="1524000"/>
            <a:ext cx="8229600" cy="4709160"/>
          </a:xfrm>
          <a:prstGeom prst="rect">
            <a:avLst/>
          </a:prstGeom>
        </p:spPr>
        <p:txBody>
          <a:bodyPr vert="horz">
            <a:normAutofit fontScale="77500" lnSpcReduction="20000"/>
          </a:bodyPr>
          <a:lstStyle/>
          <a:p>
            <a:pPr marL="548640" lvl="0" indent="-411480">
              <a:spcBef>
                <a:spcPct val="20000"/>
              </a:spcBef>
              <a:buClr>
                <a:schemeClr val="tx1">
                  <a:shade val="95000"/>
                </a:schemeClr>
              </a:buClr>
              <a:buSzPct val="65000"/>
              <a:buFont typeface="Wingdings 2"/>
              <a:buChar char=""/>
            </a:pPr>
            <a:r>
              <a:rPr lang="en-US" sz="2800" dirty="0" smtClean="0"/>
              <a:t>Certain inputs are highly subjective (i.e. it’s difficult to put a dollar value to your time)</a:t>
            </a:r>
          </a:p>
          <a:p>
            <a:pPr marL="548640" lvl="0" indent="-411480">
              <a:spcBef>
                <a:spcPct val="20000"/>
              </a:spcBef>
              <a:buClr>
                <a:schemeClr val="tx1">
                  <a:shade val="95000"/>
                </a:schemeClr>
              </a:buClr>
              <a:buSzPct val="65000"/>
              <a:buFont typeface="Wingdings 2"/>
              <a:buChar char=""/>
            </a:pPr>
            <a:r>
              <a:rPr lang="en-US" sz="2800" dirty="0" smtClean="0"/>
              <a:t>Older car models (pre-2006) not included in model </a:t>
            </a:r>
            <a:r>
              <a:rPr lang="en-US" sz="2800" dirty="0" smtClean="0"/>
              <a:t>database</a:t>
            </a:r>
            <a:endParaRPr lang="en-US" sz="2800" dirty="0" smtClean="0"/>
          </a:p>
          <a:p>
            <a:pPr marL="548640" lvl="0" indent="-411480">
              <a:spcBef>
                <a:spcPct val="20000"/>
              </a:spcBef>
              <a:buClr>
                <a:schemeClr val="tx1">
                  <a:shade val="95000"/>
                </a:schemeClr>
              </a:buClr>
              <a:buSzPct val="65000"/>
              <a:buFont typeface="Wingdings 2"/>
              <a:buChar char=""/>
            </a:pPr>
            <a:r>
              <a:rPr lang="en-US" sz="2800" dirty="0" smtClean="0"/>
              <a:t>Yelp data may be unrepresentative of quality and customer service do to small number of commentators in oil change category</a:t>
            </a:r>
          </a:p>
          <a:p>
            <a:pPr marL="548640" lvl="0" indent="-411480">
              <a:spcBef>
                <a:spcPct val="20000"/>
              </a:spcBef>
              <a:buClr>
                <a:schemeClr val="tx1">
                  <a:shade val="95000"/>
                </a:schemeClr>
              </a:buClr>
              <a:buSzPct val="65000"/>
              <a:buFont typeface="Wingdings 2"/>
              <a:buChar char=""/>
            </a:pPr>
            <a:r>
              <a:rPr lang="en-US" sz="2800" dirty="0" smtClean="0"/>
              <a:t>Yelp data also skews toward negative respondents because consumer are more likely to comment on a bad experience than a positive one </a:t>
            </a:r>
          </a:p>
          <a:p>
            <a:pPr marL="548640" lvl="0" indent="-411480">
              <a:spcBef>
                <a:spcPct val="20000"/>
              </a:spcBef>
              <a:buClr>
                <a:schemeClr val="tx1">
                  <a:shade val="95000"/>
                </a:schemeClr>
              </a:buClr>
              <a:buSzPct val="65000"/>
              <a:buFont typeface="Wingdings 2"/>
              <a:buChar char=""/>
            </a:pPr>
            <a:r>
              <a:rPr lang="en-US" sz="2800" dirty="0" smtClean="0"/>
              <a:t>Our analysis is limited to Dallas, Texas within the 635 loop and does not optimize for more suburban locations</a:t>
            </a:r>
          </a:p>
          <a:p>
            <a:pPr marL="548640" lvl="0" indent="-411480">
              <a:spcBef>
                <a:spcPct val="20000"/>
              </a:spcBef>
              <a:buClr>
                <a:schemeClr val="tx1">
                  <a:shade val="95000"/>
                </a:schemeClr>
              </a:buClr>
              <a:buSzPct val="65000"/>
              <a:buFont typeface="Wingdings 2"/>
              <a:buChar char=""/>
            </a:pPr>
            <a:r>
              <a:rPr lang="en-US" sz="2800" dirty="0" smtClean="0"/>
              <a:t>Gas prices and oil changes prices are not linked to real-time data; therefore, price adjustments by store must be reassessed regularly</a:t>
            </a:r>
          </a:p>
          <a:p>
            <a:pPr marL="548640" lvl="0" indent="-411480">
              <a:spcBef>
                <a:spcPct val="20000"/>
              </a:spcBef>
              <a:buClr>
                <a:schemeClr val="tx1">
                  <a:shade val="95000"/>
                </a:schemeClr>
              </a:buClr>
              <a:buSzPct val="65000"/>
              <a:buFont typeface="Wingdings 2"/>
              <a:buChar char=""/>
            </a:pPr>
            <a:endParaRPr lang="en-US" sz="2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700" dirty="0" smtClean="0"/>
              <a:t>Agenda</a:t>
            </a:r>
            <a:endParaRPr lang="en-US" sz="3700" dirty="0"/>
          </a:p>
        </p:txBody>
      </p:sp>
      <p:sp>
        <p:nvSpPr>
          <p:cNvPr id="3" name="Content Placeholder 2"/>
          <p:cNvSpPr>
            <a:spLocks noGrp="1"/>
          </p:cNvSpPr>
          <p:nvPr>
            <p:ph idx="1"/>
          </p:nvPr>
        </p:nvSpPr>
        <p:spPr/>
        <p:txBody>
          <a:bodyPr/>
          <a:lstStyle/>
          <a:p>
            <a:r>
              <a:rPr lang="en-US" dirty="0" smtClean="0"/>
              <a:t>Managerial Problem Definition</a:t>
            </a:r>
          </a:p>
          <a:p>
            <a:r>
              <a:rPr lang="en-US" dirty="0" smtClean="0"/>
              <a:t>Data Inputs</a:t>
            </a:r>
            <a:endParaRPr lang="en-US" dirty="0" smtClean="0"/>
          </a:p>
          <a:p>
            <a:r>
              <a:rPr lang="en-US" dirty="0" smtClean="0"/>
              <a:t>Model Formulation</a:t>
            </a:r>
          </a:p>
          <a:p>
            <a:r>
              <a:rPr lang="en-US" dirty="0" smtClean="0"/>
              <a:t>Example Simulation</a:t>
            </a:r>
          </a:p>
          <a:p>
            <a:r>
              <a:rPr lang="en-US" dirty="0" smtClean="0"/>
              <a:t>Limitations and Risks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Managerial Problem Definition (I)</a:t>
            </a:r>
            <a:endParaRPr lang="en-US" dirty="0"/>
          </a:p>
        </p:txBody>
      </p:sp>
      <p:sp>
        <p:nvSpPr>
          <p:cNvPr id="3" name="Content Placeholder 2"/>
          <p:cNvSpPr>
            <a:spLocks noGrp="1"/>
          </p:cNvSpPr>
          <p:nvPr>
            <p:ph idx="1"/>
          </p:nvPr>
        </p:nvSpPr>
        <p:spPr>
          <a:xfrm>
            <a:off x="77400" y="1375260"/>
            <a:ext cx="8458200" cy="4480560"/>
          </a:xfrm>
        </p:spPr>
        <p:txBody>
          <a:bodyPr>
            <a:normAutofit lnSpcReduction="10000"/>
          </a:bodyPr>
          <a:lstStyle/>
          <a:p>
            <a:pPr>
              <a:buNone/>
            </a:pPr>
            <a:endParaRPr lang="en-US" dirty="0" smtClean="0">
              <a:latin typeface="Arial"/>
              <a:cs typeface="Arial"/>
            </a:endParaRPr>
          </a:p>
          <a:p>
            <a:pPr marL="487363" indent="-33338" algn="ctr">
              <a:buNone/>
              <a:tabLst>
                <a:tab pos="635000" algn="l"/>
                <a:tab pos="681038" algn="l"/>
              </a:tabLst>
            </a:pPr>
            <a:r>
              <a:rPr lang="en-US" dirty="0" smtClean="0">
                <a:latin typeface="Book Antiqua"/>
                <a:cs typeface="Book Antiqua"/>
              </a:rPr>
              <a:t>Drivers seek oil changes unsystematically. Generally, drivers go to oil change stations nearest to their homes or offices. However, this is often not the most cost-efficient option. The goal of this project is to optimize the cost of an oil change in Dallas, Texas by identifying what consumers value and want from the oil change experience. We use this information to match the customer with the oil change station that best meets their needs and optimizes spending.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440" y="274638"/>
            <a:ext cx="8686800" cy="1143000"/>
          </a:xfrm>
        </p:spPr>
        <p:txBody>
          <a:bodyPr>
            <a:normAutofit fontScale="90000"/>
          </a:bodyPr>
          <a:lstStyle/>
          <a:p>
            <a:r>
              <a:rPr lang="en-US" dirty="0" smtClean="0"/>
              <a:t>Managerial Problem Definition (II)</a:t>
            </a:r>
            <a:endParaRPr lang="en-US" dirty="0"/>
          </a:p>
        </p:txBody>
      </p:sp>
      <p:sp>
        <p:nvSpPr>
          <p:cNvPr id="3" name="Content Placeholder 2"/>
          <p:cNvSpPr>
            <a:spLocks noGrp="1"/>
          </p:cNvSpPr>
          <p:nvPr>
            <p:ph idx="1"/>
          </p:nvPr>
        </p:nvSpPr>
        <p:spPr>
          <a:xfrm>
            <a:off x="230400" y="1660672"/>
            <a:ext cx="8229600" cy="4709160"/>
          </a:xfrm>
        </p:spPr>
        <p:txBody>
          <a:bodyPr/>
          <a:lstStyle/>
          <a:p>
            <a:pPr marL="547688" indent="26988" algn="ctr">
              <a:buNone/>
            </a:pPr>
            <a:r>
              <a:rPr lang="en-US" dirty="0" smtClean="0">
                <a:latin typeface="Book Antiqua"/>
                <a:cs typeface="Book Antiqua"/>
              </a:rPr>
              <a:t>Our first-task involved talking to consumers to determine what matters to them when seeking an oil change…</a:t>
            </a:r>
          </a:p>
          <a:p>
            <a:pPr>
              <a:buNone/>
            </a:pPr>
            <a:endParaRPr lang="en-US" dirty="0" smtClean="0">
              <a:latin typeface="Book Antiqua"/>
              <a:cs typeface="Book Antiqua"/>
            </a:endParaRPr>
          </a:p>
        </p:txBody>
      </p:sp>
      <p:pic>
        <p:nvPicPr>
          <p:cNvPr id="5" name="Picture 4"/>
          <p:cNvPicPr>
            <a:picLocks noChangeAspect="1"/>
          </p:cNvPicPr>
          <p:nvPr/>
        </p:nvPicPr>
        <p:blipFill>
          <a:blip r:embed="rId2" cstate="print"/>
          <a:stretch>
            <a:fillRect/>
          </a:stretch>
        </p:blipFill>
        <p:spPr>
          <a:xfrm>
            <a:off x="2545440" y="3276600"/>
            <a:ext cx="4038600" cy="316805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Variable and Target</a:t>
            </a:r>
            <a:endParaRPr lang="en-US" dirty="0"/>
          </a:p>
        </p:txBody>
      </p:sp>
      <p:sp>
        <p:nvSpPr>
          <p:cNvPr id="3" name="Content Placeholder 2"/>
          <p:cNvSpPr>
            <a:spLocks noGrp="1"/>
          </p:cNvSpPr>
          <p:nvPr>
            <p:ph idx="1"/>
          </p:nvPr>
        </p:nvSpPr>
        <p:spPr/>
        <p:txBody>
          <a:bodyPr/>
          <a:lstStyle/>
          <a:p>
            <a:pPr marL="122238" indent="14288">
              <a:buNone/>
            </a:pPr>
            <a:r>
              <a:rPr lang="en-US" dirty="0" smtClean="0"/>
              <a:t>Which oil change location minimizes the total cost of an oil change subject to the constraints?</a:t>
            </a:r>
          </a:p>
          <a:p>
            <a:pPr marL="122238" indent="14288">
              <a:buNone/>
            </a:pPr>
            <a:endParaRPr lang="en-US" dirty="0" smtClean="0"/>
          </a:p>
          <a:p>
            <a:pPr marL="122238" indent="14288">
              <a:buNone/>
            </a:pPr>
            <a:r>
              <a:rPr lang="en-US" dirty="0" smtClean="0"/>
              <a:t>Target: minimize total cost based on</a:t>
            </a:r>
          </a:p>
          <a:p>
            <a:pPr marL="442278" lvl="1" indent="14288">
              <a:buFont typeface="+mj-lt"/>
              <a:buAutoNum type="arabicPeriod"/>
            </a:pPr>
            <a:r>
              <a:rPr lang="en-US" dirty="0" smtClean="0"/>
              <a:t> Cost of oil change (taking coupons into consideration</a:t>
            </a:r>
          </a:p>
          <a:p>
            <a:pPr marL="442278" lvl="1" indent="14288">
              <a:buFont typeface="+mj-lt"/>
              <a:buAutoNum type="arabicPeriod"/>
            </a:pPr>
            <a:r>
              <a:rPr lang="en-US" dirty="0" smtClean="0"/>
              <a:t> Distance traveled (cost of gas)</a:t>
            </a:r>
          </a:p>
          <a:p>
            <a:pPr marL="442278" lvl="1" indent="14288">
              <a:buFont typeface="+mj-lt"/>
              <a:buAutoNum type="arabicPeriod"/>
            </a:pPr>
            <a:r>
              <a:rPr lang="en-US" dirty="0" smtClean="0"/>
              <a:t> Opportunity cost (cost of time: driving and waiting)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Constraints</a:t>
            </a:r>
            <a:endParaRPr lang="en-US" sz="3700" dirty="0"/>
          </a:p>
        </p:txBody>
      </p:sp>
      <p:sp>
        <p:nvSpPr>
          <p:cNvPr id="9" name="Rounded Rectangle 8"/>
          <p:cNvSpPr/>
          <p:nvPr/>
        </p:nvSpPr>
        <p:spPr>
          <a:xfrm>
            <a:off x="533400" y="1524000"/>
            <a:ext cx="2743200" cy="236220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smtClean="0"/>
              <a:t>Yelp Stars</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935055" y="2362200"/>
            <a:ext cx="1808145" cy="990600"/>
          </a:xfrm>
          <a:prstGeom prst="rect">
            <a:avLst/>
          </a:prstGeom>
          <a:noFill/>
          <a:ln w="9525">
            <a:noFill/>
            <a:miter lim="800000"/>
            <a:headEnd/>
            <a:tailEnd/>
          </a:ln>
        </p:spPr>
      </p:pic>
      <p:sp>
        <p:nvSpPr>
          <p:cNvPr id="12" name="Rounded Rectangle 11"/>
          <p:cNvSpPr/>
          <p:nvPr/>
        </p:nvSpPr>
        <p:spPr>
          <a:xfrm>
            <a:off x="3276600" y="1524000"/>
            <a:ext cx="2743200" cy="236220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smtClean="0"/>
              <a:t>State Inspection</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962400" y="2362200"/>
            <a:ext cx="1266825" cy="1228436"/>
          </a:xfrm>
          <a:prstGeom prst="rect">
            <a:avLst/>
          </a:prstGeom>
          <a:noFill/>
          <a:ln w="9525">
            <a:noFill/>
            <a:miter lim="800000"/>
            <a:headEnd/>
            <a:tailEnd/>
          </a:ln>
        </p:spPr>
      </p:pic>
      <p:sp>
        <p:nvSpPr>
          <p:cNvPr id="14" name="Rounded Rectangle 13"/>
          <p:cNvSpPr/>
          <p:nvPr/>
        </p:nvSpPr>
        <p:spPr>
          <a:xfrm>
            <a:off x="6019800" y="1524000"/>
            <a:ext cx="2743200" cy="236220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smtClean="0"/>
              <a:t>Car Wash</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pic>
        <p:nvPicPr>
          <p:cNvPr id="1029" name="Picture 5"/>
          <p:cNvPicPr>
            <a:picLocks noChangeAspect="1" noChangeArrowheads="1"/>
          </p:cNvPicPr>
          <p:nvPr/>
        </p:nvPicPr>
        <p:blipFill>
          <a:blip r:embed="rId4" cstate="print"/>
          <a:srcRect/>
          <a:stretch>
            <a:fillRect/>
          </a:stretch>
        </p:blipFill>
        <p:spPr bwMode="auto">
          <a:xfrm>
            <a:off x="6602006" y="2323004"/>
            <a:ext cx="1627594" cy="1258396"/>
          </a:xfrm>
          <a:prstGeom prst="rect">
            <a:avLst/>
          </a:prstGeom>
          <a:noFill/>
          <a:ln w="9525">
            <a:noFill/>
            <a:miter lim="800000"/>
            <a:headEnd/>
            <a:tailEnd/>
          </a:ln>
        </p:spPr>
      </p:pic>
      <p:sp>
        <p:nvSpPr>
          <p:cNvPr id="16" name="Rounded Rectangle 15"/>
          <p:cNvSpPr/>
          <p:nvPr/>
        </p:nvSpPr>
        <p:spPr>
          <a:xfrm>
            <a:off x="1905000" y="3886200"/>
            <a:ext cx="2743200" cy="236220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Tire Rotation</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pic>
        <p:nvPicPr>
          <p:cNvPr id="1030" name="Picture 6"/>
          <p:cNvPicPr>
            <a:picLocks noChangeAspect="1" noChangeArrowheads="1"/>
          </p:cNvPicPr>
          <p:nvPr/>
        </p:nvPicPr>
        <p:blipFill>
          <a:blip r:embed="rId5" cstate="print"/>
          <a:srcRect/>
          <a:stretch>
            <a:fillRect/>
          </a:stretch>
        </p:blipFill>
        <p:spPr bwMode="auto">
          <a:xfrm>
            <a:off x="2438400" y="4648200"/>
            <a:ext cx="1600200" cy="1143000"/>
          </a:xfrm>
          <a:prstGeom prst="rect">
            <a:avLst/>
          </a:prstGeom>
          <a:noFill/>
          <a:ln w="9525">
            <a:noFill/>
            <a:miter lim="800000"/>
            <a:headEnd/>
            <a:tailEnd/>
          </a:ln>
        </p:spPr>
      </p:pic>
      <p:sp>
        <p:nvSpPr>
          <p:cNvPr id="18" name="Rounded Rectangle 17"/>
          <p:cNvSpPr/>
          <p:nvPr/>
        </p:nvSpPr>
        <p:spPr>
          <a:xfrm>
            <a:off x="4648200" y="3886200"/>
            <a:ext cx="2743200" cy="236220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General Mechanic</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pic>
        <p:nvPicPr>
          <p:cNvPr id="1031" name="Picture 7"/>
          <p:cNvPicPr>
            <a:picLocks noChangeAspect="1" noChangeArrowheads="1"/>
          </p:cNvPicPr>
          <p:nvPr/>
        </p:nvPicPr>
        <p:blipFill>
          <a:blip r:embed="rId6" cstate="print"/>
          <a:srcRect/>
          <a:stretch>
            <a:fillRect/>
          </a:stretch>
        </p:blipFill>
        <p:spPr bwMode="auto">
          <a:xfrm>
            <a:off x="5334000" y="4495800"/>
            <a:ext cx="1371600" cy="13753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Yelp Stars</a:t>
            </a:r>
            <a:endParaRPr lang="en-US" sz="3700" dirty="0"/>
          </a:p>
        </p:txBody>
      </p:sp>
      <p:sp>
        <p:nvSpPr>
          <p:cNvPr id="9" name="Content Placeholder 4"/>
          <p:cNvSpPr txBox="1">
            <a:spLocks/>
          </p:cNvSpPr>
          <p:nvPr/>
        </p:nvSpPr>
        <p:spPr>
          <a:xfrm>
            <a:off x="457200" y="1371600"/>
            <a:ext cx="8229600" cy="4709160"/>
          </a:xfrm>
          <a:prstGeom prst="rect">
            <a:avLst/>
          </a:prstGeom>
        </p:spPr>
        <p:txBody>
          <a:bodyPr vert="horz">
            <a:normAutofit/>
          </a:bodyPr>
          <a:lstStyle/>
          <a:p>
            <a:pPr marL="548640" indent="-411480">
              <a:spcBef>
                <a:spcPct val="20000"/>
              </a:spcBef>
              <a:buClr>
                <a:schemeClr val="tx1">
                  <a:shade val="95000"/>
                </a:schemeClr>
              </a:buClr>
              <a:buSzPct val="65000"/>
              <a:buFont typeface="Wingdings 2"/>
              <a:buChar char=""/>
            </a:pPr>
            <a:r>
              <a:rPr lang="en-US" sz="2800" dirty="0" smtClean="0"/>
              <a:t>Yelp was founded to help people find great local businesses</a:t>
            </a:r>
          </a:p>
          <a:p>
            <a:pPr marL="548640" indent="-411480">
              <a:spcBef>
                <a:spcPct val="20000"/>
              </a:spcBef>
              <a:buClr>
                <a:schemeClr val="tx1">
                  <a:shade val="95000"/>
                </a:schemeClr>
              </a:buClr>
              <a:buSzPct val="65000"/>
              <a:buFont typeface="Wingdings 2"/>
              <a:buChar char=""/>
            </a:pPr>
            <a:r>
              <a:rPr lang="en-US" sz="2800" dirty="0" smtClean="0"/>
              <a:t>Metric: Scale 1-5, including halves</a:t>
            </a:r>
          </a:p>
          <a:p>
            <a:pPr marL="548640" indent="-411480">
              <a:spcBef>
                <a:spcPct val="20000"/>
              </a:spcBef>
              <a:buClr>
                <a:schemeClr val="tx1">
                  <a:shade val="95000"/>
                </a:schemeClr>
              </a:buClr>
              <a:buSzPct val="65000"/>
              <a:buFont typeface="Wingdings 2"/>
              <a:buChar char=""/>
            </a:pPr>
            <a:r>
              <a:rPr lang="en-US" sz="2800" dirty="0" smtClean="0"/>
              <a:t>Constraint: &gt;=0, &lt;=5</a:t>
            </a:r>
          </a:p>
          <a:p>
            <a:pPr marL="548640" indent="-411480">
              <a:spcBef>
                <a:spcPct val="20000"/>
              </a:spcBef>
              <a:buClr>
                <a:schemeClr val="tx1">
                  <a:shade val="95000"/>
                </a:schemeClr>
              </a:buClr>
              <a:buSzPct val="65000"/>
              <a:buFont typeface="Wingdings 2"/>
              <a:buChar char=""/>
            </a:pPr>
            <a:r>
              <a:rPr lang="en-US" sz="2800" dirty="0" smtClean="0"/>
              <a:t>Consumers seek user reviews to find deals and to decide where to take their car</a:t>
            </a:r>
          </a:p>
          <a:p>
            <a:pPr marL="548640" marR="0" lvl="0" indent="-411480" defTabSz="914400" fontAlgn="auto">
              <a:lnSpc>
                <a:spcPct val="100000"/>
              </a:lnSpc>
              <a:spcBef>
                <a:spcPct val="20000"/>
              </a:spcBef>
              <a:spcAft>
                <a:spcPts val="0"/>
              </a:spcAft>
              <a:buClr>
                <a:schemeClr val="tx1">
                  <a:shade val="95000"/>
                </a:schemeClr>
              </a:buClr>
              <a:buSzPct val="65000"/>
              <a:buFont typeface="Wingdings 2"/>
              <a:buChar char=""/>
              <a:tabLst/>
              <a:defRPr/>
            </a:pPr>
            <a:endParaRPr lang="en-US" sz="2800" dirty="0" smtClean="0"/>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1" name="Picture 3"/>
          <p:cNvPicPr>
            <a:picLocks noChangeAspect="1" noChangeArrowheads="1"/>
          </p:cNvPicPr>
          <p:nvPr/>
        </p:nvPicPr>
        <p:blipFill>
          <a:blip r:embed="rId2" cstate="print"/>
          <a:srcRect l="13654" t="15714" r="23654" b="19584"/>
          <a:stretch>
            <a:fillRect/>
          </a:stretch>
        </p:blipFill>
        <p:spPr bwMode="auto">
          <a:xfrm>
            <a:off x="228601" y="4361156"/>
            <a:ext cx="3886200" cy="2254955"/>
          </a:xfrm>
          <a:prstGeom prst="rect">
            <a:avLst/>
          </a:prstGeom>
          <a:noFill/>
          <a:ln w="9525">
            <a:noFill/>
            <a:miter lim="800000"/>
            <a:headEnd/>
            <a:tailEnd/>
          </a:ln>
        </p:spPr>
      </p:pic>
      <p:pic>
        <p:nvPicPr>
          <p:cNvPr id="14338" name="Picture 2" descr="http://graphics8.nytimes.com/images/2009/03/03/timestopics/yelp-395.jpg"/>
          <p:cNvPicPr>
            <a:picLocks noChangeAspect="1" noChangeArrowheads="1"/>
          </p:cNvPicPr>
          <p:nvPr/>
        </p:nvPicPr>
        <p:blipFill>
          <a:blip r:embed="rId3" cstate="print"/>
          <a:srcRect/>
          <a:stretch>
            <a:fillRect/>
          </a:stretch>
        </p:blipFill>
        <p:spPr bwMode="auto">
          <a:xfrm>
            <a:off x="6246356" y="4953000"/>
            <a:ext cx="2493836" cy="164782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State Inspection</a:t>
            </a:r>
            <a:endParaRPr lang="en-US" sz="3700" dirty="0"/>
          </a:p>
        </p:txBody>
      </p:sp>
      <p:sp>
        <p:nvSpPr>
          <p:cNvPr id="5" name="Content Placeholder 4"/>
          <p:cNvSpPr>
            <a:spLocks noGrp="1"/>
          </p:cNvSpPr>
          <p:nvPr>
            <p:ph idx="1"/>
          </p:nvPr>
        </p:nvSpPr>
        <p:spPr/>
        <p:txBody>
          <a:bodyPr/>
          <a:lstStyle/>
          <a:p>
            <a:r>
              <a:rPr lang="en-US" dirty="0" smtClean="0"/>
              <a:t>On average, the majority of consumers like to get their oil changed and state inspection at the same time and place</a:t>
            </a:r>
          </a:p>
          <a:p>
            <a:r>
              <a:rPr lang="en-US" dirty="0" smtClean="0"/>
              <a:t>Binary Variable – Yes or No (1 or 0)</a:t>
            </a:r>
          </a:p>
          <a:p>
            <a:r>
              <a:rPr lang="en-US" dirty="0" smtClean="0"/>
              <a:t>Constraint = &gt;=0</a:t>
            </a:r>
          </a:p>
          <a:p>
            <a:endParaRPr lang="en-US" dirty="0" smtClean="0"/>
          </a:p>
          <a:p>
            <a:endParaRPr lang="en-US" dirty="0"/>
          </a:p>
        </p:txBody>
      </p:sp>
      <p:pic>
        <p:nvPicPr>
          <p:cNvPr id="6" name="Picture 2"/>
          <p:cNvPicPr>
            <a:picLocks noChangeAspect="1" noChangeArrowheads="1"/>
          </p:cNvPicPr>
          <p:nvPr/>
        </p:nvPicPr>
        <p:blipFill>
          <a:blip r:embed="rId2" cstate="print"/>
          <a:stretch>
            <a:fillRect/>
          </a:stretch>
        </p:blipFill>
        <p:spPr bwMode="auto">
          <a:xfrm>
            <a:off x="5867400" y="3962400"/>
            <a:ext cx="2427433" cy="2514721"/>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Car Wash</a:t>
            </a:r>
            <a:endParaRPr lang="en-US" sz="3700" dirty="0"/>
          </a:p>
        </p:txBody>
      </p:sp>
      <p:sp>
        <p:nvSpPr>
          <p:cNvPr id="3" name="Content Placeholder 2"/>
          <p:cNvSpPr>
            <a:spLocks noGrp="1"/>
          </p:cNvSpPr>
          <p:nvPr>
            <p:ph idx="1"/>
          </p:nvPr>
        </p:nvSpPr>
        <p:spPr/>
        <p:txBody>
          <a:bodyPr/>
          <a:lstStyle/>
          <a:p>
            <a:r>
              <a:rPr lang="en-US" dirty="0" smtClean="0"/>
              <a:t>Consumers are looking for additional services while getting an oil change</a:t>
            </a:r>
          </a:p>
          <a:p>
            <a:r>
              <a:rPr lang="en-US" dirty="0" smtClean="0"/>
              <a:t>Binary variable – Yes or No (1 or 0)</a:t>
            </a:r>
          </a:p>
          <a:p>
            <a:r>
              <a:rPr lang="en-US" dirty="0" smtClean="0"/>
              <a:t>Constraint = &gt;=0</a:t>
            </a:r>
          </a:p>
          <a:p>
            <a:endParaRPr lang="en-US" dirty="0" smtClean="0"/>
          </a:p>
          <a:p>
            <a:endParaRPr lang="en-US" dirty="0" smtClean="0"/>
          </a:p>
          <a:p>
            <a:endParaRPr lang="en-US" dirty="0"/>
          </a:p>
        </p:txBody>
      </p:sp>
      <p:pic>
        <p:nvPicPr>
          <p:cNvPr id="4099" name="Picture 3"/>
          <p:cNvPicPr>
            <a:picLocks noChangeAspect="1" noChangeArrowheads="1"/>
          </p:cNvPicPr>
          <p:nvPr/>
        </p:nvPicPr>
        <p:blipFill>
          <a:blip r:embed="rId2" cstate="print"/>
          <a:stretch>
            <a:fillRect/>
          </a:stretch>
        </p:blipFill>
        <p:spPr bwMode="auto">
          <a:xfrm>
            <a:off x="5182800" y="3430830"/>
            <a:ext cx="3810000" cy="3200400"/>
          </a:xfrm>
          <a:prstGeom prst="rect">
            <a:avLst/>
          </a:prstGeom>
          <a:noFill/>
          <a:ln>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287</TotalTime>
  <Words>497</Words>
  <Application>Microsoft Office PowerPoint</Application>
  <PresentationFormat>On-screen Show (4:3)</PresentationFormat>
  <Paragraphs>86</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OPTIMAL OIL CHANGE LOCATIONS IN DALLAS</vt:lpstr>
      <vt:lpstr>Agenda</vt:lpstr>
      <vt:lpstr>Managerial Problem Definition (I)</vt:lpstr>
      <vt:lpstr>Managerial Problem Definition (II)</vt:lpstr>
      <vt:lpstr>Decision Variable and Target</vt:lpstr>
      <vt:lpstr>Constraints</vt:lpstr>
      <vt:lpstr>Yelp Stars</vt:lpstr>
      <vt:lpstr>State Inspection</vt:lpstr>
      <vt:lpstr>Car Wash</vt:lpstr>
      <vt:lpstr>Tire Rotation</vt:lpstr>
      <vt:lpstr>General Mechanic</vt:lpstr>
      <vt:lpstr>Model Formulation</vt:lpstr>
      <vt:lpstr>Model Formulation</vt:lpstr>
      <vt:lpstr>Data </vt:lpstr>
      <vt:lpstr>Solution Methodology</vt:lpstr>
      <vt:lpstr>Use Evolutionary Solver</vt:lpstr>
      <vt:lpstr>Output</vt:lpstr>
      <vt:lpstr>Limitations and Risks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Optimal oil change locations in dallas</dc:title>
  <dc:creator>lyc250</dc:creator>
  <cp:lastModifiedBy>lyc250</cp:lastModifiedBy>
  <cp:revision>44</cp:revision>
  <dcterms:created xsi:type="dcterms:W3CDTF">2011-12-03T20:12:12Z</dcterms:created>
  <dcterms:modified xsi:type="dcterms:W3CDTF">2011-12-05T17:54:31Z</dcterms:modified>
</cp:coreProperties>
</file>