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2" r:id="rId6"/>
    <p:sldId id="268" r:id="rId7"/>
    <p:sldId id="260" r:id="rId8"/>
    <p:sldId id="262" r:id="rId9"/>
    <p:sldId id="265" r:id="rId10"/>
    <p:sldId id="263" r:id="rId11"/>
    <p:sldId id="266" r:id="rId12"/>
    <p:sldId id="270" r:id="rId13"/>
    <p:sldId id="269" r:id="rId14"/>
    <p:sldId id="264" r:id="rId15"/>
    <p:sldId id="271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A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574" autoAdjust="0"/>
  </p:normalViewPr>
  <p:slideViewPr>
    <p:cSldViewPr>
      <p:cViewPr varScale="1">
        <p:scale>
          <a:sx n="72" d="100"/>
          <a:sy n="72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C5ED9-145F-4924-8773-32A202A053D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555B2-8B26-4D39-A17F-C39E96A11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37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619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-Nonlinear problem</a:t>
            </a:r>
          </a:p>
          <a:p>
            <a:r>
              <a:rPr lang="en-US" dirty="0" smtClean="0"/>
              <a:t>-E</a:t>
            </a:r>
            <a:r>
              <a:rPr lang="en-US" baseline="0" dirty="0" smtClean="0"/>
              <a:t>volutionary solver was needed because we had a number of constraints built in the formulas (imbedded IF statements, VLOOKUP)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93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-Output</a:t>
            </a:r>
            <a:r>
              <a:rPr lang="en-US" baseline="0" dirty="0" smtClean="0"/>
              <a:t> was arranged by the fleet selection (code) and the quantity of each</a:t>
            </a:r>
          </a:p>
          <a:p>
            <a:r>
              <a:rPr lang="en-US" dirty="0" smtClean="0"/>
              <a:t>-Because</a:t>
            </a:r>
            <a:r>
              <a:rPr lang="en-US" baseline="0" dirty="0" smtClean="0"/>
              <a:t> of this setup we were constrained by only one type of aircraft for each 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2033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-The results</a:t>
            </a:r>
            <a:r>
              <a:rPr lang="en-US" baseline="0" dirty="0" smtClean="0"/>
              <a:t> for the quantity of each aircraft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35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-If you were</a:t>
            </a:r>
            <a:r>
              <a:rPr lang="en-US" baseline="0" dirty="0" smtClean="0"/>
              <a:t> to make the commitment to purchase the given aircrafts, how much would the change in aircraft costs affect your investment?</a:t>
            </a:r>
          </a:p>
          <a:p>
            <a:r>
              <a:rPr lang="en-US" dirty="0" smtClean="0"/>
              <a:t>-What overall risk</a:t>
            </a:r>
            <a:r>
              <a:rPr lang="en-US" baseline="0" dirty="0" smtClean="0"/>
              <a:t> does the investment carry</a:t>
            </a:r>
          </a:p>
          <a:p>
            <a:r>
              <a:rPr lang="en-US" baseline="0" dirty="0" smtClean="0"/>
              <a:t>-Although there were multiple ways to vary the associated risk (including varying levels of GDP growth, population growth, airport constraints) we believe that aircraft costs (fuel &amp; operating costs) carry the most volatility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155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596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we had a number of limitations</a:t>
            </a:r>
            <a:r>
              <a:rPr lang="en-US" baseline="0" dirty="0" smtClean="0"/>
              <a:t> the model not only gave us insight into the aircrafts ruling the airspace but also can help with infrastructure requirements and assist aircraft suppliers assess forecasting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63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46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752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-can</a:t>
            </a:r>
            <a:r>
              <a:rPr lang="en-US" baseline="0" dirty="0" smtClean="0"/>
              <a:t> we get solver to tell us which business strategy makes the most sense?</a:t>
            </a:r>
          </a:p>
          <a:p>
            <a:r>
              <a:rPr lang="en-US" baseline="0" dirty="0" smtClean="0"/>
              <a:t>-or is it really an infrastructure-based decision?  Airports just can’t handle anymore planes?</a:t>
            </a:r>
          </a:p>
          <a:p>
            <a:r>
              <a:rPr lang="en-US" baseline="0" dirty="0" smtClean="0"/>
              <a:t>-planes take years to be delivered; also last for 25-30 years</a:t>
            </a:r>
          </a:p>
          <a:p>
            <a:r>
              <a:rPr lang="en-US" baseline="0" dirty="0" smtClean="0"/>
              <a:t>-actual decision won’t be all-new fleets in 2030, but this still might be </a:t>
            </a:r>
            <a:r>
              <a:rPr lang="en-US" baseline="0" smtClean="0"/>
              <a:t>a snapshot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82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64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265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distances are still</a:t>
            </a:r>
            <a:r>
              <a:rPr lang="en-US" baseline="0" dirty="0" smtClean="0"/>
              <a:t> just too far…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29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began by researching the characteristics for each aircraft</a:t>
            </a:r>
          </a:p>
          <a:p>
            <a:r>
              <a:rPr lang="en-US" baseline="0" dirty="0" smtClean="0"/>
              <a:t>-Maximum Capacity</a:t>
            </a:r>
          </a:p>
          <a:p>
            <a:r>
              <a:rPr lang="en-US" baseline="0" dirty="0" smtClean="0"/>
              <a:t>-Maximum Distance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154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269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"/>
              <a:tabLst/>
              <a:defRPr/>
            </a:pPr>
            <a:r>
              <a:rPr lang="en-US" dirty="0" smtClean="0"/>
              <a:t>Additionally, to account for the investment cost of each aircraft we amortized the depreciation over 25 years</a:t>
            </a:r>
          </a:p>
          <a:p>
            <a:pPr>
              <a:buFont typeface="Wingdings" pitchFamily="2" charset="2"/>
              <a:buChar char=""/>
            </a:pPr>
            <a:endParaRPr lang="en-US" dirty="0" smtClean="0"/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To prevent solver from selecting an aircraft for a route that was impossible given the aircraft range we added a cost penalty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555B2-8B26-4D39-A17F-C39E96A1138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072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39097" y="228600"/>
            <a:ext cx="8695944" cy="2317701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BE5A364-B080-436F-8EF8-8322FC3EA611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07CE6B8-068A-4D7F-AF61-644CBE9227B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19456" y="228600"/>
            <a:ext cx="8695944" cy="62404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utoShape 4" descr="ma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ma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ma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map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The Airliner Market in 2030: </a:t>
            </a:r>
            <a:br>
              <a:rPr lang="en-US" dirty="0" smtClean="0"/>
            </a:br>
            <a:r>
              <a:rPr lang="en-US" dirty="0" smtClean="0"/>
              <a:t>Bigger or Farther?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-5181600" y="3810000"/>
            <a:ext cx="11430000" cy="403860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-6019800" y="2362200"/>
            <a:ext cx="11430000" cy="403860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 bwMode="hidden">
          <a:xfrm>
            <a:off x="180850" y="6869151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AutoShape 16" descr="map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63" y="2006325"/>
            <a:ext cx="4462737" cy="446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30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Model: Evolutionary Solver</a:t>
            </a:r>
            <a:endParaRPr lang="en-U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52599"/>
            <a:ext cx="4661435" cy="471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s://encrypted-tbn1.google.com/images?q=tbn:ANd9GcSHs6Yi8BttBn7EsmYA2pSacPUqkq03qErlyd2OUym0ntvvjLLR9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85316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37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339090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86000"/>
            <a:ext cx="339090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33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67000"/>
            <a:ext cx="3133109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4114800" y="2971800"/>
            <a:ext cx="4165600" cy="291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"/>
            </a:pPr>
            <a:r>
              <a:rPr lang="en-US" dirty="0" smtClean="0"/>
              <a:t>Boeing aircraft outnumber Airbus</a:t>
            </a:r>
          </a:p>
          <a:p>
            <a:pPr>
              <a:buFont typeface="Wingdings" pitchFamily="2" charset="2"/>
              <a:buChar char=""/>
            </a:pPr>
            <a:endParaRPr lang="en-US" dirty="0" smtClean="0"/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………...If it </a:t>
            </a:r>
            <a:r>
              <a:rPr lang="en-US" dirty="0" err="1" smtClean="0"/>
              <a:t>ain’t</a:t>
            </a:r>
            <a:r>
              <a:rPr lang="en-US" dirty="0" smtClean="0"/>
              <a:t> Boeing I </a:t>
            </a:r>
            <a:r>
              <a:rPr lang="en-US" dirty="0" err="1" smtClean="0"/>
              <a:t>ain’t</a:t>
            </a:r>
            <a:r>
              <a:rPr lang="en-US" dirty="0" smtClean="0"/>
              <a:t> going</a:t>
            </a:r>
          </a:p>
          <a:p>
            <a:pPr>
              <a:buFont typeface="Wingdings" pitchFamily="2" charset="2"/>
              <a:buChar char=""/>
            </a:pPr>
            <a:endParaRPr lang="en-US" dirty="0"/>
          </a:p>
        </p:txBody>
      </p:sp>
      <p:pic>
        <p:nvPicPr>
          <p:cNvPr id="1026" name="Picture 2" descr="http://www.topnews.in/files/Boeing-787-Dreamliner_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953000"/>
            <a:ext cx="2362200" cy="157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954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Crystal Ball - </a:t>
            </a:r>
            <a:r>
              <a:rPr lang="en-US" dirty="0"/>
              <a:t>São </a:t>
            </a:r>
            <a:r>
              <a:rPr lang="en-US" dirty="0" smtClean="0"/>
              <a:t>Paulo, Brazil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28" y="4033837"/>
            <a:ext cx="4533037" cy="2276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888" y="2895600"/>
            <a:ext cx="3281598" cy="1392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888" y="5334000"/>
            <a:ext cx="3173188" cy="75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5377082" y="4321704"/>
            <a:ext cx="3098800" cy="850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"/>
            </a:pPr>
            <a:r>
              <a:rPr lang="en-US" dirty="0" smtClean="0"/>
              <a:t>How does that affect profit?</a:t>
            </a:r>
          </a:p>
          <a:p>
            <a:pPr>
              <a:buFont typeface="Wingdings" pitchFamily="2" charset="2"/>
              <a:buChar char=""/>
            </a:pP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244927" y="2470415"/>
            <a:ext cx="4533037" cy="156342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"/>
            </a:pPr>
            <a:r>
              <a:rPr lang="en-US" dirty="0" smtClean="0"/>
              <a:t>Cost per Airline Seat Kilometer can vary greatly depending on fuel and operating costs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Based on historic numbers the mean and standard deviation for short, medium and long haul flights</a:t>
            </a:r>
          </a:p>
          <a:p>
            <a:pPr>
              <a:buFont typeface="Wingdings" pitchFamily="2" charset="2"/>
              <a:buChar char="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045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38400"/>
            <a:ext cx="7408333" cy="3810000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buFont typeface="Wingdings" pitchFamily="2" charset="2"/>
              <a:buChar char=""/>
            </a:pPr>
            <a:r>
              <a:rPr lang="en-US" dirty="0"/>
              <a:t>Ignores demand that can’t be satisfied due to distance between city-pairs (in the real world, passengers would connect somewhere</a:t>
            </a:r>
            <a:r>
              <a:rPr lang="en-US" dirty="0" smtClean="0"/>
              <a:t>)</a:t>
            </a:r>
          </a:p>
          <a:p>
            <a:pPr lvl="1">
              <a:buFont typeface="Wingdings" pitchFamily="2" charset="2"/>
              <a:buChar char=""/>
            </a:pPr>
            <a:r>
              <a:rPr lang="en-US" dirty="0" smtClean="0"/>
              <a:t>Still selects aircraft for impossible routes</a:t>
            </a:r>
            <a:endParaRPr lang="en-US" dirty="0"/>
          </a:p>
          <a:p>
            <a:pPr>
              <a:buFont typeface="Wingdings" pitchFamily="2" charset="2"/>
              <a:buChar char=""/>
            </a:pPr>
            <a:r>
              <a:rPr lang="en-US" dirty="0"/>
              <a:t>A350 doesn’t currently exist; A320neo and 737Max are </a:t>
            </a:r>
            <a:r>
              <a:rPr lang="en-US" dirty="0" smtClean="0"/>
              <a:t>coming—specifications could change</a:t>
            </a:r>
            <a:endParaRPr lang="en-US" dirty="0"/>
          </a:p>
          <a:p>
            <a:pPr>
              <a:buFont typeface="Wingdings" pitchFamily="2" charset="2"/>
              <a:buChar char=""/>
            </a:pPr>
            <a:r>
              <a:rPr lang="en-US" dirty="0"/>
              <a:t>Single Aisle aircrafts are not cost effective for long haul flights to and from large airports</a:t>
            </a:r>
          </a:p>
          <a:p>
            <a:pPr>
              <a:buFont typeface="Wingdings" pitchFamily="2" charset="2"/>
              <a:buChar char=""/>
            </a:pPr>
            <a:r>
              <a:rPr lang="en-US" dirty="0"/>
              <a:t>Evolutionary Solver is limiting</a:t>
            </a:r>
          </a:p>
          <a:p>
            <a:pPr>
              <a:buFont typeface="Wingdings" pitchFamily="2" charset="2"/>
              <a:buChar char=""/>
            </a:pPr>
            <a:r>
              <a:rPr lang="en-US" dirty="0"/>
              <a:t>Solver only accepts up to 200 decision variables, and only 100 cells can be </a:t>
            </a:r>
            <a:r>
              <a:rPr lang="en-US" dirty="0" smtClean="0"/>
              <a:t>constrained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Lots of other potential Monte Carlo simulations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 &amp; Limitations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61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buFont typeface="Wingdings" pitchFamily="2" charset="2"/>
              <a:buChar char=""/>
            </a:pPr>
            <a:r>
              <a:rPr lang="en-US" dirty="0"/>
              <a:t>Infrastructure requirements</a:t>
            </a:r>
          </a:p>
          <a:p>
            <a:pPr lvl="1">
              <a:buFont typeface="Wingdings" pitchFamily="2" charset="2"/>
              <a:buChar char=""/>
            </a:pPr>
            <a:r>
              <a:rPr lang="en-US" dirty="0" smtClean="0"/>
              <a:t>Airports--runways</a:t>
            </a:r>
            <a:r>
              <a:rPr lang="en-US" dirty="0"/>
              <a:t>, gates, </a:t>
            </a:r>
            <a:r>
              <a:rPr lang="en-US" dirty="0" err="1" smtClean="0"/>
              <a:t>jetways</a:t>
            </a:r>
            <a:r>
              <a:rPr lang="en-US" dirty="0" smtClean="0"/>
              <a:t>, etc.</a:t>
            </a:r>
            <a:endParaRPr lang="en-US" dirty="0"/>
          </a:p>
          <a:p>
            <a:pPr lvl="1">
              <a:buFont typeface="Wingdings" pitchFamily="2" charset="2"/>
              <a:buChar char=""/>
            </a:pPr>
            <a:r>
              <a:rPr lang="en-US" dirty="0"/>
              <a:t>City </a:t>
            </a:r>
            <a:r>
              <a:rPr lang="en-US" dirty="0" smtClean="0"/>
              <a:t>Planning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Aircraft </a:t>
            </a:r>
            <a:r>
              <a:rPr lang="en-US" dirty="0"/>
              <a:t>supplier forecasting</a:t>
            </a:r>
          </a:p>
          <a:p>
            <a:pPr>
              <a:buFont typeface="Wingdings" pitchFamily="2" charset="2"/>
              <a:buChar char=""/>
            </a:pPr>
            <a:r>
              <a:rPr lang="en-US" dirty="0"/>
              <a:t>Scalable to other potential new aircraft/engine options</a:t>
            </a:r>
          </a:p>
          <a:p>
            <a:pPr>
              <a:buFont typeface="Wingdings" pitchFamily="2" charset="2"/>
              <a:buChar char=""/>
            </a:pPr>
            <a:r>
              <a:rPr lang="en-US" dirty="0"/>
              <a:t>Not limited to current market players/actual airlines</a:t>
            </a:r>
          </a:p>
          <a:p>
            <a:pPr>
              <a:buFont typeface="Wingdings" pitchFamily="2" charset="2"/>
              <a:buChar char="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Benefits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532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693" y="2743200"/>
            <a:ext cx="4634614" cy="328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798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"/>
            </a:pPr>
            <a:r>
              <a:rPr lang="en-US" dirty="0" smtClean="0"/>
              <a:t>Motivation: A380 vs. 787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Demand in 2030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Distances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Plane Characteristics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Calculations &amp; Assumptions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The Model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Sensitivity Analysis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Drawbacks &amp; Limitations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Questions</a:t>
            </a:r>
          </a:p>
        </p:txBody>
      </p:sp>
      <p:pic>
        <p:nvPicPr>
          <p:cNvPr id="5" name="Picture 14" descr="https://encrypted-tbn0.google.com/images?q=tbn:ANd9GcSK-nOk90mr3Otr_VnuBzJ2go_pkmKxA3UBhdcvMtQqgZwRWKV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352800"/>
            <a:ext cx="25431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89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38400"/>
            <a:ext cx="7408333" cy="38862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"/>
            </a:pPr>
            <a:r>
              <a:rPr lang="en-US" dirty="0" smtClean="0"/>
              <a:t>Enormous market growth over next 20 years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Airbus &amp; Boeing have different responses to the market potential</a:t>
            </a:r>
          </a:p>
          <a:p>
            <a:pPr lvl="1">
              <a:buFont typeface="Wingdings" pitchFamily="2" charset="2"/>
              <a:buChar char=""/>
            </a:pPr>
            <a:r>
              <a:rPr lang="en-US" dirty="0" smtClean="0"/>
              <a:t>A380 is bigger; 787 Dreamliner allows for “long and thin” routes; 747-8 was “cheap”</a:t>
            </a:r>
          </a:p>
          <a:p>
            <a:pPr lvl="1">
              <a:buFont typeface="Wingdings" pitchFamily="2" charset="2"/>
              <a:buChar char=""/>
            </a:pPr>
            <a:r>
              <a:rPr lang="en-US" dirty="0" smtClean="0"/>
              <a:t>What do the numbers say?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Industry loses money despite its essential nature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Capital requirements are enormous both for airlines and for manufacturers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Forecasting properly is critical in aircraft purchasing decisions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What routes are possible with new planes?</a:t>
            </a:r>
          </a:p>
          <a:p>
            <a:pPr>
              <a:buFont typeface="Wingdings" pitchFamily="2" charset="2"/>
              <a:buChar char="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 in 2030</a:t>
            </a:r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872067" y="2492904"/>
            <a:ext cx="7408333" cy="345069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"/>
            </a:pPr>
            <a:r>
              <a:rPr lang="en-US" dirty="0" smtClean="0"/>
              <a:t>Passenger numbers will nearly double to 8 billion by 2030</a:t>
            </a:r>
          </a:p>
          <a:p>
            <a:pPr lvl="1">
              <a:buFont typeface="Wingdings" pitchFamily="2" charset="2"/>
              <a:buChar char=""/>
            </a:pPr>
            <a:r>
              <a:rPr lang="en-US" dirty="0" smtClean="0"/>
              <a:t>Our model contains a subset of 30 of the worlds busiest airport systems—comprise 26% of 2010 traffic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Demand between cities is based on a weighted growth forecast of 2010 passenger numbers</a:t>
            </a:r>
          </a:p>
          <a:p>
            <a:pPr lvl="1">
              <a:buFont typeface="Wingdings" pitchFamily="2" charset="2"/>
              <a:buChar char=""/>
            </a:pPr>
            <a:r>
              <a:rPr lang="en-US" dirty="0" smtClean="0"/>
              <a:t>Weights based on projected 2030 population and income</a:t>
            </a:r>
          </a:p>
          <a:p>
            <a:pPr lvl="1">
              <a:buFont typeface="Wingdings" pitchFamily="2" charset="2"/>
              <a:buChar char=""/>
            </a:pPr>
            <a:r>
              <a:rPr lang="en-US" dirty="0" smtClean="0"/>
              <a:t>Annualized numbers converted to daily</a:t>
            </a:r>
          </a:p>
          <a:p>
            <a:pPr lvl="1">
              <a:buFont typeface="Wingdings" pitchFamily="2" charset="2"/>
              <a:buChar char=""/>
            </a:pPr>
            <a:r>
              <a:rPr lang="en-US" dirty="0" smtClean="0"/>
              <a:t>Traffic between cities presumed to be based on destination’s share of global (these 30 cities’) </a:t>
            </a:r>
            <a:r>
              <a:rPr lang="en-US" dirty="0" smtClean="0"/>
              <a:t>population</a:t>
            </a:r>
          </a:p>
          <a:p>
            <a:pPr lvl="1">
              <a:buFont typeface="Wingdings" pitchFamily="2" charset="2"/>
              <a:buChar char=""/>
            </a:pPr>
            <a:r>
              <a:rPr lang="en-US" dirty="0" smtClean="0"/>
              <a:t>Additional weighting based on likely traffic flows</a:t>
            </a:r>
            <a:endParaRPr lang="en-US" dirty="0" smtClean="0"/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Based on World Bank, UN, and Goldman Sachs data</a:t>
            </a:r>
          </a:p>
        </p:txBody>
      </p:sp>
    </p:spTree>
    <p:extLst>
      <p:ext uri="{BB962C8B-B14F-4D97-AF65-F5344CB8AC3E}">
        <p14:creationId xmlns:p14="http://schemas.microsoft.com/office/powerpoint/2010/main" val="102460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 Forecasts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1336237"/>
            <a:ext cx="6400799" cy="275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003801"/>
            <a:ext cx="8991600" cy="2625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865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4139397"/>
            <a:ext cx="8763000" cy="218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s://encrypted-tbn0.google.com/images?q=tbn:ANd9GcQLk4cdi4dpJiuiyQqLs_P6sOoLJIN4zmORMr5iX0bwWJEtxjvFI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2307771" cy="157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76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 Characteristics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38400"/>
            <a:ext cx="7332448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753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Calculation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98872"/>
            <a:ext cx="4864958" cy="168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28600" y="2819400"/>
            <a:ext cx="3505200" cy="3581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"/>
            </a:pPr>
            <a:r>
              <a:rPr lang="en-US" dirty="0" smtClean="0"/>
              <a:t>Revenue yield  used to measure performance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Multiplied by RPK (revenue passenger kilometers)  to get to Revenue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Assumed an industry average utilization of ~77%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8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Calculation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2209800"/>
            <a:ext cx="3200400" cy="43434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"/>
            </a:pPr>
            <a:r>
              <a:rPr lang="en-US" dirty="0"/>
              <a:t>Airlines </a:t>
            </a:r>
            <a:r>
              <a:rPr lang="en-US" dirty="0" smtClean="0"/>
              <a:t>*also* use cost yield to measure performance</a:t>
            </a:r>
            <a:endParaRPr lang="en-US" dirty="0"/>
          </a:p>
          <a:p>
            <a:pPr>
              <a:buFont typeface="Wingdings" pitchFamily="2" charset="2"/>
              <a:buChar char=""/>
            </a:pPr>
            <a:r>
              <a:rPr lang="en-US" dirty="0"/>
              <a:t>They use this multiple combined with </a:t>
            </a:r>
            <a:r>
              <a:rPr lang="en-US" dirty="0" smtClean="0"/>
              <a:t>ASK (available seat kilometer) to measure the cost for each seat</a:t>
            </a:r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Investment Cost was amortized over 25 years</a:t>
            </a:r>
            <a:endParaRPr lang="en-US" dirty="0"/>
          </a:p>
          <a:p>
            <a:pPr>
              <a:buFont typeface="Wingdings" pitchFamily="2" charset="2"/>
              <a:buChar char=""/>
            </a:pPr>
            <a:r>
              <a:rPr lang="en-US" dirty="0" smtClean="0"/>
              <a:t>Cost Penalty for Impossible Route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106171"/>
            <a:ext cx="3872361" cy="157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2302</TotalTime>
  <Words>778</Words>
  <Application>Microsoft Office PowerPoint</Application>
  <PresentationFormat>On-screen Show (4:3)</PresentationFormat>
  <Paragraphs>103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Waveform</vt:lpstr>
      <vt:lpstr>The Airliner Market in 2030:  Bigger or Farther?</vt:lpstr>
      <vt:lpstr>Introduction</vt:lpstr>
      <vt:lpstr>Motivation</vt:lpstr>
      <vt:lpstr>Demand in 2030</vt:lpstr>
      <vt:lpstr>Demand Forecasts</vt:lpstr>
      <vt:lpstr>Distances</vt:lpstr>
      <vt:lpstr>Plane Characteristics</vt:lpstr>
      <vt:lpstr>Revenue Calculation</vt:lpstr>
      <vt:lpstr>Cost Calculation</vt:lpstr>
      <vt:lpstr>The Model: Evolutionary Solver</vt:lpstr>
      <vt:lpstr>Output</vt:lpstr>
      <vt:lpstr>Output</vt:lpstr>
      <vt:lpstr>Crystal Ball - São Paulo, Brazil</vt:lpstr>
      <vt:lpstr>Drawbacks &amp; Limitations</vt:lpstr>
      <vt:lpstr>Additional Benefits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Airline Market in 2030:</dc:title>
  <dc:creator>Joseph W. Shipley</dc:creator>
  <cp:lastModifiedBy>Joseph W. Shipley</cp:lastModifiedBy>
  <cp:revision>126</cp:revision>
  <dcterms:created xsi:type="dcterms:W3CDTF">2011-12-07T21:59:23Z</dcterms:created>
  <dcterms:modified xsi:type="dcterms:W3CDTF">2011-12-12T17:38:00Z</dcterms:modified>
</cp:coreProperties>
</file>