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Default Extension="bin" ContentType="application/vnd.openxmlformats-officedocument.presentationml.printerSettings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</p:sldMasterIdLst>
  <p:notesMasterIdLst>
    <p:notesMasterId r:id="rId30"/>
  </p:notesMasterIdLst>
  <p:sldIdLst>
    <p:sldId id="264" r:id="rId10"/>
    <p:sldId id="266" r:id="rId11"/>
    <p:sldId id="268" r:id="rId12"/>
    <p:sldId id="270" r:id="rId13"/>
    <p:sldId id="272" r:id="rId14"/>
    <p:sldId id="274" r:id="rId15"/>
    <p:sldId id="276" r:id="rId16"/>
    <p:sldId id="278" r:id="rId17"/>
    <p:sldId id="286" r:id="rId18"/>
    <p:sldId id="282" r:id="rId19"/>
    <p:sldId id="300" r:id="rId20"/>
    <p:sldId id="281" r:id="rId21"/>
    <p:sldId id="288" r:id="rId22"/>
    <p:sldId id="290" r:id="rId23"/>
    <p:sldId id="292" r:id="rId24"/>
    <p:sldId id="302" r:id="rId25"/>
    <p:sldId id="294" r:id="rId26"/>
    <p:sldId id="301" r:id="rId27"/>
    <p:sldId id="296" r:id="rId28"/>
    <p:sldId id="30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4F5"/>
    <a:srgbClr val="000002"/>
    <a:srgbClr val="106D09"/>
    <a:srgbClr val="FF3399"/>
    <a:srgbClr val="F3FE66"/>
    <a:srgbClr val="EF3FE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6181" autoAdjust="0"/>
  </p:normalViewPr>
  <p:slideViewPr>
    <p:cSldViewPr>
      <p:cViewPr varScale="1">
        <p:scale>
          <a:sx n="80" d="100"/>
          <a:sy n="80" d="100"/>
        </p:scale>
        <p:origin x="-93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tableStyles" Target="tableStyles.xml"/><Relationship Id="rId31" Type="http://schemas.openxmlformats.org/officeDocument/2006/relationships/printerSettings" Target="printerSettings/printerSettings1.bin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0" Type="http://schemas.openxmlformats.org/officeDocument/2006/relationships/slide" Target="slides/slide1.xml"/><Relationship Id="rId32" Type="http://schemas.openxmlformats.org/officeDocument/2006/relationships/presProps" Target="presProps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9" Type="http://schemas.openxmlformats.org/officeDocument/2006/relationships/slideMaster" Target="slideMasters/slideMaster9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7" Type="http://schemas.openxmlformats.org/officeDocument/2006/relationships/slide" Target="slides/slide18.xml"/><Relationship Id="rId14" Type="http://schemas.openxmlformats.org/officeDocument/2006/relationships/slide" Target="slides/slide5.xml"/><Relationship Id="rId23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28" Type="http://schemas.openxmlformats.org/officeDocument/2006/relationships/slide" Target="slides/slide19.xml"/><Relationship Id="rId26" Type="http://schemas.openxmlformats.org/officeDocument/2006/relationships/slide" Target="slides/slide17.xml"/><Relationship Id="rId30" Type="http://schemas.openxmlformats.org/officeDocument/2006/relationships/notesMaster" Target="notesMasters/notesMaster1.xml"/><Relationship Id="rId11" Type="http://schemas.openxmlformats.org/officeDocument/2006/relationships/slide" Target="slides/slide2.xml"/><Relationship Id="rId29" Type="http://schemas.openxmlformats.org/officeDocument/2006/relationships/slide" Target="slides/slide20.xml"/><Relationship Id="rId6" Type="http://schemas.openxmlformats.org/officeDocument/2006/relationships/slideMaster" Target="slideMasters/slideMaster6.xml"/><Relationship Id="rId16" Type="http://schemas.openxmlformats.org/officeDocument/2006/relationships/slide" Target="slides/slide7.xml"/><Relationship Id="rId3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9" Type="http://schemas.openxmlformats.org/officeDocument/2006/relationships/slide" Target="slides/slide10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" Type="http://schemas.openxmlformats.org/officeDocument/2006/relationships/slideMaster" Target="slideMasters/slideMaster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prottas:Dropbox:Decision%20Models:DMshe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471382395588146"/>
          <c:y val="0.0416666666666667"/>
          <c:w val="0.904295831574977"/>
          <c:h val="0.6712914010748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Survey!$E$117</c:f>
              <c:strCache>
                <c:ptCount val="1"/>
                <c:pt idx="0">
                  <c:v>Stated Preference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Survey!$D$118:$D$127</c:f>
              <c:strCache>
                <c:ptCount val="10"/>
                <c:pt idx="0">
                  <c:v>San Juan (***)</c:v>
                </c:pt>
                <c:pt idx="1">
                  <c:v>San Juan (****)</c:v>
                </c:pt>
                <c:pt idx="2">
                  <c:v>Whistler (***)</c:v>
                </c:pt>
                <c:pt idx="3">
                  <c:v>Whistler (****)</c:v>
                </c:pt>
                <c:pt idx="4">
                  <c:v>Cancun (***)</c:v>
                </c:pt>
                <c:pt idx="5">
                  <c:v>Cancun (****)</c:v>
                </c:pt>
                <c:pt idx="6">
                  <c:v>Las Vegas (***)</c:v>
                </c:pt>
                <c:pt idx="7">
                  <c:v>Las Vegas (****)</c:v>
                </c:pt>
                <c:pt idx="8">
                  <c:v>Montreal (***)</c:v>
                </c:pt>
                <c:pt idx="9">
                  <c:v>Montreal (****)</c:v>
                </c:pt>
              </c:strCache>
            </c:strRef>
          </c:cat>
          <c:val>
            <c:numRef>
              <c:f>Survey!$E$118:$E$127</c:f>
              <c:numCache>
                <c:formatCode>#,##0.0_);\(#,##0.0\)</c:formatCode>
                <c:ptCount val="10"/>
                <c:pt idx="0">
                  <c:v>4.5</c:v>
                </c:pt>
                <c:pt idx="1">
                  <c:v>4.0</c:v>
                </c:pt>
                <c:pt idx="2">
                  <c:v>4.75</c:v>
                </c:pt>
                <c:pt idx="3">
                  <c:v>5.25</c:v>
                </c:pt>
                <c:pt idx="4">
                  <c:v>5.0</c:v>
                </c:pt>
                <c:pt idx="5">
                  <c:v>4.25</c:v>
                </c:pt>
                <c:pt idx="6">
                  <c:v>4.25</c:v>
                </c:pt>
                <c:pt idx="7">
                  <c:v>4.0</c:v>
                </c:pt>
                <c:pt idx="8">
                  <c:v>3.25</c:v>
                </c:pt>
                <c:pt idx="9">
                  <c:v>3.0</c:v>
                </c:pt>
              </c:numCache>
            </c:numRef>
          </c:val>
        </c:ser>
        <c:ser>
          <c:idx val="1"/>
          <c:order val="1"/>
          <c:tx>
            <c:strRef>
              <c:f>Survey!$F$117</c:f>
              <c:strCache>
                <c:ptCount val="1"/>
                <c:pt idx="0">
                  <c:v>Risk-Adjusted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cat>
            <c:strRef>
              <c:f>Survey!$D$118:$D$127</c:f>
              <c:strCache>
                <c:ptCount val="10"/>
                <c:pt idx="0">
                  <c:v>San Juan (***)</c:v>
                </c:pt>
                <c:pt idx="1">
                  <c:v>San Juan (****)</c:v>
                </c:pt>
                <c:pt idx="2">
                  <c:v>Whistler (***)</c:v>
                </c:pt>
                <c:pt idx="3">
                  <c:v>Whistler (****)</c:v>
                </c:pt>
                <c:pt idx="4">
                  <c:v>Cancun (***)</c:v>
                </c:pt>
                <c:pt idx="5">
                  <c:v>Cancun (****)</c:v>
                </c:pt>
                <c:pt idx="6">
                  <c:v>Las Vegas (***)</c:v>
                </c:pt>
                <c:pt idx="7">
                  <c:v>Las Vegas (****)</c:v>
                </c:pt>
                <c:pt idx="8">
                  <c:v>Montreal (***)</c:v>
                </c:pt>
                <c:pt idx="9">
                  <c:v>Montreal (****)</c:v>
                </c:pt>
              </c:strCache>
            </c:strRef>
          </c:cat>
          <c:val>
            <c:numRef>
              <c:f>Survey!$F$118:$F$127</c:f>
              <c:numCache>
                <c:formatCode>#,##0.0_);\(#,##0.0\)</c:formatCode>
                <c:ptCount val="10"/>
                <c:pt idx="0">
                  <c:v>4.022499999999999</c:v>
                </c:pt>
                <c:pt idx="1">
                  <c:v>3.4375</c:v>
                </c:pt>
                <c:pt idx="2">
                  <c:v>4.22</c:v>
                </c:pt>
                <c:pt idx="3">
                  <c:v>4.644999999999998</c:v>
                </c:pt>
                <c:pt idx="4">
                  <c:v>4.4975</c:v>
                </c:pt>
                <c:pt idx="5">
                  <c:v>3.79</c:v>
                </c:pt>
                <c:pt idx="6">
                  <c:v>3.885</c:v>
                </c:pt>
                <c:pt idx="7">
                  <c:v>3.67</c:v>
                </c:pt>
                <c:pt idx="8">
                  <c:v>2.96</c:v>
                </c:pt>
                <c:pt idx="9">
                  <c:v>2.005</c:v>
                </c:pt>
              </c:numCache>
            </c:numRef>
          </c:val>
        </c:ser>
        <c:ser>
          <c:idx val="2"/>
          <c:order val="2"/>
          <c:tx>
            <c:strRef>
              <c:f>Survey!$G$117</c:f>
              <c:strCache>
                <c:ptCount val="1"/>
                <c:pt idx="0">
                  <c:v>Severe Weather Penalty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strRef>
              <c:f>Survey!$D$118:$D$127</c:f>
              <c:strCache>
                <c:ptCount val="10"/>
                <c:pt idx="0">
                  <c:v>San Juan (***)</c:v>
                </c:pt>
                <c:pt idx="1">
                  <c:v>San Juan (****)</c:v>
                </c:pt>
                <c:pt idx="2">
                  <c:v>Whistler (***)</c:v>
                </c:pt>
                <c:pt idx="3">
                  <c:v>Whistler (****)</c:v>
                </c:pt>
                <c:pt idx="4">
                  <c:v>Cancun (***)</c:v>
                </c:pt>
                <c:pt idx="5">
                  <c:v>Cancun (****)</c:v>
                </c:pt>
                <c:pt idx="6">
                  <c:v>Las Vegas (***)</c:v>
                </c:pt>
                <c:pt idx="7">
                  <c:v>Las Vegas (****)</c:v>
                </c:pt>
                <c:pt idx="8">
                  <c:v>Montreal (***)</c:v>
                </c:pt>
                <c:pt idx="9">
                  <c:v>Montreal (****)</c:v>
                </c:pt>
              </c:strCache>
            </c:strRef>
          </c:cat>
          <c:val>
            <c:numRef>
              <c:f>Survey!$G$118:$G$127</c:f>
              <c:numCache>
                <c:formatCode>General</c:formatCode>
                <c:ptCount val="10"/>
                <c:pt idx="4" formatCode="0.0">
                  <c:v>3.9475</c:v>
                </c:pt>
                <c:pt idx="5" formatCode="0.0">
                  <c:v>3.24</c:v>
                </c:pt>
              </c:numCache>
            </c:numRef>
          </c:val>
        </c:ser>
        <c:ser>
          <c:idx val="3"/>
          <c:order val="3"/>
          <c:tx>
            <c:strRef>
              <c:f>Survey!$H$117</c:f>
              <c:strCache>
                <c:ptCount val="1"/>
                <c:pt idx="0">
                  <c:v>Modest Penalty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Survey!$D$118:$D$127</c:f>
              <c:strCache>
                <c:ptCount val="10"/>
                <c:pt idx="0">
                  <c:v>San Juan (***)</c:v>
                </c:pt>
                <c:pt idx="1">
                  <c:v>San Juan (****)</c:v>
                </c:pt>
                <c:pt idx="2">
                  <c:v>Whistler (***)</c:v>
                </c:pt>
                <c:pt idx="3">
                  <c:v>Whistler (****)</c:v>
                </c:pt>
                <c:pt idx="4">
                  <c:v>Cancun (***)</c:v>
                </c:pt>
                <c:pt idx="5">
                  <c:v>Cancun (****)</c:v>
                </c:pt>
                <c:pt idx="6">
                  <c:v>Las Vegas (***)</c:v>
                </c:pt>
                <c:pt idx="7">
                  <c:v>Las Vegas (****)</c:v>
                </c:pt>
                <c:pt idx="8">
                  <c:v>Montreal (***)</c:v>
                </c:pt>
                <c:pt idx="9">
                  <c:v>Montreal (****)</c:v>
                </c:pt>
              </c:strCache>
            </c:strRef>
          </c:cat>
          <c:val>
            <c:numRef>
              <c:f>Survey!$H$118:$H$127</c:f>
              <c:numCache>
                <c:formatCode>General</c:formatCode>
                <c:ptCount val="10"/>
                <c:pt idx="4" formatCode="0.0">
                  <c:v>4.157499999999999</c:v>
                </c:pt>
                <c:pt idx="5" formatCode="0.0">
                  <c:v>3.45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7577224"/>
        <c:axId val="687580344"/>
      </c:barChart>
      <c:catAx>
        <c:axId val="687577224"/>
        <c:scaling>
          <c:orientation val="minMax"/>
        </c:scaling>
        <c:delete val="0"/>
        <c:axPos val="b"/>
        <c:majorTickMark val="out"/>
        <c:minorTickMark val="none"/>
        <c:tickLblPos val="nextTo"/>
        <c:crossAx val="687580344"/>
        <c:crosses val="autoZero"/>
        <c:auto val="1"/>
        <c:lblAlgn val="ctr"/>
        <c:lblOffset val="100"/>
        <c:noMultiLvlLbl val="0"/>
      </c:catAx>
      <c:valAx>
        <c:axId val="687580344"/>
        <c:scaling>
          <c:orientation val="minMax"/>
          <c:min val="2.0"/>
        </c:scaling>
        <c:delete val="0"/>
        <c:axPos val="l"/>
        <c:majorGridlines/>
        <c:numFmt formatCode="#,##0.0_);\(#,##0.0\)" sourceLinked="1"/>
        <c:majorTickMark val="out"/>
        <c:minorTickMark val="none"/>
        <c:tickLblPos val="nextTo"/>
        <c:crossAx val="687577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0912903593025756"/>
          <c:y val="0.856836645419323"/>
          <c:w val="0.780199204973915"/>
          <c:h val="0.0989019281243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0A6723-0AFE-4418-9EB5-6F348E9AF65D}" type="datetimeFigureOut">
              <a:rPr lang="en-US" smtClean="0"/>
              <a:t>12/5/11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739CC-76D4-40B2-9C38-3E476D9E6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7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739CC-76D4-40B2-9C38-3E476D9E68B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757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739CC-76D4-40B2-9C38-3E476D9E68B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815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739CC-76D4-40B2-9C38-3E476D9E68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03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91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22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65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43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773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38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89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629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16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74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434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36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56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869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16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330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6527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2214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9249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175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30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70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6615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52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150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81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99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4422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893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085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54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925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6064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463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2729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9935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781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855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4358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756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233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35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7793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916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5403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0128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050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9050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01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60406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3043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689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15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77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2223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163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8774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38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2971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075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92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86905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128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7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2155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407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796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0621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6184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209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7423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0069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4234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788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43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75659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87523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0767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871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745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9902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6334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9175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5980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9382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9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076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370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2239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165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5388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0090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89885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6691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12205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83742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9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9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/>
              <a:t>12/5/11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9402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6478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1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8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3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4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9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00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430E3-50A8-4BD8-BB9E-58F36A653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12/5/11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1F3D9-07AD-422C-8288-5C07C4B7F01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632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emf"/><Relationship Id="rId3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3" Type="http://schemas.openxmlformats.org/officeDocument/2006/relationships/image" Target="../media/image47.emf"/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4" Type="http://schemas.openxmlformats.org/officeDocument/2006/relationships/image" Target="../media/image4.png"/><Relationship Id="rId10" Type="http://schemas.openxmlformats.org/officeDocument/2006/relationships/image" Target="../media/image10.png"/><Relationship Id="rId5" Type="http://schemas.openxmlformats.org/officeDocument/2006/relationships/image" Target="../media/image5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9" Type="http://schemas.openxmlformats.org/officeDocument/2006/relationships/image" Target="../media/image9.png"/><Relationship Id="rId3" Type="http://schemas.openxmlformats.org/officeDocument/2006/relationships/image" Target="../media/image3.png"/><Relationship Id="rId6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2.png"/><Relationship Id="rId3" Type="http://schemas.microsoft.com/office/2007/relationships/hdphoto" Target="../media/hdphoto1.wdp"/><Relationship Id="rId6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51.xml"/><Relationship Id="rId2" Type="http://schemas.openxmlformats.org/officeDocument/2006/relationships/image" Target="../media/image18.png"/><Relationship Id="rId3" Type="http://schemas.microsoft.com/office/2007/relationships/hdphoto" Target="../media/hdphoto2.wdp"/><Relationship Id="rId6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6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6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7" Type="http://schemas.openxmlformats.org/officeDocument/2006/relationships/image" Target="../media/image35.png"/><Relationship Id="rId1" Type="http://schemas.openxmlformats.org/officeDocument/2006/relationships/slideLayout" Target="../slideLayouts/slideLayout73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6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4" Type="http://schemas.microsoft.com/office/2007/relationships/hdphoto" Target="../media/hdphoto3.wdp"/><Relationship Id="rId5" Type="http://schemas.openxmlformats.org/officeDocument/2006/relationships/image" Target="../media/image37.pn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2.xml"/><Relationship Id="rId9" Type="http://schemas.openxmlformats.org/officeDocument/2006/relationships/image" Target="../media/image41.png"/><Relationship Id="rId3" Type="http://schemas.openxmlformats.org/officeDocument/2006/relationships/image" Target="../media/image36.png"/><Relationship Id="rId6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1200" y="5029200"/>
            <a:ext cx="5486400" cy="1524000"/>
          </a:xfrm>
        </p:spPr>
        <p:txBody>
          <a:bodyPr>
            <a:noAutofit/>
          </a:bodyPr>
          <a:lstStyle/>
          <a:p>
            <a:pPr algn="r"/>
            <a:r>
              <a:rPr lang="en-US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Harris Arnoff </a:t>
            </a:r>
            <a:endParaRPr lang="en-US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  <a:p>
            <a:pPr algn="r"/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Shalini </a:t>
            </a:r>
            <a:r>
              <a:rPr lang="en-US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Leon 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Guerrero</a:t>
            </a:r>
          </a:p>
          <a:p>
            <a:pPr algn="r"/>
            <a:r>
              <a:rPr lang="en-US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C</a:t>
            </a:r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hrisProttas</a:t>
            </a:r>
            <a:endParaRPr lang="en-US" sz="2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  <a:p>
            <a:pPr algn="r"/>
            <a:r>
              <a:rPr lang="en-US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Sirena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 </a:t>
            </a:r>
            <a:r>
              <a:rPr lang="en-US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Silber</a:t>
            </a:r>
            <a:r>
              <a: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  <a:t/>
            </a:r>
            <a:br>
              <a: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j-lt"/>
              </a:rPr>
            </a:br>
            <a:endParaRPr lang="en-U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8200" y="2362200"/>
            <a:ext cx="665598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REUNION</a:t>
            </a:r>
            <a:r>
              <a:rPr lang="en-US" sz="8800" b="1" cap="none" spc="20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Black" pitchFamily="34" charset="0"/>
              </a:rPr>
              <a:t> </a:t>
            </a:r>
            <a:endParaRPr lang="en-US" sz="8800" b="1" cap="none" spc="20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61179"/>
            <a:ext cx="533400" cy="84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60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58530"/>
            <a:ext cx="8763000" cy="4190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5428"/>
            <a:ext cx="4648200" cy="134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228600" y="254000"/>
            <a:ext cx="79256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ECONOMY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CLA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SS</a:t>
            </a:r>
            <a:endParaRPr lang="en-US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lt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486400"/>
            <a:ext cx="4343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831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323221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457200" y="228600"/>
            <a:ext cx="8229600" cy="1277464"/>
          </a:xfrm>
          <a:prstGeom prst="rightArrow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COST DRIVERS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1533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505200"/>
            <a:ext cx="8839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81000"/>
            <a:ext cx="898610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7221450" y="304800"/>
            <a:ext cx="15965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3 star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62800" y="3580113"/>
            <a:ext cx="18429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4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 star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3200400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cs typeface="Lucida Bright"/>
              </a:rPr>
              <a:t>Blue Ribbon: </a:t>
            </a:r>
            <a:r>
              <a:rPr lang="en-US" sz="1600" dirty="0" err="1" smtClean="0">
                <a:cs typeface="Lucida Bright"/>
              </a:rPr>
              <a:t>Skii</a:t>
            </a:r>
            <a:r>
              <a:rPr lang="en-US" sz="1600" dirty="0" smtClean="0">
                <a:cs typeface="Lucida Bright"/>
              </a:rPr>
              <a:t> (2 days), </a:t>
            </a:r>
            <a:r>
              <a:rPr lang="en-US" sz="1600" dirty="0" err="1" smtClean="0">
                <a:cs typeface="Lucida Bright"/>
              </a:rPr>
              <a:t>Snowcat</a:t>
            </a:r>
            <a:r>
              <a:rPr lang="en-US" sz="1600" dirty="0" smtClean="0">
                <a:cs typeface="Lucida Bright"/>
              </a:rPr>
              <a:t> tour</a:t>
            </a:r>
            <a:endParaRPr lang="en-US" sz="1600" dirty="0">
              <a:cs typeface="Lucida Bright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2590800" y="3886200"/>
            <a:ext cx="304800" cy="381000"/>
          </a:xfrm>
          <a:prstGeom prst="star5">
            <a:avLst/>
          </a:prstGeom>
          <a:solidFill>
            <a:srgbClr val="33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4038600" y="914400"/>
            <a:ext cx="304800" cy="381000"/>
          </a:xfrm>
          <a:prstGeom prst="star5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19400" y="76200"/>
            <a:ext cx="4800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ea typeface="Lucida Grande"/>
                <a:cs typeface="Lucida Grande"/>
              </a:rPr>
              <a:t>Jungle/</a:t>
            </a:r>
            <a:r>
              <a:rPr lang="en-US" sz="1600" dirty="0" err="1">
                <a:ea typeface="Lucida Grande"/>
                <a:cs typeface="Lucida Grande"/>
              </a:rPr>
              <a:t>Snorkle</a:t>
            </a:r>
            <a:r>
              <a:rPr lang="en-US" sz="1600" dirty="0">
                <a:ea typeface="Lucida Grande"/>
                <a:cs typeface="Lucida Grande"/>
              </a:rPr>
              <a:t> Tour, </a:t>
            </a:r>
            <a:r>
              <a:rPr lang="en-US" sz="1600" dirty="0" err="1">
                <a:ea typeface="Lucida Grande"/>
                <a:cs typeface="Lucida Grande"/>
              </a:rPr>
              <a:t>Chichen</a:t>
            </a:r>
            <a:r>
              <a:rPr lang="en-US" sz="1600" dirty="0">
                <a:ea typeface="Lucida Grande"/>
                <a:cs typeface="Lucida Grande"/>
              </a:rPr>
              <a:t> Itza, Deep Sea </a:t>
            </a:r>
            <a:r>
              <a:rPr lang="en-US" sz="1600" dirty="0" smtClean="0">
                <a:ea typeface="Lucida Grande"/>
                <a:cs typeface="Lucida Grande"/>
              </a:rPr>
              <a:t>Fishing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484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5715000"/>
            <a:ext cx="792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THIS COULD BE PROBLEMATIC IF </a:t>
            </a:r>
            <a:r>
              <a:rPr lang="en-US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YOU WANT TO AVOID A 60 QUESTION SURVEY.</a:t>
            </a:r>
            <a:endParaRPr lang="en-US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1277464"/>
          </a:xfrm>
          <a:prstGeom prst="rightArrow">
            <a:avLst/>
          </a:prstGeom>
        </p:spPr>
        <p:txBody>
          <a:bodyPr>
            <a:noAutofit/>
          </a:bodyPr>
          <a:lstStyle/>
          <a:p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HOW WE MAKE DECISIONS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3581400" y="1750475"/>
            <a:ext cx="1066800" cy="441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7548" y="1709410"/>
            <a:ext cx="22488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LOCATION</a:t>
            </a:r>
            <a:endParaRPr lang="en-US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05400" y="1484293"/>
            <a:ext cx="202331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CHRIS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HARRIS</a:t>
            </a:r>
            <a:endParaRPr lang="en-US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5946" y="2971800"/>
            <a:ext cx="24720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ACTIVITIES</a:t>
            </a:r>
            <a:endParaRPr lang="en-US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3581400" y="3012864"/>
            <a:ext cx="1066800" cy="441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05400" y="2756356"/>
            <a:ext cx="208262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SHALINI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SIRENA</a:t>
            </a:r>
            <a:endParaRPr lang="en-US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16286" y="4038599"/>
            <a:ext cx="208262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CHRIS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SHALINI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447800" y="4038600"/>
            <a:ext cx="128272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COST</a:t>
            </a:r>
            <a:endParaRPr lang="en-US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3581400" y="4157017"/>
            <a:ext cx="1066800" cy="4410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57200" y="5047565"/>
            <a:ext cx="8000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ACTIVITY TYPE (ACTIVE vs. RELAXED) WAS INSIGNIFICANT IN EXPLAINING THE RATINGS -  FEW COMMON   “PARTS” ACROSS REUNION TRIPS</a:t>
            </a:r>
            <a:endParaRPr lang="en-US" sz="1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8477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90600"/>
            <a:ext cx="8458200" cy="59400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GENERALLY, PEOPLE BRAINSTORM AND THEN TAKE ONE OF THE FOLLOWING STEPS:</a:t>
            </a:r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342900" indent="-342900">
              <a:buAutoNum type="alphaLcParenR"/>
            </a:pP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WARM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OR COLD?</a:t>
            </a:r>
          </a:p>
          <a:p>
            <a:pPr marL="342900" indent="-342900">
              <a:buAutoNum type="alphaLcParenR"/>
            </a:pPr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b)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FAVORITE DESTINATION?</a:t>
            </a:r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c)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FLIGHT COSTS?</a:t>
            </a:r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d</a:t>
            </a:r>
            <a:r>
              <a:rPr lang="en-US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)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ITINERARY?</a:t>
            </a:r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e) </a:t>
            </a:r>
            <a:r>
              <a:rPr lang="en-US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I WANT TO SPEND X ON THE ENTIRE REUNION!  	</a:t>
            </a:r>
          </a:p>
          <a:p>
            <a:endParaRPr lang="en-US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algn="ctr"/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BESIDES MAXIMUM COST AND HOTEL QUALITY – WE ALL KNOW WHAT WE LIKE. </a:t>
            </a:r>
          </a:p>
          <a:p>
            <a:endParaRPr lang="en-US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NO MATTER WHAT, YOU’RE GOING TO 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WHISTLER</a:t>
            </a:r>
            <a:r>
              <a:rPr lang="en-US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OR </a:t>
            </a:r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CANCUN</a:t>
            </a:r>
            <a:r>
              <a:rPr lang="en-US" sz="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, BECAUSE IT WORKS FOR THE GROUP… </a:t>
            </a:r>
          </a:p>
          <a:p>
            <a:pPr algn="ctr"/>
            <a:r>
              <a:rPr lang="en-US" sz="2000" b="1" u="sng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unless it rains!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35429" y="152400"/>
            <a:ext cx="8229600" cy="1020762"/>
          </a:xfrm>
          <a:prstGeom prst="rightArrow">
            <a:avLst/>
          </a:prstGeom>
        </p:spPr>
        <p:txBody>
          <a:bodyPr>
            <a:noAutofit/>
          </a:bodyPr>
          <a:lstStyle/>
          <a:p>
            <a:r>
              <a:rPr 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HEURISTICS PERFORM WELL</a:t>
            </a:r>
            <a:endParaRPr lang="en-U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6429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371600"/>
            <a:ext cx="7772400" cy="48013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CANCUN AND WHISTLER ARE LEADING CANDIDATES</a:t>
            </a:r>
            <a:endParaRPr 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BUT WHAT IF IT RAINS?</a:t>
            </a:r>
            <a:r>
              <a:rPr 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PENALTY 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(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SEVERE/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MODEST)</a:t>
            </a:r>
          </a:p>
          <a:p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LIGHT RAIN (0-4 in): -.5 / -.1</a:t>
            </a:r>
          </a:p>
          <a:p>
            <a:pPr lvl="1"/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SIGNIFICANT RAIN (4-8 in): -1.5 / -.5</a:t>
            </a:r>
          </a:p>
          <a:p>
            <a:pPr lvl="1"/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HEAVY RAIN (&gt;8 in): -2 / -2</a:t>
            </a:r>
          </a:p>
          <a:p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BASED ON THE LAST SEVEN YEARS, RAINFALL </a:t>
            </a:r>
            <a:r>
              <a:rPr 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 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PATTERNS IN FEBRUARY:</a:t>
            </a:r>
          </a:p>
          <a:p>
            <a:pPr lvl="1"/>
            <a:endParaRPr 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VALUE AT RISK: </a:t>
            </a:r>
            <a:r>
              <a:rPr 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4 </a:t>
            </a: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POINTS  (SEVERE)</a:t>
            </a:r>
            <a:endParaRPr 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lvl="1"/>
            <a:endParaRPr lang="en-US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RATING REDUCTION -.55 (SEVERE) -.34 (MODEST) PER PERSON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143328"/>
            <a:ext cx="8229600" cy="1143000"/>
          </a:xfrm>
          <a:prstGeom prst="rightArrow">
            <a:avLst/>
          </a:prstGeom>
        </p:spPr>
        <p:txBody>
          <a:bodyPr>
            <a:noAutofit/>
          </a:bodyPr>
          <a:lstStyle/>
          <a:p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CANCUN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706" y="2457138"/>
            <a:ext cx="2686894" cy="16002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705100" y="207735"/>
            <a:ext cx="3505200" cy="1094014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819400" y="228600"/>
            <a:ext cx="3276600" cy="99060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354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143328"/>
            <a:ext cx="8229600" cy="1143000"/>
          </a:xfrm>
          <a:prstGeom prst="rightArrow">
            <a:avLst/>
          </a:prstGeom>
        </p:spPr>
        <p:txBody>
          <a:bodyPr>
            <a:noAutofit/>
          </a:bodyPr>
          <a:lstStyle/>
          <a:p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CANCUN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705100" y="207735"/>
            <a:ext cx="3505200" cy="1094014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819400" y="228600"/>
            <a:ext cx="3276600" cy="99060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40000"/>
            <a:ext cx="8292063" cy="177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497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416" y="1371600"/>
            <a:ext cx="8166584" cy="569386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WE KNOW WHERE EVERYONE WANTS TO GO</a:t>
            </a:r>
          </a:p>
          <a:p>
            <a:pPr algn="ctr"/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BUT WHO WILL SHOW?</a:t>
            </a:r>
          </a:p>
          <a:p>
            <a:pPr algn="ctr"/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r"/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CHRIS AND SHALINI HAVE LOW PRESSURE JOBS AND LIMITED COMMITMENTS </a:t>
            </a:r>
          </a:p>
          <a:p>
            <a:pPr algn="r"/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algn="r"/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algn="r"/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algn="r"/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j-lt"/>
              </a:rPr>
              <a:t>HARRIS AND SIRENA HAVE LESS FLEXIBLE JOBS AND FAMILIES – THEIR ATTENDANCE IS LESS CERTAIN</a:t>
            </a:r>
          </a:p>
          <a:p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WE CAN CHANGE THE ACTIVITIES TO MAXIMIZE THE ENJOYMENT OF THE PEOPLE WHO SHOW – HOWEVER, WE NEED TO BOOK HOTELS AND FLIGHTS IN ADVANCE</a:t>
            </a:r>
          </a:p>
          <a:p>
            <a:endParaRPr 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BY SIMULATING EACH TRIP DECISION AND COUNTING THE UTILITY OF ONLY THE PEOPLE THERE, WE ENSURE A MORE ROBUST CHOICE.</a:t>
            </a:r>
            <a:endParaRPr 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prstGeom prst="rightArrow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FACTORING FOR FLAKES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467" y="3733800"/>
            <a:ext cx="9178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</a:rPr>
              <a:t>?</a:t>
            </a:r>
            <a:endParaRPr 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j-lt"/>
            </a:endParaRPr>
          </a:p>
        </p:txBody>
      </p:sp>
      <p:pic>
        <p:nvPicPr>
          <p:cNvPr id="4098" name="Picture 2" descr="C:\Users\Sirena\AppData\Local\Microsoft\Windows\Temporary Internet Files\Content.IE5\BJ11V01K\MC90043253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7" y="2197173"/>
            <a:ext cx="1146652" cy="78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781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prstGeom prst="rightArrow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FACTORING FOR FLAKES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7467" y="3733800"/>
            <a:ext cx="9178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</a:rPr>
              <a:t>?</a:t>
            </a:r>
            <a:endParaRPr 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j-lt"/>
            </a:endParaRPr>
          </a:p>
        </p:txBody>
      </p:sp>
      <p:pic>
        <p:nvPicPr>
          <p:cNvPr id="4098" name="Picture 2" descr="C:\Users\Sirena\AppData\Local\Microsoft\Windows\Temporary Internet Files\Content.IE5\BJ11V01K\MC90043253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7" y="2197173"/>
            <a:ext cx="1146652" cy="78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5200"/>
            <a:ext cx="9144000" cy="238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379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5733871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Decision heuristics get you to Cancun more often than Whistler</a:t>
            </a:r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, which </a:t>
            </a:r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isn’t a problem …unless it rains</a:t>
            </a:r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.</a:t>
            </a:r>
          </a:p>
          <a:p>
            <a:pPr algn="ctr"/>
            <a:endParaRPr lang="en-US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en-US" b="1" i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228600" y="304800"/>
            <a:ext cx="8534400" cy="1143000"/>
          </a:xfrm>
          <a:prstGeom prst="rightArrow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GO TO WHISTLER! </a:t>
            </a:r>
            <a:b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because sometimes it rains.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0503931"/>
              </p:ext>
            </p:extLst>
          </p:nvPr>
        </p:nvGraphicFramePr>
        <p:xfrm>
          <a:off x="412379" y="2286000"/>
          <a:ext cx="869657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819400" y="22098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Best Choice</a:t>
            </a:r>
            <a:endParaRPr 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2209800"/>
            <a:ext cx="1752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Most</a:t>
            </a:r>
            <a:r>
              <a:rPr lang="en-US" sz="14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14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Likely</a:t>
            </a:r>
            <a:endParaRPr lang="en-US" sz="140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0502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50040"/>
            <a:ext cx="2207910" cy="215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61" y="2333043"/>
            <a:ext cx="2855925" cy="108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58" y="4038599"/>
            <a:ext cx="2723012" cy="236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486" y="4038600"/>
            <a:ext cx="1377137" cy="236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994" y="1204248"/>
            <a:ext cx="1377137" cy="217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10" y="1221309"/>
            <a:ext cx="2867262" cy="121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37976"/>
            <a:ext cx="2008279" cy="217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AutoShape 17" descr="data:image/jpeg;base64,/9j/4AAQSkZJRgABAQAAAQABAAD/2wCEAAkGBhQSERQUExQVFRUWFxgYFxgYFxkaHRoaHRgXHBgcGBceHCYeGBkjGxcZHy8iJCcpLCwsFR4xNTAqNSYrLCkBCQoKDgwOGg8PGiwkHyUqLCosLywsKiwpLC0pLCwqLCwqLCwsLCwsLCwpLCwsLCwsLCwpLCwsLCwsLCwsLCwsLP/AABEIAMIBAwMBIgACEQEDEQH/xAAcAAABBQEBAQAAAAAAAAAAAAAEAAIDBQYBBwj/xABKEAACAQIEAwYDBAYHBQcFAAABAhEAAwQSITEFQVEGEyJhcYEykaEjQlKxFGKCwdHwBzNykqLS4RUkU5PxQ1Rzg7KzwxYXhKPC/8QAGgEAAgMBAQAAAAAAAAAAAAAAAgMABAUBBv/EADcRAAICAQMCBAMGBQMFAAAAAAECABEDBBIhMUEFEyJRcYGhMmGRscHRFEJS4fAVI/EGU2Jywv/aAAwDAQACEQMRAD8ANYH9Ft3TyvXBPUNbt7A9YNP45ai4ywZAsqPXuk5dau8XwY91dtAGP0pGTT7rhRoegzx+zVV2gUjF3nhtL1sjpEf6AVZBBnk82nZEr/1H0Ih1h7ZbAsgVZcZgOb94qv67A68o2qpxJm6wQ5ftnZeexLAj0ifanY7DtavXbY07q61xSANFkagc4+z+Rong9mMRhmcaOxyZhqVhg0nzbN7V2u8Q+538uq5HPt0X85XvjWLi4B4g73IHISG+WnyqaxjGN5boUM/eFgussTl2jXZqO4fge6xdu02uV3XXmCkKDPVSDHnXbt5UxhdlhUvtrGwGQTA8uXU1LqF5ZUbmNern48cyu4xirjX2ulO7cWxmGuxTKVMiYIIGvNhVhhnOTAD4h3jif/yLese0e9SYa2uJx12Pgu2Wgn+zaAMeTa+1OwoA/wBngjUtcU/2hfWf8QIoL7S2iMSz3YJ/+hN7hB4B7/maIAqHAgZBHn+dVfFe0BsuUCToDMnWfaszKwQ2Z6pFLcCXkedMaso3ae8dso9F/wBaEbid1oJuMY8+fpS31KkUAY4adu82OKQ5DzOv8KxPEbDobcW3aGBgLJgN0rRYTtIoQZw2bnAGuvrUWK7SrOibTBJFVM2DHldMu7legnV3BGxkcGxLgY5cuY6abHf0iq65i2yGVgann67darbnaBjoAgj11oTEcWdpBbfkBFWs2Y5F2gRePTlSCxjRjmLEwY5U3EcQZgdY9qHa5+sekU1bk6cv4fWqAWh0l1FC9ZCjE6bj1NEID7moxdHw/wA86YbhzczEn60xUvrCJEKy6QdzNCJh773wtoCAwJcnwr6nmf1RqassLwYuc7jKpiB94/5R5/8AWrENluRsM2UAaQriUPsyhZ3JBrT02JsZ3dBKGcLnUoZPj8czOiHRW59TJEek5f74p9pAIgbdPShuJ2iVBG6mAfM7f4wtFW7qtlOviXN84/jFXhVxLj/bUr847Ly3mnxXBtG3vXZk6elN7SsRORQyaXmHJwHHqsK3qYg0U0UHjjlVbg3tsG/Z2YfI/SoBG4OW2+/H7fWFEwJ/neuRGhrpPvUL4sC4iEGXmPKNp6TrHpUAgqrE0sZxEfZMBuwCD1YgbehJ9qJA+n5VBiRNyyvmXP7Kn97Vy7j1EiGIXdgshdpBPkOm1QixUeVZkVVHuT+UmYeg94rlOyE6g6ct6Vc4lY1GYm+UAjcmAPSSfoD8xT1uyoIJggEeh19qBxvieJjLABOozHxbb6BVOnnUuCbRh+EyP7LDMse+Yfs0FcRS5NzlZLib+QAxrJ36QSfM6DaokuBm8Sgsuxy6qYnnqvhNc4gAVVTsSQfTJcmh7V0KWbXMQcs7liqkZp1JIyxyhTtUA4gMxGSu30hVl1uO0Kso0BoBMarmBid1ZfYULew9lh3htIzFpMn72UkmR1C9NabgVNu6v4Scg22MRtzzIDrzumoGuEqRH3RvzEMD7j8mNdrmLbIrKCQD1k+HNpGJWyiEAgFYByy2aTGgGTz3FGphkfI5tjMJZZAlSxlvedT50DZRSwzRJY/3A5MHyzkT5elWpHtQtGYDYINdf1lhgni2Pes52nP2q/2Rz9au7NyEA9aoe0DeNTP3f3715zUZbybD7zb06m7lW7mNPP29KN4LhBcYhixCrMba0A7H+dKuezAJzs3kBz60vKxVDUdmtVJhZ4HbM/FPWZ+sb0xuA2zrLadSD+6rQ/xptZrZnXuZnnI3vKodnl1OY6+Qpr8BOmVh7g/WrimmunVZAes6Mre8zd/gNycwg6gwG/0pqcLuJumnMjXnpWlpt68EWWMD5yTsAN2Y9BTU1WVztAuNXO11Uy44eSQMpkyIg+u1WFvACyAx8TSAJ1VJk5iNM3IepHrU1vE3LrqRKW0aSJ+KJEMRuZOy+ERqWOgKxdkm20bgBgPNSGA9yIr0um05Cbn6wsmU7wp79YLa4kWA1Rp2BLW29crgz6zUePutObu3HhnUKQSjB1AIYj8Q+VEYBgyFPiVTpIB8DAOmh8mK/s1IMLbUgqqgzpHhk9IBgnnEcquAEiAXTG59MffGZCVI2DKTtuGWecbfOm4ZEXwqNAsfkAPIaDeoOKXmUpyUZy3nGU/+kP8AP0oqxcXNlXUCdtt49zrR3Z5idpGO+xv5SZVroH5/z/CqtsblsP8AaAOpYakTo/Q76VZ65joMsAyDznaNogjWmEEReTAyCz/nT953cx/O1cKAiOREes1FZvy1wH7pUexWfzmpY8/5/wClSqiypUwXBNCEMf6vwk9QB4T7rHyNCi21y29yPGxD2xOoVNUEcswmf7VT43BZ2WDCnS6PxKpJUfOR6Gi7byNORK/IxRXXMueYqetOpq/u+75n6QbD3Q9wOuoFpY9WYkz7AUPgcO0OO9cZXcFQEO7EgyRMEEUVhMGLZYiYYzHTyHlrNOu4RGIbUN1UlT5Akbj1rl10nTmUEhenFGvaPw9nIqoJIUAAkEmB1Ma0qjODH/Eue7L/AApVKHv9IgqpN7/oYy2iyXzfeJEwBJER8pArmHsKG8LT4MseQMjXnEkejGoLbSYnnO/LLB06VPhyPPN4jz2nXWY6UoiUkYEjiOxVvOFk7HmNDIKxuPxfShTggXEMpKalYb8JAJOuwMdNalx134Rz30+Q+s10mXueds/WD/CoJxgrNREH/RhkBQpIUliQyywZXVvhkjMD7Gn28POZQRJAKbzmGfqBpDQfeh7aMyaGMqEsR5qSP4c9GPSirN0BSTJcC42syYY7TpqMvzqHiCtEjjioyxhzlYsVykEhpBBljz5CNP2qmsX2zG2ROXTNO/SeROyn0nSaHs3PsSoPwlRr/wCIFb1GYH1DDrQlq+VYMJXMJAYTllQSDG4KkEeajpU23IHVSCBNJgAGJ2PvPWqrtRZgqR51Lw0C3l65ROvM7+sSB7UN2gxyvlEEEE/lWLqNO4tyO93NvT5ASvwlKtz9/p7VoezfwMf1v3VQWLBYmATrtyrS8GEWwM2YSY02EbVm6njHcdqD6IcWrk01aUVkFiZnVHTSFNilNQNJFcvAeflVNIe7d7xoW1p00MgidxOXWNTKqIA1trw5co+v76ovs++vG5AVSTMnxEtoI576ACTmjnB9focONcKuo5PWPwC90Pw9xnZWUZLQ5REjLC+kGDpAABGpkKcDqP8AXltVVgcfcvXAyrlsLmBzAS+hEA8oMGBoNQTPhWysYhXAKMCCSJEESCQYOx1B+RrTU3F5kYNX+fP75Hh8MtsacoE84BbKPMDMQKF4qcpRvw5iBP4cj/UIw96ZgceBbbMczEhgCfxIpMk/CuafnAB2rtzCM3jcmT4Y2ADgrtrGpHnpqZ0Ak8UI0IUybnP94RxYRbOWCVMqDs26wfI5qfgwoy5Oahh/ZMR6DyECZ33qEvnsjVQzIAJaPGPuyeecU7h+GFslQSSF1M+cAfQ6+nLSigGvL2nqCZz9GDnELAknQka+JOR9RUb4okW2UxntAEz8MMmY+RCsdaOW2AxYaloHyBj31qLNatZVOhVTG5gHeTqInTWn7oXnA9r/AOIDhMcR3rGCFyljzMErI5ba0UOKEoXgAkgCSdQWy9NY3MaU7Bqrd6QJVm3iZGVQYnlIOnrRH6Os6Ko5TAnTb051GI9pzPkx7uV54/KdYECdCfLTy5896r8PjcghlMFnJIIMDN4iR0Ej1kRVkxPL99QrhlMSo+KfcmSfy08q4DxzE48igEMOsgPEFUsGBUiSYg+HTKwOxB29TUgxqxbIn7TbYRqBrr16VwcPtPLAA7rIPKIgRyHTkRXBZz6h2KeoOoJmSQT02qcRhGM9iPf2heb+YFKm766fKlQyrY9pVWHILfqqxHlCxH94URhboOmmbxGRG0zr9Kgwd17inxeLIpksRJYN+8fWl+llSQzmc8ayV+BDr0XUfPzoTKWIhRfaSXmlnjXKB9FDH0JLD5UrLgFvQqY1j4Y0nbKAdKKtXMwmCDqCDyIJBEx/M0Pi2C5tBok7DeWnceQ+Vcu+I51A9dyvsXSFI5FCsnpkWD7Ow35XT0qckZCCDmZyFOp0JDEb8lVh+zXQCqw5K6FsuS2QIjNACGY0HMnSmuhKtmUFfCcz2kES4BIEa+FidR/Ci++KA/lH5e8bd8AWB8WXnPxZCuh6G2B71Bdtk5R+HuwY2EKLayerSdOQ9KssPcLXGGhAUESB4Tmcbxzy/wCHzom4giCARM7afKKHdUJcW5eDxKhuMBbyWyRDWkYdZKmZ5agaQeRqDiphtOg/nz0oTj3DFbEd6zi2ltLeUgicys0KE6EED38qIxtycpPMA7UjI/mYmTuJq48flsjdjK7HcQuqptqMynUqoGaeUE+fKtN2XwxSwpzMQ3iCt93fwjyrM4hTmtlREGD5g/8AStzhxlVR0A/KvL+IFlVcbcGWNS4KipJFcanGm5fKsciVIgK4FpovA8/lTm8qAkTkZdG388qo7/ClF27dulVtgyNTJlVBB/CCwIygS2aNjlN5cOlVWNDsj3D4SgYovQqCQZHMxv0MCBM+x8KbfpV+4mN07FXNGr4/4jRnxAAju7OgAIEuBpJQaZeiHTrm+EWdu2EAAmBO5kzqTJ6yfrQ3Dj9nERlZ1jbTOSPbKRRWQ1sqOLgZ3O7Z0AlfgUAuspGomP2XMevhdCJ2loovEnwwSZMAHnPLl1qvfHouIMiACFLZvhYqAGZRtbOiZuq+tO4sSLtgsDlnUdChDz8h9DXLABqObGXyKTxxf4RuOwqiwRvMghhM5p1neQxBnblRuCfM7XFYFSoXXMGDJ4XkETyG8H51CljOCXLA6wFYqUHqOek9Kh7P5s10NrBidpYEoY5ai2D70JNETp9WJrPI/WXI5/OlMc9elQOga4ubUZW0k7gpGxG2vzp1gEeEnVeZMyvIn8j5+tOA4lIp6buSu4iWMDmaiGIVtFYNtOoP79KWLPgb2+hB6U65/WifwH/1VIIUEEmOB6UgNf3afnTqbZvq05SpjoQfXY1BB5q6lVhMExQlGy5mdX9M7ajo0ae9S4S6LSusExchVGpMiVA+utFYLD92uUmfEzbdWJ/fTXw4NxxyZVn5tGo1Boy3UTQbUByynp1+sFfjFtTFxGDDcSD6ajyilRQw1tdMi/n660q7axfmYf6T9f3lZhbassNCjIApy5pDK0x9KZfYEuQC6sGAgbzhbajlpJPOI1rMcK/pDtXLioqsuyj7RT/8WuvnWruMiJmloAWRImAABrGmg5fSk7g1kTNXTOvFDrxC8B98HXVZ9ciz+Q/vVDxO58fUWj7yXA9ahwXFSQFW2IG0MfrpqeprmNLsRNtIICtN1gSuuyqNdz86qHV4lNky42hy7Nlcw3iSgOo8rq/+3/Ckjr3HjICm0J9Mgn86kxoQKLlwkDlEzrAMwRA9aHs4uy6ZRcUxplO65YjnpEA106nH0LSDTZLLV/gncCmjsdWZtdCIyqAAQQCDqWI/X570RMdPU7UFicPetKBbFtgZaXLmSTJMhhv7bCg7mKxQR3ZbHhQtA7zWBPN+n5U8gkbh0gKoWllV2gx2GTEHv3UlnAVIzEERrt4TIgEa+dZb+kvir2hYOHvtDhwbYX4Ygzm31zRHlVuuGQXHuuQzkk7ag8yZJ5aLpoPWjuGcJW5bOIuKG3BZoMCdB+XzrMTJuckTYdKxgE1KH+jzjt7ELF4yUcQTuZH1ivXRWIs8Ot23GgtpvoPiJ5DoYqwxXa60ivl8KW1m4x2Ebj9Z/fes7W6Zs+QG6ld8V0AZo7mLRPiuIvXMwH1OlU3Fe0SorsrghV0IIIJgHaeh/mK8WxfaC9jsWLtzMLIPgt6wg5SObHQk0PxjiL24t5jlIG+x3B/09aS/hQZgA0ScZAuel9j+1qtcFnQZtBvvE7evKvQxXzPwbjbWLqOpgqd406V7L2c/pCXEQoQFsoJ8Ufn7mla7w84n34xwRzAVC7Us2NySDQ12zmBXkykf3gR+813E8VVI0JJgQCOfLkKcAF5dSP3Vp+CWqOh9/wA4OTG2IgkQDg9zMpP4ltNtza2AY90/KpFuE4gLJyoCYBjdV3HPW4N/w1Pavpm7pSA6qHygR4SdxpzI19fOgcHc+1xNzkpgaclN2d/7I+Qrd6AARwt2ZiO3Hz4g/wCjLc7xgB3jPGomV++rAalGDEdZVTyoQ4wNZyOSHtMCAd2t6qfVlnI39matuEWotqYAJzcvMqZHU5dTzqv4o6LcLqAx0kEDKH2DE826qOkmq+RhjAZjUvDKpyMhHTp8uKhtziC20U3JDHQLzZtjlHSRM7AEelZ3D9tXOd0tAAzABBzeKTA3Zuc6VSPw66cUb9+6LzZvszMZRBgKBEIJBIHQdahxWCVVzDvGyEEBSBEabbnlsDWfm1TEjYeI7BpF9RcdZ6JwPjn6UFbIUIDgyCBqVOgOvL61b37cwRAI2PQxrPrz/wBKxXYvj2Z0Q3O8QyEY7qWEwT00iNjWwuljclSfCsxsGkn/AC6HrWpp8gdBz8ZmanF5eShwKnL75rb9YII6GOvP19Kkuf1o/sHn+tTLlkOsqYMQT1E6gidx9DTv+2/8v/8AurEr0K4++QsO8Yz/AFSfFyzMOp/CPrTWQELNvKCQFYQGUmI0A05Dc7iRTlH2LDzafZzP0H1qe+spHMkD6jaoTCZ6NDoP8uR2LvxK0ZlgEjYg7EDoenIg00lg5ORmEKAQV5Zt5I6insB3v/l6/wB/T99Sya7Ab0G/cQdnJ3RwfW3/AJ67UpeOnvr++lUk3H2/OfM+Kw1y2+cAjK2/Qg+leucM4k2LwRcjLmSNDqPP561juLM9y0yWbRZmMDQySdNgDJ+laDs5wrGYfClX8AkeFiMwB99Br51nYdWqq2/4S7m05VwEMmx3GTgbKWEIe6yyWJ1Ht561D2cvm2Xxt98zLoq59JOmvp0qDG8KYM5uXCCTpCB9I8IBBmP4HSsvxPw4Q2wD/WZiw2bwnbrGtZCqG47zQYnrNTd7V3sRdYq0KxMA7e42/wClT3eDXWGaQJ1I51meB9srFtUU2tl+IkchtETqa1adpbz4hcOuGIBtC4WBBABGhYwFUAyCSd6sjTdjxF+egHEJ7O9rcsWLsgZsu2x5elWFvjTy4e2coJVtOWoJ26GhlwthPtGCXb8eJ8pyT+qh0gfiIPtUtzjVzUhjy2O3WIosTZEFXFMEJupXWLGYeIAkCJ9JB8ztVdg7t3NctLci076p1aYgTsDp8qvbT5s082P1M/vrIYzAYpMaxs22u27j5gVE5SZJDfhYEn1ERRoCT6eshZR9rkSftd2t7u4oWWygqp230ZkHMnUZiNoA8wezGJ/SLhTEoBhyjFAZAZ1gqGI5HUjz3rLY1W70XXJnN12AiQRyGtaDAcbaAZPnyA8oHKoW8ohwL95Fw+aSrGpLh+DMGbKMisSAuYwBBg+x96o+1VorkkjY6nXXn7TVwvHkJ1Op1jMF8uZAJ12p3FOAC6qKWIYwSOk8p/nauHJt9b9J18O70JyZghd1/ma0nZW+wviJE6SPrWk4f2Fw+TxAknnz9tasb/Cba24FsLA8JEzpRPqUZaI4MFdFkU2DyJsMLwRFUOzMWXUSTA6kDaR1p2D4qovA95mV4tmZH3cyMAdoYspPPMDrXnd/tDfdBYJLAypIHijdZPTw6nzoK+4CjM11Qv30bMuuhkGSp15Vn6HFl0rNuN30+Es7lzKd3wnqOMusLpuDTK8KejfCEZvwOix0kjmRU+Df/d7zRlkgNmIBAZULSToCBcM/Sapey/ErCYIq5du8kDPo12FVWZZMqoIHi5HaSKp+JY17qjIYAYnLOhaIkxEtAGv5VsnIUTeYlmVm8pexA/CjLzifaE5Ft28wB8LFBqST4on4VknXf0qDil0BQNgNfSqPhnGX7xbbJvOvLb/Sq/tjxgrbAB+JgPOBqRWLk36jUqG7RjhMeO1gGO407m0LaNcNslpAJ3EcttNTWj7PcKbHai4yZNXBGoaYjrpvvNYbB49Mpt3GKkNKkaGP9QfyrXdlO2mGwd+9cNu6bd1LY8EMcyM0tBImRHnpV9cSbgHHSAc77DsPM2HCuwCJdJZpIUGUGWWM/HvOgPz3rXqpDvpyt/TN++axX/3N4a7if0kMQP8As3G205XitNw7i2HMd3m8YVtZJiNNyY0NaiDGvCSjndsgtif0hrjdlmTuBzH8Ry67UrRm4SIgW1gjzLGoLnHLKCXZhH6jn8hVOP6QOGqzf70qknUMl0aiRzTzphYA0ZWF7eRNAbZDMVEzus84iRy15j+TEWja3ckbKdFHnJOnTSfKqu1/SBw5/hxdoj9v/LRg7U4RlLDEWoG5kiBpqZFCci9J1Q39Nw2zYKySZZiJPpoAPIfxp8edVK9ssCdBjMLPneQfmRUx7TYTlisNH/j2v81FugNbG5Yg+tKq/wD+osL/AN5sf8+1/mpUW4Tnlv8AfPPu1faBMOn2QIZwDIUgeWYGAd557Cs/heMOiZ7145t8nlyLHSd+sVQW8TcxeIVWdmVZMHZVEAagb1b457bkKS+jBQcgyTppESRtzNeZGnIFHqeTPSDKvyHAljwTE4m8xa2+VDMkbRlOnUtMaDQRvR9jiPeXe5v2FObKGcGAddfLfXXfWiruL7qyptquo0GoGm8wJG9YvtDfYXFvEiCwEq2ZV0UERExImPM0ZxEjic3r3l1xjsTazhhCqupAgDfmBsJ6VY3v6RcOgyG24MAFicoaNJAyxHMSdKCXigeyCzAqWYTEQAfQCN/lVBxjJcsOqkEh0OkQBDdN9zXMDs/pyfCBkxAC0mpXtNh31V456j+Glcu8Wt7W7qGdYJOvvGh+lefYbhJKkxsQNues+lSWeBXDybeNzz9+tXBtvrKpR6HE9WwTysyZqnxmKujFd3YfI9y2Vb0ytqZ5ggQasMDdhB/PpUFnhguYrvmZx3VonwxBIuLAbSfvcopuCi6xWX7JmX7V8Ea0bmS19kihWZ2WSSIYhScx1jxRuKy2Bx0CJFegdr7TfozNoWDN4QhJjTMZ+EjKSSdxmEV5zfTKZA2q3qMQVqI6xGHKSLHbiWQwFsMLubxABsvInQaekgx61pMHxO3aQG6TmAE6EmPPpWPwPEQxyN0OUka9QPnV2mBuXGBHwTJUc/Xyis3UIDQcy/hdh6sYmvt9prRQupJVRrA1+VVqdrbd6QYGpEO4DewAgD3pnCeHhe/EBcy7HYa7a6nSpLHALRM6RzUqNPSeVI9NEHpLp3mqNe8AxqFWR1BPiAYA6kEwRPPejsRwNlU38K5MmYVxCwBIEA5oIPMUBxJ1DpbHhGYbRA6RU17iVzDXmVNVKrKzoGHltroais20GAVWyYVw1cl641xu9c2kBLHMRB0AnYQIgVYXeNq5C5QmXbznn61nuF32YuzGJaJOg0G3zP0pYztCi6WwCwj7Rhrz+EEeH13q4MTZMYVjMt9UmHIWA5m1PC1tr3jx3jaKDAgHcmY5fnWI7RrYuQGuMcrE5bY35RnbQewNV9zjlx/icsfOq+9cnzNFj0oxsXJ5lTJrsmUbQKEI7QWrDpZawpU5IcFyxzCNydeo2GkVe8K4SotKpEkKJ9ef1msXZYi4AN2YA+k616Bbxy21JuMqjckkfyaq6sOKQczV0JUgueOJn8ZeSyWkNmkbAaLrtOk8ucVDw/tg1m7mQmRv8Oo5AwPFHsKruKYgYjEfZ6g6SdNOZ/69Ks+GX1tSuRRpBJiTVvCu0C+sRlybia6Swtf0pX8hR8uhgNlDMBrvm0JPrVNi7qXw92QHY8gwBJImFMjmdiKE42FbxKI11iqYNBpxDHm4ndXBE1/Z/FDD+LRp8tW+ZhentVf2g449+4wUxbmSAdGIG/pI0FAYbFCGBB1BII/EIn5j86hfEprAJPyri41B3d5Gytt23xJhbkg/Ora2UVJfl9fTzo7s9wAX7K3VbUyCpGgIPX0qltFbl85tbduYH4oMAftH6TVMZFyMVB+z1loAooI7yztFWUHuS0jcAUqOTtSyiBatqByA2pUs5nv7P1jfI/8AIx3YgjvbjAchOkakkwPKtjibduC2WSB06dP4V592QxvjZYgkA+tXPHuOXbKL3S5madYkACPrrTNnqqRX9Ny6s8WS8y24ZSFJIZSCNuW06DSsx2r4VbsYc5D8TqSPPqByp3BO1Ny6xW4sMFmYO0/60B2vxpuBF2gyfXl++mAENUXkYFbEsez99WwzWWhhlLbkEEHUESJBgVX2cOULHkSo8t+kedTdmjkBaJbORHQZTuN9T10rnHOKCCotkFtCdYGogqBz0mq6D/cZRGOwChjJ7bXDIBUICTtrrE6jX3q1cgRlI9etY7CKWM5NepcrHprvWtwXByLYuO2U6FbZBJjbMxO2moHpNO8kt0nW1Koos9Zd4W7C9NfSpMJjvGV/E6j1jMSPfT5UBbviPast2i409prbW2jxZvcRl/fT9MwRwTKWYbkM9G4heXve7DMZAOUFYCjMdQw1DMIMa6jpWG7U4C3h7wDM32gzB211JOYM3UaakbEUVb7R2sYoJY27lvxfrKTCtBOjW2JAjccqtsRwvvrRW5lu2zrDOA4/C1ttwYjetLMiZE5MpYWdG9Iuef8A6IO8U6FZ1I108uu/KrXhfF+7JWT5HqNv59KF4/2UbDqTYd7qCS4iGTmMwB28/Klbwc4Nbi/FaLdfFbY5uQ3AbN6A9azzpiQb7S2uqCkUO8nvMrXCXusAR8InXroNaNTiCWxkTMpGoDAgx71nEs3C2a1cKnnrlMbaGRyO1WmH7J3Ce8Y52I0lwTOupk8qqHEu3kzQR8hNqsY2MBvKW1Akx1IB/wBKDvcSBLMUOpJkDnOmpkAafX0pmJVkvQwykfvqW0fAaIKFoxLNvBHTmMtY+E8JJGZt+QI5e5qBruvWobzRp6/nyqHvdD5Gro6TIyLbGGI+nzpzn5UxXDD1rgufOileqlYZBI10NcnrUmK+M7ax/PrUVcl0HiSA+dF37LAAtOgEjp/OlDYa9laYB5idR8qsv09nZmKaH452PpQNGrVVBbzjKFBmY5z8qCuLG9WOI7sfBPvQVwzUEJl4jLVyCP530mum3Bjp/Gui14ht1gzrpMH8qlumTPXf12NGIk9amu7PY3uuG3XmMpuBfMkAAfNhQ/A+B2zYUuWDv4pBiBqF19Nf2qqeKXcllbI2G/mx1c/PT0FGYTGN3U6kBV28lFZboVDMn8zTZVFR1V+aX6mFviMMDGW4Y0kLvGnIUqBXjIjU2x5Qx+oFKu+Q3sfxk81PcQbg18rczj7oEx0nX6a1q3c3EVlhhBEH6+h2rJcCYBm03H5eVH3Va2TkJg09jTSojEcyyu3e7VmYATG2pgaxPOsouKz3DcbfMDH7qN4jeYoSxnkPfeqy3bJMAGfL6CmqLEVke2sz0jBYslbTWrhGd8hELpqPLUa1Z4nDXGCzcuODtKqQPUxAqi4Tw5rdiwHDLmvncwY8Go6b/StLetssQLxJAiXdgJHQmDE/OqCYd2Qj9Z6jJqdukx5DtBN/yA3RMHwVhrdy5mgiQEchddGMqY01A1qC7dTMFuO6kkqSU8Mg/FmzSd9dKgxykG6FJGQwykCOcAMDIgAjptXLBLrhu8GhukeIalZQa9avlvJwk42vmZKYk1uuCarEVtL9PHQXfzguLwsqcty6qnQuLXh6aE6x8qy3GOHPZfUK6tGUkTOn79dP4Ve2uLX3x4tQcgkMI5ZdSf500iirlnMmFJEgXCCeQ8Wk+5mq6OyOAa5h5cGnzadsmIFSpA5PBuV9js+HTIV7oldVsoXczBOckzGg0mBG1Wf6OiWAjEm6rKBmQq2SDvOhEwKmQ3O4cWxN0M2YRJnSNOfP69RQGFe93AGIEPnBQH4gseKRuATGnkaXkdnx7iR8Jp6LBh0utXCisT/VfB/tLnjVv7TOIzDMJWZIJbRhsRtG+vKh7VtUsklcoZPBaVQUVxIPeEGCNRpr8NA9pbwtXmJcpJP5nUCJ+tVvA+LlnuW/u5Lh5nMSB4o2B8I0FauXKRphtPNTzWnRDrwMotd3T5w7GcJt3VQg3FaBOW3oTGus7U7DBUW7YfxvbWVY8vEBv89K5xu9iVtWjhwSsDMRrEKAaq+zaXW/SLlwN8AEnrnWskKTiJY2Km+cmPHr1TCpU7wD7V3oS5x3Cbd4q47xiqqDkSQIUaEnnvpVdxnhSLb72zJExcXUD1yz4T6aHXpRnH+KXLPcpbUwVEQNJyqfz1o7F22f9JGXUhGKjqVk/mfnXMbOm0noZzPh02c5gikMtm/eZfBcD75AzHu1J8IjMW2+Eb+9WFrsVZDA3XvIDHxW4U+RYGR8qt+FnK6RlH2ShQyk9JAgiD8XPqKtrmGuEOpFsBgZPdZQBvIY3IG1MOpcOa7QE8L0wxocnO4Ak7q6+wrtMR2g7PJZBKDKRqIJIaN9yY0qvwnC3fU+Fd5POeYHPSrvtbjFRLaBg5AGukEa9CRtA9qq8FxcERtHTf2rVTIMyhiKM8tq9P5GVsaNuAPBlTxzDLbuZVYsMoMxG88uVATVjx8zcB/VH5mqwULdTOJ9kR6NqDRAxL5YO1DTRH6a0QTOnPX86Ai4YNSJnNdsXgrSQG05z7HSnC6p3UfUfkaWVNTr5Dl896gFSFrktuyYzuSAdo39fTepsMviU7gMCOvuOWooDvKkS7FdMitTAmTY/WPejeD4rwEbxsOoqvxWJkCRrlgcgAPzqLC4k22BFJbHaVLZz3lLy8sWMLlEgk+YM/TSuVCnHlA/q1+VKl3k9pY3Yvul3a4BZDaXLi77qD+RkfKicVwl1XNo666qZBFcs9smYAX1zoY3MkeasfEp9412q14euW93QMrcgKT1YTbaPOQD5E1TZsmNqebGPS6TW42OntWUXRNgiZxcLO40omwotmVA5emm1WDcPGZmaRb0IjcyJCjzo/DYdiAypZtIfhNyCWHlILMPMCKv49QmIUeTMP8A0rPqvWCFUcWTQv7veBNxKxu1vUnX4t/7w51EvGcOTHd8hzbpP46PxWGIBZ7dq6o+9b0ynlmA1AnqvvVTxHAI+Ha6FVWVsoy6CMk7TSw+mZqK8zTyYvF8OI5BmBUezX+kbie1VpEYJbKHnE8gY3Y/iNA2u2VqPHZk9Zb9zACncM7PDwm4pe40ZbYmBO0xqSd4q/8A9jgCCMIp/CQp9iwBAPqaVkyYR6AtwsGn8Qas7ZQpI6k0SPw/OZd+1ym7m7sZYAI12G2sz9aKHbK1stqCdJlv3tR2K4VatnxYdFY6zJKkciuse4NFP2WtW2OS2jsMxIcjQBUbwgkTudPKuebhPNHiGdH4hjG05AA99xR+neVmG7Vq39bbzEfekg+7Aj6zUd7tnaBKiypWdZmSR5zm+vtU3EuDW3w7XFUIytHhBgjKW1k+VAdksAl0Hwo9ydnIAjlEkazTKwspyVK7HX4cw0pyUe3PH4wfjfaBb6qqplA+m55nz+lVnDeImzcDryP86VsLnALV1bo7tbbIJ8MjXOFM6md6qey3D0cupVHcNADkAR7kDejTLjOM7RwJW1Oh1C6kJlYbj3vj8YSvbOzIJsDMDOk7+maKgtds1k57IYct/wBxHOrZ+FWWYo+HGYHKFSRLzEHUyN9qNHBAoyxhVP4TBI9WggH1NVhkwVQUzWfSeJKwOTMBXQk/lxczeN7XqwUJbC5TPPynn0FT2+2toQe4EiPxb/3qsLvZqy792yC1cPwlT4STt5AHkwMVmV7Mub5tnRRqzEbL/HlHWnp5Djp0mfn/ANQ02TlvtVyOQfaWGG7YiWDoHQmQCNQecEaj2NF3O19iNLRJ6MzEfIt+dHcN7PoFlLdsKDBuXYMnoJ3PkoNTYvgqRL2rNxRGbu/CR6wAR6kRSTkwE2VMu49J4hiXYuVQf6b5v8KmF4xxU37hciOQAjQULhr+V1PRgfr9a32F4MlzMEsWiFEksYgEwJJYCajHZqzbvHL3bMcuVWYZdpbWQNDpvVhNUhHA6TP1HhGoxuBkZbJ556X7yLi/Zrv1ARgLiBmKx93cyYAnb61h8RZKMVYQVMEV6hhze/SHhUz5WDKcoXLHi+8BEedcxPBO/cG7bwwkgMwuJIE6n+s96SmssncJe1XgWwL5TDpZsj6TzbhbJ3yZ/hzDN6VvsRwRHsuX7r4RkyskyWA1C6/DO9QYPs1aViqLbuMST42A0mFglhRN7Dd7aupAt92v3ZGudVM6nrUy5QWFEiK0eiyLgdtqsO/PqFGvlPOLggn1imGrLhHBzeuMJhF+NvLlHUnkK2fDuz6BZS1bVds90gyegnc+SjSrOTOuM0eszNJ4dm1Kl1oKO54E87DV1X+dekYvgilSTasXFHxG3oV8zABA84iqDjPZRBa72wTlGjKd1O8fLUHnB6UKalGNdI3UeE58KeZwy+6m5li5nWk5rbcD4TbewHW1aeFlyxGYEfFAzAkCibHBbNxhksBrknTZAumpE/UkChbVIpogxuLwbUZcYyoVINd+nxmBWK5Xp44MB/3T5p/A0qD+MHsY3/Rm/wC6n4n9pk0wbXiEQEsdv56Vr+HoDiresrbykt+rbUFj6eH6inW8AwBE2LKnfKwJI6QuZj6UFxHjVrDoUteJj8TGJboIB8KA65ZJJGumlBlY6lgFEu6PHj8KxO+VwWYUAOa/vDOKXARZB2g5vXN4vcCKg7XYq4lwhSQuZhp0B+zE9AmWPWao+C8YDMbd0nKxzBuaseeu4PMVpzZcqFmxfQCBmIVgOniKsB5ajpXa/h8tkWIAZfEdEuNGCst2D0Nm+syNrjN4MMrMT03nyjmKMxnaW4zW7V21kDMPuoo1IBPhUSY01q9t8PKbfo9nqQwZvbKWb5RWW7ZYq1CJbJYqSSTuSd9Boo8pnmaZ5q5nAC/OZ76J9HgJbKLPYc8fH9pqsAfFiD94K0dQM4Dx+xPtNee8U4hfF1szEEEwNgOkeVavs7xQX1U953V9Y1Mw0aAyJIMb6EVZYvhHenM9rDOR94Ogn1AuAfQVXxt5DEMJrazGPEkTLhcDgAgmqmU7P8exIJyqbqjkVVo9MwIFHYPtG9/GrmBX4wRpuVI2jTatGmDRFHeOiouvd2Y3/WceEepLHoKyuLx6/pPeJlEMCCBP56kVYx1lJIWplanGdIEU5NxuyB279ev6S/7stg7oG+Yf4rbgfURWH7Ppc/SbYSZzifQHWfKvQsNbPx2HtwwhrblRvqQQ3hdZ2Mz6U4YKJzmxZU/H3WVnYfskn5sBVbFkOJShE1/ENGmtyjULkAUjn3HykeFaf0k7ys//ALkrz/h13LiAQdrg06y0R6fwr0PCYYrnKXMOVcRDsDpII0jQ6Cs5xfA27OIHdlSC/KORH0pujNWp6yr/ANQAOy5cZtar6CaTBH/eL5HxEXcnWZ1j9bLnrA8exd5bzAsYk5YOkTpFbyxhBcvXpcplzMrATr3gA0Gv3uWtOxGALmX/AES4R958oPuCAZ9RSMGUYybFzR8W0f8AFFdjgEAcG/aUfDHdsLZLklpfLO+WRH+KYrQccYTdiM3ejN8jP+OajL27B725cV3HwgA5FjY7DNHJVETEmswnaEfpBZhKP4TJO3XpM6zRjE+UswFXEZNbh0YwYid2w8n5/p2lz2nxTJYtZCQvcjUdMrZx5S+aT5DyrM8C4hefEWYZiS5BE6FNJn9XUj0ra28M2XKjWr1ttclwhSJ8mIg/2SQajs8KCzJs2FOjd2c7kdPCW09wKLHn2psK8xGq8P8ANz+cuUbDzdmwPh/nMZgWi3iCuwCR/wAzSvOrvEbhuSXJIYx869LwuEZQ4W5hyr6EM42BkacjWL7Y8It2Lim2Qc0TBkTAJjykke1d0hq1PWc8eXzGGZGtf7ATaYN/trp62bn/ALYrJ4ri91bj+M/Fr7n+FX/BrwuolxLqpcCgMG2OkTMEajQg0aeGhz9q2Gyn4suWdjtC0GJxiY7hG63B/G4seTE4FKLHN2B8Jh24g4uI2YznEnyMb/KttZWTivT/AOZKrOHcPtZmUd0WDSe8Og2iPrVxZsuGdu8wx7z4gWEfEG0HLUCu6lwzLQ6QfCMBx4cm5h6gAOe4PNzN8Gw+Ww8QZvGfl4fbeiO3F+6tu33chMiajkpUfIFs0+c1Lju7w1waqyXAocKdM0SSp8ias0slreRXs3rZ2W4QpE7xmIj9liDXWO3J5tWDJhQZdH/B7grqT8DfPWYXszxO/wDpNpVYmWAIOog/F7RM1tMHGTEfgyrH/NUL/hLfWlY4QLcgdxYB0JVgzEdPCWb20qp7R9obdq0bNkkk6kncnaTGwAkATpJJrjnzsg2jpO4lHh+myDK4JaqA5HH7yp7KXyL91QfD3d3T2NafGYo2sCzLoS7yeuVUyz5DMTHU0F2XwqGzmtmyGZSrFzDa/FE7VbNw/NaNq5csG34m0YFpK8vXKK5lYHMDXAhaLCy+HsoYWxsc/d+dzzV+LXSZ7xvnSqbGYJEdlnY/zzpVo+n2nlTY6mOucZusILtHrQ3fUNnpZ6aOIg89YQbtEWuMXVEK7R0mgM9NL1DzIODYhuJ4zeYQbjR0mKALUmNcoYZJPWPt3SpkEg+VWuC45eAP2je+tVIFOtNFcIB6yAkdJa3+Iu/xMT71B31Cd7S72igywt8SuJ8Dkcq7e4vcYEFyfKarTdppfnUnbNVDk4xcAhXYDyNW3Zxf0i9LzcYQQk6kyJ1rN5qksYxkbMpg1xhYIHEZiYK4LCx7T1ezg7we4xw7EXJ0mIlg2/sKzvaLh92wguBnTNJKFpI1jesyO1F7qP7oqHF8buXBDHTyAH5VTxad8Z68TY1/iWLVrylEdDz+5/KduYxmMsxPqaHe7NRd5XJq9MKWOG4zcQQGYD1qS9xq4w1diPWBVWGpG5XKE7ZqpYDil0aB2A6AxSuYotGY5j560CHrve1xhIJyzimRpViNeRo//a13/iN/eNVNOz1OJIa2MYSQxBPOaVni10T9o/8AeNCZ64DXKEkLu4t3+JmPqZpw4lcQQrsPegs1cZq7JCrvFrrCDcaPWhM1cpVKE6ST1k9nGOnwsV9DT/8Aal3/AIjfM0LSqUJyOZydTSptKuVJHV0ClSo4M4BXYpUqkkUUopUqGFOEV2KVKpJEBSIpUqkk5FdilSrskUUopUq7JFFKKVKuSRRSilSrskUUopUqkk5FKKVKuGSdilFKlXJIopRSpVJIopRSpVJIopRSpVJIopRSpVJIopUqVSSf/9k="/>
          <p:cNvSpPr>
            <a:spLocks noChangeAspect="1" noChangeArrowheads="1"/>
          </p:cNvSpPr>
          <p:nvPr/>
        </p:nvSpPr>
        <p:spPr bwMode="auto">
          <a:xfrm>
            <a:off x="63500" y="-892175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953000" y="4038600"/>
            <a:ext cx="3766282" cy="243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1" name="Straight Connector 40"/>
          <p:cNvCxnSpPr/>
          <p:nvPr/>
        </p:nvCxnSpPr>
        <p:spPr>
          <a:xfrm flipH="1" flipV="1">
            <a:off x="4627760" y="1030931"/>
            <a:ext cx="27815" cy="5475694"/>
          </a:xfrm>
          <a:prstGeom prst="line">
            <a:avLst/>
          </a:prstGeom>
          <a:ln w="444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580470" y="3139446"/>
            <a:ext cx="20537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CHICAGO</a:t>
            </a:r>
            <a:endParaRPr lang="en-US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812291" y="3132600"/>
            <a:ext cx="23592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NEW YORK</a:t>
            </a:r>
            <a:endParaRPr lang="en-US" sz="2800" dirty="0">
              <a:solidFill>
                <a:prstClr val="black"/>
              </a:solidFill>
              <a:latin typeface="Arial Black" pitchFamily="34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234495" y="3684621"/>
            <a:ext cx="8780039" cy="0"/>
          </a:xfrm>
          <a:prstGeom prst="line">
            <a:avLst/>
          </a:prstGeom>
          <a:ln w="4445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792734" y="3767530"/>
            <a:ext cx="21906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HOUSTON</a:t>
            </a:r>
            <a:endParaRPr lang="en-US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04036" y="3768778"/>
            <a:ext cx="29933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LOS ANGELES</a:t>
            </a:r>
            <a:endParaRPr lang="en-US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02987" y="152400"/>
            <a:ext cx="6908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ONE YEAR LATER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54" y="2286790"/>
            <a:ext cx="6858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58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2228671"/>
            <a:ext cx="7696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You don’t need a 60-scenario survey</a:t>
            </a:r>
          </a:p>
          <a:p>
            <a:pPr algn="ctr"/>
            <a:endParaRPr lang="en-US" b="1" i="1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endParaRPr>
          </a:p>
          <a:p>
            <a:pPr algn="ctr"/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Don’t rule out cold weather destinations</a:t>
            </a:r>
          </a:p>
          <a:p>
            <a:pPr algn="ctr"/>
            <a:endParaRPr lang="en-US" b="1" i="1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endParaRPr>
          </a:p>
          <a:p>
            <a:pPr algn="ctr"/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Don’t set a price ceiling</a:t>
            </a:r>
          </a:p>
          <a:p>
            <a:pPr algn="ctr"/>
            <a:endParaRPr lang="en-US" b="1" i="1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</a:endParaRPr>
          </a:p>
          <a:p>
            <a:pPr algn="ctr"/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rPr>
              <a:t>Take uncertainty (weather, no-shows) into account</a:t>
            </a:r>
            <a:endParaRPr lang="en-US" b="1" i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en-US" b="1" i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pPr algn="ctr"/>
            <a:endParaRPr lang="en-US" b="1" i="1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534400" cy="1143000"/>
          </a:xfrm>
          <a:prstGeom prst="rightArrow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Conclusions</a:t>
            </a:r>
            <a:endParaRPr lang="en-US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3614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grayscl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848350" y="5489673"/>
            <a:ext cx="533400" cy="499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305800" y="5986072"/>
            <a:ext cx="533400" cy="499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239000" y="1524000"/>
            <a:ext cx="533400" cy="499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905000" y="3124200"/>
            <a:ext cx="685800" cy="499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16077" y="838200"/>
            <a:ext cx="723900" cy="499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prstClr val="white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5715000" y="2295993"/>
            <a:ext cx="800100" cy="609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105650" y="2448393"/>
            <a:ext cx="800100" cy="609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724400" y="4267200"/>
            <a:ext cx="800100" cy="609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990600" y="3429000"/>
            <a:ext cx="800100" cy="60960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390650" y="1143000"/>
            <a:ext cx="187377" cy="2590800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390650" y="1762593"/>
            <a:ext cx="6115050" cy="1971207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90650" y="3733800"/>
            <a:ext cx="4629150" cy="2098623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434332" y="3733800"/>
            <a:ext cx="6991350" cy="2502108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057400" y="3429000"/>
            <a:ext cx="2795588" cy="1129260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1434332" y="3429000"/>
            <a:ext cx="623068" cy="331034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886325" y="1762593"/>
            <a:ext cx="2619375" cy="2795667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872975" y="4558260"/>
            <a:ext cx="1108100" cy="1242933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5" idx="2"/>
          </p:cNvCxnSpPr>
          <p:nvPr/>
        </p:nvCxnSpPr>
        <p:spPr>
          <a:xfrm>
            <a:off x="4886326" y="4572000"/>
            <a:ext cx="3419474" cy="1663908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2133600" y="2600794"/>
            <a:ext cx="3676650" cy="828206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810250" y="2600794"/>
            <a:ext cx="2571750" cy="3635114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753100" y="2585331"/>
            <a:ext cx="227975" cy="3215862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810250" y="1773836"/>
            <a:ext cx="1695450" cy="808222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505700" y="2748196"/>
            <a:ext cx="919982" cy="3487712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505700" y="1773836"/>
            <a:ext cx="0" cy="979357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1578027" y="1088036"/>
            <a:ext cx="5927673" cy="1665157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6019800" y="2753193"/>
            <a:ext cx="1485901" cy="3048000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2057400" y="2753193"/>
            <a:ext cx="5410200" cy="675807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938747" y="16864"/>
            <a:ext cx="7571304" cy="923330"/>
          </a:xfrm>
          <a:prstGeom prst="rect">
            <a:avLst/>
          </a:prstGeom>
          <a:noFill/>
          <a:ln w="38100">
            <a:solidFill>
              <a:srgbClr val="F6F4F5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WHERE DO WE GO?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1676400" y="1143000"/>
            <a:ext cx="4133850" cy="1439058"/>
          </a:xfrm>
          <a:prstGeom prst="line">
            <a:avLst/>
          </a:prstGeom>
          <a:ln w="34925"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677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1243" y="1371600"/>
            <a:ext cx="6629400" cy="5486400"/>
          </a:xfrm>
        </p:spPr>
        <p:txBody>
          <a:bodyPr>
            <a:noAutofit/>
          </a:bodyPr>
          <a:lstStyle/>
          <a:p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DEEP SEA FISHING </a:t>
            </a:r>
          </a:p>
          <a:p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CHICHEN ITZA</a:t>
            </a:r>
          </a:p>
          <a:p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RIO SECRETO</a:t>
            </a:r>
          </a:p>
          <a:p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JUNGLE TOUR &amp; SNORKLING</a:t>
            </a:r>
          </a:p>
          <a:p>
            <a:endParaRPr lang="en-US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ZIPLINE CURCUIT</a:t>
            </a:r>
          </a:p>
          <a:p>
            <a:endParaRPr lang="en-US" sz="2800" dirty="0" smtClean="0">
              <a:latin typeface="Arial Black" pitchFamily="34" charset="0"/>
            </a:endParaRPr>
          </a:p>
          <a:p>
            <a:endParaRPr lang="en-US" sz="2800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532" y="914400"/>
            <a:ext cx="2895600" cy="154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057400"/>
            <a:ext cx="1828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343" y="2971800"/>
            <a:ext cx="2781300" cy="140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648200"/>
            <a:ext cx="2743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213" y="5334000"/>
            <a:ext cx="15240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>
            <a:noAutofit/>
          </a:bodyPr>
          <a:lstStyle/>
          <a:p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CANCUN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27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QQERQTExQWFRUWGBwXFxcYFBwcHxocGhQYGBkXGhwXHCYeGBwjGhQVHy8gIycpLCwsFx8xNTAqNSYrLCkBCQoKDgwOGg8PGiwkHSQsKSopLDQsKSwsLCwsKSwsKSwsKSksKSwpKSkpLCksKSwsKSwsLCwsLCwsKSwpLCwsLP/AABEIAJQAoAMBIgACEQEDEQH/xAAbAAACAgMBAAAAAAAAAAAAAAAEBQIDAAYHAf/EADoQAAEDAgQDBgUDAwIHAAAAAAECAxEAIQQSMUEFUWEGEyJxgZEUMqGx8ELB0QdS4RUjFjNicpKiwv/EABkBAAMBAQEAAAAAAAAAAAAAAAECAwQABf/EACYRAAICAgIBAwQDAAAAAAAAAAABAhEDIRIxQQQTUSJhgfAjMqH/2gAMAwEAAhEDEQA/AOevImwG8CqAgzFEJVPQjeqFtkGsMH4AWo0vRzLilJj+3ShW2ZvRuD8CxInmOlP2E8cWNaCxLciaO4i3kVEa3oLXeilTCVYZq8+9NMIs5oExStZg20pvw1yVJSJK1WSANTRl2AcqWoCAkxvAP7UmexiBmSlQUrNAAm3/AHHSb7cjWz8Z4o/hw1hA2JcIGeBOacyYmEzKdT/bWgvIS26oqcStRgqW34hnnxCTGa6jJTblIrow7sfpDsNAJvS15JJMU0FxqI6VQ2z4qjdNkwNOHvBNN8GjKIoVeGvVqHyCB9aCdnIL+Ii9D99mJmrFgxUkYK0096GoodTQhaIM60c8mdoqgRv6Ut0Bi59hRN9aklGxFhcUW4mNb0uxL0GBNKm5MBQ08CkAA5tz62irkqkaSd6Dw3nEfWi2lHURemkqYCweE0UVg3M0O6m/nVzSpFNFjB7zYcYJBJUgj2pIbK6Uxw6iklJ0NepwoIz/ANpirrZwOnCEgk7U94dxT/TW0vrwTp7yUtuqICSBqEzcTz32tW29kuxgab+Kxg1EpaOgGoUvmd8u29ax/UDji8aSlKgltJhPU6T7Ukp8WVUaVsRYzj73EnM58ABlLeYlIABA5XOZQnrQ6+EJ+HSWvEpxeUDVQKcpJWB8ib6nkajwdju05VHfbltVuPxhYSS2gyqMyyk2E3Ei0GBrvS83KTS/Al2G4Iy2nrP3NTSzBqxlABy65dbRqZ0owpgVGct2hBeG5NSbSCbCrlAAW1rYOD9lluIzkJQk2zK67gDbqaRS3Q0Y2Im8OVmRVjhKdRW1p7JONoJzA6wCkieR6etIeIs5DChfrTOauivttKxS5eedCOKnbSrHHRPU61Fxnwzz0/mg2TkQULG9CjCkiT50S2yZufrUFBU22uT9zQQolGGMSLg0SwqQBF68YURM+3KrGNyKo3fYAjuiqARfesc5DappfJ01rxRmDNxrSJu9nEUr3OoroH9OuCJeUcQ6B3Y+VJ3I3PQEe9c9eciNxvVyONv4UnuXFBCr5Rp11rQnaHhV7N+7fdrA4ostqtvH2rQ30FVo9a3nsx2owmKR3TjKEmIIIBn3o/Gdg0K8TC4H9huPQ6j1mol8kW1o533GXKqLTeTr0roHZzFrebUHWmg2kZUpgeMmZBFyEgHpNI8ZwFWcNFJCidDv1B5V7xfGf6eg5kEEgrQsfK4f0p6GSARNr08Np/JGKoVHCxi8Q2mSEL01gKukc7aRRTzegApV2bey4vDOumS8FZiYusEqSTtJM/Wt7xvDUOJKs2UgEzt6jerTxWtAqzTsW+oFKGwO8UoBIMfMowkCbSSa2ThmH4q8VOsYtLTKDkb75IIeyCFOCUmEqXmjpEc6b9mOzae6bdfRC1eITB1nK4L+EhB0ifH6DO2LqMSlGGZxQw7k5QJOVSSIyFA1EaeVZ4RUV9S2aox1roFa7eONujDcSbSy4fldSf8AbXtzOWTvJHOKE7aPtlGUkJcT4kHy1HkfvFax/UdXwbbOAUtOIUEZisogpOYxlVM3TYzNorVsFxRx8NoWokteCTrk1A84t5Cs+T0r5rJF18jyzJQcWhxgW1LKjeKKcbg+Kwi381Bt6DyqwEZbzE286pJ7MFlbqfYWnn5VEKzGIir8igQVeYEdOXrUEvpi8zPt50pwjg5iDrWIBBo51mbgW51T3RTM1d02cXNLBPKvVoIJ5UKlV5o5Dsi9I0wAoRrUCYt6j+KYQFCwoNxsiZ02p4PdHFnFMCG8jrfhkAkdeY5U94B2+dZhK/EPrStf+5ANoFEDgqVxFjzpp6ZfHOuzoWE7T4TGI7t0BU/pVY+YIuD1BrX/AOp/Bu6waVsvPKSt0AsLKVJs2tZUJTMjJN51rVsZgVsC+myh+SDW2dtsaMOnCNuypKGcQ4ubkFeHU0gHrmV96XG/qLSqS0csTxFYQ1rCYW3aNDEjpKSPQ1t/Ee2pSwEIhSlEa6ZZBIPnpSjhQbxOCZZfQ4g4ZZUXE2JYdXKiAoQcqyTqLGnfbbsTh8Oyh7CrUoA5XEqBmD8qxczeQb7itUpronHBkcOaWjduF8cGIwnxDSi4vL3YagApcUR4NdJIg6ZR7c7w3aZbC8Q082O8dzIKygE3tlOYZkpOoKOdwRUexPH/AIVSkkSlZEj0Im2hvrWdoOJKLiULVmy/8okScp0MxJAH22rM9SqisGnG7EfEEKV4lkqUdSb/AJtRfDOGFCSSDmNwNx1V1PLaots3zKMnbkOvnTTBq3/DU5TdUjLOXJ6Isj3orvxmJoHGYgwY5686jw/DFw3MDmaWrVsmX/GFRiN9d6uYw03VI29qIbRkVYbXj71FL6kWPsaDddBFZxKk+GqnVfWrG9v3q15rw6RWilYQJpUUY0mapSx71Y3KfSua0AKSIBIqDrWYWFEJMiYvt/mvBIvUXaOKmTIvqBTfhrw0pU61bMD4txV2AF7Gm5X2FM2FDfenIbjfyoPt1wwYhzDDvUIedClStQCQhJhMg2krzGeSaO4c2pa0pR8yiAJ0nr0F1HonrSjhpSvHqdPiDbcIKzASm6UknROZMqM7qqUZNSt+N/k9HFjuCx+ZO2/t+2xWO0BOPUwpSXGVNqaW4lOXMnu83eG5uCAfpT7gXFW3sIlp1afl7tQO4FgQfKCKE7arwndrQyWvi1JyqUkEHKSJQmwzSNVGDGlia03slxUtuZFBOUkA50zlkwbzYdDPpVFDnDlH9+5swZfYy+3N2n5J4/DKw7qkTdJsRoRsR5im3Bccy4UIfAKdMxJBRJFxlM+mlMO1HBwpOdIFtCLgdDyB25G1aSuRVISWSO+zH6r08vTZNdeDq+N7CshEtPE7wsAiOhT/ABWn4sBCijcbDT/NK8H2mfQjuwslOgB28qMwjBKJJJOv4aVxa7MU3Hwg7CZQQVXO1vpFGkCc2g096FbKEgKBvyqGKxpjy0ttUXHZIJcXlSsJ1kQobCljrys0k3r1zFribeIRJ6RtsaCecnUyRyplEFjZ7hhSPWq5UBRqHIEEz0qIlUzYV3uMIs7wk1czHqak9hzsDQYSUnlVYyTOGyRttUnCBQjOY3rO8VBtM0GghSVgm2tXYRMLtuYIpW0u4GnOmuExiWXm1gSUhSo5lImPK8+Qqcjoq3Q3xGNXhXUJQmVAKT6rKQtXkEiOpJpCO2zLTrx+GGQqhopUCSUDLmXPzX0iANheaMwrmJfUouJcYQtRUtarApTZSQogEAm3hNhvWr9rmUd+Th4IcMKSiFDONIjSx0FPjxJantnrY1JRWWPV1/gnViVFzvFKKlZsxJMyZ3NEcSwxUyMSG8mZw6E3TCYPXxBV+tHY3sK82kKzJ+UFSScqk2E2OvpRmF4kkKWw/kDRbASVZvDIjOMoJMWkAHQcjWpST3El6iEov61Qu4d2keQM/eFSflKF+ITynVIN4I9aU8TxoW4VoTkn5k7Tz5VjoShMJWV5gQsFBABCrRJvYAzbWIq3A4YASYJP0/zRcYp3RKWabx8ZO14COE4fMQV2rZPiAlMD8FJsMkA+EEmrXXlA1GSTMbCkYkJ0uPzeou4jUb+/vQPcKMCNaNTgikaxNJJClCpOoJvqaKwjAiIT1J/aqoAI36VMMk6GBqIqcraATGJhQq1OIO5AM3qDrSyr5ev+atCFaFO1JaDYQjF6XFMMMUHUJMaUmzHMAQB50Uh8bR6ClcbCGPYcH5bdao7hSYkWrGkqV8o9axxBB8So6A0ttaRx6vABe1dG7D9nENtB1aUlZ+WRMA+fOuajEnRBAJ0KufM62rqnZrvBhm+9UFuFIkgQL308ord6TE5PkwcuJZxvs1hcSoreaS4opCJUVWSCSAkT4LnVMGuZ9oP6ffDOJcwphkqSSHFmGzJBlSSFZIIvMjnXV3AT5UqdQq4sRcRO29eooroTkzQe0+PxKUJwyENpQpSUqDaLqKgITNzJ1N460Hw3+kGMeOZxbLYJnxZlqSM0wmBlkcpjatu7K8IC33H1g5m1KaROkD9QAsDBy9PFpW9oMJoOCDzb8nM/+GGnHcVgcQ2EFQGIYdbSEgqSMjikpEhAVYqRpaR00jE9mhh3QlL6F3iLhQtMEb107+oOHQUsvKnKlfduQYPdujKqDsQYIPStLHC0YYpwzmUqbOZDkjxoKpB535bFJi1RnitMpHLSpiZzBFAmd+v7VcthKkhUpB3lJNM+JqSFR0v5UkLkGAa83YGerMfqB8qmBCfEZJ06VEtk+LfSm7OClJBEgQJoSlRwjCOt+cUahPgn8nYD60cxh0gyQYNyYGlTcZBMxA10/NLVGWQFAmcgSSOUTVSlBVs3tXiGyCRz9fOr/htJSfX71O6FAl4eTqSavU6lA0gjWi0tQLzGw/mgMXBsJ9qpGVhLkcYJgJTfXXWvXVqIJPhND4Ng3261mPxWVJAOtJL+1JHFuDI71CTuoAmdBvXXsFiBlSRv+CuEMrUVjnW/dh+NLVLKzOW6TO3L0tXr+iklcH2JL5OmSMuak7jpKlJMHlsRNr7etYMSVeFtwpMZlqUnNA53VCRyETQ7XFGFxOJSoi0GATfaY5VuAe9hsV8Q244Pl75xKfJK4H2raMW4EppX2N4anDYZDSYKU5jO5KlqUT01+lIe2Har4dZDjLxRsttaYnYEG6fWhew9IA7X4kONuNa50mPzzrnPEeMDEJYme8SEtkzykmeuYj3NZxntV3qitsqB0AUB4eoIN5pJgD4syrwZ86XJJJAS2P8AEPSoyYgxVaQVEx6daoeQXPk15VmEeKDce9eS9FhnhIKgCNLmm6MQoAkK+UQARz3oRpKVQQb2tzG9XYmFgkCPLzv+1Z3NS0w0Vu5wkKKbdPvRi+KJKEpIIIBmRNrRUUtnSfzlNB4hSvlOsaxIIn6UjUZdHFIeMhPM7CiO+Mm+thNTYZCCSLgadOpqD0uAQIvY8+tS0IUYlREpmTtG3+K9ZwseJft6UYtrIM3L5idT70FingBffb+arD4CirE4uLWA5ilOIcETzr13EyT+RQWIVrM1ZQ2Bl+BVBJm1P+yWOz4kAD9Kh+594j1rUkv2saedhMXGObSN594tWrDD+VSFfR19HDgGVNknM4ZcUNTe46JAtHKoYjgrC0gKbTI3gTVxOa9TWowSPaK9dokL8RxQYRod4pxTQHyttKVvZRWkyj1nSkmN4p3jaiCh9lwEoJHL9CxqD1p1gUkuhwqghCkQJgypKv2rVeOBLRccaGVCpDiYsFj9QG0gX96Wt2NZpONaGIczNJyoAACRtAuBzEzVyMOhIIItsOvnXreJSmCLTbyO9eLSFyZ8U6cxXl5ZuTLJUW4XCSfAL70UcKFWVtvQ2GxBbsQf4o7D4lJgHl+Cssr7CeYdnKIBkE/a9E4VZIJ3G1epR4gYEGrQQAQB4pkeW/pUWrOJ/EaEEiNvzrVC8SqcyZ5fWsDGeUkiZvfbX3qpxYbMTA/LUqRwGl06zen7YhI5zWVlDJ4FFnfFXiJk5opfiFeOP+o1lZTw8nC1SjJ6mDQeLVc1lZWuAChWlGdklRi2iNc4rysrTj7OO6BVh5TRaRb85VlZXqMiKsQqHWwLSog/+NaRxbEKC30zYlf0Ij71lZSPo405YoppsAJPWKysryZGlEQZMnej8EgC/wCWFZWUkujhiwuYB0kfasU6cxE2SRFZWVkfZxQj5p53/wDavXTMA/3/APz/AJrKyj5Af//Z"/>
          <p:cNvSpPr>
            <a:spLocks noChangeAspect="1" noChangeArrowheads="1"/>
          </p:cNvSpPr>
          <p:nvPr/>
        </p:nvSpPr>
        <p:spPr bwMode="auto">
          <a:xfrm>
            <a:off x="63500" y="-679450"/>
            <a:ext cx="151447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AutoShape 4" descr="data:image/jpeg;base64,/9j/4AAQSkZJRgABAQAAAQABAAD/2wCEAAkGBhQQERQTExQWFRUWGBwXFxcYFBwcHxocGhQYGBkXGhwXHCYeGBwjGhQVHy8gIycpLCwsFx8xNTAqNSYrLCkBCQoKDgwOGg8PGiwkHSQsKSopLDQsKSwsLCwsKSwsKSwsKSksKSwpKSkpLCksKSwsKSwsLCwsLCwsKSwpLCwsLP/AABEIAJQAoAMBIgACEQEDEQH/xAAbAAACAgMBAAAAAAAAAAAAAAAEBQIDAAYHAf/EADoQAAEDAgQDBgUDAwIHAAAAAAECAxEAIQQSMUEFUWEGEyJxgZEUMqGx8ELB0QdS4RUjFjNicpKiwv/EABkBAAMBAQEAAAAAAAAAAAAAAAECAwQABf/EACYRAAICAgIBAwQDAAAAAAAAAAABAhEDIRIxQQQTUSJhgfAjMqH/2gAMAwEAAhEDEQA/AOevImwG8CqAgzFEJVPQjeqFtkGsMH4AWo0vRzLilJj+3ShW2ZvRuD8CxInmOlP2E8cWNaCxLciaO4i3kVEa3oLXeilTCVYZq8+9NMIs5oExStZg20pvw1yVJSJK1WSANTRl2AcqWoCAkxvAP7UmexiBmSlQUrNAAm3/AHHSb7cjWz8Z4o/hw1hA2JcIGeBOacyYmEzKdT/bWgvIS26oqcStRgqW34hnnxCTGa6jJTblIrow7sfpDsNAJvS15JJMU0FxqI6VQ2z4qjdNkwNOHvBNN8GjKIoVeGvVqHyCB9aCdnIL+Ii9D99mJmrFgxUkYK0096GoodTQhaIM60c8mdoqgRv6Ut0Bi59hRN9aklGxFhcUW4mNb0uxL0GBNKm5MBQ08CkAA5tz62irkqkaSd6Dw3nEfWi2lHURemkqYCweE0UVg3M0O6m/nVzSpFNFjB7zYcYJBJUgj2pIbK6Uxw6iklJ0NepwoIz/ANpirrZwOnCEgk7U94dxT/TW0vrwTp7yUtuqICSBqEzcTz32tW29kuxgab+Kxg1EpaOgGoUvmd8u29ax/UDji8aSlKgltJhPU6T7Ukp8WVUaVsRYzj73EnM58ABlLeYlIABA5XOZQnrQ6+EJ+HSWvEpxeUDVQKcpJWB8ib6nkajwdju05VHfbltVuPxhYSS2gyqMyyk2E3Ei0GBrvS83KTS/Al2G4Iy2nrP3NTSzBqxlABy65dbRqZ0owpgVGct2hBeG5NSbSCbCrlAAW1rYOD9lluIzkJQk2zK67gDbqaRS3Q0Y2Im8OVmRVjhKdRW1p7JONoJzA6wCkieR6etIeIs5DChfrTOauivttKxS5eedCOKnbSrHHRPU61Fxnwzz0/mg2TkQULG9CjCkiT50S2yZufrUFBU22uT9zQQolGGMSLg0SwqQBF68YURM+3KrGNyKo3fYAjuiqARfesc5DappfJ01rxRmDNxrSJu9nEUr3OoroH9OuCJeUcQ6B3Y+VJ3I3PQEe9c9eciNxvVyONv4UnuXFBCr5Rp11rQnaHhV7N+7fdrA4ostqtvH2rQ30FVo9a3nsx2owmKR3TjKEmIIIBn3o/Gdg0K8TC4H9huPQ6j1mol8kW1o533GXKqLTeTr0roHZzFrebUHWmg2kZUpgeMmZBFyEgHpNI8ZwFWcNFJCidDv1B5V7xfGf6eg5kEEgrQsfK4f0p6GSARNr08Np/JGKoVHCxi8Q2mSEL01gKukc7aRRTzegApV2bey4vDOumS8FZiYusEqSTtJM/Wt7xvDUOJKs2UgEzt6jerTxWtAqzTsW+oFKGwO8UoBIMfMowkCbSSa2ThmH4q8VOsYtLTKDkb75IIeyCFOCUmEqXmjpEc6b9mOzae6bdfRC1eITB1nK4L+EhB0ifH6DO2LqMSlGGZxQw7k5QJOVSSIyFA1EaeVZ4RUV9S2aox1roFa7eONujDcSbSy4fldSf8AbXtzOWTvJHOKE7aPtlGUkJcT4kHy1HkfvFax/UdXwbbOAUtOIUEZisogpOYxlVM3TYzNorVsFxRx8NoWokteCTrk1A84t5Cs+T0r5rJF18jyzJQcWhxgW1LKjeKKcbg+Kwi381Bt6DyqwEZbzE286pJ7MFlbqfYWnn5VEKzGIir8igQVeYEdOXrUEvpi8zPt50pwjg5iDrWIBBo51mbgW51T3RTM1d02cXNLBPKvVoIJ5UKlV5o5Dsi9I0wAoRrUCYt6j+KYQFCwoNxsiZ02p4PdHFnFMCG8jrfhkAkdeY5U94B2+dZhK/EPrStf+5ANoFEDgqVxFjzpp6ZfHOuzoWE7T4TGI7t0BU/pVY+YIuD1BrX/AOp/Bu6waVsvPKSt0AsLKVJs2tZUJTMjJN51rVsZgVsC+myh+SDW2dtsaMOnCNuypKGcQ4ubkFeHU0gHrmV96XG/qLSqS0csTxFYQ1rCYW3aNDEjpKSPQ1t/Ee2pSwEIhSlEa6ZZBIPnpSjhQbxOCZZfQ4g4ZZUXE2JYdXKiAoQcqyTqLGnfbbsTh8Oyh7CrUoA5XEqBmD8qxczeQb7itUpronHBkcOaWjduF8cGIwnxDSi4vL3YagApcUR4NdJIg6ZR7c7w3aZbC8Q082O8dzIKygE3tlOYZkpOoKOdwRUexPH/AIVSkkSlZEj0Im2hvrWdoOJKLiULVmy/8okScp0MxJAH22rM9SqisGnG7EfEEKV4lkqUdSb/AJtRfDOGFCSSDmNwNx1V1PLaots3zKMnbkOvnTTBq3/DU5TdUjLOXJ6Isj3orvxmJoHGYgwY5686jw/DFw3MDmaWrVsmX/GFRiN9d6uYw03VI29qIbRkVYbXj71FL6kWPsaDddBFZxKk+GqnVfWrG9v3q15rw6RWilYQJpUUY0mapSx71Y3KfSua0AKSIBIqDrWYWFEJMiYvt/mvBIvUXaOKmTIvqBTfhrw0pU61bMD4txV2AF7Gm5X2FM2FDfenIbjfyoPt1wwYhzDDvUIedClStQCQhJhMg2krzGeSaO4c2pa0pR8yiAJ0nr0F1HonrSjhpSvHqdPiDbcIKzASm6UknROZMqM7qqUZNSt+N/k9HFjuCx+ZO2/t+2xWO0BOPUwpSXGVNqaW4lOXMnu83eG5uCAfpT7gXFW3sIlp1afl7tQO4FgQfKCKE7arwndrQyWvi1JyqUkEHKSJQmwzSNVGDGlia03slxUtuZFBOUkA50zlkwbzYdDPpVFDnDlH9+5swZfYy+3N2n5J4/DKw7qkTdJsRoRsR5im3Bccy4UIfAKdMxJBRJFxlM+mlMO1HBwpOdIFtCLgdDyB25G1aSuRVISWSO+zH6r08vTZNdeDq+N7CshEtPE7wsAiOhT/ABWn4sBCijcbDT/NK8H2mfQjuwslOgB28qMwjBKJJJOv4aVxa7MU3Hwg7CZQQVXO1vpFGkCc2g096FbKEgKBvyqGKxpjy0ttUXHZIJcXlSsJ1kQobCljrys0k3r1zFribeIRJ6RtsaCecnUyRyplEFjZ7hhSPWq5UBRqHIEEz0qIlUzYV3uMIs7wk1czHqak9hzsDQYSUnlVYyTOGyRttUnCBQjOY3rO8VBtM0GghSVgm2tXYRMLtuYIpW0u4GnOmuExiWXm1gSUhSo5lImPK8+Qqcjoq3Q3xGNXhXUJQmVAKT6rKQtXkEiOpJpCO2zLTrx+GGQqhopUCSUDLmXPzX0iANheaMwrmJfUouJcYQtRUtarApTZSQogEAm3hNhvWr9rmUd+Th4IcMKSiFDONIjSx0FPjxJantnrY1JRWWPV1/gnViVFzvFKKlZsxJMyZ3NEcSwxUyMSG8mZw6E3TCYPXxBV+tHY3sK82kKzJ+UFSScqk2E2OvpRmF4kkKWw/kDRbASVZvDIjOMoJMWkAHQcjWpST3El6iEov61Qu4d2keQM/eFSflKF+ITynVIN4I9aU8TxoW4VoTkn5k7Tz5VjoShMJWV5gQsFBABCrRJvYAzbWIq3A4YASYJP0/zRcYp3RKWabx8ZO14COE4fMQV2rZPiAlMD8FJsMkA+EEmrXXlA1GSTMbCkYkJ0uPzeou4jUb+/vQPcKMCNaNTgikaxNJJClCpOoJvqaKwjAiIT1J/aqoAI36VMMk6GBqIqcraATGJhQq1OIO5AM3qDrSyr5ev+atCFaFO1JaDYQjF6XFMMMUHUJMaUmzHMAQB50Uh8bR6ClcbCGPYcH5bdao7hSYkWrGkqV8o9axxBB8So6A0ttaRx6vABe1dG7D9nENtB1aUlZ+WRMA+fOuajEnRBAJ0KufM62rqnZrvBhm+9UFuFIkgQL308ord6TE5PkwcuJZxvs1hcSoreaS4opCJUVWSCSAkT4LnVMGuZ9oP6ffDOJcwphkqSSHFmGzJBlSSFZIIvMjnXV3AT5UqdQq4sRcRO29eooroTkzQe0+PxKUJwyENpQpSUqDaLqKgITNzJ1N460Hw3+kGMeOZxbLYJnxZlqSM0wmBlkcpjatu7K8IC33H1g5m1KaROkD9QAsDBy9PFpW9oMJoOCDzb8nM/+GGnHcVgcQ2EFQGIYdbSEgqSMjikpEhAVYqRpaR00jE9mhh3QlL6F3iLhQtMEb107+oOHQUsvKnKlfduQYPdujKqDsQYIPStLHC0YYpwzmUqbOZDkjxoKpB535bFJi1RnitMpHLSpiZzBFAmd+v7VcthKkhUpB3lJNM+JqSFR0v5UkLkGAa83YGerMfqB8qmBCfEZJ06VEtk+LfSm7OClJBEgQJoSlRwjCOt+cUahPgn8nYD60cxh0gyQYNyYGlTcZBMxA10/NLVGWQFAmcgSSOUTVSlBVs3tXiGyCRz9fOr/htJSfX71O6FAl4eTqSavU6lA0gjWi0tQLzGw/mgMXBsJ9qpGVhLkcYJgJTfXXWvXVqIJPhND4Ng3261mPxWVJAOtJL+1JHFuDI71CTuoAmdBvXXsFiBlSRv+CuEMrUVjnW/dh+NLVLKzOW6TO3L0tXr+iklcH2JL5OmSMuak7jpKlJMHlsRNr7etYMSVeFtwpMZlqUnNA53VCRyETQ7XFGFxOJSoi0GATfaY5VuAe9hsV8Q244Pl75xKfJK4H2raMW4EppX2N4anDYZDSYKU5jO5KlqUT01+lIe2Har4dZDjLxRsttaYnYEG6fWhew9IA7X4kONuNa50mPzzrnPEeMDEJYme8SEtkzykmeuYj3NZxntV3qitsqB0AUB4eoIN5pJgD4syrwZ86XJJJAS2P8AEPSoyYgxVaQVEx6daoeQXPk15VmEeKDce9eS9FhnhIKgCNLmm6MQoAkK+UQARz3oRpKVQQb2tzG9XYmFgkCPLzv+1Z3NS0w0Vu5wkKKbdPvRi+KJKEpIIIBmRNrRUUtnSfzlNB4hSvlOsaxIIn6UjUZdHFIeMhPM7CiO+Mm+thNTYZCCSLgadOpqD0uAQIvY8+tS0IUYlREpmTtG3+K9ZwseJft6UYtrIM3L5idT70FingBffb+arD4CirE4uLWA5ilOIcETzr13EyT+RQWIVrM1ZQ2Bl+BVBJm1P+yWOz4kAD9Kh+594j1rUkv2saedhMXGObSN594tWrDD+VSFfR19HDgGVNknM4ZcUNTe46JAtHKoYjgrC0gKbTI3gTVxOa9TWowSPaK9dokL8RxQYRod4pxTQHyttKVvZRWkyj1nSkmN4p3jaiCh9lwEoJHL9CxqD1p1gUkuhwqghCkQJgypKv2rVeOBLRccaGVCpDiYsFj9QG0gX96Wt2NZpONaGIczNJyoAACRtAuBzEzVyMOhIIItsOvnXreJSmCLTbyO9eLSFyZ8U6cxXl5ZuTLJUW4XCSfAL70UcKFWVtvQ2GxBbsQf4o7D4lJgHl+Cssr7CeYdnKIBkE/a9E4VZIJ3G1epR4gYEGrQQAQB4pkeW/pUWrOJ/EaEEiNvzrVC8SqcyZ5fWsDGeUkiZvfbX3qpxYbMTA/LUqRwGl06zen7YhI5zWVlDJ4FFnfFXiJk5opfiFeOP+o1lZTw8nC1SjJ6mDQeLVc1lZWuAChWlGdklRi2iNc4rysrTj7OO6BVh5TRaRb85VlZXqMiKsQqHWwLSog/+NaRxbEKC30zYlf0Ij71lZSPo405YoppsAJPWKysryZGlEQZMnej8EgC/wCWFZWUkujhiwuYB0kfasU6cxE2SRFZWVkfZxQj5p53/wDavXTMA/3/APz/AJrKyj5Af//Z"/>
          <p:cNvSpPr>
            <a:spLocks noChangeAspect="1" noChangeArrowheads="1"/>
          </p:cNvSpPr>
          <p:nvPr/>
        </p:nvSpPr>
        <p:spPr bwMode="auto">
          <a:xfrm>
            <a:off x="215900" y="-527050"/>
            <a:ext cx="151447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6498" y="166567"/>
            <a:ext cx="52977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spc="20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WHISTLER</a:t>
            </a:r>
            <a:endParaRPr lang="en-US" sz="5400" b="1" spc="20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447800"/>
            <a:ext cx="7722370" cy="69865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SKIING/SNOW MOBILE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200" b="1" dirty="0" smtClean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SNOWCAT TOUR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200" b="1" dirty="0" smtClean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ICE CLIMBING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200" b="1" dirty="0" smtClean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SQUAMISH CULTURAL CENTER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3200" b="1" dirty="0" smtClean="0">
              <a:ln w="900" cmpd="sng">
                <a:solidFill>
                  <a:srgbClr val="4F81BD">
                    <a:satMod val="190000"/>
                    <a:alpha val="55000"/>
                  </a:srgbClr>
                </a:solidFill>
                <a:prstDash val="solid"/>
              </a:ln>
              <a:solidFill>
                <a:srgbClr val="4F81BD">
                  <a:satMod val="200000"/>
                  <a:tint val="3000"/>
                </a:srgbClr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  <a:latin typeface="Arial Black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latin typeface="Arial Black" pitchFamily="34" charset="0"/>
              </a:rPr>
              <a:t>ZIPLINE</a:t>
            </a:r>
          </a:p>
          <a:p>
            <a:pPr marL="457200" indent="-457200" algn="ctr">
              <a:buFont typeface="Arial" pitchFamily="34" charset="0"/>
              <a:buChar char="•"/>
            </a:pPr>
            <a:endParaRPr lang="en-US" sz="32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marL="685800" indent="-685800" algn="ctr">
              <a:buFont typeface="Arial" pitchFamily="34" charset="0"/>
              <a:buChar char="•"/>
            </a:pP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marL="685800" indent="-685800" algn="ctr">
              <a:buFont typeface="Arial" pitchFamily="34" charset="0"/>
              <a:buChar char="•"/>
            </a:pPr>
            <a:endParaRPr lang="en-US" sz="32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marL="685800" indent="-685800" algn="ctr">
              <a:buFont typeface="Arial" pitchFamily="34" charset="0"/>
              <a:buChar char="•"/>
            </a:pP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marL="685800" indent="-685800" algn="ctr">
              <a:buFont typeface="Arial" pitchFamily="34" charset="0"/>
              <a:buChar char="•"/>
            </a:pPr>
            <a:endParaRPr lang="en-US" sz="3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001040"/>
            <a:ext cx="2736954" cy="162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001041"/>
            <a:ext cx="2721595" cy="162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27" y="2362200"/>
            <a:ext cx="1600200" cy="190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9" y="576262"/>
            <a:ext cx="248602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374" y="2743200"/>
            <a:ext cx="2209800" cy="84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3997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24957" y="228600"/>
            <a:ext cx="45833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MONTREAL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" y="1743856"/>
            <a:ext cx="597984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BASILICA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OLD MONTREAL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spc="-13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ARCHEOLOGY MUSEUM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MARKET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BIKING</a:t>
            </a:r>
            <a:endParaRPr lang="en-US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280160"/>
            <a:ext cx="2714625" cy="121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18" y="4876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16" y="2590800"/>
            <a:ext cx="4431740" cy="933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581400"/>
            <a:ext cx="2619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32" y="4267200"/>
            <a:ext cx="246697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701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33315" y="381000"/>
            <a:ext cx="513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SAN JUAN</a:t>
            </a:r>
            <a:endParaRPr lang="en-US" sz="54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6941" y="1447800"/>
            <a:ext cx="83058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BEACH/SURF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OLD SAN JUAN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BACARDI TOUR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MUSEO DEL ARTE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b="1" dirty="0" smtClean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b="1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ZIPLINE</a:t>
            </a:r>
            <a:endParaRPr lang="en-US" sz="3200" b="1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720" y="3103921"/>
            <a:ext cx="2506480" cy="121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841" y="1142999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447800"/>
            <a:ext cx="2331205" cy="233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315993"/>
            <a:ext cx="2940805" cy="123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032" y="4888544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706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061099" y="304800"/>
            <a:ext cx="5212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VEGAS BABY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752600"/>
            <a:ext cx="82296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GAMBLING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GRAND CANYON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MYSTERE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HORSEBACK TOUR</a:t>
            </a:r>
          </a:p>
          <a:p>
            <a:pPr marL="685800" indent="-685800">
              <a:buFont typeface="Arial" pitchFamily="34" charset="0"/>
              <a:buChar char="•"/>
            </a:pPr>
            <a:endParaRPr lang="en-US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  <a:p>
            <a:pPr marL="685800" indent="-685800">
              <a:buFont typeface="Arial" pitchFamily="34" charset="0"/>
              <a:buChar char="•"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INDOOR SKYDIVING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221" y="1228130"/>
            <a:ext cx="26289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574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715" y="3276554"/>
            <a:ext cx="2667000" cy="1295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114800"/>
            <a:ext cx="25431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486400"/>
            <a:ext cx="261937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420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856663"/>
            <a:ext cx="7924800" cy="520142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US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BEGAN WITH AN IDEA TO SOLVE FOR THE OPTIMAL REUNION LOCATION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NEXT, WE INCORPORATED ANALYSIS THAT COULD TEACH US  ABOUT THE FACTORS THAT LED TO OUR DECISIONS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HOWEVER, WE COULD NOT DERIVE USEFUL PART-WORTHS FOR FUTHER MODELING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TESTED PERFORMANCE OF DECISION-MAKING HEURISTICS THAT LED TO THE OPTIMAL TRIP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FORTUNATELY FOR YOU – UNFORTUNATELY FOR US – THEY PERMORMED WELL!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FINALLY, WE FACTORED UNCERTAINTY – WEATHER/ABSENTEEISM - INTO OUR ANALYSIS</a:t>
            </a:r>
          </a:p>
          <a:p>
            <a:pPr lvl="1"/>
            <a:endParaRPr lang="en-US" sz="2000" dirty="0" smtClean="0"/>
          </a:p>
          <a:p>
            <a:endParaRPr lang="en-US" sz="20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457200" y="274639"/>
            <a:ext cx="8079022" cy="792162"/>
          </a:xfrm>
          <a:prstGeom prst="rightArrow">
            <a:avLst/>
          </a:prstGeom>
        </p:spPr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 JOURNEY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200" y="1217411"/>
            <a:ext cx="8079022" cy="638980"/>
            <a:chOff x="59030" y="3436670"/>
            <a:chExt cx="8079022" cy="638980"/>
          </a:xfrm>
        </p:grpSpPr>
        <p:sp>
          <p:nvSpPr>
            <p:cNvPr id="7" name="Freeform 6"/>
            <p:cNvSpPr/>
            <p:nvPr/>
          </p:nvSpPr>
          <p:spPr>
            <a:xfrm>
              <a:off x="59030" y="3455928"/>
              <a:ext cx="1922445" cy="610225"/>
            </a:xfrm>
            <a:custGeom>
              <a:avLst/>
              <a:gdLst>
                <a:gd name="connsiteX0" fmla="*/ 0 w 1770045"/>
                <a:gd name="connsiteY0" fmla="*/ 0 h 610225"/>
                <a:gd name="connsiteX1" fmla="*/ 1464933 w 1770045"/>
                <a:gd name="connsiteY1" fmla="*/ 0 h 610225"/>
                <a:gd name="connsiteX2" fmla="*/ 1770045 w 1770045"/>
                <a:gd name="connsiteY2" fmla="*/ 305113 h 610225"/>
                <a:gd name="connsiteX3" fmla="*/ 1464933 w 1770045"/>
                <a:gd name="connsiteY3" fmla="*/ 610225 h 610225"/>
                <a:gd name="connsiteX4" fmla="*/ 0 w 1770045"/>
                <a:gd name="connsiteY4" fmla="*/ 610225 h 610225"/>
                <a:gd name="connsiteX5" fmla="*/ 305113 w 1770045"/>
                <a:gd name="connsiteY5" fmla="*/ 305113 h 610225"/>
                <a:gd name="connsiteX6" fmla="*/ 0 w 1770045"/>
                <a:gd name="connsiteY6" fmla="*/ 0 h 61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045" h="610225">
                  <a:moveTo>
                    <a:pt x="0" y="0"/>
                  </a:moveTo>
                  <a:lnTo>
                    <a:pt x="1464933" y="0"/>
                  </a:lnTo>
                  <a:lnTo>
                    <a:pt x="1770045" y="305113"/>
                  </a:lnTo>
                  <a:lnTo>
                    <a:pt x="1464933" y="610225"/>
                  </a:lnTo>
                  <a:lnTo>
                    <a:pt x="0" y="610225"/>
                  </a:lnTo>
                  <a:lnTo>
                    <a:pt x="305113" y="30511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1120" tIns="18669" rIns="323781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smtClean="0">
                  <a:latin typeface="+mj-lt"/>
                </a:rPr>
                <a:t>IDEA</a:t>
              </a:r>
              <a:endParaRPr lang="en-US" sz="1400" kern="1200" dirty="0">
                <a:latin typeface="+mj-lt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1658086" y="3446432"/>
              <a:ext cx="2254873" cy="629218"/>
            </a:xfrm>
            <a:custGeom>
              <a:avLst/>
              <a:gdLst>
                <a:gd name="connsiteX0" fmla="*/ 0 w 2254873"/>
                <a:gd name="connsiteY0" fmla="*/ 0 h 629218"/>
                <a:gd name="connsiteX1" fmla="*/ 1940264 w 2254873"/>
                <a:gd name="connsiteY1" fmla="*/ 0 h 629218"/>
                <a:gd name="connsiteX2" fmla="*/ 2254873 w 2254873"/>
                <a:gd name="connsiteY2" fmla="*/ 314609 h 629218"/>
                <a:gd name="connsiteX3" fmla="*/ 1940264 w 2254873"/>
                <a:gd name="connsiteY3" fmla="*/ 629218 h 629218"/>
                <a:gd name="connsiteX4" fmla="*/ 0 w 2254873"/>
                <a:gd name="connsiteY4" fmla="*/ 629218 h 629218"/>
                <a:gd name="connsiteX5" fmla="*/ 314609 w 2254873"/>
                <a:gd name="connsiteY5" fmla="*/ 314609 h 629218"/>
                <a:gd name="connsiteX6" fmla="*/ 0 w 2254873"/>
                <a:gd name="connsiteY6" fmla="*/ 0 h 62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4873" h="629218">
                  <a:moveTo>
                    <a:pt x="0" y="0"/>
                  </a:moveTo>
                  <a:lnTo>
                    <a:pt x="1940264" y="0"/>
                  </a:lnTo>
                  <a:lnTo>
                    <a:pt x="2254873" y="314609"/>
                  </a:lnTo>
                  <a:lnTo>
                    <a:pt x="1940264" y="629218"/>
                  </a:lnTo>
                  <a:lnTo>
                    <a:pt x="0" y="629218"/>
                  </a:lnTo>
                  <a:lnTo>
                    <a:pt x="314609" y="3146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0616" tIns="18669" rIns="333278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smtClean="0">
                  <a:latin typeface="+mj-lt"/>
                </a:rPr>
                <a:t>CONJOINT ANALYSIS</a:t>
              </a:r>
              <a:endParaRPr lang="en-US" sz="1400" kern="1200" dirty="0">
                <a:latin typeface="+mj-lt"/>
              </a:endParaRPr>
            </a:p>
          </p:txBody>
        </p:sp>
        <p:sp>
          <p:nvSpPr>
            <p:cNvPr id="9" name="Freeform 8"/>
            <p:cNvSpPr/>
            <p:nvPr/>
          </p:nvSpPr>
          <p:spPr>
            <a:xfrm>
              <a:off x="3606283" y="3446432"/>
              <a:ext cx="2410211" cy="613872"/>
            </a:xfrm>
            <a:custGeom>
              <a:avLst/>
              <a:gdLst>
                <a:gd name="connsiteX0" fmla="*/ 0 w 2410211"/>
                <a:gd name="connsiteY0" fmla="*/ 0 h 613872"/>
                <a:gd name="connsiteX1" fmla="*/ 2103275 w 2410211"/>
                <a:gd name="connsiteY1" fmla="*/ 0 h 613872"/>
                <a:gd name="connsiteX2" fmla="*/ 2410211 w 2410211"/>
                <a:gd name="connsiteY2" fmla="*/ 306936 h 613872"/>
                <a:gd name="connsiteX3" fmla="*/ 2103275 w 2410211"/>
                <a:gd name="connsiteY3" fmla="*/ 613872 h 613872"/>
                <a:gd name="connsiteX4" fmla="*/ 0 w 2410211"/>
                <a:gd name="connsiteY4" fmla="*/ 613872 h 613872"/>
                <a:gd name="connsiteX5" fmla="*/ 306936 w 2410211"/>
                <a:gd name="connsiteY5" fmla="*/ 306936 h 613872"/>
                <a:gd name="connsiteX6" fmla="*/ 0 w 2410211"/>
                <a:gd name="connsiteY6" fmla="*/ 0 h 61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0211" h="613872">
                  <a:moveTo>
                    <a:pt x="0" y="0"/>
                  </a:moveTo>
                  <a:lnTo>
                    <a:pt x="2103275" y="0"/>
                  </a:lnTo>
                  <a:lnTo>
                    <a:pt x="2410211" y="306936"/>
                  </a:lnTo>
                  <a:lnTo>
                    <a:pt x="2103275" y="613872"/>
                  </a:lnTo>
                  <a:lnTo>
                    <a:pt x="0" y="613872"/>
                  </a:lnTo>
                  <a:lnTo>
                    <a:pt x="306936" y="30693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2943" tIns="18669" rIns="325605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smtClean="0">
                  <a:latin typeface="+mj-lt"/>
                </a:rPr>
                <a:t>TESTED PERFORMANCE</a:t>
              </a:r>
              <a:endParaRPr lang="en-US" sz="1400" kern="1200" dirty="0">
                <a:latin typeface="+mj-lt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5697829" y="3436670"/>
              <a:ext cx="2440223" cy="633395"/>
            </a:xfrm>
            <a:custGeom>
              <a:avLst/>
              <a:gdLst>
                <a:gd name="connsiteX0" fmla="*/ 0 w 2440223"/>
                <a:gd name="connsiteY0" fmla="*/ 0 h 700520"/>
                <a:gd name="connsiteX1" fmla="*/ 2089963 w 2440223"/>
                <a:gd name="connsiteY1" fmla="*/ 0 h 700520"/>
                <a:gd name="connsiteX2" fmla="*/ 2440223 w 2440223"/>
                <a:gd name="connsiteY2" fmla="*/ 350260 h 700520"/>
                <a:gd name="connsiteX3" fmla="*/ 2089963 w 2440223"/>
                <a:gd name="connsiteY3" fmla="*/ 700520 h 700520"/>
                <a:gd name="connsiteX4" fmla="*/ 0 w 2440223"/>
                <a:gd name="connsiteY4" fmla="*/ 700520 h 700520"/>
                <a:gd name="connsiteX5" fmla="*/ 350260 w 2440223"/>
                <a:gd name="connsiteY5" fmla="*/ 350260 h 700520"/>
                <a:gd name="connsiteX6" fmla="*/ 0 w 2440223"/>
                <a:gd name="connsiteY6" fmla="*/ 0 h 70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0223" h="700520">
                  <a:moveTo>
                    <a:pt x="0" y="0"/>
                  </a:moveTo>
                  <a:lnTo>
                    <a:pt x="2089963" y="0"/>
                  </a:lnTo>
                  <a:lnTo>
                    <a:pt x="2440223" y="350260"/>
                  </a:lnTo>
                  <a:lnTo>
                    <a:pt x="2089963" y="700520"/>
                  </a:lnTo>
                  <a:lnTo>
                    <a:pt x="0" y="700520"/>
                  </a:lnTo>
                  <a:lnTo>
                    <a:pt x="350260" y="3502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06267" tIns="18669" rIns="36892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kern="1200" dirty="0" smtClean="0">
                  <a:latin typeface="+mj-lt"/>
                </a:rPr>
                <a:t>FACTORED IN UNCERTAINTY</a:t>
              </a:r>
              <a:endParaRPr lang="en-US" sz="1400" kern="1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6130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3448</TotalTime>
  <Words>554</Words>
  <Application>Microsoft Macintosh PowerPoint</Application>
  <PresentationFormat>On-screen Show (4:3)</PresentationFormat>
  <Paragraphs>165</Paragraphs>
  <Slides>20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PowerPoint Presentation</vt:lpstr>
      <vt:lpstr>PowerPoint Presentation</vt:lpstr>
      <vt:lpstr>PowerPoint Presentation</vt:lpstr>
      <vt:lpstr>CANCUN</vt:lpstr>
      <vt:lpstr>PowerPoint Presentation</vt:lpstr>
      <vt:lpstr>PowerPoint Presentation</vt:lpstr>
      <vt:lpstr>PowerPoint Presentation</vt:lpstr>
      <vt:lpstr>PowerPoint Presentation</vt:lpstr>
      <vt:lpstr>THE JOURNEY</vt:lpstr>
      <vt:lpstr>PowerPoint Presentation</vt:lpstr>
      <vt:lpstr>PowerPoint Presentation</vt:lpstr>
      <vt:lpstr>PowerPoint Presentation</vt:lpstr>
      <vt:lpstr>HOW WE MAKE DECISIONS</vt:lpstr>
      <vt:lpstr>HEURISTICS PERFORM WELL</vt:lpstr>
      <vt:lpstr>CANCUN</vt:lpstr>
      <vt:lpstr>CANCUN</vt:lpstr>
      <vt:lpstr>FACTORING FOR FLAKES</vt:lpstr>
      <vt:lpstr>FACTORING FOR FLAKES</vt:lpstr>
      <vt:lpstr>GO TO WHISTLER!  because sometimes it rains.</vt:lpstr>
      <vt:lpstr>Conclusions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Sirena</dc:creator>
  <cp:lastModifiedBy>Chris Prottas</cp:lastModifiedBy>
  <cp:revision>104</cp:revision>
  <dcterms:created xsi:type="dcterms:W3CDTF">2011-12-02T16:18:51Z</dcterms:created>
  <dcterms:modified xsi:type="dcterms:W3CDTF">2011-12-05T16:08:47Z</dcterms:modified>
</cp:coreProperties>
</file>