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9" r:id="rId3"/>
    <p:sldId id="273" r:id="rId4"/>
    <p:sldId id="274" r:id="rId5"/>
    <p:sldId id="275" r:id="rId6"/>
    <p:sldId id="276" r:id="rId7"/>
    <p:sldId id="283" r:id="rId8"/>
    <p:sldId id="284" r:id="rId9"/>
    <p:sldId id="281" r:id="rId10"/>
    <p:sldId id="282" r:id="rId11"/>
    <p:sldId id="279" r:id="rId12"/>
    <p:sldId id="280" r:id="rId13"/>
    <p:sldId id="270" r:id="rId14"/>
    <p:sldId id="266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815" autoAdjust="0"/>
    <p:restoredTop sz="94660"/>
  </p:normalViewPr>
  <p:slideViewPr>
    <p:cSldViewPr>
      <p:cViewPr>
        <p:scale>
          <a:sx n="66" d="100"/>
          <a:sy n="66" d="100"/>
        </p:scale>
        <p:origin x="-139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B3423-CD3C-49B1-A40E-D98C13F15FCA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C79A3-1AFC-46D0-8713-39B097376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12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C79A3-1AFC-46D0-8713-39B0973765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4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Each attribute is scored first in relative terms, then converted to a 0-10 point range, then scaled based on the user’s indicated input.</a:t>
            </a:r>
          </a:p>
          <a:p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E8D7D-8C43-484E-A3AE-6018E8BFB4A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2EC61A2-6758-4FED-9648-AAB08F550A89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4421434-3C19-43EF-BA09-C8FBA25A19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04800" y="2797314"/>
            <a:ext cx="8619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The Ultimate MBA Application Tool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38800" y="4309408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Team 18 :</a:t>
            </a:r>
          </a:p>
          <a:p>
            <a:r>
              <a:rPr lang="en-US" sz="2400" b="1" i="1" dirty="0" smtClean="0"/>
              <a:t>    Jeffrey Chang</a:t>
            </a:r>
          </a:p>
          <a:p>
            <a:r>
              <a:rPr lang="en-US" sz="2400" b="1" i="1" dirty="0" smtClean="0"/>
              <a:t>    Yusuke Kurosaki</a:t>
            </a:r>
          </a:p>
          <a:p>
            <a:r>
              <a:rPr lang="en-US" sz="2400" b="1" i="1" dirty="0" smtClean="0"/>
              <a:t>    Lucas Mendes</a:t>
            </a:r>
          </a:p>
          <a:p>
            <a:r>
              <a:rPr lang="en-US" sz="2400" b="1" i="1" dirty="0" smtClean="0"/>
              <a:t>    JP Ramos</a:t>
            </a:r>
            <a:endParaRPr lang="en-US" sz="2400" b="1" i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8600" y="228600"/>
            <a:ext cx="2971800" cy="1127760"/>
          </a:xfrm>
          <a:prstGeom prst="rect">
            <a:avLst/>
          </a:prstGeom>
        </p:spPr>
        <p:txBody>
          <a:bodyPr vert="horz" lIns="100584" tIns="4572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lang="en-US" sz="2000" i="1" baseline="0" dirty="0" smtClean="0">
                <a:solidFill>
                  <a:schemeClr val="bg1"/>
                </a:solidFill>
              </a:rPr>
              <a:t>Professor</a:t>
            </a:r>
            <a:r>
              <a:rPr lang="en-US" sz="2000" i="1" dirty="0" smtClean="0">
                <a:solidFill>
                  <a:schemeClr val="bg1"/>
                </a:solidFill>
              </a:rPr>
              <a:t> David </a:t>
            </a:r>
            <a:r>
              <a:rPr lang="en-US" sz="2000" i="1" dirty="0" err="1" smtClean="0">
                <a:solidFill>
                  <a:schemeClr val="bg1"/>
                </a:solidFill>
              </a:rPr>
              <a:t>Juran</a:t>
            </a:r>
            <a:endParaRPr lang="en-US" sz="2000" i="1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Fall 2011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t2.gstatic.com/images?q=tbn:ANd9GcSRA1RVTDoYzdV4fKMeef8-qulddXIccOBsOhU6PX_6Vx8OFRmYf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5" y="4038600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36" name="Picture 4" descr="logo MIT Sloan_tcm4-1309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038600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41" name="Picture 9" descr="http://theasiacareertimes.com/wp-content/uploads/2011/10/standford-logo-252x300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038597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43" name="Picture 11" descr="http://www.kellogg.northwestern.edu/faculty/greenstein/images/Kellogg_logo_01_300dpi.jp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5242560"/>
            <a:ext cx="1371600" cy="548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45" name="Picture 13" descr="https://www4.gsb.columbia.edu/ipimages/umbrella/columbia_biz_logo.gif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4087585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47" name="Picture 15" descr="http://www.patrickmcdaniel.org/pics/stern-logo.gif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029200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49" name="Picture 17" descr="http://finance.wharton.upenn.edu/~wessels/pictures/logo.jp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6019800"/>
            <a:ext cx="1371600" cy="548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51" name="Picture 19" descr="http://www.cob.sjsu.edu/gif2011/images/haas.gif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19400" y="6019800"/>
            <a:ext cx="1371600" cy="548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59" name="Picture 27" descr="http://rankings.r.ftdata.co.uk/lib/img/logos/entity/university-of-chicago-gsb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5257800"/>
            <a:ext cx="1371600" cy="548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61" name="Picture 29" descr="http://www.employflex.com/files/imagecache/logo/tuck.m349_0.jp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4114800"/>
            <a:ext cx="822960" cy="822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12-11 at 8.59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33" y="990600"/>
            <a:ext cx="7609667" cy="3048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170521" y="558225"/>
            <a:ext cx="866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Our Probability Model uses Crystal Ball to estimate chances of getting in</a:t>
            </a:r>
          </a:p>
        </p:txBody>
      </p:sp>
      <p:pic>
        <p:nvPicPr>
          <p:cNvPr id="6" name="Picture 5" descr="Screen shot 2011-12-11 at 9.01.4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3276600"/>
            <a:ext cx="5562600" cy="3429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8458200" y="4114800"/>
            <a:ext cx="533400" cy="304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070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837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Our Planning Model uses Solver to assist in application timing</a:t>
            </a:r>
            <a:endParaRPr lang="en-US" sz="2000" b="1" u="sng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56" y="1371600"/>
            <a:ext cx="554344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524000"/>
            <a:ext cx="2590800" cy="44165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en-US" sz="1600" dirty="0" smtClean="0"/>
              <a:t>We assume that admissions consultants and GMAT courses may expedite the application process</a:t>
            </a:r>
          </a:p>
          <a:p>
            <a:pPr marL="174625" indent="-174625"/>
            <a:endParaRPr lang="en-US" sz="1600" dirty="0"/>
          </a:p>
          <a:p>
            <a:pPr marL="174625" indent="-174625"/>
            <a:r>
              <a:rPr lang="en-US" sz="1600" dirty="0" smtClean="0"/>
              <a:t>The </a:t>
            </a:r>
            <a:r>
              <a:rPr lang="en-US" sz="1600" dirty="0"/>
              <a:t>user enters his application </a:t>
            </a:r>
            <a:r>
              <a:rPr lang="en-US" sz="1600" dirty="0" smtClean="0"/>
              <a:t>timeline and costs</a:t>
            </a:r>
          </a:p>
          <a:p>
            <a:pPr marL="174625" indent="-174625"/>
            <a:endParaRPr lang="en-US" sz="1600" dirty="0"/>
          </a:p>
          <a:p>
            <a:pPr marL="174625" indent="-174625"/>
            <a:r>
              <a:rPr lang="en-US" sz="1600" dirty="0" smtClean="0"/>
              <a:t>Model then outputs total cost to “crash” and shows the improved duration for  each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3388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5718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Our Planning Model is a network problem</a:t>
            </a:r>
            <a:endParaRPr lang="en-US" sz="2000" b="1" u="sng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0999" y="1524000"/>
            <a:ext cx="2826657" cy="464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Decision Variables</a:t>
            </a:r>
          </a:p>
          <a:p>
            <a:pPr marL="174625" indent="-174625"/>
            <a:r>
              <a:rPr lang="en-US" sz="1600" dirty="0"/>
              <a:t>We are trying to decide when to begin and end each of the </a:t>
            </a:r>
            <a:r>
              <a:rPr lang="en-US" sz="1600" dirty="0" smtClean="0"/>
              <a:t>activities</a:t>
            </a:r>
            <a:endParaRPr lang="en-US" sz="1600" dirty="0"/>
          </a:p>
          <a:p>
            <a:pPr marL="174625" indent="-174625"/>
            <a:endParaRPr lang="en-US" sz="1600" dirty="0" smtClean="0"/>
          </a:p>
          <a:p>
            <a:pPr marL="0" indent="0">
              <a:buNone/>
            </a:pPr>
            <a:r>
              <a:rPr lang="en-US" sz="1600" b="1" dirty="0" smtClean="0"/>
              <a:t>Objective</a:t>
            </a:r>
            <a:endParaRPr lang="en-US" sz="1600" b="1" dirty="0"/>
          </a:p>
          <a:p>
            <a:pPr marL="174625" indent="-174625"/>
            <a:r>
              <a:rPr lang="en-US" sz="1600" dirty="0"/>
              <a:t>Minimize the total time to complete the </a:t>
            </a:r>
            <a:r>
              <a:rPr lang="en-US" sz="1600" dirty="0" smtClean="0"/>
              <a:t>project</a:t>
            </a:r>
            <a:endParaRPr lang="en-US" sz="1600" dirty="0"/>
          </a:p>
          <a:p>
            <a:pPr marL="174625" indent="-174625"/>
            <a:endParaRPr lang="en-US" sz="1600" dirty="0" smtClean="0"/>
          </a:p>
          <a:p>
            <a:pPr marL="0" indent="0">
              <a:buNone/>
            </a:pPr>
            <a:r>
              <a:rPr lang="en-US" sz="1600" b="1" dirty="0" smtClean="0"/>
              <a:t>Constraints</a:t>
            </a:r>
            <a:endParaRPr lang="en-US" sz="1600" b="1" dirty="0"/>
          </a:p>
          <a:p>
            <a:pPr marL="174625" indent="-174625"/>
            <a:r>
              <a:rPr lang="en-US" sz="1600" dirty="0"/>
              <a:t>Each activity has a fixed </a:t>
            </a:r>
            <a:r>
              <a:rPr lang="en-US" sz="1600" dirty="0" smtClean="0"/>
              <a:t>duration</a:t>
            </a:r>
            <a:endParaRPr lang="en-US" sz="1600" dirty="0"/>
          </a:p>
          <a:p>
            <a:pPr marL="174625" indent="-174625"/>
            <a:r>
              <a:rPr lang="en-US" sz="1600" dirty="0"/>
              <a:t>There are precedence relationships among the </a:t>
            </a:r>
            <a:r>
              <a:rPr lang="en-US" sz="1600" dirty="0" smtClean="0"/>
              <a:t>activities</a:t>
            </a:r>
            <a:endParaRPr lang="en-US" sz="1600" dirty="0"/>
          </a:p>
          <a:p>
            <a:pPr marL="174625" indent="-174625"/>
            <a:r>
              <a:rPr lang="en-US" sz="1600" dirty="0"/>
              <a:t>We cannot go backwards in </a:t>
            </a:r>
            <a:r>
              <a:rPr lang="en-US" sz="1600" dirty="0" smtClean="0"/>
              <a:t>time</a:t>
            </a:r>
            <a:endParaRPr lang="en-US" sz="1600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474583" y="1820685"/>
            <a:ext cx="5431462" cy="4100550"/>
            <a:chOff x="0" y="0"/>
            <a:chExt cx="6141720" cy="4636770"/>
          </a:xfrm>
        </p:grpSpPr>
        <p:cxnSp>
          <p:nvCxnSpPr>
            <p:cNvPr id="9" name="Straight Arrow Connector 8"/>
            <p:cNvCxnSpPr>
              <a:stCxn id="27" idx="6"/>
              <a:endCxn id="31" idx="1"/>
            </p:cNvCxnSpPr>
            <p:nvPr/>
          </p:nvCxnSpPr>
          <p:spPr>
            <a:xfrm>
              <a:off x="731520" y="2318385"/>
              <a:ext cx="275706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grpSp>
          <p:nvGrpSpPr>
            <p:cNvPr id="10" name="Group 9"/>
            <p:cNvGrpSpPr/>
            <p:nvPr/>
          </p:nvGrpSpPr>
          <p:grpSpPr>
            <a:xfrm>
              <a:off x="0" y="0"/>
              <a:ext cx="6141720" cy="4636770"/>
              <a:chOff x="0" y="0"/>
              <a:chExt cx="6141720" cy="4636770"/>
            </a:xfrm>
          </p:grpSpPr>
          <p:sp>
            <p:nvSpPr>
              <p:cNvPr id="23" name="Flowchart: Connector 22"/>
              <p:cNvSpPr/>
              <p:nvPr/>
            </p:nvSpPr>
            <p:spPr>
              <a:xfrm>
                <a:off x="1781175" y="2135505"/>
                <a:ext cx="365760" cy="365760"/>
              </a:xfrm>
              <a:prstGeom prst="flowChartConnector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Flowchart: Connector 23"/>
              <p:cNvSpPr/>
              <p:nvPr/>
            </p:nvSpPr>
            <p:spPr>
              <a:xfrm>
                <a:off x="5410200" y="1952625"/>
                <a:ext cx="731520" cy="731520"/>
              </a:xfrm>
              <a:prstGeom prst="flowChartConnector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End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25" name="Flowchart: Connector 24"/>
              <p:cNvSpPr/>
              <p:nvPr/>
            </p:nvSpPr>
            <p:spPr>
              <a:xfrm>
                <a:off x="3581400" y="2135505"/>
                <a:ext cx="365760" cy="365760"/>
              </a:xfrm>
              <a:prstGeom prst="flowChartConnector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Flowchart: Process 25"/>
              <p:cNvSpPr/>
              <p:nvPr/>
            </p:nvSpPr>
            <p:spPr>
              <a:xfrm>
                <a:off x="2502651" y="1952625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F</a:t>
                </a:r>
              </a:p>
            </p:txBody>
          </p:sp>
          <p:sp>
            <p:nvSpPr>
              <p:cNvPr id="27" name="Flowchart: Connector 26"/>
              <p:cNvSpPr/>
              <p:nvPr/>
            </p:nvSpPr>
            <p:spPr>
              <a:xfrm>
                <a:off x="0" y="1952625"/>
                <a:ext cx="731520" cy="731520"/>
              </a:xfrm>
              <a:prstGeom prst="flowChartConnector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Start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28" name="Flowchart: Process 27"/>
              <p:cNvSpPr/>
              <p:nvPr/>
            </p:nvSpPr>
            <p:spPr>
              <a:xfrm>
                <a:off x="1007226" y="976313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B</a:t>
                </a:r>
              </a:p>
            </p:txBody>
          </p:sp>
          <p:sp>
            <p:nvSpPr>
              <p:cNvPr id="29" name="Flowchart: Process 28"/>
              <p:cNvSpPr/>
              <p:nvPr/>
            </p:nvSpPr>
            <p:spPr>
              <a:xfrm>
                <a:off x="1007226" y="0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</a:t>
                </a:r>
              </a:p>
            </p:txBody>
          </p:sp>
          <p:sp>
            <p:nvSpPr>
              <p:cNvPr id="30" name="Flowchart: Process 29"/>
              <p:cNvSpPr/>
              <p:nvPr/>
            </p:nvSpPr>
            <p:spPr>
              <a:xfrm>
                <a:off x="1007226" y="3905250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</a:t>
                </a:r>
              </a:p>
            </p:txBody>
          </p:sp>
          <p:sp>
            <p:nvSpPr>
              <p:cNvPr id="31" name="Flowchart: Process 30"/>
              <p:cNvSpPr/>
              <p:nvPr/>
            </p:nvSpPr>
            <p:spPr>
              <a:xfrm>
                <a:off x="1007226" y="1952626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32" name="Flowchart: Process 31"/>
              <p:cNvSpPr/>
              <p:nvPr/>
            </p:nvSpPr>
            <p:spPr>
              <a:xfrm>
                <a:off x="1007226" y="2928939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D</a:t>
                </a:r>
              </a:p>
            </p:txBody>
          </p:sp>
          <p:sp>
            <p:nvSpPr>
              <p:cNvPr id="33" name="Flowchart: Process 32"/>
              <p:cNvSpPr/>
              <p:nvPr/>
            </p:nvSpPr>
            <p:spPr>
              <a:xfrm>
                <a:off x="4464801" y="1952625"/>
                <a:ext cx="332509" cy="731520"/>
              </a:xfrm>
              <a:prstGeom prst="flowChartProcess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G</a:t>
                </a:r>
              </a:p>
            </p:txBody>
          </p:sp>
          <p:cxnSp>
            <p:nvCxnSpPr>
              <p:cNvPr id="34" name="Straight Arrow Connector 33"/>
              <p:cNvCxnSpPr>
                <a:stCxn id="27" idx="0"/>
                <a:endCxn id="29" idx="1"/>
              </p:cNvCxnSpPr>
              <p:nvPr/>
            </p:nvCxnSpPr>
            <p:spPr>
              <a:xfrm flipV="1">
                <a:off x="365760" y="365760"/>
                <a:ext cx="641466" cy="1586865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1F497D">
                    <a:lumMod val="50000"/>
                  </a:srgbClr>
                </a:solidFill>
                <a:prstDash val="solid"/>
                <a:tailEnd type="arrow"/>
              </a:ln>
              <a:effectLst/>
            </p:spPr>
          </p:cxnSp>
        </p:grpSp>
        <p:cxnSp>
          <p:nvCxnSpPr>
            <p:cNvPr id="11" name="Straight Arrow Connector 10"/>
            <p:cNvCxnSpPr>
              <a:stCxn id="27" idx="7"/>
              <a:endCxn id="28" idx="1"/>
            </p:cNvCxnSpPr>
            <p:nvPr/>
          </p:nvCxnSpPr>
          <p:spPr>
            <a:xfrm flipV="1">
              <a:off x="624391" y="1342073"/>
              <a:ext cx="382835" cy="717681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2" name="Straight Arrow Connector 11"/>
            <p:cNvCxnSpPr>
              <a:stCxn id="27" idx="5"/>
              <a:endCxn id="32" idx="1"/>
            </p:cNvCxnSpPr>
            <p:nvPr/>
          </p:nvCxnSpPr>
          <p:spPr>
            <a:xfrm>
              <a:off x="624391" y="2577016"/>
              <a:ext cx="382835" cy="717683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3" name="Straight Arrow Connector 12"/>
            <p:cNvCxnSpPr>
              <a:stCxn id="27" idx="4"/>
              <a:endCxn id="30" idx="1"/>
            </p:cNvCxnSpPr>
            <p:nvPr/>
          </p:nvCxnSpPr>
          <p:spPr>
            <a:xfrm>
              <a:off x="365760" y="2684145"/>
              <a:ext cx="641466" cy="1586865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4" name="Straight Arrow Connector 13"/>
            <p:cNvCxnSpPr>
              <a:stCxn id="32" idx="3"/>
              <a:endCxn id="23" idx="3"/>
            </p:cNvCxnSpPr>
            <p:nvPr/>
          </p:nvCxnSpPr>
          <p:spPr>
            <a:xfrm flipV="1">
              <a:off x="1339735" y="2447701"/>
              <a:ext cx="495004" cy="846998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5" name="Straight Arrow Connector 14"/>
            <p:cNvCxnSpPr>
              <a:stCxn id="31" idx="3"/>
              <a:endCxn id="23" idx="2"/>
            </p:cNvCxnSpPr>
            <p:nvPr/>
          </p:nvCxnSpPr>
          <p:spPr>
            <a:xfrm flipV="1">
              <a:off x="1339735" y="2318385"/>
              <a:ext cx="441439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6" name="Straight Arrow Connector 15"/>
            <p:cNvCxnSpPr>
              <a:stCxn id="23" idx="6"/>
              <a:endCxn id="26" idx="1"/>
            </p:cNvCxnSpPr>
            <p:nvPr/>
          </p:nvCxnSpPr>
          <p:spPr>
            <a:xfrm>
              <a:off x="2146935" y="2318385"/>
              <a:ext cx="3557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7" name="Straight Arrow Connector 16"/>
            <p:cNvCxnSpPr>
              <a:stCxn id="26" idx="3"/>
              <a:endCxn id="25" idx="2"/>
            </p:cNvCxnSpPr>
            <p:nvPr/>
          </p:nvCxnSpPr>
          <p:spPr>
            <a:xfrm>
              <a:off x="2835160" y="2318385"/>
              <a:ext cx="7462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8" name="Straight Arrow Connector 17"/>
            <p:cNvCxnSpPr>
              <a:stCxn id="25" idx="6"/>
              <a:endCxn id="33" idx="1"/>
            </p:cNvCxnSpPr>
            <p:nvPr/>
          </p:nvCxnSpPr>
          <p:spPr>
            <a:xfrm>
              <a:off x="3947160" y="2318385"/>
              <a:ext cx="517641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9" name="Straight Arrow Connector 18"/>
            <p:cNvCxnSpPr>
              <a:stCxn id="33" idx="3"/>
              <a:endCxn id="24" idx="2"/>
            </p:cNvCxnSpPr>
            <p:nvPr/>
          </p:nvCxnSpPr>
          <p:spPr>
            <a:xfrm>
              <a:off x="4797310" y="2318385"/>
              <a:ext cx="61289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20" name="Straight Arrow Connector 19"/>
            <p:cNvCxnSpPr>
              <a:stCxn id="29" idx="3"/>
              <a:endCxn id="25" idx="0"/>
            </p:cNvCxnSpPr>
            <p:nvPr/>
          </p:nvCxnSpPr>
          <p:spPr>
            <a:xfrm>
              <a:off x="1339735" y="365760"/>
              <a:ext cx="2424545" cy="1769745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21" name="Straight Arrow Connector 20"/>
            <p:cNvCxnSpPr>
              <a:stCxn id="28" idx="3"/>
              <a:endCxn id="25" idx="1"/>
            </p:cNvCxnSpPr>
            <p:nvPr/>
          </p:nvCxnSpPr>
          <p:spPr>
            <a:xfrm>
              <a:off x="1339735" y="1342073"/>
              <a:ext cx="2295229" cy="846996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22" name="Straight Arrow Connector 21"/>
            <p:cNvCxnSpPr>
              <a:stCxn id="30" idx="3"/>
              <a:endCxn id="25" idx="4"/>
            </p:cNvCxnSpPr>
            <p:nvPr/>
          </p:nvCxnSpPr>
          <p:spPr>
            <a:xfrm flipV="1">
              <a:off x="1339735" y="2501265"/>
              <a:ext cx="2424545" cy="1769745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>
                  <a:lumMod val="50000"/>
                </a:srgbClr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666177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5464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We can expand this project in the future</a:t>
            </a:r>
            <a:endParaRPr lang="en-US" sz="2000" b="1" u="sng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066800"/>
            <a:ext cx="8503920" cy="5026152"/>
          </a:xfrm>
        </p:spPr>
        <p:txBody>
          <a:bodyPr>
            <a:normAutofit/>
          </a:bodyPr>
          <a:lstStyle/>
          <a:p>
            <a:r>
              <a:rPr lang="en-US" dirty="0" smtClean="0"/>
              <a:t>Focused only on the top 10 schools based on US News and World Report ranking</a:t>
            </a:r>
          </a:p>
          <a:p>
            <a:r>
              <a:rPr lang="en-US" dirty="0" smtClean="0"/>
              <a:t>We can increase the accuracy of certain factors in the Rank Model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GMAT and TOEFL scores do not take into account results above/below school’s range</a:t>
            </a:r>
          </a:p>
          <a:p>
            <a:r>
              <a:rPr lang="en-US" dirty="0" smtClean="0"/>
              <a:t>Could add a “qualitative assessment” input from the user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Accounts for certain items such as </a:t>
            </a:r>
            <a:r>
              <a:rPr lang="en-US" dirty="0" smtClean="0">
                <a:solidFill>
                  <a:schemeClr val="tx1"/>
                </a:solidFill>
              </a:rPr>
              <a:t>being a unique candidate, having strong LORs,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dirty="0" smtClean="0">
                <a:solidFill>
                  <a:schemeClr val="tx1"/>
                </a:solidFill>
              </a:rPr>
              <a:t>writing persuasive </a:t>
            </a:r>
            <a:r>
              <a:rPr lang="en-US" dirty="0">
                <a:solidFill>
                  <a:schemeClr val="tx1"/>
                </a:solidFill>
              </a:rPr>
              <a:t>essays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7996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Lets actually show you how it works</a:t>
            </a:r>
            <a:r>
              <a:rPr lang="en-US" sz="3200" b="1" u="sng" dirty="0" smtClean="0"/>
              <a:t>!</a:t>
            </a:r>
            <a:endParaRPr lang="en-US" sz="3200" b="1" u="sng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16897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369544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3390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Any questions?</a:t>
            </a:r>
            <a:endParaRPr lang="en-US" sz="3200" b="1" u="sng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530" y="2971800"/>
            <a:ext cx="4028470" cy="368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角丸四角形吹き出し 7"/>
          <p:cNvSpPr/>
          <p:nvPr/>
        </p:nvSpPr>
        <p:spPr>
          <a:xfrm>
            <a:off x="3962400" y="1371600"/>
            <a:ext cx="4800600" cy="2362200"/>
          </a:xfrm>
          <a:prstGeom prst="wedgeRoundRectCallout">
            <a:avLst>
              <a:gd name="adj1" fmla="val -59543"/>
              <a:gd name="adj2" fmla="val 131178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Good discussion.</a:t>
            </a:r>
            <a:endParaRPr lang="en-US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1243" y="533400"/>
            <a:ext cx="5442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Think back a few years ago…</a:t>
            </a:r>
            <a:endParaRPr lang="en-US" sz="2800" b="1" u="sng" dirty="0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3760788" y="2743200"/>
            <a:ext cx="1546225" cy="15303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tIns="91440" bIns="91440" anchor="ctr"/>
          <a:lstStyle/>
          <a:p>
            <a:pPr algn="ctr"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Where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Should I Go</a:t>
            </a:r>
            <a:r>
              <a:rPr lang="en-GB" sz="1400" b="1" dirty="0">
                <a:solidFill>
                  <a:schemeClr val="bg1"/>
                </a:solidFill>
                <a:ea typeface="ＭＳ Ｐゴシック" pitchFamily="50" charset="-128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to</a:t>
            </a:r>
          </a:p>
          <a:p>
            <a:pPr algn="ctr"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Business School?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8287" y="1447801"/>
            <a:ext cx="3617913" cy="4038600"/>
            <a:chOff x="384175" y="1447801"/>
            <a:chExt cx="3617913" cy="4038600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gray">
            <a:xfrm>
              <a:off x="384175" y="1447801"/>
              <a:ext cx="3617913" cy="4038600"/>
            </a:xfrm>
            <a:prstGeom prst="homePlate">
              <a:avLst>
                <a:gd name="adj" fmla="val 8101"/>
              </a:avLst>
            </a:prstGeom>
            <a:solidFill>
              <a:schemeClr val="bg1"/>
            </a:solidFill>
            <a:ln w="12700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90000" tIns="90000" rIns="90000" bIns="90000"/>
            <a:lstStyle/>
            <a:p>
              <a:pPr algn="l">
                <a:spcBef>
                  <a:spcPts val="400"/>
                </a:spcBef>
              </a:pPr>
              <a:r>
                <a:rPr lang="en-US" sz="1800" b="1" u="sng" dirty="0" smtClean="0">
                  <a:solidFill>
                    <a:srgbClr val="002776"/>
                  </a:solidFill>
                </a:rPr>
                <a:t>Candidate Preferences</a:t>
              </a:r>
              <a:r>
                <a:rPr lang="en-US" sz="1800" b="0" dirty="0" smtClean="0">
                  <a:solidFill>
                    <a:srgbClr val="002776"/>
                  </a:solidFill>
                </a:rPr>
                <a:t/>
              </a:r>
              <a:br>
                <a:rPr lang="en-US" sz="1800" b="0" dirty="0" smtClean="0">
                  <a:solidFill>
                    <a:srgbClr val="002776"/>
                  </a:solidFill>
                </a:rPr>
              </a:br>
              <a:endParaRPr lang="en-US" sz="1600" b="0" dirty="0">
                <a:solidFill>
                  <a:srgbClr val="002776"/>
                </a:solidFill>
              </a:endParaRPr>
            </a:p>
          </p:txBody>
        </p:sp>
        <p:pic>
          <p:nvPicPr>
            <p:cNvPr id="1028" name="Picture 4" descr="http://www.bschooladmissionsformula.com/wp-content/plugins/wp-o-matic/cache/d3b8b_Stanford+GSB+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631" y="2138136"/>
              <a:ext cx="2030825" cy="1365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cdn.nyulocal.com/wp-content/uploads/2011/09/NYU-Business-Scho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3867712"/>
              <a:ext cx="1969052" cy="1313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855663" y="5646057"/>
            <a:ext cx="7373937" cy="1081314"/>
          </a:xfrm>
          <a:prstGeom prst="rightArrow">
            <a:avLst>
              <a:gd name="adj1" fmla="val 55907"/>
              <a:gd name="adj2" fmla="val 35773"/>
            </a:avLst>
          </a:prstGeom>
          <a:solidFill>
            <a:schemeClr val="bg1"/>
          </a:solidFill>
          <a:ln w="6350" algn="ctr">
            <a:solidFill>
              <a:schemeClr val="accent2">
                <a:lumMod val="60000"/>
                <a:lumOff val="40000"/>
              </a:schemeClr>
            </a:solidFill>
            <a:miter lim="800000"/>
            <a:headEnd type="none" w="sm" len="sm"/>
            <a:tailEnd type="none" w="med" len="lg"/>
          </a:ln>
        </p:spPr>
        <p:txBody>
          <a:bodyPr wrap="none" tIns="91440" bIns="91440" anchor="ctr"/>
          <a:lstStyle/>
          <a:p>
            <a:pPr>
              <a:tabLst>
                <a:tab pos="1770063" algn="ctr"/>
                <a:tab pos="3367088" algn="ctr"/>
                <a:tab pos="4978400" algn="ctr"/>
                <a:tab pos="5740400" algn="ctr"/>
                <a:tab pos="7175500" algn="r"/>
              </a:tabLst>
              <a:defRPr/>
            </a:pPr>
            <a:r>
              <a:rPr lang="en-GB" altLang="ja-JP" sz="1400" b="1" dirty="0" smtClean="0">
                <a:solidFill>
                  <a:srgbClr val="002776"/>
                </a:solidFill>
                <a:ea typeface="ＭＳ Ｐゴシック" pitchFamily="50" charset="-128"/>
              </a:rPr>
              <a:t>GMAT	School Visits	Essays</a:t>
            </a:r>
            <a:r>
              <a:rPr lang="en-GB" altLang="ja-JP" sz="1400" b="1" dirty="0">
                <a:solidFill>
                  <a:srgbClr val="002776"/>
                </a:solidFill>
                <a:ea typeface="ＭＳ Ｐゴシック" pitchFamily="50" charset="-128"/>
              </a:rPr>
              <a:t>	</a:t>
            </a:r>
            <a:r>
              <a:rPr lang="en-GB" altLang="ja-JP" sz="1400" b="1" dirty="0" smtClean="0">
                <a:solidFill>
                  <a:srgbClr val="002776"/>
                </a:solidFill>
                <a:ea typeface="ＭＳ Ｐゴシック" pitchFamily="50" charset="-128"/>
              </a:rPr>
              <a:t>Interviews</a:t>
            </a:r>
            <a:r>
              <a:rPr lang="en-GB" altLang="ja-JP" sz="1400" b="1" dirty="0">
                <a:solidFill>
                  <a:srgbClr val="002776"/>
                </a:solidFill>
                <a:ea typeface="ＭＳ Ｐゴシック" pitchFamily="50" charset="-128"/>
              </a:rPr>
              <a:t>		</a:t>
            </a:r>
            <a:r>
              <a:rPr lang="en-GB" altLang="ja-JP" b="1" u="sng" dirty="0" smtClean="0">
                <a:solidFill>
                  <a:srgbClr val="002776"/>
                </a:solidFill>
                <a:ea typeface="ＭＳ Ｐゴシック" pitchFamily="50" charset="-128"/>
              </a:rPr>
              <a:t>Timeline</a:t>
            </a:r>
            <a:endParaRPr lang="en-GB" altLang="ja-JP" sz="1400" b="1" u="sng" dirty="0">
              <a:solidFill>
                <a:srgbClr val="002776"/>
              </a:solidFill>
              <a:ea typeface="ＭＳ Ｐゴシック" pitchFamily="50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57788" y="1447801"/>
            <a:ext cx="3681412" cy="4038600"/>
            <a:chOff x="5065713" y="1447801"/>
            <a:chExt cx="3681412" cy="4038600"/>
          </a:xfrm>
        </p:grpSpPr>
        <p:sp>
          <p:nvSpPr>
            <p:cNvPr id="16" name="AutoShape 5"/>
            <p:cNvSpPr>
              <a:spLocks noChangeArrowheads="1"/>
            </p:cNvSpPr>
            <p:nvPr/>
          </p:nvSpPr>
          <p:spPr bwMode="gray">
            <a:xfrm flipH="1">
              <a:off x="5065713" y="1447801"/>
              <a:ext cx="3681412" cy="4038600"/>
            </a:xfrm>
            <a:prstGeom prst="homePlate">
              <a:avLst>
                <a:gd name="adj" fmla="val 8242"/>
              </a:avLst>
            </a:prstGeom>
            <a:solidFill>
              <a:schemeClr val="bg1"/>
            </a:solidFill>
            <a:ln w="12700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216000" tIns="90000" rIns="90000" bIns="90000"/>
            <a:lstStyle/>
            <a:p>
              <a:pPr>
                <a:spcBef>
                  <a:spcPts val="400"/>
                </a:spcBef>
              </a:pPr>
              <a:r>
                <a:rPr lang="en-US" b="1" u="sng" dirty="0">
                  <a:solidFill>
                    <a:srgbClr val="002776"/>
                  </a:solidFill>
                </a:rPr>
                <a:t>Candidate </a:t>
              </a:r>
              <a:r>
                <a:rPr lang="en-US" b="1" u="sng" dirty="0" smtClean="0">
                  <a:solidFill>
                    <a:srgbClr val="002776"/>
                  </a:solidFill>
                </a:rPr>
                <a:t>Profile</a:t>
              </a:r>
              <a:r>
                <a:rPr lang="en-US" sz="1800" b="0" dirty="0" smtClean="0">
                  <a:solidFill>
                    <a:srgbClr val="002776"/>
                  </a:solidFill>
                </a:rPr>
                <a:t/>
              </a:r>
              <a:br>
                <a:rPr lang="en-US" sz="1800" b="0" dirty="0" smtClean="0">
                  <a:solidFill>
                    <a:srgbClr val="002776"/>
                  </a:solidFill>
                </a:rPr>
              </a:br>
              <a:endParaRPr lang="en-US" sz="1600" b="0" dirty="0">
                <a:solidFill>
                  <a:srgbClr val="002776"/>
                </a:solidFill>
              </a:endParaRPr>
            </a:p>
          </p:txBody>
        </p:sp>
        <p:sp>
          <p:nvSpPr>
            <p:cNvPr id="20" name="テキスト ボックス 5"/>
            <p:cNvSpPr txBox="1"/>
            <p:nvPr/>
          </p:nvSpPr>
          <p:spPr>
            <a:xfrm rot="21230034">
              <a:off x="5946457" y="2367278"/>
              <a:ext cx="21579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Work Experience</a:t>
              </a:r>
              <a:endPara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テキスト ボックス 2"/>
            <p:cNvSpPr txBox="1"/>
            <p:nvPr/>
          </p:nvSpPr>
          <p:spPr>
            <a:xfrm rot="203177">
              <a:off x="5958653" y="3230783"/>
              <a:ext cx="22172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Test performance</a:t>
              </a:r>
              <a:endPara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テキスト ボックス 4"/>
            <p:cNvSpPr txBox="1"/>
            <p:nvPr/>
          </p:nvSpPr>
          <p:spPr>
            <a:xfrm rot="21090155">
              <a:off x="5631469" y="4120506"/>
              <a:ext cx="2787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Academic Background</a:t>
              </a:r>
              <a:endPara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1243" y="533400"/>
            <a:ext cx="674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Our model answers </a:t>
            </a:r>
            <a:r>
              <a:rPr lang="en-US" sz="2800" b="1" u="sng" dirty="0"/>
              <a:t>t</a:t>
            </a:r>
            <a:r>
              <a:rPr lang="en-US" sz="2800" b="1" u="sng" dirty="0" smtClean="0"/>
              <a:t>hree </a:t>
            </a:r>
            <a:r>
              <a:rPr lang="en-US" sz="2800" b="1" u="sng" dirty="0"/>
              <a:t>q</a:t>
            </a:r>
            <a:r>
              <a:rPr lang="en-US" sz="2800" b="1" u="sng" dirty="0" smtClean="0"/>
              <a:t>uestions</a:t>
            </a:r>
            <a:endParaRPr lang="en-US" sz="2800" b="1" u="sng" dirty="0"/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rot="16200000">
            <a:off x="5317019" y="2612124"/>
            <a:ext cx="3178448" cy="2189514"/>
          </a:xfrm>
          <a:custGeom>
            <a:avLst/>
            <a:gdLst>
              <a:gd name="T0" fmla="*/ 353288952 w 21600"/>
              <a:gd name="T1" fmla="*/ 66790009 h 21600"/>
              <a:gd name="T2" fmla="*/ 179884086 w 21600"/>
              <a:gd name="T3" fmla="*/ 133579940 h 21600"/>
              <a:gd name="T4" fmla="*/ 6479221 w 21600"/>
              <a:gd name="T5" fmla="*/ 66790009 h 21600"/>
              <a:gd name="T6" fmla="*/ 17988408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89 w 21600"/>
              <a:gd name="T13" fmla="*/ 2189 h 21600"/>
              <a:gd name="T14" fmla="*/ 19411 w 21600"/>
              <a:gd name="T15" fmla="*/ 194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78" y="21600"/>
                </a:lnTo>
                <a:lnTo>
                  <a:pt x="2082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vert="eaVert" lIns="9144" tIns="9144" rIns="9144" bIns="9144" anchor="ctr"/>
          <a:lstStyle/>
          <a:p>
            <a:pPr algn="ctr">
              <a:defRPr/>
            </a:pPr>
            <a:r>
              <a:rPr lang="en-GB" altLang="ja-JP" b="1" dirty="0" smtClean="0">
                <a:solidFill>
                  <a:schemeClr val="bg1"/>
                </a:solidFill>
                <a:ea typeface="ＭＳ Ｐゴシック" pitchFamily="50" charset="-128"/>
              </a:rPr>
              <a:t>What does my application timeline look like?</a:t>
            </a:r>
            <a:endParaRPr lang="en-GB" altLang="ja-JP" b="1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 rot="16200000">
            <a:off x="2811803" y="2553194"/>
            <a:ext cx="3752233" cy="230918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89 w 21600"/>
              <a:gd name="T13" fmla="*/ 2189 h 21600"/>
              <a:gd name="T14" fmla="*/ 19411 w 21600"/>
              <a:gd name="T15" fmla="*/ 194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78" y="21600"/>
                </a:lnTo>
                <a:lnTo>
                  <a:pt x="2082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vert="eaVert" lIns="9144" tIns="9144" rIns="9144" bIns="9144" anchor="ctr"/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  <a:ea typeface="ＭＳ Ｐゴシック" charset="-128"/>
              </a:rPr>
              <a:t>What </a:t>
            </a:r>
            <a:r>
              <a:rPr lang="en-US" altLang="ja-JP" b="1" dirty="0">
                <a:solidFill>
                  <a:schemeClr val="bg1"/>
                </a:solidFill>
                <a:ea typeface="ＭＳ Ｐゴシック" charset="-128"/>
              </a:rPr>
              <a:t>is my relative probability of getting into </a:t>
            </a:r>
            <a:r>
              <a:rPr lang="en-US" altLang="ja-JP" b="1" dirty="0" smtClean="0">
                <a:solidFill>
                  <a:schemeClr val="bg1"/>
                </a:solidFill>
                <a:ea typeface="ＭＳ Ｐゴシック" charset="-128"/>
              </a:rPr>
              <a:t>these schools?</a:t>
            </a:r>
            <a:endParaRPr lang="en-GB" altLang="ja-JP" b="1" dirty="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 rot="16200000">
            <a:off x="128333" y="2456997"/>
            <a:ext cx="4376701" cy="249976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89 w 21600"/>
              <a:gd name="T13" fmla="*/ 2189 h 21600"/>
              <a:gd name="T14" fmla="*/ 19411 w 21600"/>
              <a:gd name="T15" fmla="*/ 194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78" y="21600"/>
                </a:lnTo>
                <a:lnTo>
                  <a:pt x="2082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vert="eaVert" lIns="9144" tIns="9144" rIns="9144" bIns="9144" anchor="ctr"/>
          <a:lstStyle/>
          <a:p>
            <a:pPr algn="ctr"/>
            <a:r>
              <a:rPr lang="en-US" altLang="ja-JP" b="1" dirty="0">
                <a:solidFill>
                  <a:schemeClr val="bg1"/>
                </a:solidFill>
                <a:ea typeface="ＭＳ Ｐゴシック" charset="-128"/>
              </a:rPr>
              <a:t>W</a:t>
            </a:r>
            <a:r>
              <a:rPr lang="en-US" altLang="ja-JP" b="1" dirty="0" smtClean="0">
                <a:solidFill>
                  <a:schemeClr val="bg1"/>
                </a:solidFill>
                <a:ea typeface="ＭＳ Ｐゴシック" charset="-128"/>
              </a:rPr>
              <a:t>hat </a:t>
            </a:r>
            <a:r>
              <a:rPr lang="en-US" altLang="ja-JP" b="1" dirty="0">
                <a:solidFill>
                  <a:schemeClr val="bg1"/>
                </a:solidFill>
                <a:ea typeface="ＭＳ Ｐゴシック" charset="-128"/>
              </a:rPr>
              <a:t>schools should be on the top of my list?</a:t>
            </a:r>
            <a:endParaRPr lang="en-GB" altLang="ja-JP" b="1" dirty="0">
              <a:solidFill>
                <a:schemeClr val="bg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5062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3"/>
          <p:cNvSpPr>
            <a:spLocks/>
          </p:cNvSpPr>
          <p:nvPr/>
        </p:nvSpPr>
        <p:spPr bwMode="blackWhite">
          <a:xfrm>
            <a:off x="7003553" y="1585913"/>
            <a:ext cx="1835647" cy="2234197"/>
          </a:xfrm>
          <a:prstGeom prst="rect">
            <a:avLst/>
          </a:prstGeom>
          <a:solidFill>
            <a:schemeClr val="accent3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  <a:ea typeface="ＭＳ Ｐゴシック" charset="-128"/>
              </a:rPr>
              <a:t/>
            </a:r>
            <a:br>
              <a:rPr lang="en-US" altLang="ja-JP" sz="1400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US" altLang="ja-JP" sz="1400" dirty="0" smtClean="0">
                <a:solidFill>
                  <a:schemeClr val="bg1"/>
                </a:solidFill>
                <a:ea typeface="ＭＳ Ｐゴシック" charset="-128"/>
              </a:rPr>
              <a:t>What </a:t>
            </a:r>
            <a:r>
              <a:rPr lang="en-US" altLang="ja-JP" sz="1400" dirty="0">
                <a:solidFill>
                  <a:schemeClr val="bg1"/>
                </a:solidFill>
                <a:ea typeface="ＭＳ Ｐゴシック" charset="-128"/>
              </a:rPr>
              <a:t>schools should be on the top of my </a:t>
            </a:r>
            <a:r>
              <a:rPr lang="en-US" altLang="ja-JP" sz="1400" dirty="0" smtClean="0">
                <a:solidFill>
                  <a:schemeClr val="bg1"/>
                </a:solidFill>
                <a:ea typeface="ＭＳ Ｐゴシック" charset="-128"/>
              </a:rPr>
              <a:t>list?</a:t>
            </a:r>
          </a:p>
          <a:p>
            <a:pPr algn="ctr"/>
            <a:endParaRPr lang="en-US" sz="1400" dirty="0">
              <a:solidFill>
                <a:schemeClr val="bg1"/>
              </a:solidFill>
              <a:ea typeface="ＭＳ Ｐゴシック" charset="-128"/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  <a:ea typeface="ＭＳ Ｐゴシック" charset="-128"/>
              </a:rPr>
              <a:t>What is the probability of getting into these schools?</a:t>
            </a:r>
            <a:endParaRPr lang="en-GB" sz="1400" dirty="0"/>
          </a:p>
        </p:txBody>
      </p:sp>
      <p:sp>
        <p:nvSpPr>
          <p:cNvPr id="21" name="Freeform 3"/>
          <p:cNvSpPr>
            <a:spLocks/>
          </p:cNvSpPr>
          <p:nvPr/>
        </p:nvSpPr>
        <p:spPr bwMode="blackWhite">
          <a:xfrm>
            <a:off x="3269277" y="1233487"/>
            <a:ext cx="3512523" cy="3109913"/>
          </a:xfrm>
          <a:custGeom>
            <a:avLst/>
            <a:gdLst>
              <a:gd name="T0" fmla="*/ 0 w 1353"/>
              <a:gd name="T1" fmla="*/ 2147483647 h 1423"/>
              <a:gd name="T2" fmla="*/ 73478142 w 1353"/>
              <a:gd name="T3" fmla="*/ 2147483647 h 1423"/>
              <a:gd name="T4" fmla="*/ 2147483647 w 1353"/>
              <a:gd name="T5" fmla="*/ 1256153639 h 1423"/>
              <a:gd name="T6" fmla="*/ 2147483647 w 1353"/>
              <a:gd name="T7" fmla="*/ 0 h 1423"/>
              <a:gd name="T8" fmla="*/ 2147483647 w 1353"/>
              <a:gd name="T9" fmla="*/ 2147483647 h 1423"/>
              <a:gd name="T10" fmla="*/ 2147483647 w 1353"/>
              <a:gd name="T11" fmla="*/ 2147483647 h 1423"/>
              <a:gd name="T12" fmla="*/ 2147483647 w 1353"/>
              <a:gd name="T13" fmla="*/ 2147483647 h 1423"/>
              <a:gd name="T14" fmla="*/ 0 w 1353"/>
              <a:gd name="T15" fmla="*/ 2147483647 h 14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3"/>
              <a:gd name="T25" fmla="*/ 0 h 1423"/>
              <a:gd name="T26" fmla="*/ 1353 w 1353"/>
              <a:gd name="T27" fmla="*/ 1423 h 14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chemeClr val="accent2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1243" y="533400"/>
            <a:ext cx="803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We devised three models to answer each question</a:t>
            </a:r>
            <a:endParaRPr lang="en-US" sz="2400" b="1" u="sng" dirty="0"/>
          </a:p>
        </p:txBody>
      </p:sp>
      <p:sp>
        <p:nvSpPr>
          <p:cNvPr id="11" name="Rectangle 10"/>
          <p:cNvSpPr/>
          <p:nvPr/>
        </p:nvSpPr>
        <p:spPr>
          <a:xfrm>
            <a:off x="1258707" y="2548652"/>
            <a:ext cx="2206443" cy="8285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pPr>
              <a:defRPr/>
            </a:pPr>
            <a:r>
              <a:rPr lang="en-GB" b="1" dirty="0" smtClean="0">
                <a:solidFill>
                  <a:schemeClr val="bg1"/>
                </a:solidFill>
                <a:ea typeface="ＭＳ Ｐゴシック" pitchFamily="50" charset="-128"/>
              </a:rPr>
              <a:t>Rank Model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a typeface="ＭＳ Ｐゴシック" pitchFamily="50" charset="-128"/>
              </a:rPr>
              <a:t>Uses Database and Scoring Methodology to Provide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a typeface="ＭＳ Ｐゴシック" pitchFamily="50" charset="-128"/>
              </a:rPr>
              <a:t>Top Three Schools Based on User Profile and Pref.</a:t>
            </a:r>
          </a:p>
          <a:p>
            <a:pPr>
              <a:defRPr/>
            </a:pPr>
            <a:endParaRPr lang="en-GB" sz="12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6" name="Freeform 3"/>
          <p:cNvSpPr>
            <a:spLocks/>
          </p:cNvSpPr>
          <p:nvPr/>
        </p:nvSpPr>
        <p:spPr bwMode="blackWhite">
          <a:xfrm>
            <a:off x="1295400" y="3748087"/>
            <a:ext cx="3512523" cy="3109913"/>
          </a:xfrm>
          <a:custGeom>
            <a:avLst/>
            <a:gdLst>
              <a:gd name="T0" fmla="*/ 0 w 1353"/>
              <a:gd name="T1" fmla="*/ 2147483647 h 1423"/>
              <a:gd name="T2" fmla="*/ 73478142 w 1353"/>
              <a:gd name="T3" fmla="*/ 2147483647 h 1423"/>
              <a:gd name="T4" fmla="*/ 2147483647 w 1353"/>
              <a:gd name="T5" fmla="*/ 1256153639 h 1423"/>
              <a:gd name="T6" fmla="*/ 2147483647 w 1353"/>
              <a:gd name="T7" fmla="*/ 0 h 1423"/>
              <a:gd name="T8" fmla="*/ 2147483647 w 1353"/>
              <a:gd name="T9" fmla="*/ 2147483647 h 1423"/>
              <a:gd name="T10" fmla="*/ 2147483647 w 1353"/>
              <a:gd name="T11" fmla="*/ 2147483647 h 1423"/>
              <a:gd name="T12" fmla="*/ 2147483647 w 1353"/>
              <a:gd name="T13" fmla="*/ 2147483647 h 1423"/>
              <a:gd name="T14" fmla="*/ 0 w 1353"/>
              <a:gd name="T15" fmla="*/ 2147483647 h 14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3"/>
              <a:gd name="T25" fmla="*/ 0 h 1423"/>
              <a:gd name="T26" fmla="*/ 1353 w 1353"/>
              <a:gd name="T27" fmla="*/ 1423 h 14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chemeClr val="accent2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42327" y="2634959"/>
            <a:ext cx="2206443" cy="8285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pPr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Rank Model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a typeface="ＭＳ Ｐゴシック" pitchFamily="50" charset="-128"/>
              </a:rPr>
              <a:t>Uses scoring  methodology to provide top three schools based on user profile and preferences</a:t>
            </a:r>
          </a:p>
          <a:p>
            <a:pPr>
              <a:defRPr/>
            </a:pPr>
            <a:endParaRPr lang="en-GB" sz="12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071327" y="2514600"/>
            <a:ext cx="1883569" cy="8285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pPr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Probability Model</a:t>
            </a:r>
            <a:endParaRPr lang="en-GB" sz="2000" b="1" dirty="0" smtClean="0">
              <a:solidFill>
                <a:schemeClr val="bg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sz="1200" dirty="0" smtClean="0">
                <a:solidFill>
                  <a:schemeClr val="bg1"/>
                </a:solidFill>
                <a:ea typeface="ＭＳ Ｐゴシック" pitchFamily="50" charset="-128"/>
              </a:rPr>
              <a:t>Uses </a:t>
            </a:r>
            <a:r>
              <a:rPr lang="en-US" sz="1200" dirty="0">
                <a:solidFill>
                  <a:schemeClr val="bg1"/>
                </a:solidFill>
                <a:ea typeface="ＭＳ Ｐゴシック" pitchFamily="50" charset="-128"/>
              </a:rPr>
              <a:t>a Crystal Ball simulation to estimate the probability of getting in to those </a:t>
            </a:r>
            <a:r>
              <a:rPr lang="en-US" sz="1200" dirty="0" smtClean="0">
                <a:solidFill>
                  <a:schemeClr val="bg1"/>
                </a:solidFill>
                <a:ea typeface="ＭＳ Ｐゴシック" pitchFamily="50" charset="-128"/>
              </a:rPr>
              <a:t>schools</a:t>
            </a:r>
            <a:endParaRPr lang="en-GB" sz="12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30" name="Freeform 3"/>
          <p:cNvSpPr>
            <a:spLocks/>
          </p:cNvSpPr>
          <p:nvPr/>
        </p:nvSpPr>
        <p:spPr bwMode="blackWhite">
          <a:xfrm>
            <a:off x="457200" y="1219200"/>
            <a:ext cx="3512523" cy="3109913"/>
          </a:xfrm>
          <a:custGeom>
            <a:avLst/>
            <a:gdLst>
              <a:gd name="T0" fmla="*/ 0 w 1353"/>
              <a:gd name="T1" fmla="*/ 2147483647 h 1423"/>
              <a:gd name="T2" fmla="*/ 73478142 w 1353"/>
              <a:gd name="T3" fmla="*/ 2147483647 h 1423"/>
              <a:gd name="T4" fmla="*/ 2147483647 w 1353"/>
              <a:gd name="T5" fmla="*/ 1256153639 h 1423"/>
              <a:gd name="T6" fmla="*/ 2147483647 w 1353"/>
              <a:gd name="T7" fmla="*/ 0 h 1423"/>
              <a:gd name="T8" fmla="*/ 2147483647 w 1353"/>
              <a:gd name="T9" fmla="*/ 2147483647 h 1423"/>
              <a:gd name="T10" fmla="*/ 2147483647 w 1353"/>
              <a:gd name="T11" fmla="*/ 2147483647 h 1423"/>
              <a:gd name="T12" fmla="*/ 2147483647 w 1353"/>
              <a:gd name="T13" fmla="*/ 2147483647 h 1423"/>
              <a:gd name="T14" fmla="*/ 0 w 1353"/>
              <a:gd name="T15" fmla="*/ 2147483647 h 14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3"/>
              <a:gd name="T25" fmla="*/ 0 h 1423"/>
              <a:gd name="T26" fmla="*/ 1353 w 1353"/>
              <a:gd name="T27" fmla="*/ 1423 h 14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chemeClr val="accent2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62000" y="2558759"/>
            <a:ext cx="2206443" cy="8285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pPr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Rank Model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a typeface="ＭＳ Ｐゴシック" pitchFamily="50" charset="-128"/>
              </a:rPr>
              <a:t>Uses collected data and a scoring  methodology to provide top three schools based on user profile and preferences</a:t>
            </a:r>
          </a:p>
          <a:p>
            <a:pPr>
              <a:defRPr/>
            </a:pPr>
            <a:endParaRPr lang="en-GB" sz="12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24000" y="5105400"/>
            <a:ext cx="2206443" cy="8285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pPr>
              <a:defRPr/>
            </a:pPr>
            <a:r>
              <a:rPr lang="en-GB" sz="1400" b="1" dirty="0" smtClean="0">
                <a:solidFill>
                  <a:schemeClr val="bg1"/>
                </a:solidFill>
                <a:ea typeface="ＭＳ Ｐゴシック" pitchFamily="50" charset="-128"/>
              </a:rPr>
              <a:t>Planning Model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a typeface="ＭＳ Ｐゴシック" pitchFamily="50" charset="-128"/>
              </a:rPr>
              <a:t>Uses </a:t>
            </a:r>
            <a:r>
              <a:rPr lang="en-US" sz="1200" dirty="0"/>
              <a:t>uses Solver to assist in a candidate’s application </a:t>
            </a:r>
            <a:r>
              <a:rPr lang="en-US" sz="1200" dirty="0" smtClean="0"/>
              <a:t>timeline</a:t>
            </a:r>
            <a:endParaRPr lang="en-GB" sz="12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33" name="Freeform 3"/>
          <p:cNvSpPr>
            <a:spLocks/>
          </p:cNvSpPr>
          <p:nvPr/>
        </p:nvSpPr>
        <p:spPr bwMode="blackWhite">
          <a:xfrm>
            <a:off x="5105400" y="4648200"/>
            <a:ext cx="1835647" cy="1219200"/>
          </a:xfrm>
          <a:prstGeom prst="rect">
            <a:avLst/>
          </a:prstGeom>
          <a:solidFill>
            <a:schemeClr val="accent3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altLang="ja-JP" sz="1400" dirty="0" smtClean="0">
              <a:solidFill>
                <a:schemeClr val="bg1"/>
              </a:solidFill>
              <a:ea typeface="ＭＳ Ｐゴシック" charset="-128"/>
            </a:endParaRPr>
          </a:p>
          <a:p>
            <a:pPr algn="ctr">
              <a:defRPr/>
            </a:pPr>
            <a:r>
              <a:rPr lang="en-GB" altLang="ja-JP" sz="1400" dirty="0" smtClean="0">
                <a:solidFill>
                  <a:schemeClr val="bg1"/>
                </a:solidFill>
                <a:ea typeface="ＭＳ Ｐゴシック" pitchFamily="50" charset="-128"/>
              </a:rPr>
              <a:t>What </a:t>
            </a:r>
            <a:r>
              <a:rPr lang="en-GB" altLang="ja-JP" sz="1400" dirty="0">
                <a:solidFill>
                  <a:schemeClr val="bg1"/>
                </a:solidFill>
                <a:ea typeface="ＭＳ Ｐゴシック" pitchFamily="50" charset="-128"/>
              </a:rPr>
              <a:t>does my application timeline look like?</a:t>
            </a:r>
          </a:p>
        </p:txBody>
      </p:sp>
      <p:sp>
        <p:nvSpPr>
          <p:cNvPr id="13" name="Freeform 3"/>
          <p:cNvSpPr>
            <a:spLocks/>
          </p:cNvSpPr>
          <p:nvPr/>
        </p:nvSpPr>
        <p:spPr bwMode="blackWhite">
          <a:xfrm>
            <a:off x="466895" y="990600"/>
            <a:ext cx="1514305" cy="609600"/>
          </a:xfrm>
          <a:prstGeom prst="rect">
            <a:avLst/>
          </a:prstGeom>
          <a:solidFill>
            <a:schemeClr val="accent1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en-GB" altLang="ja-JP" sz="1400" b="1" dirty="0" smtClean="0">
                <a:solidFill>
                  <a:schemeClr val="bg1"/>
                </a:solidFill>
                <a:ea typeface="ＭＳ Ｐゴシック" pitchFamily="50" charset="-128"/>
              </a:rPr>
              <a:t>Data</a:t>
            </a:r>
            <a:endParaRPr lang="en-GB" altLang="ja-JP" sz="1400" b="1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15" name="AutoShape 1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1058862" y="1455739"/>
            <a:ext cx="258763" cy="852487"/>
          </a:xfrm>
          <a:prstGeom prst="rightArrow">
            <a:avLst>
              <a:gd name="adj1" fmla="val 50000"/>
              <a:gd name="adj2" fmla="val 52278"/>
            </a:avLst>
          </a:prstGeom>
          <a:solidFill>
            <a:schemeClr val="accent1"/>
          </a:solidFill>
          <a:ln w="6350" algn="ctr">
            <a:noFill/>
            <a:miter lim="800000"/>
            <a:headEnd/>
            <a:tailEnd/>
          </a:ln>
        </p:spPr>
        <p:txBody>
          <a:bodyPr rot="10800000" vert="eaVert" tIns="91440" bIns="91440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155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7462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Candidates enter profile and preferences here</a:t>
            </a:r>
            <a:endParaRPr lang="en-US" b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44887"/>
            <a:ext cx="7736583" cy="52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2707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816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Our Rank Model provides the top three schools based on user input</a:t>
            </a:r>
            <a:endParaRPr lang="en-US" sz="1400" b="1" u="sng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127" y="1676400"/>
            <a:ext cx="5687073" cy="333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2670048" cy="4416552"/>
          </a:xfrm>
        </p:spPr>
        <p:txBody>
          <a:bodyPr>
            <a:normAutofit/>
          </a:bodyPr>
          <a:lstStyle/>
          <a:p>
            <a:pPr marL="174625" indent="-174625"/>
            <a:r>
              <a:rPr lang="en-US" sz="1600" dirty="0" smtClean="0"/>
              <a:t>We </a:t>
            </a:r>
            <a:r>
              <a:rPr lang="en-US" sz="1600" dirty="0"/>
              <a:t>gathered data on </a:t>
            </a:r>
            <a:r>
              <a:rPr lang="en-US" sz="1600" dirty="0" smtClean="0"/>
              <a:t>16 </a:t>
            </a:r>
            <a:r>
              <a:rPr lang="en-US" sz="1600" dirty="0"/>
              <a:t>different </a:t>
            </a:r>
            <a:r>
              <a:rPr lang="en-US" sz="1600" dirty="0" smtClean="0"/>
              <a:t>variables related to both candidate profile and candidate preferences</a:t>
            </a:r>
          </a:p>
          <a:p>
            <a:pPr marL="174625" indent="-174625"/>
            <a:endParaRPr lang="en-US" sz="1600" dirty="0" smtClean="0"/>
          </a:p>
          <a:p>
            <a:pPr marL="174625" indent="-174625"/>
            <a:r>
              <a:rPr lang="en-US" sz="1600" dirty="0" smtClean="0"/>
              <a:t>We </a:t>
            </a:r>
            <a:r>
              <a:rPr lang="en-US" sz="1600" dirty="0"/>
              <a:t>devised a scoring mechanism for each </a:t>
            </a:r>
            <a:r>
              <a:rPr lang="en-US" sz="1600" dirty="0" smtClean="0"/>
              <a:t>factor</a:t>
            </a:r>
          </a:p>
          <a:p>
            <a:pPr marL="174625" indent="-174625"/>
            <a:endParaRPr lang="en-US" sz="1600" dirty="0"/>
          </a:p>
          <a:p>
            <a:pPr marL="174625" indent="-174625"/>
            <a:r>
              <a:rPr lang="en-US" sz="1600" dirty="0" smtClean="0"/>
              <a:t>The </a:t>
            </a:r>
            <a:r>
              <a:rPr lang="en-US" sz="1600" dirty="0"/>
              <a:t>rank model </a:t>
            </a:r>
            <a:r>
              <a:rPr lang="en-US" sz="1600" dirty="0" smtClean="0"/>
              <a:t>sums the score for each factor and ranks the schools accordingly</a:t>
            </a:r>
            <a:endParaRPr lang="en-US" sz="1600" dirty="0"/>
          </a:p>
          <a:p>
            <a:pPr marL="174625" indent="-174625"/>
            <a:endParaRPr lang="en-US" sz="1600" dirty="0"/>
          </a:p>
          <a:p>
            <a:pPr marL="174625" indent="-174625"/>
            <a:endParaRPr lang="en-US" sz="1600" dirty="0"/>
          </a:p>
          <a:p>
            <a:pPr marL="174625" indent="-174625"/>
            <a:endParaRPr lang="en-US" sz="1600" dirty="0"/>
          </a:p>
        </p:txBody>
      </p:sp>
      <p:sp>
        <p:nvSpPr>
          <p:cNvPr id="7" name="Title 3"/>
          <p:cNvSpPr txBox="1">
            <a:spLocks/>
          </p:cNvSpPr>
          <p:nvPr/>
        </p:nvSpPr>
        <p:spPr bwMode="gray">
          <a:xfrm>
            <a:off x="381000" y="5715000"/>
            <a:ext cx="8305800" cy="24622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Data gathering limited to top 10 schools based on US News and World Report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179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8621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Here is how we devised a scoring mechanism for various factors</a:t>
            </a:r>
            <a:endParaRPr lang="en-US" sz="2000" b="1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421" y="1687513"/>
            <a:ext cx="5659779" cy="433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648200" y="1219200"/>
            <a:ext cx="2670048" cy="384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dirty="0" smtClean="0"/>
              <a:t>GPA Scoring Screenshot</a:t>
            </a:r>
            <a:endParaRPr lang="en-US" sz="12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304800" y="1371600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Selection</a:t>
            </a:r>
            <a:endParaRPr 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04800" y="2819400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Index Score</a:t>
            </a:r>
            <a:endParaRPr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304800" y="4267200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Differences between user input and index</a:t>
            </a:r>
            <a:endParaRPr 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04800" y="5715000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Scaled Score</a:t>
            </a:r>
            <a:endParaRPr lang="en-US" dirty="0"/>
          </a:p>
        </p:txBody>
      </p:sp>
      <p:sp>
        <p:nvSpPr>
          <p:cNvPr id="10" name="下矢印 9"/>
          <p:cNvSpPr/>
          <p:nvPr/>
        </p:nvSpPr>
        <p:spPr>
          <a:xfrm>
            <a:off x="1143000" y="2286000"/>
            <a:ext cx="838200" cy="38100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下矢印 10"/>
          <p:cNvSpPr/>
          <p:nvPr/>
        </p:nvSpPr>
        <p:spPr>
          <a:xfrm>
            <a:off x="1143000" y="3733800"/>
            <a:ext cx="838200" cy="38100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下矢印 13"/>
          <p:cNvSpPr/>
          <p:nvPr/>
        </p:nvSpPr>
        <p:spPr>
          <a:xfrm>
            <a:off x="1143000" y="5181600"/>
            <a:ext cx="838200" cy="38100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124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6069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We repeated this process for 15 other factors</a:t>
            </a:r>
            <a:endParaRPr lang="en-US" sz="2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i="1" u="sng" dirty="0" smtClean="0"/>
              <a:t>&lt;Candidate Profile&gt;</a:t>
            </a:r>
          </a:p>
          <a:p>
            <a:pPr lvl="1"/>
            <a:r>
              <a:rPr lang="en-US" dirty="0" smtClean="0"/>
              <a:t>Personal (Age, International student)</a:t>
            </a:r>
          </a:p>
          <a:p>
            <a:pPr lvl="1"/>
            <a:r>
              <a:rPr lang="en-US" dirty="0" smtClean="0"/>
              <a:t>Length of work experience</a:t>
            </a:r>
          </a:p>
          <a:p>
            <a:pPr lvl="1"/>
            <a:r>
              <a:rPr lang="en-US" dirty="0" smtClean="0"/>
              <a:t>Academic Background (GPA)</a:t>
            </a:r>
          </a:p>
          <a:p>
            <a:pPr lvl="1"/>
            <a:r>
              <a:rPr lang="en-US" dirty="0" smtClean="0"/>
              <a:t>Test Performance (GMAT, TOEFL)</a:t>
            </a:r>
          </a:p>
          <a:p>
            <a:pPr lvl="1">
              <a:buNone/>
            </a:pPr>
            <a:endParaRPr lang="en-US" sz="1000" dirty="0" smtClean="0"/>
          </a:p>
          <a:p>
            <a:pPr marL="657225" lvl="1" indent="-317500">
              <a:buNone/>
            </a:pPr>
            <a:r>
              <a:rPr lang="en-US" sz="2900" dirty="0" smtClean="0">
                <a:solidFill>
                  <a:schemeClr val="tx1"/>
                </a:solidFill>
              </a:rPr>
              <a:t> </a:t>
            </a:r>
            <a:r>
              <a:rPr lang="en-US" sz="2900" i="1" u="sng" dirty="0" smtClean="0">
                <a:solidFill>
                  <a:schemeClr val="tx1"/>
                </a:solidFill>
              </a:rPr>
              <a:t>&lt;Candidate Preferences&gt;</a:t>
            </a:r>
            <a:endParaRPr lang="en-US" sz="290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Location (Ideal Region, Urban/Rural/Suburban)</a:t>
            </a:r>
          </a:p>
          <a:p>
            <a:pPr lvl="1"/>
            <a:r>
              <a:rPr lang="en-US" dirty="0" smtClean="0"/>
              <a:t>School Characteristics (Class size, % of International, Minority, Gender, Ranking)</a:t>
            </a:r>
          </a:p>
          <a:p>
            <a:pPr lvl="1"/>
            <a:r>
              <a:rPr lang="en-US" dirty="0" smtClean="0"/>
              <a:t>Budget (Cost of Living, Tuition)</a:t>
            </a:r>
          </a:p>
          <a:p>
            <a:pPr lvl="1"/>
            <a:r>
              <a:rPr lang="en-US" dirty="0" smtClean="0"/>
              <a:t>Recruiting (Expected Salary, Functional Preferences)</a:t>
            </a:r>
          </a:p>
        </p:txBody>
      </p:sp>
    </p:spTree>
    <p:extLst>
      <p:ext uri="{BB962C8B-B14F-4D97-AF65-F5344CB8AC3E}">
        <p14:creationId xmlns:p14="http://schemas.microsoft.com/office/powerpoint/2010/main" val="41774394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0521" y="558225"/>
            <a:ext cx="866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Our Probability Model uses Crystal Ball to estimate chances of getting in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450848"/>
            <a:ext cx="5257800" cy="51023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>
              <a:buClrTx/>
            </a:pPr>
            <a:r>
              <a:rPr lang="en-US" sz="1600" b="1" u="sng" dirty="0" smtClean="0"/>
              <a:t>Objective:</a:t>
            </a:r>
            <a:r>
              <a:rPr lang="en-US" sz="1600" b="1" dirty="0" smtClean="0"/>
              <a:t> </a:t>
            </a:r>
            <a:r>
              <a:rPr lang="en-US" sz="1600" dirty="0" smtClean="0"/>
              <a:t>estimate chances of getting into </a:t>
            </a:r>
            <a:r>
              <a:rPr lang="en-US" sz="1600" b="1" dirty="0" smtClean="0"/>
              <a:t>at least one </a:t>
            </a:r>
            <a:r>
              <a:rPr lang="en-US" sz="1600" dirty="0" smtClean="0"/>
              <a:t>of the candidate’s three preferred schools</a:t>
            </a:r>
          </a:p>
          <a:p>
            <a:pPr marL="174625" indent="-174625">
              <a:buClrTx/>
            </a:pPr>
            <a:endParaRPr lang="en-US" sz="1600" dirty="0" smtClean="0"/>
          </a:p>
          <a:p>
            <a:pPr marL="174625" indent="-174625">
              <a:buClrTx/>
            </a:pPr>
            <a:r>
              <a:rPr lang="en-US" sz="1600" b="1" u="sng" dirty="0" smtClean="0">
                <a:solidFill>
                  <a:srgbClr val="000000"/>
                </a:solidFill>
              </a:rPr>
              <a:t>Inputs:</a:t>
            </a:r>
          </a:p>
          <a:p>
            <a:pPr marL="292608" lvl="1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GMAT Score: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&gt; Average = bonus +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Significantly &gt; Average = Bonus ++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&lt; Low point of the 80% range = Penalty</a:t>
            </a:r>
          </a:p>
          <a:p>
            <a:pPr marL="292608" lvl="1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GPA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&gt; Average = bonus +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Significantly &gt; Average = Bonus ++</a:t>
            </a:r>
          </a:p>
          <a:p>
            <a:pPr marL="557784" lvl="2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&lt; Low point of the 80% range = Penalty</a:t>
            </a:r>
          </a:p>
          <a:p>
            <a:pPr marL="292608" lvl="1" indent="0">
              <a:buClrTx/>
            </a:pPr>
            <a:r>
              <a:rPr lang="en-US" sz="1400" dirty="0" smtClean="0">
                <a:solidFill>
                  <a:srgbClr val="000000"/>
                </a:solidFill>
              </a:rPr>
              <a:t> Random variable</a:t>
            </a:r>
            <a:endParaRPr lang="en-US" sz="1400" b="1" u="sng" dirty="0" smtClean="0">
              <a:solidFill>
                <a:srgbClr val="000000"/>
              </a:solidFill>
            </a:endParaRPr>
          </a:p>
          <a:p>
            <a:pPr marL="174625" indent="-174625">
              <a:buClrTx/>
            </a:pPr>
            <a:endParaRPr lang="en-US" sz="1600" b="1" u="sng" dirty="0" smtClean="0"/>
          </a:p>
          <a:p>
            <a:pPr marL="174625" indent="-174625">
              <a:buClrTx/>
            </a:pPr>
            <a:r>
              <a:rPr lang="en-US" sz="1600" b="1" u="sng" dirty="0" smtClean="0"/>
              <a:t>Outputs:</a:t>
            </a:r>
          </a:p>
          <a:p>
            <a:pPr marL="292608" lvl="1" indent="0">
              <a:buClrTx/>
            </a:pPr>
            <a:r>
              <a:rPr lang="en-US" sz="1400" dirty="0" smtClean="0">
                <a:solidFill>
                  <a:schemeClr val="tx1"/>
                </a:solidFill>
              </a:rPr>
              <a:t> Probability of getting in for each school</a:t>
            </a:r>
          </a:p>
          <a:p>
            <a:pPr marL="292608" lvl="1" indent="0">
              <a:buClrTx/>
            </a:pPr>
            <a:r>
              <a:rPr lang="en-US" sz="1400" dirty="0" smtClean="0">
                <a:solidFill>
                  <a:schemeClr val="tx1"/>
                </a:solidFill>
              </a:rPr>
              <a:t> Probability of getting accepted for at least one of the top 3 on the list</a:t>
            </a:r>
            <a:endParaRPr lang="en-US" sz="1600" b="1" u="sng" dirty="0" smtClean="0">
              <a:solidFill>
                <a:schemeClr val="tx1"/>
              </a:solidFill>
            </a:endParaRPr>
          </a:p>
          <a:p>
            <a:pPr marL="174625" indent="-174625">
              <a:buClrTx/>
            </a:pPr>
            <a:endParaRPr lang="en-US" sz="1600" b="1" u="sng" dirty="0" smtClean="0"/>
          </a:p>
          <a:p>
            <a:pPr marL="174625" indent="-174625">
              <a:buClrTx/>
              <a:buNone/>
            </a:pPr>
            <a:endParaRPr lang="en-US" sz="1600" b="1" u="sng" dirty="0" smtClean="0"/>
          </a:p>
          <a:p>
            <a:pPr marL="292608" lvl="1" indent="0">
              <a:buClrTx/>
            </a:pP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0" y="1600200"/>
            <a:ext cx="3937000" cy="472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alphaModFix amt="24000"/>
          </a:blip>
          <a:stretch>
            <a:fillRect/>
          </a:stretch>
        </p:blipFill>
        <p:spPr>
          <a:xfrm>
            <a:off x="6324600" y="2514600"/>
            <a:ext cx="152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66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8GILvGcEK1.hktzTiyR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1058</TotalTime>
  <Words>722</Words>
  <Application>Microsoft Office PowerPoint</Application>
  <PresentationFormat>On-screen Show (4:3)</PresentationFormat>
  <Paragraphs>129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アーバン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Yusuke</dc:creator>
  <cp:lastModifiedBy>John Paul Ramos</cp:lastModifiedBy>
  <cp:revision>39</cp:revision>
  <dcterms:created xsi:type="dcterms:W3CDTF">2011-12-05T16:19:00Z</dcterms:created>
  <dcterms:modified xsi:type="dcterms:W3CDTF">2011-12-19T16:36:45Z</dcterms:modified>
</cp:coreProperties>
</file>