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71" r:id="rId4"/>
    <p:sldId id="262" r:id="rId5"/>
    <p:sldId id="260" r:id="rId6"/>
    <p:sldId id="268" r:id="rId7"/>
    <p:sldId id="263" r:id="rId8"/>
    <p:sldId id="267" r:id="rId9"/>
    <p:sldId id="264" r:id="rId10"/>
    <p:sldId id="265" r:id="rId11"/>
    <p:sldId id="266" r:id="rId12"/>
    <p:sldId id="269" r:id="rId13"/>
    <p:sldId id="272" r:id="rId14"/>
    <p:sldId id="270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93153" autoAdjust="0"/>
  </p:normalViewPr>
  <p:slideViewPr>
    <p:cSldViewPr>
      <p:cViewPr varScale="1">
        <p:scale>
          <a:sx n="117" d="100"/>
          <a:sy n="117" d="100"/>
        </p:scale>
        <p:origin x="-1692" y="-102"/>
      </p:cViewPr>
      <p:guideLst>
        <p:guide orient="horz" pos="528"/>
        <p:guide orient="horz" pos="1440"/>
        <p:guide orient="horz" pos="4080"/>
        <p:guide orient="horz" pos="1008"/>
        <p:guide pos="4848"/>
        <p:guide pos="5472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D1CE3-6CB7-4EFD-90AE-2C16343AC077}" type="datetimeFigureOut">
              <a:rPr lang="en-US" smtClean="0"/>
              <a:t>12/12/2011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B8B9B-79F0-4ADE-BC05-97BBF9B85D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6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B8B9B-79F0-4ADE-BC05-97BBF9B85D6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9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12/5/2011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1A2DE9-AD60-44B1-8E49-F8222BA8F2A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By Jon Borer &amp; Scott Hansen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5281136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 Models &amp; Decisions</a:t>
            </a:r>
          </a:p>
          <a:p>
            <a:pPr algn="ctr"/>
            <a:r>
              <a:rPr lang="en-US" sz="1400" b="1" dirty="0" smtClean="0"/>
              <a:t>Professor Juran</a:t>
            </a:r>
          </a:p>
          <a:p>
            <a:pPr algn="ctr"/>
            <a:r>
              <a:rPr lang="en-US" sz="1400" b="1" dirty="0" smtClean="0"/>
              <a:t>Fall 2011</a:t>
            </a:r>
            <a:endParaRPr lang="en-US" sz="1400" b="1" dirty="0"/>
          </a:p>
          <a:p>
            <a:pPr algn="ctr"/>
            <a:endParaRPr lang="en-US" sz="1400" b="1" dirty="0" smtClean="0"/>
          </a:p>
          <a:p>
            <a:pPr algn="ctr"/>
            <a:r>
              <a:rPr lang="en-US" sz="1400" b="1" i="1" dirty="0"/>
              <a:t>NYU | Stern School of </a:t>
            </a:r>
            <a:r>
              <a:rPr lang="en-US" sz="1400" b="1" i="1" dirty="0" smtClean="0"/>
              <a:t>Business</a:t>
            </a:r>
            <a:endParaRPr lang="en-US" sz="1400" b="1" i="1" dirty="0"/>
          </a:p>
        </p:txBody>
      </p:sp>
      <p:pic>
        <p:nvPicPr>
          <p:cNvPr id="5" name="Picture 6" descr="C:\Users\JONBORER\AppData\Local\Microsoft\Windows\Temporary Internet Files\Content.IE5\RCRE566Z\MP90044852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4933"/>
            <a:ext cx="4495800" cy="281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1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600"/>
              </a:spcBef>
              <a:buNone/>
            </a:pPr>
            <a:r>
              <a:rPr lang="en-US" sz="1600" b="1" dirty="0" smtClean="0"/>
              <a:t>Monte Carlo Simulation </a:t>
            </a:r>
          </a:p>
          <a:p>
            <a:pPr marL="109728" indent="0">
              <a:spcBef>
                <a:spcPts val="600"/>
              </a:spcBef>
              <a:buNone/>
            </a:pPr>
            <a:r>
              <a:rPr lang="en-US" sz="1600" dirty="0" smtClean="0"/>
              <a:t>Simulate 10,000 trials; Predict # of admitted students next year given a 5% increase in applications received </a:t>
            </a:r>
            <a:r>
              <a:rPr lang="en-US" sz="1600" dirty="0" smtClean="0">
                <a:sym typeface="Wingdings" pitchFamily="2" charset="2"/>
              </a:rPr>
              <a:t> expected acceptance rates when Jon &amp; Scott apply</a:t>
            </a:r>
            <a:endParaRPr lang="en-US" sz="16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67656" y="3295651"/>
            <a:ext cx="8171544" cy="3181348"/>
            <a:chOff x="667656" y="3295651"/>
            <a:chExt cx="8171544" cy="318134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61" r="77758" b="46231"/>
            <a:stretch/>
          </p:blipFill>
          <p:spPr bwMode="auto">
            <a:xfrm>
              <a:off x="667656" y="4001782"/>
              <a:ext cx="5123544" cy="24752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4876800"/>
              <a:ext cx="2171576" cy="13336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667656" y="3295651"/>
              <a:ext cx="8171544" cy="1504950"/>
              <a:chOff x="667656" y="3295651"/>
              <a:chExt cx="8171544" cy="150495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Line Callout 1 4"/>
              <p:cNvSpPr/>
              <p:nvPr/>
            </p:nvSpPr>
            <p:spPr>
              <a:xfrm>
                <a:off x="667656" y="3295651"/>
                <a:ext cx="1961244" cy="514349"/>
              </a:xfrm>
              <a:prstGeom prst="borderCallout1">
                <a:avLst>
                  <a:gd name="adj1" fmla="val 98677"/>
                  <a:gd name="adj2" fmla="val 49738"/>
                  <a:gd name="adj3" fmla="val 264143"/>
                  <a:gd name="adj4" fmla="val 124950"/>
                </a:avLst>
              </a:prstGeom>
              <a:ln w="1905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CB-generated assumption drives forecasted admit rate</a:t>
                </a:r>
                <a:endParaRPr lang="en-US" sz="1100" dirty="0"/>
              </a:p>
            </p:txBody>
          </p:sp>
          <p:sp>
            <p:nvSpPr>
              <p:cNvPr id="12" name="Line Callout 1 11"/>
              <p:cNvSpPr/>
              <p:nvPr/>
            </p:nvSpPr>
            <p:spPr>
              <a:xfrm>
                <a:off x="7010400" y="4076701"/>
                <a:ext cx="1828800" cy="723900"/>
              </a:xfrm>
              <a:prstGeom prst="borderCallout1">
                <a:avLst>
                  <a:gd name="adj1" fmla="val 99959"/>
                  <a:gd name="adj2" fmla="val 50339"/>
                  <a:gd name="adj3" fmla="val 199106"/>
                  <a:gd name="adj4" fmla="val -38110"/>
                </a:avLst>
              </a:prstGeom>
              <a:ln w="1905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dk1"/>
                    </a:solidFill>
                  </a:rPr>
                  <a:t>Sample distribution of forecasted 2012 admit rates for each school</a:t>
                </a:r>
              </a:p>
            </p:txBody>
          </p:sp>
          <p:sp>
            <p:nvSpPr>
              <p:cNvPr id="18" name="Line Callout 1 17"/>
              <p:cNvSpPr/>
              <p:nvPr/>
            </p:nvSpPr>
            <p:spPr>
              <a:xfrm>
                <a:off x="3124200" y="3295651"/>
                <a:ext cx="1961244" cy="514349"/>
              </a:xfrm>
              <a:prstGeom prst="borderCallout1">
                <a:avLst>
                  <a:gd name="adj1" fmla="val 101881"/>
                  <a:gd name="adj2" fmla="val 50158"/>
                  <a:gd name="adj3" fmla="val 270549"/>
                  <a:gd name="adj4" fmla="val 30863"/>
                </a:avLst>
              </a:prstGeom>
              <a:ln w="1905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Forecasted admit rate contributes to total score</a:t>
                </a:r>
                <a:endParaRPr lang="en-US" sz="1100" dirty="0"/>
              </a:p>
            </p:txBody>
          </p:sp>
          <p:sp>
            <p:nvSpPr>
              <p:cNvPr id="19" name="Line Callout 1 18"/>
              <p:cNvSpPr/>
              <p:nvPr/>
            </p:nvSpPr>
            <p:spPr>
              <a:xfrm>
                <a:off x="5562600" y="3295651"/>
                <a:ext cx="1961244" cy="590549"/>
              </a:xfrm>
              <a:prstGeom prst="borderCallout1">
                <a:avLst>
                  <a:gd name="adj1" fmla="val 99763"/>
                  <a:gd name="adj2" fmla="val 50158"/>
                  <a:gd name="adj3" fmla="val 264142"/>
                  <a:gd name="adj4" fmla="val -72045"/>
                </a:avLst>
              </a:prstGeom>
              <a:ln w="1905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Solver-generated binary decision variables drive top 5 matches</a:t>
                </a:r>
                <a:endParaRPr lang="en-US" sz="1100" dirty="0"/>
              </a:p>
            </p:txBody>
          </p:sp>
        </p:grpSp>
      </p:grpSp>
      <p:pic>
        <p:nvPicPr>
          <p:cNvPr id="22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74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1200"/>
              </a:spcBef>
              <a:buNone/>
            </a:pPr>
            <a:r>
              <a:rPr lang="en-US" sz="2400" b="1" dirty="0" smtClean="0"/>
              <a:t>Optimization in Solver (Evolutionary)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0999" y="2895600"/>
            <a:ext cx="8398875" cy="3359794"/>
            <a:chOff x="380999" y="2895600"/>
            <a:chExt cx="8398875" cy="335979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50011" t="14800" r="12401" b="15461"/>
            <a:stretch/>
          </p:blipFill>
          <p:spPr>
            <a:xfrm>
              <a:off x="2438400" y="2895600"/>
              <a:ext cx="6341474" cy="33597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5" name="Group 4"/>
            <p:cNvGrpSpPr/>
            <p:nvPr/>
          </p:nvGrpSpPr>
          <p:grpSpPr>
            <a:xfrm>
              <a:off x="380999" y="3124200"/>
              <a:ext cx="1829202" cy="2342266"/>
              <a:chOff x="380999" y="3124200"/>
              <a:chExt cx="1829202" cy="2342266"/>
            </a:xfrm>
          </p:grpSpPr>
          <p:sp>
            <p:nvSpPr>
              <p:cNvPr id="4" name="Line Callout 1 3"/>
              <p:cNvSpPr/>
              <p:nvPr/>
            </p:nvSpPr>
            <p:spPr>
              <a:xfrm>
                <a:off x="381000" y="4876800"/>
                <a:ext cx="1829201" cy="589666"/>
              </a:xfrm>
              <a:prstGeom prst="borderCallout1">
                <a:avLst>
                  <a:gd name="adj1" fmla="val 48551"/>
                  <a:gd name="adj2" fmla="val 105184"/>
                  <a:gd name="adj3" fmla="val 192492"/>
                  <a:gd name="adj4" fmla="val 235828"/>
                </a:avLst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Objective Cell = SUMPRODUCT(Binary Decisions, Final Trait Scores)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Line Callout 1 10"/>
              <p:cNvSpPr/>
              <p:nvPr/>
            </p:nvSpPr>
            <p:spPr>
              <a:xfrm>
                <a:off x="381000" y="3124200"/>
                <a:ext cx="1829201" cy="624703"/>
              </a:xfrm>
              <a:prstGeom prst="borderCallout1">
                <a:avLst>
                  <a:gd name="adj1" fmla="val 52294"/>
                  <a:gd name="adj2" fmla="val 108308"/>
                  <a:gd name="adj3" fmla="val 87407"/>
                  <a:gd name="adj4" fmla="val 201979"/>
                </a:avLst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Final trait scores based on user inputs &amp; predicted acceptance rates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Line Callout 1 13"/>
              <p:cNvSpPr/>
              <p:nvPr/>
            </p:nvSpPr>
            <p:spPr>
              <a:xfrm>
                <a:off x="380999" y="4078186"/>
                <a:ext cx="1829201" cy="497312"/>
              </a:xfrm>
              <a:prstGeom prst="borderCallout1">
                <a:avLst>
                  <a:gd name="adj1" fmla="val 53809"/>
                  <a:gd name="adj2" fmla="val 108308"/>
                  <a:gd name="adj3" fmla="val 122666"/>
                  <a:gd name="adj4" fmla="val 217883"/>
                </a:avLst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Binary decision variables, controlled by Solver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5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96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1200"/>
              </a:spcBef>
              <a:buNone/>
            </a:pPr>
            <a:r>
              <a:rPr lang="en-US" sz="2400" b="1" dirty="0" smtClean="0"/>
              <a:t>Results Format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09600" y="2819400"/>
            <a:ext cx="8108409" cy="3429000"/>
            <a:chOff x="609600" y="2819400"/>
            <a:chExt cx="8108409" cy="3429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50829" t="18429" r="24175" b="28055"/>
            <a:stretch/>
          </p:blipFill>
          <p:spPr>
            <a:xfrm>
              <a:off x="3048000" y="2819400"/>
              <a:ext cx="5670009" cy="3429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Line Callout 1 3"/>
            <p:cNvSpPr/>
            <p:nvPr/>
          </p:nvSpPr>
          <p:spPr>
            <a:xfrm>
              <a:off x="609600" y="5029200"/>
              <a:ext cx="1829201" cy="437266"/>
            </a:xfrm>
            <a:prstGeom prst="borderCallout1">
              <a:avLst>
                <a:gd name="adj1" fmla="val 48551"/>
                <a:gd name="adj2" fmla="val 105184"/>
                <a:gd name="adj3" fmla="val 184220"/>
                <a:gd name="adj4" fmla="val 33268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Probability of  admission to at least one top 5 match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" name="Line Callout 1 10"/>
            <p:cNvSpPr/>
            <p:nvPr/>
          </p:nvSpPr>
          <p:spPr>
            <a:xfrm>
              <a:off x="609600" y="3291703"/>
              <a:ext cx="1829201" cy="442098"/>
            </a:xfrm>
            <a:prstGeom prst="borderCallout1">
              <a:avLst>
                <a:gd name="adj1" fmla="val 52294"/>
                <a:gd name="adj2" fmla="val 108308"/>
                <a:gd name="adj3" fmla="val 368685"/>
                <a:gd name="adj4" fmla="val 327994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Top 5 matches sorted by trait scores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4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6600" i="1" dirty="0" smtClean="0"/>
              <a:t>Demonstration</a:t>
            </a:r>
            <a:endParaRPr lang="en-US" sz="66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 descr="C:\Users\Jon Borer\AppData\Local\Microsoft\Windows\Temporary Internet Files\Content.IE5\E30BTOOO\MC900432467[1]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329184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13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Choices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789797"/>
              </p:ext>
            </p:extLst>
          </p:nvPr>
        </p:nvGraphicFramePr>
        <p:xfrm>
          <a:off x="457199" y="2286000"/>
          <a:ext cx="822007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0518"/>
                <a:gridCol w="4159557"/>
              </a:tblGrid>
              <a:tr h="4712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Scott</a:t>
                      </a:r>
                      <a:endParaRPr lang="en-US" dirty="0"/>
                    </a:p>
                  </a:txBody>
                  <a:tcPr anchor="ctr"/>
                </a:tc>
              </a:tr>
              <a:tr h="3719758">
                <a:tc>
                  <a:txBody>
                    <a:bodyPr/>
                    <a:lstStyle/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14</a:t>
            </a:fld>
            <a:endParaRPr lang="en-US" dirty="0"/>
          </a:p>
        </p:txBody>
      </p:sp>
      <p:pic>
        <p:nvPicPr>
          <p:cNvPr id="9218" name="Picture 2" descr="C:\Users\JONBORER\AppData\Local\Microsoft\Windows\Temporary Internet Files\Content.IE5\HGRW9TMQ\MC900442020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838200"/>
            <a:ext cx="1447800" cy="89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57200" y="2895600"/>
            <a:ext cx="8153400" cy="3505200"/>
            <a:chOff x="457200" y="2895600"/>
            <a:chExt cx="8153400" cy="3505200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0" y="2895600"/>
              <a:ext cx="4038600" cy="3505200"/>
              <a:chOff x="4572000" y="2895600"/>
              <a:chExt cx="4038600" cy="350520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953001" y="2895600"/>
                <a:ext cx="3276600" cy="3258979"/>
                <a:chOff x="4953001" y="3036756"/>
                <a:chExt cx="3276600" cy="3135443"/>
              </a:xfrm>
            </p:grpSpPr>
            <p:pic>
              <p:nvPicPr>
                <p:cNvPr id="1026" name="Picture 2" descr="C:\Users\JONBORER\AppData\Local\Microsoft\Windows\Temporary Internet Files\Content.IE5\HGRW9TMQ\MP900422582[1].jp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3001" y="3436866"/>
                  <a:ext cx="3276600" cy="27353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5197169" y="3036756"/>
                  <a:ext cx="272763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Texas A&amp;M</a:t>
                  </a:r>
                  <a:endParaRPr lang="en-US" sz="2000" b="1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4572000" y="6154579"/>
                <a:ext cx="4038600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Runners-up: Illinois, Washington, Michigan, Wisconsin</a:t>
                </a:r>
                <a:endParaRPr lang="en-US" sz="1000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57200" y="2895600"/>
              <a:ext cx="4038600" cy="3505200"/>
              <a:chOff x="457200" y="2895600"/>
              <a:chExt cx="4038600" cy="350520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57200" y="2895600"/>
                <a:ext cx="4038600" cy="3505200"/>
                <a:chOff x="457200" y="2895600"/>
                <a:chExt cx="4038600" cy="3505200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1143000" y="2895600"/>
                  <a:ext cx="2718106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solidFill>
                        <a:schemeClr val="accent5">
                          <a:lumMod val="75000"/>
                        </a:schemeClr>
                      </a:solidFill>
                    </a:rPr>
                    <a:t>Lehigh University</a:t>
                  </a:r>
                  <a:endParaRPr lang="en-US" sz="2000" b="1" dirty="0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57200" y="6154579"/>
                  <a:ext cx="4038600" cy="2462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Runners-up: Wake Forest, Northwestern, </a:t>
                  </a:r>
                  <a:r>
                    <a:rPr lang="en-US" sz="1000" b="1" dirty="0" smtClean="0">
                      <a:solidFill>
                        <a:srgbClr val="FF0000"/>
                      </a:solidFill>
                    </a:rPr>
                    <a:t>Cornell</a:t>
                  </a:r>
                  <a:r>
                    <a:rPr lang="en-US" sz="1000" dirty="0" smtClean="0"/>
                    <a:t>, Dartmouth</a:t>
                  </a:r>
                  <a:endParaRPr lang="en-US" sz="1000" dirty="0"/>
                </a:p>
              </p:txBody>
            </p:sp>
          </p:grpSp>
          <p:pic>
            <p:nvPicPr>
              <p:cNvPr id="9219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5694" y="3295710"/>
                <a:ext cx="2845412" cy="28588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6" name="Group 5"/>
          <p:cNvGrpSpPr/>
          <p:nvPr/>
        </p:nvGrpSpPr>
        <p:grpSpPr>
          <a:xfrm>
            <a:off x="14514" y="3606800"/>
            <a:ext cx="8900886" cy="1126226"/>
            <a:chOff x="14514" y="3606800"/>
            <a:chExt cx="8900886" cy="1126226"/>
          </a:xfrm>
        </p:grpSpPr>
        <p:sp>
          <p:nvSpPr>
            <p:cNvPr id="8" name="Oval Callout 7"/>
            <p:cNvSpPr/>
            <p:nvPr/>
          </p:nvSpPr>
          <p:spPr>
            <a:xfrm>
              <a:off x="7341414" y="3810000"/>
              <a:ext cx="1573986" cy="923026"/>
            </a:xfrm>
            <a:prstGeom prst="wedgeEllipseCallout">
              <a:avLst>
                <a:gd name="adj1" fmla="val -59273"/>
                <a:gd name="adj2" fmla="val 5875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/>
                <a:t>Yee Haw!</a:t>
              </a:r>
            </a:p>
            <a:p>
              <a:pPr algn="ctr"/>
              <a:r>
                <a:rPr lang="en-US" sz="1100" b="1" dirty="0" smtClean="0"/>
                <a:t>Can’t escape me Scott</a:t>
              </a:r>
              <a:endParaRPr lang="en-US" sz="1100" b="1" dirty="0"/>
            </a:p>
          </p:txBody>
        </p:sp>
        <p:sp>
          <p:nvSpPr>
            <p:cNvPr id="18" name="Oval Callout 17"/>
            <p:cNvSpPr/>
            <p:nvPr/>
          </p:nvSpPr>
          <p:spPr>
            <a:xfrm>
              <a:off x="14514" y="3606800"/>
              <a:ext cx="1573986" cy="923026"/>
            </a:xfrm>
            <a:prstGeom prst="wedgeEllipseCallout">
              <a:avLst>
                <a:gd name="adj1" fmla="val 67982"/>
                <a:gd name="adj2" fmla="val 3830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/>
                <a:t>Ever seen FIVE popped collars?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02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15</a:t>
            </a:fld>
            <a:endParaRPr lang="en-US" dirty="0"/>
          </a:p>
        </p:txBody>
      </p:sp>
      <p:pic>
        <p:nvPicPr>
          <p:cNvPr id="8194" name="Picture 2" descr="C:\Users\JONBORER\AppData\Local\Microsoft\Windows\Temporary Internet Files\Content.IE5\9HBE78PW\MC900442024[1]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518" y="2743198"/>
            <a:ext cx="3662422" cy="259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9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983736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Jon &amp; Scott are in a quarter-life crisis</a:t>
            </a:r>
          </a:p>
          <a:p>
            <a:pPr>
              <a:spcBef>
                <a:spcPts val="1800"/>
              </a:spcBef>
            </a:pPr>
            <a:r>
              <a:rPr lang="en-US" dirty="0"/>
              <a:t>R</a:t>
            </a:r>
            <a:r>
              <a:rPr lang="en-US" dirty="0" smtClean="0"/>
              <a:t>eliving their college experience vicariously through Crystal Ball is the only solution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But there’s catch: </a:t>
            </a:r>
          </a:p>
          <a:p>
            <a:pPr marL="109728" indent="0" algn="ctr">
              <a:spcBef>
                <a:spcPts val="1800"/>
              </a:spcBef>
              <a:buNone/>
            </a:pPr>
            <a:r>
              <a:rPr lang="en-US" b="1" dirty="0">
                <a:solidFill>
                  <a:srgbClr val="7030A0"/>
                </a:solidFill>
              </a:rPr>
              <a:t>W</a:t>
            </a:r>
            <a:r>
              <a:rPr lang="en-US" b="1" dirty="0" smtClean="0">
                <a:solidFill>
                  <a:srgbClr val="7030A0"/>
                </a:solidFill>
              </a:rPr>
              <a:t>here do they apply???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2</a:t>
            </a:fld>
            <a:endParaRPr lang="en-US" dirty="0"/>
          </a:p>
        </p:txBody>
      </p:sp>
      <p:pic>
        <p:nvPicPr>
          <p:cNvPr id="3077" name="Picture 5" descr="C:\Users\JONBORER\AppData\Local\Microsoft\Windows\Temporary Internet Files\Content.IE5\RCRE566Z\MC90043801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19" y="838200"/>
            <a:ext cx="1267381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85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Choices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235973"/>
              </p:ext>
            </p:extLst>
          </p:nvPr>
        </p:nvGraphicFramePr>
        <p:xfrm>
          <a:off x="457199" y="2286000"/>
          <a:ext cx="822007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0518"/>
                <a:gridCol w="4159557"/>
              </a:tblGrid>
              <a:tr h="4712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Scott</a:t>
                      </a:r>
                      <a:endParaRPr lang="en-US" dirty="0"/>
                    </a:p>
                  </a:txBody>
                  <a:tcPr anchor="ctr"/>
                </a:tc>
              </a:tr>
              <a:tr h="3719758">
                <a:tc>
                  <a:txBody>
                    <a:bodyPr/>
                    <a:lstStyle/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46432" y="2895600"/>
            <a:ext cx="7483168" cy="3316069"/>
            <a:chOff x="746432" y="2895600"/>
            <a:chExt cx="7483168" cy="3316069"/>
          </a:xfrm>
        </p:grpSpPr>
        <p:grpSp>
          <p:nvGrpSpPr>
            <p:cNvPr id="12" name="Group 11"/>
            <p:cNvGrpSpPr/>
            <p:nvPr/>
          </p:nvGrpSpPr>
          <p:grpSpPr>
            <a:xfrm>
              <a:off x="1143000" y="2895600"/>
              <a:ext cx="7086600" cy="3300304"/>
              <a:chOff x="1143000" y="2895600"/>
              <a:chExt cx="7086600" cy="330030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892369" y="2895600"/>
                <a:ext cx="3337231" cy="3300304"/>
                <a:chOff x="4892369" y="3036756"/>
                <a:chExt cx="3337231" cy="3175202"/>
              </a:xfrm>
            </p:grpSpPr>
            <p:pic>
              <p:nvPicPr>
                <p:cNvPr id="1026" name="Picture 2" descr="C:\Users\JONBORER\AppData\Local\Microsoft\Windows\Temporary Internet Files\Content.IE5\HGRW9TMQ\MP900422582[1]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2369" y="3476625"/>
                  <a:ext cx="3337231" cy="27353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5197169" y="3036756"/>
                  <a:ext cx="272763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Texas A&amp;M</a:t>
                  </a:r>
                  <a:endParaRPr lang="en-US" sz="2000" b="1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5" name="TextBox 4"/>
              <p:cNvSpPr txBox="1"/>
              <p:nvPr/>
            </p:nvSpPr>
            <p:spPr>
              <a:xfrm>
                <a:off x="1143000" y="2895600"/>
                <a:ext cx="271810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FF0000"/>
                    </a:solidFill>
                  </a:rPr>
                  <a:t>Cornell University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32" y="3352800"/>
              <a:ext cx="3368368" cy="2858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3" descr="C:\Users\JONBORER\AppData\Local\Microsoft\Windows\Temporary Internet Files\Content.IE5\9HBE78PW\MC900438000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38200"/>
            <a:ext cx="1371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33399" y="3751943"/>
            <a:ext cx="8153401" cy="820057"/>
            <a:chOff x="533399" y="3751943"/>
            <a:chExt cx="8153401" cy="820057"/>
          </a:xfrm>
        </p:grpSpPr>
        <p:sp>
          <p:nvSpPr>
            <p:cNvPr id="8" name="Rounded Rectangular Callout 7"/>
            <p:cNvSpPr/>
            <p:nvPr/>
          </p:nvSpPr>
          <p:spPr>
            <a:xfrm>
              <a:off x="7467600" y="3962400"/>
              <a:ext cx="1219200" cy="609600"/>
            </a:xfrm>
            <a:prstGeom prst="wedgeRoundRectCallout">
              <a:avLst>
                <a:gd name="adj1" fmla="val -63236"/>
                <a:gd name="adj2" fmla="val 72499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Drill Baby, Drill!</a:t>
              </a:r>
              <a:endParaRPr lang="en-US" sz="1600" dirty="0"/>
            </a:p>
          </p:txBody>
        </p:sp>
        <p:sp>
          <p:nvSpPr>
            <p:cNvPr id="15" name="Rounded Rectangular Callout 14"/>
            <p:cNvSpPr/>
            <p:nvPr/>
          </p:nvSpPr>
          <p:spPr>
            <a:xfrm>
              <a:off x="533399" y="3751943"/>
              <a:ext cx="1143001" cy="609600"/>
            </a:xfrm>
            <a:prstGeom prst="wedgeRoundRectCallout">
              <a:avLst>
                <a:gd name="adj1" fmla="val 70864"/>
                <a:gd name="adj2" fmla="val 117142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Girls scare me!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553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0"/>
              </a:spcBef>
              <a:buNone/>
            </a:pPr>
            <a:r>
              <a:rPr lang="en-US" sz="2400" b="1" dirty="0" smtClean="0"/>
              <a:t>Objective: </a:t>
            </a:r>
          </a:p>
          <a:p>
            <a:pPr marL="109728" indent="0">
              <a:spcBef>
                <a:spcPts val="600"/>
              </a:spcBef>
              <a:buNone/>
            </a:pPr>
            <a:r>
              <a:rPr lang="en-US" sz="2400" dirty="0" smtClean="0"/>
              <a:t>Maximize the total positive “traits” embedded in five college applications, using a combination of Excel Solver and Crystal </a:t>
            </a:r>
            <a:r>
              <a:rPr lang="en-US" sz="2400" dirty="0"/>
              <a:t>B</a:t>
            </a:r>
            <a:r>
              <a:rPr lang="en-US" sz="2400" dirty="0" smtClean="0"/>
              <a:t>all’s simulation functionality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5800" y="4191000"/>
            <a:ext cx="7620000" cy="2057400"/>
            <a:chOff x="609600" y="4371976"/>
            <a:chExt cx="7620000" cy="20574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4528625"/>
              <a:ext cx="2593144" cy="1756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4528625"/>
              <a:ext cx="2626482" cy="1756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Plus 3"/>
            <p:cNvSpPr/>
            <p:nvPr/>
          </p:nvSpPr>
          <p:spPr>
            <a:xfrm>
              <a:off x="3810000" y="4911558"/>
              <a:ext cx="990600" cy="990600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Double Bracket 5"/>
            <p:cNvSpPr/>
            <p:nvPr/>
          </p:nvSpPr>
          <p:spPr>
            <a:xfrm>
              <a:off x="609600" y="4371976"/>
              <a:ext cx="7620000" cy="2057400"/>
            </a:xfrm>
            <a:prstGeom prst="bracketPair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4</a:t>
            </a:fld>
            <a:endParaRPr lang="en-US" dirty="0"/>
          </a:p>
        </p:txBody>
      </p:sp>
      <p:pic>
        <p:nvPicPr>
          <p:cNvPr id="5123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67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0"/>
              </a:spcBef>
              <a:buNone/>
            </a:pPr>
            <a:r>
              <a:rPr lang="en-US" sz="2400" b="1" dirty="0" smtClean="0"/>
              <a:t>Decision Variables: </a:t>
            </a:r>
          </a:p>
          <a:p>
            <a:pPr marL="109728" indent="0">
              <a:spcBef>
                <a:spcPts val="1200"/>
              </a:spcBef>
              <a:buNone/>
            </a:pPr>
            <a:r>
              <a:rPr lang="en-US" sz="2000" dirty="0" smtClean="0"/>
              <a:t>2 Scores + 5 Bonuses + (14 Traits x 4 Levels) = 63 Dimensions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27696"/>
              </p:ext>
            </p:extLst>
          </p:nvPr>
        </p:nvGraphicFramePr>
        <p:xfrm>
          <a:off x="3048000" y="3505200"/>
          <a:ext cx="5257800" cy="2743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2628899"/>
                <a:gridCol w="2628901"/>
              </a:tblGrid>
              <a:tr h="3429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School Trait</a:t>
                      </a:r>
                      <a:r>
                        <a:rPr lang="en-US" sz="1200" baseline="0" dirty="0" smtClean="0"/>
                        <a:t> Categories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Public vs. private</a:t>
                      </a:r>
                      <a:endParaRPr lang="en-US" sz="1200" b="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% in Greek system</a:t>
                      </a:r>
                      <a:endParaRPr lang="en-US" sz="1200" b="0" i="1" dirty="0" smtClean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Proximity to NYC</a:t>
                      </a:r>
                      <a:endParaRPr lang="en-US" sz="12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Gender</a:t>
                      </a:r>
                      <a:r>
                        <a:rPr lang="en-US" sz="1200" baseline="0" dirty="0" smtClean="0"/>
                        <a:t> distribution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Type</a:t>
                      </a:r>
                      <a:r>
                        <a:rPr lang="en-US" sz="1200" baseline="0" dirty="0" smtClean="0"/>
                        <a:t> of collegetown</a:t>
                      </a:r>
                      <a:endParaRPr lang="en-US" sz="1200" b="0" i="1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Climate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Tuition level</a:t>
                      </a:r>
                      <a:endParaRPr lang="en-US" sz="12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Sports</a:t>
                      </a:r>
                      <a:r>
                        <a:rPr lang="en-US" sz="1200" baseline="0" dirty="0" smtClean="0"/>
                        <a:t> division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Undergrad enrollment</a:t>
                      </a:r>
                      <a:endParaRPr lang="en-US" sz="12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Ethnic</a:t>
                      </a:r>
                      <a:r>
                        <a:rPr lang="en-US" sz="1200" baseline="0" dirty="0" smtClean="0"/>
                        <a:t> d</a:t>
                      </a:r>
                      <a:r>
                        <a:rPr lang="en-US" sz="1200" dirty="0" smtClean="0"/>
                        <a:t>iversity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% Classes under 20 ppl</a:t>
                      </a:r>
                      <a:endParaRPr lang="en-US" sz="12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Off-campus</a:t>
                      </a:r>
                      <a:r>
                        <a:rPr lang="en-US" sz="1200" baseline="0" dirty="0" smtClean="0"/>
                        <a:t> housing</a:t>
                      </a:r>
                      <a:endParaRPr lang="en-US" sz="1200" b="0" i="1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Student:Faculty</a:t>
                      </a:r>
                      <a:r>
                        <a:rPr lang="en-US" sz="1200" baseline="0" dirty="0" smtClean="0"/>
                        <a:t> ratio</a:t>
                      </a:r>
                      <a:endParaRPr lang="en-US" sz="12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Religious affiliation</a:t>
                      </a:r>
                      <a:endParaRPr lang="en-US" sz="1200" b="0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107724"/>
              </p:ext>
            </p:extLst>
          </p:nvPr>
        </p:nvGraphicFramePr>
        <p:xfrm>
          <a:off x="685800" y="4572000"/>
          <a:ext cx="2057400" cy="1676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{775DCB02-9BB8-47FD-8907-85C794F793BA}</a:tableStyleId>
              </a:tblPr>
              <a:tblGrid>
                <a:gridCol w="2057400"/>
              </a:tblGrid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Bonus</a:t>
                      </a:r>
                      <a:r>
                        <a:rPr lang="en-US" sz="1200" baseline="0" dirty="0" smtClean="0"/>
                        <a:t> Qualities</a:t>
                      </a:r>
                      <a:endParaRPr lang="en-US" sz="1200" b="1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baseline="0" dirty="0" smtClean="0"/>
                        <a:t>Student athlete</a:t>
                      </a:r>
                      <a:endParaRPr lang="en-US" sz="1200" b="0" i="1" baseline="0" dirty="0" smtClean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Honor roll</a:t>
                      </a:r>
                      <a:endParaRPr lang="en-US" sz="1200" b="0" i="1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National merit scholar</a:t>
                      </a:r>
                      <a:endParaRPr lang="en-US" sz="1200" b="0" i="1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Underrep. </a:t>
                      </a:r>
                      <a:r>
                        <a:rPr lang="en-US" sz="1200" baseline="0" dirty="0" smtClean="0"/>
                        <a:t>Minority</a:t>
                      </a:r>
                      <a:endParaRPr lang="en-US" sz="1200" b="0" i="1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 loan requirement</a:t>
                      </a:r>
                      <a:endParaRPr lang="en-US" sz="1200" b="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821086"/>
              </p:ext>
            </p:extLst>
          </p:nvPr>
        </p:nvGraphicFramePr>
        <p:xfrm>
          <a:off x="685800" y="3505200"/>
          <a:ext cx="2057400" cy="822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{69C7853C-536D-4A76-A0AE-DD22124D55A5}</a:tableStyleId>
              </a:tblPr>
              <a:tblGrid>
                <a:gridCol w="20574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Scores</a:t>
                      </a:r>
                      <a:endParaRPr lang="en-US" sz="1200" b="1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SAT score</a:t>
                      </a:r>
                      <a:endParaRPr lang="en-US" sz="1200" b="0" i="1" dirty="0" smtClean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High school GPA</a:t>
                      </a:r>
                      <a:endParaRPr lang="en-US" sz="1200" b="0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49424"/>
                <a:ext cx="8229600" cy="4325112"/>
              </a:xfrm>
            </p:spPr>
            <p:txBody>
              <a:bodyPr>
                <a:normAutofit/>
              </a:bodyPr>
              <a:lstStyle/>
              <a:p>
                <a:pPr marL="109728" indent="0">
                  <a:spcBef>
                    <a:spcPts val="1200"/>
                  </a:spcBef>
                  <a:buNone/>
                </a:pPr>
                <a:r>
                  <a:rPr lang="en-US" b="1" dirty="0" smtClean="0"/>
                  <a:t>Primary Constraint</a:t>
                </a:r>
              </a:p>
              <a:p>
                <a:pPr marL="109728" indent="0">
                  <a:spcBef>
                    <a:spcPts val="1200"/>
                  </a:spcBef>
                  <a:buNone/>
                </a:pPr>
                <a:r>
                  <a:rPr lang="en-US" dirty="0" smtClean="0"/>
                  <a:t>Out of a pool of 51 potential matches, the schools subject to a student’s trait analysis depends on their Admissions Factor (AF) vs. each college’s AF</a:t>
                </a:r>
              </a:p>
              <a:p>
                <a:pPr marL="109728" indent="0">
                  <a:spcBef>
                    <a:spcPts val="0"/>
                  </a:spcBef>
                  <a:buNone/>
                </a:pPr>
                <a:endParaRPr lang="en-US" sz="1600" b="1" dirty="0" smtClean="0"/>
              </a:p>
              <a:p>
                <a:pPr marL="109728" indent="0" algn="ctr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𝑆𝑡𝑢𝑑𝑒𝑛𝑡</m:t>
                      </m:r>
                      <m:r>
                        <a:rPr lang="en-US" b="0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𝐴𝐹</m:t>
                      </m:r>
                      <m:r>
                        <a:rPr lang="en-US" b="0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 = </m:t>
                      </m:r>
                      <m:d>
                        <m:dPr>
                          <m:ctrlPr>
                            <a:rPr lang="en-US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𝑆𝐴𝑇</m:t>
                          </m:r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 ∗ </m:t>
                          </m:r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𝐺𝑃𝐴</m:t>
                          </m:r>
                        </m:e>
                      </m:d>
                      <m:r>
                        <a:rPr lang="en-US" b="0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∗ </m:t>
                      </m:r>
                      <m:d>
                        <m:dPr>
                          <m:ctrlPr>
                            <a:rPr lang="en-US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1+[</m:t>
                          </m:r>
                          <m:r>
                            <a:rPr lang="el-GR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𝛴</m:t>
                          </m:r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𝐵𝑜𝑛𝑢𝑠𝑒𝑠</m:t>
                          </m:r>
                          <m:r>
                            <a:rPr lang="en-US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]</m:t>
                          </m:r>
                        </m:e>
                      </m:d>
                    </m:oMath>
                  </m:oMathPara>
                </a14:m>
                <a:endParaRPr lang="en-US" dirty="0" smtClean="0">
                  <a:solidFill>
                    <a:srgbClr val="002060"/>
                  </a:solidFill>
                </a:endParaRPr>
              </a:p>
              <a:p>
                <a:pPr marL="109728" indent="0" algn="ctr">
                  <a:spcBef>
                    <a:spcPts val="0"/>
                  </a:spcBef>
                  <a:buNone/>
                </a:pPr>
                <a:endParaRPr lang="en-US" dirty="0" smtClean="0">
                  <a:solidFill>
                    <a:srgbClr val="002060"/>
                  </a:solidFill>
                </a:endParaRPr>
              </a:p>
              <a:p>
                <a:pPr marL="109728" indent="0" algn="ctr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𝐶𝑜𝑙𝑙𝑒𝑔𝑒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𝐴𝐹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=(50%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𝑖𝑙𝑒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𝑆𝐴𝑇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∗50%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𝑖𝑙𝑒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𝐺𝑃𝐴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49424"/>
                <a:ext cx="8229600" cy="4325112"/>
              </a:xfrm>
              <a:blipFill rotWithShape="1">
                <a:blip r:embed="rId2"/>
                <a:stretch>
                  <a:fillRect l="-148" t="-1408" r="-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07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2388"/>
            <a:ext cx="8229600" cy="4325112"/>
          </a:xfrm>
        </p:spPr>
        <p:txBody>
          <a:bodyPr>
            <a:normAutofit lnSpcReduction="10000"/>
          </a:bodyPr>
          <a:lstStyle/>
          <a:p>
            <a:pPr marL="109728" indent="0">
              <a:spcBef>
                <a:spcPts val="1200"/>
              </a:spcBef>
              <a:buNone/>
            </a:pPr>
            <a:r>
              <a:rPr lang="en-US" sz="3000" b="1" dirty="0" smtClean="0"/>
              <a:t>Secondary Constraints</a:t>
            </a: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r>
              <a:rPr lang="en-US" sz="2000" dirty="0" smtClean="0"/>
              <a:t>A total of five applications must be sent</a:t>
            </a: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r>
              <a:rPr lang="en-US" sz="2000" dirty="0" smtClean="0"/>
              <a:t>All decision variables must be used and weighted by priority</a:t>
            </a: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r>
              <a:rPr lang="en-US" sz="2000" dirty="0" smtClean="0"/>
              <a:t>Expect a 5% increase in applications received by each school next year</a:t>
            </a: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r>
              <a:rPr lang="en-US" sz="2000" dirty="0" smtClean="0"/>
              <a:t>Possible matches limited to top 51 schools in US News &amp; World Report’s 2012 Guide to Colleges *</a:t>
            </a:r>
          </a:p>
          <a:p>
            <a:pPr marL="109728" indent="0">
              <a:spcBef>
                <a:spcPts val="1200"/>
              </a:spcBef>
              <a:buNone/>
            </a:pPr>
            <a:endParaRPr lang="en-US" sz="1200" i="1" dirty="0" smtClean="0"/>
          </a:p>
          <a:p>
            <a:pPr marL="109728" indent="0">
              <a:spcBef>
                <a:spcPts val="1200"/>
              </a:spcBef>
              <a:buNone/>
            </a:pPr>
            <a:endParaRPr lang="en-US" sz="1200" i="1" dirty="0"/>
          </a:p>
          <a:p>
            <a:pPr marL="109728" indent="0">
              <a:spcBef>
                <a:spcPts val="1200"/>
              </a:spcBef>
              <a:buNone/>
            </a:pPr>
            <a:r>
              <a:rPr lang="en-US" sz="1200" i="1" dirty="0" smtClean="0"/>
              <a:t>* Source of raw data</a:t>
            </a:r>
          </a:p>
          <a:p>
            <a:pPr marL="109728" indent="0">
              <a:spcBef>
                <a:spcPts val="1200"/>
              </a:spcBef>
              <a:buNone/>
            </a:pPr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33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1800"/>
              </a:spcBef>
              <a:buNone/>
            </a:pPr>
            <a:r>
              <a:rPr lang="en-US" sz="2000" b="1" dirty="0" smtClean="0"/>
              <a:t>Model Process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8</a:t>
            </a:fld>
            <a:endParaRPr lang="en-US" dirty="0"/>
          </a:p>
        </p:txBody>
      </p:sp>
      <p:pic>
        <p:nvPicPr>
          <p:cNvPr id="44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oup 45"/>
          <p:cNvGrpSpPr/>
          <p:nvPr/>
        </p:nvGrpSpPr>
        <p:grpSpPr>
          <a:xfrm>
            <a:off x="393700" y="2971800"/>
            <a:ext cx="8439966" cy="2971800"/>
            <a:chOff x="393700" y="2971800"/>
            <a:chExt cx="8439966" cy="2971800"/>
          </a:xfrm>
        </p:grpSpPr>
        <p:grpSp>
          <p:nvGrpSpPr>
            <p:cNvPr id="11" name="Group 10"/>
            <p:cNvGrpSpPr/>
            <p:nvPr/>
          </p:nvGrpSpPr>
          <p:grpSpPr>
            <a:xfrm>
              <a:off x="393700" y="2971800"/>
              <a:ext cx="8439966" cy="2971800"/>
              <a:chOff x="393700" y="2971800"/>
              <a:chExt cx="8439966" cy="29718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6" name="Elbow Connector 35"/>
              <p:cNvCxnSpPr>
                <a:stCxn id="40" idx="6"/>
                <a:endCxn id="107" idx="1"/>
              </p:cNvCxnSpPr>
              <p:nvPr/>
            </p:nvCxnSpPr>
            <p:spPr>
              <a:xfrm>
                <a:off x="6184900" y="4472573"/>
                <a:ext cx="609600" cy="763591"/>
              </a:xfrm>
              <a:prstGeom prst="bentConnector3">
                <a:avLst>
                  <a:gd name="adj1" fmla="val 50000"/>
                </a:avLst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Elbow Connector 53"/>
              <p:cNvCxnSpPr>
                <a:stCxn id="107" idx="3"/>
                <a:endCxn id="114" idx="2"/>
              </p:cNvCxnSpPr>
              <p:nvPr/>
            </p:nvCxnSpPr>
            <p:spPr>
              <a:xfrm flipV="1">
                <a:off x="7556500" y="4850627"/>
                <a:ext cx="752883" cy="385537"/>
              </a:xfrm>
              <a:prstGeom prst="bentConnector2">
                <a:avLst/>
              </a:prstGeom>
              <a:ln w="127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8"/>
              <p:cNvGrpSpPr/>
              <p:nvPr/>
            </p:nvGrpSpPr>
            <p:grpSpPr>
              <a:xfrm>
                <a:off x="393700" y="2971800"/>
                <a:ext cx="8439966" cy="2971800"/>
                <a:chOff x="393700" y="2971800"/>
                <a:chExt cx="8439966" cy="2971800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393700" y="2971800"/>
                  <a:ext cx="8439966" cy="2971800"/>
                  <a:chOff x="609600" y="2895600"/>
                  <a:chExt cx="8133058" cy="2971800"/>
                </a:xfrm>
              </p:grpSpPr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609600" y="2895600"/>
                    <a:ext cx="8133058" cy="2971800"/>
                    <a:chOff x="609600" y="2895600"/>
                    <a:chExt cx="8133058" cy="2971800"/>
                  </a:xfrm>
                </p:grpSpPr>
                <p:sp>
                  <p:nvSpPr>
                    <p:cNvPr id="35" name="Down Arrow Callout 34"/>
                    <p:cNvSpPr/>
                    <p:nvPr/>
                  </p:nvSpPr>
                  <p:spPr>
                    <a:xfrm>
                      <a:off x="6755231" y="3279818"/>
                      <a:ext cx="756703" cy="834982"/>
                    </a:xfrm>
                    <a:prstGeom prst="downArrowCallout">
                      <a:avLst/>
                    </a:prstGeom>
                    <a:ln/>
                  </p:spPr>
                  <p:style>
                    <a:lnRef idx="1">
                      <a:schemeClr val="accent6"/>
                    </a:lnRef>
                    <a:fillRef idx="2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800" i="1" dirty="0" smtClean="0">
                          <a:solidFill>
                            <a:schemeClr val="tx1"/>
                          </a:solidFill>
                        </a:rPr>
                        <a:t>Random Variables in Crystal Ball</a:t>
                      </a:r>
                      <a:endParaRPr lang="en-US" sz="800" i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609600" y="2895600"/>
                      <a:ext cx="8133058" cy="2971800"/>
                      <a:chOff x="609600" y="2895600"/>
                      <a:chExt cx="8133058" cy="2971800"/>
                    </a:xfrm>
                  </p:grpSpPr>
                  <p:grpSp>
                    <p:nvGrpSpPr>
                      <p:cNvPr id="175" name="Group 174"/>
                      <p:cNvGrpSpPr/>
                      <p:nvPr/>
                    </p:nvGrpSpPr>
                    <p:grpSpPr>
                      <a:xfrm>
                        <a:off x="609600" y="2895600"/>
                        <a:ext cx="8133058" cy="2971800"/>
                        <a:chOff x="609600" y="2895600"/>
                        <a:chExt cx="8133058" cy="2971800"/>
                      </a:xfrm>
                    </p:grpSpPr>
                    <p:grpSp>
                      <p:nvGrpSpPr>
                        <p:cNvPr id="119" name="Group 118"/>
                        <p:cNvGrpSpPr/>
                        <p:nvPr/>
                      </p:nvGrpSpPr>
                      <p:grpSpPr>
                        <a:xfrm>
                          <a:off x="609600" y="2895600"/>
                          <a:ext cx="8133058" cy="2971800"/>
                          <a:chOff x="457200" y="2895600"/>
                          <a:chExt cx="8597805" cy="2667000"/>
                        </a:xfrm>
                      </p:grpSpPr>
                      <p:grpSp>
                        <p:nvGrpSpPr>
                          <p:cNvPr id="28" name="Group 27"/>
                          <p:cNvGrpSpPr/>
                          <p:nvPr/>
                        </p:nvGrpSpPr>
                        <p:grpSpPr>
                          <a:xfrm>
                            <a:off x="457200" y="2895600"/>
                            <a:ext cx="3253200" cy="2667000"/>
                            <a:chOff x="685800" y="2895600"/>
                            <a:chExt cx="4066501" cy="2667000"/>
                          </a:xfrm>
                        </p:grpSpPr>
                        <p:grpSp>
                          <p:nvGrpSpPr>
                            <p:cNvPr id="27" name="Group 26"/>
                            <p:cNvGrpSpPr/>
                            <p:nvPr/>
                          </p:nvGrpSpPr>
                          <p:grpSpPr>
                            <a:xfrm>
                              <a:off x="685800" y="2895600"/>
                              <a:ext cx="3886200" cy="2667000"/>
                              <a:chOff x="685800" y="2895600"/>
                              <a:chExt cx="3886200" cy="2667000"/>
                            </a:xfrm>
                          </p:grpSpPr>
                          <p:sp>
                            <p:nvSpPr>
                              <p:cNvPr id="6" name="TextBox 5"/>
                              <p:cNvSpPr txBox="1"/>
                              <p:nvPr/>
                            </p:nvSpPr>
                            <p:spPr>
                              <a:xfrm>
                                <a:off x="685800" y="4127821"/>
                                <a:ext cx="1600200" cy="227873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wrap="square" rtlCol="0" anchor="ctr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US" sz="1050" b="1" dirty="0" smtClean="0"/>
                                  <a:t>User Inputs</a:t>
                                </a:r>
                                <a:endParaRPr lang="en-US" sz="1050" b="1" dirty="0"/>
                              </a:p>
                            </p:txBody>
                          </p:sp>
                          <p:cxnSp>
                            <p:nvCxnSpPr>
                              <p:cNvPr id="8" name="Straight Arrow Connector 7"/>
                              <p:cNvCxnSpPr>
                                <a:stCxn id="6" idx="3"/>
                                <a:endCxn id="13" idx="1"/>
                              </p:cNvCxnSpPr>
                              <p:nvPr/>
                            </p:nvCxnSpPr>
                            <p:spPr>
                              <a:xfrm flipV="1">
                                <a:off x="2286000" y="3445169"/>
                                <a:ext cx="342900" cy="796588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headEnd type="none" w="med" len="med"/>
                                <a:tailEnd type="triangle" w="med" len="med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" name="Straight Arrow Connector 9"/>
                              <p:cNvCxnSpPr>
                                <a:stCxn id="6" idx="3"/>
                                <a:endCxn id="16" idx="1"/>
                              </p:cNvCxnSpPr>
                              <p:nvPr/>
                            </p:nvCxnSpPr>
                            <p:spPr>
                              <a:xfrm>
                                <a:off x="2286000" y="4241757"/>
                                <a:ext cx="381000" cy="762000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headEnd type="none" w="med" len="med"/>
                                <a:tailEnd type="triangle" w="med" len="med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20" name="Group 19"/>
                              <p:cNvGrpSpPr/>
                              <p:nvPr/>
                            </p:nvGrpSpPr>
                            <p:grpSpPr>
                              <a:xfrm>
                                <a:off x="2667000" y="4889821"/>
                                <a:ext cx="1905000" cy="672779"/>
                                <a:chOff x="2743200" y="4014890"/>
                                <a:chExt cx="1905000" cy="672779"/>
                              </a:xfrm>
                            </p:grpSpPr>
                            <p:sp>
                              <p:nvSpPr>
                                <p:cNvPr id="16" name="TextBox 15"/>
                                <p:cNvSpPr txBox="1"/>
                                <p:nvPr/>
                              </p:nvSpPr>
                              <p:spPr>
                                <a:xfrm>
                                  <a:off x="2743200" y="4014890"/>
                                  <a:ext cx="1905000" cy="227873"/>
                                </a:xfrm>
                                <a:prstGeom prst="rect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wrap="square" rtlCol="0" anchor="ctr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US" sz="1050" b="1" dirty="0" smtClean="0"/>
                                    <a:t>14 Categories</a:t>
                                  </a:r>
                                  <a:endParaRPr lang="en-US" sz="1050" b="1" dirty="0"/>
                                </a:p>
                              </p:txBody>
                            </p:sp>
                            <p:sp>
                              <p:nvSpPr>
                                <p:cNvPr id="19" name="Up Arrow Callout 18"/>
                                <p:cNvSpPr/>
                                <p:nvPr/>
                              </p:nvSpPr>
                              <p:spPr>
                                <a:xfrm>
                                  <a:off x="2762250" y="4306669"/>
                                  <a:ext cx="1885950" cy="381000"/>
                                </a:xfrm>
                                <a:prstGeom prst="upArrowCallout">
                                  <a:avLst/>
                                </a:prstGeom>
                                <a:ln/>
                              </p:spPr>
                              <p:style>
                                <a:lnRef idx="1">
                                  <a:schemeClr val="dk1"/>
                                </a:lnRef>
                                <a:fillRef idx="2">
                                  <a:schemeClr val="dk1"/>
                                </a:fillRef>
                                <a:effectRef idx="1">
                                  <a:schemeClr val="dk1"/>
                                </a:effectRef>
                                <a:fontRef idx="minor">
                                  <a:schemeClr val="dk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050" i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Weighted (0 to 3)</a:t>
                                  </a:r>
                                  <a:endParaRPr lang="en-US" sz="1050" i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" name="Group 3"/>
                              <p:cNvGrpSpPr/>
                              <p:nvPr/>
                            </p:nvGrpSpPr>
                            <p:grpSpPr>
                              <a:xfrm>
                                <a:off x="2628900" y="2895600"/>
                                <a:ext cx="1866900" cy="663506"/>
                                <a:chOff x="2781300" y="3276600"/>
                                <a:chExt cx="1866900" cy="663506"/>
                              </a:xfrm>
                            </p:grpSpPr>
                            <p:sp>
                              <p:nvSpPr>
                                <p:cNvPr id="13" name="TextBox 12"/>
                                <p:cNvSpPr txBox="1"/>
                                <p:nvPr/>
                              </p:nvSpPr>
                              <p:spPr>
                                <a:xfrm>
                                  <a:off x="2781300" y="3712233"/>
                                  <a:ext cx="1866900" cy="227873"/>
                                </a:xfrm>
                                <a:prstGeom prst="rect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wrap="square" rtlCol="0" anchor="ctr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US" sz="1050" b="1" dirty="0" smtClean="0"/>
                                    <a:t>Bonus Info</a:t>
                                  </a:r>
                                  <a:endParaRPr lang="en-US" sz="1050" b="1" dirty="0"/>
                                </a:p>
                              </p:txBody>
                            </p:sp>
                            <p:sp>
                              <p:nvSpPr>
                                <p:cNvPr id="25" name="Down Arrow Callout 24"/>
                                <p:cNvSpPr/>
                                <p:nvPr/>
                              </p:nvSpPr>
                              <p:spPr>
                                <a:xfrm>
                                  <a:off x="2781300" y="3276600"/>
                                  <a:ext cx="1866900" cy="381000"/>
                                </a:xfrm>
                                <a:prstGeom prst="downArrowCallout">
                                  <a:avLst/>
                                </a:prstGeom>
                                <a:ln/>
                              </p:spPr>
                              <p:style>
                                <a:lnRef idx="1">
                                  <a:schemeClr val="dk1"/>
                                </a:lnRef>
                                <a:fillRef idx="2">
                                  <a:schemeClr val="dk1"/>
                                </a:fillRef>
                                <a:effectRef idx="1">
                                  <a:schemeClr val="dk1"/>
                                </a:effectRef>
                                <a:fontRef idx="minor">
                                  <a:schemeClr val="dk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n-US" sz="1050" i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Raises AF 5% Each</a:t>
                                  </a:r>
                                  <a:endParaRPr lang="en-US" sz="1050" i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  <p:cxnSp>
                            <p:nvCxnSpPr>
                              <p:cNvPr id="15" name="Straight Arrow Connector 14"/>
                              <p:cNvCxnSpPr>
                                <a:stCxn id="6" idx="3"/>
                                <a:endCxn id="18" idx="1"/>
                              </p:cNvCxnSpPr>
                              <p:nvPr/>
                            </p:nvCxnSpPr>
                            <p:spPr>
                              <a:xfrm flipV="1">
                                <a:off x="2286000" y="4240814"/>
                                <a:ext cx="340426" cy="943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headEnd type="none" w="med" len="med"/>
                                <a:tailEnd type="triangle" w="med" len="med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18" name="TextBox 17"/>
                              <p:cNvSpPr txBox="1"/>
                              <p:nvPr/>
                            </p:nvSpPr>
                            <p:spPr>
                              <a:xfrm>
                                <a:off x="2626426" y="4126878"/>
                                <a:ext cx="1866900" cy="227873"/>
                              </a:xfrm>
                              <a:prstGeom prst="rect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wrap="square" rtlCol="0" anchor="ctr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US" sz="1050" b="1" dirty="0" smtClean="0"/>
                                  <a:t>Scores/Data</a:t>
                                </a:r>
                                <a:endParaRPr lang="en-US" sz="1050" b="1" dirty="0"/>
                              </a:p>
                            </p:txBody>
                          </p:sp>
                        </p:grpSp>
                        <p:cxnSp>
                          <p:nvCxnSpPr>
                            <p:cNvPr id="21" name="Straight Arrow Connector 20"/>
                            <p:cNvCxnSpPr>
                              <a:stCxn id="18" idx="3"/>
                              <a:endCxn id="23" idx="2"/>
                            </p:cNvCxnSpPr>
                            <p:nvPr/>
                          </p:nvCxnSpPr>
                          <p:spPr>
                            <a:xfrm>
                              <a:off x="4493325" y="4240814"/>
                              <a:ext cx="258976" cy="2988"/>
                            </a:xfrm>
                            <a:prstGeom prst="straightConnector1">
                              <a:avLst/>
                            </a:prstGeom>
                            <a:ln w="12700">
                              <a:headEnd type="none" w="med" len="med"/>
                              <a:tailEnd type="triangle" w="med" len="med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3" name="Oval 22"/>
                          <p:cNvSpPr/>
                          <p:nvPr/>
                        </p:nvSpPr>
                        <p:spPr>
                          <a:xfrm>
                            <a:off x="3710399" y="3796676"/>
                            <a:ext cx="1404303" cy="894254"/>
                          </a:xfrm>
                          <a:prstGeom prst="ellipse">
                            <a:avLst/>
                          </a:prstGeom>
                        </p:spPr>
                        <p:style>
                          <a:lnRef idx="1">
                            <a:schemeClr val="accent6"/>
                          </a:lnRef>
                          <a:fillRef idx="3">
                            <a:schemeClr val="accent6"/>
                          </a:fillRef>
                          <a:effectRef idx="2">
                            <a:schemeClr val="accent6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800" b="1" dirty="0" smtClean="0">
                                <a:solidFill>
                                  <a:schemeClr val="bg1"/>
                                </a:solidFill>
                              </a:rPr>
                              <a:t>Schools with AF &lt;/= Student AF</a:t>
                            </a:r>
                          </a:p>
                        </p:txBody>
                      </p:sp>
                      <p:cxnSp>
                        <p:nvCxnSpPr>
                          <p:cNvPr id="37" name="Straight Arrow Connector 36"/>
                          <p:cNvCxnSpPr>
                            <a:stCxn id="23" idx="6"/>
                            <a:endCxn id="40" idx="2"/>
                          </p:cNvCxnSpPr>
                          <p:nvPr/>
                        </p:nvCxnSpPr>
                        <p:spPr>
                          <a:xfrm flipV="1">
                            <a:off x="5114703" y="4242448"/>
                            <a:ext cx="204048" cy="1355"/>
                          </a:xfrm>
                          <a:prstGeom prst="straightConnector1">
                            <a:avLst/>
                          </a:prstGeom>
                          <a:ln w="12700">
                            <a:headEnd type="none" w="med" len="med"/>
                            <a:tailEnd type="triangle" w="med" len="med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0" name="Oval 39"/>
                          <p:cNvSpPr/>
                          <p:nvPr/>
                        </p:nvSpPr>
                        <p:spPr>
                          <a:xfrm>
                            <a:off x="5318751" y="3955562"/>
                            <a:ext cx="1037953" cy="573770"/>
                          </a:xfrm>
                          <a:prstGeom prst="ellipse">
                            <a:avLst/>
                          </a:prstGeom>
                        </p:spPr>
                        <p:style>
                          <a:lnRef idx="1">
                            <a:schemeClr val="accent6"/>
                          </a:lnRef>
                          <a:fillRef idx="3">
                            <a:schemeClr val="accent6"/>
                          </a:fillRef>
                          <a:effectRef idx="2">
                            <a:schemeClr val="accent6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800" b="1" dirty="0" smtClean="0">
                                <a:solidFill>
                                  <a:schemeClr val="bg1"/>
                                </a:solidFill>
                              </a:rPr>
                              <a:t>Schools with</a:t>
                            </a:r>
                          </a:p>
                          <a:p>
                            <a:pPr algn="ctr"/>
                            <a:r>
                              <a:rPr lang="en-US" sz="800" b="1" dirty="0" smtClean="0">
                                <a:solidFill>
                                  <a:schemeClr val="bg1"/>
                                </a:solidFill>
                              </a:rPr>
                              <a:t>Traits &gt; 1</a:t>
                            </a:r>
                            <a:endParaRPr lang="en-US" sz="800" b="1" dirty="0">
                              <a:solidFill>
                                <a:schemeClr val="bg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59" name="Right Brace 58"/>
                          <p:cNvSpPr/>
                          <p:nvPr/>
                        </p:nvSpPr>
                        <p:spPr>
                          <a:xfrm>
                            <a:off x="3562202" y="2895600"/>
                            <a:ext cx="293518" cy="663506"/>
                          </a:xfrm>
                          <a:prstGeom prst="rightBrac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67" name="Right Brace 66"/>
                          <p:cNvSpPr/>
                          <p:nvPr/>
                        </p:nvSpPr>
                        <p:spPr>
                          <a:xfrm>
                            <a:off x="3606810" y="4889821"/>
                            <a:ext cx="309871" cy="672779"/>
                          </a:xfrm>
                          <a:prstGeom prst="rightBrace">
                            <a:avLst/>
                          </a:prstGeom>
                          <a:ln w="12700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7" name="Rectangle 106"/>
                          <p:cNvSpPr/>
                          <p:nvPr/>
                        </p:nvSpPr>
                        <p:spPr>
                          <a:xfrm>
                            <a:off x="6977704" y="4634764"/>
                            <a:ext cx="776250" cy="585914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2"/>
                          </a:lnRef>
                          <a:fillRef idx="3">
                            <a:schemeClr val="accent2"/>
                          </a:fillRef>
                          <a:effectRef idx="2">
                            <a:schemeClr val="accent2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000" b="1" dirty="0" smtClean="0">
                                <a:solidFill>
                                  <a:schemeClr val="bg1"/>
                                </a:solidFill>
                              </a:rPr>
                              <a:t>Decision Model</a:t>
                            </a:r>
                            <a:endParaRPr lang="en-US" sz="1000" b="1" dirty="0">
                              <a:solidFill>
                                <a:schemeClr val="bg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114" name="Vertical Scroll 113"/>
                          <p:cNvSpPr/>
                          <p:nvPr/>
                        </p:nvSpPr>
                        <p:spPr>
                          <a:xfrm>
                            <a:off x="7986829" y="3921369"/>
                            <a:ext cx="1068176" cy="660358"/>
                          </a:xfrm>
                          <a:prstGeom prst="verticalScroll">
                            <a:avLst/>
                          </a:prstGeom>
                        </p:spPr>
                        <p:style>
                          <a:lnRef idx="1">
                            <a:schemeClr val="accent4"/>
                          </a:lnRef>
                          <a:fillRef idx="3">
                            <a:schemeClr val="accent4"/>
                          </a:fillRef>
                          <a:effectRef idx="2">
                            <a:schemeClr val="accent4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sz="1600" b="1" dirty="0" smtClean="0"/>
                              <a:t>Top 5 List</a:t>
                            </a:r>
                            <a:endParaRPr lang="en-US" sz="1600" b="1" dirty="0"/>
                          </a:p>
                        </p:txBody>
                      </p:sp>
                    </p:grpSp>
                    <p:sp>
                      <p:nvSpPr>
                        <p:cNvPr id="172" name="Down Arrow Callout 171"/>
                        <p:cNvSpPr/>
                        <p:nvPr/>
                      </p:nvSpPr>
                      <p:spPr>
                        <a:xfrm>
                          <a:off x="6755231" y="4160027"/>
                          <a:ext cx="756703" cy="612818"/>
                        </a:xfrm>
                        <a:prstGeom prst="downArrowCallout">
                          <a:avLst/>
                        </a:prstGeom>
                        <a:ln/>
                      </p:spPr>
                      <p:style>
                        <a:lnRef idx="1">
                          <a:schemeClr val="accent6"/>
                        </a:lnRef>
                        <a:fillRef idx="2">
                          <a:schemeClr val="accent6"/>
                        </a:fillRef>
                        <a:effectRef idx="1">
                          <a:schemeClr val="accent6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800" i="1" dirty="0" smtClean="0">
                              <a:solidFill>
                                <a:schemeClr val="tx1"/>
                              </a:solidFill>
                            </a:rPr>
                            <a:t>Optimization in Solver</a:t>
                          </a:r>
                          <a:endParaRPr lang="en-US" sz="800" i="1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4" name="TextBox 13"/>
                      <p:cNvSpPr txBox="1"/>
                      <p:nvPr/>
                    </p:nvSpPr>
                    <p:spPr>
                      <a:xfrm>
                        <a:off x="609600" y="3899655"/>
                        <a:ext cx="121096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algn="ctr"/>
                        <a:r>
                          <a:rPr lang="en-US" sz="1400" b="1" i="1" dirty="0" smtClean="0">
                            <a:solidFill>
                              <a:srgbClr val="00B050"/>
                            </a:solidFill>
                          </a:rPr>
                          <a:t>START</a:t>
                        </a:r>
                        <a:endParaRPr lang="en-US" sz="1400" b="1" i="1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7805651" y="3689884"/>
                    <a:ext cx="93700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i="1" dirty="0" smtClean="0">
                        <a:solidFill>
                          <a:srgbClr val="FF0000"/>
                        </a:solidFill>
                      </a:rPr>
                      <a:t>FINISH</a:t>
                    </a:r>
                    <a:endParaRPr lang="en-US" sz="1400" b="1" i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146" name="Straight Arrow Connector 145"/>
                <p:cNvCxnSpPr>
                  <a:stCxn id="67" idx="1"/>
                  <a:endCxn id="40" idx="4"/>
                </p:cNvCxnSpPr>
                <p:nvPr/>
              </p:nvCxnSpPr>
              <p:spPr>
                <a:xfrm flipV="1">
                  <a:off x="3789671" y="4792245"/>
                  <a:ext cx="1885780" cy="776521"/>
                </a:xfrm>
                <a:prstGeom prst="straightConnector1">
                  <a:avLst/>
                </a:prstGeom>
                <a:ln w="127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2" name="Elbow Connector 21"/>
            <p:cNvCxnSpPr>
              <a:stCxn id="59" idx="1"/>
              <a:endCxn id="40" idx="0"/>
            </p:cNvCxnSpPr>
            <p:nvPr/>
          </p:nvCxnSpPr>
          <p:spPr>
            <a:xfrm rot="10800000" flipH="1" flipV="1">
              <a:off x="3729829" y="3341467"/>
              <a:ext cx="1945621" cy="811433"/>
            </a:xfrm>
            <a:prstGeom prst="bentConnector4">
              <a:avLst>
                <a:gd name="adj1" fmla="val 100029"/>
                <a:gd name="adj2" fmla="val 72779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>
              <a:stCxn id="59" idx="1"/>
              <a:endCxn id="23" idx="0"/>
            </p:cNvCxnSpPr>
            <p:nvPr/>
          </p:nvCxnSpPr>
          <p:spPr>
            <a:xfrm rot="10800000" flipH="1" flipV="1">
              <a:off x="3729829" y="3341468"/>
              <a:ext cx="546609" cy="634388"/>
            </a:xfrm>
            <a:prstGeom prst="bentConnector4">
              <a:avLst>
                <a:gd name="adj1" fmla="val 100260"/>
                <a:gd name="adj2" fmla="val 7913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974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spcBef>
                <a:spcPts val="1200"/>
              </a:spcBef>
              <a:buNone/>
            </a:pPr>
            <a:r>
              <a:rPr lang="en-US" sz="2400" b="1" dirty="0" smtClean="0"/>
              <a:t>Data Inputs</a:t>
            </a:r>
          </a:p>
          <a:p>
            <a:pPr marL="109728" indent="0">
              <a:spcBef>
                <a:spcPts val="1200"/>
              </a:spcBef>
              <a:buNone/>
            </a:pPr>
            <a:r>
              <a:rPr lang="en-US" sz="2400" dirty="0" smtClean="0"/>
              <a:t>1. Personal Information		2. Desired Traits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A2DE9-AD60-44B1-8E49-F8222BA8F2A3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419600" y="4267200"/>
            <a:ext cx="5334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0917" t="10425" r="33174" b="45135"/>
          <a:stretch/>
        </p:blipFill>
        <p:spPr>
          <a:xfrm>
            <a:off x="685800" y="3276599"/>
            <a:ext cx="3429000" cy="2772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0983" t="18504" r="32804" b="32811"/>
          <a:stretch/>
        </p:blipFill>
        <p:spPr>
          <a:xfrm>
            <a:off x="5181600" y="3276599"/>
            <a:ext cx="3200400" cy="2772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3" descr="C:\Users\JONBORER\AppData\Local\Microsoft\Windows\Temporary Internet Files\Content.IE5\9HBE78PW\MC900442038[1]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45495"/>
            <a:ext cx="972366" cy="1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68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666</TotalTime>
  <Words>529</Words>
  <Application>Microsoft Office PowerPoint</Application>
  <PresentationFormat>On-screen Show (4:3)</PresentationFormat>
  <Paragraphs>139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PowerPoint Presentation</vt:lpstr>
      <vt:lpstr>Managerial Problem</vt:lpstr>
      <vt:lpstr>Original Choices</vt:lpstr>
      <vt:lpstr>Formulation</vt:lpstr>
      <vt:lpstr>Formulation</vt:lpstr>
      <vt:lpstr>Formulation</vt:lpstr>
      <vt:lpstr>Formulation</vt:lpstr>
      <vt:lpstr>Solution Methodology</vt:lpstr>
      <vt:lpstr>Solution Methodology</vt:lpstr>
      <vt:lpstr>Solution Methodology</vt:lpstr>
      <vt:lpstr>Solution Methodology</vt:lpstr>
      <vt:lpstr>Solution Methodology</vt:lpstr>
      <vt:lpstr>PowerPoint Presentation</vt:lpstr>
      <vt:lpstr>Optimal Choices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Go To College… Again!</dc:title>
  <dc:creator>JONBORER</dc:creator>
  <cp:lastModifiedBy>Jon Borer</cp:lastModifiedBy>
  <cp:revision>86</cp:revision>
  <dcterms:created xsi:type="dcterms:W3CDTF">2011-11-15T03:06:58Z</dcterms:created>
  <dcterms:modified xsi:type="dcterms:W3CDTF">2011-12-12T14:37:06Z</dcterms:modified>
</cp:coreProperties>
</file>