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77" r:id="rId1"/>
  </p:sldMasterIdLst>
  <p:notesMasterIdLst>
    <p:notesMasterId r:id="rId20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2" r:id="rId14"/>
    <p:sldId id="258" r:id="rId15"/>
    <p:sldId id="269" r:id="rId16"/>
    <p:sldId id="273" r:id="rId17"/>
    <p:sldId id="270" r:id="rId18"/>
    <p:sldId id="271" r:id="rId1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65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A4B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3" d="100"/>
          <a:sy n="63" d="100"/>
        </p:scale>
        <p:origin x="-720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DEB8C-7202-2147-BEC3-336D03765A0D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54457-FE6F-9B44-B762-A96D74CFA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566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54457-FE6F-9B44-B762-A96D74CFA28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968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54457-FE6F-9B44-B762-A96D74CFA28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968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C2A61A6-6DB2-4744-86F7-B03E2321CD51}" type="datetime1">
              <a:rPr lang="en-US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99507-5711-49D3-B636-328E6F101BA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04502" y="5638800"/>
            <a:ext cx="705395" cy="1123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-13063" y="788126"/>
            <a:ext cx="9157063" cy="1123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797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C14CB75-EA58-461A-84A1-E7294EC08DA3}" type="datetime1">
              <a:rPr lang="en-US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061418-237C-47B4-81DF-ECC96DBAAF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036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CE868CB-9BDF-4A2B-804E-131D382B04E2}" type="datetime1">
              <a:rPr lang="en-US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0A22D7-3AB7-45EF-BBCB-36A38EE4BB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019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7C86DC8-8AED-45B5-9EE6-0027CBE9872C}" type="datetime1">
              <a:rPr lang="en-US" smtClean="0"/>
              <a:pPr/>
              <a:t>12/4/2011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59D48-16A9-46E6-A8F6-EC2D36EC2CF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726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485EF55-7034-4D35-88BB-C2BFD83B79ED}" type="datetime1">
              <a:rPr lang="en-US"/>
              <a:pPr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4CFEE788-7C98-4773-9370-FF586AAE9F75}" type="slidenum">
              <a:rPr lang="en-US"/>
              <a:pPr/>
              <a:t>‹#›</a:t>
            </a:fld>
            <a:endParaRPr lang="en-US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03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508A784-3882-43DC-A4F0-85EC40F48822}" type="datetime1">
              <a:rPr lang="en-US"/>
              <a:pPr/>
              <a:t>12/4/2011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B719CF-68BD-449E-98D1-26FC7A43C5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931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0055DB0-EDAB-4C6A-8985-726060DF18DB}" type="datetime1">
              <a:rPr lang="en-US"/>
              <a:pPr/>
              <a:t>12/4/2011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9D4DFF-B8C0-4C9C-9B42-7E8016C02F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573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F68F1E5-E3A9-467F-AA0E-A5E77B654B4E}" type="datetime1">
              <a:rPr lang="en-US"/>
              <a:pPr/>
              <a:t>12/4/2011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F7A81-F306-4334-9ACF-F1A8E1FA83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23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E3454EC-7538-492F-AFA5-3D42AC5531D9}" type="datetime1">
              <a:rPr lang="en-US"/>
              <a:pPr/>
              <a:t>12/4/2011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8EC0E1-FD07-47A4-94D7-CC2B5204D2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175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AAA541-5A20-4CCF-B2B3-7523D5DC6C12}" type="datetime1">
              <a:rPr lang="en-US"/>
              <a:pPr/>
              <a:t>12/4/2011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826BAB-170D-4CF7-A4A5-3FDD4A39167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71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4CE8557-B394-4555-9CD9-D1D32AE69F8D}" type="datetime1">
              <a:rPr lang="en-US"/>
              <a:pPr/>
              <a:t>12/4/2011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6DBDF-4D20-411B-A6EE-F97785A276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477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7071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46957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Calibri" pitchFamily="-65" charset="0"/>
              </a:defRPr>
            </a:lvl1pPr>
          </a:lstStyle>
          <a:p>
            <a:fld id="{EFB8AD79-FA33-41D1-B9F0-9220AFF8977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57200" y="1300071"/>
            <a:ext cx="8686800" cy="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2" y="5833926"/>
            <a:ext cx="56197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90" r:id="rId1"/>
    <p:sldLayoutId id="2147484291" r:id="rId2"/>
    <p:sldLayoutId id="2147484300" r:id="rId3"/>
    <p:sldLayoutId id="2147484292" r:id="rId4"/>
    <p:sldLayoutId id="2147484293" r:id="rId5"/>
    <p:sldLayoutId id="2147484294" r:id="rId6"/>
    <p:sldLayoutId id="2147484295" r:id="rId7"/>
    <p:sldLayoutId id="2147484296" r:id="rId8"/>
    <p:sldLayoutId id="2147484297" r:id="rId9"/>
    <p:sldLayoutId id="2147484298" r:id="rId10"/>
    <p:sldLayoutId id="2147484299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8" b="21039"/>
          <a:stretch>
            <a:fillRect/>
          </a:stretch>
        </p:blipFill>
        <p:spPr bwMode="auto">
          <a:xfrm>
            <a:off x="0" y="2132013"/>
            <a:ext cx="914400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itle 1"/>
          <p:cNvSpPr>
            <a:spLocks noGrp="1"/>
          </p:cNvSpPr>
          <p:nvPr>
            <p:ph type="ctrTitle"/>
          </p:nvPr>
        </p:nvSpPr>
        <p:spPr>
          <a:xfrm>
            <a:off x="666203" y="164645"/>
            <a:ext cx="8268789" cy="1470025"/>
          </a:xfrm>
        </p:spPr>
        <p:txBody>
          <a:bodyPr/>
          <a:lstStyle/>
          <a:p>
            <a:r>
              <a:rPr lang="en-US" sz="5400" b="1" dirty="0" smtClean="0">
                <a:latin typeface="Stencil" pitchFamily="82" charset="0"/>
              </a:rPr>
              <a:t>Occupy Wall Street</a:t>
            </a:r>
          </a:p>
        </p:txBody>
      </p:sp>
      <p:cxnSp>
        <p:nvCxnSpPr>
          <p:cNvPr id="5" name="Straight Connector 4"/>
          <p:cNvCxnSpPr>
            <a:cxnSpLocks noChangeShapeType="1"/>
          </p:cNvCxnSpPr>
          <p:nvPr/>
        </p:nvCxnSpPr>
        <p:spPr bwMode="auto">
          <a:xfrm>
            <a:off x="3430449" y="610530"/>
            <a:ext cx="4668518" cy="499812"/>
          </a:xfrm>
          <a:prstGeom prst="line">
            <a:avLst/>
          </a:prstGeom>
          <a:noFill/>
          <a:ln w="53975">
            <a:solidFill>
              <a:srgbClr val="FF0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 flipH="1">
            <a:off x="3645055" y="610529"/>
            <a:ext cx="4558416" cy="499813"/>
          </a:xfrm>
          <a:prstGeom prst="line">
            <a:avLst/>
          </a:prstGeom>
          <a:noFill/>
          <a:ln w="53975">
            <a:solidFill>
              <a:srgbClr val="FF0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itle 1"/>
          <p:cNvSpPr txBox="1">
            <a:spLocks/>
          </p:cNvSpPr>
          <p:nvPr/>
        </p:nvSpPr>
        <p:spPr>
          <a:xfrm rot="461217">
            <a:off x="4153275" y="431016"/>
            <a:ext cx="3447706" cy="901337"/>
          </a:xfrm>
          <a:prstGeom prst="rect">
            <a:avLst/>
          </a:prstGeom>
          <a:solidFill>
            <a:srgbClr val="FFFFFF">
              <a:alpha val="81176"/>
            </a:srgb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6000" b="1" i="1" dirty="0" smtClean="0">
                <a:solidFill>
                  <a:srgbClr val="800000"/>
                </a:solidFill>
                <a:latin typeface="Stencil" pitchFamily="82" charset="0"/>
                <a:ea typeface="+mj-ea"/>
                <a:cs typeface="Chalkduster"/>
              </a:rPr>
              <a:t>Solver</a:t>
            </a:r>
            <a:endParaRPr lang="en-US" sz="6000" b="1" i="1" dirty="0">
              <a:solidFill>
                <a:srgbClr val="800000"/>
              </a:solidFill>
              <a:latin typeface="Stencil" pitchFamily="82" charset="0"/>
              <a:ea typeface="+mj-ea"/>
              <a:cs typeface="Chalkduster"/>
            </a:endParaRPr>
          </a:p>
        </p:txBody>
      </p:sp>
      <p:sp>
        <p:nvSpPr>
          <p:cNvPr id="13319" name="TextBox 15"/>
          <p:cNvSpPr txBox="1">
            <a:spLocks noChangeArrowheads="1"/>
          </p:cNvSpPr>
          <p:nvPr/>
        </p:nvSpPr>
        <p:spPr bwMode="auto">
          <a:xfrm>
            <a:off x="6546850" y="6227763"/>
            <a:ext cx="2549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65" charset="0"/>
                <a:ea typeface="ＭＳ Ｐゴシック" pitchFamily="-65" charset="-128"/>
              </a:defRPr>
            </a:lvl9pPr>
          </a:lstStyle>
          <a:p>
            <a:r>
              <a:rPr lang="en-US" sz="1600"/>
              <a:t>James Rasulo | Eugene Song</a:t>
            </a:r>
          </a:p>
          <a:p>
            <a:r>
              <a:rPr lang="en-US" sz="1600"/>
              <a:t>Decision Models, Fall 2011</a:t>
            </a:r>
          </a:p>
        </p:txBody>
      </p:sp>
      <p:sp>
        <p:nvSpPr>
          <p:cNvPr id="17" name="TextBox 16"/>
          <p:cNvSpPr txBox="1"/>
          <p:nvPr/>
        </p:nvSpPr>
        <p:spPr>
          <a:xfrm rot="1369872">
            <a:off x="2030413" y="1831975"/>
            <a:ext cx="1792287" cy="2319338"/>
          </a:xfrm>
          <a:prstGeom prst="rect">
            <a:avLst/>
          </a:prstGeom>
          <a:blipFill rotWithShape="1">
            <a:blip r:embed="rId3">
              <a:alphaModFix amt="99000"/>
              <a:lum bright="39000" contrast="-70000"/>
            </a:blip>
            <a:tile tx="0" ty="0" sx="100000" sy="100000" flip="none" algn="tl"/>
          </a:blipFill>
          <a:ln>
            <a:solidFill>
              <a:schemeClr val="tx1">
                <a:alpha val="72000"/>
              </a:schemeClr>
            </a:solidFill>
          </a:ln>
          <a:effec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ndwriting - Dakota"/>
                <a:ea typeface="+mn-ea"/>
              </a:rPr>
              <a:t>More JURAN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Handwriting - Dakot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Handwriting - Dakot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Handwriting - Dakot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Handwriting - Dakot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Handwriting - Dakot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Handwriting - Dakot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ndwriting - Dakota"/>
                <a:ea typeface="+mn-ea"/>
              </a:rPr>
              <a:t>for the </a:t>
            </a:r>
            <a:r>
              <a:rPr lang="en-US" b="1" u="sng" dirty="0">
                <a:solidFill>
                  <a:srgbClr val="FF0000"/>
                </a:solidFill>
                <a:latin typeface="Handwriting - Dakota"/>
                <a:ea typeface="+mn-ea"/>
              </a:rPr>
              <a:t>99%!</a:t>
            </a:r>
          </a:p>
        </p:txBody>
      </p:sp>
      <p:sp>
        <p:nvSpPr>
          <p:cNvPr id="18" name="TextBox 17"/>
          <p:cNvSpPr txBox="1"/>
          <p:nvPr/>
        </p:nvSpPr>
        <p:spPr>
          <a:xfrm rot="20265554">
            <a:off x="5399088" y="1738313"/>
            <a:ext cx="1479550" cy="2333625"/>
          </a:xfrm>
          <a:prstGeom prst="rect">
            <a:avLst/>
          </a:prstGeom>
          <a:blipFill rotWithShape="1">
            <a:blip r:embed="rId3">
              <a:alphaModFix amt="93000"/>
              <a:lum bright="-4000" contrast="-28000"/>
            </a:blip>
            <a:tile tx="0" ty="0" sx="100000" sy="100000" flip="none" algn="tl"/>
          </a:blipFill>
          <a:ln>
            <a:solidFill>
              <a:schemeClr val="tx1">
                <a:alpha val="72000"/>
              </a:schemeClr>
            </a:solidFill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700" b="1" dirty="0">
              <a:solidFill>
                <a:schemeClr val="tx1">
                  <a:lumMod val="75000"/>
                  <a:lumOff val="25000"/>
                </a:schemeClr>
              </a:solidFill>
              <a:latin typeface="Handwriting - Dakot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700" b="1" dirty="0">
              <a:solidFill>
                <a:schemeClr val="tx1">
                  <a:lumMod val="75000"/>
                  <a:lumOff val="25000"/>
                </a:schemeClr>
              </a:solidFill>
              <a:latin typeface="Handwriting - Dakot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700" b="1" dirty="0">
              <a:solidFill>
                <a:schemeClr val="tx1">
                  <a:lumMod val="75000"/>
                  <a:lumOff val="25000"/>
                </a:schemeClr>
              </a:solidFill>
              <a:latin typeface="Handwriting - Dakot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700" b="1" dirty="0">
              <a:solidFill>
                <a:schemeClr val="tx1">
                  <a:lumMod val="75000"/>
                  <a:lumOff val="25000"/>
                </a:schemeClr>
              </a:solidFill>
              <a:latin typeface="Handwriting - Dakot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Gill Sans Ultra Bold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Gill Sans Ultra Bold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ill Sans Ultra Bold"/>
                <a:ea typeface="+mn-ea"/>
              </a:rPr>
              <a:t>Good Discussion.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lum bright="-4000" contrast="-28000"/>
          </a:blip>
          <a:stretch>
            <a:fillRect/>
          </a:stretch>
        </p:blipFill>
        <p:spPr>
          <a:xfrm rot="20267752">
            <a:off x="5424488" y="1868488"/>
            <a:ext cx="1214437" cy="1484312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lum bright="12000" contrast="-2000"/>
          </a:blip>
          <a:stretch>
            <a:fillRect/>
          </a:stretch>
        </p:blipFill>
        <p:spPr>
          <a:xfrm rot="1415141">
            <a:off x="2230438" y="2311400"/>
            <a:ext cx="1428750" cy="1309688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 Definitely Smells Like Solver In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Solver can help us save the 99% some money (they need it, after all)</a:t>
            </a:r>
          </a:p>
          <a:p>
            <a:pPr lvl="1"/>
            <a:r>
              <a:rPr lang="en-US" dirty="0" smtClean="0"/>
              <a:t>Maximize the effective impact given a limited budget</a:t>
            </a:r>
          </a:p>
          <a:p>
            <a:r>
              <a:rPr lang="en-US" dirty="0" smtClean="0"/>
              <a:t>There are so many venues at which they can </a:t>
            </a:r>
            <a:r>
              <a:rPr lang="en-US" strike="sngStrike" dirty="0" smtClean="0"/>
              <a:t>annoy people</a:t>
            </a:r>
            <a:r>
              <a:rPr lang="en-US" dirty="0" smtClean="0"/>
              <a:t> gain publicity</a:t>
            </a:r>
          </a:p>
          <a:p>
            <a:pPr lvl="1"/>
            <a:r>
              <a:rPr lang="en-US" dirty="0" smtClean="0"/>
              <a:t>Office Buildings</a:t>
            </a:r>
          </a:p>
          <a:p>
            <a:pPr lvl="1"/>
            <a:r>
              <a:rPr lang="en-US" dirty="0" smtClean="0"/>
              <a:t>Parks</a:t>
            </a:r>
          </a:p>
          <a:p>
            <a:pPr lvl="1"/>
            <a:r>
              <a:rPr lang="en-US" dirty="0" smtClean="0"/>
              <a:t>Subway Stations</a:t>
            </a:r>
          </a:p>
          <a:p>
            <a:pPr lvl="1"/>
            <a:r>
              <a:rPr lang="en-US" dirty="0" smtClean="0"/>
              <a:t>Schools</a:t>
            </a:r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0970" y="3492789"/>
            <a:ext cx="2864067" cy="299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18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Constraints/Assumptions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constraints include:</a:t>
            </a:r>
          </a:p>
          <a:p>
            <a:pPr lvl="1"/>
            <a:r>
              <a:rPr lang="en-US" dirty="0" smtClean="0"/>
              <a:t>An upper limit on the number of each type of venue that can be occupied</a:t>
            </a:r>
          </a:p>
          <a:p>
            <a:pPr lvl="1"/>
            <a:r>
              <a:rPr lang="en-US" dirty="0" smtClean="0"/>
              <a:t>An upper limit (500) on the number of drummers available (not everyone is rhythmically inclined)</a:t>
            </a:r>
            <a:endParaRPr lang="en-US" dirty="0"/>
          </a:p>
        </p:txBody>
      </p:sp>
      <p:pic>
        <p:nvPicPr>
          <p:cNvPr id="5" name="Picture 4" descr="IMG_7089-1212682014-O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8" b="25653"/>
          <a:stretch/>
        </p:blipFill>
        <p:spPr>
          <a:xfrm>
            <a:off x="2703293" y="3786421"/>
            <a:ext cx="3786938" cy="2668167"/>
          </a:xfrm>
          <a:prstGeom prst="rect">
            <a:avLst/>
          </a:prstGeom>
        </p:spPr>
      </p:pic>
      <p:cxnSp>
        <p:nvCxnSpPr>
          <p:cNvPr id="9" name="Straight Arrow Connector 8"/>
          <p:cNvCxnSpPr>
            <a:stCxn id="10" idx="1"/>
          </p:cNvCxnSpPr>
          <p:nvPr/>
        </p:nvCxnSpPr>
        <p:spPr>
          <a:xfrm flipH="1">
            <a:off x="6245536" y="4598165"/>
            <a:ext cx="1002082" cy="3933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247618" y="4182666"/>
            <a:ext cx="16662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This guy is welcome in any drum circle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002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Constraints/Assumptions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9571"/>
            <a:ext cx="8229600" cy="1286103"/>
          </a:xfrm>
        </p:spPr>
        <p:txBody>
          <a:bodyPr/>
          <a:lstStyle/>
          <a:p>
            <a:r>
              <a:rPr lang="en-US" sz="2400" dirty="0" smtClean="0"/>
              <a:t>We assumed each activity had a required number of participants in order to attain “</a:t>
            </a:r>
            <a:r>
              <a:rPr lang="en-US" sz="2400" dirty="0" err="1" smtClean="0"/>
              <a:t>occupiedness</a:t>
            </a:r>
            <a:r>
              <a:rPr lang="en-US" sz="2400" dirty="0" smtClean="0"/>
              <a:t>”</a:t>
            </a:r>
          </a:p>
          <a:p>
            <a:r>
              <a:rPr lang="en-US" sz="2400" dirty="0" smtClean="0"/>
              <a:t>We assumed that sleeping is only allowed in parks</a:t>
            </a:r>
            <a:endParaRPr lang="en-US" sz="24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30" y="2863915"/>
            <a:ext cx="7887970" cy="1037122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609600" y="4048779"/>
            <a:ext cx="8229600" cy="12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We also assigned each venue type an </a:t>
            </a:r>
            <a:r>
              <a:rPr lang="en-US" sz="2400" strike="sngStrike" dirty="0" smtClean="0"/>
              <a:t>annoyance</a:t>
            </a:r>
            <a:r>
              <a:rPr lang="en-US" sz="2400" dirty="0" smtClean="0"/>
              <a:t> “publicity” factor, on a scale of 1 to 10, with 10 being the highest amount of publicity.</a:t>
            </a:r>
            <a:endParaRPr lang="en-US" sz="24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635" y="5434677"/>
            <a:ext cx="7963165" cy="47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45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Constraints/Assumptions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9571"/>
            <a:ext cx="8229600" cy="979917"/>
          </a:xfrm>
        </p:spPr>
        <p:txBody>
          <a:bodyPr/>
          <a:lstStyle/>
          <a:p>
            <a:r>
              <a:rPr lang="en-US" sz="2400" dirty="0" smtClean="0"/>
              <a:t>Finally, we created a cost schedule, assigning each activity a cost, based on the venue at which it takes place:</a:t>
            </a:r>
            <a:endParaRPr lang="en-US" sz="2400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609600" y="4048779"/>
            <a:ext cx="8229600" cy="2233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New set of bongos = $40</a:t>
            </a:r>
          </a:p>
          <a:p>
            <a:r>
              <a:rPr lang="en-US" sz="2400" dirty="0" smtClean="0"/>
              <a:t>But OWS-</a:t>
            </a:r>
            <a:r>
              <a:rPr lang="en-US" sz="2400" dirty="0" err="1" smtClean="0"/>
              <a:t>ers</a:t>
            </a:r>
            <a:r>
              <a:rPr lang="en-US" sz="2400" dirty="0" smtClean="0"/>
              <a:t> can get them on the cheap</a:t>
            </a:r>
          </a:p>
          <a:p>
            <a:pPr lvl="1"/>
            <a:r>
              <a:rPr lang="en-US" sz="2000" dirty="0" smtClean="0"/>
              <a:t>Approximate cost: $12.00/person</a:t>
            </a:r>
          </a:p>
          <a:p>
            <a:pPr lvl="1"/>
            <a:r>
              <a:rPr lang="en-US" sz="2000" dirty="0" smtClean="0"/>
              <a:t>Drumming at schools: can steal from music department </a:t>
            </a:r>
            <a:r>
              <a:rPr lang="en-US" sz="2000" dirty="0" smtClean="0">
                <a:sym typeface="Wingdings"/>
              </a:rPr>
              <a:t> less expensive</a:t>
            </a:r>
          </a:p>
          <a:p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202" y="2608913"/>
            <a:ext cx="8705715" cy="116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56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99" y="1848452"/>
            <a:ext cx="8978012" cy="486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45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OWS could optimize their publicity efforts by:</a:t>
            </a:r>
          </a:p>
          <a:p>
            <a:pPr lvl="1"/>
            <a:r>
              <a:rPr lang="en-US" sz="2000" dirty="0" smtClean="0"/>
              <a:t>Deploying 2,400 members to the streets</a:t>
            </a:r>
          </a:p>
          <a:p>
            <a:pPr lvl="1"/>
            <a:r>
              <a:rPr lang="en-US" sz="2000" dirty="0" smtClean="0"/>
              <a:t>Occupying 10 parks, 3 subway stations, 10 office buildings, and 5 schools</a:t>
            </a:r>
          </a:p>
          <a:p>
            <a:pPr lvl="1"/>
            <a:r>
              <a:rPr lang="en-US" sz="2000" dirty="0" smtClean="0"/>
              <a:t>Cost = $28,942</a:t>
            </a:r>
          </a:p>
          <a:p>
            <a:r>
              <a:rPr lang="en-US" sz="2400" dirty="0" smtClean="0"/>
              <a:t>Instead, they occupied 16 subway stations, 2 parks, and an undetermined number of office buildings and schools</a:t>
            </a:r>
          </a:p>
          <a:p>
            <a:r>
              <a:rPr lang="en-US" sz="2400" dirty="0"/>
              <a:t>Surprisingly, the binding constraint was not cost but the limited number of office buildings and schools they could </a:t>
            </a:r>
            <a:r>
              <a:rPr lang="en-US" sz="2400" dirty="0" smtClean="0"/>
              <a:t>reasonably occupy</a:t>
            </a:r>
            <a:endParaRPr lang="en-US" sz="2400" dirty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86193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OWS = SUB OPTIMAL</a:t>
            </a:r>
          </a:p>
        </p:txBody>
      </p:sp>
      <p:pic>
        <p:nvPicPr>
          <p:cNvPr id="4" name="Picture 3" descr="Picture 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8" t="4664"/>
          <a:stretch/>
        </p:blipFill>
        <p:spPr>
          <a:xfrm>
            <a:off x="2131852" y="2687633"/>
            <a:ext cx="4883008" cy="3161033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7619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Improvements for the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1020"/>
            <a:ext cx="8229600" cy="4525963"/>
          </a:xfrm>
        </p:spPr>
        <p:txBody>
          <a:bodyPr/>
          <a:lstStyle/>
          <a:p>
            <a:r>
              <a:rPr lang="en-US" sz="2400" dirty="0" smtClean="0"/>
              <a:t>Other options for expenditure: advertising?  Office space?</a:t>
            </a:r>
          </a:p>
          <a:p>
            <a:r>
              <a:rPr lang="en-US" sz="2400" dirty="0" smtClean="0"/>
              <a:t>Look at “return on investment” and forecast “value” of occupying different locations</a:t>
            </a:r>
          </a:p>
          <a:p>
            <a:r>
              <a:rPr lang="en-US" sz="2400" dirty="0" smtClean="0"/>
              <a:t>Use </a:t>
            </a:r>
            <a:r>
              <a:rPr lang="en-US" sz="2400" dirty="0" err="1" smtClean="0"/>
              <a:t>PrecisionTree</a:t>
            </a:r>
            <a:r>
              <a:rPr lang="en-US" sz="2400" dirty="0" smtClean="0"/>
              <a:t> to determine government response to new tactics and activities to perform cost/benefit analyses</a:t>
            </a:r>
          </a:p>
          <a:p>
            <a:r>
              <a:rPr lang="en-US" sz="2400" dirty="0" smtClean="0"/>
              <a:t>Factor in value of hipster dogs and babies</a:t>
            </a:r>
            <a:endParaRPr lang="en-US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961" y="3969329"/>
            <a:ext cx="3493155" cy="24591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682" y="3957032"/>
            <a:ext cx="3713018" cy="24714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858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" y="507591"/>
            <a:ext cx="9006840" cy="11430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738050"/>
            <a:ext cx="568452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4400" dirty="0" smtClean="0"/>
              <a:t>Any (EASY) Questions?</a:t>
            </a:r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r>
              <a:rPr lang="en-US" sz="4400" dirty="0" smtClean="0"/>
              <a:t>No?</a:t>
            </a:r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r>
              <a:rPr lang="en-US" sz="4400" dirty="0" smtClean="0"/>
              <a:t>THANKS!</a:t>
            </a:r>
            <a:endParaRPr lang="en-US" sz="4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050" y="2223806"/>
            <a:ext cx="5238750" cy="3933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464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#OWS Has Many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475" y="1469570"/>
            <a:ext cx="7869382" cy="4525963"/>
          </a:xfrm>
        </p:spPr>
        <p:txBody>
          <a:bodyPr/>
          <a:lstStyle/>
          <a:p>
            <a:r>
              <a:rPr lang="en-US" sz="2800" dirty="0" smtClean="0"/>
              <a:t>A big problem is figuring out how much money they actually have available for occupying</a:t>
            </a:r>
          </a:p>
          <a:p>
            <a:r>
              <a:rPr lang="en-US" sz="2800" dirty="0" smtClean="0"/>
              <a:t>Their funding and expenses are unpredictable </a:t>
            </a:r>
          </a:p>
          <a:p>
            <a:pPr lvl="1"/>
            <a:r>
              <a:rPr lang="en-US" dirty="0"/>
              <a:t>How much money </a:t>
            </a:r>
            <a:r>
              <a:rPr lang="en-US" dirty="0" smtClean="0"/>
              <a:t>will come in?</a:t>
            </a:r>
            <a:endParaRPr lang="en-US" dirty="0"/>
          </a:p>
          <a:p>
            <a:pPr lvl="1"/>
            <a:r>
              <a:rPr lang="en-US" sz="2400" dirty="0" smtClean="0"/>
              <a:t>How much money will need to be set aside for bail?</a:t>
            </a:r>
          </a:p>
          <a:p>
            <a:pPr lvl="1"/>
            <a:r>
              <a:rPr lang="en-US" sz="2400" dirty="0" smtClean="0"/>
              <a:t>What if someone gets sued for the cause?</a:t>
            </a:r>
          </a:p>
          <a:p>
            <a:pPr lvl="1"/>
            <a:r>
              <a:rPr lang="en-US" sz="2400" dirty="0" smtClean="0"/>
              <a:t>How much food do they need?</a:t>
            </a:r>
          </a:p>
          <a:p>
            <a:pPr lvl="1"/>
            <a:r>
              <a:rPr lang="en-US" dirty="0" smtClean="0"/>
              <a:t>Where should they deploy their                                      troops?</a:t>
            </a:r>
          </a:p>
          <a:p>
            <a:pPr lvl="1"/>
            <a:endParaRPr lang="en-US" sz="2400" dirty="0" smtClean="0"/>
          </a:p>
          <a:p>
            <a:endParaRPr lang="en-US" sz="2800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477" y="4345862"/>
            <a:ext cx="3024395" cy="2268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972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 Only They Had Crystal Ball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5320" y="1523611"/>
            <a:ext cx="7985760" cy="3393374"/>
          </a:xfrm>
        </p:spPr>
        <p:txBody>
          <a:bodyPr/>
          <a:lstStyle/>
          <a:p>
            <a:r>
              <a:rPr lang="en-US" dirty="0" smtClean="0"/>
              <a:t>We can use Crystal Ball to simulate how much they will have left for street protests on average, using Monte Carlo simulations to determine their cash inflow and outflows</a:t>
            </a:r>
          </a:p>
          <a:p>
            <a:r>
              <a:rPr lang="en-US" dirty="0" smtClean="0"/>
              <a:t>Oracle is a part of the 1% and </a:t>
            </a:r>
            <a:r>
              <a:rPr lang="en-US" dirty="0" err="1" smtClean="0"/>
              <a:t>OWS’ers</a:t>
            </a:r>
            <a:r>
              <a:rPr lang="en-US" dirty="0" smtClean="0"/>
              <a:t> are not motivated enough to come to Stern to learn how to use it</a:t>
            </a:r>
          </a:p>
          <a:p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435" y="4603957"/>
            <a:ext cx="3542615" cy="1735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7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Money Comes In Every 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291" y="1469570"/>
            <a:ext cx="8562109" cy="4525963"/>
          </a:xfrm>
        </p:spPr>
        <p:txBody>
          <a:bodyPr/>
          <a:lstStyle/>
          <a:p>
            <a:r>
              <a:rPr lang="en-US" sz="2400" dirty="0" smtClean="0"/>
              <a:t>Based on OWS figures, used Crystal Ball to determine a statistical model to approximate donations coming in on a daily basis</a:t>
            </a:r>
          </a:p>
          <a:p>
            <a:r>
              <a:rPr lang="en-US" sz="2400" dirty="0" smtClean="0"/>
              <a:t>During its October peak, OWS brought in 400 donations per day with an average value of $45.  As time wears on, we believe that fewer people will make donations </a:t>
            </a:r>
            <a:r>
              <a:rPr lang="en-US" sz="2400" dirty="0" smtClean="0">
                <a:sym typeface="Wingdings" pitchFamily="2" charset="2"/>
              </a:rPr>
              <a:t> 175 per day.</a:t>
            </a:r>
            <a:endParaRPr lang="en-US" sz="2400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2" t="15643" r="-124"/>
          <a:stretch/>
        </p:blipFill>
        <p:spPr bwMode="auto">
          <a:xfrm>
            <a:off x="3779520" y="3704381"/>
            <a:ext cx="5101245" cy="2876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>
            <a:stCxn id="7" idx="3"/>
          </p:cNvCxnSpPr>
          <p:nvPr/>
        </p:nvCxnSpPr>
        <p:spPr>
          <a:xfrm>
            <a:off x="3521775" y="5483933"/>
            <a:ext cx="1873185" cy="340237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539240" y="5253100"/>
            <a:ext cx="1982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+mj-lt"/>
              </a:rPr>
              <a:t>… way lower.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3600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Maximum Extreme Awesomeness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6440"/>
            <a:ext cx="8229600" cy="4525963"/>
          </a:xfrm>
        </p:spPr>
        <p:txBody>
          <a:bodyPr/>
          <a:lstStyle/>
          <a:p>
            <a:r>
              <a:rPr lang="en-US" dirty="0"/>
              <a:t>Used Maximum Extreme Distribution because it sounds awesome and accurately depicts the low likelihood of receiving large monetary donations </a:t>
            </a:r>
          </a:p>
          <a:p>
            <a:pPr lvl="1"/>
            <a:r>
              <a:rPr lang="en-US" dirty="0" smtClean="0"/>
              <a:t>Mean Donation = $47</a:t>
            </a:r>
          </a:p>
          <a:p>
            <a:pPr lvl="1"/>
            <a:r>
              <a:rPr lang="en-US" dirty="0" smtClean="0"/>
              <a:t>Median Donation = $40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961" y="3870368"/>
            <a:ext cx="4239487" cy="2876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Brace 3"/>
          <p:cNvSpPr/>
          <p:nvPr/>
        </p:nvSpPr>
        <p:spPr>
          <a:xfrm>
            <a:off x="4239487" y="2867896"/>
            <a:ext cx="720436" cy="692727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140035" y="2921871"/>
                <a:ext cx="261257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i="1" dirty="0" smtClean="0">
                    <a:latin typeface="+mj-lt"/>
                  </a:rPr>
                  <a:t>Likeliest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/>
                        <a:ea typeface="Cambria Math"/>
                      </a:rPr>
                      <m:t>≈</m:t>
                    </m:r>
                  </m:oMath>
                </a14:m>
                <a:r>
                  <a:rPr lang="en-US" sz="3200" i="1" dirty="0" smtClean="0">
                    <a:latin typeface="+mj-lt"/>
                  </a:rPr>
                  <a:t>$45</a:t>
                </a:r>
                <a:endParaRPr lang="en-US" sz="3200" i="1" dirty="0">
                  <a:latin typeface="+mj-lt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0035" y="2921871"/>
                <a:ext cx="2612575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5828" t="-12500" r="-1632" b="-343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332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Occupying </a:t>
            </a:r>
            <a:r>
              <a:rPr lang="en-US" dirty="0" err="1" smtClean="0"/>
              <a:t>Ain’t</a:t>
            </a:r>
            <a:r>
              <a:rPr lang="en-US" dirty="0"/>
              <a:t> </a:t>
            </a:r>
            <a:r>
              <a:rPr lang="en-US" dirty="0" smtClean="0"/>
              <a:t>Cheap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26284" y="1594265"/>
            <a:ext cx="3574472" cy="4525963"/>
          </a:xfrm>
        </p:spPr>
        <p:txBody>
          <a:bodyPr/>
          <a:lstStyle/>
          <a:p>
            <a:r>
              <a:rPr lang="en-US" dirty="0" smtClean="0"/>
              <a:t>Food</a:t>
            </a:r>
          </a:p>
          <a:p>
            <a:pPr lvl="1"/>
            <a:r>
              <a:rPr lang="en-US" dirty="0" smtClean="0"/>
              <a:t>Ironic mustaches need fuel to grow</a:t>
            </a:r>
          </a:p>
          <a:p>
            <a:endParaRPr lang="en-US" dirty="0" smtClean="0"/>
          </a:p>
          <a:p>
            <a:r>
              <a:rPr lang="en-US" dirty="0" smtClean="0"/>
              <a:t>Bail money</a:t>
            </a:r>
          </a:p>
          <a:p>
            <a:r>
              <a:rPr lang="en-US" dirty="0" smtClean="0"/>
              <a:t>Legal fees</a:t>
            </a:r>
          </a:p>
          <a:p>
            <a:pPr lvl="1"/>
            <a:r>
              <a:rPr lang="en-US" dirty="0" smtClean="0"/>
              <a:t>Mom and Dad don’t have your back this time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1" t="22337" r="13750" b="11819"/>
          <a:stretch/>
        </p:blipFill>
        <p:spPr bwMode="auto">
          <a:xfrm>
            <a:off x="4189916" y="1469569"/>
            <a:ext cx="4560322" cy="25205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65"/>
          <a:stretch/>
        </p:blipFill>
        <p:spPr bwMode="auto">
          <a:xfrm>
            <a:off x="4614358" y="4197924"/>
            <a:ext cx="3933111" cy="2277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117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Much is Left Over?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9571"/>
            <a:ext cx="8229600" cy="567048"/>
          </a:xfrm>
        </p:spPr>
        <p:txBody>
          <a:bodyPr/>
          <a:lstStyle/>
          <a:p>
            <a:r>
              <a:rPr lang="en-US" dirty="0" smtClean="0"/>
              <a:t>Excel is a tool of the 1%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0" y="2392507"/>
            <a:ext cx="8936182" cy="3563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776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Excess Funding for Causing a Ruckus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average, OWS has between $30-35K to spend out on the streets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804" y="2567405"/>
            <a:ext cx="7313469" cy="4128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809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Do With the Money?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30530"/>
            <a:ext cx="8229600" cy="4525963"/>
          </a:xfrm>
        </p:spPr>
        <p:txBody>
          <a:bodyPr/>
          <a:lstStyle/>
          <a:p>
            <a:r>
              <a:rPr lang="en-US" sz="2400" dirty="0" smtClean="0"/>
              <a:t>While it may look like a group of rag-tag street people, OWS has costs to deploy protesters throughout the city</a:t>
            </a:r>
          </a:p>
          <a:p>
            <a:pPr lvl="1"/>
            <a:r>
              <a:rPr lang="en-US" sz="2000" dirty="0" smtClean="0"/>
              <a:t>Signage is not free</a:t>
            </a:r>
          </a:p>
          <a:p>
            <a:pPr lvl="1"/>
            <a:r>
              <a:rPr lang="en-US" sz="2000" dirty="0" smtClean="0"/>
              <a:t>Drums for rhythmic drum circles cost money</a:t>
            </a:r>
          </a:p>
          <a:p>
            <a:pPr lvl="1"/>
            <a:r>
              <a:rPr lang="en-US" sz="2000" dirty="0" smtClean="0"/>
              <a:t>Chanting causes thirst and sore throats</a:t>
            </a:r>
          </a:p>
          <a:p>
            <a:pPr lvl="1"/>
            <a:r>
              <a:rPr lang="en-US" sz="2000" dirty="0" smtClean="0"/>
              <a:t>Sleeping bags and tents don’t grow on trees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2"/>
          <a:stretch/>
        </p:blipFill>
        <p:spPr bwMode="auto">
          <a:xfrm>
            <a:off x="3731038" y="4353677"/>
            <a:ext cx="2899865" cy="2279627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90" y="4353678"/>
            <a:ext cx="3422073" cy="2279627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9" t="4136" r="4815" b="5457"/>
          <a:stretch/>
        </p:blipFill>
        <p:spPr bwMode="auto">
          <a:xfrm>
            <a:off x="6679665" y="4353677"/>
            <a:ext cx="2246825" cy="2279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259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1524</TotalTime>
  <Words>726</Words>
  <Application>Microsoft Office PowerPoint</Application>
  <PresentationFormat>On-screen Show (4:3)</PresentationFormat>
  <Paragraphs>102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Occupy Wall Street</vt:lpstr>
      <vt:lpstr>#OWS Has Many Problems</vt:lpstr>
      <vt:lpstr>If Only They Had Crystal Ball </vt:lpstr>
      <vt:lpstr>Money Comes In Every Day</vt:lpstr>
      <vt:lpstr>Maximum Extreme Awesomeness</vt:lpstr>
      <vt:lpstr>Occupying Ain’t Cheap</vt:lpstr>
      <vt:lpstr>How Much is Left Over?</vt:lpstr>
      <vt:lpstr>Excess Funding for Causing a Ruckus </vt:lpstr>
      <vt:lpstr>What To Do With the Money?</vt:lpstr>
      <vt:lpstr>It Definitely Smells Like Solver In Here</vt:lpstr>
      <vt:lpstr>Constraints/Assumptions</vt:lpstr>
      <vt:lpstr>Constraints/Assumptions</vt:lpstr>
      <vt:lpstr>Constraints/Assumptions</vt:lpstr>
      <vt:lpstr>Results</vt:lpstr>
      <vt:lpstr>Conclusions</vt:lpstr>
      <vt:lpstr>Conclusions</vt:lpstr>
      <vt:lpstr>Improvements for the Model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Occupy Wall Street</dc:title>
  <dc:creator>James Rasulo</dc:creator>
  <cp:lastModifiedBy>James</cp:lastModifiedBy>
  <cp:revision>44</cp:revision>
  <dcterms:created xsi:type="dcterms:W3CDTF">2011-12-03T04:12:29Z</dcterms:created>
  <dcterms:modified xsi:type="dcterms:W3CDTF">2011-12-05T02:44:45Z</dcterms:modified>
</cp:coreProperties>
</file>