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8" r:id="rId6"/>
    <p:sldId id="269" r:id="rId7"/>
    <p:sldId id="261" r:id="rId8"/>
    <p:sldId id="262" r:id="rId9"/>
    <p:sldId id="263" r:id="rId10"/>
    <p:sldId id="270" r:id="rId11"/>
    <p:sldId id="264" r:id="rId12"/>
    <p:sldId id="267"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2845" autoAdjust="0"/>
  </p:normalViewPr>
  <p:slideViewPr>
    <p:cSldViewPr snapToGrid="0" snapToObjects="1">
      <p:cViewPr varScale="1">
        <p:scale>
          <a:sx n="75" d="100"/>
          <a:sy n="75" d="100"/>
        </p:scale>
        <p:origin x="-123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7F4BB8-C775-1F4B-B3B4-EBB344228723}" type="doc">
      <dgm:prSet loTypeId="urn:microsoft.com/office/officeart/2005/8/layout/hProcess9" loCatId="" qsTypeId="urn:microsoft.com/office/officeart/2005/8/quickstyle/3D4" qsCatId="3D" csTypeId="urn:microsoft.com/office/officeart/2005/8/colors/accent1_2" csCatId="accent1" phldr="1"/>
      <dgm:spPr/>
    </dgm:pt>
    <dgm:pt modelId="{5F819B6F-4BAD-3146-8F2A-17788DA5993F}">
      <dgm:prSet phldrT="[Text]" custT="1"/>
      <dgm:spPr/>
      <dgm:t>
        <a:bodyPr/>
        <a:lstStyle/>
        <a:p>
          <a:r>
            <a:rPr lang="en-US" sz="1800" dirty="0" smtClean="0"/>
            <a:t>Flight Data</a:t>
          </a:r>
          <a:endParaRPr lang="en-US" sz="1800" dirty="0"/>
        </a:p>
      </dgm:t>
    </dgm:pt>
    <dgm:pt modelId="{5A5D7D4F-59E1-CC4E-9230-3DBE0868127D}" type="parTrans" cxnId="{1171FA7C-6221-FE4D-A571-91C1A948BB77}">
      <dgm:prSet/>
      <dgm:spPr/>
      <dgm:t>
        <a:bodyPr/>
        <a:lstStyle/>
        <a:p>
          <a:endParaRPr lang="en-US"/>
        </a:p>
      </dgm:t>
    </dgm:pt>
    <dgm:pt modelId="{21A0E9A2-F94E-9940-9B80-DE8F43E7205A}" type="sibTrans" cxnId="{1171FA7C-6221-FE4D-A571-91C1A948BB77}">
      <dgm:prSet/>
      <dgm:spPr/>
      <dgm:t>
        <a:bodyPr/>
        <a:lstStyle/>
        <a:p>
          <a:endParaRPr lang="en-US"/>
        </a:p>
      </dgm:t>
    </dgm:pt>
    <dgm:pt modelId="{D408E17B-2885-0D4F-B1FE-FCCA4CE17C81}">
      <dgm:prSet phldrT="[Text]" custT="1"/>
      <dgm:spPr/>
      <dgm:t>
        <a:bodyPr/>
        <a:lstStyle/>
        <a:p>
          <a:r>
            <a:rPr lang="en-US" sz="1800" dirty="0" smtClean="0"/>
            <a:t>Individual Preferences</a:t>
          </a:r>
          <a:endParaRPr lang="en-US" sz="1800" dirty="0"/>
        </a:p>
      </dgm:t>
    </dgm:pt>
    <dgm:pt modelId="{73275434-10D4-2249-9489-86377EDDE7B4}" type="parTrans" cxnId="{AC553A0D-2C0D-7247-8D81-CC3EE35ABB0F}">
      <dgm:prSet/>
      <dgm:spPr/>
      <dgm:t>
        <a:bodyPr/>
        <a:lstStyle/>
        <a:p>
          <a:endParaRPr lang="en-US"/>
        </a:p>
      </dgm:t>
    </dgm:pt>
    <dgm:pt modelId="{4BB66039-ACA3-BB45-B162-DC1A05BD3ED6}" type="sibTrans" cxnId="{AC553A0D-2C0D-7247-8D81-CC3EE35ABB0F}">
      <dgm:prSet/>
      <dgm:spPr/>
      <dgm:t>
        <a:bodyPr/>
        <a:lstStyle/>
        <a:p>
          <a:endParaRPr lang="en-US"/>
        </a:p>
      </dgm:t>
    </dgm:pt>
    <dgm:pt modelId="{A1049634-35D6-0F4D-9B6C-1557483BCE5D}">
      <dgm:prSet phldrT="[Text]" custT="1"/>
      <dgm:spPr/>
      <dgm:t>
        <a:bodyPr/>
        <a:lstStyle/>
        <a:p>
          <a:r>
            <a:rPr lang="en-US" sz="1800" dirty="0" smtClean="0"/>
            <a:t>Solver Model</a:t>
          </a:r>
          <a:endParaRPr lang="en-US" sz="1800" dirty="0"/>
        </a:p>
      </dgm:t>
    </dgm:pt>
    <dgm:pt modelId="{7A76D80A-C900-6247-9484-F5ABF000707E}" type="parTrans" cxnId="{5D075495-27BF-7641-BBFF-F551E39346DB}">
      <dgm:prSet/>
      <dgm:spPr/>
      <dgm:t>
        <a:bodyPr/>
        <a:lstStyle/>
        <a:p>
          <a:endParaRPr lang="en-US"/>
        </a:p>
      </dgm:t>
    </dgm:pt>
    <dgm:pt modelId="{C8B17219-7DB2-EC45-BCEB-D9321D103898}" type="sibTrans" cxnId="{5D075495-27BF-7641-BBFF-F551E39346DB}">
      <dgm:prSet/>
      <dgm:spPr/>
      <dgm:t>
        <a:bodyPr/>
        <a:lstStyle/>
        <a:p>
          <a:endParaRPr lang="en-US"/>
        </a:p>
      </dgm:t>
    </dgm:pt>
    <dgm:pt modelId="{616CE32C-2AB5-484D-9999-8D49E4CD9323}">
      <dgm:prSet phldrT="[Text]" custT="1"/>
      <dgm:spPr/>
      <dgm:t>
        <a:bodyPr/>
        <a:lstStyle/>
        <a:p>
          <a:r>
            <a:rPr lang="en-US" sz="1800" dirty="0" smtClean="0"/>
            <a:t>Results</a:t>
          </a:r>
          <a:endParaRPr lang="en-US" sz="1800" dirty="0"/>
        </a:p>
      </dgm:t>
    </dgm:pt>
    <dgm:pt modelId="{56FBAA99-AD8D-8F4E-B3EA-BCE0F6275494}" type="parTrans" cxnId="{3290D37F-2B2E-6C4D-BE22-C0AFAC6C5EBE}">
      <dgm:prSet/>
      <dgm:spPr/>
      <dgm:t>
        <a:bodyPr/>
        <a:lstStyle/>
        <a:p>
          <a:endParaRPr lang="en-US"/>
        </a:p>
      </dgm:t>
    </dgm:pt>
    <dgm:pt modelId="{E67BD4E7-423D-FC4B-873E-11E53B1E645A}" type="sibTrans" cxnId="{3290D37F-2B2E-6C4D-BE22-C0AFAC6C5EBE}">
      <dgm:prSet/>
      <dgm:spPr/>
      <dgm:t>
        <a:bodyPr/>
        <a:lstStyle/>
        <a:p>
          <a:endParaRPr lang="en-US"/>
        </a:p>
      </dgm:t>
    </dgm:pt>
    <dgm:pt modelId="{90DE3927-7B2A-164F-8E54-8308D37927C2}">
      <dgm:prSet phldrT="[Text]" custT="1"/>
      <dgm:spPr/>
      <dgm:t>
        <a:bodyPr/>
        <a:lstStyle/>
        <a:p>
          <a:r>
            <a:rPr lang="en-US" sz="1800" dirty="0" smtClean="0"/>
            <a:t>Descriptive Statistics</a:t>
          </a:r>
          <a:endParaRPr lang="en-US" sz="1800" dirty="0"/>
        </a:p>
      </dgm:t>
    </dgm:pt>
    <dgm:pt modelId="{22FAC21C-7696-964D-84FB-9B8FF586B23E}" type="parTrans" cxnId="{FF4D28C5-27D4-9E4E-ACF2-53289DC1B786}">
      <dgm:prSet/>
      <dgm:spPr/>
      <dgm:t>
        <a:bodyPr/>
        <a:lstStyle/>
        <a:p>
          <a:endParaRPr lang="en-US"/>
        </a:p>
      </dgm:t>
    </dgm:pt>
    <dgm:pt modelId="{B84B625F-BC62-114A-84D2-83CCB38280A1}" type="sibTrans" cxnId="{FF4D28C5-27D4-9E4E-ACF2-53289DC1B786}">
      <dgm:prSet/>
      <dgm:spPr/>
      <dgm:t>
        <a:bodyPr/>
        <a:lstStyle/>
        <a:p>
          <a:endParaRPr lang="en-US"/>
        </a:p>
      </dgm:t>
    </dgm:pt>
    <dgm:pt modelId="{3C50F6DA-1378-C34A-83AA-EB64F8C1F7A1}" type="pres">
      <dgm:prSet presAssocID="{CF7F4BB8-C775-1F4B-B3B4-EBB344228723}" presName="CompostProcess" presStyleCnt="0">
        <dgm:presLayoutVars>
          <dgm:dir/>
          <dgm:resizeHandles val="exact"/>
        </dgm:presLayoutVars>
      </dgm:prSet>
      <dgm:spPr/>
    </dgm:pt>
    <dgm:pt modelId="{65038BBD-C400-E94D-8062-A8F051856959}" type="pres">
      <dgm:prSet presAssocID="{CF7F4BB8-C775-1F4B-B3B4-EBB344228723}" presName="arrow" presStyleLbl="bgShp" presStyleIdx="0" presStyleCnt="1"/>
      <dgm:spPr/>
    </dgm:pt>
    <dgm:pt modelId="{AABD7E1E-8331-1F49-9A41-7274BA0C38F3}" type="pres">
      <dgm:prSet presAssocID="{CF7F4BB8-C775-1F4B-B3B4-EBB344228723}" presName="linearProcess" presStyleCnt="0"/>
      <dgm:spPr/>
    </dgm:pt>
    <dgm:pt modelId="{B6C5C1C2-24D5-8547-A08C-AF7BDB01ECEF}" type="pres">
      <dgm:prSet presAssocID="{5F819B6F-4BAD-3146-8F2A-17788DA5993F}" presName="textNode" presStyleLbl="node1" presStyleIdx="0" presStyleCnt="5">
        <dgm:presLayoutVars>
          <dgm:bulletEnabled val="1"/>
        </dgm:presLayoutVars>
      </dgm:prSet>
      <dgm:spPr/>
      <dgm:t>
        <a:bodyPr/>
        <a:lstStyle/>
        <a:p>
          <a:endParaRPr lang="en-US"/>
        </a:p>
      </dgm:t>
    </dgm:pt>
    <dgm:pt modelId="{EB50DCF0-0ECD-7F48-9F2A-7F5D3EFB0152}" type="pres">
      <dgm:prSet presAssocID="{21A0E9A2-F94E-9940-9B80-DE8F43E7205A}" presName="sibTrans" presStyleCnt="0"/>
      <dgm:spPr/>
    </dgm:pt>
    <dgm:pt modelId="{C0994A88-0ED8-FC4D-A05F-2495C2986729}" type="pres">
      <dgm:prSet presAssocID="{90DE3927-7B2A-164F-8E54-8308D37927C2}" presName="textNode" presStyleLbl="node1" presStyleIdx="1" presStyleCnt="5">
        <dgm:presLayoutVars>
          <dgm:bulletEnabled val="1"/>
        </dgm:presLayoutVars>
      </dgm:prSet>
      <dgm:spPr/>
      <dgm:t>
        <a:bodyPr/>
        <a:lstStyle/>
        <a:p>
          <a:endParaRPr lang="en-US"/>
        </a:p>
      </dgm:t>
    </dgm:pt>
    <dgm:pt modelId="{78E5A497-328C-8346-8281-54525E53717F}" type="pres">
      <dgm:prSet presAssocID="{B84B625F-BC62-114A-84D2-83CCB38280A1}" presName="sibTrans" presStyleCnt="0"/>
      <dgm:spPr/>
    </dgm:pt>
    <dgm:pt modelId="{87F6ACFD-BA36-8944-B5E3-505B7E4635A2}" type="pres">
      <dgm:prSet presAssocID="{D408E17B-2885-0D4F-B1FE-FCCA4CE17C81}" presName="textNode" presStyleLbl="node1" presStyleIdx="2" presStyleCnt="5">
        <dgm:presLayoutVars>
          <dgm:bulletEnabled val="1"/>
        </dgm:presLayoutVars>
      </dgm:prSet>
      <dgm:spPr/>
      <dgm:t>
        <a:bodyPr/>
        <a:lstStyle/>
        <a:p>
          <a:endParaRPr lang="en-US"/>
        </a:p>
      </dgm:t>
    </dgm:pt>
    <dgm:pt modelId="{AEF0FAD8-36A6-DE42-8474-91EC3DD2BD2B}" type="pres">
      <dgm:prSet presAssocID="{4BB66039-ACA3-BB45-B162-DC1A05BD3ED6}" presName="sibTrans" presStyleCnt="0"/>
      <dgm:spPr/>
    </dgm:pt>
    <dgm:pt modelId="{96E34B02-77CA-5048-A4F5-21AD3275FF74}" type="pres">
      <dgm:prSet presAssocID="{A1049634-35D6-0F4D-9B6C-1557483BCE5D}" presName="textNode" presStyleLbl="node1" presStyleIdx="3" presStyleCnt="5">
        <dgm:presLayoutVars>
          <dgm:bulletEnabled val="1"/>
        </dgm:presLayoutVars>
      </dgm:prSet>
      <dgm:spPr/>
      <dgm:t>
        <a:bodyPr/>
        <a:lstStyle/>
        <a:p>
          <a:endParaRPr lang="en-US"/>
        </a:p>
      </dgm:t>
    </dgm:pt>
    <dgm:pt modelId="{9EC9486D-883F-7A40-A4B3-94E87359B63B}" type="pres">
      <dgm:prSet presAssocID="{C8B17219-7DB2-EC45-BCEB-D9321D103898}" presName="sibTrans" presStyleCnt="0"/>
      <dgm:spPr/>
    </dgm:pt>
    <dgm:pt modelId="{632A9C02-79C5-304D-93F6-FFF10DEB24C7}" type="pres">
      <dgm:prSet presAssocID="{616CE32C-2AB5-484D-9999-8D49E4CD9323}" presName="textNode" presStyleLbl="node1" presStyleIdx="4" presStyleCnt="5">
        <dgm:presLayoutVars>
          <dgm:bulletEnabled val="1"/>
        </dgm:presLayoutVars>
      </dgm:prSet>
      <dgm:spPr/>
      <dgm:t>
        <a:bodyPr/>
        <a:lstStyle/>
        <a:p>
          <a:endParaRPr lang="en-US"/>
        </a:p>
      </dgm:t>
    </dgm:pt>
  </dgm:ptLst>
  <dgm:cxnLst>
    <dgm:cxn modelId="{3743822F-F0AF-9B41-AAD5-960F6EEC4CB9}" type="presOf" srcId="{616CE32C-2AB5-484D-9999-8D49E4CD9323}" destId="{632A9C02-79C5-304D-93F6-FFF10DEB24C7}" srcOrd="0" destOrd="0" presId="urn:microsoft.com/office/officeart/2005/8/layout/hProcess9"/>
    <dgm:cxn modelId="{BAED327F-8CF2-4D40-9154-114BFE7F36EE}" type="presOf" srcId="{90DE3927-7B2A-164F-8E54-8308D37927C2}" destId="{C0994A88-0ED8-FC4D-A05F-2495C2986729}" srcOrd="0" destOrd="0" presId="urn:microsoft.com/office/officeart/2005/8/layout/hProcess9"/>
    <dgm:cxn modelId="{3290D37F-2B2E-6C4D-BE22-C0AFAC6C5EBE}" srcId="{CF7F4BB8-C775-1F4B-B3B4-EBB344228723}" destId="{616CE32C-2AB5-484D-9999-8D49E4CD9323}" srcOrd="4" destOrd="0" parTransId="{56FBAA99-AD8D-8F4E-B3EA-BCE0F6275494}" sibTransId="{E67BD4E7-423D-FC4B-873E-11E53B1E645A}"/>
    <dgm:cxn modelId="{FF4D28C5-27D4-9E4E-ACF2-53289DC1B786}" srcId="{CF7F4BB8-C775-1F4B-B3B4-EBB344228723}" destId="{90DE3927-7B2A-164F-8E54-8308D37927C2}" srcOrd="1" destOrd="0" parTransId="{22FAC21C-7696-964D-84FB-9B8FF586B23E}" sibTransId="{B84B625F-BC62-114A-84D2-83CCB38280A1}"/>
    <dgm:cxn modelId="{442D5B5C-F2AD-ED48-9833-B3638E99379F}" type="presOf" srcId="{A1049634-35D6-0F4D-9B6C-1557483BCE5D}" destId="{96E34B02-77CA-5048-A4F5-21AD3275FF74}" srcOrd="0" destOrd="0" presId="urn:microsoft.com/office/officeart/2005/8/layout/hProcess9"/>
    <dgm:cxn modelId="{AC553A0D-2C0D-7247-8D81-CC3EE35ABB0F}" srcId="{CF7F4BB8-C775-1F4B-B3B4-EBB344228723}" destId="{D408E17B-2885-0D4F-B1FE-FCCA4CE17C81}" srcOrd="2" destOrd="0" parTransId="{73275434-10D4-2249-9489-86377EDDE7B4}" sibTransId="{4BB66039-ACA3-BB45-B162-DC1A05BD3ED6}"/>
    <dgm:cxn modelId="{6C18B9AC-2232-944F-8B41-9DFE7A51AF06}" type="presOf" srcId="{CF7F4BB8-C775-1F4B-B3B4-EBB344228723}" destId="{3C50F6DA-1378-C34A-83AA-EB64F8C1F7A1}" srcOrd="0" destOrd="0" presId="urn:microsoft.com/office/officeart/2005/8/layout/hProcess9"/>
    <dgm:cxn modelId="{1171FA7C-6221-FE4D-A571-91C1A948BB77}" srcId="{CF7F4BB8-C775-1F4B-B3B4-EBB344228723}" destId="{5F819B6F-4BAD-3146-8F2A-17788DA5993F}" srcOrd="0" destOrd="0" parTransId="{5A5D7D4F-59E1-CC4E-9230-3DBE0868127D}" sibTransId="{21A0E9A2-F94E-9940-9B80-DE8F43E7205A}"/>
    <dgm:cxn modelId="{AC85F51E-6FC3-CF4E-AB2D-EEE1C3CA3399}" type="presOf" srcId="{D408E17B-2885-0D4F-B1FE-FCCA4CE17C81}" destId="{87F6ACFD-BA36-8944-B5E3-505B7E4635A2}" srcOrd="0" destOrd="0" presId="urn:microsoft.com/office/officeart/2005/8/layout/hProcess9"/>
    <dgm:cxn modelId="{6E6D3871-A4C2-B046-BBDF-D8CC66337221}" type="presOf" srcId="{5F819B6F-4BAD-3146-8F2A-17788DA5993F}" destId="{B6C5C1C2-24D5-8547-A08C-AF7BDB01ECEF}" srcOrd="0" destOrd="0" presId="urn:microsoft.com/office/officeart/2005/8/layout/hProcess9"/>
    <dgm:cxn modelId="{5D075495-27BF-7641-BBFF-F551E39346DB}" srcId="{CF7F4BB8-C775-1F4B-B3B4-EBB344228723}" destId="{A1049634-35D6-0F4D-9B6C-1557483BCE5D}" srcOrd="3" destOrd="0" parTransId="{7A76D80A-C900-6247-9484-F5ABF000707E}" sibTransId="{C8B17219-7DB2-EC45-BCEB-D9321D103898}"/>
    <dgm:cxn modelId="{64CA9847-6EB8-4046-8AA7-8D54447C8CFC}" type="presParOf" srcId="{3C50F6DA-1378-C34A-83AA-EB64F8C1F7A1}" destId="{65038BBD-C400-E94D-8062-A8F051856959}" srcOrd="0" destOrd="0" presId="urn:microsoft.com/office/officeart/2005/8/layout/hProcess9"/>
    <dgm:cxn modelId="{5F2EA299-5A68-C64A-A021-AFC4D65BEB82}" type="presParOf" srcId="{3C50F6DA-1378-C34A-83AA-EB64F8C1F7A1}" destId="{AABD7E1E-8331-1F49-9A41-7274BA0C38F3}" srcOrd="1" destOrd="0" presId="urn:microsoft.com/office/officeart/2005/8/layout/hProcess9"/>
    <dgm:cxn modelId="{1B379848-C41E-E646-8DAD-EEABE7C4C08F}" type="presParOf" srcId="{AABD7E1E-8331-1F49-9A41-7274BA0C38F3}" destId="{B6C5C1C2-24D5-8547-A08C-AF7BDB01ECEF}" srcOrd="0" destOrd="0" presId="urn:microsoft.com/office/officeart/2005/8/layout/hProcess9"/>
    <dgm:cxn modelId="{9147BE21-8853-4F4C-8478-9A0771718BC6}" type="presParOf" srcId="{AABD7E1E-8331-1F49-9A41-7274BA0C38F3}" destId="{EB50DCF0-0ECD-7F48-9F2A-7F5D3EFB0152}" srcOrd="1" destOrd="0" presId="urn:microsoft.com/office/officeart/2005/8/layout/hProcess9"/>
    <dgm:cxn modelId="{D9213447-BBA8-CC4E-803F-4E1812C7E280}" type="presParOf" srcId="{AABD7E1E-8331-1F49-9A41-7274BA0C38F3}" destId="{C0994A88-0ED8-FC4D-A05F-2495C2986729}" srcOrd="2" destOrd="0" presId="urn:microsoft.com/office/officeart/2005/8/layout/hProcess9"/>
    <dgm:cxn modelId="{4892C9E6-0DAB-C54C-A1F7-68EE062D7B3C}" type="presParOf" srcId="{AABD7E1E-8331-1F49-9A41-7274BA0C38F3}" destId="{78E5A497-328C-8346-8281-54525E53717F}" srcOrd="3" destOrd="0" presId="urn:microsoft.com/office/officeart/2005/8/layout/hProcess9"/>
    <dgm:cxn modelId="{48CBB12D-595B-524E-B3BC-F7D83C54291D}" type="presParOf" srcId="{AABD7E1E-8331-1F49-9A41-7274BA0C38F3}" destId="{87F6ACFD-BA36-8944-B5E3-505B7E4635A2}" srcOrd="4" destOrd="0" presId="urn:microsoft.com/office/officeart/2005/8/layout/hProcess9"/>
    <dgm:cxn modelId="{D6D25E7F-AA00-E44B-81B0-E47FAAB8D2E7}" type="presParOf" srcId="{AABD7E1E-8331-1F49-9A41-7274BA0C38F3}" destId="{AEF0FAD8-36A6-DE42-8474-91EC3DD2BD2B}" srcOrd="5" destOrd="0" presId="urn:microsoft.com/office/officeart/2005/8/layout/hProcess9"/>
    <dgm:cxn modelId="{D6DC0D69-8474-674E-A7B4-08C9A92BBF8D}" type="presParOf" srcId="{AABD7E1E-8331-1F49-9A41-7274BA0C38F3}" destId="{96E34B02-77CA-5048-A4F5-21AD3275FF74}" srcOrd="6" destOrd="0" presId="urn:microsoft.com/office/officeart/2005/8/layout/hProcess9"/>
    <dgm:cxn modelId="{A7C86BC8-6727-A24A-9727-D5746AF065C5}" type="presParOf" srcId="{AABD7E1E-8331-1F49-9A41-7274BA0C38F3}" destId="{9EC9486D-883F-7A40-A4B3-94E87359B63B}" srcOrd="7" destOrd="0" presId="urn:microsoft.com/office/officeart/2005/8/layout/hProcess9"/>
    <dgm:cxn modelId="{80CCE9FC-6474-2E45-9430-385391832982}" type="presParOf" srcId="{AABD7E1E-8331-1F49-9A41-7274BA0C38F3}" destId="{632A9C02-79C5-304D-93F6-FFF10DEB24C7}"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38BBD-C400-E94D-8062-A8F051856959}">
      <dsp:nvSpPr>
        <dsp:cNvPr id="0" name=""/>
        <dsp:cNvSpPr/>
      </dsp:nvSpPr>
      <dsp:spPr>
        <a:xfrm>
          <a:off x="594945" y="0"/>
          <a:ext cx="6742712" cy="3907965"/>
        </a:xfrm>
        <a:prstGeom prst="rightArrow">
          <a:avLst/>
        </a:prstGeom>
        <a:solidFill>
          <a:schemeClr val="accent1">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B6C5C1C2-24D5-8547-A08C-AF7BDB01ECEF}">
      <dsp:nvSpPr>
        <dsp:cNvPr id="0" name=""/>
        <dsp:cNvSpPr/>
      </dsp:nvSpPr>
      <dsp:spPr>
        <a:xfrm>
          <a:off x="2324" y="1172389"/>
          <a:ext cx="1399050" cy="1563186"/>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Flight Data</a:t>
          </a:r>
          <a:endParaRPr lang="en-US" sz="1800" kern="1200" dirty="0"/>
        </a:p>
      </dsp:txBody>
      <dsp:txXfrm>
        <a:off x="70620" y="1240685"/>
        <a:ext cx="1262458" cy="1426594"/>
      </dsp:txXfrm>
    </dsp:sp>
    <dsp:sp modelId="{C0994A88-0ED8-FC4D-A05F-2495C2986729}">
      <dsp:nvSpPr>
        <dsp:cNvPr id="0" name=""/>
        <dsp:cNvSpPr/>
      </dsp:nvSpPr>
      <dsp:spPr>
        <a:xfrm>
          <a:off x="1634550" y="1172389"/>
          <a:ext cx="1399050" cy="1563186"/>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Descriptive Statistics</a:t>
          </a:r>
          <a:endParaRPr lang="en-US" sz="1800" kern="1200" dirty="0"/>
        </a:p>
      </dsp:txBody>
      <dsp:txXfrm>
        <a:off x="1702846" y="1240685"/>
        <a:ext cx="1262458" cy="1426594"/>
      </dsp:txXfrm>
    </dsp:sp>
    <dsp:sp modelId="{87F6ACFD-BA36-8944-B5E3-505B7E4635A2}">
      <dsp:nvSpPr>
        <dsp:cNvPr id="0" name=""/>
        <dsp:cNvSpPr/>
      </dsp:nvSpPr>
      <dsp:spPr>
        <a:xfrm>
          <a:off x="3266776" y="1172389"/>
          <a:ext cx="1399050" cy="1563186"/>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Individual Preferences</a:t>
          </a:r>
          <a:endParaRPr lang="en-US" sz="1800" kern="1200" dirty="0"/>
        </a:p>
      </dsp:txBody>
      <dsp:txXfrm>
        <a:off x="3335072" y="1240685"/>
        <a:ext cx="1262458" cy="1426594"/>
      </dsp:txXfrm>
    </dsp:sp>
    <dsp:sp modelId="{96E34B02-77CA-5048-A4F5-21AD3275FF74}">
      <dsp:nvSpPr>
        <dsp:cNvPr id="0" name=""/>
        <dsp:cNvSpPr/>
      </dsp:nvSpPr>
      <dsp:spPr>
        <a:xfrm>
          <a:off x="4899002" y="1172389"/>
          <a:ext cx="1399050" cy="1563186"/>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Solver Model</a:t>
          </a:r>
          <a:endParaRPr lang="en-US" sz="1800" kern="1200" dirty="0"/>
        </a:p>
      </dsp:txBody>
      <dsp:txXfrm>
        <a:off x="4967298" y="1240685"/>
        <a:ext cx="1262458" cy="1426594"/>
      </dsp:txXfrm>
    </dsp:sp>
    <dsp:sp modelId="{632A9C02-79C5-304D-93F6-FFF10DEB24C7}">
      <dsp:nvSpPr>
        <dsp:cNvPr id="0" name=""/>
        <dsp:cNvSpPr/>
      </dsp:nvSpPr>
      <dsp:spPr>
        <a:xfrm>
          <a:off x="6531228" y="1172389"/>
          <a:ext cx="1399050" cy="1563186"/>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Results</a:t>
          </a:r>
          <a:endParaRPr lang="en-US" sz="1800" kern="1200" dirty="0"/>
        </a:p>
      </dsp:txBody>
      <dsp:txXfrm>
        <a:off x="6599524" y="1240685"/>
        <a:ext cx="1262458" cy="142659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171AB1-744F-074C-9C16-759D45740CF5}" type="datetimeFigureOut">
              <a:rPr lang="en-US" smtClean="0"/>
              <a:t>12/13/2012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D914F1-167C-A440-BF27-6C0CC17CFFA6}" type="slidenum">
              <a:rPr lang="en-US" smtClean="0"/>
              <a:t>‹#›</a:t>
            </a:fld>
            <a:endParaRPr lang="en-US"/>
          </a:p>
        </p:txBody>
      </p:sp>
    </p:spTree>
    <p:extLst>
      <p:ext uri="{BB962C8B-B14F-4D97-AF65-F5344CB8AC3E}">
        <p14:creationId xmlns:p14="http://schemas.microsoft.com/office/powerpoint/2010/main" val="18058702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D914F1-167C-A440-BF27-6C0CC17CFFA6}" type="slidenum">
              <a:rPr lang="en-US" smtClean="0"/>
              <a:t>4</a:t>
            </a:fld>
            <a:endParaRPr lang="en-US"/>
          </a:p>
        </p:txBody>
      </p:sp>
    </p:spTree>
    <p:extLst>
      <p:ext uri="{BB962C8B-B14F-4D97-AF65-F5344CB8AC3E}">
        <p14:creationId xmlns:p14="http://schemas.microsoft.com/office/powerpoint/2010/main" val="1967403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The</a:t>
            </a:r>
            <a:r>
              <a:rPr lang="en-US" baseline="0" dirty="0" smtClean="0"/>
              <a:t> top images shows the CSV file we pulled from Kayak; the data set was clean, but we needed to make some calculations</a:t>
            </a:r>
          </a:p>
          <a:p>
            <a:pPr marL="171450" indent="-171450">
              <a:buFont typeface="Arial" charset="0"/>
              <a:buChar char="•"/>
            </a:pPr>
            <a:r>
              <a:rPr lang="en-US" baseline="0" dirty="0" smtClean="0"/>
              <a:t>These calculations are shown in yellow; one key adjustment we made was to recalculate flight times to include changes in time zone.  We also calculated the length of the trip in days using the time of the arrival and departure flights</a:t>
            </a:r>
          </a:p>
          <a:p>
            <a:endParaRPr lang="en-US" dirty="0"/>
          </a:p>
        </p:txBody>
      </p:sp>
      <p:sp>
        <p:nvSpPr>
          <p:cNvPr id="4" name="Slide Number Placeholder 3"/>
          <p:cNvSpPr>
            <a:spLocks noGrp="1"/>
          </p:cNvSpPr>
          <p:nvPr>
            <p:ph type="sldNum" sz="quarter" idx="10"/>
          </p:nvPr>
        </p:nvSpPr>
        <p:spPr/>
        <p:txBody>
          <a:bodyPr/>
          <a:lstStyle/>
          <a:p>
            <a:fld id="{94D914F1-167C-A440-BF27-6C0CC17CFFA6}" type="slidenum">
              <a:rPr lang="en-US" smtClean="0"/>
              <a:t>6</a:t>
            </a:fld>
            <a:endParaRPr lang="en-US"/>
          </a:p>
        </p:txBody>
      </p:sp>
    </p:spTree>
    <p:extLst>
      <p:ext uri="{BB962C8B-B14F-4D97-AF65-F5344CB8AC3E}">
        <p14:creationId xmlns:p14="http://schemas.microsoft.com/office/powerpoint/2010/main" val="53901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Here</a:t>
            </a:r>
            <a:r>
              <a:rPr lang="en-US" baseline="0" dirty="0" smtClean="0"/>
              <a:t> we have an overview of the nearly 2,400 flights from New York in our data set.  As you can see, there is a very wide range of prices and flight and trip durations.</a:t>
            </a:r>
          </a:p>
        </p:txBody>
      </p:sp>
      <p:sp>
        <p:nvSpPr>
          <p:cNvPr id="4" name="Slide Number Placeholder 3"/>
          <p:cNvSpPr>
            <a:spLocks noGrp="1"/>
          </p:cNvSpPr>
          <p:nvPr>
            <p:ph type="sldNum" sz="quarter" idx="10"/>
          </p:nvPr>
        </p:nvSpPr>
        <p:spPr/>
        <p:txBody>
          <a:bodyPr/>
          <a:lstStyle/>
          <a:p>
            <a:fld id="{94D914F1-167C-A440-BF27-6C0CC17CFFA6}" type="slidenum">
              <a:rPr lang="en-US" smtClean="0"/>
              <a:t>7</a:t>
            </a:fld>
            <a:endParaRPr lang="en-US"/>
          </a:p>
        </p:txBody>
      </p:sp>
    </p:spTree>
    <p:extLst>
      <p:ext uri="{BB962C8B-B14F-4D97-AF65-F5344CB8AC3E}">
        <p14:creationId xmlns:p14="http://schemas.microsoft.com/office/powerpoint/2010/main" val="2954687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Here</a:t>
            </a:r>
            <a:r>
              <a:rPr lang="en-US" baseline="0" dirty="0" smtClean="0"/>
              <a:t> is an overview of the 3,500 flights from Los Angeles in our data set.  Once again, a very wide range of prices and flight and trip durations.</a:t>
            </a:r>
          </a:p>
          <a:p>
            <a:endParaRPr lang="en-US" dirty="0"/>
          </a:p>
        </p:txBody>
      </p:sp>
      <p:sp>
        <p:nvSpPr>
          <p:cNvPr id="4" name="Slide Number Placeholder 3"/>
          <p:cNvSpPr>
            <a:spLocks noGrp="1"/>
          </p:cNvSpPr>
          <p:nvPr>
            <p:ph type="sldNum" sz="quarter" idx="10"/>
          </p:nvPr>
        </p:nvSpPr>
        <p:spPr/>
        <p:txBody>
          <a:bodyPr/>
          <a:lstStyle/>
          <a:p>
            <a:fld id="{94D914F1-167C-A440-BF27-6C0CC17CFFA6}" type="slidenum">
              <a:rPr lang="en-US" smtClean="0"/>
              <a:t>8</a:t>
            </a:fld>
            <a:endParaRPr lang="en-US"/>
          </a:p>
        </p:txBody>
      </p:sp>
    </p:spTree>
    <p:extLst>
      <p:ext uri="{BB962C8B-B14F-4D97-AF65-F5344CB8AC3E}">
        <p14:creationId xmlns:p14="http://schemas.microsoft.com/office/powerpoint/2010/main" val="3462951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In</a:t>
            </a:r>
            <a:r>
              <a:rPr lang="en-US" baseline="0" dirty="0" smtClean="0"/>
              <a:t> our model, users enter in their preferences by assigning penalties to less preferred options.  For example, if we look at the Airport Priority for New York</a:t>
            </a:r>
            <a:endParaRPr lang="en-US" dirty="0"/>
          </a:p>
        </p:txBody>
      </p:sp>
      <p:sp>
        <p:nvSpPr>
          <p:cNvPr id="4" name="Slide Number Placeholder 3"/>
          <p:cNvSpPr>
            <a:spLocks noGrp="1"/>
          </p:cNvSpPr>
          <p:nvPr>
            <p:ph type="sldNum" sz="quarter" idx="10"/>
          </p:nvPr>
        </p:nvSpPr>
        <p:spPr/>
        <p:txBody>
          <a:bodyPr/>
          <a:lstStyle/>
          <a:p>
            <a:fld id="{94D914F1-167C-A440-BF27-6C0CC17CFFA6}" type="slidenum">
              <a:rPr lang="en-US" smtClean="0"/>
              <a:t>9</a:t>
            </a:fld>
            <a:endParaRPr lang="en-US"/>
          </a:p>
        </p:txBody>
      </p:sp>
    </p:spTree>
    <p:extLst>
      <p:ext uri="{BB962C8B-B14F-4D97-AF65-F5344CB8AC3E}">
        <p14:creationId xmlns:p14="http://schemas.microsoft.com/office/powerpoint/2010/main" val="4161795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Probably</a:t>
            </a:r>
            <a:r>
              <a:rPr lang="en-US" baseline="0" dirty="0" smtClean="0"/>
              <a:t> want to add Formula Comments in screenshot of model</a:t>
            </a:r>
            <a:endParaRPr lang="en-US" dirty="0"/>
          </a:p>
        </p:txBody>
      </p:sp>
      <p:sp>
        <p:nvSpPr>
          <p:cNvPr id="4" name="Slide Number Placeholder 3"/>
          <p:cNvSpPr>
            <a:spLocks noGrp="1"/>
          </p:cNvSpPr>
          <p:nvPr>
            <p:ph type="sldNum" sz="quarter" idx="10"/>
          </p:nvPr>
        </p:nvSpPr>
        <p:spPr/>
        <p:txBody>
          <a:bodyPr/>
          <a:lstStyle/>
          <a:p>
            <a:fld id="{94D914F1-167C-A440-BF27-6C0CC17CFFA6}" type="slidenum">
              <a:rPr lang="en-US" smtClean="0"/>
              <a:t>12</a:t>
            </a:fld>
            <a:endParaRPr lang="en-US"/>
          </a:p>
        </p:txBody>
      </p:sp>
    </p:spTree>
    <p:extLst>
      <p:ext uri="{BB962C8B-B14F-4D97-AF65-F5344CB8AC3E}">
        <p14:creationId xmlns:p14="http://schemas.microsoft.com/office/powerpoint/2010/main" val="18208288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pic>
        <p:nvPicPr>
          <p:cNvPr id="7" name="Picture 6" descr="Airplane.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976270" y="5777035"/>
            <a:ext cx="2025679" cy="1053353"/>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BC7E7-EA8E-4DA7-915E-CC098D9BADCB}" type="datetimeFigureOut">
              <a:rPr lang="en-US" smtClean="0"/>
              <a:t>12/13/2012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2F5E10-5301-4EE6-90D2-A6C4A3F62BE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679BC7E7-EA8E-4DA7-915E-CC098D9BADCB}" type="datetimeFigureOut">
              <a:rPr lang="en-US" smtClean="0"/>
              <a:t>12/13/2012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679BC7E7-EA8E-4DA7-915E-CC098D9BADCB}" type="datetimeFigureOut">
              <a:rPr lang="en-US" smtClean="0"/>
              <a:t>12/13/2012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679BC7E7-EA8E-4DA7-915E-CC098D9BADCB}" type="datetimeFigureOut">
              <a:rPr lang="en-US" smtClean="0"/>
              <a:t>12/13/2012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Click icon to add picture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9BC7E7-EA8E-4DA7-915E-CC098D9BADCB}" type="datetimeFigureOut">
              <a:rPr lang="en-US" smtClean="0"/>
              <a:t>12/13/2012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2F5E10-5301-4EE6-90D2-A6C4A3F62BE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679BC7E7-EA8E-4DA7-915E-CC098D9BADCB}" type="datetimeFigureOut">
              <a:rPr lang="en-US" smtClean="0"/>
              <a:t>12/13/2012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679BC7E7-EA8E-4DA7-915E-CC098D9BADCB}" type="datetimeFigureOut">
              <a:rPr lang="en-US" smtClean="0"/>
              <a:t>12/13/2012</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F2F5E10-5301-4EE6-90D2-A6C4A3F62BED}"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679BC7E7-EA8E-4DA7-915E-CC098D9BADCB}" type="datetimeFigureOut">
              <a:rPr lang="en-US" smtClean="0"/>
              <a:t>12/13/2012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679BC7E7-EA8E-4DA7-915E-CC098D9BADCB}" type="datetimeFigureOut">
              <a:rPr lang="en-US" smtClean="0"/>
              <a:t>12/13/2012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679BC7E7-EA8E-4DA7-915E-CC098D9BADCB}" type="datetimeFigureOut">
              <a:rPr lang="en-US" smtClean="0"/>
              <a:t>12/13/2012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679BC7E7-EA8E-4DA7-915E-CC098D9BADCB}" type="datetimeFigureOut">
              <a:rPr lang="en-US" smtClean="0"/>
              <a:t>12/13/2012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679BC7E7-EA8E-4DA7-915E-CC098D9BADCB}" type="datetimeFigureOut">
              <a:rPr lang="en-US" smtClean="0"/>
              <a:t>12/13/2012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79BC7E7-EA8E-4DA7-915E-CC098D9BADCB}" type="datetimeFigureOut">
              <a:rPr lang="en-US" smtClean="0"/>
              <a:t>12/13/2012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679BC7E7-EA8E-4DA7-915E-CC098D9BADCB}" type="datetimeFigureOut">
              <a:rPr lang="en-US" smtClean="0"/>
              <a:t>12/13/2012</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9F2F5E10-5301-4EE6-90D2-A6C4A3F62BE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Arial"/>
        <a:buChar char="•"/>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Arial"/>
        <a:buChar char="•"/>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Arial"/>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Arial"/>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Arial"/>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Arial"/>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Arial"/>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Arial"/>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Arial"/>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a:t>
            </a:r>
            <a:r>
              <a:rPr lang="en-US" dirty="0" smtClean="0"/>
              <a:t>Fly!</a:t>
            </a:r>
            <a:endParaRPr lang="en-US" dirty="0"/>
          </a:p>
        </p:txBody>
      </p:sp>
      <p:sp>
        <p:nvSpPr>
          <p:cNvPr id="3" name="Subtitle 2"/>
          <p:cNvSpPr>
            <a:spLocks noGrp="1"/>
          </p:cNvSpPr>
          <p:nvPr>
            <p:ph type="subTitle" idx="1"/>
          </p:nvPr>
        </p:nvSpPr>
        <p:spPr/>
        <p:txBody>
          <a:bodyPr>
            <a:normAutofit/>
          </a:bodyPr>
          <a:lstStyle/>
          <a:p>
            <a:r>
              <a:rPr lang="en-US" dirty="0" smtClean="0"/>
              <a:t>Eric </a:t>
            </a:r>
            <a:r>
              <a:rPr lang="en-US" dirty="0" err="1" smtClean="0"/>
              <a:t>Fluck</a:t>
            </a:r>
            <a:r>
              <a:rPr lang="en-US" dirty="0" smtClean="0"/>
              <a:t> and Kristin Salaya</a:t>
            </a:r>
          </a:p>
          <a:p>
            <a:r>
              <a:rPr lang="en-US" dirty="0" smtClean="0"/>
              <a:t>Decision Models </a:t>
            </a:r>
          </a:p>
          <a:p>
            <a:r>
              <a:rPr lang="en-US" dirty="0" smtClean="0"/>
              <a:t>Fall 2012</a:t>
            </a:r>
          </a:p>
        </p:txBody>
      </p:sp>
    </p:spTree>
    <p:extLst>
      <p:ext uri="{BB962C8B-B14F-4D97-AF65-F5344CB8AC3E}">
        <p14:creationId xmlns:p14="http://schemas.microsoft.com/office/powerpoint/2010/main" val="12947796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21170" r="27746" b="9452"/>
          <a:stretch/>
        </p:blipFill>
        <p:spPr bwMode="auto">
          <a:xfrm>
            <a:off x="552733" y="2402003"/>
            <a:ext cx="8065827" cy="41840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29241"/>
            <a:ext cx="8229600" cy="1143000"/>
          </a:xfrm>
        </p:spPr>
        <p:txBody>
          <a:bodyPr/>
          <a:lstStyle/>
          <a:p>
            <a:r>
              <a:rPr lang="en-US" sz="5000" dirty="0" smtClean="0"/>
              <a:t>Preferences to Penalties</a:t>
            </a:r>
            <a:endParaRPr lang="en-US" sz="5000" dirty="0"/>
          </a:p>
        </p:txBody>
      </p:sp>
      <p:sp>
        <p:nvSpPr>
          <p:cNvPr id="6" name="TextBox 5"/>
          <p:cNvSpPr txBox="1"/>
          <p:nvPr/>
        </p:nvSpPr>
        <p:spPr>
          <a:xfrm>
            <a:off x="5933655" y="5796915"/>
            <a:ext cx="1733176"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t>User preferences are translated as penalties in the master data sheet</a:t>
            </a:r>
            <a:endParaRPr lang="en-US" sz="1400" dirty="0"/>
          </a:p>
        </p:txBody>
      </p:sp>
      <p:cxnSp>
        <p:nvCxnSpPr>
          <p:cNvPr id="12" name="Curved Connector 11"/>
          <p:cNvCxnSpPr/>
          <p:nvPr/>
        </p:nvCxnSpPr>
        <p:spPr>
          <a:xfrm rot="16200000" flipV="1">
            <a:off x="5296586" y="5686928"/>
            <a:ext cx="646610" cy="627528"/>
          </a:xfrm>
          <a:prstGeom prst="curvedConnector3">
            <a:avLst/>
          </a:prstGeom>
          <a:ln w="19050" cmpd="sng">
            <a:tailEnd type="arrow"/>
          </a:ln>
        </p:spPr>
        <p:style>
          <a:lnRef idx="1">
            <a:schemeClr val="accent5"/>
          </a:lnRef>
          <a:fillRef idx="0">
            <a:schemeClr val="accent5"/>
          </a:fillRef>
          <a:effectRef idx="0">
            <a:schemeClr val="accent5"/>
          </a:effectRef>
          <a:fontRef idx="minor">
            <a:schemeClr val="tx1"/>
          </a:fontRef>
        </p:style>
      </p:cxnSp>
      <p:sp>
        <p:nvSpPr>
          <p:cNvPr id="7" name="TextBox 6"/>
          <p:cNvSpPr txBox="1"/>
          <p:nvPr/>
        </p:nvSpPr>
        <p:spPr>
          <a:xfrm>
            <a:off x="3314700" y="1488141"/>
            <a:ext cx="5638800" cy="76944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100" dirty="0"/>
              <a:t>=IF(Q2="A",IFERROR(IF(P2&lt;=Model!$K$3,OFFSET(Penalties!$F$18,MATCH(Data!D2,Penalties!$G$19:$G$21,1),3)+OFFSET(Penalties!$F$18,MATCH(Data!D3,Penalties!$G$19:$G$21,1),3),OFFSET(Penalties!$B$18,MATCH(Data!D2,Penalties!$C$19:$C$21,1),3)+OFFSET(Penalties!$B$18,MATCH(Data!D3,Penalties!$C$19:$C$21,1),3)),""),"")</a:t>
            </a:r>
            <a:endParaRPr lang="en-US" sz="1100" dirty="0"/>
          </a:p>
        </p:txBody>
      </p:sp>
      <p:sp>
        <p:nvSpPr>
          <p:cNvPr id="18" name="TextBox 17"/>
          <p:cNvSpPr txBox="1"/>
          <p:nvPr/>
        </p:nvSpPr>
        <p:spPr>
          <a:xfrm>
            <a:off x="5988050" y="2986741"/>
            <a:ext cx="469900" cy="130805"/>
          </a:xfrm>
          <a:prstGeom prst="rect">
            <a:avLst/>
          </a:prstGeom>
          <a:noFill/>
        </p:spPr>
        <p:style>
          <a:lnRef idx="2">
            <a:schemeClr val="accent4"/>
          </a:lnRef>
          <a:fillRef idx="1">
            <a:schemeClr val="lt1"/>
          </a:fillRef>
          <a:effectRef idx="0">
            <a:schemeClr val="accent4"/>
          </a:effectRef>
          <a:fontRef idx="minor">
            <a:schemeClr val="dk1"/>
          </a:fontRef>
        </p:style>
        <p:txBody>
          <a:bodyPr wrap="square" rtlCol="0">
            <a:noAutofit/>
          </a:bodyPr>
          <a:lstStyle/>
          <a:p>
            <a:pPr algn="ctr"/>
            <a:endParaRPr lang="en-US" sz="1100" dirty="0"/>
          </a:p>
        </p:txBody>
      </p:sp>
      <p:cxnSp>
        <p:nvCxnSpPr>
          <p:cNvPr id="19" name="Straight Connector 18"/>
          <p:cNvCxnSpPr>
            <a:stCxn id="18" idx="1"/>
          </p:cNvCxnSpPr>
          <p:nvPr/>
        </p:nvCxnSpPr>
        <p:spPr>
          <a:xfrm flipH="1" flipV="1">
            <a:off x="5933655" y="2257582"/>
            <a:ext cx="54395" cy="794562"/>
          </a:xfrm>
          <a:prstGeom prst="line">
            <a:avLst/>
          </a:prstGeom>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613215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Solver Model</a:t>
            </a:r>
            <a:endParaRPr lang="en-US" sz="5000" dirty="0"/>
          </a:p>
        </p:txBody>
      </p:sp>
      <p:sp>
        <p:nvSpPr>
          <p:cNvPr id="3" name="Content Placeholder 2"/>
          <p:cNvSpPr>
            <a:spLocks noGrp="1"/>
          </p:cNvSpPr>
          <p:nvPr>
            <p:ph idx="1"/>
          </p:nvPr>
        </p:nvSpPr>
        <p:spPr>
          <a:xfrm>
            <a:off x="457200" y="2770094"/>
            <a:ext cx="8371225" cy="3267169"/>
          </a:xfrm>
        </p:spPr>
        <p:txBody>
          <a:bodyPr>
            <a:normAutofit/>
          </a:bodyPr>
          <a:lstStyle/>
          <a:p>
            <a:r>
              <a:rPr lang="en-US" b="1" dirty="0" smtClean="0"/>
              <a:t>Objective cell: </a:t>
            </a:r>
            <a:r>
              <a:rPr lang="en-US" b="1" dirty="0" smtClean="0"/>
              <a:t> </a:t>
            </a:r>
            <a:r>
              <a:rPr lang="en-US" dirty="0" smtClean="0"/>
              <a:t>Minimize </a:t>
            </a:r>
            <a:r>
              <a:rPr lang="en-US" dirty="0" smtClean="0"/>
              <a:t>‘cost’ of the </a:t>
            </a:r>
            <a:r>
              <a:rPr lang="en-US" dirty="0" smtClean="0"/>
              <a:t>trip, </a:t>
            </a:r>
            <a:r>
              <a:rPr lang="en-US" dirty="0" smtClean="0"/>
              <a:t>which includes flight cost plus penalties based on students’ preferences</a:t>
            </a:r>
            <a:endParaRPr lang="en-US" b="1" dirty="0" smtClean="0"/>
          </a:p>
          <a:p>
            <a:r>
              <a:rPr lang="en-US" b="1" dirty="0" smtClean="0"/>
              <a:t>Decision variables: </a:t>
            </a:r>
            <a:r>
              <a:rPr lang="en-US" b="1" dirty="0" smtClean="0"/>
              <a:t> </a:t>
            </a:r>
            <a:r>
              <a:rPr lang="en-US" dirty="0" smtClean="0"/>
              <a:t>Flight </a:t>
            </a:r>
            <a:r>
              <a:rPr lang="en-US" dirty="0" smtClean="0"/>
              <a:t>ID numbers that refer to optimal NYC and LA flights</a:t>
            </a:r>
          </a:p>
          <a:p>
            <a:r>
              <a:rPr lang="en-US" b="1" dirty="0" smtClean="0"/>
              <a:t>Constraints: </a:t>
            </a:r>
            <a:r>
              <a:rPr lang="en-US" b="1" dirty="0" smtClean="0"/>
              <a:t> </a:t>
            </a:r>
            <a:r>
              <a:rPr lang="en-US" dirty="0" smtClean="0"/>
              <a:t>ID numbers must </a:t>
            </a:r>
            <a:r>
              <a:rPr lang="en-US" dirty="0" smtClean="0"/>
              <a:t>be </a:t>
            </a:r>
            <a:r>
              <a:rPr lang="en-US" dirty="0" smtClean="0"/>
              <a:t>integers that fall </a:t>
            </a:r>
            <a:r>
              <a:rPr lang="en-US" dirty="0" smtClean="0"/>
              <a:t>within </a:t>
            </a:r>
            <a:r>
              <a:rPr lang="en-US" dirty="0" smtClean="0"/>
              <a:t>ID range </a:t>
            </a:r>
            <a:r>
              <a:rPr lang="en-US" dirty="0" smtClean="0"/>
              <a:t>for the home </a:t>
            </a:r>
            <a:r>
              <a:rPr lang="en-US" dirty="0" smtClean="0"/>
              <a:t>city (NYC vs. LA)</a:t>
            </a:r>
            <a:endParaRPr lang="en-US" b="1" dirty="0" smtClean="0"/>
          </a:p>
          <a:p>
            <a:r>
              <a:rPr lang="en-US" b="1" dirty="0" smtClean="0"/>
              <a:t>Solver Method:  </a:t>
            </a:r>
            <a:r>
              <a:rPr lang="en-US" dirty="0" smtClean="0"/>
              <a:t>Evolutionary</a:t>
            </a:r>
            <a:endParaRPr lang="en-US" dirty="0" smtClean="0"/>
          </a:p>
          <a:p>
            <a:endParaRPr lang="en-US" dirty="0"/>
          </a:p>
        </p:txBody>
      </p:sp>
    </p:spTree>
    <p:extLst>
      <p:ext uri="{BB962C8B-B14F-4D97-AF65-F5344CB8AC3E}">
        <p14:creationId xmlns:p14="http://schemas.microsoft.com/office/powerpoint/2010/main" val="421940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94909" y="91794"/>
            <a:ext cx="8229600" cy="1143000"/>
          </a:xfrm>
          <a:prstGeom prst="rect">
            <a:avLst/>
          </a:prstGeom>
        </p:spPr>
        <p:txBody>
          <a:bodyPr/>
          <a:lstStyle>
            <a:lvl1pPr algn="ctr" defTabSz="914400" rtl="0" eaLnBrk="1" latinLnBrk="0" hangingPunct="1">
              <a:spcBef>
                <a:spcPct val="0"/>
              </a:spcBef>
              <a:buNone/>
              <a:defRPr sz="4600" kern="1200">
                <a:solidFill>
                  <a:schemeClr val="bg1"/>
                </a:solidFill>
                <a:latin typeface="+mj-lt"/>
                <a:ea typeface="+mj-ea"/>
                <a:cs typeface="+mj-cs"/>
              </a:defRPr>
            </a:lvl1pPr>
          </a:lstStyle>
          <a:p>
            <a:r>
              <a:rPr lang="en-US" sz="5000" dirty="0" smtClean="0"/>
              <a:t>Solver Model</a:t>
            </a:r>
            <a:endParaRPr lang="en-US" sz="5000" dirty="0"/>
          </a:p>
        </p:txBody>
      </p:sp>
      <p:pic>
        <p:nvPicPr>
          <p:cNvPr id="4099"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9436" r="52562" b="13618"/>
          <a:stretch/>
        </p:blipFill>
        <p:spPr bwMode="auto">
          <a:xfrm>
            <a:off x="218363" y="1349920"/>
            <a:ext cx="6071974" cy="53210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 r="38578"/>
          <a:stretch/>
        </p:blipFill>
        <p:spPr bwMode="auto">
          <a:xfrm>
            <a:off x="6443122" y="2042041"/>
            <a:ext cx="2381387" cy="392351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6035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Results:  Viva la </a:t>
            </a:r>
            <a:r>
              <a:rPr lang="en-US" sz="5000" dirty="0" err="1" smtClean="0"/>
              <a:t>Barca</a:t>
            </a:r>
            <a:r>
              <a:rPr lang="en-US" sz="5000" dirty="0" smtClean="0"/>
              <a:t>!</a:t>
            </a:r>
            <a:endParaRPr lang="en-US" sz="5000" dirty="0"/>
          </a:p>
        </p:txBody>
      </p:sp>
      <p:sp>
        <p:nvSpPr>
          <p:cNvPr id="3" name="Content Placeholder 2"/>
          <p:cNvSpPr>
            <a:spLocks noGrp="1"/>
          </p:cNvSpPr>
          <p:nvPr>
            <p:ph idx="1"/>
          </p:nvPr>
        </p:nvSpPr>
        <p:spPr>
          <a:xfrm>
            <a:off x="739775" y="2647262"/>
            <a:ext cx="5879389" cy="3267169"/>
          </a:xfrm>
        </p:spPr>
        <p:txBody>
          <a:bodyPr>
            <a:noAutofit/>
          </a:bodyPr>
          <a:lstStyle/>
          <a:p>
            <a:r>
              <a:rPr lang="en-US" dirty="0" smtClean="0"/>
              <a:t>Optimal trip is 10 days in Barcelona; ticket costs $1,178 from NYC and $1,364 from LA</a:t>
            </a:r>
          </a:p>
          <a:p>
            <a:pPr lvl="1">
              <a:buFont typeface="Calisto MT" pitchFamily="18" charset="0"/>
              <a:buChar char="—"/>
            </a:pPr>
            <a:r>
              <a:rPr lang="en-US" dirty="0" smtClean="0"/>
              <a:t>Combined cash cost is $2,542; with only $600 in penalties, total ‘cost’ is $3,142</a:t>
            </a:r>
          </a:p>
          <a:p>
            <a:r>
              <a:rPr lang="en-US" dirty="0" smtClean="0"/>
              <a:t>Both flights leave on 6/2/13, land in Barcelona the next morning, and depart on June 13 within 3 hours of each other</a:t>
            </a:r>
          </a:p>
          <a:p>
            <a:r>
              <a:rPr lang="en-US" dirty="0" smtClean="0"/>
              <a:t>Flights depart from/return to most-preferred airports (EWR and LAX)</a:t>
            </a:r>
            <a:endParaRPr lang="en-US"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74258" y="2172951"/>
            <a:ext cx="1630908" cy="12216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https://encrypted-tbn3.gstatic.com/images?q=tbn:ANd9GcRdoV06e4aCq2sg_ZN1_hf0PxQ3pj_jj6e2tzQqEKC5ekvSIGfX"/>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74258" y="5327283"/>
            <a:ext cx="1630908" cy="12216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2054" name="Picture 6" descr="https://encrypted-tbn1.gstatic.com/images?q=tbn:ANd9GcRxKwyJ_gFf3yz3reptdOJSIMA_w4yfEH5hnsknJroz0eeWW50E"/>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274258" y="3750117"/>
            <a:ext cx="1630908" cy="12216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805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Where to?</a:t>
            </a:r>
            <a:endParaRPr lang="en-US" sz="5000" dirty="0"/>
          </a:p>
        </p:txBody>
      </p:sp>
      <p:sp>
        <p:nvSpPr>
          <p:cNvPr id="3" name="Content Placeholder 2"/>
          <p:cNvSpPr>
            <a:spLocks noGrp="1"/>
          </p:cNvSpPr>
          <p:nvPr>
            <p:ph idx="1"/>
          </p:nvPr>
        </p:nvSpPr>
        <p:spPr>
          <a:xfrm>
            <a:off x="535261" y="2670676"/>
            <a:ext cx="8095784" cy="3830486"/>
          </a:xfrm>
        </p:spPr>
        <p:txBody>
          <a:bodyPr>
            <a:noAutofit/>
          </a:bodyPr>
          <a:lstStyle/>
          <a:p>
            <a:r>
              <a:rPr lang="en-US" sz="2000" b="1" dirty="0" smtClean="0"/>
              <a:t>Description: </a:t>
            </a:r>
            <a:r>
              <a:rPr lang="en-US" sz="2000" b="1" dirty="0" smtClean="0"/>
              <a:t> </a:t>
            </a:r>
            <a:r>
              <a:rPr lang="en-US" sz="2000" dirty="0" smtClean="0"/>
              <a:t>Two </a:t>
            </a:r>
            <a:r>
              <a:rPr lang="en-US" sz="2000" dirty="0"/>
              <a:t>friends </a:t>
            </a:r>
            <a:r>
              <a:rPr lang="en-US" sz="2000" dirty="0" smtClean="0"/>
              <a:t>are getting their MBAs from NYU </a:t>
            </a:r>
            <a:r>
              <a:rPr lang="en-US" sz="2000" dirty="0"/>
              <a:t>Stern and UCLA </a:t>
            </a:r>
            <a:r>
              <a:rPr lang="en-US" sz="2000" dirty="0" smtClean="0"/>
              <a:t>Anderson and </a:t>
            </a:r>
            <a:r>
              <a:rPr lang="en-US" sz="2000" dirty="0"/>
              <a:t>want to plan a summer trip after </a:t>
            </a:r>
            <a:r>
              <a:rPr lang="en-US" sz="2000" dirty="0" smtClean="0"/>
              <a:t>graduation</a:t>
            </a:r>
            <a:endParaRPr lang="en-US" sz="2000" dirty="0" smtClean="0"/>
          </a:p>
          <a:p>
            <a:r>
              <a:rPr lang="en-US" sz="2000" dirty="0" smtClean="0"/>
              <a:t>They want to go to either </a:t>
            </a:r>
            <a:r>
              <a:rPr lang="en-US" sz="2000" b="1" dirty="0" smtClean="0"/>
              <a:t>Barcelona, Istanbul, or Rio </a:t>
            </a:r>
            <a:r>
              <a:rPr lang="en-US" sz="2000" dirty="0" smtClean="0"/>
              <a:t>and want to find the </a:t>
            </a:r>
            <a:r>
              <a:rPr lang="en-US" sz="2000" dirty="0" smtClean="0"/>
              <a:t>best and lowest-cost trip </a:t>
            </a:r>
            <a:r>
              <a:rPr lang="en-US" sz="2000" dirty="0" smtClean="0"/>
              <a:t>based on the following criteria:</a:t>
            </a:r>
          </a:p>
          <a:p>
            <a:pPr lvl="1">
              <a:buFont typeface="Calisto MT" pitchFamily="18" charset="0"/>
              <a:buChar char="—"/>
            </a:pPr>
            <a:r>
              <a:rPr lang="en-US" sz="1800" dirty="0" smtClean="0"/>
              <a:t>Flights land/depart within </a:t>
            </a:r>
            <a:r>
              <a:rPr lang="en-US" sz="1800" dirty="0" smtClean="0"/>
              <a:t>10 hours of each other</a:t>
            </a:r>
          </a:p>
          <a:p>
            <a:pPr lvl="1">
              <a:buFont typeface="Calisto MT" pitchFamily="18" charset="0"/>
              <a:buChar char="—"/>
            </a:pPr>
            <a:r>
              <a:rPr lang="en-US" sz="1800" dirty="0" smtClean="0"/>
              <a:t>Reasonable number of stops and flight duration</a:t>
            </a:r>
          </a:p>
          <a:p>
            <a:pPr lvl="1">
              <a:buFont typeface="Calisto MT" pitchFamily="18" charset="0"/>
              <a:buChar char="—"/>
            </a:pPr>
            <a:r>
              <a:rPr lang="en-US" sz="1800" dirty="0" smtClean="0"/>
              <a:t>Ideally </a:t>
            </a:r>
            <a:r>
              <a:rPr lang="en-US" sz="1800" dirty="0" smtClean="0"/>
              <a:t>the </a:t>
            </a:r>
            <a:r>
              <a:rPr lang="en-US" sz="1800" dirty="0" smtClean="0"/>
              <a:t>trip </a:t>
            </a:r>
            <a:r>
              <a:rPr lang="en-US" sz="1800" dirty="0" smtClean="0"/>
              <a:t>lasts 10-13 </a:t>
            </a:r>
            <a:r>
              <a:rPr lang="en-US" sz="1800" dirty="0" smtClean="0"/>
              <a:t>days</a:t>
            </a:r>
          </a:p>
          <a:p>
            <a:pPr lvl="1">
              <a:buFont typeface="Calisto MT" pitchFamily="18" charset="0"/>
              <a:buChar char="—"/>
            </a:pPr>
            <a:r>
              <a:rPr lang="en-US" sz="1800" dirty="0" smtClean="0"/>
              <a:t>They have preferences on departure airports in their home cities</a:t>
            </a:r>
          </a:p>
          <a:p>
            <a:pPr lvl="1">
              <a:buFont typeface="Calisto MT" pitchFamily="18" charset="0"/>
              <a:buChar char="—"/>
            </a:pPr>
            <a:r>
              <a:rPr lang="en-US" sz="1800" dirty="0" smtClean="0"/>
              <a:t>They want their airfare cost to be balanced </a:t>
            </a:r>
          </a:p>
          <a:p>
            <a:pPr lvl="1">
              <a:buFont typeface="Calisto MT" pitchFamily="18" charset="0"/>
              <a:buChar char="—"/>
            </a:pPr>
            <a:r>
              <a:rPr lang="en-US" sz="1800" dirty="0" smtClean="0"/>
              <a:t>And of course, they have to </a:t>
            </a:r>
            <a:r>
              <a:rPr lang="en-US" sz="1800" dirty="0" smtClean="0"/>
              <a:t>go to the </a:t>
            </a:r>
            <a:r>
              <a:rPr lang="en-US" sz="1800" dirty="0" smtClean="0"/>
              <a:t>same city!</a:t>
            </a:r>
            <a:endParaRPr lang="en-US" sz="1800" dirty="0"/>
          </a:p>
        </p:txBody>
      </p:sp>
      <p:pic>
        <p:nvPicPr>
          <p:cNvPr id="4" name="Picture 3" descr="NYU Logo.jpe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4658" y="1171434"/>
            <a:ext cx="1170234" cy="1170234"/>
          </a:xfrm>
          <a:prstGeom prst="rect">
            <a:avLst/>
          </a:prstGeom>
          <a:ln w="12700" cmpd="sng">
            <a:solidFill>
              <a:srgbClr val="073779"/>
            </a:solidFill>
          </a:ln>
        </p:spPr>
      </p:pic>
      <p:pic>
        <p:nvPicPr>
          <p:cNvPr id="5" name="Picture 4" descr="UCLAp.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13017" y="1338886"/>
            <a:ext cx="1334436" cy="987483"/>
          </a:xfrm>
          <a:prstGeom prst="rect">
            <a:avLst/>
          </a:prstGeom>
          <a:ln w="12700" cmpd="sng">
            <a:solidFill>
              <a:schemeClr val="tx1"/>
            </a:solidFill>
          </a:ln>
        </p:spPr>
      </p:pic>
    </p:spTree>
    <p:extLst>
      <p:ext uri="{BB962C8B-B14F-4D97-AF65-F5344CB8AC3E}">
        <p14:creationId xmlns:p14="http://schemas.microsoft.com/office/powerpoint/2010/main" val="875990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The options</a:t>
            </a:r>
            <a:endParaRPr lang="en-US" sz="5000" dirty="0"/>
          </a:p>
        </p:txBody>
      </p:sp>
      <p:pic>
        <p:nvPicPr>
          <p:cNvPr id="4" name="Picture 3" descr="Rio.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7690" y="2432620"/>
            <a:ext cx="3161897" cy="23714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Istanbul.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138522" y="2371419"/>
            <a:ext cx="2778900" cy="2778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Barcelona.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210149" y="4514652"/>
            <a:ext cx="3142584" cy="2097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334792" y="2080734"/>
            <a:ext cx="2599477" cy="369332"/>
          </a:xfrm>
          <a:prstGeom prst="rect">
            <a:avLst/>
          </a:prstGeom>
          <a:noFill/>
        </p:spPr>
        <p:txBody>
          <a:bodyPr wrap="square" rtlCol="0">
            <a:spAutoFit/>
          </a:bodyPr>
          <a:lstStyle/>
          <a:p>
            <a:r>
              <a:rPr lang="en-US" dirty="0" smtClean="0"/>
              <a:t>Rio de Janeiro, </a:t>
            </a:r>
            <a:r>
              <a:rPr lang="en-US" dirty="0" smtClean="0"/>
              <a:t>Brazil</a:t>
            </a:r>
            <a:endParaRPr lang="en-US" dirty="0"/>
          </a:p>
        </p:txBody>
      </p:sp>
      <p:sp>
        <p:nvSpPr>
          <p:cNvPr id="8" name="TextBox 7"/>
          <p:cNvSpPr txBox="1"/>
          <p:nvPr/>
        </p:nvSpPr>
        <p:spPr>
          <a:xfrm>
            <a:off x="3764443" y="4176162"/>
            <a:ext cx="1944989" cy="369332"/>
          </a:xfrm>
          <a:prstGeom prst="rect">
            <a:avLst/>
          </a:prstGeom>
          <a:noFill/>
        </p:spPr>
        <p:txBody>
          <a:bodyPr wrap="square" rtlCol="0">
            <a:spAutoFit/>
          </a:bodyPr>
          <a:lstStyle/>
          <a:p>
            <a:r>
              <a:rPr lang="en-US" dirty="0" smtClean="0"/>
              <a:t>Barcelona, Spain</a:t>
            </a:r>
            <a:endParaRPr lang="en-US" dirty="0"/>
          </a:p>
        </p:txBody>
      </p:sp>
      <p:sp>
        <p:nvSpPr>
          <p:cNvPr id="9" name="TextBox 8"/>
          <p:cNvSpPr txBox="1"/>
          <p:nvPr/>
        </p:nvSpPr>
        <p:spPr>
          <a:xfrm>
            <a:off x="7122506" y="2049058"/>
            <a:ext cx="1944989" cy="369332"/>
          </a:xfrm>
          <a:prstGeom prst="rect">
            <a:avLst/>
          </a:prstGeom>
          <a:noFill/>
        </p:spPr>
        <p:txBody>
          <a:bodyPr wrap="square" rtlCol="0">
            <a:spAutoFit/>
          </a:bodyPr>
          <a:lstStyle/>
          <a:p>
            <a:r>
              <a:rPr lang="en-US" dirty="0" smtClean="0"/>
              <a:t>Istanbul, Turkey</a:t>
            </a:r>
            <a:endParaRPr lang="en-US" dirty="0"/>
          </a:p>
        </p:txBody>
      </p:sp>
    </p:spTree>
    <p:extLst>
      <p:ext uri="{BB962C8B-B14F-4D97-AF65-F5344CB8AC3E}">
        <p14:creationId xmlns:p14="http://schemas.microsoft.com/office/powerpoint/2010/main" val="3562764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103" y="244721"/>
            <a:ext cx="8229600" cy="1143000"/>
          </a:xfrm>
        </p:spPr>
        <p:txBody>
          <a:bodyPr>
            <a:noAutofit/>
          </a:bodyPr>
          <a:lstStyle/>
          <a:p>
            <a:r>
              <a:rPr lang="en-US" sz="5000" dirty="0" smtClean="0"/>
              <a:t>Methodology:</a:t>
            </a:r>
            <a:br>
              <a:rPr lang="en-US" sz="5000" dirty="0" smtClean="0"/>
            </a:br>
            <a:r>
              <a:rPr lang="en-US" sz="5000" dirty="0"/>
              <a:t>Let’s solve(r) this </a:t>
            </a:r>
            <a:r>
              <a:rPr lang="en-US" sz="5000" dirty="0" smtClean="0"/>
              <a:t>problem</a:t>
            </a:r>
            <a:endParaRPr lang="en-US" sz="5000" dirty="0"/>
          </a:p>
        </p:txBody>
      </p:sp>
      <p:graphicFrame>
        <p:nvGraphicFramePr>
          <p:cNvPr id="6" name="Diagram 5"/>
          <p:cNvGraphicFramePr/>
          <p:nvPr>
            <p:extLst>
              <p:ext uri="{D42A27DB-BD31-4B8C-83A1-F6EECF244321}">
                <p14:modId xmlns:p14="http://schemas.microsoft.com/office/powerpoint/2010/main" val="3724460696"/>
              </p:ext>
            </p:extLst>
          </p:nvPr>
        </p:nvGraphicFramePr>
        <p:xfrm>
          <a:off x="800099" y="2578100"/>
          <a:ext cx="7932603" cy="3907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54579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788617" y="2722282"/>
            <a:ext cx="7662864" cy="3176242"/>
          </a:xfrm>
          <a:prstGeom prst="rect">
            <a:avLst/>
          </a:prstGeom>
        </p:spPr>
        <p:txBody>
          <a:bodyPr/>
          <a:lstStyle>
            <a:lvl1pPr marL="342900" indent="-342900" algn="l" defTabSz="914400" rtl="0" eaLnBrk="1" latinLnBrk="0" hangingPunct="1">
              <a:spcBef>
                <a:spcPts val="2000"/>
              </a:spcBef>
              <a:buClr>
                <a:schemeClr val="accent1"/>
              </a:buClr>
              <a:buSzPct val="90000"/>
              <a:buFont typeface="Arial"/>
              <a:buChar char="•"/>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Arial"/>
              <a:buChar char="•"/>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Arial"/>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Arial"/>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Arial"/>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Arial"/>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Arial"/>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Arial"/>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Arial"/>
              <a:buChar char="•"/>
              <a:defRPr lang="en-US" sz="1800" kern="1200" dirty="0">
                <a:solidFill>
                  <a:schemeClr val="tx1">
                    <a:lumMod val="65000"/>
                    <a:lumOff val="35000"/>
                  </a:schemeClr>
                </a:solidFill>
                <a:latin typeface="+mn-lt"/>
                <a:ea typeface="+mn-ea"/>
                <a:cs typeface="+mn-cs"/>
              </a:defRPr>
            </a:lvl9pPr>
          </a:lstStyle>
          <a:p>
            <a:r>
              <a:rPr lang="en-US" sz="2400" dirty="0" smtClean="0"/>
              <a:t>Extracted data from </a:t>
            </a:r>
            <a:r>
              <a:rPr lang="en-US" sz="2400" dirty="0" smtClean="0"/>
              <a:t>Kayak.com  </a:t>
            </a:r>
            <a:r>
              <a:rPr lang="en-US" sz="2400" dirty="0" smtClean="0"/>
              <a:t>for a trip beginning on June 1, 2013 </a:t>
            </a:r>
            <a:r>
              <a:rPr lang="en-US" sz="2400" dirty="0" smtClean="0"/>
              <a:t>and lasting 10 </a:t>
            </a:r>
            <a:r>
              <a:rPr lang="en-US" sz="2400" dirty="0" smtClean="0"/>
              <a:t>days, +/- 3 days</a:t>
            </a:r>
          </a:p>
          <a:p>
            <a:r>
              <a:rPr lang="en-US" sz="2400" dirty="0" smtClean="0"/>
              <a:t>Gathered more </a:t>
            </a:r>
            <a:r>
              <a:rPr lang="en-US" sz="2400" dirty="0" smtClean="0"/>
              <a:t>than 40,000 flight options</a:t>
            </a:r>
          </a:p>
          <a:p>
            <a:r>
              <a:rPr lang="en-US" sz="2400" dirty="0" smtClean="0"/>
              <a:t>Reduced data set based on </a:t>
            </a:r>
            <a:r>
              <a:rPr lang="en-US" sz="2400" dirty="0" smtClean="0"/>
              <a:t>price </a:t>
            </a:r>
            <a:r>
              <a:rPr lang="en-US" sz="2400" dirty="0" smtClean="0"/>
              <a:t>and flight duration and organized the </a:t>
            </a:r>
            <a:r>
              <a:rPr lang="en-US" sz="2400" dirty="0" smtClean="0"/>
              <a:t>data</a:t>
            </a:r>
          </a:p>
          <a:p>
            <a:pPr marL="0" indent="0">
              <a:spcBef>
                <a:spcPts val="0"/>
              </a:spcBef>
              <a:buNone/>
            </a:pPr>
            <a:endParaRPr lang="en-US" sz="500" dirty="0" smtClean="0"/>
          </a:p>
          <a:p>
            <a:pPr lvl="1">
              <a:spcBef>
                <a:spcPts val="0"/>
              </a:spcBef>
              <a:buFont typeface="Calisto MT" pitchFamily="18" charset="0"/>
              <a:buChar char="—"/>
            </a:pPr>
            <a:r>
              <a:rPr lang="en-US" dirty="0" smtClean="0"/>
              <a:t>Final data set contains 5,911 flight options</a:t>
            </a:r>
          </a:p>
          <a:p>
            <a:pPr marL="349250" lvl="1" indent="0">
              <a:spcBef>
                <a:spcPts val="0"/>
              </a:spcBef>
              <a:buNone/>
            </a:pPr>
            <a:r>
              <a:rPr lang="en-US" dirty="0"/>
              <a:t> </a:t>
            </a:r>
            <a:r>
              <a:rPr lang="en-US" dirty="0" smtClean="0"/>
              <a:t>    </a:t>
            </a:r>
            <a:r>
              <a:rPr lang="en-US" dirty="0" smtClean="0"/>
              <a:t>(2,392 from NYC, 3,519 from LA)</a:t>
            </a:r>
          </a:p>
          <a:p>
            <a:pPr marL="349250" lvl="1" indent="0">
              <a:spcBef>
                <a:spcPts val="0"/>
              </a:spcBef>
              <a:buNone/>
            </a:pPr>
            <a:endParaRPr lang="en-US" sz="300" dirty="0" smtClean="0"/>
          </a:p>
          <a:p>
            <a:pPr lvl="1">
              <a:spcBef>
                <a:spcPts val="0"/>
              </a:spcBef>
              <a:buFont typeface="Calisto MT" pitchFamily="18" charset="0"/>
              <a:buChar char="—"/>
            </a:pPr>
            <a:r>
              <a:rPr lang="en-US" dirty="0" smtClean="0"/>
              <a:t>Total of over 8.4MM flight combinations</a:t>
            </a:r>
            <a:endParaRPr lang="en-US" dirty="0" smtClean="0"/>
          </a:p>
          <a:p>
            <a:endParaRPr lang="en-US" sz="2400" dirty="0"/>
          </a:p>
        </p:txBody>
      </p:sp>
      <p:sp>
        <p:nvSpPr>
          <p:cNvPr id="3" name="Title 1"/>
          <p:cNvSpPr txBox="1">
            <a:spLocks/>
          </p:cNvSpPr>
          <p:nvPr/>
        </p:nvSpPr>
        <p:spPr>
          <a:xfrm>
            <a:off x="442259" y="449727"/>
            <a:ext cx="8229600" cy="1143000"/>
          </a:xfrm>
          <a:prstGeom prst="rect">
            <a:avLst/>
          </a:prstGeom>
        </p:spPr>
        <p:txBody>
          <a:bodyPr/>
          <a:lstStyle>
            <a:lvl1pPr algn="ctr" defTabSz="914400" rtl="0" eaLnBrk="1" latinLnBrk="0" hangingPunct="1">
              <a:spcBef>
                <a:spcPct val="0"/>
              </a:spcBef>
              <a:buNone/>
              <a:defRPr sz="4600" kern="1200">
                <a:solidFill>
                  <a:schemeClr val="bg1"/>
                </a:solidFill>
                <a:latin typeface="+mj-lt"/>
                <a:ea typeface="+mj-ea"/>
                <a:cs typeface="+mj-cs"/>
              </a:defRPr>
            </a:lvl1pPr>
          </a:lstStyle>
          <a:p>
            <a:r>
              <a:rPr lang="en-US" sz="5000" dirty="0" smtClean="0"/>
              <a:t>Flight data</a:t>
            </a:r>
            <a:endParaRPr lang="en-US" sz="5000" dirty="0"/>
          </a:p>
        </p:txBody>
      </p:sp>
    </p:spTree>
    <p:extLst>
      <p:ext uri="{BB962C8B-B14F-4D97-AF65-F5344CB8AC3E}">
        <p14:creationId xmlns:p14="http://schemas.microsoft.com/office/powerpoint/2010/main" val="42640639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91143"/>
            <a:ext cx="8229600" cy="1143000"/>
          </a:xfrm>
          <a:prstGeom prst="rect">
            <a:avLst/>
          </a:prstGeom>
        </p:spPr>
        <p:txBody>
          <a:bodyPr/>
          <a:lstStyle>
            <a:lvl1pPr algn="ctr" defTabSz="914400" rtl="0" eaLnBrk="1" latinLnBrk="0" hangingPunct="1">
              <a:spcBef>
                <a:spcPct val="0"/>
              </a:spcBef>
              <a:buNone/>
              <a:defRPr sz="4600" kern="1200">
                <a:solidFill>
                  <a:schemeClr val="bg1"/>
                </a:solidFill>
                <a:latin typeface="+mj-lt"/>
                <a:ea typeface="+mj-ea"/>
                <a:cs typeface="+mj-cs"/>
              </a:defRPr>
            </a:lvl1pPr>
          </a:lstStyle>
          <a:p>
            <a:r>
              <a:rPr lang="en-US" sz="5000" dirty="0" smtClean="0"/>
              <a:t>Flight data</a:t>
            </a:r>
            <a:endParaRPr lang="en-US" sz="5000" dirty="0"/>
          </a:p>
        </p:txBody>
      </p:sp>
      <p:pic>
        <p:nvPicPr>
          <p:cNvPr id="6" name="Picture 5" descr="Screen Shot 2012-12-12 at 11.23.46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2612" y="1343590"/>
            <a:ext cx="6684682" cy="3781234"/>
          </a:xfrm>
          <a:prstGeom prst="rect">
            <a:avLst/>
          </a:prstGeom>
          <a:ln>
            <a:solidFill>
              <a:schemeClr val="accent1"/>
            </a:solidFill>
          </a:ln>
          <a:effectLst>
            <a:outerShdw blurRad="50800" dist="38100" dir="16200000" rotWithShape="0">
              <a:prstClr val="black">
                <a:alpha val="40000"/>
              </a:prstClr>
            </a:outerShdw>
          </a:effectLst>
        </p:spPr>
      </p:pic>
      <p:pic>
        <p:nvPicPr>
          <p:cNvPr id="5" name="Picture 4" descr="Screen Shot 2012-12-12 at 11.24.11 PM.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400760" y="3585883"/>
            <a:ext cx="7638653" cy="3072822"/>
          </a:xfrm>
          <a:prstGeom prst="rect">
            <a:avLst/>
          </a:prstGeom>
          <a:ln>
            <a:solidFill>
              <a:schemeClr val="accent1"/>
            </a:solidFill>
          </a:ln>
          <a:effectLst>
            <a:outerShdw blurRad="50800" dist="38100" dir="18900000" algn="bl" rotWithShape="0">
              <a:prstClr val="black">
                <a:alpha val="40000"/>
              </a:prstClr>
            </a:outerShdw>
          </a:effectLst>
        </p:spPr>
      </p:pic>
      <p:sp>
        <p:nvSpPr>
          <p:cNvPr id="7" name="TextBox 6"/>
          <p:cNvSpPr txBox="1"/>
          <p:nvPr/>
        </p:nvSpPr>
        <p:spPr>
          <a:xfrm>
            <a:off x="2291603" y="3147207"/>
            <a:ext cx="3365500" cy="43088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100" dirty="0"/>
              <a:t>=DATE(LEFT(G2,4),MID(G2,5,2),RIGHT(G2,2))+((LEFT(S2,LEN(S2)-2)+RIGHT(S2,2)/60)/24)</a:t>
            </a:r>
            <a:endParaRPr lang="en-US" sz="1100" dirty="0"/>
          </a:p>
        </p:txBody>
      </p:sp>
      <p:sp>
        <p:nvSpPr>
          <p:cNvPr id="8" name="TextBox 7"/>
          <p:cNvSpPr txBox="1"/>
          <p:nvPr/>
        </p:nvSpPr>
        <p:spPr>
          <a:xfrm>
            <a:off x="4400550" y="4100620"/>
            <a:ext cx="908050" cy="130805"/>
          </a:xfrm>
          <a:prstGeom prst="rect">
            <a:avLst/>
          </a:prstGeom>
          <a:noFill/>
        </p:spPr>
        <p:style>
          <a:lnRef idx="2">
            <a:schemeClr val="accent4"/>
          </a:lnRef>
          <a:fillRef idx="1">
            <a:schemeClr val="lt1"/>
          </a:fillRef>
          <a:effectRef idx="0">
            <a:schemeClr val="accent4"/>
          </a:effectRef>
          <a:fontRef idx="minor">
            <a:schemeClr val="dk1"/>
          </a:fontRef>
        </p:style>
        <p:txBody>
          <a:bodyPr wrap="square" rtlCol="0">
            <a:noAutofit/>
          </a:bodyPr>
          <a:lstStyle/>
          <a:p>
            <a:pPr algn="ctr"/>
            <a:endParaRPr lang="en-US" sz="1100" dirty="0"/>
          </a:p>
        </p:txBody>
      </p:sp>
      <p:cxnSp>
        <p:nvCxnSpPr>
          <p:cNvPr id="9" name="Straight Connector 8"/>
          <p:cNvCxnSpPr>
            <a:stCxn id="8" idx="1"/>
          </p:cNvCxnSpPr>
          <p:nvPr/>
        </p:nvCxnSpPr>
        <p:spPr>
          <a:xfrm flipH="1" flipV="1">
            <a:off x="4302125" y="3585883"/>
            <a:ext cx="98425" cy="580140"/>
          </a:xfrm>
          <a:prstGeom prst="line">
            <a:avLst/>
          </a:prstGeom>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496978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6337"/>
            <a:ext cx="8229600" cy="1143000"/>
          </a:xfrm>
        </p:spPr>
        <p:txBody>
          <a:bodyPr/>
          <a:lstStyle/>
          <a:p>
            <a:r>
              <a:rPr lang="en-US" sz="5000" dirty="0" smtClean="0"/>
              <a:t>Descriptive Statistics:</a:t>
            </a:r>
            <a:br>
              <a:rPr lang="en-US" sz="5000" dirty="0" smtClean="0"/>
            </a:br>
            <a:r>
              <a:rPr lang="en-US" sz="5000" dirty="0" smtClean="0"/>
              <a:t>NYC</a:t>
            </a:r>
            <a:endParaRPr lang="en-US" sz="5000" dirty="0"/>
          </a:p>
        </p:txBody>
      </p:sp>
      <p:graphicFrame>
        <p:nvGraphicFramePr>
          <p:cNvPr id="5" name="Table 4"/>
          <p:cNvGraphicFramePr>
            <a:graphicFrameLocks noGrp="1"/>
          </p:cNvGraphicFramePr>
          <p:nvPr>
            <p:extLst>
              <p:ext uri="{D42A27DB-BD31-4B8C-83A1-F6EECF244321}">
                <p14:modId xmlns:p14="http://schemas.microsoft.com/office/powerpoint/2010/main" val="3090149069"/>
              </p:ext>
            </p:extLst>
          </p:nvPr>
        </p:nvGraphicFramePr>
        <p:xfrm>
          <a:off x="254054" y="2697442"/>
          <a:ext cx="2683657" cy="3337981"/>
        </p:xfrm>
        <a:graphic>
          <a:graphicData uri="http://schemas.openxmlformats.org/drawingml/2006/table">
            <a:tbl>
              <a:tblPr firstRow="1" bandRow="1">
                <a:tableStyleId>{6E25E649-3F16-4E02-A733-19D2CDBF48F0}</a:tableStyleId>
              </a:tblPr>
              <a:tblGrid>
                <a:gridCol w="1317696"/>
                <a:gridCol w="1365961"/>
              </a:tblGrid>
              <a:tr h="411901">
                <a:tc gridSpan="2">
                  <a:txBody>
                    <a:bodyPr/>
                    <a:lstStyle/>
                    <a:p>
                      <a:pPr algn="ctr"/>
                      <a:r>
                        <a:rPr lang="en-US" sz="1600" dirty="0" smtClean="0"/>
                        <a:t>Barcelona</a:t>
                      </a:r>
                      <a:endParaRPr lang="en-US" sz="1600" dirty="0"/>
                    </a:p>
                  </a:txBody>
                  <a:tcPr/>
                </a:tc>
                <a:tc hMerge="1">
                  <a:txBody>
                    <a:bodyPr/>
                    <a:lstStyle/>
                    <a:p>
                      <a:endParaRPr lang="en-US" dirty="0"/>
                    </a:p>
                  </a:txBody>
                  <a:tcPr/>
                </a:tc>
              </a:tr>
              <a:tr h="411901">
                <a:tc>
                  <a:txBody>
                    <a:bodyPr/>
                    <a:lstStyle/>
                    <a:p>
                      <a:r>
                        <a:rPr lang="en-US" sz="1400" dirty="0" smtClean="0"/>
                        <a:t>Price</a:t>
                      </a:r>
                      <a:endParaRPr lang="en-US" sz="1400" b="1" dirty="0"/>
                    </a:p>
                  </a:txBody>
                  <a:tcPr/>
                </a:tc>
                <a:tc>
                  <a:txBody>
                    <a:bodyPr/>
                    <a:lstStyle/>
                    <a:p>
                      <a:r>
                        <a:rPr lang="en-US" sz="1400" dirty="0" smtClean="0"/>
                        <a:t>Min: $770</a:t>
                      </a:r>
                    </a:p>
                    <a:p>
                      <a:r>
                        <a:rPr lang="en-US" sz="1400" dirty="0" smtClean="0"/>
                        <a:t>Med: $1,194</a:t>
                      </a:r>
                    </a:p>
                    <a:p>
                      <a:r>
                        <a:rPr lang="en-US" sz="1400" dirty="0" smtClean="0"/>
                        <a:t>Max: $1,200</a:t>
                      </a:r>
                      <a:endParaRPr lang="en-US" sz="1400" dirty="0"/>
                    </a:p>
                  </a:txBody>
                  <a:tcPr/>
                </a:tc>
              </a:tr>
              <a:tr h="411901">
                <a:tc>
                  <a:txBody>
                    <a:bodyPr/>
                    <a:lstStyle/>
                    <a:p>
                      <a:r>
                        <a:rPr lang="en-US" sz="1400" dirty="0" smtClean="0"/>
                        <a:t>Flight duration (hrs.)</a:t>
                      </a:r>
                      <a:endParaRPr lang="en-US" sz="1400" b="1" dirty="0"/>
                    </a:p>
                  </a:txBody>
                  <a:tcPr/>
                </a:tc>
                <a:tc>
                  <a:txBody>
                    <a:bodyPr/>
                    <a:lstStyle/>
                    <a:p>
                      <a:r>
                        <a:rPr lang="en-US" sz="1400" dirty="0" smtClean="0"/>
                        <a:t>Min: 7.92</a:t>
                      </a:r>
                    </a:p>
                    <a:p>
                      <a:r>
                        <a:rPr lang="en-US" sz="1400" dirty="0" smtClean="0"/>
                        <a:t>Med: 8.33</a:t>
                      </a:r>
                    </a:p>
                    <a:p>
                      <a:r>
                        <a:rPr lang="en-US" sz="1400" dirty="0" smtClean="0"/>
                        <a:t>Max: 15.42</a:t>
                      </a:r>
                    </a:p>
                  </a:txBody>
                  <a:tcPr/>
                </a:tc>
              </a:tr>
              <a:tr h="411901">
                <a:tc>
                  <a:txBody>
                    <a:bodyPr/>
                    <a:lstStyle/>
                    <a:p>
                      <a:r>
                        <a:rPr lang="en-US" sz="1400" dirty="0" smtClean="0"/>
                        <a:t>Number of stops</a:t>
                      </a:r>
                      <a:endParaRPr lang="en-US" sz="1400" b="1" dirty="0"/>
                    </a:p>
                  </a:txBody>
                  <a:tcPr/>
                </a:tc>
                <a:tc>
                  <a:txBody>
                    <a:bodyPr/>
                    <a:lstStyle/>
                    <a:p>
                      <a:r>
                        <a:rPr lang="en-US" sz="1400" dirty="0" smtClean="0"/>
                        <a:t>Min: 0</a:t>
                      </a:r>
                    </a:p>
                    <a:p>
                      <a:r>
                        <a:rPr lang="en-US" sz="1400" dirty="0" smtClean="0"/>
                        <a:t>Med: 1</a:t>
                      </a:r>
                    </a:p>
                    <a:p>
                      <a:r>
                        <a:rPr lang="en-US" sz="1400" dirty="0" smtClean="0"/>
                        <a:t>Max: 2</a:t>
                      </a:r>
                    </a:p>
                  </a:txBody>
                  <a:tcPr/>
                </a:tc>
              </a:tr>
              <a:tr h="411901">
                <a:tc>
                  <a:txBody>
                    <a:bodyPr/>
                    <a:lstStyle/>
                    <a:p>
                      <a:r>
                        <a:rPr lang="en-US" sz="1400" dirty="0" smtClean="0"/>
                        <a:t>Trip length (days)</a:t>
                      </a:r>
                      <a:endParaRPr lang="en-US" sz="1400" b="1" dirty="0"/>
                    </a:p>
                  </a:txBody>
                  <a:tcPr/>
                </a:tc>
                <a:tc>
                  <a:txBody>
                    <a:bodyPr/>
                    <a:lstStyle/>
                    <a:p>
                      <a:r>
                        <a:rPr lang="en-US" sz="1400" dirty="0" smtClean="0"/>
                        <a:t>Min: 3.91</a:t>
                      </a:r>
                    </a:p>
                    <a:p>
                      <a:r>
                        <a:rPr lang="en-US" sz="1400" dirty="0" smtClean="0"/>
                        <a:t>Med:</a:t>
                      </a:r>
                      <a:r>
                        <a:rPr lang="en-US" sz="1400" baseline="0" dirty="0" smtClean="0"/>
                        <a:t> 8.92</a:t>
                      </a:r>
                      <a:endParaRPr lang="en-US" sz="1400" dirty="0" smtClean="0"/>
                    </a:p>
                    <a:p>
                      <a:r>
                        <a:rPr lang="en-US" sz="1400" dirty="0" smtClean="0"/>
                        <a:t>Max: 14.15</a:t>
                      </a:r>
                    </a:p>
                  </a:txBody>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444564645"/>
              </p:ext>
            </p:extLst>
          </p:nvPr>
        </p:nvGraphicFramePr>
        <p:xfrm>
          <a:off x="3221756" y="2716885"/>
          <a:ext cx="2683657" cy="3337981"/>
        </p:xfrm>
        <a:graphic>
          <a:graphicData uri="http://schemas.openxmlformats.org/drawingml/2006/table">
            <a:tbl>
              <a:tblPr firstRow="1" bandRow="1">
                <a:tableStyleId>{2A488322-F2BA-4B5B-9748-0D474271808F}</a:tableStyleId>
              </a:tblPr>
              <a:tblGrid>
                <a:gridCol w="1317696"/>
                <a:gridCol w="1365961"/>
              </a:tblGrid>
              <a:tr h="411901">
                <a:tc gridSpan="2">
                  <a:txBody>
                    <a:bodyPr/>
                    <a:lstStyle/>
                    <a:p>
                      <a:pPr algn="ctr"/>
                      <a:r>
                        <a:rPr lang="en-US" sz="1600" dirty="0" smtClean="0"/>
                        <a:t>Istanbul</a:t>
                      </a:r>
                      <a:endParaRPr lang="en-US" sz="1600" dirty="0"/>
                    </a:p>
                  </a:txBody>
                  <a:tcPr/>
                </a:tc>
                <a:tc hMerge="1">
                  <a:txBody>
                    <a:bodyPr/>
                    <a:lstStyle/>
                    <a:p>
                      <a:endParaRPr lang="en-US" dirty="0"/>
                    </a:p>
                  </a:txBody>
                  <a:tcPr/>
                </a:tc>
              </a:tr>
              <a:tr h="411901">
                <a:tc>
                  <a:txBody>
                    <a:bodyPr/>
                    <a:lstStyle/>
                    <a:p>
                      <a:r>
                        <a:rPr lang="en-US" sz="1400" dirty="0" smtClean="0"/>
                        <a:t>Price</a:t>
                      </a:r>
                      <a:endParaRPr lang="en-US" sz="1400" b="1" dirty="0"/>
                    </a:p>
                  </a:txBody>
                  <a:tcPr/>
                </a:tc>
                <a:tc>
                  <a:txBody>
                    <a:bodyPr/>
                    <a:lstStyle/>
                    <a:p>
                      <a:r>
                        <a:rPr lang="en-US" sz="1400" dirty="0" smtClean="0"/>
                        <a:t>Min: $712</a:t>
                      </a:r>
                    </a:p>
                    <a:p>
                      <a:r>
                        <a:rPr lang="en-US" sz="1400" dirty="0" smtClean="0"/>
                        <a:t>Med: $1,044</a:t>
                      </a:r>
                    </a:p>
                    <a:p>
                      <a:r>
                        <a:rPr lang="en-US" sz="1400" dirty="0" smtClean="0"/>
                        <a:t>Max: $1,229</a:t>
                      </a:r>
                      <a:endParaRPr lang="en-US" sz="1400" dirty="0"/>
                    </a:p>
                  </a:txBody>
                  <a:tcPr/>
                </a:tc>
              </a:tr>
              <a:tr h="411901">
                <a:tc>
                  <a:txBody>
                    <a:bodyPr/>
                    <a:lstStyle/>
                    <a:p>
                      <a:r>
                        <a:rPr lang="en-US" sz="1400" dirty="0" smtClean="0"/>
                        <a:t>Flight duration (hrs.)</a:t>
                      </a:r>
                      <a:endParaRPr lang="en-US" sz="1400" b="1" dirty="0"/>
                    </a:p>
                  </a:txBody>
                  <a:tcPr/>
                </a:tc>
                <a:tc>
                  <a:txBody>
                    <a:bodyPr/>
                    <a:lstStyle/>
                    <a:p>
                      <a:r>
                        <a:rPr lang="en-US" sz="1400" dirty="0" smtClean="0"/>
                        <a:t>Min: 9.83</a:t>
                      </a:r>
                    </a:p>
                    <a:p>
                      <a:r>
                        <a:rPr lang="en-US" sz="1400" dirty="0" smtClean="0"/>
                        <a:t>Med: 11.50</a:t>
                      </a:r>
                    </a:p>
                    <a:p>
                      <a:r>
                        <a:rPr lang="en-US" sz="1400" dirty="0" smtClean="0"/>
                        <a:t>Max: 15.50</a:t>
                      </a:r>
                    </a:p>
                  </a:txBody>
                  <a:tcPr/>
                </a:tc>
              </a:tr>
              <a:tr h="411901">
                <a:tc>
                  <a:txBody>
                    <a:bodyPr/>
                    <a:lstStyle/>
                    <a:p>
                      <a:r>
                        <a:rPr lang="en-US" sz="1400" dirty="0" smtClean="0"/>
                        <a:t>Number of stops</a:t>
                      </a:r>
                      <a:endParaRPr lang="en-US" sz="1400" b="1" dirty="0"/>
                    </a:p>
                  </a:txBody>
                  <a:tcPr/>
                </a:tc>
                <a:tc>
                  <a:txBody>
                    <a:bodyPr/>
                    <a:lstStyle/>
                    <a:p>
                      <a:r>
                        <a:rPr lang="en-US" sz="1400" dirty="0" smtClean="0"/>
                        <a:t>Min: 0</a:t>
                      </a:r>
                    </a:p>
                    <a:p>
                      <a:r>
                        <a:rPr lang="en-US" sz="1400" dirty="0" smtClean="0"/>
                        <a:t>Med: 1</a:t>
                      </a:r>
                    </a:p>
                    <a:p>
                      <a:r>
                        <a:rPr lang="en-US" sz="1400" dirty="0" smtClean="0"/>
                        <a:t>Max: 2</a:t>
                      </a:r>
                    </a:p>
                  </a:txBody>
                  <a:tcPr/>
                </a:tc>
              </a:tr>
              <a:tr h="411901">
                <a:tc>
                  <a:txBody>
                    <a:bodyPr/>
                    <a:lstStyle/>
                    <a:p>
                      <a:r>
                        <a:rPr lang="en-US" sz="1400" dirty="0" smtClean="0"/>
                        <a:t>Trip length (days)</a:t>
                      </a:r>
                      <a:endParaRPr lang="en-US" sz="1400" b="1" dirty="0"/>
                    </a:p>
                  </a:txBody>
                  <a:tcPr/>
                </a:tc>
                <a:tc>
                  <a:txBody>
                    <a:bodyPr/>
                    <a:lstStyle/>
                    <a:p>
                      <a:r>
                        <a:rPr lang="en-US" sz="1400" dirty="0" smtClean="0"/>
                        <a:t>Min: 3.61</a:t>
                      </a:r>
                    </a:p>
                    <a:p>
                      <a:r>
                        <a:rPr lang="en-US" sz="1400" dirty="0" smtClean="0"/>
                        <a:t>Med:</a:t>
                      </a:r>
                      <a:r>
                        <a:rPr lang="en-US" sz="1400" baseline="0" dirty="0" smtClean="0"/>
                        <a:t> 9.07</a:t>
                      </a:r>
                      <a:endParaRPr lang="en-US" sz="1400" dirty="0" smtClean="0"/>
                    </a:p>
                    <a:p>
                      <a:r>
                        <a:rPr lang="en-US" sz="1400" dirty="0" smtClean="0"/>
                        <a:t>Max: 14.53</a:t>
                      </a:r>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839671132"/>
              </p:ext>
            </p:extLst>
          </p:nvPr>
        </p:nvGraphicFramePr>
        <p:xfrm>
          <a:off x="6174158" y="2723979"/>
          <a:ext cx="2683657" cy="3337981"/>
        </p:xfrm>
        <a:graphic>
          <a:graphicData uri="http://schemas.openxmlformats.org/drawingml/2006/table">
            <a:tbl>
              <a:tblPr firstRow="1" bandRow="1">
                <a:tableStyleId>{EB9631B5-78F2-41C9-869B-9F39066F8104}</a:tableStyleId>
              </a:tblPr>
              <a:tblGrid>
                <a:gridCol w="1317696"/>
                <a:gridCol w="1365961"/>
              </a:tblGrid>
              <a:tr h="411901">
                <a:tc gridSpan="2">
                  <a:txBody>
                    <a:bodyPr/>
                    <a:lstStyle/>
                    <a:p>
                      <a:pPr algn="ctr"/>
                      <a:r>
                        <a:rPr lang="en-US" sz="1600" dirty="0" smtClean="0"/>
                        <a:t>Rio</a:t>
                      </a:r>
                      <a:endParaRPr lang="en-US" sz="1600" dirty="0"/>
                    </a:p>
                  </a:txBody>
                  <a:tcPr/>
                </a:tc>
                <a:tc hMerge="1">
                  <a:txBody>
                    <a:bodyPr/>
                    <a:lstStyle/>
                    <a:p>
                      <a:endParaRPr lang="en-US" dirty="0"/>
                    </a:p>
                  </a:txBody>
                  <a:tcPr/>
                </a:tc>
              </a:tr>
              <a:tr h="411901">
                <a:tc>
                  <a:txBody>
                    <a:bodyPr/>
                    <a:lstStyle/>
                    <a:p>
                      <a:r>
                        <a:rPr lang="en-US" sz="1400" dirty="0" smtClean="0"/>
                        <a:t>Price</a:t>
                      </a:r>
                      <a:endParaRPr lang="en-US" sz="1400" b="1" dirty="0"/>
                    </a:p>
                  </a:txBody>
                  <a:tcPr/>
                </a:tc>
                <a:tc>
                  <a:txBody>
                    <a:bodyPr/>
                    <a:lstStyle/>
                    <a:p>
                      <a:r>
                        <a:rPr lang="en-US" sz="1400" dirty="0" smtClean="0"/>
                        <a:t>Min: $1,026</a:t>
                      </a:r>
                    </a:p>
                    <a:p>
                      <a:r>
                        <a:rPr lang="en-US" sz="1400" dirty="0" smtClean="0"/>
                        <a:t>Med: $1,070</a:t>
                      </a:r>
                    </a:p>
                    <a:p>
                      <a:r>
                        <a:rPr lang="en-US" sz="1400" dirty="0" smtClean="0"/>
                        <a:t>Max: $1,246</a:t>
                      </a:r>
                      <a:endParaRPr lang="en-US" sz="1400" dirty="0"/>
                    </a:p>
                  </a:txBody>
                  <a:tcPr/>
                </a:tc>
              </a:tr>
              <a:tr h="411901">
                <a:tc>
                  <a:txBody>
                    <a:bodyPr/>
                    <a:lstStyle/>
                    <a:p>
                      <a:r>
                        <a:rPr lang="en-US" sz="1400" dirty="0" smtClean="0"/>
                        <a:t>Flight duration (hrs.)</a:t>
                      </a:r>
                      <a:endParaRPr lang="en-US" sz="1400" b="1" dirty="0"/>
                    </a:p>
                  </a:txBody>
                  <a:tcPr/>
                </a:tc>
                <a:tc>
                  <a:txBody>
                    <a:bodyPr/>
                    <a:lstStyle/>
                    <a:p>
                      <a:r>
                        <a:rPr lang="en-US" sz="1400" dirty="0" smtClean="0"/>
                        <a:t>Min: 7.92</a:t>
                      </a:r>
                    </a:p>
                    <a:p>
                      <a:r>
                        <a:rPr lang="en-US" sz="1400" dirty="0" smtClean="0"/>
                        <a:t>Med: 11.35</a:t>
                      </a:r>
                    </a:p>
                    <a:p>
                      <a:r>
                        <a:rPr lang="en-US" sz="1400" dirty="0" smtClean="0"/>
                        <a:t>Max: 15.83</a:t>
                      </a:r>
                    </a:p>
                  </a:txBody>
                  <a:tcPr/>
                </a:tc>
              </a:tr>
              <a:tr h="411901">
                <a:tc>
                  <a:txBody>
                    <a:bodyPr/>
                    <a:lstStyle/>
                    <a:p>
                      <a:r>
                        <a:rPr lang="en-US" sz="1400" dirty="0" smtClean="0"/>
                        <a:t>Number of stops</a:t>
                      </a:r>
                      <a:endParaRPr lang="en-US" sz="1400" b="1" dirty="0"/>
                    </a:p>
                  </a:txBody>
                  <a:tcPr/>
                </a:tc>
                <a:tc>
                  <a:txBody>
                    <a:bodyPr/>
                    <a:lstStyle/>
                    <a:p>
                      <a:r>
                        <a:rPr lang="en-US" sz="1400" dirty="0" smtClean="0"/>
                        <a:t>Min: 0</a:t>
                      </a:r>
                    </a:p>
                    <a:p>
                      <a:r>
                        <a:rPr lang="en-US" sz="1400" dirty="0" smtClean="0"/>
                        <a:t>Med: 1</a:t>
                      </a:r>
                    </a:p>
                    <a:p>
                      <a:r>
                        <a:rPr lang="en-US" sz="1400" dirty="0" smtClean="0"/>
                        <a:t>Max: 3</a:t>
                      </a:r>
                    </a:p>
                  </a:txBody>
                  <a:tcPr/>
                </a:tc>
              </a:tr>
              <a:tr h="411901">
                <a:tc>
                  <a:txBody>
                    <a:bodyPr/>
                    <a:lstStyle/>
                    <a:p>
                      <a:r>
                        <a:rPr lang="en-US" sz="1400" dirty="0" smtClean="0"/>
                        <a:t>Trip length (days)</a:t>
                      </a:r>
                      <a:endParaRPr lang="en-US" sz="1400" b="1" dirty="0"/>
                    </a:p>
                  </a:txBody>
                  <a:tcPr/>
                </a:tc>
                <a:tc>
                  <a:txBody>
                    <a:bodyPr/>
                    <a:lstStyle/>
                    <a:p>
                      <a:r>
                        <a:rPr lang="en-US" sz="1400" dirty="0" smtClean="0"/>
                        <a:t>Min: 2.68</a:t>
                      </a:r>
                    </a:p>
                    <a:p>
                      <a:r>
                        <a:rPr lang="en-US" sz="1400" dirty="0" smtClean="0"/>
                        <a:t>Med:</a:t>
                      </a:r>
                      <a:r>
                        <a:rPr lang="en-US" sz="1400" baseline="0" dirty="0" smtClean="0"/>
                        <a:t> 9.03</a:t>
                      </a:r>
                      <a:endParaRPr lang="en-US" sz="1400" dirty="0" smtClean="0"/>
                    </a:p>
                    <a:p>
                      <a:r>
                        <a:rPr lang="en-US" sz="1400" dirty="0" smtClean="0"/>
                        <a:t>Max: 15.03</a:t>
                      </a:r>
                    </a:p>
                  </a:txBody>
                  <a:tcPr/>
                </a:tc>
              </a:tr>
            </a:tbl>
          </a:graphicData>
        </a:graphic>
      </p:graphicFrame>
    </p:spTree>
    <p:extLst>
      <p:ext uri="{BB962C8B-B14F-4D97-AF65-F5344CB8AC3E}">
        <p14:creationId xmlns:p14="http://schemas.microsoft.com/office/powerpoint/2010/main" val="2106832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6337"/>
            <a:ext cx="8229600" cy="1143000"/>
          </a:xfrm>
        </p:spPr>
        <p:txBody>
          <a:bodyPr/>
          <a:lstStyle/>
          <a:p>
            <a:r>
              <a:rPr lang="en-US" sz="5000" dirty="0" smtClean="0"/>
              <a:t>Descriptive Statistics:</a:t>
            </a:r>
            <a:br>
              <a:rPr lang="en-US" sz="5000" dirty="0" smtClean="0"/>
            </a:br>
            <a:r>
              <a:rPr lang="en-US" sz="5000" dirty="0" smtClean="0"/>
              <a:t>LA</a:t>
            </a:r>
            <a:endParaRPr lang="en-US" sz="5000" dirty="0"/>
          </a:p>
        </p:txBody>
      </p:sp>
      <p:graphicFrame>
        <p:nvGraphicFramePr>
          <p:cNvPr id="5" name="Table 4"/>
          <p:cNvGraphicFramePr>
            <a:graphicFrameLocks noGrp="1"/>
          </p:cNvGraphicFramePr>
          <p:nvPr>
            <p:extLst>
              <p:ext uri="{D42A27DB-BD31-4B8C-83A1-F6EECF244321}">
                <p14:modId xmlns:p14="http://schemas.microsoft.com/office/powerpoint/2010/main" val="3431607116"/>
              </p:ext>
            </p:extLst>
          </p:nvPr>
        </p:nvGraphicFramePr>
        <p:xfrm>
          <a:off x="254054" y="2697442"/>
          <a:ext cx="2683657" cy="3337981"/>
        </p:xfrm>
        <a:graphic>
          <a:graphicData uri="http://schemas.openxmlformats.org/drawingml/2006/table">
            <a:tbl>
              <a:tblPr firstRow="1" bandRow="1">
                <a:tableStyleId>{6E25E649-3F16-4E02-A733-19D2CDBF48F0}</a:tableStyleId>
              </a:tblPr>
              <a:tblGrid>
                <a:gridCol w="1317696"/>
                <a:gridCol w="1365961"/>
              </a:tblGrid>
              <a:tr h="411901">
                <a:tc gridSpan="2">
                  <a:txBody>
                    <a:bodyPr/>
                    <a:lstStyle/>
                    <a:p>
                      <a:pPr algn="ctr"/>
                      <a:r>
                        <a:rPr lang="en-US" sz="1600" dirty="0" smtClean="0"/>
                        <a:t>Barcelona</a:t>
                      </a:r>
                      <a:endParaRPr lang="en-US" sz="1600" dirty="0"/>
                    </a:p>
                  </a:txBody>
                  <a:tcPr/>
                </a:tc>
                <a:tc hMerge="1">
                  <a:txBody>
                    <a:bodyPr/>
                    <a:lstStyle/>
                    <a:p>
                      <a:endParaRPr lang="en-US" dirty="0"/>
                    </a:p>
                  </a:txBody>
                  <a:tcPr/>
                </a:tc>
              </a:tr>
              <a:tr h="411901">
                <a:tc>
                  <a:txBody>
                    <a:bodyPr/>
                    <a:lstStyle/>
                    <a:p>
                      <a:r>
                        <a:rPr lang="en-US" sz="1400" dirty="0" smtClean="0"/>
                        <a:t>Price</a:t>
                      </a:r>
                      <a:endParaRPr lang="en-US" sz="1400" b="1" dirty="0"/>
                    </a:p>
                  </a:txBody>
                  <a:tcPr/>
                </a:tc>
                <a:tc>
                  <a:txBody>
                    <a:bodyPr/>
                    <a:lstStyle/>
                    <a:p>
                      <a:r>
                        <a:rPr lang="en-US" sz="1400" dirty="0" smtClean="0"/>
                        <a:t>Min: $850</a:t>
                      </a:r>
                    </a:p>
                    <a:p>
                      <a:r>
                        <a:rPr lang="en-US" sz="1400" dirty="0" smtClean="0"/>
                        <a:t>Med: $1,364</a:t>
                      </a:r>
                    </a:p>
                    <a:p>
                      <a:r>
                        <a:rPr lang="en-US" sz="1400" dirty="0" smtClean="0"/>
                        <a:t>Max: $1,381</a:t>
                      </a:r>
                      <a:endParaRPr lang="en-US" sz="1400" dirty="0"/>
                    </a:p>
                  </a:txBody>
                  <a:tcPr/>
                </a:tc>
              </a:tr>
              <a:tr h="411901">
                <a:tc>
                  <a:txBody>
                    <a:bodyPr/>
                    <a:lstStyle/>
                    <a:p>
                      <a:r>
                        <a:rPr lang="en-US" sz="1400" dirty="0" smtClean="0"/>
                        <a:t>Flight duration (hrs.)</a:t>
                      </a:r>
                      <a:endParaRPr lang="en-US" sz="1400" b="1" dirty="0"/>
                    </a:p>
                  </a:txBody>
                  <a:tcPr/>
                </a:tc>
                <a:tc>
                  <a:txBody>
                    <a:bodyPr/>
                    <a:lstStyle/>
                    <a:p>
                      <a:r>
                        <a:rPr lang="en-US" sz="1400" dirty="0" smtClean="0"/>
                        <a:t>Min: 13.25</a:t>
                      </a:r>
                    </a:p>
                    <a:p>
                      <a:r>
                        <a:rPr lang="en-US" sz="1400" dirty="0" smtClean="0"/>
                        <a:t>Med: 15.50</a:t>
                      </a:r>
                    </a:p>
                    <a:p>
                      <a:r>
                        <a:rPr lang="en-US" sz="1400" dirty="0" smtClean="0"/>
                        <a:t>Max: 22.50</a:t>
                      </a:r>
                    </a:p>
                  </a:txBody>
                  <a:tcPr/>
                </a:tc>
              </a:tr>
              <a:tr h="411901">
                <a:tc>
                  <a:txBody>
                    <a:bodyPr/>
                    <a:lstStyle/>
                    <a:p>
                      <a:r>
                        <a:rPr lang="en-US" sz="1400" dirty="0" smtClean="0"/>
                        <a:t>Number of stops</a:t>
                      </a:r>
                      <a:endParaRPr lang="en-US" sz="1400" b="1" dirty="0"/>
                    </a:p>
                  </a:txBody>
                  <a:tcPr/>
                </a:tc>
                <a:tc>
                  <a:txBody>
                    <a:bodyPr/>
                    <a:lstStyle/>
                    <a:p>
                      <a:r>
                        <a:rPr lang="en-US" sz="1400" dirty="0" smtClean="0"/>
                        <a:t>Min: 2</a:t>
                      </a:r>
                    </a:p>
                    <a:p>
                      <a:r>
                        <a:rPr lang="en-US" sz="1400" dirty="0" smtClean="0"/>
                        <a:t>Med: 2</a:t>
                      </a:r>
                    </a:p>
                    <a:p>
                      <a:r>
                        <a:rPr lang="en-US" sz="1400" dirty="0" smtClean="0"/>
                        <a:t>Max: 4</a:t>
                      </a:r>
                    </a:p>
                  </a:txBody>
                  <a:tcPr/>
                </a:tc>
              </a:tr>
              <a:tr h="411901">
                <a:tc>
                  <a:txBody>
                    <a:bodyPr/>
                    <a:lstStyle/>
                    <a:p>
                      <a:r>
                        <a:rPr lang="en-US" sz="1400" dirty="0" smtClean="0"/>
                        <a:t>Trip length (days)</a:t>
                      </a:r>
                      <a:endParaRPr lang="en-US" sz="1400" b="1" dirty="0"/>
                    </a:p>
                  </a:txBody>
                  <a:tcPr/>
                </a:tc>
                <a:tc>
                  <a:txBody>
                    <a:bodyPr/>
                    <a:lstStyle/>
                    <a:p>
                      <a:r>
                        <a:rPr lang="en-US" sz="1400" dirty="0" smtClean="0"/>
                        <a:t>Min: 3.55</a:t>
                      </a:r>
                    </a:p>
                    <a:p>
                      <a:r>
                        <a:rPr lang="en-US" sz="1400" dirty="0" smtClean="0"/>
                        <a:t>Med:</a:t>
                      </a:r>
                      <a:r>
                        <a:rPr lang="en-US" sz="1400" baseline="0" dirty="0" smtClean="0"/>
                        <a:t> 8.64</a:t>
                      </a:r>
                      <a:endParaRPr lang="en-US" sz="1400" dirty="0" smtClean="0"/>
                    </a:p>
                    <a:p>
                      <a:r>
                        <a:rPr lang="en-US" sz="1400" dirty="0" smtClean="0"/>
                        <a:t>Max: 14.27</a:t>
                      </a:r>
                    </a:p>
                  </a:txBody>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29544338"/>
              </p:ext>
            </p:extLst>
          </p:nvPr>
        </p:nvGraphicFramePr>
        <p:xfrm>
          <a:off x="3221756" y="2716885"/>
          <a:ext cx="2683657" cy="3337981"/>
        </p:xfrm>
        <a:graphic>
          <a:graphicData uri="http://schemas.openxmlformats.org/drawingml/2006/table">
            <a:tbl>
              <a:tblPr firstRow="1" bandRow="1">
                <a:tableStyleId>{2A488322-F2BA-4B5B-9748-0D474271808F}</a:tableStyleId>
              </a:tblPr>
              <a:tblGrid>
                <a:gridCol w="1317696"/>
                <a:gridCol w="1365961"/>
              </a:tblGrid>
              <a:tr h="411901">
                <a:tc gridSpan="2">
                  <a:txBody>
                    <a:bodyPr/>
                    <a:lstStyle/>
                    <a:p>
                      <a:pPr algn="ctr"/>
                      <a:r>
                        <a:rPr lang="en-US" sz="1600" dirty="0" smtClean="0"/>
                        <a:t>Istanbul</a:t>
                      </a:r>
                      <a:endParaRPr lang="en-US" sz="1600" dirty="0"/>
                    </a:p>
                  </a:txBody>
                  <a:tcPr/>
                </a:tc>
                <a:tc hMerge="1">
                  <a:txBody>
                    <a:bodyPr/>
                    <a:lstStyle/>
                    <a:p>
                      <a:endParaRPr lang="en-US" dirty="0"/>
                    </a:p>
                  </a:txBody>
                  <a:tcPr/>
                </a:tc>
              </a:tr>
              <a:tr h="411901">
                <a:tc>
                  <a:txBody>
                    <a:bodyPr/>
                    <a:lstStyle/>
                    <a:p>
                      <a:r>
                        <a:rPr lang="en-US" sz="1400" dirty="0" smtClean="0"/>
                        <a:t>Price</a:t>
                      </a:r>
                      <a:endParaRPr lang="en-US" sz="1400" b="1" dirty="0"/>
                    </a:p>
                  </a:txBody>
                  <a:tcPr/>
                </a:tc>
                <a:tc>
                  <a:txBody>
                    <a:bodyPr/>
                    <a:lstStyle/>
                    <a:p>
                      <a:r>
                        <a:rPr lang="en-US" sz="1400" dirty="0" smtClean="0"/>
                        <a:t>Min: $1,150</a:t>
                      </a:r>
                    </a:p>
                    <a:p>
                      <a:r>
                        <a:rPr lang="en-US" sz="1400" dirty="0" smtClean="0"/>
                        <a:t>Med: $1,560</a:t>
                      </a:r>
                    </a:p>
                    <a:p>
                      <a:r>
                        <a:rPr lang="en-US" sz="1400" dirty="0" smtClean="0"/>
                        <a:t>Max: $1,799</a:t>
                      </a:r>
                      <a:endParaRPr lang="en-US" sz="1400" dirty="0"/>
                    </a:p>
                  </a:txBody>
                  <a:tcPr/>
                </a:tc>
              </a:tr>
              <a:tr h="411901">
                <a:tc>
                  <a:txBody>
                    <a:bodyPr/>
                    <a:lstStyle/>
                    <a:p>
                      <a:r>
                        <a:rPr lang="en-US" sz="1400" dirty="0" smtClean="0"/>
                        <a:t>Flight duration (hrs.)</a:t>
                      </a:r>
                      <a:endParaRPr lang="en-US" sz="1400" b="1" dirty="0"/>
                    </a:p>
                  </a:txBody>
                  <a:tcPr/>
                </a:tc>
                <a:tc>
                  <a:txBody>
                    <a:bodyPr/>
                    <a:lstStyle/>
                    <a:p>
                      <a:r>
                        <a:rPr lang="en-US" sz="1400" dirty="0" smtClean="0"/>
                        <a:t>Min: 12.83</a:t>
                      </a:r>
                    </a:p>
                    <a:p>
                      <a:r>
                        <a:rPr lang="en-US" sz="1400" dirty="0" smtClean="0"/>
                        <a:t>Med: 18.67</a:t>
                      </a:r>
                    </a:p>
                    <a:p>
                      <a:r>
                        <a:rPr lang="en-US" sz="1400" dirty="0" smtClean="0"/>
                        <a:t>Max: 25.08</a:t>
                      </a:r>
                    </a:p>
                  </a:txBody>
                  <a:tcPr/>
                </a:tc>
              </a:tr>
              <a:tr h="411901">
                <a:tc>
                  <a:txBody>
                    <a:bodyPr/>
                    <a:lstStyle/>
                    <a:p>
                      <a:r>
                        <a:rPr lang="en-US" sz="1400" dirty="0" smtClean="0"/>
                        <a:t>Number of stops</a:t>
                      </a:r>
                      <a:endParaRPr lang="en-US" sz="1400" b="1" dirty="0"/>
                    </a:p>
                  </a:txBody>
                  <a:tcPr/>
                </a:tc>
                <a:tc>
                  <a:txBody>
                    <a:bodyPr/>
                    <a:lstStyle/>
                    <a:p>
                      <a:r>
                        <a:rPr lang="en-US" sz="1400" dirty="0" smtClean="0"/>
                        <a:t>Min: 0</a:t>
                      </a:r>
                    </a:p>
                    <a:p>
                      <a:r>
                        <a:rPr lang="en-US" sz="1400" dirty="0" smtClean="0"/>
                        <a:t>Med: 3</a:t>
                      </a:r>
                    </a:p>
                    <a:p>
                      <a:r>
                        <a:rPr lang="en-US" sz="1400" dirty="0" smtClean="0"/>
                        <a:t>Max: 4</a:t>
                      </a:r>
                    </a:p>
                  </a:txBody>
                  <a:tcPr/>
                </a:tc>
              </a:tr>
              <a:tr h="411901">
                <a:tc>
                  <a:txBody>
                    <a:bodyPr/>
                    <a:lstStyle/>
                    <a:p>
                      <a:r>
                        <a:rPr lang="en-US" sz="1400" dirty="0" smtClean="0"/>
                        <a:t>Trip length (days)</a:t>
                      </a:r>
                      <a:endParaRPr lang="en-US" sz="1400" b="1" dirty="0"/>
                    </a:p>
                  </a:txBody>
                  <a:tcPr/>
                </a:tc>
                <a:tc>
                  <a:txBody>
                    <a:bodyPr/>
                    <a:lstStyle/>
                    <a:p>
                      <a:r>
                        <a:rPr lang="en-US" sz="1400" dirty="0" smtClean="0"/>
                        <a:t>Min: 7.16</a:t>
                      </a:r>
                    </a:p>
                    <a:p>
                      <a:r>
                        <a:rPr lang="en-US" sz="1400" dirty="0" smtClean="0"/>
                        <a:t>Med:</a:t>
                      </a:r>
                      <a:r>
                        <a:rPr lang="en-US" sz="1400" baseline="0" dirty="0" smtClean="0"/>
                        <a:t> 7.60</a:t>
                      </a:r>
                      <a:endParaRPr lang="en-US" sz="1400" dirty="0" smtClean="0"/>
                    </a:p>
                    <a:p>
                      <a:r>
                        <a:rPr lang="en-US" sz="1400" dirty="0" smtClean="0"/>
                        <a:t>Max: 8.07</a:t>
                      </a:r>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145722203"/>
              </p:ext>
            </p:extLst>
          </p:nvPr>
        </p:nvGraphicFramePr>
        <p:xfrm>
          <a:off x="6174158" y="2723979"/>
          <a:ext cx="2683657" cy="3337981"/>
        </p:xfrm>
        <a:graphic>
          <a:graphicData uri="http://schemas.openxmlformats.org/drawingml/2006/table">
            <a:tbl>
              <a:tblPr firstRow="1" bandRow="1">
                <a:tableStyleId>{EB9631B5-78F2-41C9-869B-9F39066F8104}</a:tableStyleId>
              </a:tblPr>
              <a:tblGrid>
                <a:gridCol w="1317696"/>
                <a:gridCol w="1365961"/>
              </a:tblGrid>
              <a:tr h="411901">
                <a:tc gridSpan="2">
                  <a:txBody>
                    <a:bodyPr/>
                    <a:lstStyle/>
                    <a:p>
                      <a:pPr algn="ctr"/>
                      <a:r>
                        <a:rPr lang="en-US" sz="1600" dirty="0" smtClean="0"/>
                        <a:t>Rio</a:t>
                      </a:r>
                      <a:endParaRPr lang="en-US" sz="1600" dirty="0"/>
                    </a:p>
                  </a:txBody>
                  <a:tcPr/>
                </a:tc>
                <a:tc hMerge="1">
                  <a:txBody>
                    <a:bodyPr/>
                    <a:lstStyle/>
                    <a:p>
                      <a:endParaRPr lang="en-US" dirty="0"/>
                    </a:p>
                  </a:txBody>
                  <a:tcPr/>
                </a:tc>
              </a:tr>
              <a:tr h="411901">
                <a:tc>
                  <a:txBody>
                    <a:bodyPr/>
                    <a:lstStyle/>
                    <a:p>
                      <a:r>
                        <a:rPr lang="en-US" sz="1400" dirty="0" smtClean="0"/>
                        <a:t>Price</a:t>
                      </a:r>
                      <a:endParaRPr lang="en-US" sz="1400" b="1" dirty="0"/>
                    </a:p>
                  </a:txBody>
                  <a:tcPr/>
                </a:tc>
                <a:tc>
                  <a:txBody>
                    <a:bodyPr/>
                    <a:lstStyle/>
                    <a:p>
                      <a:r>
                        <a:rPr lang="en-US" sz="1400" dirty="0" smtClean="0"/>
                        <a:t>Min: $1,035</a:t>
                      </a:r>
                    </a:p>
                    <a:p>
                      <a:r>
                        <a:rPr lang="en-US" sz="1400" dirty="0" smtClean="0"/>
                        <a:t>Med: $1,155</a:t>
                      </a:r>
                    </a:p>
                    <a:p>
                      <a:r>
                        <a:rPr lang="en-US" sz="1400" dirty="0" smtClean="0"/>
                        <a:t>Max: $2,469</a:t>
                      </a:r>
                      <a:endParaRPr lang="en-US" sz="1400" dirty="0"/>
                    </a:p>
                  </a:txBody>
                  <a:tcPr/>
                </a:tc>
              </a:tr>
              <a:tr h="411901">
                <a:tc>
                  <a:txBody>
                    <a:bodyPr/>
                    <a:lstStyle/>
                    <a:p>
                      <a:r>
                        <a:rPr lang="en-US" sz="1400" dirty="0" smtClean="0"/>
                        <a:t>Flight duration (hrs.)</a:t>
                      </a:r>
                      <a:endParaRPr lang="en-US" sz="1400" b="1" dirty="0"/>
                    </a:p>
                  </a:txBody>
                  <a:tcPr/>
                </a:tc>
                <a:tc>
                  <a:txBody>
                    <a:bodyPr/>
                    <a:lstStyle/>
                    <a:p>
                      <a:r>
                        <a:rPr lang="en-US" sz="1400" dirty="0" smtClean="0"/>
                        <a:t>Min: 12.50</a:t>
                      </a:r>
                    </a:p>
                    <a:p>
                      <a:r>
                        <a:rPr lang="en-US" sz="1400" dirty="0" smtClean="0"/>
                        <a:t>Med: 15.42</a:t>
                      </a:r>
                    </a:p>
                    <a:p>
                      <a:r>
                        <a:rPr lang="en-US" sz="1400" dirty="0" smtClean="0"/>
                        <a:t>Max: 26.75</a:t>
                      </a:r>
                    </a:p>
                  </a:txBody>
                  <a:tcPr/>
                </a:tc>
              </a:tr>
              <a:tr h="411901">
                <a:tc>
                  <a:txBody>
                    <a:bodyPr/>
                    <a:lstStyle/>
                    <a:p>
                      <a:r>
                        <a:rPr lang="en-US" sz="1400" dirty="0" smtClean="0"/>
                        <a:t>Number of stops</a:t>
                      </a:r>
                      <a:endParaRPr lang="en-US" sz="1400" b="1" dirty="0"/>
                    </a:p>
                  </a:txBody>
                  <a:tcPr/>
                </a:tc>
                <a:tc>
                  <a:txBody>
                    <a:bodyPr/>
                    <a:lstStyle/>
                    <a:p>
                      <a:r>
                        <a:rPr lang="en-US" sz="1400" dirty="0" smtClean="0"/>
                        <a:t>Min: 2</a:t>
                      </a:r>
                    </a:p>
                    <a:p>
                      <a:r>
                        <a:rPr lang="en-US" sz="1400" dirty="0" smtClean="0"/>
                        <a:t>Med: 2</a:t>
                      </a:r>
                    </a:p>
                    <a:p>
                      <a:r>
                        <a:rPr lang="en-US" sz="1400" dirty="0" smtClean="0"/>
                        <a:t>Max: 5</a:t>
                      </a:r>
                    </a:p>
                  </a:txBody>
                  <a:tcPr/>
                </a:tc>
              </a:tr>
              <a:tr h="411901">
                <a:tc>
                  <a:txBody>
                    <a:bodyPr/>
                    <a:lstStyle/>
                    <a:p>
                      <a:r>
                        <a:rPr lang="en-US" sz="1400" dirty="0" smtClean="0"/>
                        <a:t>Trip length (days)</a:t>
                      </a:r>
                      <a:endParaRPr lang="en-US" sz="1400" b="1" dirty="0"/>
                    </a:p>
                  </a:txBody>
                  <a:tcPr/>
                </a:tc>
                <a:tc>
                  <a:txBody>
                    <a:bodyPr/>
                    <a:lstStyle/>
                    <a:p>
                      <a:r>
                        <a:rPr lang="en-US" sz="1400" dirty="0" smtClean="0"/>
                        <a:t>Min: 2.53</a:t>
                      </a:r>
                    </a:p>
                    <a:p>
                      <a:r>
                        <a:rPr lang="en-US" sz="1400" dirty="0" smtClean="0"/>
                        <a:t>Med:</a:t>
                      </a:r>
                      <a:r>
                        <a:rPr lang="en-US" sz="1400" baseline="0" dirty="0" smtClean="0"/>
                        <a:t> 8.53</a:t>
                      </a:r>
                      <a:endParaRPr lang="en-US" sz="1400" dirty="0" smtClean="0"/>
                    </a:p>
                    <a:p>
                      <a:r>
                        <a:rPr lang="en-US" sz="1400" dirty="0" smtClean="0"/>
                        <a:t>Max: 14.53</a:t>
                      </a:r>
                    </a:p>
                  </a:txBody>
                  <a:tcPr/>
                </a:tc>
              </a:tr>
            </a:tbl>
          </a:graphicData>
        </a:graphic>
      </p:graphicFrame>
    </p:spTree>
    <p:extLst>
      <p:ext uri="{BB962C8B-B14F-4D97-AF65-F5344CB8AC3E}">
        <p14:creationId xmlns:p14="http://schemas.microsoft.com/office/powerpoint/2010/main" val="818502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9568" r="60280" b="14131"/>
          <a:stretch/>
        </p:blipFill>
        <p:spPr bwMode="auto">
          <a:xfrm>
            <a:off x="1896962" y="1368851"/>
            <a:ext cx="5168094" cy="536357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a:xfrm>
            <a:off x="451965" y="-173968"/>
            <a:ext cx="8229600" cy="1143000"/>
          </a:xfrm>
        </p:spPr>
        <p:txBody>
          <a:bodyPr/>
          <a:lstStyle/>
          <a:p>
            <a:r>
              <a:rPr lang="en-US" sz="5000" dirty="0" smtClean="0"/>
              <a:t>Individual Preferences</a:t>
            </a:r>
            <a:endParaRPr lang="en-US" sz="5000" dirty="0"/>
          </a:p>
        </p:txBody>
      </p:sp>
      <p:sp>
        <p:nvSpPr>
          <p:cNvPr id="5" name="TextBox 4"/>
          <p:cNvSpPr txBox="1"/>
          <p:nvPr/>
        </p:nvSpPr>
        <p:spPr>
          <a:xfrm>
            <a:off x="104587" y="1987177"/>
            <a:ext cx="1733176"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t>Each user provides “penalties” based on </a:t>
            </a:r>
            <a:r>
              <a:rPr lang="en-US" sz="1400" dirty="0" smtClean="0"/>
              <a:t>preferences </a:t>
            </a:r>
            <a:r>
              <a:rPr lang="en-US" sz="1400" dirty="0" smtClean="0"/>
              <a:t>and willingness to pay</a:t>
            </a:r>
            <a:endParaRPr lang="en-US" sz="1400" dirty="0"/>
          </a:p>
        </p:txBody>
      </p:sp>
      <p:sp>
        <p:nvSpPr>
          <p:cNvPr id="10" name="TextBox 9"/>
          <p:cNvSpPr txBox="1"/>
          <p:nvPr/>
        </p:nvSpPr>
        <p:spPr>
          <a:xfrm>
            <a:off x="7246470" y="3204540"/>
            <a:ext cx="1625595"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t>Unacceptable options </a:t>
            </a:r>
            <a:r>
              <a:rPr lang="en-US" sz="1400" dirty="0" smtClean="0"/>
              <a:t>are </a:t>
            </a:r>
            <a:r>
              <a:rPr lang="en-US" sz="1400" dirty="0" smtClean="0"/>
              <a:t>penalized heavily</a:t>
            </a:r>
            <a:endParaRPr lang="en-US" sz="1400" dirty="0"/>
          </a:p>
        </p:txBody>
      </p:sp>
      <p:sp>
        <p:nvSpPr>
          <p:cNvPr id="14" name="TextBox 13"/>
          <p:cNvSpPr txBox="1"/>
          <p:nvPr/>
        </p:nvSpPr>
        <p:spPr>
          <a:xfrm>
            <a:off x="274319" y="5773270"/>
            <a:ext cx="1520713"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t>Users also </a:t>
            </a:r>
            <a:r>
              <a:rPr lang="en-US" sz="1400" dirty="0" smtClean="0"/>
              <a:t>select their </a:t>
            </a:r>
            <a:r>
              <a:rPr lang="en-US" sz="1400" dirty="0" smtClean="0"/>
              <a:t>destination </a:t>
            </a:r>
            <a:r>
              <a:rPr lang="en-US" sz="1400" dirty="0" smtClean="0"/>
              <a:t>priority</a:t>
            </a:r>
            <a:endParaRPr lang="en-US" sz="1400" dirty="0"/>
          </a:p>
        </p:txBody>
      </p:sp>
      <p:cxnSp>
        <p:nvCxnSpPr>
          <p:cNvPr id="16" name="Curved Connector 15"/>
          <p:cNvCxnSpPr/>
          <p:nvPr/>
        </p:nvCxnSpPr>
        <p:spPr>
          <a:xfrm rot="10800000" flipV="1">
            <a:off x="6962588" y="3943203"/>
            <a:ext cx="866588" cy="494325"/>
          </a:xfrm>
          <a:prstGeom prst="curvedConnector3">
            <a:avLst/>
          </a:prstGeom>
          <a:ln>
            <a:tailEnd type="arrow"/>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1958324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Genesis">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707</TotalTime>
  <Words>974</Words>
  <Application>Microsoft Office PowerPoint</Application>
  <PresentationFormat>On-screen Show (4:3)</PresentationFormat>
  <Paragraphs>168</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Genesis</vt:lpstr>
      <vt:lpstr>Let’s Fly!</vt:lpstr>
      <vt:lpstr>Where to?</vt:lpstr>
      <vt:lpstr>The options</vt:lpstr>
      <vt:lpstr>Methodology: Let’s solve(r) this problem</vt:lpstr>
      <vt:lpstr>PowerPoint Presentation</vt:lpstr>
      <vt:lpstr>PowerPoint Presentation</vt:lpstr>
      <vt:lpstr>Descriptive Statistics: NYC</vt:lpstr>
      <vt:lpstr>Descriptive Statistics: LA</vt:lpstr>
      <vt:lpstr>Individual Preferences</vt:lpstr>
      <vt:lpstr>Preferences to Penalties</vt:lpstr>
      <vt:lpstr>Solver Model</vt:lpstr>
      <vt:lpstr>PowerPoint Presentation</vt:lpstr>
      <vt:lpstr>Results:  Viva la Barca!</vt:lpstr>
    </vt:vector>
  </TitlesOfParts>
  <Company>NYU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 Salaya</dc:creator>
  <cp:lastModifiedBy>Eric Fluck</cp:lastModifiedBy>
  <cp:revision>61</cp:revision>
  <dcterms:created xsi:type="dcterms:W3CDTF">2012-12-08T23:45:26Z</dcterms:created>
  <dcterms:modified xsi:type="dcterms:W3CDTF">2012-12-14T02:20:47Z</dcterms:modified>
</cp:coreProperties>
</file>