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0" r:id="rId3"/>
    <p:sldId id="257" r:id="rId4"/>
    <p:sldId id="273" r:id="rId5"/>
    <p:sldId id="260" r:id="rId6"/>
    <p:sldId id="271" r:id="rId7"/>
    <p:sldId id="272" r:id="rId8"/>
    <p:sldId id="261" r:id="rId9"/>
    <p:sldId id="262" r:id="rId10"/>
    <p:sldId id="263" r:id="rId11"/>
    <p:sldId id="269" r:id="rId12"/>
    <p:sldId id="268" r:id="rId13"/>
    <p:sldId id="274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Christian%20Carlson\My%20Documents\NYU%20eMBA\Decision%20Models\Carlson-Final%20Project\Figur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Christian%20Carlson\My%20Documents\NYU%20eMBA\Decision%20Models\Carlson-Final%20Project\Figur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800"/>
            </a:pPr>
            <a:r>
              <a:rPr lang="en-US" sz="1800" dirty="0"/>
              <a:t>Mean Estimated Costs per patient </a:t>
            </a:r>
          </a:p>
        </c:rich>
      </c:tx>
      <c:layout>
        <c:manualLayout>
          <c:xMode val="edge"/>
          <c:yMode val="edge"/>
          <c:x val="0.16390966754155736"/>
          <c:y val="1.8518518518518528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Sheet2!$A$4</c:f>
              <c:strCache>
                <c:ptCount val="1"/>
                <c:pt idx="0">
                  <c:v>NCCN</c:v>
                </c:pt>
              </c:strCache>
            </c:strRef>
          </c:tx>
          <c:cat>
            <c:strRef>
              <c:f>Sheet2!$B$5:$B$9</c:f>
              <c:strCache>
                <c:ptCount val="5"/>
                <c:pt idx="0">
                  <c:v>Base</c:v>
                </c:pt>
                <c:pt idx="1">
                  <c:v>Recurrence Costs</c:v>
                </c:pt>
                <c:pt idx="2">
                  <c:v>Chemotherapy Costs</c:v>
                </c:pt>
                <c:pt idx="3">
                  <c:v>Adverse Events Cost</c:v>
                </c:pt>
                <c:pt idx="4">
                  <c:v>All</c:v>
                </c:pt>
              </c:strCache>
            </c:strRef>
          </c:cat>
          <c:val>
            <c:numRef>
              <c:f>Sheet2!$C$5:$C$9</c:f>
              <c:numCache>
                <c:formatCode>_("$"* #,##0.00_);_("$"* \(#,##0.00\);_("$"* "-"??_);_(@_)</c:formatCode>
                <c:ptCount val="5"/>
                <c:pt idx="0">
                  <c:v>43927</c:v>
                </c:pt>
                <c:pt idx="1">
                  <c:v>44642</c:v>
                </c:pt>
                <c:pt idx="2">
                  <c:v>42438</c:v>
                </c:pt>
                <c:pt idx="3">
                  <c:v>40092</c:v>
                </c:pt>
                <c:pt idx="4">
                  <c:v>38156</c:v>
                </c:pt>
              </c:numCache>
            </c:numRef>
          </c:val>
        </c:ser>
        <c:ser>
          <c:idx val="1"/>
          <c:order val="1"/>
          <c:tx>
            <c:strRef>
              <c:f>Sheet2!$A$10</c:f>
              <c:strCache>
                <c:ptCount val="1"/>
                <c:pt idx="0">
                  <c:v>Oncotype Dx</c:v>
                </c:pt>
              </c:strCache>
            </c:strRef>
          </c:tx>
          <c:val>
            <c:numRef>
              <c:f>Sheet2!$C$11:$C$15</c:f>
              <c:numCache>
                <c:formatCode>_("$"* #,##0.00_);_("$"* \(#,##0.00\);_("$"* "-"??_);_(@_)</c:formatCode>
                <c:ptCount val="5"/>
                <c:pt idx="0">
                  <c:v>35128</c:v>
                </c:pt>
                <c:pt idx="1">
                  <c:v>36071</c:v>
                </c:pt>
                <c:pt idx="2">
                  <c:v>35235</c:v>
                </c:pt>
                <c:pt idx="3">
                  <c:v>34279</c:v>
                </c:pt>
                <c:pt idx="4">
                  <c:v>32993</c:v>
                </c:pt>
              </c:numCache>
            </c:numRef>
          </c:val>
        </c:ser>
        <c:axId val="122821632"/>
        <c:axId val="122983168"/>
      </c:barChart>
      <c:catAx>
        <c:axId val="122821632"/>
        <c:scaling>
          <c:orientation val="minMax"/>
        </c:scaling>
        <c:axPos val="b"/>
        <c:tickLblPos val="nextTo"/>
        <c:crossAx val="122983168"/>
        <c:crosses val="autoZero"/>
        <c:auto val="1"/>
        <c:lblAlgn val="ctr"/>
        <c:lblOffset val="100"/>
      </c:catAx>
      <c:valAx>
        <c:axId val="122983168"/>
        <c:scaling>
          <c:orientation val="minMax"/>
          <c:min val="30000"/>
        </c:scaling>
        <c:axPos val="l"/>
        <c:numFmt formatCode="_(&quot;$&quot;* #,##0.00_);_(&quot;$&quot;* \(#,##0.00\);_(&quot;$&quot;* &quot;-&quot;??_);_(@_)" sourceLinked="1"/>
        <c:tickLblPos val="nextTo"/>
        <c:crossAx val="122821632"/>
        <c:crosses val="autoZero"/>
        <c:crossBetween val="between"/>
        <c:majorUnit val="4000"/>
      </c:valAx>
    </c:plotArea>
    <c:legend>
      <c:legendPos val="r"/>
      <c:layout>
        <c:manualLayout>
          <c:xMode val="edge"/>
          <c:yMode val="edge"/>
          <c:x val="0.77441797900262399"/>
          <c:y val="0.73572725284339557"/>
          <c:w val="0.19224868766404207"/>
          <c:h val="0.1674343832021"/>
        </c:manualLayout>
      </c:layout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Median Estimated Costs per patient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Sheet2!$A$4</c:f>
              <c:strCache>
                <c:ptCount val="1"/>
                <c:pt idx="0">
                  <c:v>NCCN</c:v>
                </c:pt>
              </c:strCache>
            </c:strRef>
          </c:tx>
          <c:cat>
            <c:strRef>
              <c:f>Sheet2!$B$5:$B$9</c:f>
              <c:strCache>
                <c:ptCount val="5"/>
                <c:pt idx="0">
                  <c:v>Base</c:v>
                </c:pt>
                <c:pt idx="1">
                  <c:v>Recurrence Costs</c:v>
                </c:pt>
                <c:pt idx="2">
                  <c:v>Chemotherapy Costs</c:v>
                </c:pt>
                <c:pt idx="3">
                  <c:v>Adverse Events Cost</c:v>
                </c:pt>
                <c:pt idx="4">
                  <c:v>All</c:v>
                </c:pt>
              </c:strCache>
            </c:strRef>
          </c:cat>
          <c:val>
            <c:numRef>
              <c:f>Sheet2!$D$5:$D$9</c:f>
              <c:numCache>
                <c:formatCode>_("$"* #,##0.00_);_("$"* \(#,##0.00\);_("$"* "-"??_);_(@_)</c:formatCode>
                <c:ptCount val="5"/>
                <c:pt idx="0">
                  <c:v>41000</c:v>
                </c:pt>
                <c:pt idx="1">
                  <c:v>41000</c:v>
                </c:pt>
                <c:pt idx="2">
                  <c:v>37561</c:v>
                </c:pt>
                <c:pt idx="3">
                  <c:v>32780</c:v>
                </c:pt>
                <c:pt idx="4">
                  <c:v>30953</c:v>
                </c:pt>
              </c:numCache>
            </c:numRef>
          </c:val>
        </c:ser>
        <c:ser>
          <c:idx val="1"/>
          <c:order val="1"/>
          <c:tx>
            <c:strRef>
              <c:f>Sheet2!$A$10</c:f>
              <c:strCache>
                <c:ptCount val="1"/>
                <c:pt idx="0">
                  <c:v>Oncotype Dx</c:v>
                </c:pt>
              </c:strCache>
            </c:strRef>
          </c:tx>
          <c:val>
            <c:numRef>
              <c:f>Sheet2!$D$11:$D$15</c:f>
              <c:numCache>
                <c:formatCode>_("$"* #,##0.00_);_("$"* \(#,##0.00\);_("$"* "-"??_);_(@_)</c:formatCode>
                <c:ptCount val="5"/>
                <c:pt idx="0">
                  <c:v>28400</c:v>
                </c:pt>
                <c:pt idx="1">
                  <c:v>28400</c:v>
                </c:pt>
                <c:pt idx="2">
                  <c:v>22270</c:v>
                </c:pt>
                <c:pt idx="3">
                  <c:v>28400</c:v>
                </c:pt>
                <c:pt idx="4">
                  <c:v>22862</c:v>
                </c:pt>
              </c:numCache>
            </c:numRef>
          </c:val>
        </c:ser>
        <c:axId val="123004032"/>
        <c:axId val="123005568"/>
      </c:barChart>
      <c:catAx>
        <c:axId val="123004032"/>
        <c:scaling>
          <c:orientation val="minMax"/>
        </c:scaling>
        <c:axPos val="b"/>
        <c:tickLblPos val="nextTo"/>
        <c:crossAx val="123005568"/>
        <c:crosses val="autoZero"/>
        <c:auto val="1"/>
        <c:lblAlgn val="ctr"/>
        <c:lblOffset val="100"/>
      </c:catAx>
      <c:valAx>
        <c:axId val="123005568"/>
        <c:scaling>
          <c:orientation val="minMax"/>
          <c:min val="20000"/>
        </c:scaling>
        <c:axPos val="l"/>
        <c:numFmt formatCode="_(&quot;$&quot;* #,##0.00_);_(&quot;$&quot;* \(#,##0.00\);_(&quot;$&quot;* &quot;-&quot;??_);_(@_)" sourceLinked="1"/>
        <c:tickLblPos val="nextTo"/>
        <c:crossAx val="1230040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775131233595872"/>
          <c:y val="0.77739391951006165"/>
          <c:w val="0.19224868766404199"/>
          <c:h val="0.16743438320209994"/>
        </c:manualLayout>
      </c:layout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A12D4B-4A47-43F5-86F7-CE39BDA5EBD6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F8A11C-93C2-4EB2-B14F-3F6BDE3E94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A11C-93C2-4EB2-B14F-3F6BDE3E940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A11C-93C2-4EB2-B14F-3F6BDE3E940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A11C-93C2-4EB2-B14F-3F6BDE3E940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A11C-93C2-4EB2-B14F-3F6BDE3E940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A11C-93C2-4EB2-B14F-3F6BDE3E940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A11C-93C2-4EB2-B14F-3F6BDE3E940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A11C-93C2-4EB2-B14F-3F6BDE3E940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A11C-93C2-4EB2-B14F-3F6BDE3E940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A11C-93C2-4EB2-B14F-3F6BDE3E940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A11C-93C2-4EB2-B14F-3F6BDE3E940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A11C-93C2-4EB2-B14F-3F6BDE3E940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A11C-93C2-4EB2-B14F-3F6BDE3E940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A11C-93C2-4EB2-B14F-3F6BDE3E940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A11C-93C2-4EB2-B14F-3F6BDE3E940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26F9-C514-4936-96C0-078DA59E0B06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F5146-2D91-437C-B80A-C7AC4AB68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26F9-C514-4936-96C0-078DA59E0B06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F5146-2D91-437C-B80A-C7AC4AB68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26F9-C514-4936-96C0-078DA59E0B06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F5146-2D91-437C-B80A-C7AC4AB68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26F9-C514-4936-96C0-078DA59E0B06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F5146-2D91-437C-B80A-C7AC4AB68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26F9-C514-4936-96C0-078DA59E0B06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F5146-2D91-437C-B80A-C7AC4AB68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26F9-C514-4936-96C0-078DA59E0B06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F5146-2D91-437C-B80A-C7AC4AB68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26F9-C514-4936-96C0-078DA59E0B06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F5146-2D91-437C-B80A-C7AC4AB68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26F9-C514-4936-96C0-078DA59E0B06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F5146-2D91-437C-B80A-C7AC4AB68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26F9-C514-4936-96C0-078DA59E0B06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F5146-2D91-437C-B80A-C7AC4AB68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26F9-C514-4936-96C0-078DA59E0B06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F5146-2D91-437C-B80A-C7AC4AB68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26F9-C514-4936-96C0-078DA59E0B06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F5146-2D91-437C-B80A-C7AC4AB68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A26F9-C514-4936-96C0-078DA59E0B06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F5146-2D91-437C-B80A-C7AC4AB68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Estimation of the Economic Impact of the </a:t>
            </a:r>
            <a:r>
              <a:rPr lang="en-US" sz="3200" dirty="0" err="1" smtClean="0"/>
              <a:t>Oncotype</a:t>
            </a:r>
            <a:r>
              <a:rPr lang="en-US" sz="3200" dirty="0" smtClean="0"/>
              <a:t> </a:t>
            </a:r>
            <a:r>
              <a:rPr lang="en-US" sz="3200" dirty="0" err="1" smtClean="0"/>
              <a:t>Dx</a:t>
            </a:r>
            <a:r>
              <a:rPr lang="en-US" sz="3200" dirty="0" smtClean="0"/>
              <a:t> Breast Cancer Diagnostic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/>
          <a:p>
            <a:pPr algn="l"/>
            <a:r>
              <a:rPr lang="en-US" dirty="0" smtClean="0"/>
              <a:t>Christian Carlson PhD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/>
              <a:t>Internal Controls: </a:t>
            </a:r>
            <a:r>
              <a:rPr lang="en-US" sz="3200" dirty="0" smtClean="0"/>
              <a:t>Recurrence Rates for </a:t>
            </a:r>
            <a:r>
              <a:rPr lang="en-US" sz="3200" dirty="0" err="1" smtClean="0"/>
              <a:t>Tamoxifen</a:t>
            </a:r>
            <a:r>
              <a:rPr lang="en-US" sz="3200" dirty="0" smtClean="0"/>
              <a:t>-only or Chemo-only strategies</a:t>
            </a:r>
            <a:endParaRPr lang="en-US" sz="32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743200"/>
            <a:ext cx="7032625" cy="1954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l"/>
            <a:r>
              <a:rPr lang="en-US" sz="3600" b="1" dirty="0" smtClean="0"/>
              <a:t>Results</a:t>
            </a:r>
            <a:endParaRPr lang="en-US" sz="3600" b="1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2514600" y="457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/>
          <p:nvPr/>
        </p:nvGraphicFramePr>
        <p:xfrm>
          <a:off x="2514600" y="36576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3886200" y="3352800"/>
            <a:ext cx="1905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886200" y="3364468"/>
            <a:ext cx="1944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Sensitivity Analysis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962400" y="6400800"/>
            <a:ext cx="1905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86200" y="6412468"/>
            <a:ext cx="1944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Sensitivity Analysis</a:t>
            </a:r>
            <a:endParaRPr lang="en-US" dirty="0"/>
          </a:p>
        </p:txBody>
      </p:sp>
      <p:sp>
        <p:nvSpPr>
          <p:cNvPr id="11" name="Right Brace 10"/>
          <p:cNvSpPr/>
          <p:nvPr/>
        </p:nvSpPr>
        <p:spPr>
          <a:xfrm>
            <a:off x="5943600" y="1524000"/>
            <a:ext cx="228600" cy="381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Brace 11"/>
          <p:cNvSpPr/>
          <p:nvPr/>
        </p:nvSpPr>
        <p:spPr>
          <a:xfrm>
            <a:off x="5943600" y="4800600"/>
            <a:ext cx="228600" cy="381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248400" y="1219200"/>
            <a:ext cx="2590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Cost Savings of</a:t>
            </a:r>
          </a:p>
          <a:p>
            <a:pPr algn="ctr"/>
            <a:r>
              <a:rPr lang="en-US" dirty="0" smtClean="0"/>
              <a:t>$5,163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6248400" y="4419600"/>
            <a:ext cx="2590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Cost Savings of</a:t>
            </a:r>
          </a:p>
          <a:p>
            <a:pPr algn="ctr"/>
            <a:r>
              <a:rPr lang="en-US" dirty="0" smtClean="0"/>
              <a:t>$8,091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65092" y="2667000"/>
            <a:ext cx="174470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Recurrence Rate</a:t>
            </a:r>
          </a:p>
          <a:p>
            <a:endParaRPr lang="en-US" dirty="0" smtClean="0"/>
          </a:p>
          <a:p>
            <a:r>
              <a:rPr lang="en-US" dirty="0" smtClean="0"/>
              <a:t>NCCN = 7%</a:t>
            </a:r>
          </a:p>
          <a:p>
            <a:endParaRPr lang="en-US" dirty="0" smtClean="0"/>
          </a:p>
          <a:p>
            <a:r>
              <a:rPr lang="en-US" dirty="0" err="1" smtClean="0"/>
              <a:t>Oncotype</a:t>
            </a:r>
            <a:r>
              <a:rPr lang="en-US" dirty="0" smtClean="0"/>
              <a:t> = 5%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4" grpId="0">
        <p:bldAsOne/>
      </p:bldGraphic>
      <p:bldP spid="8" grpId="0"/>
      <p:bldP spid="10" grpId="0"/>
      <p:bldP spid="11" grpId="0" animBg="1"/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l"/>
            <a:r>
              <a:rPr lang="en-US" sz="3600" b="1" dirty="0" smtClean="0"/>
              <a:t>Summary and Conclusions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Estimated Cost savings of $5,163 - $8,091 per patient with </a:t>
            </a:r>
            <a:r>
              <a:rPr lang="en-US" dirty="0" err="1" smtClean="0"/>
              <a:t>Oncotype</a:t>
            </a:r>
            <a:r>
              <a:rPr lang="en-US" dirty="0" smtClean="0"/>
              <a:t> </a:t>
            </a:r>
            <a:r>
              <a:rPr lang="en-US" dirty="0" err="1" smtClean="0"/>
              <a:t>Dx</a:t>
            </a:r>
            <a:r>
              <a:rPr lang="en-US" dirty="0" smtClean="0"/>
              <a:t> versus NCCN diagnosis guidelines</a:t>
            </a:r>
          </a:p>
          <a:p>
            <a:endParaRPr lang="en-US" dirty="0" smtClean="0"/>
          </a:p>
          <a:p>
            <a:r>
              <a:rPr lang="en-US" dirty="0" err="1" smtClean="0"/>
              <a:t>Oncotype</a:t>
            </a:r>
            <a:r>
              <a:rPr lang="en-US" dirty="0" smtClean="0"/>
              <a:t> </a:t>
            </a:r>
            <a:r>
              <a:rPr lang="en-US" dirty="0" err="1" smtClean="0"/>
              <a:t>Dx</a:t>
            </a:r>
            <a:r>
              <a:rPr lang="en-US" dirty="0" smtClean="0"/>
              <a:t> List price in 2007 was $3,460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Next Steps:</a:t>
            </a:r>
          </a:p>
          <a:p>
            <a:r>
              <a:rPr lang="en-US" dirty="0" smtClean="0"/>
              <a:t>Further validate the model on other diagnostic products within the breast cancer treatment paradigm</a:t>
            </a:r>
          </a:p>
          <a:p>
            <a:r>
              <a:rPr lang="en-US" dirty="0" smtClean="0"/>
              <a:t>Expand to other cancer therapeutics and companion diagnostics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Methodology and Assumptions: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Probabilities and Costs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8838" y="1308100"/>
            <a:ext cx="7424737" cy="532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/>
            <a:r>
              <a:rPr lang="en-US" dirty="0" smtClean="0"/>
              <a:t>Source Material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Hornberger</a:t>
            </a:r>
            <a:r>
              <a:rPr lang="en-US" dirty="0" smtClean="0"/>
              <a:t> et al. </a:t>
            </a:r>
            <a:r>
              <a:rPr lang="en-US" i="1" dirty="0" smtClean="0"/>
              <a:t>Am J Managed Care </a:t>
            </a:r>
            <a:r>
              <a:rPr lang="en-US" dirty="0" smtClean="0"/>
              <a:t>11:313, 2005</a:t>
            </a:r>
          </a:p>
          <a:p>
            <a:r>
              <a:rPr lang="en-US" dirty="0" smtClean="0"/>
              <a:t>Lyman et al. </a:t>
            </a:r>
            <a:r>
              <a:rPr lang="en-US" i="1" dirty="0" smtClean="0"/>
              <a:t>Cancer</a:t>
            </a:r>
            <a:r>
              <a:rPr lang="en-US" dirty="0" smtClean="0"/>
              <a:t> 109:1011, 2007</a:t>
            </a:r>
          </a:p>
          <a:p>
            <a:r>
              <a:rPr lang="en-US" dirty="0" err="1" smtClean="0"/>
              <a:t>Melnikow</a:t>
            </a:r>
            <a:r>
              <a:rPr lang="en-US" dirty="0" smtClean="0"/>
              <a:t> et al. </a:t>
            </a:r>
            <a:r>
              <a:rPr lang="en-US" i="1" dirty="0" smtClean="0"/>
              <a:t>Cancer</a:t>
            </a:r>
            <a:r>
              <a:rPr lang="en-US" dirty="0" smtClean="0"/>
              <a:t> 107:950, 2006</a:t>
            </a:r>
          </a:p>
          <a:p>
            <a:r>
              <a:rPr lang="en-US" dirty="0" err="1" smtClean="0"/>
              <a:t>Hassett</a:t>
            </a:r>
            <a:r>
              <a:rPr lang="en-US" dirty="0" smtClean="0"/>
              <a:t> et al. </a:t>
            </a:r>
            <a:r>
              <a:rPr lang="en-US" i="1" dirty="0" smtClean="0"/>
              <a:t>J </a:t>
            </a:r>
            <a:r>
              <a:rPr lang="en-US" i="1" dirty="0" err="1" smtClean="0"/>
              <a:t>Natl</a:t>
            </a:r>
            <a:r>
              <a:rPr lang="en-US" i="1" dirty="0" smtClean="0"/>
              <a:t> Cancer </a:t>
            </a:r>
            <a:r>
              <a:rPr lang="en-US" i="1" dirty="0" err="1" smtClean="0"/>
              <a:t>Instit</a:t>
            </a:r>
            <a:r>
              <a:rPr lang="en-US" i="1" dirty="0" smtClean="0"/>
              <a:t> </a:t>
            </a:r>
            <a:r>
              <a:rPr lang="en-US" dirty="0" smtClean="0"/>
              <a:t>98:1108, 2006</a:t>
            </a:r>
          </a:p>
          <a:p>
            <a:r>
              <a:rPr lang="en-US" dirty="0" smtClean="0"/>
              <a:t>Elkin et al. </a:t>
            </a:r>
            <a:r>
              <a:rPr lang="en-US" i="1" dirty="0" smtClean="0"/>
              <a:t>Genet Med </a:t>
            </a:r>
            <a:r>
              <a:rPr lang="en-US" dirty="0" smtClean="0"/>
              <a:t>13:853. 2011</a:t>
            </a:r>
          </a:p>
          <a:p>
            <a:r>
              <a:rPr lang="en-US" dirty="0" err="1" smtClean="0"/>
              <a:t>Arozullah</a:t>
            </a:r>
            <a:r>
              <a:rPr lang="en-US" dirty="0" smtClean="0"/>
              <a:t> et al. </a:t>
            </a:r>
            <a:r>
              <a:rPr lang="en-US" i="1" dirty="0" smtClean="0"/>
              <a:t>J Support Oncology </a:t>
            </a:r>
            <a:r>
              <a:rPr lang="en-US" dirty="0" smtClean="0"/>
              <a:t>2:271, 2004</a:t>
            </a:r>
          </a:p>
          <a:p>
            <a:r>
              <a:rPr lang="en-US" dirty="0" smtClean="0"/>
              <a:t>Elkin et al. </a:t>
            </a:r>
            <a:r>
              <a:rPr lang="en-US" i="1" dirty="0" smtClean="0"/>
              <a:t>J </a:t>
            </a:r>
            <a:r>
              <a:rPr lang="en-US" i="1" dirty="0" err="1" smtClean="0"/>
              <a:t>Clin</a:t>
            </a:r>
            <a:r>
              <a:rPr lang="en-US" i="1" dirty="0" smtClean="0"/>
              <a:t> </a:t>
            </a:r>
            <a:r>
              <a:rPr lang="en-US" i="1" dirty="0" err="1" smtClean="0"/>
              <a:t>Oncol</a:t>
            </a:r>
            <a:r>
              <a:rPr lang="en-US" i="1" dirty="0" smtClean="0"/>
              <a:t> </a:t>
            </a:r>
            <a:r>
              <a:rPr lang="en-US" dirty="0" smtClean="0"/>
              <a:t>22:854, 2004</a:t>
            </a:r>
          </a:p>
          <a:p>
            <a:r>
              <a:rPr lang="en-US" dirty="0" smtClean="0"/>
              <a:t>Paik et al. </a:t>
            </a:r>
            <a:r>
              <a:rPr lang="en-US" i="1" dirty="0" smtClean="0"/>
              <a:t>J </a:t>
            </a:r>
            <a:r>
              <a:rPr lang="en-US" i="1" dirty="0" err="1" smtClean="0"/>
              <a:t>Clin</a:t>
            </a:r>
            <a:r>
              <a:rPr lang="en-US" i="1" dirty="0" smtClean="0"/>
              <a:t> </a:t>
            </a:r>
            <a:r>
              <a:rPr lang="en-US" i="1" dirty="0" err="1" smtClean="0"/>
              <a:t>Oncol</a:t>
            </a:r>
            <a:r>
              <a:rPr lang="en-US" i="1" dirty="0" smtClean="0"/>
              <a:t> </a:t>
            </a:r>
            <a:r>
              <a:rPr lang="en-US" dirty="0" smtClean="0"/>
              <a:t>24:3726. 2006</a:t>
            </a:r>
          </a:p>
          <a:p>
            <a:r>
              <a:rPr lang="en-US" dirty="0" err="1" smtClean="0"/>
              <a:t>Kurian</a:t>
            </a:r>
            <a:r>
              <a:rPr lang="en-US" dirty="0" smtClean="0"/>
              <a:t> et al. </a:t>
            </a:r>
            <a:r>
              <a:rPr lang="en-US" i="1" dirty="0" smtClean="0"/>
              <a:t>J </a:t>
            </a:r>
            <a:r>
              <a:rPr lang="en-US" i="1" dirty="0" err="1" smtClean="0"/>
              <a:t>Clin</a:t>
            </a:r>
            <a:r>
              <a:rPr lang="en-US" i="1" dirty="0" smtClean="0"/>
              <a:t> </a:t>
            </a:r>
            <a:r>
              <a:rPr lang="en-US" i="1" dirty="0" err="1" smtClean="0"/>
              <a:t>Oncol</a:t>
            </a:r>
            <a:r>
              <a:rPr lang="en-US" i="1" dirty="0" smtClean="0"/>
              <a:t> </a:t>
            </a:r>
            <a:r>
              <a:rPr lang="en-US" dirty="0" smtClean="0"/>
              <a:t>25:634, 2007</a:t>
            </a:r>
          </a:p>
          <a:p>
            <a:r>
              <a:rPr lang="en-US" dirty="0" err="1" smtClean="0"/>
              <a:t>Liberato</a:t>
            </a:r>
            <a:r>
              <a:rPr lang="en-US" dirty="0" smtClean="0"/>
              <a:t> et al. </a:t>
            </a:r>
            <a:r>
              <a:rPr lang="en-US" i="1" dirty="0" smtClean="0"/>
              <a:t>J </a:t>
            </a:r>
            <a:r>
              <a:rPr lang="en-US" i="1" dirty="0" err="1" smtClean="0"/>
              <a:t>Clin</a:t>
            </a:r>
            <a:r>
              <a:rPr lang="en-US" i="1" dirty="0" smtClean="0"/>
              <a:t> </a:t>
            </a:r>
            <a:r>
              <a:rPr lang="en-US" i="1" dirty="0" err="1" smtClean="0"/>
              <a:t>Oncol</a:t>
            </a:r>
            <a:r>
              <a:rPr lang="en-US" i="1" dirty="0" smtClean="0"/>
              <a:t> </a:t>
            </a:r>
            <a:r>
              <a:rPr lang="en-US" dirty="0" smtClean="0"/>
              <a:t>25:625, 2007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b="1" dirty="0" smtClean="0"/>
              <a:t>Can estimation of economic impact predict pricing?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Objective: </a:t>
            </a:r>
            <a:r>
              <a:rPr lang="en-US" sz="3000" dirty="0" smtClean="0"/>
              <a:t>Develop a simulation model to predict economic impact of a diagnostic in the treatment of breast cancer</a:t>
            </a:r>
          </a:p>
          <a:p>
            <a:endParaRPr lang="en-US" dirty="0" smtClean="0"/>
          </a:p>
          <a:p>
            <a:r>
              <a:rPr lang="en-US" b="1" dirty="0" smtClean="0"/>
              <a:t>Application:  </a:t>
            </a:r>
            <a:r>
              <a:rPr lang="en-US" sz="3000" dirty="0" smtClean="0"/>
              <a:t>Apply model to products in development to predict acceptance by </a:t>
            </a:r>
            <a:r>
              <a:rPr lang="en-US" sz="3000" dirty="0" err="1" smtClean="0"/>
              <a:t>payors</a:t>
            </a:r>
            <a:r>
              <a:rPr lang="en-US" sz="3000" dirty="0" smtClean="0"/>
              <a:t> and reimbursement level </a:t>
            </a:r>
          </a:p>
          <a:p>
            <a:endParaRPr lang="en-US" dirty="0" smtClean="0"/>
          </a:p>
          <a:p>
            <a:r>
              <a:rPr lang="en-US" b="1" dirty="0" smtClean="0"/>
              <a:t>The decision to cover a new </a:t>
            </a:r>
            <a:r>
              <a:rPr lang="en-US" b="1" dirty="0" smtClean="0"/>
              <a:t>diagnostic </a:t>
            </a:r>
            <a:r>
              <a:rPr lang="en-US" b="1" dirty="0" smtClean="0"/>
              <a:t>is a key determinant of success in the market </a:t>
            </a:r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pPr algn="l"/>
            <a:r>
              <a:rPr lang="en-US" sz="3600" b="1" dirty="0" smtClean="0"/>
              <a:t>Case Study: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Autofit/>
          </a:bodyPr>
          <a:lstStyle/>
          <a:p>
            <a:r>
              <a:rPr lang="en-US" sz="2000" dirty="0" err="1" smtClean="0"/>
              <a:t>Oncotype</a:t>
            </a:r>
            <a:r>
              <a:rPr lang="en-US" sz="2000" dirty="0" smtClean="0"/>
              <a:t> DX is a multiplex RT-PCR based assay and proprietary algorithm which predicts risk of recurrence in Estrogen Receptor 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/Lymph Node</a:t>
            </a:r>
            <a:r>
              <a:rPr lang="en-US" sz="2000" baseline="30000" dirty="0" smtClean="0"/>
              <a:t> – </a:t>
            </a:r>
            <a:r>
              <a:rPr lang="en-US" sz="2000" dirty="0" smtClean="0"/>
              <a:t>Breast Cancer patients</a:t>
            </a:r>
          </a:p>
          <a:p>
            <a:r>
              <a:rPr lang="en-US" sz="2000" dirty="0" smtClean="0"/>
              <a:t>Genomic Health invested in 2 clinical trials to validate the assay</a:t>
            </a:r>
          </a:p>
          <a:p>
            <a:r>
              <a:rPr lang="en-US" sz="2000" dirty="0" smtClean="0"/>
              <a:t>Data was used to negotiate higher reimbursement rates from </a:t>
            </a:r>
            <a:r>
              <a:rPr lang="en-US" sz="2000" dirty="0" err="1" smtClean="0"/>
              <a:t>payors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HercepTest</a:t>
            </a:r>
            <a:r>
              <a:rPr lang="en-US" sz="2000" dirty="0" smtClean="0"/>
              <a:t> and similar tests will provide a comparison for the validity of the model</a:t>
            </a:r>
          </a:p>
          <a:p>
            <a:endParaRPr lang="en-US" sz="2000" dirty="0" smtClean="0"/>
          </a:p>
          <a:p>
            <a:r>
              <a:rPr lang="en-US" sz="2000" dirty="0" smtClean="0"/>
              <a:t>Numerous academic publications exist describing the economic impact of these diagnostics and were a source of data</a:t>
            </a:r>
            <a:endParaRPr lang="en-US" sz="2000" dirty="0"/>
          </a:p>
        </p:txBody>
      </p:sp>
      <p:pic>
        <p:nvPicPr>
          <p:cNvPr id="4" name="Picture 3" descr="Genomic Healt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04800"/>
            <a:ext cx="4581525" cy="1000125"/>
          </a:xfrm>
          <a:prstGeom prst="rect">
            <a:avLst/>
          </a:prstGeom>
        </p:spPr>
      </p:pic>
      <p:pic>
        <p:nvPicPr>
          <p:cNvPr id="5" name="Picture 4" descr="oncotypeD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26000" y="5334000"/>
            <a:ext cx="3784600" cy="1143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Current Standard of Care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Estrogen Receptor </a:t>
            </a:r>
            <a:r>
              <a:rPr lang="en-US" baseline="30000" dirty="0" smtClean="0"/>
              <a:t>+</a:t>
            </a:r>
            <a:r>
              <a:rPr lang="en-US" dirty="0" smtClean="0"/>
              <a:t> /Lymph Node </a:t>
            </a:r>
            <a:r>
              <a:rPr lang="en-US" baseline="30000" dirty="0" smtClean="0"/>
              <a:t>–</a:t>
            </a:r>
            <a:r>
              <a:rPr lang="en-US" dirty="0" smtClean="0"/>
              <a:t> breast cancer is treated by surgery and either </a:t>
            </a:r>
            <a:r>
              <a:rPr lang="en-US" dirty="0" err="1" smtClean="0"/>
              <a:t>tamoxifen</a:t>
            </a:r>
            <a:r>
              <a:rPr lang="en-US" dirty="0" smtClean="0"/>
              <a:t> or </a:t>
            </a:r>
            <a:r>
              <a:rPr lang="en-US" dirty="0" err="1" smtClean="0"/>
              <a:t>tamoxifen</a:t>
            </a:r>
            <a:r>
              <a:rPr lang="en-US" dirty="0" smtClean="0"/>
              <a:t> plus chemotherapy</a:t>
            </a:r>
          </a:p>
          <a:p>
            <a:pPr lvl="1"/>
            <a:r>
              <a:rPr lang="en-US" dirty="0" smtClean="0"/>
              <a:t>Combination therapy decreases risk of recurrence but has associated adverse events</a:t>
            </a:r>
          </a:p>
          <a:p>
            <a:pPr lvl="1"/>
            <a:r>
              <a:rPr lang="en-US" dirty="0" smtClean="0"/>
              <a:t>Wide range in risk of recurrence within population</a:t>
            </a:r>
          </a:p>
          <a:p>
            <a:pPr lvl="1"/>
            <a:r>
              <a:rPr lang="en-US" dirty="0" smtClean="0"/>
              <a:t>Chemotherapy should be restricted to high risk patients who will benefit the most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b="1" dirty="0" smtClean="0"/>
              <a:t>Risk stratification by the National Comprehensive Cancer Network (NCCN)</a:t>
            </a:r>
            <a:endParaRPr lang="en-US" sz="3600" b="1" dirty="0"/>
          </a:p>
        </p:txBody>
      </p:sp>
      <p:sp>
        <p:nvSpPr>
          <p:cNvPr id="3" name="Isosceles Triangle 2"/>
          <p:cNvSpPr/>
          <p:nvPr/>
        </p:nvSpPr>
        <p:spPr>
          <a:xfrm>
            <a:off x="2286000" y="3886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Isosceles Triangle 3"/>
          <p:cNvSpPr/>
          <p:nvPr/>
        </p:nvSpPr>
        <p:spPr>
          <a:xfrm>
            <a:off x="2286000" y="3276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>
            <a:off x="2209800" y="2895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1371600" y="3429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>
            <a:off x="1752600" y="2590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>
            <a:off x="1143000" y="3810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>
            <a:off x="1371600" y="2209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>
            <a:off x="1600200" y="2362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>
            <a:off x="1066800" y="2514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/>
          <p:cNvSpPr/>
          <p:nvPr/>
        </p:nvSpPr>
        <p:spPr>
          <a:xfrm>
            <a:off x="1066800" y="2895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/>
          <p:cNvSpPr/>
          <p:nvPr/>
        </p:nvSpPr>
        <p:spPr>
          <a:xfrm>
            <a:off x="1219200" y="2514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/>
          <p:cNvSpPr/>
          <p:nvPr/>
        </p:nvSpPr>
        <p:spPr>
          <a:xfrm>
            <a:off x="1524000" y="2971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>
            <a:off x="1752600" y="3124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/>
          <p:cNvSpPr/>
          <p:nvPr/>
        </p:nvSpPr>
        <p:spPr>
          <a:xfrm>
            <a:off x="1905000" y="3276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>
            <a:off x="1828800" y="3200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>
            <a:off x="1752600" y="3581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>
            <a:off x="2133600" y="3505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>
            <a:off x="2286000" y="4191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/>
          <p:cNvSpPr/>
          <p:nvPr/>
        </p:nvSpPr>
        <p:spPr>
          <a:xfrm>
            <a:off x="2057400" y="4343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>
            <a:off x="1676400" y="3962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/>
          <p:cNvSpPr/>
          <p:nvPr/>
        </p:nvSpPr>
        <p:spPr>
          <a:xfrm>
            <a:off x="1143000" y="4343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/>
          <p:cNvSpPr/>
          <p:nvPr/>
        </p:nvSpPr>
        <p:spPr>
          <a:xfrm>
            <a:off x="838200" y="4191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/>
          <p:cNvSpPr/>
          <p:nvPr/>
        </p:nvSpPr>
        <p:spPr>
          <a:xfrm>
            <a:off x="1295400" y="2743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Isosceles Triangle 25"/>
          <p:cNvSpPr/>
          <p:nvPr/>
        </p:nvSpPr>
        <p:spPr>
          <a:xfrm>
            <a:off x="1600200" y="3352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/>
          <p:cNvSpPr/>
          <p:nvPr/>
        </p:nvSpPr>
        <p:spPr>
          <a:xfrm>
            <a:off x="1447800" y="3886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/>
          <p:cNvSpPr/>
          <p:nvPr/>
        </p:nvSpPr>
        <p:spPr>
          <a:xfrm>
            <a:off x="914400" y="3429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28"/>
          <p:cNvSpPr/>
          <p:nvPr/>
        </p:nvSpPr>
        <p:spPr>
          <a:xfrm>
            <a:off x="914400" y="2667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>
            <a:off x="685800" y="2819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Isosceles Triangle 30"/>
          <p:cNvSpPr/>
          <p:nvPr/>
        </p:nvSpPr>
        <p:spPr>
          <a:xfrm>
            <a:off x="838200" y="3810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Isosceles Triangle 31"/>
          <p:cNvSpPr/>
          <p:nvPr/>
        </p:nvSpPr>
        <p:spPr>
          <a:xfrm>
            <a:off x="990600" y="3124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32"/>
          <p:cNvSpPr/>
          <p:nvPr/>
        </p:nvSpPr>
        <p:spPr>
          <a:xfrm>
            <a:off x="1143000" y="1905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/>
          <p:cNvSpPr/>
          <p:nvPr/>
        </p:nvSpPr>
        <p:spPr>
          <a:xfrm>
            <a:off x="1295400" y="3124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/>
          <p:cNvSpPr/>
          <p:nvPr/>
        </p:nvSpPr>
        <p:spPr>
          <a:xfrm>
            <a:off x="1447800" y="2514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Isosceles Triangle 35"/>
          <p:cNvSpPr/>
          <p:nvPr/>
        </p:nvSpPr>
        <p:spPr>
          <a:xfrm>
            <a:off x="1600200" y="2819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/>
          <p:cNvSpPr/>
          <p:nvPr/>
        </p:nvSpPr>
        <p:spPr>
          <a:xfrm>
            <a:off x="1752600" y="4419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/>
          <p:cNvSpPr/>
          <p:nvPr/>
        </p:nvSpPr>
        <p:spPr>
          <a:xfrm>
            <a:off x="1905000" y="2438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/>
          <p:cNvSpPr/>
          <p:nvPr/>
        </p:nvSpPr>
        <p:spPr>
          <a:xfrm>
            <a:off x="2057400" y="3962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/>
          <p:cNvSpPr/>
          <p:nvPr/>
        </p:nvSpPr>
        <p:spPr>
          <a:xfrm>
            <a:off x="1143000" y="2286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40"/>
          <p:cNvSpPr/>
          <p:nvPr/>
        </p:nvSpPr>
        <p:spPr>
          <a:xfrm>
            <a:off x="990600" y="2438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41"/>
          <p:cNvSpPr/>
          <p:nvPr/>
        </p:nvSpPr>
        <p:spPr>
          <a:xfrm>
            <a:off x="2514600" y="2895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Isosceles Triangle 42"/>
          <p:cNvSpPr/>
          <p:nvPr/>
        </p:nvSpPr>
        <p:spPr>
          <a:xfrm>
            <a:off x="1981200" y="2743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43"/>
          <p:cNvSpPr/>
          <p:nvPr/>
        </p:nvSpPr>
        <p:spPr>
          <a:xfrm>
            <a:off x="1905000" y="2895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/>
          <p:cNvSpPr/>
          <p:nvPr/>
        </p:nvSpPr>
        <p:spPr>
          <a:xfrm>
            <a:off x="1828800" y="3048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/>
          <p:cNvSpPr/>
          <p:nvPr/>
        </p:nvSpPr>
        <p:spPr>
          <a:xfrm>
            <a:off x="2057400" y="3200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Isosceles Triangle 46"/>
          <p:cNvSpPr/>
          <p:nvPr/>
        </p:nvSpPr>
        <p:spPr>
          <a:xfrm>
            <a:off x="2514600" y="4038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/>
          <p:cNvSpPr/>
          <p:nvPr/>
        </p:nvSpPr>
        <p:spPr>
          <a:xfrm>
            <a:off x="1143000" y="3505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/>
          <p:cNvSpPr/>
          <p:nvPr/>
        </p:nvSpPr>
        <p:spPr>
          <a:xfrm>
            <a:off x="1371600" y="3657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/>
          <p:cNvSpPr/>
          <p:nvPr/>
        </p:nvSpPr>
        <p:spPr>
          <a:xfrm>
            <a:off x="838200" y="2133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Isosceles Triangle 50"/>
          <p:cNvSpPr/>
          <p:nvPr/>
        </p:nvSpPr>
        <p:spPr>
          <a:xfrm>
            <a:off x="1600200" y="3733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Isosceles Triangle 51"/>
          <p:cNvSpPr/>
          <p:nvPr/>
        </p:nvSpPr>
        <p:spPr>
          <a:xfrm>
            <a:off x="1219200" y="2133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Isosceles Triangle 52"/>
          <p:cNvSpPr/>
          <p:nvPr/>
        </p:nvSpPr>
        <p:spPr>
          <a:xfrm>
            <a:off x="1905000" y="4038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Isosceles Triangle 53"/>
          <p:cNvSpPr/>
          <p:nvPr/>
        </p:nvSpPr>
        <p:spPr>
          <a:xfrm>
            <a:off x="1447800" y="2743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Isosceles Triangle 54"/>
          <p:cNvSpPr/>
          <p:nvPr/>
        </p:nvSpPr>
        <p:spPr>
          <a:xfrm>
            <a:off x="2286000" y="4572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Isosceles Triangle 55"/>
          <p:cNvSpPr/>
          <p:nvPr/>
        </p:nvSpPr>
        <p:spPr>
          <a:xfrm>
            <a:off x="762000" y="4038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Isosceles Triangle 56"/>
          <p:cNvSpPr/>
          <p:nvPr/>
        </p:nvSpPr>
        <p:spPr>
          <a:xfrm>
            <a:off x="2133600" y="1981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Isosceles Triangle 57"/>
          <p:cNvSpPr/>
          <p:nvPr/>
        </p:nvSpPr>
        <p:spPr>
          <a:xfrm>
            <a:off x="2514600" y="3733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Isosceles Triangle 58"/>
          <p:cNvSpPr/>
          <p:nvPr/>
        </p:nvSpPr>
        <p:spPr>
          <a:xfrm>
            <a:off x="2667000" y="3886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Isosceles Triangle 59"/>
          <p:cNvSpPr/>
          <p:nvPr/>
        </p:nvSpPr>
        <p:spPr>
          <a:xfrm>
            <a:off x="2209800" y="1828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Isosceles Triangle 60"/>
          <p:cNvSpPr/>
          <p:nvPr/>
        </p:nvSpPr>
        <p:spPr>
          <a:xfrm>
            <a:off x="457200" y="2209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Isosceles Triangle 61"/>
          <p:cNvSpPr/>
          <p:nvPr/>
        </p:nvSpPr>
        <p:spPr>
          <a:xfrm>
            <a:off x="2438400" y="2286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Isosceles Triangle 62"/>
          <p:cNvSpPr/>
          <p:nvPr/>
        </p:nvSpPr>
        <p:spPr>
          <a:xfrm>
            <a:off x="914400" y="1905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Isosceles Triangle 63"/>
          <p:cNvSpPr/>
          <p:nvPr/>
        </p:nvSpPr>
        <p:spPr>
          <a:xfrm>
            <a:off x="685800" y="2514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Isosceles Triangle 64"/>
          <p:cNvSpPr/>
          <p:nvPr/>
        </p:nvSpPr>
        <p:spPr>
          <a:xfrm>
            <a:off x="2209800" y="2438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Isosceles Triangle 65"/>
          <p:cNvSpPr/>
          <p:nvPr/>
        </p:nvSpPr>
        <p:spPr>
          <a:xfrm>
            <a:off x="2133600" y="4800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Isosceles Triangle 66"/>
          <p:cNvSpPr/>
          <p:nvPr/>
        </p:nvSpPr>
        <p:spPr>
          <a:xfrm>
            <a:off x="457200" y="2743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Isosceles Triangle 67"/>
          <p:cNvSpPr/>
          <p:nvPr/>
        </p:nvSpPr>
        <p:spPr>
          <a:xfrm>
            <a:off x="1676400" y="2743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Isosceles Triangle 68"/>
          <p:cNvSpPr/>
          <p:nvPr/>
        </p:nvSpPr>
        <p:spPr>
          <a:xfrm>
            <a:off x="2362200" y="2895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Isosceles Triangle 69"/>
          <p:cNvSpPr/>
          <p:nvPr/>
        </p:nvSpPr>
        <p:spPr>
          <a:xfrm>
            <a:off x="838200" y="3124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Isosceles Triangle 70"/>
          <p:cNvSpPr/>
          <p:nvPr/>
        </p:nvSpPr>
        <p:spPr>
          <a:xfrm>
            <a:off x="990600" y="3276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Isosceles Triangle 71"/>
          <p:cNvSpPr/>
          <p:nvPr/>
        </p:nvSpPr>
        <p:spPr>
          <a:xfrm>
            <a:off x="457200" y="3352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Isosceles Triangle 72"/>
          <p:cNvSpPr/>
          <p:nvPr/>
        </p:nvSpPr>
        <p:spPr>
          <a:xfrm>
            <a:off x="2514600" y="3505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Isosceles Triangle 73"/>
          <p:cNvSpPr/>
          <p:nvPr/>
        </p:nvSpPr>
        <p:spPr>
          <a:xfrm>
            <a:off x="838200" y="4419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/>
          <p:cNvSpPr/>
          <p:nvPr/>
        </p:nvSpPr>
        <p:spPr>
          <a:xfrm>
            <a:off x="990600" y="4572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Isosceles Triangle 75"/>
          <p:cNvSpPr/>
          <p:nvPr/>
        </p:nvSpPr>
        <p:spPr>
          <a:xfrm>
            <a:off x="1295400" y="4191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Isosceles Triangle 76"/>
          <p:cNvSpPr/>
          <p:nvPr/>
        </p:nvSpPr>
        <p:spPr>
          <a:xfrm>
            <a:off x="1295400" y="4876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Isosceles Triangle 77"/>
          <p:cNvSpPr/>
          <p:nvPr/>
        </p:nvSpPr>
        <p:spPr>
          <a:xfrm>
            <a:off x="1600200" y="4495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Isosceles Triangle 78"/>
          <p:cNvSpPr/>
          <p:nvPr/>
        </p:nvSpPr>
        <p:spPr>
          <a:xfrm>
            <a:off x="2590800" y="3200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Isosceles Triangle 79"/>
          <p:cNvSpPr/>
          <p:nvPr/>
        </p:nvSpPr>
        <p:spPr>
          <a:xfrm>
            <a:off x="2743200" y="3352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Isosceles Triangle 80"/>
          <p:cNvSpPr/>
          <p:nvPr/>
        </p:nvSpPr>
        <p:spPr>
          <a:xfrm>
            <a:off x="1981200" y="4724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Isosceles Triangle 81"/>
          <p:cNvSpPr/>
          <p:nvPr/>
        </p:nvSpPr>
        <p:spPr>
          <a:xfrm>
            <a:off x="1752600" y="2209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Isosceles Triangle 82"/>
          <p:cNvSpPr/>
          <p:nvPr/>
        </p:nvSpPr>
        <p:spPr>
          <a:xfrm>
            <a:off x="685800" y="4572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Isosceles Triangle 83"/>
          <p:cNvSpPr/>
          <p:nvPr/>
        </p:nvSpPr>
        <p:spPr>
          <a:xfrm>
            <a:off x="1676400" y="1981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Isosceles Triangle 84"/>
          <p:cNvSpPr/>
          <p:nvPr/>
        </p:nvSpPr>
        <p:spPr>
          <a:xfrm>
            <a:off x="990600" y="4876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Isosceles Triangle 85"/>
          <p:cNvSpPr/>
          <p:nvPr/>
        </p:nvSpPr>
        <p:spPr>
          <a:xfrm>
            <a:off x="1981200" y="2133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Isosceles Triangle 86"/>
          <p:cNvSpPr/>
          <p:nvPr/>
        </p:nvSpPr>
        <p:spPr>
          <a:xfrm>
            <a:off x="2133600" y="2286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Isosceles Triangle 87"/>
          <p:cNvSpPr/>
          <p:nvPr/>
        </p:nvSpPr>
        <p:spPr>
          <a:xfrm>
            <a:off x="1295400" y="4572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Isosceles Triangle 88"/>
          <p:cNvSpPr/>
          <p:nvPr/>
        </p:nvSpPr>
        <p:spPr>
          <a:xfrm>
            <a:off x="2438400" y="2667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Isosceles Triangle 89"/>
          <p:cNvSpPr/>
          <p:nvPr/>
        </p:nvSpPr>
        <p:spPr>
          <a:xfrm>
            <a:off x="1600200" y="4876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Isosceles Triangle 90"/>
          <p:cNvSpPr/>
          <p:nvPr/>
        </p:nvSpPr>
        <p:spPr>
          <a:xfrm>
            <a:off x="609600" y="3048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Isosceles Triangle 91"/>
          <p:cNvSpPr/>
          <p:nvPr/>
        </p:nvSpPr>
        <p:spPr>
          <a:xfrm>
            <a:off x="1143000" y="2743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Isosceles Triangle 92"/>
          <p:cNvSpPr/>
          <p:nvPr/>
        </p:nvSpPr>
        <p:spPr>
          <a:xfrm>
            <a:off x="2286000" y="3124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Isosceles Triangle 93"/>
          <p:cNvSpPr/>
          <p:nvPr/>
        </p:nvSpPr>
        <p:spPr>
          <a:xfrm>
            <a:off x="1524000" y="3124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Isosceles Triangle 94"/>
          <p:cNvSpPr/>
          <p:nvPr/>
        </p:nvSpPr>
        <p:spPr>
          <a:xfrm>
            <a:off x="381000" y="3124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Isosceles Triangle 95"/>
          <p:cNvSpPr/>
          <p:nvPr/>
        </p:nvSpPr>
        <p:spPr>
          <a:xfrm>
            <a:off x="609600" y="3505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Isosceles Triangle 96"/>
          <p:cNvSpPr/>
          <p:nvPr/>
        </p:nvSpPr>
        <p:spPr>
          <a:xfrm>
            <a:off x="533400" y="3581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Isosceles Triangle 97"/>
          <p:cNvSpPr/>
          <p:nvPr/>
        </p:nvSpPr>
        <p:spPr>
          <a:xfrm>
            <a:off x="2057400" y="3733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Isosceles Triangle 98"/>
          <p:cNvSpPr/>
          <p:nvPr/>
        </p:nvSpPr>
        <p:spPr>
          <a:xfrm>
            <a:off x="1143000" y="4038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Isosceles Triangle 99"/>
          <p:cNvSpPr/>
          <p:nvPr/>
        </p:nvSpPr>
        <p:spPr>
          <a:xfrm>
            <a:off x="533400" y="4038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Isosceles Triangle 100"/>
          <p:cNvSpPr/>
          <p:nvPr/>
        </p:nvSpPr>
        <p:spPr>
          <a:xfrm>
            <a:off x="1524000" y="4191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Isosceles Triangle 101"/>
          <p:cNvSpPr/>
          <p:nvPr/>
        </p:nvSpPr>
        <p:spPr>
          <a:xfrm>
            <a:off x="2438400" y="4343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ight Arrow 102"/>
          <p:cNvSpPr/>
          <p:nvPr/>
        </p:nvSpPr>
        <p:spPr>
          <a:xfrm>
            <a:off x="2743200" y="1752600"/>
            <a:ext cx="762000" cy="762000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ight Arrow 104"/>
          <p:cNvSpPr/>
          <p:nvPr/>
        </p:nvSpPr>
        <p:spPr>
          <a:xfrm>
            <a:off x="2819400" y="3886200"/>
            <a:ext cx="762000" cy="76200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106" name="Oval 105"/>
          <p:cNvSpPr/>
          <p:nvPr/>
        </p:nvSpPr>
        <p:spPr>
          <a:xfrm>
            <a:off x="3581400" y="1524000"/>
            <a:ext cx="16002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8% with Low Risk</a:t>
            </a:r>
            <a:endParaRPr lang="en-US" dirty="0"/>
          </a:p>
        </p:txBody>
      </p:sp>
      <p:sp>
        <p:nvSpPr>
          <p:cNvPr id="108" name="Oval 107"/>
          <p:cNvSpPr/>
          <p:nvPr/>
        </p:nvSpPr>
        <p:spPr>
          <a:xfrm>
            <a:off x="3657600" y="3657600"/>
            <a:ext cx="1600200" cy="1066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92% with High Risk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09600" y="1383268"/>
            <a:ext cx="1916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Patient Population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5257800" y="1676400"/>
            <a:ext cx="20953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7.8% </a:t>
            </a:r>
            <a:r>
              <a:rPr lang="en-US" sz="1600" dirty="0" smtClean="0"/>
              <a:t>Probability of</a:t>
            </a:r>
          </a:p>
          <a:p>
            <a:r>
              <a:rPr lang="en-US" sz="1600" dirty="0" smtClean="0"/>
              <a:t> Recurrence in 10 yr</a:t>
            </a:r>
            <a:endParaRPr lang="en-US" sz="1600" dirty="0"/>
          </a:p>
        </p:txBody>
      </p:sp>
      <p:sp>
        <p:nvSpPr>
          <p:cNvPr id="110" name="TextBox 109"/>
          <p:cNvSpPr txBox="1"/>
          <p:nvPr/>
        </p:nvSpPr>
        <p:spPr>
          <a:xfrm>
            <a:off x="5257800" y="3802559"/>
            <a:ext cx="22780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21.9% </a:t>
            </a:r>
            <a:r>
              <a:rPr lang="en-US" sz="1600" dirty="0" smtClean="0"/>
              <a:t>Probability of</a:t>
            </a:r>
          </a:p>
          <a:p>
            <a:r>
              <a:rPr lang="en-US" sz="1600" dirty="0" smtClean="0"/>
              <a:t> Recurrence in 10 yr</a:t>
            </a:r>
            <a:endParaRPr lang="en-US" sz="1600" dirty="0"/>
          </a:p>
        </p:txBody>
      </p:sp>
      <p:sp>
        <p:nvSpPr>
          <p:cNvPr id="111" name="Rounded Rectangle 110"/>
          <p:cNvSpPr/>
          <p:nvPr/>
        </p:nvSpPr>
        <p:spPr>
          <a:xfrm>
            <a:off x="6400800" y="2590800"/>
            <a:ext cx="22098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Rx: </a:t>
            </a:r>
            <a:r>
              <a:rPr lang="en-US" dirty="0" err="1" smtClean="0"/>
              <a:t>Tamoxifen</a:t>
            </a:r>
            <a:endParaRPr lang="en-US" dirty="0"/>
          </a:p>
        </p:txBody>
      </p:sp>
      <p:sp>
        <p:nvSpPr>
          <p:cNvPr id="112" name="Rounded Rectangle 111"/>
          <p:cNvSpPr/>
          <p:nvPr/>
        </p:nvSpPr>
        <p:spPr>
          <a:xfrm>
            <a:off x="6400800" y="4648200"/>
            <a:ext cx="22098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Rx: </a:t>
            </a:r>
            <a:r>
              <a:rPr lang="en-US" dirty="0" err="1" smtClean="0"/>
              <a:t>Tamoxifen</a:t>
            </a:r>
            <a:r>
              <a:rPr lang="en-US" dirty="0" smtClean="0"/>
              <a:t> plus Chemotherapy</a:t>
            </a:r>
            <a:endParaRPr lang="en-US" dirty="0"/>
          </a:p>
        </p:txBody>
      </p:sp>
      <p:sp>
        <p:nvSpPr>
          <p:cNvPr id="117" name="Isosceles Triangle 116"/>
          <p:cNvSpPr/>
          <p:nvPr/>
        </p:nvSpPr>
        <p:spPr>
          <a:xfrm>
            <a:off x="2286000" y="3886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Isosceles Triangle 117"/>
          <p:cNvSpPr/>
          <p:nvPr/>
        </p:nvSpPr>
        <p:spPr>
          <a:xfrm>
            <a:off x="2286000" y="3276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Isosceles Triangle 118"/>
          <p:cNvSpPr/>
          <p:nvPr/>
        </p:nvSpPr>
        <p:spPr>
          <a:xfrm>
            <a:off x="2209800" y="2895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Isosceles Triangle 119"/>
          <p:cNvSpPr/>
          <p:nvPr/>
        </p:nvSpPr>
        <p:spPr>
          <a:xfrm>
            <a:off x="1371600" y="3429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Isosceles Triangle 120"/>
          <p:cNvSpPr/>
          <p:nvPr/>
        </p:nvSpPr>
        <p:spPr>
          <a:xfrm>
            <a:off x="1752600" y="2590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Isosceles Triangle 121"/>
          <p:cNvSpPr/>
          <p:nvPr/>
        </p:nvSpPr>
        <p:spPr>
          <a:xfrm>
            <a:off x="1143000" y="3810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Isosceles Triangle 122"/>
          <p:cNvSpPr/>
          <p:nvPr/>
        </p:nvSpPr>
        <p:spPr>
          <a:xfrm>
            <a:off x="1371600" y="2209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Isosceles Triangle 123"/>
          <p:cNvSpPr/>
          <p:nvPr/>
        </p:nvSpPr>
        <p:spPr>
          <a:xfrm>
            <a:off x="1600200" y="2362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Isosceles Triangle 124"/>
          <p:cNvSpPr/>
          <p:nvPr/>
        </p:nvSpPr>
        <p:spPr>
          <a:xfrm>
            <a:off x="1066800" y="2514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Isosceles Triangle 125"/>
          <p:cNvSpPr/>
          <p:nvPr/>
        </p:nvSpPr>
        <p:spPr>
          <a:xfrm>
            <a:off x="1066800" y="2895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Isosceles Triangle 126"/>
          <p:cNvSpPr/>
          <p:nvPr/>
        </p:nvSpPr>
        <p:spPr>
          <a:xfrm>
            <a:off x="1219200" y="2514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Isosceles Triangle 127"/>
          <p:cNvSpPr/>
          <p:nvPr/>
        </p:nvSpPr>
        <p:spPr>
          <a:xfrm>
            <a:off x="1524000" y="2971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Isosceles Triangle 128"/>
          <p:cNvSpPr/>
          <p:nvPr/>
        </p:nvSpPr>
        <p:spPr>
          <a:xfrm>
            <a:off x="1752600" y="3124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Isosceles Triangle 129"/>
          <p:cNvSpPr/>
          <p:nvPr/>
        </p:nvSpPr>
        <p:spPr>
          <a:xfrm>
            <a:off x="1905000" y="3276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Isosceles Triangle 130"/>
          <p:cNvSpPr/>
          <p:nvPr/>
        </p:nvSpPr>
        <p:spPr>
          <a:xfrm>
            <a:off x="1828800" y="3200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Isosceles Triangle 131"/>
          <p:cNvSpPr/>
          <p:nvPr/>
        </p:nvSpPr>
        <p:spPr>
          <a:xfrm>
            <a:off x="1752600" y="3581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Isosceles Triangle 132"/>
          <p:cNvSpPr/>
          <p:nvPr/>
        </p:nvSpPr>
        <p:spPr>
          <a:xfrm>
            <a:off x="2133600" y="3505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Isosceles Triangle 133"/>
          <p:cNvSpPr/>
          <p:nvPr/>
        </p:nvSpPr>
        <p:spPr>
          <a:xfrm>
            <a:off x="2286000" y="4191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Isosceles Triangle 134"/>
          <p:cNvSpPr/>
          <p:nvPr/>
        </p:nvSpPr>
        <p:spPr>
          <a:xfrm>
            <a:off x="2057400" y="4343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Isosceles Triangle 135"/>
          <p:cNvSpPr/>
          <p:nvPr/>
        </p:nvSpPr>
        <p:spPr>
          <a:xfrm>
            <a:off x="1676400" y="3962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Isosceles Triangle 136"/>
          <p:cNvSpPr/>
          <p:nvPr/>
        </p:nvSpPr>
        <p:spPr>
          <a:xfrm>
            <a:off x="1143000" y="4343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Isosceles Triangle 137"/>
          <p:cNvSpPr/>
          <p:nvPr/>
        </p:nvSpPr>
        <p:spPr>
          <a:xfrm>
            <a:off x="838200" y="4191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Isosceles Triangle 138"/>
          <p:cNvSpPr/>
          <p:nvPr/>
        </p:nvSpPr>
        <p:spPr>
          <a:xfrm>
            <a:off x="1295400" y="2743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Isosceles Triangle 139"/>
          <p:cNvSpPr/>
          <p:nvPr/>
        </p:nvSpPr>
        <p:spPr>
          <a:xfrm>
            <a:off x="1600200" y="3352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Isosceles Triangle 140"/>
          <p:cNvSpPr/>
          <p:nvPr/>
        </p:nvSpPr>
        <p:spPr>
          <a:xfrm>
            <a:off x="1447800" y="3886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Isosceles Triangle 141"/>
          <p:cNvSpPr/>
          <p:nvPr/>
        </p:nvSpPr>
        <p:spPr>
          <a:xfrm>
            <a:off x="914400" y="3429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Isosceles Triangle 142"/>
          <p:cNvSpPr/>
          <p:nvPr/>
        </p:nvSpPr>
        <p:spPr>
          <a:xfrm>
            <a:off x="914400" y="2667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Isosceles Triangle 143"/>
          <p:cNvSpPr/>
          <p:nvPr/>
        </p:nvSpPr>
        <p:spPr>
          <a:xfrm>
            <a:off x="685800" y="2819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Isosceles Triangle 144"/>
          <p:cNvSpPr/>
          <p:nvPr/>
        </p:nvSpPr>
        <p:spPr>
          <a:xfrm>
            <a:off x="838200" y="3810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Isosceles Triangle 145"/>
          <p:cNvSpPr/>
          <p:nvPr/>
        </p:nvSpPr>
        <p:spPr>
          <a:xfrm>
            <a:off x="990600" y="3124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Isosceles Triangle 146"/>
          <p:cNvSpPr/>
          <p:nvPr/>
        </p:nvSpPr>
        <p:spPr>
          <a:xfrm>
            <a:off x="1143000" y="1905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Isosceles Triangle 147"/>
          <p:cNvSpPr/>
          <p:nvPr/>
        </p:nvSpPr>
        <p:spPr>
          <a:xfrm>
            <a:off x="1295400" y="3124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Isosceles Triangle 148"/>
          <p:cNvSpPr/>
          <p:nvPr/>
        </p:nvSpPr>
        <p:spPr>
          <a:xfrm>
            <a:off x="1447800" y="2514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Isosceles Triangle 149"/>
          <p:cNvSpPr/>
          <p:nvPr/>
        </p:nvSpPr>
        <p:spPr>
          <a:xfrm>
            <a:off x="1600200" y="2819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Isosceles Triangle 150"/>
          <p:cNvSpPr/>
          <p:nvPr/>
        </p:nvSpPr>
        <p:spPr>
          <a:xfrm>
            <a:off x="1752600" y="4419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Isosceles Triangle 151"/>
          <p:cNvSpPr/>
          <p:nvPr/>
        </p:nvSpPr>
        <p:spPr>
          <a:xfrm>
            <a:off x="1905000" y="2438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Isosceles Triangle 152"/>
          <p:cNvSpPr/>
          <p:nvPr/>
        </p:nvSpPr>
        <p:spPr>
          <a:xfrm>
            <a:off x="2057400" y="3962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Isosceles Triangle 153"/>
          <p:cNvSpPr/>
          <p:nvPr/>
        </p:nvSpPr>
        <p:spPr>
          <a:xfrm>
            <a:off x="1143000" y="2286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Isosceles Triangle 154"/>
          <p:cNvSpPr/>
          <p:nvPr/>
        </p:nvSpPr>
        <p:spPr>
          <a:xfrm>
            <a:off x="990600" y="2438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Isosceles Triangle 155"/>
          <p:cNvSpPr/>
          <p:nvPr/>
        </p:nvSpPr>
        <p:spPr>
          <a:xfrm>
            <a:off x="2514600" y="2895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Isosceles Triangle 156"/>
          <p:cNvSpPr/>
          <p:nvPr/>
        </p:nvSpPr>
        <p:spPr>
          <a:xfrm>
            <a:off x="1981200" y="2743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Isosceles Triangle 157"/>
          <p:cNvSpPr/>
          <p:nvPr/>
        </p:nvSpPr>
        <p:spPr>
          <a:xfrm>
            <a:off x="1905000" y="2895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Isosceles Triangle 158"/>
          <p:cNvSpPr/>
          <p:nvPr/>
        </p:nvSpPr>
        <p:spPr>
          <a:xfrm>
            <a:off x="1828800" y="3048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Isosceles Triangle 159"/>
          <p:cNvSpPr/>
          <p:nvPr/>
        </p:nvSpPr>
        <p:spPr>
          <a:xfrm>
            <a:off x="2057400" y="3200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Isosceles Triangle 160"/>
          <p:cNvSpPr/>
          <p:nvPr/>
        </p:nvSpPr>
        <p:spPr>
          <a:xfrm>
            <a:off x="2514600" y="4038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Isosceles Triangle 161"/>
          <p:cNvSpPr/>
          <p:nvPr/>
        </p:nvSpPr>
        <p:spPr>
          <a:xfrm>
            <a:off x="1143000" y="3505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Isosceles Triangle 162"/>
          <p:cNvSpPr/>
          <p:nvPr/>
        </p:nvSpPr>
        <p:spPr>
          <a:xfrm>
            <a:off x="1371600" y="3657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Isosceles Triangle 163"/>
          <p:cNvSpPr/>
          <p:nvPr/>
        </p:nvSpPr>
        <p:spPr>
          <a:xfrm>
            <a:off x="838200" y="2133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Isosceles Triangle 164"/>
          <p:cNvSpPr/>
          <p:nvPr/>
        </p:nvSpPr>
        <p:spPr>
          <a:xfrm>
            <a:off x="1600200" y="3733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Isosceles Triangle 165"/>
          <p:cNvSpPr/>
          <p:nvPr/>
        </p:nvSpPr>
        <p:spPr>
          <a:xfrm>
            <a:off x="1219200" y="2133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Isosceles Triangle 166"/>
          <p:cNvSpPr/>
          <p:nvPr/>
        </p:nvSpPr>
        <p:spPr>
          <a:xfrm>
            <a:off x="1905000" y="4038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Isosceles Triangle 167"/>
          <p:cNvSpPr/>
          <p:nvPr/>
        </p:nvSpPr>
        <p:spPr>
          <a:xfrm>
            <a:off x="1447800" y="2743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Isosceles Triangle 168"/>
          <p:cNvSpPr/>
          <p:nvPr/>
        </p:nvSpPr>
        <p:spPr>
          <a:xfrm>
            <a:off x="2286000" y="4572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Isosceles Triangle 169"/>
          <p:cNvSpPr/>
          <p:nvPr/>
        </p:nvSpPr>
        <p:spPr>
          <a:xfrm>
            <a:off x="762000" y="4038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Isosceles Triangle 170"/>
          <p:cNvSpPr/>
          <p:nvPr/>
        </p:nvSpPr>
        <p:spPr>
          <a:xfrm>
            <a:off x="2133600" y="1981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Isosceles Triangle 171"/>
          <p:cNvSpPr/>
          <p:nvPr/>
        </p:nvSpPr>
        <p:spPr>
          <a:xfrm>
            <a:off x="2514600" y="3733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Isosceles Triangle 172"/>
          <p:cNvSpPr/>
          <p:nvPr/>
        </p:nvSpPr>
        <p:spPr>
          <a:xfrm>
            <a:off x="2667000" y="3886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Isosceles Triangle 173"/>
          <p:cNvSpPr/>
          <p:nvPr/>
        </p:nvSpPr>
        <p:spPr>
          <a:xfrm>
            <a:off x="2209800" y="1828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Isosceles Triangle 174"/>
          <p:cNvSpPr/>
          <p:nvPr/>
        </p:nvSpPr>
        <p:spPr>
          <a:xfrm>
            <a:off x="457200" y="2209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Isosceles Triangle 175"/>
          <p:cNvSpPr/>
          <p:nvPr/>
        </p:nvSpPr>
        <p:spPr>
          <a:xfrm>
            <a:off x="2438400" y="2286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Isosceles Triangle 176"/>
          <p:cNvSpPr/>
          <p:nvPr/>
        </p:nvSpPr>
        <p:spPr>
          <a:xfrm>
            <a:off x="914400" y="1905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Isosceles Triangle 177"/>
          <p:cNvSpPr/>
          <p:nvPr/>
        </p:nvSpPr>
        <p:spPr>
          <a:xfrm>
            <a:off x="685800" y="2514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Isosceles Triangle 178"/>
          <p:cNvSpPr/>
          <p:nvPr/>
        </p:nvSpPr>
        <p:spPr>
          <a:xfrm>
            <a:off x="2209800" y="2438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Isosceles Triangle 179"/>
          <p:cNvSpPr/>
          <p:nvPr/>
        </p:nvSpPr>
        <p:spPr>
          <a:xfrm>
            <a:off x="2133600" y="4800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Isosceles Triangle 180"/>
          <p:cNvSpPr/>
          <p:nvPr/>
        </p:nvSpPr>
        <p:spPr>
          <a:xfrm>
            <a:off x="457200" y="2743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Isosceles Triangle 181"/>
          <p:cNvSpPr/>
          <p:nvPr/>
        </p:nvSpPr>
        <p:spPr>
          <a:xfrm>
            <a:off x="1676400" y="2743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Isosceles Triangle 182"/>
          <p:cNvSpPr/>
          <p:nvPr/>
        </p:nvSpPr>
        <p:spPr>
          <a:xfrm>
            <a:off x="2362200" y="2895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Isosceles Triangle 183"/>
          <p:cNvSpPr/>
          <p:nvPr/>
        </p:nvSpPr>
        <p:spPr>
          <a:xfrm>
            <a:off x="838200" y="3124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Isosceles Triangle 184"/>
          <p:cNvSpPr/>
          <p:nvPr/>
        </p:nvSpPr>
        <p:spPr>
          <a:xfrm>
            <a:off x="990600" y="3276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Isosceles Triangle 185"/>
          <p:cNvSpPr/>
          <p:nvPr/>
        </p:nvSpPr>
        <p:spPr>
          <a:xfrm>
            <a:off x="457200" y="3352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Isosceles Triangle 186"/>
          <p:cNvSpPr/>
          <p:nvPr/>
        </p:nvSpPr>
        <p:spPr>
          <a:xfrm>
            <a:off x="2514600" y="3505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Isosceles Triangle 187"/>
          <p:cNvSpPr/>
          <p:nvPr/>
        </p:nvSpPr>
        <p:spPr>
          <a:xfrm>
            <a:off x="838200" y="4419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Isosceles Triangle 188"/>
          <p:cNvSpPr/>
          <p:nvPr/>
        </p:nvSpPr>
        <p:spPr>
          <a:xfrm>
            <a:off x="990600" y="4572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Isosceles Triangle 189"/>
          <p:cNvSpPr/>
          <p:nvPr/>
        </p:nvSpPr>
        <p:spPr>
          <a:xfrm>
            <a:off x="1295400" y="4191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Isosceles Triangle 190"/>
          <p:cNvSpPr/>
          <p:nvPr/>
        </p:nvSpPr>
        <p:spPr>
          <a:xfrm>
            <a:off x="1295400" y="4876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Isosceles Triangle 191"/>
          <p:cNvSpPr/>
          <p:nvPr/>
        </p:nvSpPr>
        <p:spPr>
          <a:xfrm>
            <a:off x="1600200" y="4495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Isosceles Triangle 192"/>
          <p:cNvSpPr/>
          <p:nvPr/>
        </p:nvSpPr>
        <p:spPr>
          <a:xfrm>
            <a:off x="2590800" y="3200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Isosceles Triangle 193"/>
          <p:cNvSpPr/>
          <p:nvPr/>
        </p:nvSpPr>
        <p:spPr>
          <a:xfrm>
            <a:off x="2743200" y="3352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Isosceles Triangle 194"/>
          <p:cNvSpPr/>
          <p:nvPr/>
        </p:nvSpPr>
        <p:spPr>
          <a:xfrm>
            <a:off x="1981200" y="4724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Isosceles Triangle 195"/>
          <p:cNvSpPr/>
          <p:nvPr/>
        </p:nvSpPr>
        <p:spPr>
          <a:xfrm>
            <a:off x="1752600" y="2209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Isosceles Triangle 196"/>
          <p:cNvSpPr/>
          <p:nvPr/>
        </p:nvSpPr>
        <p:spPr>
          <a:xfrm>
            <a:off x="685800" y="4572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Isosceles Triangle 197"/>
          <p:cNvSpPr/>
          <p:nvPr/>
        </p:nvSpPr>
        <p:spPr>
          <a:xfrm>
            <a:off x="1676400" y="1981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Isosceles Triangle 198"/>
          <p:cNvSpPr/>
          <p:nvPr/>
        </p:nvSpPr>
        <p:spPr>
          <a:xfrm>
            <a:off x="990600" y="4876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Isosceles Triangle 199"/>
          <p:cNvSpPr/>
          <p:nvPr/>
        </p:nvSpPr>
        <p:spPr>
          <a:xfrm>
            <a:off x="1981200" y="2133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Isosceles Triangle 200"/>
          <p:cNvSpPr/>
          <p:nvPr/>
        </p:nvSpPr>
        <p:spPr>
          <a:xfrm>
            <a:off x="2133600" y="2286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Isosceles Triangle 201"/>
          <p:cNvSpPr/>
          <p:nvPr/>
        </p:nvSpPr>
        <p:spPr>
          <a:xfrm>
            <a:off x="1295400" y="4572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Isosceles Triangle 202"/>
          <p:cNvSpPr/>
          <p:nvPr/>
        </p:nvSpPr>
        <p:spPr>
          <a:xfrm>
            <a:off x="2438400" y="2667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Isosceles Triangle 203"/>
          <p:cNvSpPr/>
          <p:nvPr/>
        </p:nvSpPr>
        <p:spPr>
          <a:xfrm>
            <a:off x="1600200" y="4876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Isosceles Triangle 204"/>
          <p:cNvSpPr/>
          <p:nvPr/>
        </p:nvSpPr>
        <p:spPr>
          <a:xfrm>
            <a:off x="609600" y="3048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Isosceles Triangle 205"/>
          <p:cNvSpPr/>
          <p:nvPr/>
        </p:nvSpPr>
        <p:spPr>
          <a:xfrm>
            <a:off x="1143000" y="2743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Isosceles Triangle 206"/>
          <p:cNvSpPr/>
          <p:nvPr/>
        </p:nvSpPr>
        <p:spPr>
          <a:xfrm>
            <a:off x="2286000" y="3124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Isosceles Triangle 207"/>
          <p:cNvSpPr/>
          <p:nvPr/>
        </p:nvSpPr>
        <p:spPr>
          <a:xfrm>
            <a:off x="1524000" y="3124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Isosceles Triangle 208"/>
          <p:cNvSpPr/>
          <p:nvPr/>
        </p:nvSpPr>
        <p:spPr>
          <a:xfrm>
            <a:off x="381000" y="3124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Isosceles Triangle 209"/>
          <p:cNvSpPr/>
          <p:nvPr/>
        </p:nvSpPr>
        <p:spPr>
          <a:xfrm>
            <a:off x="609600" y="3505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Isosceles Triangle 210"/>
          <p:cNvSpPr/>
          <p:nvPr/>
        </p:nvSpPr>
        <p:spPr>
          <a:xfrm>
            <a:off x="533400" y="3581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Isosceles Triangle 211"/>
          <p:cNvSpPr/>
          <p:nvPr/>
        </p:nvSpPr>
        <p:spPr>
          <a:xfrm>
            <a:off x="2057400" y="3733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Isosceles Triangle 212"/>
          <p:cNvSpPr/>
          <p:nvPr/>
        </p:nvSpPr>
        <p:spPr>
          <a:xfrm>
            <a:off x="1143000" y="4038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Isosceles Triangle 213"/>
          <p:cNvSpPr/>
          <p:nvPr/>
        </p:nvSpPr>
        <p:spPr>
          <a:xfrm>
            <a:off x="533400" y="4038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Isosceles Triangle 214"/>
          <p:cNvSpPr/>
          <p:nvPr/>
        </p:nvSpPr>
        <p:spPr>
          <a:xfrm>
            <a:off x="1524000" y="4191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Isosceles Triangle 215"/>
          <p:cNvSpPr/>
          <p:nvPr/>
        </p:nvSpPr>
        <p:spPr>
          <a:xfrm>
            <a:off x="2438400" y="4343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TextBox 216"/>
          <p:cNvSpPr txBox="1"/>
          <p:nvPr/>
        </p:nvSpPr>
        <p:spPr>
          <a:xfrm>
            <a:off x="381000" y="6504801"/>
            <a:ext cx="38842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Source: </a:t>
            </a:r>
            <a:r>
              <a:rPr lang="en-US" sz="1200" dirty="0" err="1" smtClean="0"/>
              <a:t>Hornberger</a:t>
            </a:r>
            <a:r>
              <a:rPr lang="en-US" sz="1200" dirty="0" smtClean="0"/>
              <a:t> et al. Am J Managed Care 11:313, 2005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err="1" smtClean="0"/>
              <a:t>Oncotype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Dx</a:t>
            </a:r>
            <a:r>
              <a:rPr lang="en-US" sz="3200" b="1" dirty="0" smtClean="0"/>
              <a:t> more accurately stratifies patients based upon recurrence risk</a:t>
            </a:r>
            <a:endParaRPr lang="en-US" sz="3200" b="1" dirty="0"/>
          </a:p>
        </p:txBody>
      </p:sp>
      <p:sp>
        <p:nvSpPr>
          <p:cNvPr id="3" name="Isosceles Triangle 2"/>
          <p:cNvSpPr/>
          <p:nvPr/>
        </p:nvSpPr>
        <p:spPr>
          <a:xfrm>
            <a:off x="2286000" y="38862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Isosceles Triangle 3"/>
          <p:cNvSpPr/>
          <p:nvPr/>
        </p:nvSpPr>
        <p:spPr>
          <a:xfrm>
            <a:off x="2286000" y="32766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>
            <a:off x="2209800" y="28956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1371600" y="34290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>
            <a:off x="1752600" y="25908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>
            <a:off x="1143000" y="38100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>
            <a:off x="1371600" y="22098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>
            <a:off x="1600200" y="23622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>
            <a:off x="1066800" y="25146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/>
          <p:cNvSpPr/>
          <p:nvPr/>
        </p:nvSpPr>
        <p:spPr>
          <a:xfrm>
            <a:off x="1066800" y="28956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/>
          <p:cNvSpPr/>
          <p:nvPr/>
        </p:nvSpPr>
        <p:spPr>
          <a:xfrm>
            <a:off x="1219200" y="25146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/>
          <p:cNvSpPr/>
          <p:nvPr/>
        </p:nvSpPr>
        <p:spPr>
          <a:xfrm>
            <a:off x="1524000" y="29718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>
            <a:off x="1752600" y="31242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/>
          <p:cNvSpPr/>
          <p:nvPr/>
        </p:nvSpPr>
        <p:spPr>
          <a:xfrm>
            <a:off x="1905000" y="32766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>
            <a:off x="1828800" y="32004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>
            <a:off x="1752600" y="35814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>
            <a:off x="2133600" y="35052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>
            <a:off x="2286000" y="41910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/>
          <p:cNvSpPr/>
          <p:nvPr/>
        </p:nvSpPr>
        <p:spPr>
          <a:xfrm>
            <a:off x="2057400" y="43434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>
            <a:off x="1676400" y="39624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/>
          <p:cNvSpPr/>
          <p:nvPr/>
        </p:nvSpPr>
        <p:spPr>
          <a:xfrm>
            <a:off x="1143000" y="43434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/>
          <p:cNvSpPr/>
          <p:nvPr/>
        </p:nvSpPr>
        <p:spPr>
          <a:xfrm>
            <a:off x="838200" y="41910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/>
          <p:cNvSpPr/>
          <p:nvPr/>
        </p:nvSpPr>
        <p:spPr>
          <a:xfrm>
            <a:off x="1295400" y="27432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Isosceles Triangle 25"/>
          <p:cNvSpPr/>
          <p:nvPr/>
        </p:nvSpPr>
        <p:spPr>
          <a:xfrm>
            <a:off x="1600200" y="33528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/>
          <p:cNvSpPr/>
          <p:nvPr/>
        </p:nvSpPr>
        <p:spPr>
          <a:xfrm>
            <a:off x="1447800" y="38862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/>
          <p:cNvSpPr/>
          <p:nvPr/>
        </p:nvSpPr>
        <p:spPr>
          <a:xfrm>
            <a:off x="914400" y="34290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28"/>
          <p:cNvSpPr/>
          <p:nvPr/>
        </p:nvSpPr>
        <p:spPr>
          <a:xfrm>
            <a:off x="914400" y="26670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>
            <a:off x="685800" y="28194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Isosceles Triangle 30"/>
          <p:cNvSpPr/>
          <p:nvPr/>
        </p:nvSpPr>
        <p:spPr>
          <a:xfrm>
            <a:off x="838200" y="38100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Isosceles Triangle 31"/>
          <p:cNvSpPr/>
          <p:nvPr/>
        </p:nvSpPr>
        <p:spPr>
          <a:xfrm>
            <a:off x="990600" y="31242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32"/>
          <p:cNvSpPr/>
          <p:nvPr/>
        </p:nvSpPr>
        <p:spPr>
          <a:xfrm>
            <a:off x="1143000" y="19050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/>
          <p:cNvSpPr/>
          <p:nvPr/>
        </p:nvSpPr>
        <p:spPr>
          <a:xfrm>
            <a:off x="1295400" y="31242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/>
          <p:cNvSpPr/>
          <p:nvPr/>
        </p:nvSpPr>
        <p:spPr>
          <a:xfrm>
            <a:off x="1447800" y="25146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Isosceles Triangle 35"/>
          <p:cNvSpPr/>
          <p:nvPr/>
        </p:nvSpPr>
        <p:spPr>
          <a:xfrm>
            <a:off x="1600200" y="28194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/>
          <p:cNvSpPr/>
          <p:nvPr/>
        </p:nvSpPr>
        <p:spPr>
          <a:xfrm>
            <a:off x="1752600" y="44196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/>
          <p:cNvSpPr/>
          <p:nvPr/>
        </p:nvSpPr>
        <p:spPr>
          <a:xfrm>
            <a:off x="1905000" y="24384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/>
          <p:cNvSpPr/>
          <p:nvPr/>
        </p:nvSpPr>
        <p:spPr>
          <a:xfrm>
            <a:off x="2057400" y="39624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/>
          <p:cNvSpPr/>
          <p:nvPr/>
        </p:nvSpPr>
        <p:spPr>
          <a:xfrm>
            <a:off x="1143000" y="22860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40"/>
          <p:cNvSpPr/>
          <p:nvPr/>
        </p:nvSpPr>
        <p:spPr>
          <a:xfrm>
            <a:off x="990600" y="24384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41"/>
          <p:cNvSpPr/>
          <p:nvPr/>
        </p:nvSpPr>
        <p:spPr>
          <a:xfrm>
            <a:off x="2514600" y="28956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Isosceles Triangle 42"/>
          <p:cNvSpPr/>
          <p:nvPr/>
        </p:nvSpPr>
        <p:spPr>
          <a:xfrm>
            <a:off x="1981200" y="27432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43"/>
          <p:cNvSpPr/>
          <p:nvPr/>
        </p:nvSpPr>
        <p:spPr>
          <a:xfrm>
            <a:off x="1905000" y="28956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/>
          <p:cNvSpPr/>
          <p:nvPr/>
        </p:nvSpPr>
        <p:spPr>
          <a:xfrm>
            <a:off x="1828800" y="30480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/>
          <p:cNvSpPr/>
          <p:nvPr/>
        </p:nvSpPr>
        <p:spPr>
          <a:xfrm>
            <a:off x="2057400" y="32004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Isosceles Triangle 46"/>
          <p:cNvSpPr/>
          <p:nvPr/>
        </p:nvSpPr>
        <p:spPr>
          <a:xfrm>
            <a:off x="2514600" y="40386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/>
          <p:cNvSpPr/>
          <p:nvPr/>
        </p:nvSpPr>
        <p:spPr>
          <a:xfrm>
            <a:off x="1143000" y="35052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/>
          <p:cNvSpPr/>
          <p:nvPr/>
        </p:nvSpPr>
        <p:spPr>
          <a:xfrm>
            <a:off x="1371600" y="3657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/>
          <p:cNvSpPr/>
          <p:nvPr/>
        </p:nvSpPr>
        <p:spPr>
          <a:xfrm>
            <a:off x="838200" y="2133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Isosceles Triangle 50"/>
          <p:cNvSpPr/>
          <p:nvPr/>
        </p:nvSpPr>
        <p:spPr>
          <a:xfrm>
            <a:off x="1600200" y="3733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Isosceles Triangle 51"/>
          <p:cNvSpPr/>
          <p:nvPr/>
        </p:nvSpPr>
        <p:spPr>
          <a:xfrm>
            <a:off x="1219200" y="2133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Isosceles Triangle 52"/>
          <p:cNvSpPr/>
          <p:nvPr/>
        </p:nvSpPr>
        <p:spPr>
          <a:xfrm>
            <a:off x="1905000" y="4038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Isosceles Triangle 53"/>
          <p:cNvSpPr/>
          <p:nvPr/>
        </p:nvSpPr>
        <p:spPr>
          <a:xfrm>
            <a:off x="1447800" y="2743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Isosceles Triangle 54"/>
          <p:cNvSpPr/>
          <p:nvPr/>
        </p:nvSpPr>
        <p:spPr>
          <a:xfrm>
            <a:off x="2286000" y="45720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Isosceles Triangle 55"/>
          <p:cNvSpPr/>
          <p:nvPr/>
        </p:nvSpPr>
        <p:spPr>
          <a:xfrm>
            <a:off x="762000" y="4038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Isosceles Triangle 56"/>
          <p:cNvSpPr/>
          <p:nvPr/>
        </p:nvSpPr>
        <p:spPr>
          <a:xfrm>
            <a:off x="2133600" y="1981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Isosceles Triangle 57"/>
          <p:cNvSpPr/>
          <p:nvPr/>
        </p:nvSpPr>
        <p:spPr>
          <a:xfrm>
            <a:off x="2514600" y="3733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Isosceles Triangle 58"/>
          <p:cNvSpPr/>
          <p:nvPr/>
        </p:nvSpPr>
        <p:spPr>
          <a:xfrm>
            <a:off x="2667000" y="3886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Isosceles Triangle 59"/>
          <p:cNvSpPr/>
          <p:nvPr/>
        </p:nvSpPr>
        <p:spPr>
          <a:xfrm>
            <a:off x="2209800" y="1828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Isosceles Triangle 60"/>
          <p:cNvSpPr/>
          <p:nvPr/>
        </p:nvSpPr>
        <p:spPr>
          <a:xfrm>
            <a:off x="457200" y="2209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Isosceles Triangle 61"/>
          <p:cNvSpPr/>
          <p:nvPr/>
        </p:nvSpPr>
        <p:spPr>
          <a:xfrm>
            <a:off x="2438400" y="22860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Isosceles Triangle 62"/>
          <p:cNvSpPr/>
          <p:nvPr/>
        </p:nvSpPr>
        <p:spPr>
          <a:xfrm>
            <a:off x="914400" y="19050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Isosceles Triangle 63"/>
          <p:cNvSpPr/>
          <p:nvPr/>
        </p:nvSpPr>
        <p:spPr>
          <a:xfrm>
            <a:off x="685800" y="2514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Isosceles Triangle 64"/>
          <p:cNvSpPr/>
          <p:nvPr/>
        </p:nvSpPr>
        <p:spPr>
          <a:xfrm>
            <a:off x="2209800" y="24384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Isosceles Triangle 65"/>
          <p:cNvSpPr/>
          <p:nvPr/>
        </p:nvSpPr>
        <p:spPr>
          <a:xfrm>
            <a:off x="2133600" y="4800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Isosceles Triangle 66"/>
          <p:cNvSpPr/>
          <p:nvPr/>
        </p:nvSpPr>
        <p:spPr>
          <a:xfrm>
            <a:off x="457200" y="2743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Isosceles Triangle 67"/>
          <p:cNvSpPr/>
          <p:nvPr/>
        </p:nvSpPr>
        <p:spPr>
          <a:xfrm>
            <a:off x="1676400" y="2743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Isosceles Triangle 68"/>
          <p:cNvSpPr/>
          <p:nvPr/>
        </p:nvSpPr>
        <p:spPr>
          <a:xfrm>
            <a:off x="2362200" y="2895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Isosceles Triangle 69"/>
          <p:cNvSpPr/>
          <p:nvPr/>
        </p:nvSpPr>
        <p:spPr>
          <a:xfrm>
            <a:off x="838200" y="3124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Isosceles Triangle 70"/>
          <p:cNvSpPr/>
          <p:nvPr/>
        </p:nvSpPr>
        <p:spPr>
          <a:xfrm>
            <a:off x="990600" y="3276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Isosceles Triangle 71"/>
          <p:cNvSpPr/>
          <p:nvPr/>
        </p:nvSpPr>
        <p:spPr>
          <a:xfrm>
            <a:off x="457200" y="3352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Isosceles Triangle 72"/>
          <p:cNvSpPr/>
          <p:nvPr/>
        </p:nvSpPr>
        <p:spPr>
          <a:xfrm>
            <a:off x="2514600" y="3505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Isosceles Triangle 73"/>
          <p:cNvSpPr/>
          <p:nvPr/>
        </p:nvSpPr>
        <p:spPr>
          <a:xfrm>
            <a:off x="838200" y="4419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/>
          <p:cNvSpPr/>
          <p:nvPr/>
        </p:nvSpPr>
        <p:spPr>
          <a:xfrm>
            <a:off x="990600" y="45720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Isosceles Triangle 75"/>
          <p:cNvSpPr/>
          <p:nvPr/>
        </p:nvSpPr>
        <p:spPr>
          <a:xfrm>
            <a:off x="1295400" y="41910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Isosceles Triangle 76"/>
          <p:cNvSpPr/>
          <p:nvPr/>
        </p:nvSpPr>
        <p:spPr>
          <a:xfrm>
            <a:off x="1295400" y="4876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Isosceles Triangle 77"/>
          <p:cNvSpPr/>
          <p:nvPr/>
        </p:nvSpPr>
        <p:spPr>
          <a:xfrm>
            <a:off x="1600200" y="4495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Isosceles Triangle 78"/>
          <p:cNvSpPr/>
          <p:nvPr/>
        </p:nvSpPr>
        <p:spPr>
          <a:xfrm>
            <a:off x="2590800" y="32004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Isosceles Triangle 79"/>
          <p:cNvSpPr/>
          <p:nvPr/>
        </p:nvSpPr>
        <p:spPr>
          <a:xfrm>
            <a:off x="2743200" y="3352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Isosceles Triangle 80"/>
          <p:cNvSpPr/>
          <p:nvPr/>
        </p:nvSpPr>
        <p:spPr>
          <a:xfrm>
            <a:off x="1981200" y="47244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Isosceles Triangle 81"/>
          <p:cNvSpPr/>
          <p:nvPr/>
        </p:nvSpPr>
        <p:spPr>
          <a:xfrm>
            <a:off x="1752600" y="2209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Isosceles Triangle 82"/>
          <p:cNvSpPr/>
          <p:nvPr/>
        </p:nvSpPr>
        <p:spPr>
          <a:xfrm>
            <a:off x="685800" y="45720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Isosceles Triangle 83"/>
          <p:cNvSpPr/>
          <p:nvPr/>
        </p:nvSpPr>
        <p:spPr>
          <a:xfrm>
            <a:off x="1676400" y="1981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Isosceles Triangle 84"/>
          <p:cNvSpPr/>
          <p:nvPr/>
        </p:nvSpPr>
        <p:spPr>
          <a:xfrm>
            <a:off x="990600" y="4876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Isosceles Triangle 85"/>
          <p:cNvSpPr/>
          <p:nvPr/>
        </p:nvSpPr>
        <p:spPr>
          <a:xfrm>
            <a:off x="1981200" y="2133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Isosceles Triangle 86"/>
          <p:cNvSpPr/>
          <p:nvPr/>
        </p:nvSpPr>
        <p:spPr>
          <a:xfrm>
            <a:off x="2133600" y="22860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Isosceles Triangle 87"/>
          <p:cNvSpPr/>
          <p:nvPr/>
        </p:nvSpPr>
        <p:spPr>
          <a:xfrm>
            <a:off x="1295400" y="45720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Isosceles Triangle 88"/>
          <p:cNvSpPr/>
          <p:nvPr/>
        </p:nvSpPr>
        <p:spPr>
          <a:xfrm>
            <a:off x="2438400" y="26670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Isosceles Triangle 89"/>
          <p:cNvSpPr/>
          <p:nvPr/>
        </p:nvSpPr>
        <p:spPr>
          <a:xfrm>
            <a:off x="1600200" y="4876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Isosceles Triangle 90"/>
          <p:cNvSpPr/>
          <p:nvPr/>
        </p:nvSpPr>
        <p:spPr>
          <a:xfrm>
            <a:off x="609600" y="30480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Isosceles Triangle 91"/>
          <p:cNvSpPr/>
          <p:nvPr/>
        </p:nvSpPr>
        <p:spPr>
          <a:xfrm>
            <a:off x="1143000" y="2743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Isosceles Triangle 92"/>
          <p:cNvSpPr/>
          <p:nvPr/>
        </p:nvSpPr>
        <p:spPr>
          <a:xfrm>
            <a:off x="2286000" y="3124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Isosceles Triangle 93"/>
          <p:cNvSpPr/>
          <p:nvPr/>
        </p:nvSpPr>
        <p:spPr>
          <a:xfrm>
            <a:off x="1524000" y="3124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Isosceles Triangle 94"/>
          <p:cNvSpPr/>
          <p:nvPr/>
        </p:nvSpPr>
        <p:spPr>
          <a:xfrm>
            <a:off x="381000" y="3124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Isosceles Triangle 95"/>
          <p:cNvSpPr/>
          <p:nvPr/>
        </p:nvSpPr>
        <p:spPr>
          <a:xfrm>
            <a:off x="609600" y="3505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Isosceles Triangle 96"/>
          <p:cNvSpPr/>
          <p:nvPr/>
        </p:nvSpPr>
        <p:spPr>
          <a:xfrm>
            <a:off x="533400" y="35814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Isosceles Triangle 97"/>
          <p:cNvSpPr/>
          <p:nvPr/>
        </p:nvSpPr>
        <p:spPr>
          <a:xfrm>
            <a:off x="2057400" y="3733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Isosceles Triangle 98"/>
          <p:cNvSpPr/>
          <p:nvPr/>
        </p:nvSpPr>
        <p:spPr>
          <a:xfrm>
            <a:off x="1143000" y="4038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Isosceles Triangle 99"/>
          <p:cNvSpPr/>
          <p:nvPr/>
        </p:nvSpPr>
        <p:spPr>
          <a:xfrm>
            <a:off x="533400" y="4038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Isosceles Triangle 100"/>
          <p:cNvSpPr/>
          <p:nvPr/>
        </p:nvSpPr>
        <p:spPr>
          <a:xfrm>
            <a:off x="1524000" y="41910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Isosceles Triangle 101"/>
          <p:cNvSpPr/>
          <p:nvPr/>
        </p:nvSpPr>
        <p:spPr>
          <a:xfrm>
            <a:off x="2438400" y="43434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ight Arrow 102"/>
          <p:cNvSpPr/>
          <p:nvPr/>
        </p:nvSpPr>
        <p:spPr>
          <a:xfrm>
            <a:off x="2743200" y="1752600"/>
            <a:ext cx="762000" cy="762000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ight Arrow 103"/>
          <p:cNvSpPr/>
          <p:nvPr/>
        </p:nvSpPr>
        <p:spPr>
          <a:xfrm>
            <a:off x="2819400" y="3886200"/>
            <a:ext cx="762000" cy="76200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3581400" y="1524000"/>
            <a:ext cx="16002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8% with Low Risk</a:t>
            </a:r>
            <a:endParaRPr lang="en-US" dirty="0"/>
          </a:p>
        </p:txBody>
      </p:sp>
      <p:sp>
        <p:nvSpPr>
          <p:cNvPr id="106" name="Oval 105"/>
          <p:cNvSpPr/>
          <p:nvPr/>
        </p:nvSpPr>
        <p:spPr>
          <a:xfrm>
            <a:off x="3657600" y="3657600"/>
            <a:ext cx="1600200" cy="1066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92% with High Risk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09600" y="1383268"/>
            <a:ext cx="1916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Patient Population</a:t>
            </a:r>
            <a:endParaRPr lang="en-US" dirty="0"/>
          </a:p>
        </p:txBody>
      </p:sp>
      <p:sp>
        <p:nvSpPr>
          <p:cNvPr id="108" name="Rounded Rectangle 107"/>
          <p:cNvSpPr/>
          <p:nvPr/>
        </p:nvSpPr>
        <p:spPr>
          <a:xfrm>
            <a:off x="304800" y="5181600"/>
            <a:ext cx="2971800" cy="1447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/>
              <a:t>Oncotype</a:t>
            </a:r>
            <a:r>
              <a:rPr lang="en-US" dirty="0" smtClean="0"/>
              <a:t> </a:t>
            </a:r>
            <a:r>
              <a:rPr lang="en-US" dirty="0" err="1" smtClean="0"/>
              <a:t>Dx</a:t>
            </a:r>
            <a:r>
              <a:rPr lang="en-US" dirty="0" smtClean="0"/>
              <a:t>:</a:t>
            </a:r>
          </a:p>
          <a:p>
            <a:r>
              <a:rPr lang="en-US" dirty="0" smtClean="0"/>
              <a:t>   54% 	Low Risk</a:t>
            </a:r>
          </a:p>
          <a:p>
            <a:r>
              <a:rPr lang="en-US" dirty="0" smtClean="0"/>
              <a:t>   21% 	Moderate Risk</a:t>
            </a:r>
          </a:p>
          <a:p>
            <a:r>
              <a:rPr lang="en-US" dirty="0" smtClean="0"/>
              <a:t>   25%	 High Risk</a:t>
            </a:r>
          </a:p>
          <a:p>
            <a:pPr algn="ctr"/>
            <a:endParaRPr lang="en-US" dirty="0"/>
          </a:p>
        </p:txBody>
      </p:sp>
      <p:sp>
        <p:nvSpPr>
          <p:cNvPr id="109" name="Right Arrow 108"/>
          <p:cNvSpPr/>
          <p:nvPr/>
        </p:nvSpPr>
        <p:spPr>
          <a:xfrm>
            <a:off x="3429000" y="5486400"/>
            <a:ext cx="533400" cy="762000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257800" y="1676400"/>
            <a:ext cx="20953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7.8% </a:t>
            </a:r>
            <a:r>
              <a:rPr lang="en-US" sz="1600" dirty="0" smtClean="0"/>
              <a:t>Probability of</a:t>
            </a:r>
          </a:p>
          <a:p>
            <a:r>
              <a:rPr lang="en-US" sz="1600" dirty="0" smtClean="0"/>
              <a:t> Recurrence in 10 yr</a:t>
            </a:r>
            <a:endParaRPr lang="en-US" sz="1600" dirty="0"/>
          </a:p>
        </p:txBody>
      </p:sp>
      <p:sp>
        <p:nvSpPr>
          <p:cNvPr id="111" name="TextBox 110"/>
          <p:cNvSpPr txBox="1"/>
          <p:nvPr/>
        </p:nvSpPr>
        <p:spPr>
          <a:xfrm>
            <a:off x="5257800" y="3802559"/>
            <a:ext cx="22780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21.9% </a:t>
            </a:r>
            <a:r>
              <a:rPr lang="en-US" sz="1600" dirty="0" smtClean="0"/>
              <a:t>Probability of</a:t>
            </a:r>
          </a:p>
          <a:p>
            <a:r>
              <a:rPr lang="en-US" sz="1600" dirty="0" smtClean="0"/>
              <a:t> Recurrence in 10 yr</a:t>
            </a:r>
            <a:endParaRPr lang="en-US" sz="1600" dirty="0"/>
          </a:p>
        </p:txBody>
      </p:sp>
      <p:sp>
        <p:nvSpPr>
          <p:cNvPr id="112" name="Rounded Rectangle 111"/>
          <p:cNvSpPr/>
          <p:nvPr/>
        </p:nvSpPr>
        <p:spPr>
          <a:xfrm>
            <a:off x="6400800" y="2590800"/>
            <a:ext cx="22098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Rx: </a:t>
            </a:r>
            <a:r>
              <a:rPr lang="en-US" dirty="0" err="1" smtClean="0"/>
              <a:t>Tamoxifen</a:t>
            </a:r>
            <a:endParaRPr lang="en-US" dirty="0"/>
          </a:p>
        </p:txBody>
      </p:sp>
      <p:sp>
        <p:nvSpPr>
          <p:cNvPr id="113" name="Rounded Rectangle 112"/>
          <p:cNvSpPr/>
          <p:nvPr/>
        </p:nvSpPr>
        <p:spPr>
          <a:xfrm>
            <a:off x="6400800" y="4648200"/>
            <a:ext cx="22098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Rx: </a:t>
            </a:r>
            <a:r>
              <a:rPr lang="en-US" dirty="0" err="1" smtClean="0"/>
              <a:t>Tamoxifen</a:t>
            </a:r>
            <a:r>
              <a:rPr lang="en-US" dirty="0" smtClean="0"/>
              <a:t> plus Chemotherapy</a:t>
            </a:r>
            <a:endParaRPr lang="en-US" dirty="0"/>
          </a:p>
        </p:txBody>
      </p:sp>
      <p:sp>
        <p:nvSpPr>
          <p:cNvPr id="114" name="TextBox 113"/>
          <p:cNvSpPr txBox="1"/>
          <p:nvPr/>
        </p:nvSpPr>
        <p:spPr>
          <a:xfrm>
            <a:off x="4039692" y="5410200"/>
            <a:ext cx="5028108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Chemotherapy may be over-prescribed increase </a:t>
            </a:r>
          </a:p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costs associated with treatment and adverse events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381000" y="6581001"/>
            <a:ext cx="6153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Source: </a:t>
            </a:r>
            <a:r>
              <a:rPr lang="en-US" sz="1200" dirty="0" err="1" smtClean="0"/>
              <a:t>Hornberger</a:t>
            </a:r>
            <a:r>
              <a:rPr lang="en-US" sz="1200" dirty="0" smtClean="0"/>
              <a:t> et al. Am J Managed Care 11:313, 2005; Lyman et al. Cancer 109:1011 2007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animBg="1"/>
      <p:bldP spid="109" grpId="0" animBg="1"/>
      <p:bldP spid="1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/>
        </p:nvSpPr>
        <p:spPr>
          <a:xfrm>
            <a:off x="2286000" y="38862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Isosceles Triangle 3"/>
          <p:cNvSpPr/>
          <p:nvPr/>
        </p:nvSpPr>
        <p:spPr>
          <a:xfrm>
            <a:off x="2286000" y="32766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>
            <a:off x="2209800" y="28956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1371600" y="34290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>
            <a:off x="1752600" y="25908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>
            <a:off x="1143000" y="38100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>
            <a:off x="1371600" y="22098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>
            <a:off x="1600200" y="23622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>
            <a:off x="1066800" y="25146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/>
          <p:cNvSpPr/>
          <p:nvPr/>
        </p:nvSpPr>
        <p:spPr>
          <a:xfrm>
            <a:off x="1066800" y="28956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/>
          <p:cNvSpPr/>
          <p:nvPr/>
        </p:nvSpPr>
        <p:spPr>
          <a:xfrm>
            <a:off x="1219200" y="25146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/>
          <p:cNvSpPr/>
          <p:nvPr/>
        </p:nvSpPr>
        <p:spPr>
          <a:xfrm>
            <a:off x="1524000" y="29718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>
            <a:off x="1752600" y="31242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/>
          <p:cNvSpPr/>
          <p:nvPr/>
        </p:nvSpPr>
        <p:spPr>
          <a:xfrm>
            <a:off x="1905000" y="32766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>
            <a:off x="1828800" y="32004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>
            <a:off x="1752600" y="35814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>
            <a:off x="2133600" y="35052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>
            <a:off x="2286000" y="41910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/>
          <p:cNvSpPr/>
          <p:nvPr/>
        </p:nvSpPr>
        <p:spPr>
          <a:xfrm>
            <a:off x="2057400" y="43434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>
            <a:off x="1676400" y="39624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/>
          <p:cNvSpPr/>
          <p:nvPr/>
        </p:nvSpPr>
        <p:spPr>
          <a:xfrm>
            <a:off x="1143000" y="4343400"/>
            <a:ext cx="152400" cy="152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/>
          <p:cNvSpPr/>
          <p:nvPr/>
        </p:nvSpPr>
        <p:spPr>
          <a:xfrm>
            <a:off x="838200" y="41910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/>
          <p:cNvSpPr/>
          <p:nvPr/>
        </p:nvSpPr>
        <p:spPr>
          <a:xfrm>
            <a:off x="1295400" y="27432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Isosceles Triangle 25"/>
          <p:cNvSpPr/>
          <p:nvPr/>
        </p:nvSpPr>
        <p:spPr>
          <a:xfrm>
            <a:off x="1600200" y="33528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/>
          <p:cNvSpPr/>
          <p:nvPr/>
        </p:nvSpPr>
        <p:spPr>
          <a:xfrm>
            <a:off x="1447800" y="38862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/>
          <p:cNvSpPr/>
          <p:nvPr/>
        </p:nvSpPr>
        <p:spPr>
          <a:xfrm>
            <a:off x="914400" y="34290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28"/>
          <p:cNvSpPr/>
          <p:nvPr/>
        </p:nvSpPr>
        <p:spPr>
          <a:xfrm>
            <a:off x="914400" y="26670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>
            <a:off x="685800" y="28194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Isosceles Triangle 30"/>
          <p:cNvSpPr/>
          <p:nvPr/>
        </p:nvSpPr>
        <p:spPr>
          <a:xfrm>
            <a:off x="838200" y="38100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Isosceles Triangle 31"/>
          <p:cNvSpPr/>
          <p:nvPr/>
        </p:nvSpPr>
        <p:spPr>
          <a:xfrm>
            <a:off x="990600" y="31242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32"/>
          <p:cNvSpPr/>
          <p:nvPr/>
        </p:nvSpPr>
        <p:spPr>
          <a:xfrm>
            <a:off x="1143000" y="19050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/>
          <p:cNvSpPr/>
          <p:nvPr/>
        </p:nvSpPr>
        <p:spPr>
          <a:xfrm>
            <a:off x="1295400" y="31242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/>
          <p:cNvSpPr/>
          <p:nvPr/>
        </p:nvSpPr>
        <p:spPr>
          <a:xfrm>
            <a:off x="1447800" y="25146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Isosceles Triangle 35"/>
          <p:cNvSpPr/>
          <p:nvPr/>
        </p:nvSpPr>
        <p:spPr>
          <a:xfrm>
            <a:off x="1600200" y="28194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/>
          <p:cNvSpPr/>
          <p:nvPr/>
        </p:nvSpPr>
        <p:spPr>
          <a:xfrm>
            <a:off x="1752600" y="44196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/>
          <p:cNvSpPr/>
          <p:nvPr/>
        </p:nvSpPr>
        <p:spPr>
          <a:xfrm>
            <a:off x="1905000" y="24384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/>
          <p:cNvSpPr/>
          <p:nvPr/>
        </p:nvSpPr>
        <p:spPr>
          <a:xfrm>
            <a:off x="2057400" y="39624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/>
          <p:cNvSpPr/>
          <p:nvPr/>
        </p:nvSpPr>
        <p:spPr>
          <a:xfrm>
            <a:off x="1143000" y="22860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40"/>
          <p:cNvSpPr/>
          <p:nvPr/>
        </p:nvSpPr>
        <p:spPr>
          <a:xfrm>
            <a:off x="990600" y="24384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41"/>
          <p:cNvSpPr/>
          <p:nvPr/>
        </p:nvSpPr>
        <p:spPr>
          <a:xfrm>
            <a:off x="2514600" y="28956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Isosceles Triangle 42"/>
          <p:cNvSpPr/>
          <p:nvPr/>
        </p:nvSpPr>
        <p:spPr>
          <a:xfrm>
            <a:off x="1981200" y="27432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43"/>
          <p:cNvSpPr/>
          <p:nvPr/>
        </p:nvSpPr>
        <p:spPr>
          <a:xfrm>
            <a:off x="1905000" y="28956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/>
          <p:cNvSpPr/>
          <p:nvPr/>
        </p:nvSpPr>
        <p:spPr>
          <a:xfrm>
            <a:off x="1828800" y="30480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/>
          <p:cNvSpPr/>
          <p:nvPr/>
        </p:nvSpPr>
        <p:spPr>
          <a:xfrm>
            <a:off x="2057400" y="32004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Isosceles Triangle 46"/>
          <p:cNvSpPr/>
          <p:nvPr/>
        </p:nvSpPr>
        <p:spPr>
          <a:xfrm>
            <a:off x="2514600" y="40386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/>
          <p:cNvSpPr/>
          <p:nvPr/>
        </p:nvSpPr>
        <p:spPr>
          <a:xfrm>
            <a:off x="1143000" y="3505200"/>
            <a:ext cx="152400" cy="152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/>
          <p:cNvSpPr/>
          <p:nvPr/>
        </p:nvSpPr>
        <p:spPr>
          <a:xfrm>
            <a:off x="1371600" y="3657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/>
          <p:cNvSpPr/>
          <p:nvPr/>
        </p:nvSpPr>
        <p:spPr>
          <a:xfrm>
            <a:off x="838200" y="2133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Isosceles Triangle 50"/>
          <p:cNvSpPr/>
          <p:nvPr/>
        </p:nvSpPr>
        <p:spPr>
          <a:xfrm>
            <a:off x="1600200" y="3733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Isosceles Triangle 51"/>
          <p:cNvSpPr/>
          <p:nvPr/>
        </p:nvSpPr>
        <p:spPr>
          <a:xfrm>
            <a:off x="1219200" y="2133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Isosceles Triangle 52"/>
          <p:cNvSpPr/>
          <p:nvPr/>
        </p:nvSpPr>
        <p:spPr>
          <a:xfrm>
            <a:off x="1905000" y="4038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Isosceles Triangle 53"/>
          <p:cNvSpPr/>
          <p:nvPr/>
        </p:nvSpPr>
        <p:spPr>
          <a:xfrm>
            <a:off x="1447800" y="2743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Isosceles Triangle 54"/>
          <p:cNvSpPr/>
          <p:nvPr/>
        </p:nvSpPr>
        <p:spPr>
          <a:xfrm>
            <a:off x="2286000" y="45720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Isosceles Triangle 55"/>
          <p:cNvSpPr/>
          <p:nvPr/>
        </p:nvSpPr>
        <p:spPr>
          <a:xfrm>
            <a:off x="762000" y="4038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Isosceles Triangle 56"/>
          <p:cNvSpPr/>
          <p:nvPr/>
        </p:nvSpPr>
        <p:spPr>
          <a:xfrm>
            <a:off x="2133600" y="1981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Isosceles Triangle 57"/>
          <p:cNvSpPr/>
          <p:nvPr/>
        </p:nvSpPr>
        <p:spPr>
          <a:xfrm>
            <a:off x="2514600" y="3733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Isosceles Triangle 58"/>
          <p:cNvSpPr/>
          <p:nvPr/>
        </p:nvSpPr>
        <p:spPr>
          <a:xfrm>
            <a:off x="2667000" y="3886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Isosceles Triangle 59"/>
          <p:cNvSpPr/>
          <p:nvPr/>
        </p:nvSpPr>
        <p:spPr>
          <a:xfrm>
            <a:off x="2209800" y="1828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Isosceles Triangle 60"/>
          <p:cNvSpPr/>
          <p:nvPr/>
        </p:nvSpPr>
        <p:spPr>
          <a:xfrm>
            <a:off x="457200" y="2209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Isosceles Triangle 61"/>
          <p:cNvSpPr/>
          <p:nvPr/>
        </p:nvSpPr>
        <p:spPr>
          <a:xfrm>
            <a:off x="2438400" y="22860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Isosceles Triangle 62"/>
          <p:cNvSpPr/>
          <p:nvPr/>
        </p:nvSpPr>
        <p:spPr>
          <a:xfrm>
            <a:off x="914400" y="19050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Isosceles Triangle 63"/>
          <p:cNvSpPr/>
          <p:nvPr/>
        </p:nvSpPr>
        <p:spPr>
          <a:xfrm>
            <a:off x="685800" y="2514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Isosceles Triangle 64"/>
          <p:cNvSpPr/>
          <p:nvPr/>
        </p:nvSpPr>
        <p:spPr>
          <a:xfrm>
            <a:off x="2209800" y="24384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Isosceles Triangle 65"/>
          <p:cNvSpPr/>
          <p:nvPr/>
        </p:nvSpPr>
        <p:spPr>
          <a:xfrm>
            <a:off x="2133600" y="4800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Isosceles Triangle 66"/>
          <p:cNvSpPr/>
          <p:nvPr/>
        </p:nvSpPr>
        <p:spPr>
          <a:xfrm>
            <a:off x="457200" y="2743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Isosceles Triangle 67"/>
          <p:cNvSpPr/>
          <p:nvPr/>
        </p:nvSpPr>
        <p:spPr>
          <a:xfrm>
            <a:off x="1676400" y="2743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Isosceles Triangle 68"/>
          <p:cNvSpPr/>
          <p:nvPr/>
        </p:nvSpPr>
        <p:spPr>
          <a:xfrm>
            <a:off x="2362200" y="2895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Isosceles Triangle 69"/>
          <p:cNvSpPr/>
          <p:nvPr/>
        </p:nvSpPr>
        <p:spPr>
          <a:xfrm>
            <a:off x="838200" y="3124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Isosceles Triangle 70"/>
          <p:cNvSpPr/>
          <p:nvPr/>
        </p:nvSpPr>
        <p:spPr>
          <a:xfrm>
            <a:off x="990600" y="3276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Isosceles Triangle 71"/>
          <p:cNvSpPr/>
          <p:nvPr/>
        </p:nvSpPr>
        <p:spPr>
          <a:xfrm>
            <a:off x="457200" y="3352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Isosceles Triangle 72"/>
          <p:cNvSpPr/>
          <p:nvPr/>
        </p:nvSpPr>
        <p:spPr>
          <a:xfrm>
            <a:off x="2514600" y="3505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Isosceles Triangle 73"/>
          <p:cNvSpPr/>
          <p:nvPr/>
        </p:nvSpPr>
        <p:spPr>
          <a:xfrm>
            <a:off x="838200" y="4419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/>
          <p:cNvSpPr/>
          <p:nvPr/>
        </p:nvSpPr>
        <p:spPr>
          <a:xfrm>
            <a:off x="990600" y="45720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Isosceles Triangle 75"/>
          <p:cNvSpPr/>
          <p:nvPr/>
        </p:nvSpPr>
        <p:spPr>
          <a:xfrm>
            <a:off x="1295400" y="41910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Isosceles Triangle 76"/>
          <p:cNvSpPr/>
          <p:nvPr/>
        </p:nvSpPr>
        <p:spPr>
          <a:xfrm>
            <a:off x="1295400" y="4876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Isosceles Triangle 77"/>
          <p:cNvSpPr/>
          <p:nvPr/>
        </p:nvSpPr>
        <p:spPr>
          <a:xfrm>
            <a:off x="1600200" y="4495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Isosceles Triangle 78"/>
          <p:cNvSpPr/>
          <p:nvPr/>
        </p:nvSpPr>
        <p:spPr>
          <a:xfrm>
            <a:off x="2590800" y="32004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Isosceles Triangle 79"/>
          <p:cNvSpPr/>
          <p:nvPr/>
        </p:nvSpPr>
        <p:spPr>
          <a:xfrm>
            <a:off x="2743200" y="3352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Isosceles Triangle 80"/>
          <p:cNvSpPr/>
          <p:nvPr/>
        </p:nvSpPr>
        <p:spPr>
          <a:xfrm>
            <a:off x="1981200" y="47244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Isosceles Triangle 81"/>
          <p:cNvSpPr/>
          <p:nvPr/>
        </p:nvSpPr>
        <p:spPr>
          <a:xfrm>
            <a:off x="1752600" y="2209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Isosceles Triangle 82"/>
          <p:cNvSpPr/>
          <p:nvPr/>
        </p:nvSpPr>
        <p:spPr>
          <a:xfrm>
            <a:off x="685800" y="45720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Isosceles Triangle 83"/>
          <p:cNvSpPr/>
          <p:nvPr/>
        </p:nvSpPr>
        <p:spPr>
          <a:xfrm>
            <a:off x="1676400" y="1981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Isosceles Triangle 84"/>
          <p:cNvSpPr/>
          <p:nvPr/>
        </p:nvSpPr>
        <p:spPr>
          <a:xfrm>
            <a:off x="990600" y="4876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Isosceles Triangle 85"/>
          <p:cNvSpPr/>
          <p:nvPr/>
        </p:nvSpPr>
        <p:spPr>
          <a:xfrm>
            <a:off x="1981200" y="2133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Isosceles Triangle 86"/>
          <p:cNvSpPr/>
          <p:nvPr/>
        </p:nvSpPr>
        <p:spPr>
          <a:xfrm>
            <a:off x="2133600" y="22860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Isosceles Triangle 87"/>
          <p:cNvSpPr/>
          <p:nvPr/>
        </p:nvSpPr>
        <p:spPr>
          <a:xfrm>
            <a:off x="1295400" y="45720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Isosceles Triangle 88"/>
          <p:cNvSpPr/>
          <p:nvPr/>
        </p:nvSpPr>
        <p:spPr>
          <a:xfrm>
            <a:off x="2438400" y="26670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Isosceles Triangle 89"/>
          <p:cNvSpPr/>
          <p:nvPr/>
        </p:nvSpPr>
        <p:spPr>
          <a:xfrm>
            <a:off x="1600200" y="4876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Isosceles Triangle 90"/>
          <p:cNvSpPr/>
          <p:nvPr/>
        </p:nvSpPr>
        <p:spPr>
          <a:xfrm>
            <a:off x="609600" y="30480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Isosceles Triangle 91"/>
          <p:cNvSpPr/>
          <p:nvPr/>
        </p:nvSpPr>
        <p:spPr>
          <a:xfrm>
            <a:off x="1143000" y="2743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Isosceles Triangle 92"/>
          <p:cNvSpPr/>
          <p:nvPr/>
        </p:nvSpPr>
        <p:spPr>
          <a:xfrm>
            <a:off x="2286000" y="3124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Isosceles Triangle 93"/>
          <p:cNvSpPr/>
          <p:nvPr/>
        </p:nvSpPr>
        <p:spPr>
          <a:xfrm>
            <a:off x="1524000" y="3124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Isosceles Triangle 94"/>
          <p:cNvSpPr/>
          <p:nvPr/>
        </p:nvSpPr>
        <p:spPr>
          <a:xfrm>
            <a:off x="381000" y="3124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Isosceles Triangle 95"/>
          <p:cNvSpPr/>
          <p:nvPr/>
        </p:nvSpPr>
        <p:spPr>
          <a:xfrm>
            <a:off x="609600" y="35052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Isosceles Triangle 96"/>
          <p:cNvSpPr/>
          <p:nvPr/>
        </p:nvSpPr>
        <p:spPr>
          <a:xfrm>
            <a:off x="533400" y="35814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Isosceles Triangle 97"/>
          <p:cNvSpPr/>
          <p:nvPr/>
        </p:nvSpPr>
        <p:spPr>
          <a:xfrm>
            <a:off x="2057400" y="37338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Isosceles Triangle 98"/>
          <p:cNvSpPr/>
          <p:nvPr/>
        </p:nvSpPr>
        <p:spPr>
          <a:xfrm>
            <a:off x="1143000" y="4038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Isosceles Triangle 99"/>
          <p:cNvSpPr/>
          <p:nvPr/>
        </p:nvSpPr>
        <p:spPr>
          <a:xfrm>
            <a:off x="533400" y="40386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Isosceles Triangle 100"/>
          <p:cNvSpPr/>
          <p:nvPr/>
        </p:nvSpPr>
        <p:spPr>
          <a:xfrm>
            <a:off x="1524000" y="41910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Isosceles Triangle 101"/>
          <p:cNvSpPr/>
          <p:nvPr/>
        </p:nvSpPr>
        <p:spPr>
          <a:xfrm>
            <a:off x="2438400" y="4343400"/>
            <a:ext cx="152400" cy="15240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ight Arrow 102"/>
          <p:cNvSpPr/>
          <p:nvPr/>
        </p:nvSpPr>
        <p:spPr>
          <a:xfrm>
            <a:off x="2743200" y="1752600"/>
            <a:ext cx="762000" cy="762000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ight Arrow 103"/>
          <p:cNvSpPr/>
          <p:nvPr/>
        </p:nvSpPr>
        <p:spPr>
          <a:xfrm>
            <a:off x="2819400" y="3886200"/>
            <a:ext cx="762000" cy="76200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3581400" y="1524000"/>
            <a:ext cx="16002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54% with Low Risk</a:t>
            </a:r>
            <a:endParaRPr lang="en-US" dirty="0"/>
          </a:p>
        </p:txBody>
      </p:sp>
      <p:sp>
        <p:nvSpPr>
          <p:cNvPr id="106" name="Oval 105"/>
          <p:cNvSpPr/>
          <p:nvPr/>
        </p:nvSpPr>
        <p:spPr>
          <a:xfrm>
            <a:off x="3657600" y="3657600"/>
            <a:ext cx="1600200" cy="1066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25% with High Risk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5853455" y="3972580"/>
            <a:ext cx="10807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38.3%</a:t>
            </a:r>
            <a:endParaRPr lang="en-US" sz="1600" dirty="0"/>
          </a:p>
        </p:txBody>
      </p:sp>
      <p:sp>
        <p:nvSpPr>
          <p:cNvPr id="109" name="Rounded Rectangle 108"/>
          <p:cNvSpPr/>
          <p:nvPr/>
        </p:nvSpPr>
        <p:spPr>
          <a:xfrm>
            <a:off x="4953000" y="838200"/>
            <a:ext cx="17526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Rx: </a:t>
            </a:r>
            <a:r>
              <a:rPr lang="en-US" dirty="0" err="1" smtClean="0"/>
              <a:t>Tamoxifen</a:t>
            </a:r>
            <a:endParaRPr lang="en-US" dirty="0"/>
          </a:p>
        </p:txBody>
      </p:sp>
      <p:sp>
        <p:nvSpPr>
          <p:cNvPr id="110" name="Rounded Rectangle 109"/>
          <p:cNvSpPr/>
          <p:nvPr/>
        </p:nvSpPr>
        <p:spPr>
          <a:xfrm>
            <a:off x="6781800" y="838200"/>
            <a:ext cx="22098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Rx: </a:t>
            </a:r>
            <a:r>
              <a:rPr lang="en-US" dirty="0" err="1" smtClean="0"/>
              <a:t>Tamoxifen</a:t>
            </a:r>
            <a:r>
              <a:rPr lang="en-US" dirty="0" smtClean="0"/>
              <a:t> plus Chemotherapy</a:t>
            </a:r>
            <a:endParaRPr lang="en-US" dirty="0"/>
          </a:p>
        </p:txBody>
      </p:sp>
      <p:sp>
        <p:nvSpPr>
          <p:cNvPr id="111" name="Right Arrow 110"/>
          <p:cNvSpPr/>
          <p:nvPr/>
        </p:nvSpPr>
        <p:spPr>
          <a:xfrm>
            <a:off x="3276600" y="2819400"/>
            <a:ext cx="762000" cy="762000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/>
          <p:nvPr/>
        </p:nvSpPr>
        <p:spPr>
          <a:xfrm>
            <a:off x="4114800" y="2590800"/>
            <a:ext cx="1600200" cy="1066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21% with Mod Risk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7377455" y="1752600"/>
            <a:ext cx="898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5.0%</a:t>
            </a:r>
            <a:endParaRPr lang="en-US" sz="1600" dirty="0"/>
          </a:p>
        </p:txBody>
      </p:sp>
      <p:sp>
        <p:nvSpPr>
          <p:cNvPr id="115" name="TextBox 114"/>
          <p:cNvSpPr txBox="1"/>
          <p:nvPr/>
        </p:nvSpPr>
        <p:spPr>
          <a:xfrm>
            <a:off x="7377455" y="3972580"/>
            <a:ext cx="10807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11.1%</a:t>
            </a:r>
            <a:endParaRPr lang="en-US" sz="1600" dirty="0"/>
          </a:p>
        </p:txBody>
      </p:sp>
      <p:sp>
        <p:nvSpPr>
          <p:cNvPr id="116" name="TextBox 115"/>
          <p:cNvSpPr txBox="1"/>
          <p:nvPr/>
        </p:nvSpPr>
        <p:spPr>
          <a:xfrm>
            <a:off x="5853455" y="2829580"/>
            <a:ext cx="10807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17.8%</a:t>
            </a:r>
            <a:endParaRPr lang="en-US" sz="1600" dirty="0"/>
          </a:p>
        </p:txBody>
      </p:sp>
      <p:sp>
        <p:nvSpPr>
          <p:cNvPr id="117" name="TextBox 116"/>
          <p:cNvSpPr txBox="1"/>
          <p:nvPr/>
        </p:nvSpPr>
        <p:spPr>
          <a:xfrm>
            <a:off x="7377455" y="2829580"/>
            <a:ext cx="10807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10.1%</a:t>
            </a:r>
            <a:endParaRPr lang="en-US" sz="1600" dirty="0"/>
          </a:p>
        </p:txBody>
      </p:sp>
      <p:sp>
        <p:nvSpPr>
          <p:cNvPr id="118" name="TextBox 117"/>
          <p:cNvSpPr txBox="1"/>
          <p:nvPr/>
        </p:nvSpPr>
        <p:spPr>
          <a:xfrm>
            <a:off x="5853455" y="1752600"/>
            <a:ext cx="898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3.7%</a:t>
            </a:r>
            <a:endParaRPr lang="en-US" sz="1600" dirty="0"/>
          </a:p>
        </p:txBody>
      </p:sp>
      <p:sp>
        <p:nvSpPr>
          <p:cNvPr id="119" name="Rectangle 118"/>
          <p:cNvSpPr/>
          <p:nvPr/>
        </p:nvSpPr>
        <p:spPr>
          <a:xfrm>
            <a:off x="685800" y="5334000"/>
            <a:ext cx="7924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Risk stratification can identify patients at greatest risk and guide treatment decisions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/>
            <a:r>
              <a:rPr lang="en-US" dirty="0" smtClean="0"/>
              <a:t>States and Progression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124200" y="1641764"/>
            <a:ext cx="1524000" cy="41563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Diagnosis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1459468"/>
            <a:ext cx="756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Year 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7211" y="3669268"/>
            <a:ext cx="1146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Years 2-10</a:t>
            </a:r>
          </a:p>
        </p:txBody>
      </p:sp>
      <p:sp>
        <p:nvSpPr>
          <p:cNvPr id="16" name="Oval 15"/>
          <p:cNvSpPr/>
          <p:nvPr/>
        </p:nvSpPr>
        <p:spPr>
          <a:xfrm>
            <a:off x="1676400" y="2286000"/>
            <a:ext cx="1524000" cy="415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Tamoxifen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>
          <a:xfrm>
            <a:off x="4495800" y="2251364"/>
            <a:ext cx="1524000" cy="415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Chemo.</a:t>
            </a:r>
            <a:endParaRPr lang="en-US" sz="1400" dirty="0"/>
          </a:p>
        </p:txBody>
      </p:sp>
      <p:sp>
        <p:nvSpPr>
          <p:cNvPr id="18" name="Oval 17"/>
          <p:cNvSpPr/>
          <p:nvPr/>
        </p:nvSpPr>
        <p:spPr>
          <a:xfrm>
            <a:off x="3581400" y="2895600"/>
            <a:ext cx="1524000" cy="41563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Adv Event</a:t>
            </a:r>
            <a:endParaRPr lang="en-US" sz="1400" dirty="0"/>
          </a:p>
        </p:txBody>
      </p:sp>
      <p:sp>
        <p:nvSpPr>
          <p:cNvPr id="19" name="Oval 18"/>
          <p:cNvSpPr/>
          <p:nvPr/>
        </p:nvSpPr>
        <p:spPr>
          <a:xfrm>
            <a:off x="5410200" y="2895600"/>
            <a:ext cx="1524000" cy="41563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None</a:t>
            </a:r>
            <a:endParaRPr lang="en-US" sz="1400" dirty="0"/>
          </a:p>
        </p:txBody>
      </p:sp>
      <p:sp>
        <p:nvSpPr>
          <p:cNvPr id="20" name="Oval 19"/>
          <p:cNvSpPr/>
          <p:nvPr/>
        </p:nvSpPr>
        <p:spPr>
          <a:xfrm>
            <a:off x="5105400" y="4003964"/>
            <a:ext cx="1524000" cy="41563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Surveillance</a:t>
            </a:r>
            <a:endParaRPr lang="en-US" sz="1400" dirty="0"/>
          </a:p>
        </p:txBody>
      </p:sp>
      <p:sp>
        <p:nvSpPr>
          <p:cNvPr id="21" name="Oval 20"/>
          <p:cNvSpPr/>
          <p:nvPr/>
        </p:nvSpPr>
        <p:spPr>
          <a:xfrm>
            <a:off x="5791200" y="4842164"/>
            <a:ext cx="1524000" cy="41563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Recurrence</a:t>
            </a:r>
            <a:endParaRPr lang="en-US" sz="1400" dirty="0"/>
          </a:p>
        </p:txBody>
      </p:sp>
      <p:sp>
        <p:nvSpPr>
          <p:cNvPr id="22" name="Oval 21"/>
          <p:cNvSpPr/>
          <p:nvPr/>
        </p:nvSpPr>
        <p:spPr>
          <a:xfrm>
            <a:off x="5257800" y="5604164"/>
            <a:ext cx="1524000" cy="41563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Surveillance</a:t>
            </a:r>
            <a:endParaRPr lang="en-US" sz="1400" dirty="0"/>
          </a:p>
        </p:txBody>
      </p:sp>
      <p:sp>
        <p:nvSpPr>
          <p:cNvPr id="27" name="Oval 26"/>
          <p:cNvSpPr/>
          <p:nvPr/>
        </p:nvSpPr>
        <p:spPr>
          <a:xfrm>
            <a:off x="3429000" y="6137564"/>
            <a:ext cx="1524000" cy="41563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Death</a:t>
            </a:r>
            <a:endParaRPr lang="en-US" sz="1400" dirty="0"/>
          </a:p>
        </p:txBody>
      </p:sp>
      <p:sp>
        <p:nvSpPr>
          <p:cNvPr id="28" name="Oval 27"/>
          <p:cNvSpPr/>
          <p:nvPr/>
        </p:nvSpPr>
        <p:spPr>
          <a:xfrm>
            <a:off x="1524000" y="3851564"/>
            <a:ext cx="1524000" cy="41563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Surveillance</a:t>
            </a:r>
            <a:endParaRPr lang="en-US" sz="1400" dirty="0"/>
          </a:p>
        </p:txBody>
      </p:sp>
      <p:sp>
        <p:nvSpPr>
          <p:cNvPr id="29" name="Oval 28"/>
          <p:cNvSpPr/>
          <p:nvPr/>
        </p:nvSpPr>
        <p:spPr>
          <a:xfrm>
            <a:off x="1143000" y="4765964"/>
            <a:ext cx="1524000" cy="41563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Recurrence</a:t>
            </a:r>
            <a:endParaRPr lang="en-US" sz="1400" dirty="0"/>
          </a:p>
        </p:txBody>
      </p:sp>
      <p:sp>
        <p:nvSpPr>
          <p:cNvPr id="30" name="Oval 29"/>
          <p:cNvSpPr/>
          <p:nvPr/>
        </p:nvSpPr>
        <p:spPr>
          <a:xfrm>
            <a:off x="1524000" y="5604164"/>
            <a:ext cx="1524000" cy="41563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Surveillance</a:t>
            </a:r>
            <a:endParaRPr lang="en-US" sz="1400" dirty="0"/>
          </a:p>
        </p:txBody>
      </p:sp>
      <p:sp>
        <p:nvSpPr>
          <p:cNvPr id="31" name="Rounded Rectangle 30"/>
          <p:cNvSpPr/>
          <p:nvPr/>
        </p:nvSpPr>
        <p:spPr>
          <a:xfrm>
            <a:off x="235324" y="3581400"/>
            <a:ext cx="7156076" cy="3048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/>
          <p:cNvSpPr/>
          <p:nvPr/>
        </p:nvSpPr>
        <p:spPr>
          <a:xfrm>
            <a:off x="304800" y="1371600"/>
            <a:ext cx="7086600" cy="2057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4724400" y="2667000"/>
            <a:ext cx="1524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-4500000" flipH="1">
            <a:off x="5791200" y="2667000"/>
            <a:ext cx="1524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9" idx="4"/>
          </p:cNvCxnSpPr>
          <p:nvPr/>
        </p:nvCxnSpPr>
        <p:spPr>
          <a:xfrm>
            <a:off x="6172200" y="3311236"/>
            <a:ext cx="0" cy="5749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4800600" y="3352800"/>
            <a:ext cx="4572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248400" y="4495800"/>
            <a:ext cx="1524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6096000" y="5334000"/>
            <a:ext cx="1524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5029200" y="6019800"/>
            <a:ext cx="2286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2514600" y="2895600"/>
            <a:ext cx="7620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2133600" y="4419600"/>
            <a:ext cx="1524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2286000" y="5257800"/>
            <a:ext cx="2286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3124200" y="5943600"/>
            <a:ext cx="3810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>
            <a:off x="6477000" y="228600"/>
            <a:ext cx="2438400" cy="2514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/>
              <a:t>Treatment Strategies:</a:t>
            </a:r>
          </a:p>
          <a:p>
            <a:endParaRPr lang="en-US" dirty="0" smtClean="0"/>
          </a:p>
          <a:p>
            <a:r>
              <a:rPr lang="en-US" dirty="0" err="1" smtClean="0"/>
              <a:t>Tamoxifen</a:t>
            </a:r>
            <a:r>
              <a:rPr lang="en-US" dirty="0" smtClean="0"/>
              <a:t> Only</a:t>
            </a:r>
          </a:p>
          <a:p>
            <a:r>
              <a:rPr lang="en-US" dirty="0" smtClean="0"/>
              <a:t>Chemo Only</a:t>
            </a:r>
          </a:p>
          <a:p>
            <a:r>
              <a:rPr lang="en-US" dirty="0" smtClean="0"/>
              <a:t>NCCN Guidelines</a:t>
            </a:r>
          </a:p>
          <a:p>
            <a:r>
              <a:rPr lang="en-US" dirty="0" err="1" smtClean="0"/>
              <a:t>Oncotype</a:t>
            </a:r>
            <a:r>
              <a:rPr lang="en-US" dirty="0" smtClean="0"/>
              <a:t> </a:t>
            </a:r>
            <a:r>
              <a:rPr lang="en-US" dirty="0" err="1" smtClean="0"/>
              <a:t>Dx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/>
              <a:t>Methodology and Assumptions:</a:t>
            </a:r>
            <a:br>
              <a:rPr lang="en-US" sz="3200" b="1" dirty="0" smtClean="0"/>
            </a:br>
            <a:endParaRPr lang="en-US" sz="3200" dirty="0"/>
          </a:p>
        </p:txBody>
      </p:sp>
      <p:sp>
        <p:nvSpPr>
          <p:cNvPr id="3" name="Rounded Rectangle 2"/>
          <p:cNvSpPr/>
          <p:nvPr/>
        </p:nvSpPr>
        <p:spPr>
          <a:xfrm>
            <a:off x="457200" y="2133600"/>
            <a:ext cx="81534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/>
              <a:t>The true patient population consisted of the low, moderate, and high-risk groups in the proportions identified by Genomic Health</a:t>
            </a:r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57200" y="1447800"/>
            <a:ext cx="8153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/>
              <a:t>Monte Carlo Simulation of 10,000 patients followed for 10 years.  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57200" y="4648200"/>
            <a:ext cx="8153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/>
              <a:t>Treatment decisions were based upon either NCCN guidelines or </a:t>
            </a:r>
            <a:r>
              <a:rPr lang="en-US" dirty="0" err="1" smtClean="0"/>
              <a:t>Oncotype</a:t>
            </a:r>
            <a:r>
              <a:rPr lang="en-US" dirty="0" smtClean="0"/>
              <a:t> </a:t>
            </a:r>
            <a:r>
              <a:rPr lang="en-US" dirty="0" err="1" smtClean="0"/>
              <a:t>Dx</a:t>
            </a:r>
            <a:r>
              <a:rPr lang="en-US" dirty="0" smtClean="0"/>
              <a:t> diagnosis such that Moderate and High Risk patients were treated with Chemotherapy.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57200" y="3352800"/>
            <a:ext cx="8153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/>
              <a:t>Under NCCN guidelines, it was assumed that 28% of Low risk patients were actually Moderate/High Risk patients and that 49% of High Risk patients were actually Low risk (</a:t>
            </a:r>
            <a:r>
              <a:rPr lang="en-US" dirty="0" err="1" smtClean="0"/>
              <a:t>Hornberger</a:t>
            </a:r>
            <a:r>
              <a:rPr lang="en-US" dirty="0" smtClean="0"/>
              <a:t> et al. Am J Managed Care 11:313 2005)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762</Words>
  <Application>Microsoft Office PowerPoint</Application>
  <PresentationFormat>On-screen Show (4:3)</PresentationFormat>
  <Paragraphs>137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Estimation of the Economic Impact of the Oncotype Dx Breast Cancer Diagnostic</vt:lpstr>
      <vt:lpstr>Can estimation of economic impact predict pricing?</vt:lpstr>
      <vt:lpstr>Case Study: </vt:lpstr>
      <vt:lpstr>Current Standard of Care</vt:lpstr>
      <vt:lpstr>Risk stratification by the National Comprehensive Cancer Network (NCCN)</vt:lpstr>
      <vt:lpstr>Oncotype Dx more accurately stratifies patients based upon recurrence risk</vt:lpstr>
      <vt:lpstr>Slide 7</vt:lpstr>
      <vt:lpstr>States and Progression</vt:lpstr>
      <vt:lpstr>Methodology and Assumptions: </vt:lpstr>
      <vt:lpstr>Internal Controls: Recurrence Rates for Tamoxifen-only or Chemo-only strategies</vt:lpstr>
      <vt:lpstr>Results</vt:lpstr>
      <vt:lpstr>Summary and Conclusions</vt:lpstr>
      <vt:lpstr>Slide 13</vt:lpstr>
      <vt:lpstr>Source Material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27</cp:revision>
  <dcterms:created xsi:type="dcterms:W3CDTF">2012-12-10T15:01:29Z</dcterms:created>
  <dcterms:modified xsi:type="dcterms:W3CDTF">2012-12-17T11:20:10Z</dcterms:modified>
</cp:coreProperties>
</file>