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8" r:id="rId3"/>
    <p:sldId id="293" r:id="rId4"/>
    <p:sldId id="290" r:id="rId5"/>
    <p:sldId id="283" r:id="rId6"/>
    <p:sldId id="289" r:id="rId7"/>
    <p:sldId id="288" r:id="rId8"/>
    <p:sldId id="272" r:id="rId9"/>
    <p:sldId id="266" r:id="rId10"/>
    <p:sldId id="284" r:id="rId11"/>
    <p:sldId id="285" r:id="rId12"/>
    <p:sldId id="291" r:id="rId13"/>
    <p:sldId id="274" r:id="rId14"/>
    <p:sldId id="275" r:id="rId15"/>
    <p:sldId id="294" r:id="rId16"/>
    <p:sldId id="295" r:id="rId17"/>
    <p:sldId id="267" r:id="rId18"/>
    <p:sldId id="29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FF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5" autoAdjust="0"/>
  </p:normalViewPr>
  <p:slideViewPr>
    <p:cSldViewPr snapToGrid="0" snapToObjects="1">
      <p:cViewPr>
        <p:scale>
          <a:sx n="70" d="100"/>
          <a:sy n="70" d="100"/>
        </p:scale>
        <p:origin x="-74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6F431-7499-4617-BDD4-8D087F34262F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FB94C-116B-4CB3-B25E-ABC5A3C5B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5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677C-5ED8-9943-8143-28F80AD852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9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677C-5ED8-9943-8143-28F80AD852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9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1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0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4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6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6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3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1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5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1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4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06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AE901-7BF4-CF44-B526-EF540903B38C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869F2-BE9C-CE40-A07A-4C6C3902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7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280" y="1393433"/>
            <a:ext cx="7772400" cy="1470025"/>
          </a:xfrm>
        </p:spPr>
        <p:txBody>
          <a:bodyPr/>
          <a:lstStyle/>
          <a:p>
            <a:r>
              <a:rPr lang="en-US" dirty="0" smtClean="0"/>
              <a:t>Using Applied Portfolio Theory to Optimize </a:t>
            </a:r>
            <a:r>
              <a:rPr lang="en-US" dirty="0" err="1" smtClean="0"/>
              <a:t>AirFrance’s</a:t>
            </a:r>
            <a:r>
              <a:rPr lang="en-US" dirty="0" smtClean="0"/>
              <a:t> SEM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distributions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83" y="1600200"/>
            <a:ext cx="3678072" cy="246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83" y="5028916"/>
            <a:ext cx="36480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30" y="1712487"/>
            <a:ext cx="2524125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592471" y="2224585"/>
            <a:ext cx="897642" cy="4094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241759">
            <a:off x="6281659" y="4264060"/>
            <a:ext cx="558119" cy="4094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in measured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60" y="2641199"/>
            <a:ext cx="6972940" cy="3686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93" y="1201278"/>
            <a:ext cx="8640763" cy="357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Our basic model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2742"/>
            <a:ext cx="6858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569" y="1378116"/>
            <a:ext cx="7429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099" y="1273235"/>
            <a:ext cx="67627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73" y="1097080"/>
            <a:ext cx="6477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9"/>
          <a:stretch/>
        </p:blipFill>
        <p:spPr bwMode="auto">
          <a:xfrm>
            <a:off x="5469185" y="2788845"/>
            <a:ext cx="657225" cy="1333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56"/>
          <a:stretch/>
        </p:blipFill>
        <p:spPr bwMode="auto">
          <a:xfrm>
            <a:off x="7039818" y="2691274"/>
            <a:ext cx="638175" cy="133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5"/>
          <a:stretch/>
        </p:blipFill>
        <p:spPr bwMode="auto">
          <a:xfrm>
            <a:off x="7068790" y="4349285"/>
            <a:ext cx="819150" cy="131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8"/>
          <a:stretch/>
        </p:blipFill>
        <p:spPr bwMode="auto">
          <a:xfrm>
            <a:off x="8343900" y="4414244"/>
            <a:ext cx="685800" cy="141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8"/>
          <a:stretch/>
        </p:blipFill>
        <p:spPr bwMode="auto">
          <a:xfrm>
            <a:off x="4792910" y="4414244"/>
            <a:ext cx="1333500" cy="14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790" y="625535"/>
            <a:ext cx="7715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6" y="1979456"/>
            <a:ext cx="84582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433775" y="5045308"/>
            <a:ext cx="29527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7942636" y="4959790"/>
            <a:ext cx="31290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=</a:t>
            </a: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27308" y="4744021"/>
            <a:ext cx="4007180" cy="189303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800" dirty="0" smtClean="0"/>
              <a:t>Success metrics:</a:t>
            </a:r>
            <a:endParaRPr lang="en-US" sz="1800" dirty="0"/>
          </a:p>
          <a:p>
            <a:pPr indent="-285750"/>
            <a:r>
              <a:rPr lang="en-US" sz="1400" dirty="0"/>
              <a:t>Click Through Rate (CTR) </a:t>
            </a:r>
          </a:p>
          <a:p>
            <a:pPr indent="-285750"/>
            <a:r>
              <a:rPr lang="en-US" sz="1400" dirty="0"/>
              <a:t>Transaction Conversion Rate (TCR)</a:t>
            </a:r>
          </a:p>
          <a:p>
            <a:pPr indent="-285750"/>
            <a:r>
              <a:rPr lang="en-US" sz="1400" dirty="0"/>
              <a:t>Cost Per Click (CPC)</a:t>
            </a:r>
          </a:p>
          <a:p>
            <a:pPr indent="-285750"/>
            <a:r>
              <a:rPr lang="en-US" sz="1400" dirty="0"/>
              <a:t>Revenue Per Conversion (RPC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9" name="Right Brace 38"/>
          <p:cNvSpPr/>
          <p:nvPr/>
        </p:nvSpPr>
        <p:spPr>
          <a:xfrm>
            <a:off x="3061629" y="5006426"/>
            <a:ext cx="310668" cy="59097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0" name="TextBox 39"/>
          <p:cNvSpPr txBox="1"/>
          <p:nvPr/>
        </p:nvSpPr>
        <p:spPr>
          <a:xfrm>
            <a:off x="3372297" y="5051047"/>
            <a:ext cx="1017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Input Random Variables</a:t>
            </a:r>
            <a:endParaRPr lang="en-US" sz="1100" dirty="0"/>
          </a:p>
        </p:txBody>
      </p:sp>
      <p:sp>
        <p:nvSpPr>
          <p:cNvPr id="41" name="Right Brace 40"/>
          <p:cNvSpPr/>
          <p:nvPr/>
        </p:nvSpPr>
        <p:spPr>
          <a:xfrm>
            <a:off x="3061629" y="5672758"/>
            <a:ext cx="277250" cy="5642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2" name="TextBox 41"/>
          <p:cNvSpPr txBox="1"/>
          <p:nvPr/>
        </p:nvSpPr>
        <p:spPr>
          <a:xfrm>
            <a:off x="3358649" y="5735985"/>
            <a:ext cx="13144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Calculated from data, held fixed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8817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37" grpId="0" animBg="1"/>
      <p:bldP spid="37" grpId="1" animBg="1"/>
      <p:bldP spid="38" grpId="0" uiExpand="1" build="p"/>
      <p:bldP spid="39" grpId="0" animBg="1"/>
      <p:bldP spid="40" grpId="0"/>
      <p:bldP spid="41" grpId="0" animBg="1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4821" y="-1587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10,000 simulated profit values</a:t>
            </a:r>
            <a:endParaRPr lang="en-US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5"/>
          <a:stretch/>
        </p:blipFill>
        <p:spPr bwMode="auto">
          <a:xfrm>
            <a:off x="2428470" y="1046469"/>
            <a:ext cx="819150" cy="131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8"/>
          <a:stretch/>
        </p:blipFill>
        <p:spPr bwMode="auto">
          <a:xfrm>
            <a:off x="3703580" y="1111428"/>
            <a:ext cx="685800" cy="141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8"/>
          <a:stretch/>
        </p:blipFill>
        <p:spPr bwMode="auto">
          <a:xfrm>
            <a:off x="534727" y="909883"/>
            <a:ext cx="1333500" cy="149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71497" y="1771720"/>
            <a:ext cx="29527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02316" y="1656974"/>
            <a:ext cx="31290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=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769" y="2687600"/>
            <a:ext cx="432435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rc 2"/>
          <p:cNvSpPr/>
          <p:nvPr/>
        </p:nvSpPr>
        <p:spPr>
          <a:xfrm>
            <a:off x="1651379" y="2360751"/>
            <a:ext cx="5666997" cy="942007"/>
          </a:xfrm>
          <a:prstGeom prst="arc">
            <a:avLst>
              <a:gd name="adj1" fmla="val 16329607"/>
              <a:gd name="adj2" fmla="val 0"/>
            </a:avLst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>
            <a:off x="2211562" y="2253839"/>
            <a:ext cx="4503140" cy="1185397"/>
          </a:xfrm>
          <a:prstGeom prst="arc">
            <a:avLst>
              <a:gd name="adj1" fmla="val 16296189"/>
              <a:gd name="adj2" fmla="val 0"/>
            </a:avLst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>
            <a:off x="2947916" y="2092335"/>
            <a:ext cx="3043452" cy="1483378"/>
          </a:xfrm>
          <a:prstGeom prst="arc">
            <a:avLst>
              <a:gd name="adj1" fmla="val 16296189"/>
              <a:gd name="adj2" fmla="val 0"/>
            </a:avLst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3550700" y="1971775"/>
            <a:ext cx="1840166" cy="1603938"/>
          </a:xfrm>
          <a:prstGeom prst="arc">
            <a:avLst>
              <a:gd name="adj1" fmla="val 16296189"/>
              <a:gd name="adj2" fmla="val 50245"/>
            </a:avLst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/>
          <p:nvPr/>
        </p:nvSpPr>
        <p:spPr>
          <a:xfrm>
            <a:off x="4046480" y="1742492"/>
            <a:ext cx="784831" cy="2092528"/>
          </a:xfrm>
          <a:prstGeom prst="arc">
            <a:avLst>
              <a:gd name="adj1" fmla="val 16296189"/>
              <a:gd name="adj2" fmla="val 50245"/>
            </a:avLst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-1587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Using these outputs in a familiar way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246" y="3223131"/>
            <a:ext cx="4884737" cy="286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3" y="1386083"/>
            <a:ext cx="8895213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urved Right Arrow 8"/>
          <p:cNvSpPr/>
          <p:nvPr/>
        </p:nvSpPr>
        <p:spPr>
          <a:xfrm rot="20031441">
            <a:off x="1371753" y="3223838"/>
            <a:ext cx="2047164" cy="2988762"/>
          </a:xfrm>
          <a:prstGeom prst="curvedRightArrow">
            <a:avLst>
              <a:gd name="adj1" fmla="val 12249"/>
              <a:gd name="adj2" fmla="val 40507"/>
              <a:gd name="adj3" fmla="val 39127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14" y="423965"/>
            <a:ext cx="4884737" cy="286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00" y="3310620"/>
            <a:ext cx="7792872" cy="354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624084" y="736980"/>
            <a:ext cx="513155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22830" y="475370"/>
            <a:ext cx="174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0000"/>
                </a:solidFill>
              </a:rPr>
              <a:t>Expected return of ad campaign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92" y="3302790"/>
            <a:ext cx="7847445" cy="357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ular Callout 12"/>
          <p:cNvSpPr/>
          <p:nvPr/>
        </p:nvSpPr>
        <p:spPr>
          <a:xfrm>
            <a:off x="1364776" y="3889608"/>
            <a:ext cx="1419368" cy="1555845"/>
          </a:xfrm>
          <a:prstGeom prst="wedgeRectCallout">
            <a:avLst>
              <a:gd name="adj1" fmla="val 69552"/>
              <a:gd name="adj2" fmla="val 73026"/>
            </a:avLst>
          </a:prstGeom>
          <a:gradFill>
            <a:gsLst>
              <a:gs pos="0">
                <a:srgbClr val="FF9966"/>
              </a:gs>
              <a:gs pos="100000">
                <a:srgbClr val="FF9966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5% Chance of losing money on Campaign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1364776" y="3891879"/>
            <a:ext cx="1419368" cy="1555845"/>
          </a:xfrm>
          <a:prstGeom prst="wedgeRectCallout">
            <a:avLst>
              <a:gd name="adj1" fmla="val 69552"/>
              <a:gd name="adj2" fmla="val 73026"/>
            </a:avLst>
          </a:prstGeom>
          <a:gradFill>
            <a:gsLst>
              <a:gs pos="0">
                <a:srgbClr val="FF9966"/>
              </a:gs>
              <a:gs pos="100000">
                <a:srgbClr val="FF9966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&gt;10% Chance of losing money on Campaign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16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9519E-6 L 1.94444E-6 0.1292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5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9519E-6 L 2.77778E-7 0.129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5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doing business…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Our model suggests that there is sufficient “</a:t>
            </a:r>
            <a:r>
              <a:rPr lang="en-US" dirty="0" err="1" smtClean="0"/>
              <a:t>uncorrelation</a:t>
            </a:r>
            <a:r>
              <a:rPr lang="en-US" dirty="0" smtClean="0"/>
              <a:t>” among publisher performance to get “diversification” effects</a:t>
            </a:r>
          </a:p>
          <a:p>
            <a:r>
              <a:rPr lang="en-US" dirty="0" smtClean="0"/>
              <a:t>This diversification effect reduces SD of profit and, in turn, probability that a given campaign loses money</a:t>
            </a:r>
          </a:p>
          <a:p>
            <a:r>
              <a:rPr lang="en-US" dirty="0" smtClean="0"/>
              <a:t>Applying our example diversification change to 5 campaigns (1/fortnight x 10-week internship)</a:t>
            </a:r>
          </a:p>
          <a:p>
            <a:pPr lvl="1"/>
            <a:r>
              <a:rPr lang="en-US" dirty="0" smtClean="0"/>
              <a:t>We went from &gt;50% probability of losing money at least once during our summer internship (.87</a:t>
            </a:r>
            <a:r>
              <a:rPr lang="en-US" baseline="30000" dirty="0" smtClean="0"/>
              <a:t>5</a:t>
            </a:r>
            <a:r>
              <a:rPr lang="en-US" dirty="0" smtClean="0"/>
              <a:t>) to ~25% (.95</a:t>
            </a:r>
            <a:r>
              <a:rPr lang="en-US" baseline="30000" dirty="0" smtClean="0"/>
              <a:t>5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We cost the company an estimated $2500 in profit</a:t>
            </a:r>
          </a:p>
          <a:p>
            <a:pPr lvl="1"/>
            <a:r>
              <a:rPr lang="en-US" dirty="0" smtClean="0"/>
              <a:t>The $2500 does not include lost volume discounts with Google</a:t>
            </a:r>
          </a:p>
          <a:p>
            <a:r>
              <a:rPr lang="en-US" dirty="0" smtClean="0"/>
              <a:t>The model illustrates and quantifies a principal-agent problem that companies face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2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-1587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Correlations measured from small </a:t>
            </a:r>
            <a:r>
              <a:rPr lang="en-US" dirty="0" smtClean="0"/>
              <a:t>dataset</a:t>
            </a:r>
          </a:p>
          <a:p>
            <a:pPr lvl="1"/>
            <a:r>
              <a:rPr lang="en-US" dirty="0" smtClean="0"/>
              <a:t>Air France dataset is limited to 4511 instances</a:t>
            </a:r>
            <a:endParaRPr lang="en-US" dirty="0" smtClean="0"/>
          </a:p>
          <a:p>
            <a:r>
              <a:rPr lang="en-US" dirty="0" smtClean="0"/>
              <a:t>Distributions of </a:t>
            </a:r>
            <a:r>
              <a:rPr lang="en-US" dirty="0" smtClean="0"/>
              <a:t>transaction conversion rates</a:t>
            </a:r>
            <a:r>
              <a:rPr lang="en-US" dirty="0"/>
              <a:t> </a:t>
            </a:r>
            <a:r>
              <a:rPr lang="en-US" dirty="0" smtClean="0"/>
              <a:t>(an input random variable) </a:t>
            </a:r>
            <a:r>
              <a:rPr lang="en-US" dirty="0" smtClean="0"/>
              <a:t>assumed Poisson distribution</a:t>
            </a:r>
          </a:p>
          <a:p>
            <a:pPr lvl="1"/>
            <a:r>
              <a:rPr lang="en-US" dirty="0" smtClean="0"/>
              <a:t>Click rate distributions were empirically determined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983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65" y="1585966"/>
            <a:ext cx="3007334" cy="503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-1587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Savvy digital marketers take Decision Models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85144" y="3179929"/>
            <a:ext cx="4428699" cy="2154664"/>
          </a:xfrm>
        </p:spPr>
        <p:txBody>
          <a:bodyPr>
            <a:normAutofit/>
          </a:bodyPr>
          <a:lstStyle/>
          <a:p>
            <a:r>
              <a:rPr lang="en-US" dirty="0" smtClean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4795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47666" y="4667536"/>
            <a:ext cx="3020222" cy="17059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774"/>
            <a:ext cx="8229600" cy="90428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5897"/>
            <a:ext cx="8229600" cy="3611769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AirFrance</a:t>
            </a:r>
            <a:r>
              <a:rPr lang="en-US" dirty="0"/>
              <a:t>, and many companies like it, </a:t>
            </a:r>
            <a:r>
              <a:rPr lang="en-US" dirty="0" smtClean="0"/>
              <a:t>use SEM to drive website </a:t>
            </a:r>
            <a:r>
              <a:rPr lang="en-US" dirty="0"/>
              <a:t>traffic </a:t>
            </a:r>
            <a:r>
              <a:rPr lang="en-US" dirty="0" smtClean="0"/>
              <a:t>(and, in turn, bookings)</a:t>
            </a:r>
            <a:endParaRPr lang="en-US" dirty="0" smtClean="0"/>
          </a:p>
          <a:p>
            <a:pPr lvl="1"/>
            <a:r>
              <a:rPr lang="en-US" dirty="0" smtClean="0"/>
              <a:t>Generally </a:t>
            </a:r>
            <a:r>
              <a:rPr lang="en-US" dirty="0"/>
              <a:t>free to </a:t>
            </a:r>
            <a:r>
              <a:rPr lang="en-US" dirty="0" smtClean="0"/>
              <a:t>begin a SEM campaign</a:t>
            </a:r>
            <a:endParaRPr lang="en-US" dirty="0" smtClean="0"/>
          </a:p>
          <a:p>
            <a:pPr lvl="1"/>
            <a:r>
              <a:rPr lang="en-US" dirty="0" smtClean="0"/>
              <a:t>Companies </a:t>
            </a:r>
            <a:r>
              <a:rPr lang="en-US" dirty="0"/>
              <a:t>pay per click as the campaign </a:t>
            </a:r>
            <a:r>
              <a:rPr lang="en-US" dirty="0" smtClean="0"/>
              <a:t>runs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educes </a:t>
            </a:r>
            <a:r>
              <a:rPr lang="en-US" dirty="0" smtClean="0"/>
              <a:t>risk due to unsuccessful campaign</a:t>
            </a:r>
          </a:p>
          <a:p>
            <a:pPr lvl="0"/>
            <a:r>
              <a:rPr lang="en-US" dirty="0" smtClean="0"/>
              <a:t>SEM can </a:t>
            </a:r>
            <a:r>
              <a:rPr lang="en-US" dirty="0"/>
              <a:t>be run on any of 4 publishers:</a:t>
            </a:r>
          </a:p>
          <a:p>
            <a:pPr lvl="1"/>
            <a:r>
              <a:rPr lang="en-US" dirty="0" smtClean="0"/>
              <a:t>Google	</a:t>
            </a:r>
            <a:endParaRPr lang="en-US" dirty="0"/>
          </a:p>
          <a:p>
            <a:pPr lvl="1"/>
            <a:r>
              <a:rPr lang="en-US" dirty="0"/>
              <a:t>Yahoo</a:t>
            </a:r>
          </a:p>
          <a:p>
            <a:pPr lvl="1"/>
            <a:r>
              <a:rPr lang="en-US" dirty="0"/>
              <a:t>MSN</a:t>
            </a:r>
          </a:p>
          <a:p>
            <a:pPr lvl="1"/>
            <a:r>
              <a:rPr lang="en-US" dirty="0" smtClean="0"/>
              <a:t>Overture</a:t>
            </a:r>
          </a:p>
          <a:p>
            <a:r>
              <a:rPr lang="en-US" dirty="0" smtClean="0"/>
              <a:t>Simplified accounting: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951149"/>
              </p:ext>
            </p:extLst>
          </p:nvPr>
        </p:nvGraphicFramePr>
        <p:xfrm>
          <a:off x="2784143" y="4858606"/>
          <a:ext cx="2755353" cy="1342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353"/>
              </a:tblGrid>
              <a:tr h="477396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(Revenue * Op Margin)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397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– Click charges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32397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 campaign profit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2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47666" y="1146352"/>
            <a:ext cx="3020222" cy="17059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774"/>
            <a:ext cx="8229600" cy="904288"/>
          </a:xfrm>
        </p:spPr>
        <p:txBody>
          <a:bodyPr/>
          <a:lstStyle/>
          <a:p>
            <a:r>
              <a:rPr lang="en-US" dirty="0" smtClean="0"/>
              <a:t>Really deep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42" y="3016098"/>
            <a:ext cx="8331958" cy="32209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Our group</a:t>
            </a:r>
            <a:r>
              <a:rPr lang="en-US" dirty="0" smtClean="0"/>
              <a:t>, </a:t>
            </a:r>
            <a:r>
              <a:rPr lang="en-US" dirty="0"/>
              <a:t>and many </a:t>
            </a:r>
            <a:r>
              <a:rPr lang="en-US" dirty="0" smtClean="0"/>
              <a:t>MBA interns like us, use SEM because it’s our summer job </a:t>
            </a:r>
            <a:r>
              <a:rPr lang="en-US" dirty="0" smtClean="0"/>
              <a:t>(and, we hope, eventually a full-time offer)</a:t>
            </a:r>
            <a:endParaRPr lang="en-US" dirty="0" smtClean="0"/>
          </a:p>
          <a:p>
            <a:pPr lvl="1"/>
            <a:r>
              <a:rPr lang="en-US" dirty="0" smtClean="0"/>
              <a:t>Generally </a:t>
            </a:r>
            <a:r>
              <a:rPr lang="en-US" dirty="0" smtClean="0"/>
              <a:t> profitable to do a SEM campaign</a:t>
            </a:r>
            <a:endParaRPr lang="en-US" dirty="0" smtClean="0"/>
          </a:p>
          <a:p>
            <a:pPr lvl="1"/>
            <a:r>
              <a:rPr lang="en-US" dirty="0" smtClean="0"/>
              <a:t>A summer intern might do one campaign every two weeks</a:t>
            </a:r>
          </a:p>
          <a:p>
            <a:pPr lvl="2"/>
            <a:r>
              <a:rPr lang="en-US" dirty="0" smtClean="0"/>
              <a:t>Which </a:t>
            </a:r>
            <a:r>
              <a:rPr lang="en-US" dirty="0" smtClean="0"/>
              <a:t>gives us 5 chances to screw up and lose money</a:t>
            </a:r>
            <a:endParaRPr lang="en-US" dirty="0"/>
          </a:p>
          <a:p>
            <a:r>
              <a:rPr lang="en-US" dirty="0" smtClean="0"/>
              <a:t>Simplistic accounting:</a:t>
            </a:r>
          </a:p>
          <a:p>
            <a:pPr lvl="1"/>
            <a:r>
              <a:rPr lang="en-US" dirty="0" smtClean="0"/>
              <a:t>(1-P(loss)) ^ 5 is the chance we’ll get through the internship without “losing company money”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669844"/>
              </p:ext>
            </p:extLst>
          </p:nvPr>
        </p:nvGraphicFramePr>
        <p:xfrm>
          <a:off x="2784143" y="1337422"/>
          <a:ext cx="2755353" cy="1342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353"/>
              </a:tblGrid>
              <a:tr h="477396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(Revenue * Op Margin)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32397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– Click charges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32397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 campaign profit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52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58"/>
            <a:ext cx="8229600" cy="1143000"/>
          </a:xfrm>
        </p:spPr>
        <p:txBody>
          <a:bodyPr/>
          <a:lstStyle/>
          <a:p>
            <a:r>
              <a:rPr lang="en-US" dirty="0" smtClean="0"/>
              <a:t>Background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56" y="1096712"/>
            <a:ext cx="8229600" cy="4824731"/>
          </a:xfrm>
        </p:spPr>
        <p:txBody>
          <a:bodyPr>
            <a:normAutofit/>
          </a:bodyPr>
          <a:lstStyle/>
          <a:p>
            <a:r>
              <a:rPr lang="en-US" dirty="0"/>
              <a:t>We have data from HBR case suggesting that Google is the highest-profit </a:t>
            </a:r>
            <a:r>
              <a:rPr lang="en-US" dirty="0" smtClean="0"/>
              <a:t>publisher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79102" y="6416121"/>
            <a:ext cx="3651250" cy="441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38955" y="2691274"/>
            <a:ext cx="1053509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Revenue </a:t>
            </a:r>
            <a:r>
              <a:rPr lang="en-US" sz="1200" dirty="0" smtClean="0"/>
              <a:t>per</a:t>
            </a:r>
            <a:r>
              <a:rPr lang="en-US" dirty="0" smtClean="0"/>
              <a:t> booking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81066" y="2920484"/>
            <a:ext cx="775115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TCR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08130" y="3871267"/>
            <a:ext cx="1006522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Clicks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556865" y="2898292"/>
            <a:ext cx="1121181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Bookings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6787085" y="2629719"/>
            <a:ext cx="1484834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Revenue </a:t>
            </a:r>
            <a:r>
              <a:rPr lang="en-US" sz="1400" b="1" dirty="0" smtClean="0"/>
              <a:t>x</a:t>
            </a:r>
            <a:r>
              <a:rPr lang="en-US" dirty="0" smtClean="0"/>
              <a:t> [operating margin]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57882" y="5647647"/>
            <a:ext cx="2335058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Profit </a:t>
            </a:r>
            <a:r>
              <a:rPr lang="en-US" sz="1200" dirty="0" smtClean="0"/>
              <a:t>after</a:t>
            </a:r>
            <a:r>
              <a:rPr lang="en-US" dirty="0" smtClean="0"/>
              <a:t> ad expense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61157" y="4107930"/>
            <a:ext cx="772592" cy="954107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Cost </a:t>
            </a:r>
            <a:r>
              <a:rPr lang="en-US" sz="1600" dirty="0" smtClean="0"/>
              <a:t>per </a:t>
            </a:r>
            <a:r>
              <a:rPr lang="en-US" sz="2000" dirty="0" smtClean="0"/>
              <a:t>click 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905948" y="4244967"/>
            <a:ext cx="1165220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Total ad expense</a:t>
            </a:r>
            <a:endParaRPr lang="en-US" sz="20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292464" y="5240740"/>
            <a:ext cx="23943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15154" y="3020776"/>
            <a:ext cx="29527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23196" y="2895030"/>
            <a:ext cx="29527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3108972" y="2951262"/>
            <a:ext cx="31290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=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59468" y="2871646"/>
            <a:ext cx="31290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=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02684" y="4443438"/>
            <a:ext cx="31290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=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93297" y="4456088"/>
            <a:ext cx="29527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1337481" y="3351373"/>
            <a:ext cx="382137" cy="647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337481" y="4244967"/>
            <a:ext cx="3340565" cy="411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16" y="4856199"/>
            <a:ext cx="3896099" cy="1881164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0402" y="3887187"/>
            <a:ext cx="1006522" cy="523220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Clicks</a:t>
            </a:r>
            <a:endParaRPr lang="en-US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3559137" y="2900564"/>
            <a:ext cx="1121181" cy="400110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Bookings</a:t>
            </a:r>
            <a:endParaRPr lang="en-US" sz="2000" dirty="0"/>
          </a:p>
        </p:txBody>
      </p:sp>
      <p:sp>
        <p:nvSpPr>
          <p:cNvPr id="63" name="TextBox 62"/>
          <p:cNvSpPr txBox="1"/>
          <p:nvPr/>
        </p:nvSpPr>
        <p:spPr>
          <a:xfrm>
            <a:off x="6260154" y="5663567"/>
            <a:ext cx="2335058" cy="369332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Profit </a:t>
            </a:r>
            <a:r>
              <a:rPr lang="en-US" sz="1200" dirty="0" smtClean="0"/>
              <a:t>after</a:t>
            </a:r>
            <a:r>
              <a:rPr lang="en-US" dirty="0" smtClean="0"/>
              <a:t> ad expense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8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3425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Point estimate of profit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68" y="1709535"/>
            <a:ext cx="774382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7318375" y="2988861"/>
            <a:ext cx="1419368" cy="2006268"/>
          </a:xfrm>
          <a:prstGeom prst="wedgeRectCallout">
            <a:avLst>
              <a:gd name="adj1" fmla="val -299679"/>
              <a:gd name="adj2" fmla="val 77412"/>
            </a:avLst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Expected Profit of 100% Google Campaign: $1,138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04419"/>
            <a:ext cx="4476464" cy="18438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44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5710"/>
            <a:ext cx="8229600" cy="5387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Chance allows for negative ad campaign profit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18" y="1668440"/>
            <a:ext cx="774382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982643" y="2879674"/>
            <a:ext cx="1419368" cy="1555845"/>
          </a:xfrm>
          <a:prstGeom prst="wedgeRectCallout">
            <a:avLst>
              <a:gd name="adj1" fmla="val 66667"/>
              <a:gd name="adj2" fmla="val 68640"/>
            </a:avLst>
          </a:prstGeom>
          <a:gradFill>
            <a:gsLst>
              <a:gs pos="0">
                <a:srgbClr val="FF9966"/>
              </a:gs>
              <a:gs pos="100000">
                <a:srgbClr val="FF9966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13% Chance of losing money on Campaign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768" y="1400211"/>
            <a:ext cx="3956231" cy="16295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58"/>
            <a:ext cx="8229600" cy="1143000"/>
          </a:xfrm>
        </p:spPr>
        <p:txBody>
          <a:bodyPr/>
          <a:lstStyle/>
          <a:p>
            <a:r>
              <a:rPr lang="en-US" dirty="0" smtClean="0"/>
              <a:t>Our two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1432"/>
            <a:ext cx="8229600" cy="482473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Could a diversified portfolio of publishers reduce the probability of losing money?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talks like this?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4147" y="3431661"/>
            <a:ext cx="80794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Naïve </a:t>
            </a:r>
            <a:r>
              <a:rPr lang="en-US" sz="2400" b="1" i="1" dirty="0"/>
              <a:t>MBA student </a:t>
            </a:r>
            <a:r>
              <a:rPr lang="en-US" sz="2400" i="1" dirty="0"/>
              <a:t>assumption made </a:t>
            </a:r>
            <a:r>
              <a:rPr lang="en-US" sz="2400" i="1" dirty="0" smtClean="0"/>
              <a:t>explicit:</a:t>
            </a:r>
            <a:endParaRPr lang="en-US" sz="2400" i="1" dirty="0"/>
          </a:p>
          <a:p>
            <a:pPr lvl="1"/>
            <a:r>
              <a:rPr lang="en-US" sz="2400" dirty="0"/>
              <a:t> &lt;1.0 correlation in “performance” between publishers</a:t>
            </a:r>
          </a:p>
          <a:p>
            <a:r>
              <a:rPr lang="en-US" sz="2400" i="1" dirty="0"/>
              <a:t>Naïve </a:t>
            </a:r>
            <a:r>
              <a:rPr lang="en-US" sz="2400" b="1" i="1" dirty="0"/>
              <a:t>digital</a:t>
            </a:r>
            <a:r>
              <a:rPr lang="en-US" sz="2400" i="1" dirty="0"/>
              <a:t> </a:t>
            </a:r>
            <a:r>
              <a:rPr lang="en-US" sz="2400" b="1" i="1" dirty="0"/>
              <a:t>marketer</a:t>
            </a:r>
            <a:r>
              <a:rPr lang="en-US" sz="2400" i="1" dirty="0"/>
              <a:t> assumption made </a:t>
            </a:r>
            <a:r>
              <a:rPr lang="en-US" sz="2400" i="1" dirty="0" smtClean="0"/>
              <a:t>explicit:</a:t>
            </a:r>
            <a:endParaRPr lang="en-US" sz="2400" i="1" dirty="0"/>
          </a:p>
          <a:p>
            <a:pPr lvl="1"/>
            <a:r>
              <a:rPr lang="en-US" sz="2400" dirty="0"/>
              <a:t>Losing money on a digital marketing ad campaign (</a:t>
            </a:r>
            <a:r>
              <a:rPr lang="en-US" sz="2400" i="1" dirty="0" err="1"/>
              <a:t>ie</a:t>
            </a:r>
            <a:r>
              <a:rPr lang="en-US" sz="2400" dirty="0"/>
              <a:t> looking stupid in front of our old-school boss) is so bad that we’d sacrifice some </a:t>
            </a:r>
            <a:r>
              <a:rPr lang="en-US" sz="2400" dirty="0" smtClean="0"/>
              <a:t>return to avoid 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657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Answering our first question</a:t>
            </a:r>
            <a:br>
              <a:rPr lang="en-US" dirty="0" smtClean="0"/>
            </a:br>
            <a:r>
              <a:rPr lang="en-US" sz="3100" dirty="0" smtClean="0"/>
              <a:t>(model formulation)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74"/>
            <a:ext cx="8229600" cy="5158690"/>
          </a:xfrm>
        </p:spPr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Investigate correlation in performance between Google and other publishers</a:t>
            </a:r>
          </a:p>
          <a:p>
            <a:pPr marL="857250" lvl="1" indent="-457200"/>
            <a:r>
              <a:rPr lang="en-US" dirty="0" smtClean="0"/>
              <a:t>CTR and TCR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Use empirically-derived correlation to Google performance in combination with empirically-derived distributions for CTR, TCR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Simulate 10,000 profit scenarios for each publisher</a:t>
            </a:r>
            <a:endParaRPr lang="en-US" dirty="0" smtClean="0"/>
          </a:p>
          <a:p>
            <a:pPr marL="914400" lvl="1" indent="-514350"/>
            <a:r>
              <a:rPr lang="en-US" dirty="0" smtClean="0"/>
              <a:t>Use </a:t>
            </a:r>
            <a:r>
              <a:rPr lang="en-US" dirty="0"/>
              <a:t>variance, </a:t>
            </a:r>
            <a:r>
              <a:rPr lang="en-US" dirty="0" smtClean="0"/>
              <a:t>mean, </a:t>
            </a:r>
            <a:r>
              <a:rPr lang="en-US" dirty="0"/>
              <a:t>and correlations from </a:t>
            </a:r>
            <a:r>
              <a:rPr lang="en-US" dirty="0" smtClean="0"/>
              <a:t>simulations </a:t>
            </a:r>
            <a:r>
              <a:rPr lang="en-US" dirty="0"/>
              <a:t>to construct </a:t>
            </a:r>
            <a:r>
              <a:rPr lang="en-US" dirty="0" smtClean="0"/>
              <a:t>efficient </a:t>
            </a:r>
            <a:r>
              <a:rPr lang="en-US" dirty="0" smtClean="0"/>
              <a:t>frontier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selected points from </a:t>
            </a:r>
            <a:r>
              <a:rPr lang="en-US" dirty="0" smtClean="0"/>
              <a:t>efficient </a:t>
            </a:r>
            <a:r>
              <a:rPr lang="en-US" dirty="0"/>
              <a:t>frontier, </a:t>
            </a:r>
            <a:r>
              <a:rPr lang="en-US" dirty="0" smtClean="0"/>
              <a:t>re</a:t>
            </a:r>
            <a:r>
              <a:rPr lang="en-US" dirty="0"/>
              <a:t>-</a:t>
            </a:r>
            <a:r>
              <a:rPr lang="en-US" dirty="0" smtClean="0"/>
              <a:t>run </a:t>
            </a:r>
            <a:r>
              <a:rPr lang="en-US" dirty="0"/>
              <a:t>Crystal Ball with different allocations to determine the impact </a:t>
            </a:r>
            <a:r>
              <a:rPr lang="en-US" dirty="0" smtClean="0"/>
              <a:t>on probability of losing money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65530"/>
          <a:stretch/>
        </p:blipFill>
        <p:spPr>
          <a:xfrm>
            <a:off x="5492750" y="6416121"/>
            <a:ext cx="3651250" cy="44187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-1587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Measuring Correlations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36634"/>
            <a:ext cx="8229600" cy="5158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Method: Identify keywords used “successfully” on more than one publisher and compare CTR and/or TCR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65" y="3417748"/>
            <a:ext cx="3795314" cy="277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5260" y="2494418"/>
            <a:ext cx="3779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Google-MSN </a:t>
            </a:r>
            <a:r>
              <a:rPr lang="en-US" dirty="0" smtClean="0"/>
              <a:t>CTR: </a:t>
            </a:r>
            <a:r>
              <a:rPr lang="en-US" i="1" dirty="0" smtClean="0"/>
              <a:t>r</a:t>
            </a:r>
            <a:r>
              <a:rPr lang="en-US" dirty="0" smtClean="0"/>
              <a:t>=0.766. </a:t>
            </a:r>
            <a:r>
              <a:rPr lang="en-US" i="1" dirty="0" smtClean="0"/>
              <a:t>N</a:t>
            </a:r>
            <a:r>
              <a:rPr lang="en-US" dirty="0" smtClean="0"/>
              <a:t>= 54 unique keywords with &gt;9 clicks on both publishers.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26" y="3379329"/>
            <a:ext cx="3847810" cy="28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725580" y="2510338"/>
            <a:ext cx="37793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Google-MSN </a:t>
            </a:r>
            <a:r>
              <a:rPr lang="en-US" dirty="0" smtClean="0"/>
              <a:t>TCR : </a:t>
            </a:r>
            <a:r>
              <a:rPr lang="en-US" i="1" dirty="0" smtClean="0"/>
              <a:t>r</a:t>
            </a:r>
            <a:r>
              <a:rPr lang="en-US" dirty="0" smtClean="0"/>
              <a:t>=-0.285. </a:t>
            </a:r>
            <a:r>
              <a:rPr lang="en-US" i="1" dirty="0" smtClean="0"/>
              <a:t>N</a:t>
            </a:r>
            <a:r>
              <a:rPr lang="en-US" dirty="0" smtClean="0"/>
              <a:t>= 10 unique keywords with &gt;1 booking on both publishers.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3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694</Words>
  <Application>Microsoft Office PowerPoint</Application>
  <PresentationFormat>On-screen Show (4:3)</PresentationFormat>
  <Paragraphs>103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Using Applied Portfolio Theory to Optimize AirFrance’s SEM</vt:lpstr>
      <vt:lpstr>Background</vt:lpstr>
      <vt:lpstr>Really deep Background</vt:lpstr>
      <vt:lpstr>Background continued</vt:lpstr>
      <vt:lpstr>PowerPoint Presentation</vt:lpstr>
      <vt:lpstr>Chance allows for negative ad campaign profit</vt:lpstr>
      <vt:lpstr>Our two questions</vt:lpstr>
      <vt:lpstr>Answering our first question (model formulation)</vt:lpstr>
      <vt:lpstr>PowerPoint Presentation</vt:lpstr>
      <vt:lpstr>Fitting distributions</vt:lpstr>
      <vt:lpstr>Building in measured correlations</vt:lpstr>
      <vt:lpstr>Our basic model</vt:lpstr>
      <vt:lpstr>PowerPoint Presentation</vt:lpstr>
      <vt:lpstr>PowerPoint Presentation</vt:lpstr>
      <vt:lpstr>PowerPoint Presentation</vt:lpstr>
      <vt:lpstr>Cost of doing business…</vt:lpstr>
      <vt:lpstr>Limitations</vt:lpstr>
      <vt:lpstr>Savvy digital marketers take Decision Models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Devon Slauenwhite</dc:creator>
  <cp:lastModifiedBy>Chris</cp:lastModifiedBy>
  <cp:revision>65</cp:revision>
  <dcterms:created xsi:type="dcterms:W3CDTF">2012-12-14T23:58:08Z</dcterms:created>
  <dcterms:modified xsi:type="dcterms:W3CDTF">2012-12-18T08:42:37Z</dcterms:modified>
</cp:coreProperties>
</file>