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5" r:id="rId2"/>
    <p:sldId id="265" r:id="rId3"/>
    <p:sldId id="266" r:id="rId4"/>
    <p:sldId id="267" r:id="rId5"/>
    <p:sldId id="274" r:id="rId6"/>
    <p:sldId id="260" r:id="rId7"/>
    <p:sldId id="261" r:id="rId8"/>
    <p:sldId id="262" r:id="rId9"/>
    <p:sldId id="263" r:id="rId10"/>
    <p:sldId id="269" r:id="rId11"/>
    <p:sldId id="264" r:id="rId12"/>
    <p:sldId id="277" r:id="rId13"/>
    <p:sldId id="278" r:id="rId14"/>
    <p:sldId id="271" r:id="rId15"/>
    <p:sldId id="272" r:id="rId16"/>
    <p:sldId id="273" r:id="rId17"/>
    <p:sldId id="27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94" d="100"/>
          <a:sy n="94" d="100"/>
        </p:scale>
        <p:origin x="-1960" y="-368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44DD7-29F3-6547-A3D0-1AD968C5C100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E4EDF0-B44E-A042-BDFB-F663E483FC7C}">
      <dgm:prSet phldrT="[Text]" custT="1"/>
      <dgm:spPr/>
      <dgm:t>
        <a:bodyPr/>
        <a:lstStyle/>
        <a:p>
          <a:r>
            <a:rPr lang="en-US" sz="3200" dirty="0" smtClean="0"/>
            <a:t>Financial</a:t>
          </a:r>
          <a:endParaRPr lang="en-US" sz="3200" dirty="0"/>
        </a:p>
      </dgm:t>
    </dgm:pt>
    <dgm:pt modelId="{C74D0976-4859-C44F-914C-25BF5E75FCF3}" type="parTrans" cxnId="{C8351EB9-3DA5-3B45-8780-1805DC2E8497}">
      <dgm:prSet/>
      <dgm:spPr/>
      <dgm:t>
        <a:bodyPr/>
        <a:lstStyle/>
        <a:p>
          <a:endParaRPr lang="en-US"/>
        </a:p>
      </dgm:t>
    </dgm:pt>
    <dgm:pt modelId="{DB34ED0C-3307-9140-B3CB-4BC8EC73EA21}" type="sibTrans" cxnId="{C8351EB9-3DA5-3B45-8780-1805DC2E8497}">
      <dgm:prSet/>
      <dgm:spPr/>
      <dgm:t>
        <a:bodyPr/>
        <a:lstStyle/>
        <a:p>
          <a:endParaRPr lang="en-US"/>
        </a:p>
      </dgm:t>
    </dgm:pt>
    <dgm:pt modelId="{138BC907-1E36-5C44-AF19-35DD4A68F1D6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600" b="1" dirty="0" smtClean="0">
              <a:solidFill>
                <a:srgbClr val="263B86"/>
              </a:solidFill>
            </a:rPr>
            <a:t>Income</a:t>
          </a:r>
          <a:endParaRPr lang="en-US" sz="1600" b="1" dirty="0">
            <a:solidFill>
              <a:srgbClr val="263B86"/>
            </a:solidFill>
          </a:endParaRPr>
        </a:p>
      </dgm:t>
    </dgm:pt>
    <dgm:pt modelId="{692928DD-3906-B641-B939-4C1EFAED01B0}" type="parTrans" cxnId="{8CD7A3D9-1CE5-AD48-829B-9199ED67176E}">
      <dgm:prSet/>
      <dgm:spPr/>
      <dgm:t>
        <a:bodyPr/>
        <a:lstStyle/>
        <a:p>
          <a:endParaRPr lang="en-US"/>
        </a:p>
      </dgm:t>
    </dgm:pt>
    <dgm:pt modelId="{FAAF006A-926C-9B42-98B9-6AA6DECCF8F3}" type="sibTrans" cxnId="{8CD7A3D9-1CE5-AD48-829B-9199ED67176E}">
      <dgm:prSet/>
      <dgm:spPr/>
      <dgm:t>
        <a:bodyPr/>
        <a:lstStyle/>
        <a:p>
          <a:endParaRPr lang="en-US"/>
        </a:p>
      </dgm:t>
    </dgm:pt>
    <dgm:pt modelId="{D35D8B7D-E3FD-424A-9195-FE9518B25241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400" dirty="0" smtClean="0">
              <a:solidFill>
                <a:srgbClr val="263B86"/>
              </a:solidFill>
            </a:rPr>
            <a:t>Stern-Recommended Room &amp; Board Budget</a:t>
          </a:r>
          <a:endParaRPr lang="en-US" sz="1400" dirty="0">
            <a:solidFill>
              <a:srgbClr val="263B86"/>
            </a:solidFill>
          </a:endParaRPr>
        </a:p>
      </dgm:t>
    </dgm:pt>
    <dgm:pt modelId="{A41B3F07-54CD-094D-BC86-493503DF8C58}" type="parTrans" cxnId="{CAA752E5-677B-E04C-BF67-6D012FDD3592}">
      <dgm:prSet/>
      <dgm:spPr/>
      <dgm:t>
        <a:bodyPr/>
        <a:lstStyle/>
        <a:p>
          <a:endParaRPr lang="en-US"/>
        </a:p>
      </dgm:t>
    </dgm:pt>
    <dgm:pt modelId="{67264C29-BC19-BF46-A4EB-1041E5F1E0C8}" type="sibTrans" cxnId="{CAA752E5-677B-E04C-BF67-6D012FDD3592}">
      <dgm:prSet/>
      <dgm:spPr/>
      <dgm:t>
        <a:bodyPr/>
        <a:lstStyle/>
        <a:p>
          <a:endParaRPr lang="en-US"/>
        </a:p>
      </dgm:t>
    </dgm:pt>
    <dgm:pt modelId="{CEFB4442-CB49-DC44-977E-9344319C05EC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400" dirty="0" smtClean="0">
              <a:solidFill>
                <a:srgbClr val="263B86"/>
              </a:solidFill>
            </a:rPr>
            <a:t>Summer Internship Income</a:t>
          </a:r>
          <a:endParaRPr lang="en-US" sz="1400" dirty="0">
            <a:solidFill>
              <a:srgbClr val="263B86"/>
            </a:solidFill>
          </a:endParaRPr>
        </a:p>
      </dgm:t>
    </dgm:pt>
    <dgm:pt modelId="{2B982CE9-0E4C-B847-8691-33708E35FBDD}" type="parTrans" cxnId="{2EDB9717-C17A-4A4A-9067-C8BF80F71380}">
      <dgm:prSet/>
      <dgm:spPr/>
      <dgm:t>
        <a:bodyPr/>
        <a:lstStyle/>
        <a:p>
          <a:endParaRPr lang="en-US"/>
        </a:p>
      </dgm:t>
    </dgm:pt>
    <dgm:pt modelId="{9731E8ED-2CC9-AF46-A413-000FA87E9DA9}" type="sibTrans" cxnId="{2EDB9717-C17A-4A4A-9067-C8BF80F71380}">
      <dgm:prSet/>
      <dgm:spPr/>
      <dgm:t>
        <a:bodyPr/>
        <a:lstStyle/>
        <a:p>
          <a:endParaRPr lang="en-US"/>
        </a:p>
      </dgm:t>
    </dgm:pt>
    <dgm:pt modelId="{28D8C657-A5F1-8743-A47F-2C933ECE16C6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600" b="1" dirty="0" smtClean="0">
              <a:solidFill>
                <a:srgbClr val="263B86"/>
              </a:solidFill>
            </a:rPr>
            <a:t>Expenses</a:t>
          </a:r>
          <a:endParaRPr lang="en-US" sz="1600" b="1" dirty="0">
            <a:solidFill>
              <a:srgbClr val="263B86"/>
            </a:solidFill>
          </a:endParaRPr>
        </a:p>
      </dgm:t>
    </dgm:pt>
    <dgm:pt modelId="{1E2754F6-BE99-144C-B098-7DEDAFD5E222}" type="parTrans" cxnId="{D8953E1F-2308-8244-8A63-2AE74E7206B9}">
      <dgm:prSet/>
      <dgm:spPr/>
      <dgm:t>
        <a:bodyPr/>
        <a:lstStyle/>
        <a:p>
          <a:endParaRPr lang="en-US"/>
        </a:p>
      </dgm:t>
    </dgm:pt>
    <dgm:pt modelId="{AD6A0AA6-38F3-AE46-9E8C-18E42CE31006}" type="sibTrans" cxnId="{D8953E1F-2308-8244-8A63-2AE74E7206B9}">
      <dgm:prSet/>
      <dgm:spPr/>
      <dgm:t>
        <a:bodyPr/>
        <a:lstStyle/>
        <a:p>
          <a:endParaRPr lang="en-US"/>
        </a:p>
      </dgm:t>
    </dgm:pt>
    <dgm:pt modelId="{43FAC556-289D-A942-BF9D-35D125FDF70D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400" dirty="0" smtClean="0">
              <a:solidFill>
                <a:srgbClr val="263B86"/>
              </a:solidFill>
            </a:rPr>
            <a:t>Rent</a:t>
          </a:r>
          <a:endParaRPr lang="en-US" sz="1400" dirty="0">
            <a:solidFill>
              <a:srgbClr val="263B86"/>
            </a:solidFill>
          </a:endParaRPr>
        </a:p>
      </dgm:t>
    </dgm:pt>
    <dgm:pt modelId="{2CAB5B57-F4A5-4447-909B-F8C5E4F2680E}" type="parTrans" cxnId="{C7CC50FD-E9C6-D14D-B5E7-F5F2837052E0}">
      <dgm:prSet/>
      <dgm:spPr/>
      <dgm:t>
        <a:bodyPr/>
        <a:lstStyle/>
        <a:p>
          <a:endParaRPr lang="en-US"/>
        </a:p>
      </dgm:t>
    </dgm:pt>
    <dgm:pt modelId="{ADB2981D-D0CD-F446-854C-ED0D29A485B4}" type="sibTrans" cxnId="{C7CC50FD-E9C6-D14D-B5E7-F5F2837052E0}">
      <dgm:prSet/>
      <dgm:spPr/>
      <dgm:t>
        <a:bodyPr/>
        <a:lstStyle/>
        <a:p>
          <a:endParaRPr lang="en-US"/>
        </a:p>
      </dgm:t>
    </dgm:pt>
    <dgm:pt modelId="{19AD4F64-BFB9-4F8F-9065-A4209D7088B1}">
      <dgm:prSet phldrT="[Text]" custT="1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400" dirty="0" smtClean="0">
              <a:solidFill>
                <a:srgbClr val="263B86"/>
              </a:solidFill>
            </a:rPr>
            <a:t>Meal Options</a:t>
          </a:r>
          <a:endParaRPr lang="en-US" sz="1400" dirty="0">
            <a:solidFill>
              <a:srgbClr val="263B86"/>
            </a:solidFill>
          </a:endParaRPr>
        </a:p>
      </dgm:t>
    </dgm:pt>
    <dgm:pt modelId="{C2B9DBB5-DB51-42E9-A3CC-DC983847E481}" type="parTrans" cxnId="{8942F70E-B622-4D86-B54D-C7D01A0EA2E3}">
      <dgm:prSet/>
      <dgm:spPr/>
      <dgm:t>
        <a:bodyPr/>
        <a:lstStyle/>
        <a:p>
          <a:endParaRPr lang="en-US"/>
        </a:p>
      </dgm:t>
    </dgm:pt>
    <dgm:pt modelId="{A230E105-E703-4249-9FCF-3E2B57590289}" type="sibTrans" cxnId="{8942F70E-B622-4D86-B54D-C7D01A0EA2E3}">
      <dgm:prSet/>
      <dgm:spPr/>
      <dgm:t>
        <a:bodyPr/>
        <a:lstStyle/>
        <a:p>
          <a:endParaRPr lang="en-US"/>
        </a:p>
      </dgm:t>
    </dgm:pt>
    <dgm:pt modelId="{74E5B7C7-5B3B-1341-A424-3BF8B5B46A02}" type="pres">
      <dgm:prSet presAssocID="{99A44DD7-29F3-6547-A3D0-1AD968C5C10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EF8859D-FBF1-AB42-9D88-DE4740933048}" type="pres">
      <dgm:prSet presAssocID="{C6E4EDF0-B44E-A042-BDFB-F663E483FC7C}" presName="root" presStyleCnt="0"/>
      <dgm:spPr/>
    </dgm:pt>
    <dgm:pt modelId="{06A10B2D-13F9-A545-846D-4022C5C023F2}" type="pres">
      <dgm:prSet presAssocID="{C6E4EDF0-B44E-A042-BDFB-F663E483FC7C}" presName="rootComposite" presStyleCnt="0"/>
      <dgm:spPr/>
    </dgm:pt>
    <dgm:pt modelId="{CB2602F7-6431-5648-B3BB-BC23748CEE9A}" type="pres">
      <dgm:prSet presAssocID="{C6E4EDF0-B44E-A042-BDFB-F663E483FC7C}" presName="rootText" presStyleLbl="node1" presStyleIdx="0" presStyleCnt="1" custScaleY="90921"/>
      <dgm:spPr/>
      <dgm:t>
        <a:bodyPr/>
        <a:lstStyle/>
        <a:p>
          <a:endParaRPr lang="en-US"/>
        </a:p>
      </dgm:t>
    </dgm:pt>
    <dgm:pt modelId="{F0E87D28-827D-FC4B-8F05-9D61E4DD7433}" type="pres">
      <dgm:prSet presAssocID="{C6E4EDF0-B44E-A042-BDFB-F663E483FC7C}" presName="rootConnector" presStyleLbl="node1" presStyleIdx="0" presStyleCnt="1"/>
      <dgm:spPr/>
      <dgm:t>
        <a:bodyPr/>
        <a:lstStyle/>
        <a:p>
          <a:endParaRPr lang="en-US"/>
        </a:p>
      </dgm:t>
    </dgm:pt>
    <dgm:pt modelId="{994A96D2-E8B3-1E47-BAF9-B4F3D3391583}" type="pres">
      <dgm:prSet presAssocID="{C6E4EDF0-B44E-A042-BDFB-F663E483FC7C}" presName="childShape" presStyleCnt="0"/>
      <dgm:spPr/>
    </dgm:pt>
    <dgm:pt modelId="{73FFA05B-F29F-704A-BCC3-BE5AAD0023E6}" type="pres">
      <dgm:prSet presAssocID="{692928DD-3906-B641-B939-4C1EFAED01B0}" presName="Name13" presStyleLbl="parChTrans1D2" presStyleIdx="0" presStyleCnt="2"/>
      <dgm:spPr/>
      <dgm:t>
        <a:bodyPr/>
        <a:lstStyle/>
        <a:p>
          <a:endParaRPr lang="en-US"/>
        </a:p>
      </dgm:t>
    </dgm:pt>
    <dgm:pt modelId="{88239527-958C-BF43-AC36-2FAC4DC81DAF}" type="pres">
      <dgm:prSet presAssocID="{138BC907-1E36-5C44-AF19-35DD4A68F1D6}" presName="childText" presStyleLbl="bgAcc1" presStyleIdx="0" presStyleCnt="2" custScaleX="117916" custScaleY="1412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B5496B-3C4A-B540-BC10-B2DE2EF09328}" type="pres">
      <dgm:prSet presAssocID="{1E2754F6-BE99-144C-B098-7DEDAFD5E222}" presName="Name13" presStyleLbl="parChTrans1D2" presStyleIdx="1" presStyleCnt="2"/>
      <dgm:spPr/>
      <dgm:t>
        <a:bodyPr/>
        <a:lstStyle/>
        <a:p>
          <a:endParaRPr lang="en-US"/>
        </a:p>
      </dgm:t>
    </dgm:pt>
    <dgm:pt modelId="{4ACFD658-D8A2-F64E-BD4F-1AA2A95288FE}" type="pres">
      <dgm:prSet presAssocID="{28D8C657-A5F1-8743-A47F-2C933ECE16C6}" presName="childText" presStyleLbl="bgAcc1" presStyleIdx="1" presStyleCnt="2" custScaleX="117916" custScaleY="1412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F442C9-FA9B-0348-8966-C0C6DB6CC21B}" type="presOf" srcId="{C6E4EDF0-B44E-A042-BDFB-F663E483FC7C}" destId="{CB2602F7-6431-5648-B3BB-BC23748CEE9A}" srcOrd="0" destOrd="0" presId="urn:microsoft.com/office/officeart/2005/8/layout/hierarchy3"/>
    <dgm:cxn modelId="{2058203B-DBF4-1947-B813-B7504F36593D}" type="presOf" srcId="{99A44DD7-29F3-6547-A3D0-1AD968C5C100}" destId="{74E5B7C7-5B3B-1341-A424-3BF8B5B46A02}" srcOrd="0" destOrd="0" presId="urn:microsoft.com/office/officeart/2005/8/layout/hierarchy3"/>
    <dgm:cxn modelId="{CAA752E5-677B-E04C-BF67-6D012FDD3592}" srcId="{138BC907-1E36-5C44-AF19-35DD4A68F1D6}" destId="{D35D8B7D-E3FD-424A-9195-FE9518B25241}" srcOrd="0" destOrd="0" parTransId="{A41B3F07-54CD-094D-BC86-493503DF8C58}" sibTransId="{67264C29-BC19-BF46-A4EB-1041E5F1E0C8}"/>
    <dgm:cxn modelId="{F7BD8BE7-5F69-C342-8BC8-817A72766E72}" type="presOf" srcId="{692928DD-3906-B641-B939-4C1EFAED01B0}" destId="{73FFA05B-F29F-704A-BCC3-BE5AAD0023E6}" srcOrd="0" destOrd="0" presId="urn:microsoft.com/office/officeart/2005/8/layout/hierarchy3"/>
    <dgm:cxn modelId="{EF2CCB96-4779-0A41-9349-D49928A95D43}" type="presOf" srcId="{1E2754F6-BE99-144C-B098-7DEDAFD5E222}" destId="{C4B5496B-3C4A-B540-BC10-B2DE2EF09328}" srcOrd="0" destOrd="0" presId="urn:microsoft.com/office/officeart/2005/8/layout/hierarchy3"/>
    <dgm:cxn modelId="{60A717B5-A58D-AC49-8F72-3089EC099187}" type="presOf" srcId="{138BC907-1E36-5C44-AF19-35DD4A68F1D6}" destId="{88239527-958C-BF43-AC36-2FAC4DC81DAF}" srcOrd="0" destOrd="0" presId="urn:microsoft.com/office/officeart/2005/8/layout/hierarchy3"/>
    <dgm:cxn modelId="{8CD7A3D9-1CE5-AD48-829B-9199ED67176E}" srcId="{C6E4EDF0-B44E-A042-BDFB-F663E483FC7C}" destId="{138BC907-1E36-5C44-AF19-35DD4A68F1D6}" srcOrd="0" destOrd="0" parTransId="{692928DD-3906-B641-B939-4C1EFAED01B0}" sibTransId="{FAAF006A-926C-9B42-98B9-6AA6DECCF8F3}"/>
    <dgm:cxn modelId="{4C6168DB-2B66-EE4A-8365-1B979B1C48A6}" type="presOf" srcId="{28D8C657-A5F1-8743-A47F-2C933ECE16C6}" destId="{4ACFD658-D8A2-F64E-BD4F-1AA2A95288FE}" srcOrd="0" destOrd="0" presId="urn:microsoft.com/office/officeart/2005/8/layout/hierarchy3"/>
    <dgm:cxn modelId="{ABC68FA5-D7A8-B04D-89C6-61A620E38168}" type="presOf" srcId="{CEFB4442-CB49-DC44-977E-9344319C05EC}" destId="{88239527-958C-BF43-AC36-2FAC4DC81DAF}" srcOrd="0" destOrd="2" presId="urn:microsoft.com/office/officeart/2005/8/layout/hierarchy3"/>
    <dgm:cxn modelId="{C8351EB9-3DA5-3B45-8780-1805DC2E8497}" srcId="{99A44DD7-29F3-6547-A3D0-1AD968C5C100}" destId="{C6E4EDF0-B44E-A042-BDFB-F663E483FC7C}" srcOrd="0" destOrd="0" parTransId="{C74D0976-4859-C44F-914C-25BF5E75FCF3}" sibTransId="{DB34ED0C-3307-9140-B3CB-4BC8EC73EA21}"/>
    <dgm:cxn modelId="{0CA1D060-2BCD-3242-A382-42DCF37959ED}" type="presOf" srcId="{C6E4EDF0-B44E-A042-BDFB-F663E483FC7C}" destId="{F0E87D28-827D-FC4B-8F05-9D61E4DD7433}" srcOrd="1" destOrd="0" presId="urn:microsoft.com/office/officeart/2005/8/layout/hierarchy3"/>
    <dgm:cxn modelId="{B9C7AB3A-ECD6-DD48-87DE-FFAF5940E04A}" type="presOf" srcId="{43FAC556-289D-A942-BF9D-35D125FDF70D}" destId="{4ACFD658-D8A2-F64E-BD4F-1AA2A95288FE}" srcOrd="0" destOrd="1" presId="urn:microsoft.com/office/officeart/2005/8/layout/hierarchy3"/>
    <dgm:cxn modelId="{D8953E1F-2308-8244-8A63-2AE74E7206B9}" srcId="{C6E4EDF0-B44E-A042-BDFB-F663E483FC7C}" destId="{28D8C657-A5F1-8743-A47F-2C933ECE16C6}" srcOrd="1" destOrd="0" parTransId="{1E2754F6-BE99-144C-B098-7DEDAFD5E222}" sibTransId="{AD6A0AA6-38F3-AE46-9E8C-18E42CE31006}"/>
    <dgm:cxn modelId="{C7CC50FD-E9C6-D14D-B5E7-F5F2837052E0}" srcId="{28D8C657-A5F1-8743-A47F-2C933ECE16C6}" destId="{43FAC556-289D-A942-BF9D-35D125FDF70D}" srcOrd="0" destOrd="0" parTransId="{2CAB5B57-F4A5-4447-909B-F8C5E4F2680E}" sibTransId="{ADB2981D-D0CD-F446-854C-ED0D29A485B4}"/>
    <dgm:cxn modelId="{2EDB9717-C17A-4A4A-9067-C8BF80F71380}" srcId="{138BC907-1E36-5C44-AF19-35DD4A68F1D6}" destId="{CEFB4442-CB49-DC44-977E-9344319C05EC}" srcOrd="1" destOrd="0" parTransId="{2B982CE9-0E4C-B847-8691-33708E35FBDD}" sibTransId="{9731E8ED-2CC9-AF46-A413-000FA87E9DA9}"/>
    <dgm:cxn modelId="{8942F70E-B622-4D86-B54D-C7D01A0EA2E3}" srcId="{28D8C657-A5F1-8743-A47F-2C933ECE16C6}" destId="{19AD4F64-BFB9-4F8F-9065-A4209D7088B1}" srcOrd="1" destOrd="0" parTransId="{C2B9DBB5-DB51-42E9-A3CC-DC983847E481}" sibTransId="{A230E105-E703-4249-9FCF-3E2B57590289}"/>
    <dgm:cxn modelId="{8E078FBE-90D2-954A-B4F4-6728B60D7B96}" type="presOf" srcId="{D35D8B7D-E3FD-424A-9195-FE9518B25241}" destId="{88239527-958C-BF43-AC36-2FAC4DC81DAF}" srcOrd="0" destOrd="1" presId="urn:microsoft.com/office/officeart/2005/8/layout/hierarchy3"/>
    <dgm:cxn modelId="{EC91EA74-F7E7-404E-B599-37ED3F668573}" type="presOf" srcId="{19AD4F64-BFB9-4F8F-9065-A4209D7088B1}" destId="{4ACFD658-D8A2-F64E-BD4F-1AA2A95288FE}" srcOrd="0" destOrd="2" presId="urn:microsoft.com/office/officeart/2005/8/layout/hierarchy3"/>
    <dgm:cxn modelId="{5BD9112D-F8FA-2349-A233-75C06AF13667}" type="presParOf" srcId="{74E5B7C7-5B3B-1341-A424-3BF8B5B46A02}" destId="{DEF8859D-FBF1-AB42-9D88-DE4740933048}" srcOrd="0" destOrd="0" presId="urn:microsoft.com/office/officeart/2005/8/layout/hierarchy3"/>
    <dgm:cxn modelId="{7CF38A18-30AF-B345-A356-805C935316BE}" type="presParOf" srcId="{DEF8859D-FBF1-AB42-9D88-DE4740933048}" destId="{06A10B2D-13F9-A545-846D-4022C5C023F2}" srcOrd="0" destOrd="0" presId="urn:microsoft.com/office/officeart/2005/8/layout/hierarchy3"/>
    <dgm:cxn modelId="{1CAB633E-B285-6040-B592-9416F103B203}" type="presParOf" srcId="{06A10B2D-13F9-A545-846D-4022C5C023F2}" destId="{CB2602F7-6431-5648-B3BB-BC23748CEE9A}" srcOrd="0" destOrd="0" presId="urn:microsoft.com/office/officeart/2005/8/layout/hierarchy3"/>
    <dgm:cxn modelId="{A911A670-D1F0-5D46-A856-05F94D1FCB33}" type="presParOf" srcId="{06A10B2D-13F9-A545-846D-4022C5C023F2}" destId="{F0E87D28-827D-FC4B-8F05-9D61E4DD7433}" srcOrd="1" destOrd="0" presId="urn:microsoft.com/office/officeart/2005/8/layout/hierarchy3"/>
    <dgm:cxn modelId="{33C33DCA-70FA-A643-AD32-F2E767265952}" type="presParOf" srcId="{DEF8859D-FBF1-AB42-9D88-DE4740933048}" destId="{994A96D2-E8B3-1E47-BAF9-B4F3D3391583}" srcOrd="1" destOrd="0" presId="urn:microsoft.com/office/officeart/2005/8/layout/hierarchy3"/>
    <dgm:cxn modelId="{41219C3A-BC4C-AB4C-98E8-4B291B115CA0}" type="presParOf" srcId="{994A96D2-E8B3-1E47-BAF9-B4F3D3391583}" destId="{73FFA05B-F29F-704A-BCC3-BE5AAD0023E6}" srcOrd="0" destOrd="0" presId="urn:microsoft.com/office/officeart/2005/8/layout/hierarchy3"/>
    <dgm:cxn modelId="{47E6DC50-4457-0F44-9760-9EA877A49ACF}" type="presParOf" srcId="{994A96D2-E8B3-1E47-BAF9-B4F3D3391583}" destId="{88239527-958C-BF43-AC36-2FAC4DC81DAF}" srcOrd="1" destOrd="0" presId="urn:microsoft.com/office/officeart/2005/8/layout/hierarchy3"/>
    <dgm:cxn modelId="{32512BD8-5FEA-424C-8DA5-8BF7737117A9}" type="presParOf" srcId="{994A96D2-E8B3-1E47-BAF9-B4F3D3391583}" destId="{C4B5496B-3C4A-B540-BC10-B2DE2EF09328}" srcOrd="2" destOrd="0" presId="urn:microsoft.com/office/officeart/2005/8/layout/hierarchy3"/>
    <dgm:cxn modelId="{955591C8-5001-2D4A-9B76-2C1AFE7C80EF}" type="presParOf" srcId="{994A96D2-E8B3-1E47-BAF9-B4F3D3391583}" destId="{4ACFD658-D8A2-F64E-BD4F-1AA2A95288F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7E61A4-EC51-564A-AAF6-8FB09C329BF4}" type="doc">
      <dgm:prSet loTypeId="urn:microsoft.com/office/officeart/2005/8/layout/hierarchy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76F7DB-1212-4849-9F04-6738B92A3487}">
      <dgm:prSet phldrT="[Text]" custT="1"/>
      <dgm:spPr/>
      <dgm:t>
        <a:bodyPr/>
        <a:lstStyle/>
        <a:p>
          <a:r>
            <a:rPr lang="en-US" sz="3200" dirty="0" smtClean="0"/>
            <a:t>Nutritional</a:t>
          </a:r>
          <a:endParaRPr lang="en-US" sz="3200" dirty="0"/>
        </a:p>
      </dgm:t>
    </dgm:pt>
    <dgm:pt modelId="{0883F995-5B69-284A-87DD-84EE06151C68}" type="parTrans" cxnId="{93ADDE63-81D9-4442-9530-3A101F82899F}">
      <dgm:prSet/>
      <dgm:spPr/>
      <dgm:t>
        <a:bodyPr/>
        <a:lstStyle/>
        <a:p>
          <a:endParaRPr lang="en-US"/>
        </a:p>
      </dgm:t>
    </dgm:pt>
    <dgm:pt modelId="{E230B62C-BC12-4045-BE03-74A460C29E5A}" type="sibTrans" cxnId="{93ADDE63-81D9-4442-9530-3A101F82899F}">
      <dgm:prSet/>
      <dgm:spPr/>
      <dgm:t>
        <a:bodyPr/>
        <a:lstStyle/>
        <a:p>
          <a:endParaRPr lang="en-US"/>
        </a:p>
      </dgm:t>
    </dgm:pt>
    <dgm:pt modelId="{066B8B64-9BD8-CC4F-9289-9DBDCDAF316E}">
      <dgm:prSet phldrT="[Text]"/>
      <dgm:spPr/>
      <dgm:t>
        <a:bodyPr lIns="91440" tIns="73152" rIns="91440" bIns="73152"/>
        <a:lstStyle/>
        <a:p>
          <a:pPr>
            <a:spcAft>
              <a:spcPts val="600"/>
            </a:spcAft>
          </a:pPr>
          <a:r>
            <a:rPr lang="en-US" sz="1600" b="1" dirty="0" smtClean="0">
              <a:solidFill>
                <a:srgbClr val="263B86"/>
              </a:solidFill>
            </a:rPr>
            <a:t>Personal Health Info</a:t>
          </a:r>
          <a:endParaRPr lang="en-US" sz="1600" b="1" dirty="0">
            <a:solidFill>
              <a:srgbClr val="263B86"/>
            </a:solidFill>
          </a:endParaRPr>
        </a:p>
      </dgm:t>
    </dgm:pt>
    <dgm:pt modelId="{263597B9-FBE5-EC42-A11D-A56C9A9A057A}" type="parTrans" cxnId="{D72F8767-F5D8-A141-A9EE-E33BD17D26F4}">
      <dgm:prSet/>
      <dgm:spPr/>
      <dgm:t>
        <a:bodyPr/>
        <a:lstStyle/>
        <a:p>
          <a:endParaRPr lang="en-US"/>
        </a:p>
      </dgm:t>
    </dgm:pt>
    <dgm:pt modelId="{F804511D-696A-4948-BC35-CB5D98F10295}" type="sibTrans" cxnId="{D72F8767-F5D8-A141-A9EE-E33BD17D26F4}">
      <dgm:prSet/>
      <dgm:spPr/>
      <dgm:t>
        <a:bodyPr/>
        <a:lstStyle/>
        <a:p>
          <a:endParaRPr lang="en-US"/>
        </a:p>
      </dgm:t>
    </dgm:pt>
    <dgm:pt modelId="{27C760E0-91B9-094A-86F8-ED703644C20F}">
      <dgm:prSet phldrT="[Text]" custT="1"/>
      <dgm:spPr/>
      <dgm:t>
        <a:bodyPr lIns="91440" tIns="73152" rIns="91440" bIns="73152"/>
        <a:lstStyle/>
        <a:p>
          <a:pPr>
            <a:spcAft>
              <a:spcPts val="252"/>
            </a:spcAft>
          </a:pPr>
          <a:r>
            <a:rPr lang="en-US" sz="1400" dirty="0" smtClean="0">
              <a:solidFill>
                <a:srgbClr val="263B86"/>
              </a:solidFill>
            </a:rPr>
            <a:t>Gender</a:t>
          </a:r>
          <a:endParaRPr lang="en-US" sz="1400" dirty="0">
            <a:solidFill>
              <a:srgbClr val="263B86"/>
            </a:solidFill>
          </a:endParaRPr>
        </a:p>
      </dgm:t>
    </dgm:pt>
    <dgm:pt modelId="{C1D0C2A3-5413-A049-A611-E781252680E2}" type="parTrans" cxnId="{003E5707-61EB-E84D-8147-98F1DA626DD4}">
      <dgm:prSet/>
      <dgm:spPr/>
      <dgm:t>
        <a:bodyPr/>
        <a:lstStyle/>
        <a:p>
          <a:endParaRPr lang="en-US"/>
        </a:p>
      </dgm:t>
    </dgm:pt>
    <dgm:pt modelId="{59BC81C7-4DC8-EB44-93E2-5CFD35EE8DAC}" type="sibTrans" cxnId="{003E5707-61EB-E84D-8147-98F1DA626DD4}">
      <dgm:prSet/>
      <dgm:spPr/>
      <dgm:t>
        <a:bodyPr/>
        <a:lstStyle/>
        <a:p>
          <a:endParaRPr lang="en-US"/>
        </a:p>
      </dgm:t>
    </dgm:pt>
    <dgm:pt modelId="{8DBC64BC-43EF-1646-8E7F-5A541D03189C}">
      <dgm:prSet phldrT="[Text]" custT="1"/>
      <dgm:spPr/>
      <dgm:t>
        <a:bodyPr lIns="91440" tIns="73152" rIns="91440" bIns="73152"/>
        <a:lstStyle/>
        <a:p>
          <a:pPr>
            <a:spcAft>
              <a:spcPts val="252"/>
            </a:spcAft>
          </a:pPr>
          <a:r>
            <a:rPr lang="en-US" sz="1400" dirty="0" smtClean="0">
              <a:solidFill>
                <a:srgbClr val="263B86"/>
              </a:solidFill>
            </a:rPr>
            <a:t>Age</a:t>
          </a:r>
          <a:endParaRPr lang="en-US" sz="1400" dirty="0">
            <a:solidFill>
              <a:srgbClr val="263B86"/>
            </a:solidFill>
          </a:endParaRPr>
        </a:p>
      </dgm:t>
    </dgm:pt>
    <dgm:pt modelId="{E5B98EAC-B26A-B540-B3E5-42EC6D935C72}" type="parTrans" cxnId="{B1B542AC-F624-FB4E-B902-F88B3E8E475A}">
      <dgm:prSet/>
      <dgm:spPr/>
      <dgm:t>
        <a:bodyPr/>
        <a:lstStyle/>
        <a:p>
          <a:endParaRPr lang="en-US"/>
        </a:p>
      </dgm:t>
    </dgm:pt>
    <dgm:pt modelId="{1CD6E5DE-0190-4945-9373-2C6DD45C7948}" type="sibTrans" cxnId="{B1B542AC-F624-FB4E-B902-F88B3E8E475A}">
      <dgm:prSet/>
      <dgm:spPr/>
      <dgm:t>
        <a:bodyPr/>
        <a:lstStyle/>
        <a:p>
          <a:endParaRPr lang="en-US"/>
        </a:p>
      </dgm:t>
    </dgm:pt>
    <dgm:pt modelId="{4307518A-5F53-F94C-9F25-6368D3919D6E}">
      <dgm:prSet phldrT="[Text]" custT="1"/>
      <dgm:spPr/>
      <dgm:t>
        <a:bodyPr lIns="91440" tIns="73152" rIns="91440" bIns="73152"/>
        <a:lstStyle/>
        <a:p>
          <a:r>
            <a:rPr lang="en-US" sz="1600" b="1" dirty="0" smtClean="0">
              <a:solidFill>
                <a:srgbClr val="263B86"/>
              </a:solidFill>
            </a:rPr>
            <a:t>Meal Options</a:t>
          </a:r>
          <a:endParaRPr lang="en-US" sz="1600" b="1" dirty="0">
            <a:solidFill>
              <a:srgbClr val="263B86"/>
            </a:solidFill>
          </a:endParaRPr>
        </a:p>
      </dgm:t>
    </dgm:pt>
    <dgm:pt modelId="{AE78A270-6E37-CA4F-8FBD-BD352768DA89}" type="parTrans" cxnId="{D7D03EA2-E032-2046-847E-77B0B9FA2B78}">
      <dgm:prSet/>
      <dgm:spPr/>
      <dgm:t>
        <a:bodyPr/>
        <a:lstStyle/>
        <a:p>
          <a:endParaRPr lang="en-US"/>
        </a:p>
      </dgm:t>
    </dgm:pt>
    <dgm:pt modelId="{AD777DE1-BB4E-6A4F-925F-CE88F4BB6F40}" type="sibTrans" cxnId="{D7D03EA2-E032-2046-847E-77B0B9FA2B78}">
      <dgm:prSet/>
      <dgm:spPr/>
      <dgm:t>
        <a:bodyPr/>
        <a:lstStyle/>
        <a:p>
          <a:endParaRPr lang="en-US"/>
        </a:p>
      </dgm:t>
    </dgm:pt>
    <dgm:pt modelId="{11816AE0-0AAA-494D-A57A-3D23CBEBA930}">
      <dgm:prSet phldrT="[Text]" custT="1"/>
      <dgm:spPr/>
      <dgm:t>
        <a:bodyPr lIns="91440" tIns="73152" rIns="91440" bIns="73152"/>
        <a:lstStyle/>
        <a:p>
          <a:r>
            <a:rPr lang="en-US" sz="1400" dirty="0" smtClean="0">
              <a:solidFill>
                <a:srgbClr val="263B86"/>
              </a:solidFill>
            </a:rPr>
            <a:t>Breakfast</a:t>
          </a:r>
          <a:endParaRPr lang="en-US" sz="1400" dirty="0">
            <a:solidFill>
              <a:srgbClr val="263B86"/>
            </a:solidFill>
          </a:endParaRPr>
        </a:p>
      </dgm:t>
    </dgm:pt>
    <dgm:pt modelId="{C8B55E63-64EC-144F-B35F-348395866A6C}" type="parTrans" cxnId="{9D5A19BB-EE03-9144-A144-6486176B9B74}">
      <dgm:prSet/>
      <dgm:spPr/>
      <dgm:t>
        <a:bodyPr/>
        <a:lstStyle/>
        <a:p>
          <a:endParaRPr lang="en-US"/>
        </a:p>
      </dgm:t>
    </dgm:pt>
    <dgm:pt modelId="{CF093877-C9C9-5348-B132-7F9D2C9A3A3E}" type="sibTrans" cxnId="{9D5A19BB-EE03-9144-A144-6486176B9B74}">
      <dgm:prSet/>
      <dgm:spPr/>
      <dgm:t>
        <a:bodyPr/>
        <a:lstStyle/>
        <a:p>
          <a:endParaRPr lang="en-US"/>
        </a:p>
      </dgm:t>
    </dgm:pt>
    <dgm:pt modelId="{6AF8270A-067A-BA46-AE95-DEDE0C9203D3}">
      <dgm:prSet phldrT="[Text]" custT="1"/>
      <dgm:spPr/>
      <dgm:t>
        <a:bodyPr lIns="91440" tIns="73152" rIns="91440" bIns="73152"/>
        <a:lstStyle/>
        <a:p>
          <a:r>
            <a:rPr lang="en-US" sz="1400" dirty="0" smtClean="0">
              <a:solidFill>
                <a:srgbClr val="263B86"/>
              </a:solidFill>
            </a:rPr>
            <a:t>Lunch</a:t>
          </a:r>
          <a:endParaRPr lang="en-US" sz="1400" dirty="0">
            <a:solidFill>
              <a:srgbClr val="263B86"/>
            </a:solidFill>
          </a:endParaRPr>
        </a:p>
      </dgm:t>
    </dgm:pt>
    <dgm:pt modelId="{FD98A5FB-6C5F-5D4E-8F82-30B261260734}" type="parTrans" cxnId="{60921E70-F033-4741-BCC3-B726A8610BFF}">
      <dgm:prSet/>
      <dgm:spPr/>
      <dgm:t>
        <a:bodyPr/>
        <a:lstStyle/>
        <a:p>
          <a:endParaRPr lang="en-US"/>
        </a:p>
      </dgm:t>
    </dgm:pt>
    <dgm:pt modelId="{511AB057-8ED4-F744-81AA-1415C26CEDE9}" type="sibTrans" cxnId="{60921E70-F033-4741-BCC3-B726A8610BFF}">
      <dgm:prSet/>
      <dgm:spPr/>
      <dgm:t>
        <a:bodyPr/>
        <a:lstStyle/>
        <a:p>
          <a:endParaRPr lang="en-US"/>
        </a:p>
      </dgm:t>
    </dgm:pt>
    <dgm:pt modelId="{456574FE-65A8-F045-B57A-7FFA83ED8BF3}">
      <dgm:prSet phldrT="[Text]" custT="1"/>
      <dgm:spPr/>
      <dgm:t>
        <a:bodyPr lIns="91440" tIns="73152" rIns="91440" bIns="73152"/>
        <a:lstStyle/>
        <a:p>
          <a:r>
            <a:rPr lang="en-US" sz="1400" dirty="0" smtClean="0">
              <a:solidFill>
                <a:srgbClr val="263B86"/>
              </a:solidFill>
            </a:rPr>
            <a:t>Dinner</a:t>
          </a:r>
          <a:endParaRPr lang="en-US" sz="1400" dirty="0">
            <a:solidFill>
              <a:srgbClr val="263B86"/>
            </a:solidFill>
          </a:endParaRPr>
        </a:p>
      </dgm:t>
    </dgm:pt>
    <dgm:pt modelId="{7379951C-ED84-5C41-B8CF-9038C6C715AC}" type="parTrans" cxnId="{8DE9CAB7-DADF-FE4C-A9D9-E2357A8A229F}">
      <dgm:prSet/>
      <dgm:spPr/>
      <dgm:t>
        <a:bodyPr/>
        <a:lstStyle/>
        <a:p>
          <a:endParaRPr lang="en-US"/>
        </a:p>
      </dgm:t>
    </dgm:pt>
    <dgm:pt modelId="{94F31B72-7604-0647-B795-17B71C212139}" type="sibTrans" cxnId="{8DE9CAB7-DADF-FE4C-A9D9-E2357A8A229F}">
      <dgm:prSet/>
      <dgm:spPr/>
      <dgm:t>
        <a:bodyPr/>
        <a:lstStyle/>
        <a:p>
          <a:endParaRPr lang="en-US"/>
        </a:p>
      </dgm:t>
    </dgm:pt>
    <dgm:pt modelId="{845E85CE-4D64-1A45-BC8C-E56CF42CA779}">
      <dgm:prSet phldrT="[Text]" custT="1"/>
      <dgm:spPr/>
      <dgm:t>
        <a:bodyPr lIns="91440" tIns="73152" rIns="91440" bIns="73152"/>
        <a:lstStyle/>
        <a:p>
          <a:r>
            <a:rPr lang="en-US" sz="1400" dirty="0" smtClean="0">
              <a:solidFill>
                <a:srgbClr val="263B86"/>
              </a:solidFill>
            </a:rPr>
            <a:t>Beer</a:t>
          </a:r>
          <a:endParaRPr lang="en-US" sz="1400" dirty="0">
            <a:solidFill>
              <a:srgbClr val="263B86"/>
            </a:solidFill>
          </a:endParaRPr>
        </a:p>
      </dgm:t>
    </dgm:pt>
    <dgm:pt modelId="{5DC1248E-4ED7-084A-8088-83D6757FE4B4}" type="parTrans" cxnId="{0CA30FBC-DF38-DD40-B4F4-FFE49985D0BF}">
      <dgm:prSet/>
      <dgm:spPr/>
      <dgm:t>
        <a:bodyPr/>
        <a:lstStyle/>
        <a:p>
          <a:endParaRPr lang="en-US"/>
        </a:p>
      </dgm:t>
    </dgm:pt>
    <dgm:pt modelId="{322A9264-30F2-8640-8321-FDEC2A908A94}" type="sibTrans" cxnId="{0CA30FBC-DF38-DD40-B4F4-FFE49985D0BF}">
      <dgm:prSet/>
      <dgm:spPr/>
      <dgm:t>
        <a:bodyPr/>
        <a:lstStyle/>
        <a:p>
          <a:endParaRPr lang="en-US"/>
        </a:p>
      </dgm:t>
    </dgm:pt>
    <dgm:pt modelId="{BBC8C328-2591-B04C-B5F2-BCA1D506C37A}">
      <dgm:prSet phldrT="[Text]" custT="1"/>
      <dgm:spPr/>
      <dgm:t>
        <a:bodyPr lIns="91440" tIns="73152" rIns="91440" bIns="73152"/>
        <a:lstStyle/>
        <a:p>
          <a:pPr>
            <a:spcAft>
              <a:spcPts val="252"/>
            </a:spcAft>
          </a:pPr>
          <a:r>
            <a:rPr lang="en-US" sz="1400" dirty="0" smtClean="0">
              <a:solidFill>
                <a:srgbClr val="263B86"/>
              </a:solidFill>
            </a:rPr>
            <a:t>Height</a:t>
          </a:r>
          <a:endParaRPr lang="en-US" sz="1400" dirty="0">
            <a:solidFill>
              <a:srgbClr val="263B86"/>
            </a:solidFill>
          </a:endParaRPr>
        </a:p>
      </dgm:t>
    </dgm:pt>
    <dgm:pt modelId="{E3B60198-B148-B244-BE87-D7F604148038}" type="parTrans" cxnId="{BD651140-EBA8-904B-9F15-C4F2F6CA39F4}">
      <dgm:prSet/>
      <dgm:spPr/>
      <dgm:t>
        <a:bodyPr/>
        <a:lstStyle/>
        <a:p>
          <a:endParaRPr lang="en-US"/>
        </a:p>
      </dgm:t>
    </dgm:pt>
    <dgm:pt modelId="{D230084E-19C8-1D43-988E-EADA424110E2}" type="sibTrans" cxnId="{BD651140-EBA8-904B-9F15-C4F2F6CA39F4}">
      <dgm:prSet/>
      <dgm:spPr/>
      <dgm:t>
        <a:bodyPr/>
        <a:lstStyle/>
        <a:p>
          <a:endParaRPr lang="en-US"/>
        </a:p>
      </dgm:t>
    </dgm:pt>
    <dgm:pt modelId="{72CC4557-45CB-A146-A01A-7BE1934A1BAD}">
      <dgm:prSet phldrT="[Text]" custT="1"/>
      <dgm:spPr/>
      <dgm:t>
        <a:bodyPr lIns="91440" tIns="73152" rIns="91440" bIns="73152"/>
        <a:lstStyle/>
        <a:p>
          <a:pPr>
            <a:spcAft>
              <a:spcPts val="252"/>
            </a:spcAft>
          </a:pPr>
          <a:r>
            <a:rPr lang="en-US" sz="1400" dirty="0" smtClean="0">
              <a:solidFill>
                <a:srgbClr val="263B86"/>
              </a:solidFill>
            </a:rPr>
            <a:t>Weight</a:t>
          </a:r>
          <a:endParaRPr lang="en-US" sz="1400" dirty="0">
            <a:solidFill>
              <a:srgbClr val="263B86"/>
            </a:solidFill>
          </a:endParaRPr>
        </a:p>
      </dgm:t>
    </dgm:pt>
    <dgm:pt modelId="{FC130A02-7FBA-E343-8E81-2680EB55E161}" type="parTrans" cxnId="{3B3F418E-2D0E-454F-A7C7-38CCC62259B1}">
      <dgm:prSet/>
      <dgm:spPr/>
      <dgm:t>
        <a:bodyPr/>
        <a:lstStyle/>
        <a:p>
          <a:endParaRPr lang="en-US"/>
        </a:p>
      </dgm:t>
    </dgm:pt>
    <dgm:pt modelId="{A79F2DB1-5F9B-A643-A41D-33D7CE24DFCD}" type="sibTrans" cxnId="{3B3F418E-2D0E-454F-A7C7-38CCC62259B1}">
      <dgm:prSet/>
      <dgm:spPr/>
      <dgm:t>
        <a:bodyPr/>
        <a:lstStyle/>
        <a:p>
          <a:endParaRPr lang="en-US"/>
        </a:p>
      </dgm:t>
    </dgm:pt>
    <dgm:pt modelId="{7B2BBDBF-52A9-4040-AFA2-E2366ED3F8D7}">
      <dgm:prSet phldrT="[Text]" custT="1"/>
      <dgm:spPr/>
      <dgm:t>
        <a:bodyPr lIns="91440" tIns="73152" rIns="91440" bIns="73152"/>
        <a:lstStyle/>
        <a:p>
          <a:pPr>
            <a:spcAft>
              <a:spcPts val="252"/>
            </a:spcAft>
          </a:pPr>
          <a:r>
            <a:rPr lang="en-US" sz="1400" dirty="0" smtClean="0">
              <a:solidFill>
                <a:srgbClr val="263B86"/>
              </a:solidFill>
            </a:rPr>
            <a:t>Activity Level</a:t>
          </a:r>
          <a:endParaRPr lang="en-US" sz="1400" dirty="0">
            <a:solidFill>
              <a:srgbClr val="263B86"/>
            </a:solidFill>
          </a:endParaRPr>
        </a:p>
      </dgm:t>
    </dgm:pt>
    <dgm:pt modelId="{9F17BA2D-535B-8441-8499-F5F94A96DB52}" type="parTrans" cxnId="{1D42F2EA-5220-2943-96FB-38329C9B7AFF}">
      <dgm:prSet/>
      <dgm:spPr/>
      <dgm:t>
        <a:bodyPr/>
        <a:lstStyle/>
        <a:p>
          <a:endParaRPr lang="en-US"/>
        </a:p>
      </dgm:t>
    </dgm:pt>
    <dgm:pt modelId="{E9BBCAA8-56A9-4146-A110-051D41973ECB}" type="sibTrans" cxnId="{1D42F2EA-5220-2943-96FB-38329C9B7AFF}">
      <dgm:prSet/>
      <dgm:spPr/>
      <dgm:t>
        <a:bodyPr/>
        <a:lstStyle/>
        <a:p>
          <a:endParaRPr lang="en-US"/>
        </a:p>
      </dgm:t>
    </dgm:pt>
    <dgm:pt modelId="{5F56000A-59D9-C14B-82E9-08243B4E19B9}" type="pres">
      <dgm:prSet presAssocID="{E07E61A4-EC51-564A-AAF6-8FB09C329BF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FF76B82-EC57-4C4A-AAC1-33D51F6282CF}" type="pres">
      <dgm:prSet presAssocID="{BD76F7DB-1212-4849-9F04-6738B92A3487}" presName="root" presStyleCnt="0"/>
      <dgm:spPr/>
    </dgm:pt>
    <dgm:pt modelId="{945F4737-9849-7E4A-9605-A164F90AF65C}" type="pres">
      <dgm:prSet presAssocID="{BD76F7DB-1212-4849-9F04-6738B92A3487}" presName="rootComposite" presStyleCnt="0"/>
      <dgm:spPr/>
    </dgm:pt>
    <dgm:pt modelId="{87412E43-8610-DF41-99E1-8206DE4E9AEB}" type="pres">
      <dgm:prSet presAssocID="{BD76F7DB-1212-4849-9F04-6738B92A3487}" presName="rootText" presStyleLbl="node1" presStyleIdx="0" presStyleCnt="1" custScaleY="90921"/>
      <dgm:spPr/>
      <dgm:t>
        <a:bodyPr/>
        <a:lstStyle/>
        <a:p>
          <a:endParaRPr lang="en-US"/>
        </a:p>
      </dgm:t>
    </dgm:pt>
    <dgm:pt modelId="{C6C14D6C-28A4-F441-8E1E-6B7B1DEB82C2}" type="pres">
      <dgm:prSet presAssocID="{BD76F7DB-1212-4849-9F04-6738B92A3487}" presName="rootConnector" presStyleLbl="node1" presStyleIdx="0" presStyleCnt="1"/>
      <dgm:spPr/>
      <dgm:t>
        <a:bodyPr/>
        <a:lstStyle/>
        <a:p>
          <a:endParaRPr lang="en-US"/>
        </a:p>
      </dgm:t>
    </dgm:pt>
    <dgm:pt modelId="{EF251E6D-1379-314F-8A50-AD2B0276AF79}" type="pres">
      <dgm:prSet presAssocID="{BD76F7DB-1212-4849-9F04-6738B92A3487}" presName="childShape" presStyleCnt="0"/>
      <dgm:spPr/>
    </dgm:pt>
    <dgm:pt modelId="{CAB9ECC4-F554-EE46-89BD-929BC132B427}" type="pres">
      <dgm:prSet presAssocID="{263597B9-FBE5-EC42-A11D-A56C9A9A057A}" presName="Name13" presStyleLbl="parChTrans1D2" presStyleIdx="0" presStyleCnt="2"/>
      <dgm:spPr/>
      <dgm:t>
        <a:bodyPr/>
        <a:lstStyle/>
        <a:p>
          <a:endParaRPr lang="en-US"/>
        </a:p>
      </dgm:t>
    </dgm:pt>
    <dgm:pt modelId="{C0BEBFCF-A8EE-2D48-87AA-366E1B42ACF2}" type="pres">
      <dgm:prSet presAssocID="{066B8B64-9BD8-CC4F-9289-9DBDCDAF316E}" presName="childText" presStyleLbl="bgAcc1" presStyleIdx="0" presStyleCnt="2" custScaleX="116962" custScaleY="1397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21AED4-D33A-014D-8B76-6E302976C2D6}" type="pres">
      <dgm:prSet presAssocID="{AE78A270-6E37-CA4F-8FBD-BD352768DA89}" presName="Name13" presStyleLbl="parChTrans1D2" presStyleIdx="1" presStyleCnt="2"/>
      <dgm:spPr/>
      <dgm:t>
        <a:bodyPr/>
        <a:lstStyle/>
        <a:p>
          <a:endParaRPr lang="en-US"/>
        </a:p>
      </dgm:t>
    </dgm:pt>
    <dgm:pt modelId="{3B052EE9-B8F8-B446-9B1D-F4F8A4C659E8}" type="pres">
      <dgm:prSet presAssocID="{4307518A-5F53-F94C-9F25-6368D3919D6E}" presName="childText" presStyleLbl="bgAcc1" presStyleIdx="1" presStyleCnt="2" custScaleX="116962" custScaleY="1397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3D80CA-16E9-B24B-9286-71E7D17C225D}" type="presOf" srcId="{BD76F7DB-1212-4849-9F04-6738B92A3487}" destId="{C6C14D6C-28A4-F441-8E1E-6B7B1DEB82C2}" srcOrd="1" destOrd="0" presId="urn:microsoft.com/office/officeart/2005/8/layout/hierarchy3"/>
    <dgm:cxn modelId="{51ADD75A-D6AC-554F-AE7F-396F3FB0C2BF}" type="presOf" srcId="{BBC8C328-2591-B04C-B5F2-BCA1D506C37A}" destId="{C0BEBFCF-A8EE-2D48-87AA-366E1B42ACF2}" srcOrd="0" destOrd="3" presId="urn:microsoft.com/office/officeart/2005/8/layout/hierarchy3"/>
    <dgm:cxn modelId="{3B3F418E-2D0E-454F-A7C7-38CCC62259B1}" srcId="{066B8B64-9BD8-CC4F-9289-9DBDCDAF316E}" destId="{72CC4557-45CB-A146-A01A-7BE1934A1BAD}" srcOrd="3" destOrd="0" parTransId="{FC130A02-7FBA-E343-8E81-2680EB55E161}" sibTransId="{A79F2DB1-5F9B-A643-A41D-33D7CE24DFCD}"/>
    <dgm:cxn modelId="{F332CBE0-E2D0-2046-870F-8EDDD7F48EC7}" type="presOf" srcId="{BD76F7DB-1212-4849-9F04-6738B92A3487}" destId="{87412E43-8610-DF41-99E1-8206DE4E9AEB}" srcOrd="0" destOrd="0" presId="urn:microsoft.com/office/officeart/2005/8/layout/hierarchy3"/>
    <dgm:cxn modelId="{3501460A-02B3-0845-8935-B03943908756}" type="presOf" srcId="{11816AE0-0AAA-494D-A57A-3D23CBEBA930}" destId="{3B052EE9-B8F8-B446-9B1D-F4F8A4C659E8}" srcOrd="0" destOrd="1" presId="urn:microsoft.com/office/officeart/2005/8/layout/hierarchy3"/>
    <dgm:cxn modelId="{D7D03EA2-E032-2046-847E-77B0B9FA2B78}" srcId="{BD76F7DB-1212-4849-9F04-6738B92A3487}" destId="{4307518A-5F53-F94C-9F25-6368D3919D6E}" srcOrd="1" destOrd="0" parTransId="{AE78A270-6E37-CA4F-8FBD-BD352768DA89}" sibTransId="{AD777DE1-BB4E-6A4F-925F-CE88F4BB6F40}"/>
    <dgm:cxn modelId="{8DE9CAB7-DADF-FE4C-A9D9-E2357A8A229F}" srcId="{4307518A-5F53-F94C-9F25-6368D3919D6E}" destId="{456574FE-65A8-F045-B57A-7FFA83ED8BF3}" srcOrd="2" destOrd="0" parTransId="{7379951C-ED84-5C41-B8CF-9038C6C715AC}" sibTransId="{94F31B72-7604-0647-B795-17B71C212139}"/>
    <dgm:cxn modelId="{9D5A19BB-EE03-9144-A144-6486176B9B74}" srcId="{4307518A-5F53-F94C-9F25-6368D3919D6E}" destId="{11816AE0-0AAA-494D-A57A-3D23CBEBA930}" srcOrd="0" destOrd="0" parTransId="{C8B55E63-64EC-144F-B35F-348395866A6C}" sibTransId="{CF093877-C9C9-5348-B132-7F9D2C9A3A3E}"/>
    <dgm:cxn modelId="{7F471C4A-AA2C-394B-96BE-5B6715D85BA8}" type="presOf" srcId="{27C760E0-91B9-094A-86F8-ED703644C20F}" destId="{C0BEBFCF-A8EE-2D48-87AA-366E1B42ACF2}" srcOrd="0" destOrd="1" presId="urn:microsoft.com/office/officeart/2005/8/layout/hierarchy3"/>
    <dgm:cxn modelId="{8B1F436B-12A7-7243-871A-27877808F047}" type="presOf" srcId="{066B8B64-9BD8-CC4F-9289-9DBDCDAF316E}" destId="{C0BEBFCF-A8EE-2D48-87AA-366E1B42ACF2}" srcOrd="0" destOrd="0" presId="urn:microsoft.com/office/officeart/2005/8/layout/hierarchy3"/>
    <dgm:cxn modelId="{BE0F5C72-8153-0C4C-A99C-874BE38DB8D4}" type="presOf" srcId="{8DBC64BC-43EF-1646-8E7F-5A541D03189C}" destId="{C0BEBFCF-A8EE-2D48-87AA-366E1B42ACF2}" srcOrd="0" destOrd="2" presId="urn:microsoft.com/office/officeart/2005/8/layout/hierarchy3"/>
    <dgm:cxn modelId="{AC8903A4-D5EE-CF4F-986C-A86007012D17}" type="presOf" srcId="{845E85CE-4D64-1A45-BC8C-E56CF42CA779}" destId="{3B052EE9-B8F8-B446-9B1D-F4F8A4C659E8}" srcOrd="0" destOrd="4" presId="urn:microsoft.com/office/officeart/2005/8/layout/hierarchy3"/>
    <dgm:cxn modelId="{93CFCE30-3302-864C-A5B6-3D348C655736}" type="presOf" srcId="{6AF8270A-067A-BA46-AE95-DEDE0C9203D3}" destId="{3B052EE9-B8F8-B446-9B1D-F4F8A4C659E8}" srcOrd="0" destOrd="2" presId="urn:microsoft.com/office/officeart/2005/8/layout/hierarchy3"/>
    <dgm:cxn modelId="{D72F8767-F5D8-A141-A9EE-E33BD17D26F4}" srcId="{BD76F7DB-1212-4849-9F04-6738B92A3487}" destId="{066B8B64-9BD8-CC4F-9289-9DBDCDAF316E}" srcOrd="0" destOrd="0" parTransId="{263597B9-FBE5-EC42-A11D-A56C9A9A057A}" sibTransId="{F804511D-696A-4948-BC35-CB5D98F10295}"/>
    <dgm:cxn modelId="{D892AA56-4805-E545-8E82-B08E45252A4E}" type="presOf" srcId="{456574FE-65A8-F045-B57A-7FFA83ED8BF3}" destId="{3B052EE9-B8F8-B446-9B1D-F4F8A4C659E8}" srcOrd="0" destOrd="3" presId="urn:microsoft.com/office/officeart/2005/8/layout/hierarchy3"/>
    <dgm:cxn modelId="{0CA30FBC-DF38-DD40-B4F4-FFE49985D0BF}" srcId="{4307518A-5F53-F94C-9F25-6368D3919D6E}" destId="{845E85CE-4D64-1A45-BC8C-E56CF42CA779}" srcOrd="3" destOrd="0" parTransId="{5DC1248E-4ED7-084A-8088-83D6757FE4B4}" sibTransId="{322A9264-30F2-8640-8321-FDEC2A908A94}"/>
    <dgm:cxn modelId="{6E60E172-4335-3345-AB59-255290CE307B}" type="presOf" srcId="{AE78A270-6E37-CA4F-8FBD-BD352768DA89}" destId="{C721AED4-D33A-014D-8B76-6E302976C2D6}" srcOrd="0" destOrd="0" presId="urn:microsoft.com/office/officeart/2005/8/layout/hierarchy3"/>
    <dgm:cxn modelId="{9992B783-33AC-5C49-A431-8E0DCECC6A1F}" type="presOf" srcId="{4307518A-5F53-F94C-9F25-6368D3919D6E}" destId="{3B052EE9-B8F8-B446-9B1D-F4F8A4C659E8}" srcOrd="0" destOrd="0" presId="urn:microsoft.com/office/officeart/2005/8/layout/hierarchy3"/>
    <dgm:cxn modelId="{F3AFA2B2-4873-5644-8A04-7FD9986FB279}" type="presOf" srcId="{263597B9-FBE5-EC42-A11D-A56C9A9A057A}" destId="{CAB9ECC4-F554-EE46-89BD-929BC132B427}" srcOrd="0" destOrd="0" presId="urn:microsoft.com/office/officeart/2005/8/layout/hierarchy3"/>
    <dgm:cxn modelId="{93ADDE63-81D9-4442-9530-3A101F82899F}" srcId="{E07E61A4-EC51-564A-AAF6-8FB09C329BF4}" destId="{BD76F7DB-1212-4849-9F04-6738B92A3487}" srcOrd="0" destOrd="0" parTransId="{0883F995-5B69-284A-87DD-84EE06151C68}" sibTransId="{E230B62C-BC12-4045-BE03-74A460C29E5A}"/>
    <dgm:cxn modelId="{B1B542AC-F624-FB4E-B902-F88B3E8E475A}" srcId="{066B8B64-9BD8-CC4F-9289-9DBDCDAF316E}" destId="{8DBC64BC-43EF-1646-8E7F-5A541D03189C}" srcOrd="1" destOrd="0" parTransId="{E5B98EAC-B26A-B540-B3E5-42EC6D935C72}" sibTransId="{1CD6E5DE-0190-4945-9373-2C6DD45C7948}"/>
    <dgm:cxn modelId="{3E940526-2E93-F045-BFCA-D365D360A3C1}" type="presOf" srcId="{E07E61A4-EC51-564A-AAF6-8FB09C329BF4}" destId="{5F56000A-59D9-C14B-82E9-08243B4E19B9}" srcOrd="0" destOrd="0" presId="urn:microsoft.com/office/officeart/2005/8/layout/hierarchy3"/>
    <dgm:cxn modelId="{003E5707-61EB-E84D-8147-98F1DA626DD4}" srcId="{066B8B64-9BD8-CC4F-9289-9DBDCDAF316E}" destId="{27C760E0-91B9-094A-86F8-ED703644C20F}" srcOrd="0" destOrd="0" parTransId="{C1D0C2A3-5413-A049-A611-E781252680E2}" sibTransId="{59BC81C7-4DC8-EB44-93E2-5CFD35EE8DAC}"/>
    <dgm:cxn modelId="{1D42F2EA-5220-2943-96FB-38329C9B7AFF}" srcId="{066B8B64-9BD8-CC4F-9289-9DBDCDAF316E}" destId="{7B2BBDBF-52A9-4040-AFA2-E2366ED3F8D7}" srcOrd="4" destOrd="0" parTransId="{9F17BA2D-535B-8441-8499-F5F94A96DB52}" sibTransId="{E9BBCAA8-56A9-4146-A110-051D41973ECB}"/>
    <dgm:cxn modelId="{94D9C86F-9C58-734B-AD4C-4684DF7EC7FE}" type="presOf" srcId="{72CC4557-45CB-A146-A01A-7BE1934A1BAD}" destId="{C0BEBFCF-A8EE-2D48-87AA-366E1B42ACF2}" srcOrd="0" destOrd="4" presId="urn:microsoft.com/office/officeart/2005/8/layout/hierarchy3"/>
    <dgm:cxn modelId="{BD651140-EBA8-904B-9F15-C4F2F6CA39F4}" srcId="{066B8B64-9BD8-CC4F-9289-9DBDCDAF316E}" destId="{BBC8C328-2591-B04C-B5F2-BCA1D506C37A}" srcOrd="2" destOrd="0" parTransId="{E3B60198-B148-B244-BE87-D7F604148038}" sibTransId="{D230084E-19C8-1D43-988E-EADA424110E2}"/>
    <dgm:cxn modelId="{60921E70-F033-4741-BCC3-B726A8610BFF}" srcId="{4307518A-5F53-F94C-9F25-6368D3919D6E}" destId="{6AF8270A-067A-BA46-AE95-DEDE0C9203D3}" srcOrd="1" destOrd="0" parTransId="{FD98A5FB-6C5F-5D4E-8F82-30B261260734}" sibTransId="{511AB057-8ED4-F744-81AA-1415C26CEDE9}"/>
    <dgm:cxn modelId="{BC7A3832-8005-AD4C-990B-8955449E1B52}" type="presOf" srcId="{7B2BBDBF-52A9-4040-AFA2-E2366ED3F8D7}" destId="{C0BEBFCF-A8EE-2D48-87AA-366E1B42ACF2}" srcOrd="0" destOrd="5" presId="urn:microsoft.com/office/officeart/2005/8/layout/hierarchy3"/>
    <dgm:cxn modelId="{F37791D6-3DFC-5A40-8F62-087286347982}" type="presParOf" srcId="{5F56000A-59D9-C14B-82E9-08243B4E19B9}" destId="{CFF76B82-EC57-4C4A-AAC1-33D51F6282CF}" srcOrd="0" destOrd="0" presId="urn:microsoft.com/office/officeart/2005/8/layout/hierarchy3"/>
    <dgm:cxn modelId="{4D9A1027-AAEF-F247-B477-31CB60E40B8E}" type="presParOf" srcId="{CFF76B82-EC57-4C4A-AAC1-33D51F6282CF}" destId="{945F4737-9849-7E4A-9605-A164F90AF65C}" srcOrd="0" destOrd="0" presId="urn:microsoft.com/office/officeart/2005/8/layout/hierarchy3"/>
    <dgm:cxn modelId="{1E43A140-D000-6D45-8B45-D4AECBBFF8C0}" type="presParOf" srcId="{945F4737-9849-7E4A-9605-A164F90AF65C}" destId="{87412E43-8610-DF41-99E1-8206DE4E9AEB}" srcOrd="0" destOrd="0" presId="urn:microsoft.com/office/officeart/2005/8/layout/hierarchy3"/>
    <dgm:cxn modelId="{5D99E35F-A36E-874A-B600-7F889F3135AC}" type="presParOf" srcId="{945F4737-9849-7E4A-9605-A164F90AF65C}" destId="{C6C14D6C-28A4-F441-8E1E-6B7B1DEB82C2}" srcOrd="1" destOrd="0" presId="urn:microsoft.com/office/officeart/2005/8/layout/hierarchy3"/>
    <dgm:cxn modelId="{7CF4CA15-B655-7D4A-A160-A2D3F4919542}" type="presParOf" srcId="{CFF76B82-EC57-4C4A-AAC1-33D51F6282CF}" destId="{EF251E6D-1379-314F-8A50-AD2B0276AF79}" srcOrd="1" destOrd="0" presId="urn:microsoft.com/office/officeart/2005/8/layout/hierarchy3"/>
    <dgm:cxn modelId="{3C49EE71-4247-9B4F-974D-689CF4BB1BD1}" type="presParOf" srcId="{EF251E6D-1379-314F-8A50-AD2B0276AF79}" destId="{CAB9ECC4-F554-EE46-89BD-929BC132B427}" srcOrd="0" destOrd="0" presId="urn:microsoft.com/office/officeart/2005/8/layout/hierarchy3"/>
    <dgm:cxn modelId="{AB2D02C9-EE40-884F-AD4B-1E042BA93C68}" type="presParOf" srcId="{EF251E6D-1379-314F-8A50-AD2B0276AF79}" destId="{C0BEBFCF-A8EE-2D48-87AA-366E1B42ACF2}" srcOrd="1" destOrd="0" presId="urn:microsoft.com/office/officeart/2005/8/layout/hierarchy3"/>
    <dgm:cxn modelId="{A9F61AA2-B41C-CD4C-9D8C-038EBC70C828}" type="presParOf" srcId="{EF251E6D-1379-314F-8A50-AD2B0276AF79}" destId="{C721AED4-D33A-014D-8B76-6E302976C2D6}" srcOrd="2" destOrd="0" presId="urn:microsoft.com/office/officeart/2005/8/layout/hierarchy3"/>
    <dgm:cxn modelId="{DF138376-B3DA-5940-B8D7-51C72589D042}" type="presParOf" srcId="{EF251E6D-1379-314F-8A50-AD2B0276AF79}" destId="{3B052EE9-B8F8-B446-9B1D-F4F8A4C659E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602F7-6431-5648-B3BB-BC23748CEE9A}">
      <dsp:nvSpPr>
        <dsp:cNvPr id="0" name=""/>
        <dsp:cNvSpPr/>
      </dsp:nvSpPr>
      <dsp:spPr>
        <a:xfrm>
          <a:off x="613176" y="2428"/>
          <a:ext cx="2326406" cy="1057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Financial</a:t>
          </a:r>
          <a:endParaRPr lang="en-US" sz="3200" kern="1200" dirty="0"/>
        </a:p>
      </dsp:txBody>
      <dsp:txXfrm>
        <a:off x="644152" y="33404"/>
        <a:ext cx="2264454" cy="995644"/>
      </dsp:txXfrm>
    </dsp:sp>
    <dsp:sp modelId="{73FFA05B-F29F-704A-BCC3-BE5AAD0023E6}">
      <dsp:nvSpPr>
        <dsp:cNvPr id="0" name=""/>
        <dsp:cNvSpPr/>
      </dsp:nvSpPr>
      <dsp:spPr>
        <a:xfrm>
          <a:off x="845817" y="1060024"/>
          <a:ext cx="232640" cy="11125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563"/>
              </a:lnTo>
              <a:lnTo>
                <a:pt x="232640" y="1112563"/>
              </a:lnTo>
            </a:path>
          </a:pathLst>
        </a:custGeom>
        <a:noFill/>
        <a:ln w="1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239527-958C-BF43-AC36-2FAC4DC81DAF}">
      <dsp:nvSpPr>
        <dsp:cNvPr id="0" name=""/>
        <dsp:cNvSpPr/>
      </dsp:nvSpPr>
      <dsp:spPr>
        <a:xfrm>
          <a:off x="1078458" y="1350825"/>
          <a:ext cx="2194564" cy="16435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73152" rIns="91440" bIns="7315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1600" b="1" kern="1200" dirty="0" smtClean="0">
              <a:solidFill>
                <a:srgbClr val="263B86"/>
              </a:solidFill>
            </a:rPr>
            <a:t>Income</a:t>
          </a:r>
          <a:endParaRPr lang="en-US" sz="1600" b="1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Stern-Recommended Room &amp; Board Budget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Summer Internship Income</a:t>
          </a:r>
          <a:endParaRPr lang="en-US" sz="1400" kern="1200" dirty="0">
            <a:solidFill>
              <a:srgbClr val="263B86"/>
            </a:solidFill>
          </a:endParaRPr>
        </a:p>
      </dsp:txBody>
      <dsp:txXfrm>
        <a:off x="1126595" y="1398962"/>
        <a:ext cx="2098290" cy="1547251"/>
      </dsp:txXfrm>
    </dsp:sp>
    <dsp:sp modelId="{C4B5496B-3C4A-B540-BC10-B2DE2EF09328}">
      <dsp:nvSpPr>
        <dsp:cNvPr id="0" name=""/>
        <dsp:cNvSpPr/>
      </dsp:nvSpPr>
      <dsp:spPr>
        <a:xfrm>
          <a:off x="845817" y="1060024"/>
          <a:ext cx="232640" cy="3046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6889"/>
              </a:lnTo>
              <a:lnTo>
                <a:pt x="232640" y="3046889"/>
              </a:lnTo>
            </a:path>
          </a:pathLst>
        </a:custGeom>
        <a:noFill/>
        <a:ln w="1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CFD658-D8A2-F64E-BD4F-1AA2A95288FE}">
      <dsp:nvSpPr>
        <dsp:cNvPr id="0" name=""/>
        <dsp:cNvSpPr/>
      </dsp:nvSpPr>
      <dsp:spPr>
        <a:xfrm>
          <a:off x="1078458" y="3285151"/>
          <a:ext cx="2194564" cy="16435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73152" rIns="91440" bIns="7315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1600" b="1" kern="1200" dirty="0" smtClean="0">
              <a:solidFill>
                <a:srgbClr val="263B86"/>
              </a:solidFill>
            </a:rPr>
            <a:t>Expenses</a:t>
          </a:r>
          <a:endParaRPr lang="en-US" sz="1600" b="1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Rent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Meal Options</a:t>
          </a:r>
          <a:endParaRPr lang="en-US" sz="1400" kern="1200" dirty="0">
            <a:solidFill>
              <a:srgbClr val="263B86"/>
            </a:solidFill>
          </a:endParaRPr>
        </a:p>
      </dsp:txBody>
      <dsp:txXfrm>
        <a:off x="1126595" y="3333288"/>
        <a:ext cx="2098290" cy="15472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412E43-8610-DF41-99E1-8206DE4E9AEB}">
      <dsp:nvSpPr>
        <dsp:cNvPr id="0" name=""/>
        <dsp:cNvSpPr/>
      </dsp:nvSpPr>
      <dsp:spPr>
        <a:xfrm>
          <a:off x="611279" y="44"/>
          <a:ext cx="2345382" cy="1066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Nutritional</a:t>
          </a:r>
          <a:endParaRPr lang="en-US" sz="3200" kern="1200" dirty="0"/>
        </a:p>
      </dsp:txBody>
      <dsp:txXfrm>
        <a:off x="642508" y="31273"/>
        <a:ext cx="2282924" cy="1003764"/>
      </dsp:txXfrm>
    </dsp:sp>
    <dsp:sp modelId="{CAB9ECC4-F554-EE46-89BD-929BC132B427}">
      <dsp:nvSpPr>
        <dsp:cNvPr id="0" name=""/>
        <dsp:cNvSpPr/>
      </dsp:nvSpPr>
      <dsp:spPr>
        <a:xfrm>
          <a:off x="845817" y="1066267"/>
          <a:ext cx="234538" cy="11127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2784"/>
              </a:lnTo>
              <a:lnTo>
                <a:pt x="234538" y="1112784"/>
              </a:lnTo>
            </a:path>
          </a:pathLst>
        </a:custGeom>
        <a:noFill/>
        <a:ln w="1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EBFCF-A8EE-2D48-87AA-366E1B42ACF2}">
      <dsp:nvSpPr>
        <dsp:cNvPr id="0" name=""/>
        <dsp:cNvSpPr/>
      </dsp:nvSpPr>
      <dsp:spPr>
        <a:xfrm>
          <a:off x="1080355" y="1359440"/>
          <a:ext cx="2194564" cy="1639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73152" rIns="91440" bIns="7315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ts val="600"/>
            </a:spcAft>
          </a:pPr>
          <a:r>
            <a:rPr lang="en-US" sz="1600" b="1" kern="1200" dirty="0" smtClean="0">
              <a:solidFill>
                <a:srgbClr val="263B86"/>
              </a:solidFill>
            </a:rPr>
            <a:t>Personal Health Info</a:t>
          </a:r>
          <a:endParaRPr lang="en-US" sz="1600" b="1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252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Gender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252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Age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252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Height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252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Weight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ts val="252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Activity Level</a:t>
          </a:r>
          <a:endParaRPr lang="en-US" sz="1400" kern="1200" dirty="0">
            <a:solidFill>
              <a:srgbClr val="263B86"/>
            </a:solidFill>
          </a:endParaRPr>
        </a:p>
      </dsp:txBody>
      <dsp:txXfrm>
        <a:off x="1128366" y="1407451"/>
        <a:ext cx="2098542" cy="1543200"/>
      </dsp:txXfrm>
    </dsp:sp>
    <dsp:sp modelId="{C721AED4-D33A-014D-8B76-6E302976C2D6}">
      <dsp:nvSpPr>
        <dsp:cNvPr id="0" name=""/>
        <dsp:cNvSpPr/>
      </dsp:nvSpPr>
      <dsp:spPr>
        <a:xfrm>
          <a:off x="845817" y="1066267"/>
          <a:ext cx="234538" cy="3045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5180"/>
              </a:lnTo>
              <a:lnTo>
                <a:pt x="234538" y="3045180"/>
              </a:lnTo>
            </a:path>
          </a:pathLst>
        </a:custGeom>
        <a:noFill/>
        <a:ln w="1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052EE9-B8F8-B446-9B1D-F4F8A4C659E8}">
      <dsp:nvSpPr>
        <dsp:cNvPr id="0" name=""/>
        <dsp:cNvSpPr/>
      </dsp:nvSpPr>
      <dsp:spPr>
        <a:xfrm>
          <a:off x="1080355" y="3291836"/>
          <a:ext cx="2194564" cy="1639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73152" rIns="91440" bIns="73152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263B86"/>
              </a:solidFill>
            </a:rPr>
            <a:t>Meal Options</a:t>
          </a:r>
          <a:endParaRPr lang="en-US" sz="1600" b="1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Breakfast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Lunch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Dinner</a:t>
          </a:r>
          <a:endParaRPr lang="en-US" sz="1400" kern="1200" dirty="0">
            <a:solidFill>
              <a:srgbClr val="263B86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solidFill>
                <a:srgbClr val="263B86"/>
              </a:solidFill>
            </a:rPr>
            <a:t>Beer</a:t>
          </a:r>
          <a:endParaRPr lang="en-US" sz="1400" kern="1200" dirty="0">
            <a:solidFill>
              <a:srgbClr val="263B86"/>
            </a:solidFill>
          </a:endParaRPr>
        </a:p>
      </dsp:txBody>
      <dsp:txXfrm>
        <a:off x="1128366" y="3339847"/>
        <a:ext cx="2098542" cy="1543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3F3EB-6F58-40AC-BA55-1CEC6119AF9B}" type="datetimeFigureOut">
              <a:rPr lang="en-US" smtClean="0"/>
              <a:t>12/17/12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F61A3-8938-4CC8-B047-394380461D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24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51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16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6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74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793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31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951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56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4623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72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81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90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522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89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Caroline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F61A3-8938-4CC8-B047-394380461D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44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12/17/12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12/17/12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jpeg"/><Relationship Id="rId5" Type="http://schemas.openxmlformats.org/officeDocument/2006/relationships/image" Target="../media/image7.gif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36277" y="2564805"/>
            <a:ext cx="3871447" cy="1728391"/>
            <a:chOff x="2636277" y="1849120"/>
            <a:chExt cx="3871447" cy="17283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77" t="17859" r="25111" b="46211"/>
            <a:stretch/>
          </p:blipFill>
          <p:spPr>
            <a:xfrm>
              <a:off x="3302834" y="1849120"/>
              <a:ext cx="2538333" cy="114808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636277" y="2931180"/>
              <a:ext cx="3871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Berlin Sans FB Demi" pitchFamily="34" charset="0"/>
                </a:rPr>
                <a:t>Beck</a:t>
              </a:r>
              <a:r>
                <a:rPr lang="en-US" sz="36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Berlin Sans FB Demi" pitchFamily="34" charset="0"/>
                </a:rPr>
                <a:t>Tong</a:t>
              </a:r>
              <a:r>
                <a:rPr lang="en-US" sz="3600" dirty="0" smtClean="0">
                  <a:latin typeface="Berlin Sans FB Demi" pitchFamily="34" charset="0"/>
                </a:rPr>
                <a:t> Tools™</a:t>
              </a:r>
              <a:endParaRPr lang="en-US" sz="3600" dirty="0">
                <a:latin typeface="Berlin Sans FB Dem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6356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Interesting Objective Modifiers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built preferences into the objective, such as a huge reward for attending beer blast and a terrible, decision changing punishment for eating at </a:t>
            </a:r>
            <a:r>
              <a:rPr lang="en-US" dirty="0" err="1" smtClean="0"/>
              <a:t>Sosnoff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9" t="74905" r="51967" b="14547"/>
          <a:stretch/>
        </p:blipFill>
        <p:spPr bwMode="auto">
          <a:xfrm>
            <a:off x="2346960" y="3810000"/>
            <a:ext cx="3894134" cy="211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03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Exciting Stuff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07313666"/>
              </p:ext>
            </p:extLst>
          </p:nvPr>
        </p:nvGraphicFramePr>
        <p:xfrm>
          <a:off x="612775" y="1758943"/>
          <a:ext cx="8153400" cy="3256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5005"/>
                <a:gridCol w="60183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263B86"/>
                          </a:solidFill>
                          <a:latin typeface="+mn-lt"/>
                        </a:rPr>
                        <a:t>Objective</a:t>
                      </a:r>
                      <a:endParaRPr lang="en-US" b="1" dirty="0">
                        <a:solidFill>
                          <a:srgbClr val="263B86"/>
                        </a:solidFill>
                        <a:latin typeface="+mn-lt"/>
                      </a:endParaRP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00"/>
                        </a:spcAft>
                      </a:pPr>
                      <a:r>
                        <a:rPr lang="en-US" b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To</a:t>
                      </a:r>
                      <a:r>
                        <a:rPr lang="en-US" b="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 minimize your “Anti-Happiness Score,” which is equal to:</a:t>
                      </a: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Lucida Grande"/>
                        <a:buChar char="+"/>
                      </a:pPr>
                      <a:r>
                        <a:rPr lang="en-US" sz="1400" b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20 x how many times you eat at a</a:t>
                      </a:r>
                      <a:r>
                        <a:rPr lang="en-US" sz="1400" b="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 restaurant more than once</a:t>
                      </a: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Lucida Grande"/>
                        <a:buChar char="−"/>
                      </a:pPr>
                      <a:r>
                        <a:rPr lang="en-US" sz="1400" b="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the difference between your 4-day budget and spend</a:t>
                      </a: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Lucida Grande"/>
                        <a:buChar char="+"/>
                      </a:pPr>
                      <a:r>
                        <a:rPr lang="en-US" sz="1400" b="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30 points each time you eat at </a:t>
                      </a:r>
                      <a:r>
                        <a:rPr lang="en-US" sz="1400" b="0" baseline="0" dirty="0" err="1" smtClean="0">
                          <a:solidFill>
                            <a:srgbClr val="263B86"/>
                          </a:solidFill>
                          <a:latin typeface="+mn-lt"/>
                        </a:rPr>
                        <a:t>Sosnoff</a:t>
                      </a:r>
                      <a:endParaRPr lang="en-US" sz="1400" b="0" baseline="0" dirty="0" smtClean="0">
                        <a:solidFill>
                          <a:srgbClr val="263B86"/>
                        </a:solidFill>
                        <a:latin typeface="+mn-lt"/>
                      </a:endParaRP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Lucida Grande"/>
                        <a:buChar char="−"/>
                      </a:pPr>
                      <a:r>
                        <a:rPr lang="en-US" sz="1400" b="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30 points each time you go to Beer Blast</a:t>
                      </a: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263B86"/>
                          </a:solidFill>
                          <a:latin typeface="+mn-lt"/>
                        </a:rPr>
                        <a:t>Decision Variables</a:t>
                      </a:r>
                      <a:endParaRPr lang="en-US" b="1" dirty="0">
                        <a:solidFill>
                          <a:srgbClr val="263B86"/>
                        </a:solidFill>
                        <a:latin typeface="+mn-lt"/>
                      </a:endParaRP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200"/>
                        </a:spcAft>
                      </a:pPr>
                      <a:r>
                        <a:rPr lang="en-US" dirty="0" smtClean="0">
                          <a:solidFill>
                            <a:srgbClr val="263B86"/>
                          </a:solidFill>
                          <a:latin typeface="+mn-lt"/>
                        </a:rPr>
                        <a:t>What</a:t>
                      </a:r>
                      <a:r>
                        <a:rPr lang="en-US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 and where to eat for each meal during a 4-day week.</a:t>
                      </a:r>
                      <a:endParaRPr lang="en-US" dirty="0">
                        <a:solidFill>
                          <a:srgbClr val="263B86"/>
                        </a:solidFill>
                        <a:latin typeface="+mn-lt"/>
                      </a:endParaRP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263B86"/>
                          </a:solidFill>
                          <a:latin typeface="+mn-lt"/>
                        </a:rPr>
                        <a:t>Constraints</a:t>
                      </a:r>
                      <a:endParaRPr lang="en-US" b="1" dirty="0">
                        <a:solidFill>
                          <a:srgbClr val="263B86"/>
                        </a:solidFill>
                        <a:latin typeface="+mn-lt"/>
                      </a:endParaRP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Wingdings" charset="2"/>
                        <a:buChar char=""/>
                      </a:pPr>
                      <a:r>
                        <a:rPr lang="en-US" sz="1400" dirty="0" smtClean="0">
                          <a:solidFill>
                            <a:srgbClr val="263B86"/>
                          </a:solidFill>
                          <a:latin typeface="+mn-lt"/>
                        </a:rPr>
                        <a:t>Total Cost </a:t>
                      </a:r>
                      <a:r>
                        <a:rPr lang="en-US" sz="1400" dirty="0" smtClean="0">
                          <a:solidFill>
                            <a:srgbClr val="263B86"/>
                          </a:solidFill>
                          <a:latin typeface="+mn-lt"/>
                          <a:ea typeface="Wingdings"/>
                          <a:cs typeface="Wingdings"/>
                          <a:sym typeface="Wingdings"/>
                        </a:rPr>
                        <a:t>⇐</a:t>
                      </a: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  <a:sym typeface="Wingdings"/>
                        </a:rPr>
                        <a:t> 4x </a:t>
                      </a:r>
                      <a:r>
                        <a:rPr lang="en-US" sz="1400" dirty="0" smtClean="0">
                          <a:solidFill>
                            <a:srgbClr val="263B86"/>
                          </a:solidFill>
                          <a:latin typeface="+mn-lt"/>
                        </a:rPr>
                        <a:t>Daily $ Budget</a:t>
                      </a: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Wingdings" charset="2"/>
                        <a:buChar char=""/>
                      </a:pPr>
                      <a:r>
                        <a:rPr lang="en-US" sz="1400" dirty="0" smtClean="0">
                          <a:solidFill>
                            <a:srgbClr val="263B86"/>
                          </a:solidFill>
                          <a:latin typeface="+mn-lt"/>
                        </a:rPr>
                        <a:t>Must</a:t>
                      </a: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 Eat/Drink 4 Meals Every Day</a:t>
                      </a:r>
                    </a:p>
                    <a:p>
                      <a:pPr marL="28575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Wingdings" charset="2"/>
                        <a:buChar char=""/>
                      </a:pP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Calories </a:t>
                      </a: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Consumed </a:t>
                      </a:r>
                      <a:r>
                        <a:rPr lang="en-US" sz="1400" dirty="0" smtClean="0">
                          <a:solidFill>
                            <a:srgbClr val="263B86"/>
                          </a:solidFill>
                          <a:latin typeface="+mn-lt"/>
                          <a:ea typeface="Wingdings"/>
                          <a:cs typeface="Wingdings"/>
                          <a:sym typeface="Wingdings"/>
                        </a:rPr>
                        <a:t>⇐</a:t>
                      </a: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Calorie </a:t>
                      </a: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Budget</a:t>
                      </a:r>
                    </a:p>
                    <a:p>
                      <a:pPr marL="285750" lvl="0" indent="-285750">
                        <a:spcAft>
                          <a:spcPts val="200"/>
                        </a:spcAft>
                        <a:buClr>
                          <a:schemeClr val="accent1"/>
                        </a:buClr>
                        <a:buFont typeface="Wingdings" charset="2"/>
                        <a:buChar char=""/>
                      </a:pPr>
                      <a:r>
                        <a:rPr lang="en-US" sz="1400" baseline="0" dirty="0" smtClean="0">
                          <a:solidFill>
                            <a:srgbClr val="263B86"/>
                          </a:solidFill>
                          <a:latin typeface="+mn-lt"/>
                        </a:rPr>
                        <a:t>Beer Blast is Preferred for Thursday</a:t>
                      </a:r>
                      <a:endParaRPr lang="en-US" sz="1400" dirty="0">
                        <a:solidFill>
                          <a:srgbClr val="263B86"/>
                        </a:solidFill>
                        <a:latin typeface="+mn-lt"/>
                      </a:endParaRPr>
                    </a:p>
                  </a:txBody>
                  <a:tcPr marL="182880" marR="182880" marT="137160" marB="137160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Explosion 1 5"/>
          <p:cNvSpPr/>
          <p:nvPr/>
        </p:nvSpPr>
        <p:spPr>
          <a:xfrm>
            <a:off x="1404424" y="191967"/>
            <a:ext cx="2659576" cy="1256308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BORING!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0718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80308" y="1539240"/>
            <a:ext cx="2557272" cy="452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Lunch Options</a:t>
            </a:r>
            <a:endParaRPr lang="en-US" sz="1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00" t="61793" r="36200" b="30007"/>
          <a:stretch/>
        </p:blipFill>
        <p:spPr bwMode="auto">
          <a:xfrm>
            <a:off x="6476367" y="4698047"/>
            <a:ext cx="2468880" cy="702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0" t="26489" r="47067" b="41378"/>
          <a:stretch/>
        </p:blipFill>
        <p:spPr bwMode="auto">
          <a:xfrm>
            <a:off x="6360160" y="2407920"/>
            <a:ext cx="2701295" cy="22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360160" y="1600200"/>
            <a:ext cx="2557272" cy="45212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dirty="0" smtClean="0"/>
              <a:t>Nutritional Information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5181600" y="1554480"/>
            <a:ext cx="1182576" cy="325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181600" y="3870960"/>
            <a:ext cx="1182576" cy="3251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20504" r="36467" b="14314"/>
          <a:stretch/>
        </p:blipFill>
        <p:spPr bwMode="auto">
          <a:xfrm>
            <a:off x="111760" y="2307272"/>
            <a:ext cx="5435600" cy="348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86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02640" y="2001520"/>
            <a:ext cx="831734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large number of decision variables limited the complexity of the model</a:t>
            </a:r>
          </a:p>
          <a:p>
            <a:r>
              <a:rPr lang="en-US" dirty="0"/>
              <a:t>a</a:t>
            </a:r>
            <a:r>
              <a:rPr lang="en-US" dirty="0" smtClean="0"/>
              <a:t>nd greatly expanded processing time.  </a:t>
            </a:r>
          </a:p>
          <a:p>
            <a:r>
              <a:rPr lang="en-US" dirty="0"/>
              <a:t>	</a:t>
            </a:r>
            <a:r>
              <a:rPr lang="en-US" dirty="0" smtClean="0"/>
              <a:t>- You can get to 200 pretty quickly!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were forced to build certain constraints, such as not going to a restaurant</a:t>
            </a:r>
          </a:p>
          <a:p>
            <a:r>
              <a:rPr lang="en-US" dirty="0"/>
              <a:t>t</a:t>
            </a:r>
            <a:r>
              <a:rPr lang="en-US" dirty="0" smtClean="0"/>
              <a:t>oo many times in a given week, into the objective.  </a:t>
            </a:r>
          </a:p>
          <a:p>
            <a:r>
              <a:rPr lang="en-US" dirty="0" smtClean="0"/>
              <a:t>	- We created an anti-happiness score!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 would like a more dynamic way to incorporate randomness and crystal</a:t>
            </a:r>
          </a:p>
          <a:p>
            <a:r>
              <a:rPr lang="en-US" dirty="0" smtClean="0"/>
              <a:t>ball to establish sensitivity and ranges</a:t>
            </a:r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80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Interesting insights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39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you include constraints regarding protein intake, carb intake, and fat intake, there are no feasible combinations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33" t="27719" r="35333" b="31807"/>
          <a:stretch/>
        </p:blipFill>
        <p:spPr bwMode="auto">
          <a:xfrm>
            <a:off x="2783840" y="3269208"/>
            <a:ext cx="3545840" cy="2715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minimum amount to spend on food, with conservative assumptions such as dumplings comprising a meal, is ~$120.00</a:t>
            </a:r>
          </a:p>
          <a:p>
            <a:r>
              <a:rPr lang="en-US" sz="2000" dirty="0" smtClean="0"/>
              <a:t>We ran a Crystal ball simulation with a gamma distribution for summer income and normal distribution with mean $1700 for rent and tested to see what percentage will lose money every week</a:t>
            </a:r>
          </a:p>
          <a:p>
            <a:r>
              <a:rPr lang="en-US" sz="2000" dirty="0" smtClean="0"/>
              <a:t>Even with the lowest possible spend, 60% of students would be net negative for the week</a:t>
            </a:r>
            <a:endParaRPr lang="en-US" sz="2000" dirty="0"/>
          </a:p>
        </p:txBody>
      </p:sp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9040" y="4072092"/>
            <a:ext cx="3840480" cy="235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1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36277" y="2564805"/>
            <a:ext cx="3871447" cy="1728391"/>
            <a:chOff x="2636277" y="1849120"/>
            <a:chExt cx="3871447" cy="17283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77" t="17859" r="25111" b="46211"/>
            <a:stretch/>
          </p:blipFill>
          <p:spPr>
            <a:xfrm>
              <a:off x="3302834" y="1849120"/>
              <a:ext cx="2538333" cy="114808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636277" y="2931180"/>
              <a:ext cx="38714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Berlin Sans FB Demi" pitchFamily="34" charset="0"/>
                </a:rPr>
                <a:t>Beck</a:t>
              </a:r>
              <a:r>
                <a:rPr lang="en-US" sz="36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Berlin Sans FB Demi" pitchFamily="34" charset="0"/>
                </a:rPr>
                <a:t>Tong</a:t>
              </a:r>
              <a:r>
                <a:rPr lang="en-US" sz="3600" dirty="0" smtClean="0">
                  <a:latin typeface="Berlin Sans FB Demi" pitchFamily="34" charset="0"/>
                </a:rPr>
                <a:t> Tools™</a:t>
              </a:r>
              <a:endParaRPr lang="en-US" sz="3600" dirty="0">
                <a:latin typeface="Berlin Sans FB Dem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1523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you ever feel like this?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 have a solution for you…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5" t="32511" r="25750" b="15439"/>
          <a:stretch/>
        </p:blipFill>
        <p:spPr>
          <a:xfrm>
            <a:off x="1828800" y="467360"/>
            <a:ext cx="4958080" cy="34965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Explosion 1 5"/>
          <p:cNvSpPr/>
          <p:nvPr/>
        </p:nvSpPr>
        <p:spPr>
          <a:xfrm>
            <a:off x="5404655" y="467360"/>
            <a:ext cx="1918653" cy="1634706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WHY??!?!?!??!?!!!?!</a:t>
            </a:r>
          </a:p>
        </p:txBody>
      </p:sp>
    </p:spTree>
    <p:extLst>
      <p:ext uri="{BB962C8B-B14F-4D97-AF65-F5344CB8AC3E}">
        <p14:creationId xmlns:p14="http://schemas.microsoft.com/office/powerpoint/2010/main" val="1324193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SternEats</a:t>
            </a:r>
            <a:r>
              <a:rPr lang="en-US" dirty="0" smtClean="0"/>
              <a:t> model is your answer!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199"/>
            <a:ext cx="8153400" cy="479836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felt that there is limited guidance on where and what to eat as a student at Stern</a:t>
            </a:r>
          </a:p>
          <a:p>
            <a:r>
              <a:rPr lang="en-US" sz="2000" dirty="0" smtClean="0"/>
              <a:t>This problem is exacerbated by financial and dietary constraints, which leads to misguided </a:t>
            </a:r>
            <a:r>
              <a:rPr lang="en-US" sz="2000" dirty="0" err="1" smtClean="0"/>
              <a:t>Sosnoff</a:t>
            </a:r>
            <a:r>
              <a:rPr lang="en-US" sz="2000" dirty="0" smtClean="0"/>
              <a:t> meals</a:t>
            </a:r>
          </a:p>
          <a:p>
            <a:r>
              <a:rPr lang="en-US" sz="2000" dirty="0" smtClean="0"/>
              <a:t>Our tool addresses these concerns and takes your:</a:t>
            </a:r>
          </a:p>
          <a:p>
            <a:pPr lvl="1"/>
            <a:r>
              <a:rPr lang="en-US" sz="2000" dirty="0"/>
              <a:t>Age</a:t>
            </a:r>
          </a:p>
          <a:p>
            <a:pPr lvl="1"/>
            <a:r>
              <a:rPr lang="en-US" sz="2000" dirty="0"/>
              <a:t>Height</a:t>
            </a:r>
          </a:p>
          <a:p>
            <a:pPr lvl="1"/>
            <a:r>
              <a:rPr lang="en-US" sz="2000" dirty="0"/>
              <a:t>Weight</a:t>
            </a:r>
          </a:p>
          <a:p>
            <a:pPr lvl="1"/>
            <a:r>
              <a:rPr lang="en-US" sz="2000" dirty="0"/>
              <a:t>Exercise Routine</a:t>
            </a:r>
          </a:p>
          <a:p>
            <a:pPr lvl="1"/>
            <a:r>
              <a:rPr lang="en-US" sz="2000" dirty="0"/>
              <a:t>Rent</a:t>
            </a:r>
          </a:p>
          <a:p>
            <a:pPr lvl="1"/>
            <a:r>
              <a:rPr lang="en-US" sz="2000" dirty="0"/>
              <a:t>Summer </a:t>
            </a:r>
            <a:r>
              <a:rPr lang="en-US" sz="2000" dirty="0" smtClean="0"/>
              <a:t>Income</a:t>
            </a:r>
          </a:p>
          <a:p>
            <a:r>
              <a:rPr lang="en-US" sz="2000" dirty="0" smtClean="0"/>
              <a:t>And outputs…</a:t>
            </a:r>
          </a:p>
        </p:txBody>
      </p:sp>
    </p:spTree>
    <p:extLst>
      <p:ext uri="{BB962C8B-B14F-4D97-AF65-F5344CB8AC3E}">
        <p14:creationId xmlns:p14="http://schemas.microsoft.com/office/powerpoint/2010/main" val="9919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Daily Recommendations for Food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14889757"/>
              </p:ext>
            </p:extLst>
          </p:nvPr>
        </p:nvGraphicFramePr>
        <p:xfrm>
          <a:off x="612775" y="1935480"/>
          <a:ext cx="8153400" cy="2473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Breakfast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Dinner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Granola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Falafel Sandwich</a:t>
                      </a:r>
                      <a:r>
                        <a:rPr lang="en-US" baseline="0" dirty="0" smtClean="0"/>
                        <a:t> with Feta Cheese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Pork Dumplings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Brooklyn Lager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0" y="2443479"/>
            <a:ext cx="1143000" cy="11477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800" y="2798426"/>
            <a:ext cx="1630680" cy="4378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280" y="2541965"/>
            <a:ext cx="1068387" cy="9507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0" y="2343625"/>
            <a:ext cx="1347470" cy="13474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27200" y="4807634"/>
            <a:ext cx="5865708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model outputs recommendations for 4 days subject</a:t>
            </a:r>
          </a:p>
          <a:p>
            <a:r>
              <a:rPr lang="en-US" dirty="0"/>
              <a:t>t</a:t>
            </a:r>
            <a:r>
              <a:rPr lang="en-US" dirty="0" smtClean="0"/>
              <a:t>o your needs and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81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the model 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79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31755989"/>
              </p:ext>
            </p:extLst>
          </p:nvPr>
        </p:nvGraphicFramePr>
        <p:xfrm>
          <a:off x="609600" y="1589566"/>
          <a:ext cx="3886200" cy="4931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334524440"/>
              </p:ext>
            </p:extLst>
          </p:nvPr>
        </p:nvGraphicFramePr>
        <p:xfrm>
          <a:off x="4844901" y="1589567"/>
          <a:ext cx="3886200" cy="4931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224228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Inputs (example)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20767855"/>
              </p:ext>
            </p:extLst>
          </p:nvPr>
        </p:nvGraphicFramePr>
        <p:xfrm>
          <a:off x="2362200" y="1862499"/>
          <a:ext cx="6400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8046"/>
                <a:gridCol w="219275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2"/>
                          </a:solidFill>
                        </a:rPr>
                        <a:t>Stern-Recommended Room &amp; Board Budget (Annual)</a:t>
                      </a:r>
                      <a:endParaRPr lang="en-US" b="0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/>
                          </a:solidFill>
                        </a:rPr>
                        <a:t>$24,472</a:t>
                      </a:r>
                      <a:endParaRPr lang="en-US" b="0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+ Summer Internship Income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$8,000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= Annual Income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$32,472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- Rent Expense</a:t>
                      </a:r>
                      <a:r>
                        <a:rPr lang="en-US" baseline="0" dirty="0" smtClean="0">
                          <a:solidFill>
                            <a:schemeClr val="tx2"/>
                          </a:solidFill>
                        </a:rPr>
                        <a:t> (Annual)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solidFill>
                            <a:schemeClr val="tx2"/>
                          </a:solidFill>
                        </a:rPr>
                        <a:t>$20,400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= Annual Food Budget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$12,072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÷ 365 Days / Year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=</a:t>
                      </a:r>
                      <a:r>
                        <a:rPr lang="en-US" b="1" baseline="0" dirty="0" smtClean="0">
                          <a:solidFill>
                            <a:schemeClr val="tx2"/>
                          </a:solidFill>
                        </a:rPr>
                        <a:t> Daily Food Budget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2"/>
                          </a:solidFill>
                        </a:rPr>
                        <a:t>$33/Day</a:t>
                      </a:r>
                      <a:endParaRPr lang="en-US" b="1" dirty="0">
                        <a:solidFill>
                          <a:schemeClr val="tx2"/>
                        </a:solidFill>
                      </a:endParaRPr>
                    </a:p>
                  </a:txBody>
                  <a:tcPr marL="182880" marR="182880" marT="137160" marB="137160" anchor="ctr">
                    <a:lnL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BC0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376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ent Arrow 10"/>
          <p:cNvSpPr/>
          <p:nvPr/>
        </p:nvSpPr>
        <p:spPr>
          <a:xfrm rot="16200000">
            <a:off x="3616582" y="3801883"/>
            <a:ext cx="1554480" cy="822960"/>
          </a:xfrm>
          <a:prstGeom prst="ben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Bent Arrow 9"/>
          <p:cNvSpPr/>
          <p:nvPr/>
        </p:nvSpPr>
        <p:spPr>
          <a:xfrm rot="5400000">
            <a:off x="5397480" y="1837053"/>
            <a:ext cx="1005840" cy="2377440"/>
          </a:xfrm>
          <a:prstGeom prst="bentArrow">
            <a:avLst>
              <a:gd name="adj1" fmla="val 25000"/>
              <a:gd name="adj2" fmla="val 24258"/>
              <a:gd name="adj3" fmla="val 27968"/>
              <a:gd name="adj4" fmla="val 4375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Nutritional Inputs: Personal Info</a:t>
            </a:r>
            <a:endParaRPr lang="en-US" dirty="0"/>
          </a:p>
        </p:txBody>
      </p:sp>
      <p:pic>
        <p:nvPicPr>
          <p:cNvPr id="4" name="Picture 3" descr="Screen Shot 2012-12-15 at 10.40.4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2132609"/>
            <a:ext cx="4114800" cy="1088839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pic>
        <p:nvPicPr>
          <p:cNvPr id="6" name="Picture 5" descr="Screen Shot 2012-12-15 at 10.42.0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48" y="3674602"/>
            <a:ext cx="4114800" cy="2929180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8" name="Left Brace 7"/>
          <p:cNvSpPr/>
          <p:nvPr/>
        </p:nvSpPr>
        <p:spPr>
          <a:xfrm>
            <a:off x="4476078" y="5449797"/>
            <a:ext cx="304800" cy="924341"/>
          </a:xfrm>
          <a:prstGeom prst="leftBrac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pic>
        <p:nvPicPr>
          <p:cNvPr id="7" name="Picture 6" descr="Screen Shot 2012-12-15 at 10.43.35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47" y="5430629"/>
            <a:ext cx="4114800" cy="984232"/>
          </a:xfrm>
          <a:prstGeom prst="rect">
            <a:avLst/>
          </a:prstGeom>
          <a:ln w="28575">
            <a:solidFill>
              <a:schemeClr val="tx2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3484260" y="2909911"/>
            <a:ext cx="1321042" cy="387058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49924" y="1547833"/>
            <a:ext cx="155683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263B86"/>
                </a:solidFill>
              </a:rPr>
              <a:t>Input Personal</a:t>
            </a:r>
          </a:p>
          <a:p>
            <a:pPr algn="ctr"/>
            <a:r>
              <a:rPr lang="en-US" sz="1600" dirty="0" smtClean="0">
                <a:solidFill>
                  <a:srgbClr val="263B86"/>
                </a:solidFill>
              </a:rPr>
              <a:t>Information Here</a:t>
            </a:r>
            <a:endParaRPr lang="en-US" sz="1600" dirty="0">
              <a:solidFill>
                <a:srgbClr val="263B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72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Inputs: Meal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677108"/>
          </a:xfrm>
          <a:ln w="28575">
            <a:solidFill>
              <a:schemeClr val="accent1"/>
            </a:solidFill>
          </a:ln>
        </p:spPr>
        <p:txBody>
          <a:bodyPr lIns="182880" tIns="91440" rIns="182880" bIns="91440">
            <a:spAutoFit/>
          </a:bodyPr>
          <a:lstStyle/>
          <a:p>
            <a:pPr marL="0" indent="0" algn="ctr">
              <a:buNone/>
            </a:pPr>
            <a:r>
              <a:rPr lang="en-US" sz="1600" dirty="0" smtClean="0">
                <a:solidFill>
                  <a:srgbClr val="263B86"/>
                </a:solidFill>
              </a:rPr>
              <a:t>SternEats comes with 50 pre-loaded meal options including the location, price (including tax &amp; tip where applicable), # of calories, and calories from protein/carbs/fat!</a:t>
            </a:r>
            <a:endParaRPr lang="en-US" sz="1600" dirty="0">
              <a:solidFill>
                <a:srgbClr val="263B86"/>
              </a:solidFill>
            </a:endParaRPr>
          </a:p>
        </p:txBody>
      </p:sp>
      <p:pic>
        <p:nvPicPr>
          <p:cNvPr id="7" name="Picture 6" descr="Screen Shot 2012-12-15 at 10.58.17 AM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"/>
          <a:stretch/>
        </p:blipFill>
        <p:spPr>
          <a:xfrm>
            <a:off x="73272" y="5772280"/>
            <a:ext cx="5486400" cy="1020632"/>
          </a:xfrm>
          <a:prstGeom prst="rect">
            <a:avLst/>
          </a:prstGeom>
        </p:spPr>
      </p:pic>
      <p:pic>
        <p:nvPicPr>
          <p:cNvPr id="6" name="Picture 5" descr="Screen Shot 2012-12-15 at 10.58.08 AM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9"/>
          <a:stretch/>
        </p:blipFill>
        <p:spPr>
          <a:xfrm>
            <a:off x="3527784" y="4513507"/>
            <a:ext cx="5486400" cy="1488232"/>
          </a:xfrm>
          <a:prstGeom prst="rect">
            <a:avLst/>
          </a:prstGeom>
        </p:spPr>
      </p:pic>
      <p:pic>
        <p:nvPicPr>
          <p:cNvPr id="5" name="Picture 4" descr="Screen Shot 2012-12-15 at 10.57.53 AM.p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"/>
          <a:stretch/>
        </p:blipFill>
        <p:spPr>
          <a:xfrm>
            <a:off x="73272" y="3268787"/>
            <a:ext cx="5486400" cy="1473941"/>
          </a:xfrm>
          <a:prstGeom prst="rect">
            <a:avLst/>
          </a:prstGeom>
        </p:spPr>
      </p:pic>
      <p:pic>
        <p:nvPicPr>
          <p:cNvPr id="4" name="Picture 3" descr="Screen Shot 2012-12-15 at 10.57.33 AM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84" y="2403325"/>
            <a:ext cx="5486400" cy="10261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86200" y="2677272"/>
            <a:ext cx="114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63B86"/>
                </a:solidFill>
                <a:effectLst>
                  <a:outerShdw blurRad="50800" dist="38100" dir="2700000" algn="tl" rotWithShape="0">
                    <a:schemeClr val="accent1">
                      <a:alpha val="43000"/>
                    </a:schemeClr>
                  </a:outerShdw>
                </a:effectLst>
              </a:rPr>
              <a:t>Breakfast:</a:t>
            </a:r>
            <a:endParaRPr lang="en-US" b="1" dirty="0">
              <a:solidFill>
                <a:srgbClr val="263B86"/>
              </a:solidFill>
              <a:effectLst>
                <a:outerShdw blurRad="50800" dist="38100" dir="2700000" algn="tl" rotWithShape="0">
                  <a:schemeClr val="accent1">
                    <a:alpha val="43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59672" y="3827694"/>
            <a:ext cx="80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63B86"/>
                </a:solidFill>
                <a:effectLst>
                  <a:outerShdw blurRad="50800" dist="38100" dir="2700000" algn="tl" rotWithShape="0">
                    <a:schemeClr val="accent1">
                      <a:alpha val="43000"/>
                    </a:schemeClr>
                  </a:outerShdw>
                </a:effectLst>
              </a:rPr>
              <a:t>:Lunch</a:t>
            </a:r>
            <a:endParaRPr lang="en-US" b="1" dirty="0">
              <a:solidFill>
                <a:srgbClr val="263B86"/>
              </a:solidFill>
              <a:effectLst>
                <a:outerShdw blurRad="50800" dist="38100" dir="2700000" algn="tl" rotWithShape="0">
                  <a:schemeClr val="accent1">
                    <a:alpha val="43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6563" y="5103291"/>
            <a:ext cx="88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63B86"/>
                </a:solidFill>
                <a:effectLst>
                  <a:outerShdw blurRad="50800" dist="38100" dir="2700000" algn="tl" rotWithShape="0">
                    <a:schemeClr val="accent1">
                      <a:alpha val="43000"/>
                    </a:schemeClr>
                  </a:outerShdw>
                </a:effectLst>
              </a:rPr>
              <a:t>Dinner:</a:t>
            </a:r>
            <a:endParaRPr lang="en-US" b="1" dirty="0">
              <a:solidFill>
                <a:srgbClr val="263B86"/>
              </a:solidFill>
              <a:effectLst>
                <a:outerShdw blurRad="50800" dist="38100" dir="2700000" algn="tl" rotWithShape="0">
                  <a:schemeClr val="accent1">
                    <a:alpha val="43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59672" y="6226917"/>
            <a:ext cx="660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63B86"/>
                </a:solidFill>
                <a:effectLst>
                  <a:outerShdw blurRad="50800" dist="38100" dir="2700000" algn="tl" rotWithShape="0">
                    <a:schemeClr val="accent1">
                      <a:alpha val="43000"/>
                    </a:schemeClr>
                  </a:outerShdw>
                </a:effectLst>
              </a:rPr>
              <a:t>:Beer</a:t>
            </a:r>
            <a:endParaRPr lang="en-US" b="1" dirty="0">
              <a:solidFill>
                <a:srgbClr val="263B86"/>
              </a:solidFill>
              <a:effectLst>
                <a:outerShdw blurRad="50800" dist="38100" dir="2700000" algn="tl" rotWithShape="0">
                  <a:schemeClr val="accent1">
                    <a:alpha val="43000"/>
                  </a:schemeClr>
                </a:outerShdw>
              </a:effectLst>
            </a:endParaRPr>
          </a:p>
        </p:txBody>
      </p:sp>
      <p:sp>
        <p:nvSpPr>
          <p:cNvPr id="12" name="Explosion 1 11"/>
          <p:cNvSpPr/>
          <p:nvPr/>
        </p:nvSpPr>
        <p:spPr>
          <a:xfrm>
            <a:off x="6280888" y="5845546"/>
            <a:ext cx="1877591" cy="964495"/>
          </a:xfrm>
          <a:prstGeom prst="irregularSeal1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b="1" dirty="0" smtClean="0"/>
              <a:t>HOORAY!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96522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401</TotalTime>
  <Words>571</Words>
  <Application>Microsoft Macintosh PowerPoint</Application>
  <PresentationFormat>On-screen Show (4:3)</PresentationFormat>
  <Paragraphs>145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PowerPoint Presentation</vt:lpstr>
      <vt:lpstr>Do you ever feel like this?</vt:lpstr>
      <vt:lpstr>The SternEats model is your answer!</vt:lpstr>
      <vt:lpstr>Daily Recommendations for Food</vt:lpstr>
      <vt:lpstr>How the model works</vt:lpstr>
      <vt:lpstr>Inputs</vt:lpstr>
      <vt:lpstr>Financial Inputs (example)</vt:lpstr>
      <vt:lpstr>Nutritional Inputs: Personal Info</vt:lpstr>
      <vt:lpstr>General Inputs: Meal Options</vt:lpstr>
      <vt:lpstr>Interesting Objective Modifiers</vt:lpstr>
      <vt:lpstr>The Exciting Stuff</vt:lpstr>
      <vt:lpstr>Output</vt:lpstr>
      <vt:lpstr>The Challenges</vt:lpstr>
      <vt:lpstr>Interesting insights</vt:lpstr>
      <vt:lpstr>Nutrition Difficulties</vt:lpstr>
      <vt:lpstr>Income Difficulties</vt:lpstr>
      <vt:lpstr>PowerPoint Presentation</vt:lpstr>
    </vt:vector>
  </TitlesOfParts>
  <Company>NYU Stern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you ever feel like this?</dc:title>
  <dc:creator>Caroline Beck</dc:creator>
  <cp:lastModifiedBy>Caroline Beck</cp:lastModifiedBy>
  <cp:revision>31</cp:revision>
  <dcterms:created xsi:type="dcterms:W3CDTF">2012-12-14T20:32:52Z</dcterms:created>
  <dcterms:modified xsi:type="dcterms:W3CDTF">2012-12-17T20:33:45Z</dcterms:modified>
</cp:coreProperties>
</file>