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23"/>
  </p:notesMasterIdLst>
  <p:sldIdLst>
    <p:sldId id="371" r:id="rId2"/>
    <p:sldId id="349" r:id="rId3"/>
    <p:sldId id="372" r:id="rId4"/>
    <p:sldId id="373" r:id="rId5"/>
    <p:sldId id="376" r:id="rId6"/>
    <p:sldId id="365" r:id="rId7"/>
    <p:sldId id="370" r:id="rId8"/>
    <p:sldId id="378" r:id="rId9"/>
    <p:sldId id="366" r:id="rId10"/>
    <p:sldId id="357" r:id="rId11"/>
    <p:sldId id="387" r:id="rId12"/>
    <p:sldId id="375" r:id="rId13"/>
    <p:sldId id="379" r:id="rId14"/>
    <p:sldId id="385" r:id="rId15"/>
    <p:sldId id="380" r:id="rId16"/>
    <p:sldId id="381" r:id="rId17"/>
    <p:sldId id="382" r:id="rId18"/>
    <p:sldId id="383" r:id="rId19"/>
    <p:sldId id="384" r:id="rId20"/>
    <p:sldId id="386" r:id="rId21"/>
    <p:sldId id="363"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52CFD45-381E-4696-9131-AA7C88577E26}">
          <p14:sldIdLst>
            <p14:sldId id="371"/>
            <p14:sldId id="349"/>
            <p14:sldId id="372"/>
            <p14:sldId id="373"/>
            <p14:sldId id="376"/>
            <p14:sldId id="365"/>
            <p14:sldId id="370"/>
            <p14:sldId id="378"/>
            <p14:sldId id="366"/>
            <p14:sldId id="357"/>
            <p14:sldId id="387"/>
            <p14:sldId id="375"/>
            <p14:sldId id="379"/>
            <p14:sldId id="385"/>
            <p14:sldId id="380"/>
            <p14:sldId id="381"/>
            <p14:sldId id="382"/>
            <p14:sldId id="383"/>
            <p14:sldId id="384"/>
            <p14:sldId id="386"/>
            <p14:sldId id="36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9D37"/>
    <a:srgbClr val="FF9900"/>
    <a:srgbClr val="F3C991"/>
    <a:srgbClr val="FFCC66"/>
    <a:srgbClr val="C0E399"/>
    <a:srgbClr val="99FF33"/>
    <a:srgbClr val="CCFF66"/>
    <a:srgbClr val="333333"/>
    <a:srgbClr val="EEF8E4"/>
    <a:srgbClr val="FDF8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87874" autoAdjust="0"/>
  </p:normalViewPr>
  <p:slideViewPr>
    <p:cSldViewPr>
      <p:cViewPr>
        <p:scale>
          <a:sx n="70" d="100"/>
          <a:sy n="70" d="100"/>
        </p:scale>
        <p:origin x="-1302"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27B725-AB77-42EB-924F-CA00A6CC84F7}" type="datetimeFigureOut">
              <a:rPr lang="en-US" smtClean="0"/>
              <a:pPr/>
              <a:t>12/17/2012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FDF8E8-20CF-4A03-AF0D-4743DD50D70C}" type="slidenum">
              <a:rPr lang="en-US" smtClean="0"/>
              <a:pPr/>
              <a:t>‹#›</a:t>
            </a:fld>
            <a:endParaRPr lang="en-US"/>
          </a:p>
        </p:txBody>
      </p:sp>
    </p:spTree>
    <p:extLst>
      <p:ext uri="{BB962C8B-B14F-4D97-AF65-F5344CB8AC3E}">
        <p14:creationId xmlns:p14="http://schemas.microsoft.com/office/powerpoint/2010/main" val="1364046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Good afternoon passengers. This is your first officer speaking. I'd like to welcome everyone on this flight to KMC</a:t>
            </a:r>
            <a:r>
              <a:rPr lang="en-US" sz="1200" b="0" i="0" kern="1200" baseline="0" dirty="0" smtClean="0">
                <a:solidFill>
                  <a:schemeClr val="tx1"/>
                </a:solidFill>
                <a:effectLst/>
                <a:latin typeface="+mn-lt"/>
                <a:ea typeface="+mn-ea"/>
                <a:cs typeface="+mn-cs"/>
              </a:rPr>
              <a:t> 3-55</a:t>
            </a:r>
            <a:r>
              <a:rPr lang="en-US" sz="1200" b="0" i="0" kern="1200" dirty="0" smtClean="0">
                <a:solidFill>
                  <a:schemeClr val="tx1"/>
                </a:solidFill>
                <a:effectLst/>
                <a:latin typeface="+mn-lt"/>
                <a:ea typeface="+mn-ea"/>
                <a:cs typeface="+mn-cs"/>
              </a:rPr>
              <a:t>. We are currently cruising at an altitude of 100 feet at an airspeed of 0 miles per hour. The local time is 1:30 pm </a:t>
            </a:r>
            <a:r>
              <a:rPr lang="en-US" sz="1200" b="0" i="0" kern="1200" dirty="0" smtClean="0">
                <a:solidFill>
                  <a:schemeClr val="tx1"/>
                </a:solidFill>
                <a:effectLst/>
                <a:latin typeface="+mn-lt"/>
                <a:ea typeface="+mn-ea"/>
                <a:cs typeface="+mn-cs"/>
              </a:rPr>
              <a:t>give or</a:t>
            </a:r>
            <a:r>
              <a:rPr lang="en-US" sz="1200" b="0" i="0" kern="1200" baseline="0" dirty="0" smtClean="0">
                <a:solidFill>
                  <a:schemeClr val="tx1"/>
                </a:solidFill>
                <a:effectLst/>
                <a:latin typeface="+mn-lt"/>
                <a:ea typeface="+mn-ea"/>
                <a:cs typeface="+mn-cs"/>
              </a:rPr>
              <a:t> take a few</a:t>
            </a:r>
            <a:r>
              <a:rPr lang="en-US" sz="1200" b="0" i="0"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The weather looks good and we are expecting to land in KMC 3-55 in approximately fifteen minutes. If the weather cooperates, we should get great insights as we descend. The inflight movie will begin shortly. So, sit back, relax and enjoy the rest of the flight.</a:t>
            </a: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03FDF8E8-20CF-4A03-AF0D-4743DD50D70C}" type="slidenum">
              <a:rPr lang="en-US" smtClean="0"/>
              <a:pPr/>
              <a:t>1</a:t>
            </a:fld>
            <a:endParaRPr lang="en-US"/>
          </a:p>
        </p:txBody>
      </p:sp>
    </p:spTree>
    <p:extLst>
      <p:ext uri="{BB962C8B-B14F-4D97-AF65-F5344CB8AC3E}">
        <p14:creationId xmlns:p14="http://schemas.microsoft.com/office/powerpoint/2010/main" val="1516379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DF8E8-20CF-4A03-AF0D-4743DD50D70C}" type="slidenum">
              <a:rPr lang="en-US" smtClean="0"/>
              <a:pPr/>
              <a:t>2</a:t>
            </a:fld>
            <a:endParaRPr lang="en-US"/>
          </a:p>
        </p:txBody>
      </p:sp>
    </p:spTree>
    <p:extLst>
      <p:ext uri="{BB962C8B-B14F-4D97-AF65-F5344CB8AC3E}">
        <p14:creationId xmlns:p14="http://schemas.microsoft.com/office/powerpoint/2010/main" val="2774075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DF8E8-20CF-4A03-AF0D-4743DD50D70C}" type="slidenum">
              <a:rPr lang="en-US" smtClean="0"/>
              <a:pPr/>
              <a:t>14</a:t>
            </a:fld>
            <a:endParaRPr lang="en-US"/>
          </a:p>
        </p:txBody>
      </p:sp>
    </p:spTree>
    <p:extLst>
      <p:ext uri="{BB962C8B-B14F-4D97-AF65-F5344CB8AC3E}">
        <p14:creationId xmlns:p14="http://schemas.microsoft.com/office/powerpoint/2010/main" val="37657982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Tahoma" pitchFamily="34" charset="0"/>
                <a:cs typeface="Tahoma" pitchFamily="34" charset="0"/>
              </a:defRPr>
            </a:lvl1p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827345" y="1752600"/>
            <a:ext cx="7554655" cy="4613303"/>
          </a:xfrm>
        </p:spPr>
        <p:txBody>
          <a:bodyPr/>
          <a:lstStyle>
            <a:lvl1pPr>
              <a:defRPr>
                <a:latin typeface="Tahoma" pitchFamily="34" charset="0"/>
                <a:cs typeface="Tahoma" pitchFamily="34" charset="0"/>
              </a:defRPr>
            </a:lvl1pPr>
            <a:lvl2pPr>
              <a:defRPr>
                <a:latin typeface="Tahoma" pitchFamily="34" charset="0"/>
                <a:cs typeface="Tahoma" pitchFamily="34" charset="0"/>
              </a:defRPr>
            </a:lvl2pPr>
            <a:lvl3pPr>
              <a:defRPr>
                <a:latin typeface="Tahoma" pitchFamily="34" charset="0"/>
                <a:cs typeface="Tahoma" pitchFamily="34" charset="0"/>
              </a:defRPr>
            </a:lvl3pPr>
            <a:lvl4pPr>
              <a:defRPr>
                <a:latin typeface="Tahoma" pitchFamily="34" charset="0"/>
                <a:cs typeface="Tahoma" pitchFamily="34" charset="0"/>
              </a:defRPr>
            </a:lvl4pPr>
            <a:lvl5pPr>
              <a:defRPr>
                <a:latin typeface="Tahoma" pitchFamily="34" charset="0"/>
                <a:cs typeface="Tahoma" pitchFamily="34" charset="0"/>
              </a:defRPr>
            </a:lvl5pPr>
          </a:lstStyle>
          <a:p>
            <a:pPr lvl="0"/>
            <a:r>
              <a:rPr lang="en-US" dirty="0" smtClean="0"/>
              <a:t> Click to edit Master text styles</a:t>
            </a:r>
          </a:p>
          <a:p>
            <a:pPr lvl="1"/>
            <a:r>
              <a:rPr lang="en-US" dirty="0" smtClean="0"/>
              <a:t> Second level</a:t>
            </a:r>
          </a:p>
          <a:p>
            <a:pPr lvl="2"/>
            <a:r>
              <a:rPr lang="en-US" dirty="0" smtClean="0"/>
              <a:t> Third level</a:t>
            </a:r>
          </a:p>
          <a:p>
            <a:pPr lvl="3"/>
            <a:r>
              <a:rPr lang="en-US" dirty="0" smtClean="0"/>
              <a:t> Fourth level</a:t>
            </a:r>
          </a:p>
          <a:p>
            <a:pPr lvl="4"/>
            <a:r>
              <a:rPr lang="en-US" dirty="0" smtClean="0"/>
              <a:t> Fifth level</a:t>
            </a:r>
            <a:endParaRPr lang="en-US" dirty="0"/>
          </a:p>
        </p:txBody>
      </p:sp>
      <p:sp>
        <p:nvSpPr>
          <p:cNvPr id="6" name="Slide Number Placeholder 5"/>
          <p:cNvSpPr>
            <a:spLocks noGrp="1"/>
          </p:cNvSpPr>
          <p:nvPr>
            <p:ph type="sldNum" sz="quarter" idx="12"/>
          </p:nvPr>
        </p:nvSpPr>
        <p:spPr>
          <a:xfrm>
            <a:off x="6964100" y="6492875"/>
            <a:ext cx="2133600" cy="365125"/>
          </a:xfrm>
        </p:spPr>
        <p:txBody>
          <a:bodyPr/>
          <a:lstStyle/>
          <a:p>
            <a:fld id="{8CC5A21C-4CFE-40A3-8D71-8E36CD8FC601}"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a:xfrm>
            <a:off x="6965040" y="6492875"/>
            <a:ext cx="2133600" cy="365125"/>
          </a:xfrm>
        </p:spPr>
        <p:txBody>
          <a:bodyPr/>
          <a:lstStyle/>
          <a:p>
            <a:fld id="{8CC5A21C-4CFE-40A3-8D71-8E36CD8FC601}"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a:xfrm>
            <a:off x="6965040" y="6492875"/>
            <a:ext cx="2133600" cy="365125"/>
          </a:xfrm>
        </p:spPr>
        <p:txBody>
          <a:bodyPr/>
          <a:lstStyle/>
          <a:p>
            <a:fld id="{8CC5A21C-4CFE-40A3-8D71-8E36CD8FC601}"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6965040" y="6492875"/>
            <a:ext cx="2133600" cy="365125"/>
          </a:xfrm>
        </p:spPr>
        <p:txBody>
          <a:bodyPr/>
          <a:lstStyle/>
          <a:p>
            <a:fld id="{8CC5A21C-4CFE-40A3-8D71-8E36CD8FC601}"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Tahoma" pitchFamily="34" charset="0"/>
                <a:cs typeface="Tahoma" pitchFamily="34" charset="0"/>
              </a:defRPr>
            </a:lvl1p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827345" y="1752600"/>
            <a:ext cx="7554655" cy="4613303"/>
          </a:xfrm>
        </p:spPr>
        <p:txBody>
          <a:bodyPr/>
          <a:lstStyle>
            <a:lvl1pPr>
              <a:defRPr>
                <a:latin typeface="Tahoma" pitchFamily="34" charset="0"/>
                <a:cs typeface="Tahoma" pitchFamily="34" charset="0"/>
              </a:defRPr>
            </a:lvl1pPr>
            <a:lvl2pPr>
              <a:defRPr>
                <a:latin typeface="Tahoma" pitchFamily="34" charset="0"/>
                <a:cs typeface="Tahoma" pitchFamily="34" charset="0"/>
              </a:defRPr>
            </a:lvl2pPr>
            <a:lvl3pPr>
              <a:defRPr>
                <a:latin typeface="Tahoma" pitchFamily="34" charset="0"/>
                <a:cs typeface="Tahoma" pitchFamily="34" charset="0"/>
              </a:defRPr>
            </a:lvl3pPr>
            <a:lvl4pPr>
              <a:defRPr>
                <a:latin typeface="Tahoma" pitchFamily="34" charset="0"/>
                <a:cs typeface="Tahoma" pitchFamily="34" charset="0"/>
              </a:defRPr>
            </a:lvl4pPr>
            <a:lvl5pPr>
              <a:defRPr>
                <a:latin typeface="Tahoma" pitchFamily="34" charset="0"/>
                <a:cs typeface="Tahoma" pitchFamily="34" charset="0"/>
              </a:defRPr>
            </a:lvl5pPr>
          </a:lstStyle>
          <a:p>
            <a:pPr lvl="0"/>
            <a:r>
              <a:rPr lang="en-US" dirty="0" smtClean="0"/>
              <a:t> Click to edit Master text styles</a:t>
            </a:r>
          </a:p>
          <a:p>
            <a:pPr lvl="1"/>
            <a:r>
              <a:rPr lang="en-US" dirty="0" smtClean="0"/>
              <a:t> Second level</a:t>
            </a:r>
          </a:p>
          <a:p>
            <a:pPr lvl="2"/>
            <a:r>
              <a:rPr lang="en-US" dirty="0" smtClean="0"/>
              <a:t> Third level</a:t>
            </a:r>
          </a:p>
          <a:p>
            <a:pPr lvl="3"/>
            <a:r>
              <a:rPr lang="en-US" dirty="0" smtClean="0"/>
              <a:t> Fourth level</a:t>
            </a:r>
          </a:p>
          <a:p>
            <a:pPr lvl="4"/>
            <a:r>
              <a:rPr lang="en-US" dirty="0" smtClean="0"/>
              <a:t> Fifth level</a:t>
            </a:r>
            <a:endParaRPr lang="en-US" dirty="0"/>
          </a:p>
        </p:txBody>
      </p:sp>
      <p:sp>
        <p:nvSpPr>
          <p:cNvPr id="6" name="Slide Number Placeholder 5"/>
          <p:cNvSpPr>
            <a:spLocks noGrp="1"/>
          </p:cNvSpPr>
          <p:nvPr>
            <p:ph type="sldNum" sz="quarter" idx="12"/>
          </p:nvPr>
        </p:nvSpPr>
        <p:spPr>
          <a:xfrm>
            <a:off x="6964100" y="6492875"/>
            <a:ext cx="2133600" cy="365125"/>
          </a:xfrm>
        </p:spPr>
        <p:txBody>
          <a:bodyPr/>
          <a:lstStyle/>
          <a:p>
            <a:fld id="{8E5678D4-4F40-C94D-9624-BACB072660A1}"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199019490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p>
            <a:fld id="{8CC5A21C-4CFE-40A3-8D71-8E36CD8FC601}" type="slidenum">
              <a:rPr lang="en-US" smtClean="0"/>
              <a:pPr/>
              <a:t>‹#›</a:t>
            </a:fld>
            <a:endParaRPr lang="en-US"/>
          </a:p>
        </p:txBody>
      </p:sp>
      <p:sp>
        <p:nvSpPr>
          <p:cNvPr id="4" name="Footer Placeholder 3"/>
          <p:cNvSpPr>
            <a:spLocks noGrp="1"/>
          </p:cNvSpPr>
          <p:nvPr>
            <p:ph type="ftr" sz="quarter" idx="11"/>
          </p:nvPr>
        </p:nvSpPr>
        <p:spPr/>
        <p:txBody>
          <a:bodyPr/>
          <a:lstStyle/>
          <a:p>
            <a:endParaRPr lang="en-US"/>
          </a:p>
        </p:txBody>
      </p:sp>
      <p:sp>
        <p:nvSpPr>
          <p:cNvPr id="6" name="Chart Placeholder 5"/>
          <p:cNvSpPr>
            <a:spLocks noGrp="1"/>
          </p:cNvSpPr>
          <p:nvPr>
            <p:ph type="chart" sz="quarter" idx="12"/>
          </p:nvPr>
        </p:nvSpPr>
        <p:spPr>
          <a:xfrm>
            <a:off x="838200" y="1936899"/>
            <a:ext cx="3429000" cy="1765001"/>
          </a:xfrm>
        </p:spPr>
        <p:txBody>
          <a:bodyPr/>
          <a:lstStyle/>
          <a:p>
            <a:endParaRPr lang="en-US" dirty="0"/>
          </a:p>
        </p:txBody>
      </p:sp>
      <p:sp>
        <p:nvSpPr>
          <p:cNvPr id="10" name="Chart Placeholder 5"/>
          <p:cNvSpPr>
            <a:spLocks noGrp="1"/>
          </p:cNvSpPr>
          <p:nvPr>
            <p:ph type="chart" sz="quarter" idx="15"/>
          </p:nvPr>
        </p:nvSpPr>
        <p:spPr>
          <a:xfrm>
            <a:off x="4953000" y="1936899"/>
            <a:ext cx="3429000" cy="1765001"/>
          </a:xfrm>
        </p:spPr>
        <p:txBody>
          <a:bodyPr/>
          <a:lstStyle/>
          <a:p>
            <a:endParaRPr lang="en-US" dirty="0"/>
          </a:p>
        </p:txBody>
      </p:sp>
      <p:sp>
        <p:nvSpPr>
          <p:cNvPr id="11" name="Chart Placeholder 5"/>
          <p:cNvSpPr>
            <a:spLocks noGrp="1"/>
          </p:cNvSpPr>
          <p:nvPr>
            <p:ph type="chart" sz="quarter" idx="16"/>
          </p:nvPr>
        </p:nvSpPr>
        <p:spPr>
          <a:xfrm>
            <a:off x="4953000" y="4254798"/>
            <a:ext cx="3429000" cy="1765001"/>
          </a:xfrm>
        </p:spPr>
        <p:txBody>
          <a:bodyPr/>
          <a:lstStyle/>
          <a:p>
            <a:endParaRPr lang="en-US" dirty="0"/>
          </a:p>
        </p:txBody>
      </p:sp>
      <p:sp>
        <p:nvSpPr>
          <p:cNvPr id="12" name="Chart Placeholder 5"/>
          <p:cNvSpPr>
            <a:spLocks noGrp="1"/>
          </p:cNvSpPr>
          <p:nvPr>
            <p:ph type="chart" sz="quarter" idx="17"/>
          </p:nvPr>
        </p:nvSpPr>
        <p:spPr>
          <a:xfrm>
            <a:off x="838200" y="4254798"/>
            <a:ext cx="3429000" cy="1765001"/>
          </a:xfrm>
        </p:spPr>
        <p:txBody>
          <a:bodyPr/>
          <a:lstStyle/>
          <a:p>
            <a:endParaRPr lang="en-US" dirty="0"/>
          </a:p>
        </p:txBody>
      </p:sp>
      <p:cxnSp>
        <p:nvCxnSpPr>
          <p:cNvPr id="14" name="Straight Connector 13"/>
          <p:cNvCxnSpPr/>
          <p:nvPr userDrawn="1"/>
        </p:nvCxnSpPr>
        <p:spPr>
          <a:xfrm>
            <a:off x="838200" y="3919868"/>
            <a:ext cx="7543800" cy="0"/>
          </a:xfrm>
          <a:prstGeom prst="line">
            <a:avLst/>
          </a:prstGeom>
          <a:ln w="12700"/>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4610100" y="1828800"/>
            <a:ext cx="0" cy="4191000"/>
          </a:xfrm>
          <a:prstGeom prst="line">
            <a:avLst/>
          </a:prstGeom>
          <a:ln w="12700"/>
        </p:spPr>
        <p:style>
          <a:lnRef idx="2">
            <a:schemeClr val="accent1"/>
          </a:lnRef>
          <a:fillRef idx="0">
            <a:schemeClr val="accent1"/>
          </a:fillRef>
          <a:effectRef idx="1">
            <a:schemeClr val="accent1"/>
          </a:effectRef>
          <a:fontRef idx="minor">
            <a:schemeClr val="tx1"/>
          </a:fontRef>
        </p:style>
      </p:cxnSp>
      <p:sp>
        <p:nvSpPr>
          <p:cNvPr id="22" name="Text Placeholder 21"/>
          <p:cNvSpPr>
            <a:spLocks noGrp="1"/>
          </p:cNvSpPr>
          <p:nvPr>
            <p:ph type="body" sz="quarter" idx="18"/>
          </p:nvPr>
        </p:nvSpPr>
        <p:spPr>
          <a:xfrm>
            <a:off x="1295400" y="1690688"/>
            <a:ext cx="2667000" cy="24606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Text Placeholder 21"/>
          <p:cNvSpPr>
            <a:spLocks noGrp="1"/>
          </p:cNvSpPr>
          <p:nvPr>
            <p:ph type="body" sz="quarter" idx="19"/>
          </p:nvPr>
        </p:nvSpPr>
        <p:spPr>
          <a:xfrm>
            <a:off x="5291202" y="1705769"/>
            <a:ext cx="2667000" cy="246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Text Placeholder 21"/>
          <p:cNvSpPr>
            <a:spLocks noGrp="1"/>
          </p:cNvSpPr>
          <p:nvPr>
            <p:ph type="body" sz="quarter" idx="20"/>
          </p:nvPr>
        </p:nvSpPr>
        <p:spPr>
          <a:xfrm>
            <a:off x="1295400" y="4006057"/>
            <a:ext cx="2667000" cy="24606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7" name="Text Placeholder 21"/>
          <p:cNvSpPr>
            <a:spLocks noGrp="1"/>
          </p:cNvSpPr>
          <p:nvPr>
            <p:ph type="body" sz="quarter" idx="21"/>
          </p:nvPr>
        </p:nvSpPr>
        <p:spPr>
          <a:xfrm>
            <a:off x="5291202" y="4021138"/>
            <a:ext cx="2667000" cy="246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3147372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p>
            <a:fld id="{8CC5A21C-4CFE-40A3-8D71-8E36CD8FC601}" type="slidenum">
              <a:rPr lang="en-US" smtClean="0"/>
              <a:pPr/>
              <a:t>‹#›</a:t>
            </a:fld>
            <a:endParaRPr lang="en-US"/>
          </a:p>
        </p:txBody>
      </p:sp>
      <p:sp>
        <p:nvSpPr>
          <p:cNvPr id="4" name="Footer Placeholder 3"/>
          <p:cNvSpPr>
            <a:spLocks noGrp="1"/>
          </p:cNvSpPr>
          <p:nvPr>
            <p:ph type="ftr" sz="quarter" idx="11"/>
          </p:nvPr>
        </p:nvSpPr>
        <p:spPr/>
        <p:txBody>
          <a:bodyPr/>
          <a:lstStyle/>
          <a:p>
            <a:endParaRPr lang="en-US"/>
          </a:p>
        </p:txBody>
      </p:sp>
      <p:sp>
        <p:nvSpPr>
          <p:cNvPr id="15" name="Content Placeholder 14"/>
          <p:cNvSpPr>
            <a:spLocks noGrp="1"/>
          </p:cNvSpPr>
          <p:nvPr>
            <p:ph sz="quarter" idx="14"/>
          </p:nvPr>
        </p:nvSpPr>
        <p:spPr>
          <a:xfrm>
            <a:off x="762000" y="1447800"/>
            <a:ext cx="3429000" cy="22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Content Placeholder 14"/>
          <p:cNvSpPr>
            <a:spLocks noGrp="1"/>
          </p:cNvSpPr>
          <p:nvPr>
            <p:ph sz="quarter" idx="15"/>
          </p:nvPr>
        </p:nvSpPr>
        <p:spPr>
          <a:xfrm>
            <a:off x="762000" y="3886200"/>
            <a:ext cx="3429000" cy="22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16"/>
          </p:nvPr>
        </p:nvSpPr>
        <p:spPr>
          <a:xfrm>
            <a:off x="762000" y="1676400"/>
            <a:ext cx="76200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5"/>
          <p:cNvSpPr>
            <a:spLocks noGrp="1"/>
          </p:cNvSpPr>
          <p:nvPr>
            <p:ph sz="quarter" idx="17"/>
          </p:nvPr>
        </p:nvSpPr>
        <p:spPr>
          <a:xfrm>
            <a:off x="762000" y="4191000"/>
            <a:ext cx="76200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1229014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Section Header">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793251" y="2695696"/>
            <a:ext cx="5420722" cy="1381007"/>
          </a:xfrm>
        </p:spPr>
        <p:txBody>
          <a:bodyPr anchor="t">
            <a:noAutofit/>
          </a:bodyPr>
          <a:lstStyle>
            <a:lvl1pPr algn="l">
              <a:lnSpc>
                <a:spcPts val="3800"/>
              </a:lnSpc>
              <a:defRPr sz="4400" b="1" cap="all">
                <a:solidFill>
                  <a:schemeClr val="bg2"/>
                </a:solidFill>
                <a:latin typeface="Tahoma" pitchFamily="34" charset="0"/>
                <a:cs typeface="Tahoma" pitchFamily="34" charset="0"/>
              </a:defRPr>
            </a:lvl1pPr>
          </a:lstStyle>
          <a:p>
            <a:r>
              <a:rPr lang="en-US" dirty="0" smtClean="0"/>
              <a:t>Click to edit Master title style</a:t>
            </a:r>
            <a:endParaRPr lang="en-US" dirty="0"/>
          </a:p>
        </p:txBody>
      </p:sp>
      <p:sp>
        <p:nvSpPr>
          <p:cNvPr id="7" name="TextBox 6"/>
          <p:cNvSpPr txBox="1"/>
          <p:nvPr/>
        </p:nvSpPr>
        <p:spPr>
          <a:xfrm>
            <a:off x="2820194" y="4356079"/>
            <a:ext cx="6095206" cy="246221"/>
          </a:xfrm>
          <a:prstGeom prst="rect">
            <a:avLst/>
          </a:prstGeom>
          <a:noFill/>
        </p:spPr>
        <p:txBody>
          <a:bodyPr wrap="square" tIns="0" bIns="0" rtlCol="0">
            <a:spAutoFit/>
          </a:bodyPr>
          <a:lstStyle/>
          <a:p>
            <a:r>
              <a:rPr lang="en-US" sz="1600" b="1" i="1" dirty="0" smtClean="0">
                <a:solidFill>
                  <a:schemeClr val="bg2"/>
                </a:solidFill>
              </a:rPr>
              <a:t>Growth in the Developing World and the Global Economy</a:t>
            </a:r>
            <a:endParaRPr lang="en-US" sz="1600" b="1" i="1" dirty="0">
              <a:solidFill>
                <a:schemeClr val="bg2"/>
              </a:solidFill>
            </a:endParaRPr>
          </a:p>
        </p:txBody>
      </p:sp>
    </p:spTree>
    <p:extLst>
      <p:ext uri="{BB962C8B-B14F-4D97-AF65-F5344CB8AC3E}">
        <p14:creationId xmlns:p14="http://schemas.microsoft.com/office/powerpoint/2010/main" val="44810699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8CC5A21C-4CFE-40A3-8D71-8E36CD8FC601}" type="slidenum">
              <a:rPr lang="en-US" smtClean="0"/>
              <a:pPr/>
              <a:t>‹#›</a:t>
            </a:fld>
            <a:endParaRPr lang="en-US" dirty="0"/>
          </a:p>
        </p:txBody>
      </p:sp>
      <p:sp>
        <p:nvSpPr>
          <p:cNvPr id="4" name="Footer Placeholder 3"/>
          <p:cNvSpPr>
            <a:spLocks noGrp="1"/>
          </p:cNvSpPr>
          <p:nvPr>
            <p:ph type="ftr" sz="quarter" idx="11"/>
          </p:nvPr>
        </p:nvSpPr>
        <p:spPr/>
        <p:txBody>
          <a:bodyPr/>
          <a:lstStyle/>
          <a:p>
            <a:endParaRPr lang="en-US"/>
          </a:p>
        </p:txBody>
      </p:sp>
      <p:sp>
        <p:nvSpPr>
          <p:cNvPr id="9" name="Text Placeholder 8"/>
          <p:cNvSpPr>
            <a:spLocks noGrp="1"/>
          </p:cNvSpPr>
          <p:nvPr>
            <p:ph type="body" sz="quarter" idx="12"/>
          </p:nvPr>
        </p:nvSpPr>
        <p:spPr>
          <a:xfrm>
            <a:off x="2594338" y="2057400"/>
            <a:ext cx="2743200" cy="341471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ext Placeholder 8"/>
          <p:cNvSpPr>
            <a:spLocks noGrp="1"/>
          </p:cNvSpPr>
          <p:nvPr>
            <p:ph type="body" sz="quarter" idx="13"/>
          </p:nvPr>
        </p:nvSpPr>
        <p:spPr>
          <a:xfrm>
            <a:off x="5697272" y="2068033"/>
            <a:ext cx="2743200" cy="341471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312506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Table Placeholder 6"/>
          <p:cNvSpPr>
            <a:spLocks noGrp="1"/>
          </p:cNvSpPr>
          <p:nvPr>
            <p:ph type="tbl" sz="quarter" idx="12"/>
          </p:nvPr>
        </p:nvSpPr>
        <p:spPr>
          <a:xfrm>
            <a:off x="838200" y="1828800"/>
            <a:ext cx="4953000" cy="3200400"/>
          </a:xfrm>
        </p:spPr>
        <p:txBody>
          <a:bodyPr/>
          <a:lstStyle/>
          <a:p>
            <a:endParaRPr lang="en-US"/>
          </a:p>
        </p:txBody>
      </p:sp>
      <p:sp>
        <p:nvSpPr>
          <p:cNvPr id="2" name="Title 1"/>
          <p:cNvSpPr>
            <a:spLocks noGrp="1"/>
          </p:cNvSpPr>
          <p:nvPr>
            <p:ph type="title" hasCustomPrompt="1"/>
          </p:nvPr>
        </p:nvSpPr>
        <p:spPr>
          <a:xfrm>
            <a:off x="827345" y="685800"/>
            <a:ext cx="7554655" cy="914400"/>
          </a:xfrm>
        </p:spPr>
        <p:txBody>
          <a:bodyPr>
            <a:normAutofit/>
          </a:bodyPr>
          <a:lstStyle>
            <a:lvl1pPr>
              <a:defRPr sz="2400" cap="none" baseline="0"/>
            </a:lvl1pPr>
          </a:lstStyle>
          <a:p>
            <a:r>
              <a:rPr lang="en-US" dirty="0" smtClean="0"/>
              <a:t>Agenda</a:t>
            </a:r>
            <a:endParaRPr lang="en-US" dirty="0"/>
          </a:p>
        </p:txBody>
      </p:sp>
      <p:sp>
        <p:nvSpPr>
          <p:cNvPr id="3" name="Slide Number Placeholder 2"/>
          <p:cNvSpPr>
            <a:spLocks noGrp="1"/>
          </p:cNvSpPr>
          <p:nvPr>
            <p:ph type="sldNum" sz="quarter" idx="10"/>
          </p:nvPr>
        </p:nvSpPr>
        <p:spPr/>
        <p:txBody>
          <a:bodyPr/>
          <a:lstStyle/>
          <a:p>
            <a:fld id="{8CC5A21C-4CFE-40A3-8D71-8E36CD8FC601}" type="slidenum">
              <a:rPr lang="en-US" smtClean="0"/>
              <a:pPr/>
              <a:t>‹#›</a:t>
            </a:fld>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59860984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827344" y="1676400"/>
            <a:ext cx="3668455" cy="44497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dirty="0" smtClean="0"/>
              <a:t> Click to edit Master text styles</a:t>
            </a:r>
          </a:p>
          <a:p>
            <a:pPr lvl="1"/>
            <a:r>
              <a:rPr lang="en-US" dirty="0" smtClean="0"/>
              <a:t> Second level</a:t>
            </a:r>
          </a:p>
          <a:p>
            <a:pPr lvl="2"/>
            <a:r>
              <a:rPr lang="en-US" dirty="0" smtClean="0"/>
              <a:t> Third level</a:t>
            </a:r>
          </a:p>
          <a:p>
            <a:pPr lvl="3"/>
            <a:r>
              <a:rPr lang="en-US" dirty="0" smtClean="0"/>
              <a:t> Fourth level</a:t>
            </a:r>
          </a:p>
          <a:p>
            <a:pPr lvl="4"/>
            <a:r>
              <a:rPr lang="en-US" dirty="0" smtClean="0"/>
              <a:t> Fifth level</a:t>
            </a:r>
            <a:endParaRPr lang="en-US" dirty="0"/>
          </a:p>
        </p:txBody>
      </p:sp>
      <p:sp>
        <p:nvSpPr>
          <p:cNvPr id="4" name="Content Placeholder 3"/>
          <p:cNvSpPr>
            <a:spLocks noGrp="1"/>
          </p:cNvSpPr>
          <p:nvPr>
            <p:ph sz="half" idx="2" hasCustomPrompt="1"/>
          </p:nvPr>
        </p:nvSpPr>
        <p:spPr>
          <a:xfrm>
            <a:off x="4648200" y="1676400"/>
            <a:ext cx="3733800" cy="44497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dirty="0" smtClean="0"/>
              <a:t> Click to edit Master text styles</a:t>
            </a:r>
          </a:p>
          <a:p>
            <a:pPr lvl="1"/>
            <a:r>
              <a:rPr lang="en-US" dirty="0" smtClean="0"/>
              <a:t> Second level</a:t>
            </a:r>
          </a:p>
          <a:p>
            <a:pPr lvl="2"/>
            <a:r>
              <a:rPr lang="en-US" dirty="0" smtClean="0"/>
              <a:t> Third level</a:t>
            </a:r>
          </a:p>
          <a:p>
            <a:pPr lvl="3"/>
            <a:r>
              <a:rPr lang="en-US" dirty="0" smtClean="0"/>
              <a:t> Fourth level</a:t>
            </a:r>
          </a:p>
          <a:p>
            <a:pPr lvl="4"/>
            <a:r>
              <a:rPr lang="en-US" dirty="0" smtClean="0"/>
              <a:t> Fifth level</a:t>
            </a:r>
            <a:endParaRPr lang="en-US" dirty="0"/>
          </a:p>
        </p:txBody>
      </p:sp>
      <p:sp>
        <p:nvSpPr>
          <p:cNvPr id="7" name="Slide Number Placeholder 6"/>
          <p:cNvSpPr>
            <a:spLocks noGrp="1"/>
          </p:cNvSpPr>
          <p:nvPr>
            <p:ph type="sldNum" sz="quarter" idx="12"/>
          </p:nvPr>
        </p:nvSpPr>
        <p:spPr>
          <a:xfrm>
            <a:off x="6965040" y="6492875"/>
            <a:ext cx="2133600" cy="365125"/>
          </a:xfrm>
        </p:spPr>
        <p:txBody>
          <a:bodyPr/>
          <a:lstStyle/>
          <a:p>
            <a:fld id="{8CC5A21C-4CFE-40A3-8D71-8E36CD8FC601}"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hasCustomPrompt="1"/>
          </p:nvPr>
        </p:nvSpPr>
        <p:spPr>
          <a:xfrm>
            <a:off x="827344" y="1798638"/>
            <a:ext cx="3670043" cy="639762"/>
          </a:xfrm>
        </p:spPr>
        <p:txBody>
          <a:bodyPr anchor="b">
            <a:noAutofit/>
          </a:bodyPr>
          <a:lstStyle>
            <a:lvl1pPr marL="0" indent="0">
              <a:buNone/>
              <a:defRPr sz="2000" b="0" i="0">
                <a:solidFill>
                  <a:schemeClr val="bg1"/>
                </a:solidFill>
                <a:latin typeface="Trade Gothic LT Std Cn"/>
                <a:cs typeface="Trade Gothic LT Std Cn"/>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hasCustomPrompt="1"/>
          </p:nvPr>
        </p:nvSpPr>
        <p:spPr>
          <a:xfrm>
            <a:off x="827344" y="2438399"/>
            <a:ext cx="3670044" cy="3687763"/>
          </a:xfrm>
        </p:spPr>
        <p:txBody>
          <a:bodyPr/>
          <a:lstStyle>
            <a:lvl1pPr>
              <a:defRPr sz="24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en-US" dirty="0" smtClean="0"/>
              <a:t> Click to edit Master text styles</a:t>
            </a:r>
          </a:p>
          <a:p>
            <a:pPr lvl="1"/>
            <a:r>
              <a:rPr lang="en-US" dirty="0" smtClean="0"/>
              <a:t> Second level</a:t>
            </a:r>
          </a:p>
          <a:p>
            <a:pPr lvl="2"/>
            <a:r>
              <a:rPr lang="en-US" dirty="0" smtClean="0"/>
              <a:t> Third level</a:t>
            </a:r>
          </a:p>
          <a:p>
            <a:pPr lvl="3"/>
            <a:r>
              <a:rPr lang="en-US" dirty="0" smtClean="0"/>
              <a:t> Fourth level</a:t>
            </a:r>
          </a:p>
          <a:p>
            <a:pPr lvl="4"/>
            <a:r>
              <a:rPr lang="en-US" dirty="0" smtClean="0"/>
              <a:t> Fifth level</a:t>
            </a:r>
            <a:endParaRPr lang="en-US" dirty="0"/>
          </a:p>
        </p:txBody>
      </p:sp>
      <p:sp>
        <p:nvSpPr>
          <p:cNvPr id="5" name="Text Placeholder 4"/>
          <p:cNvSpPr>
            <a:spLocks noGrp="1"/>
          </p:cNvSpPr>
          <p:nvPr>
            <p:ph type="body" sz="quarter" idx="3" hasCustomPrompt="1"/>
          </p:nvPr>
        </p:nvSpPr>
        <p:spPr>
          <a:xfrm>
            <a:off x="4645025" y="1798638"/>
            <a:ext cx="3736975" cy="639762"/>
          </a:xfrm>
        </p:spPr>
        <p:txBody>
          <a:bodyPr anchor="b">
            <a:normAutofit/>
          </a:bodyPr>
          <a:lstStyle>
            <a:lvl1pPr marL="0" indent="0">
              <a:buNone/>
              <a:defRPr sz="2000" b="0" i="0">
                <a:solidFill>
                  <a:srgbClr val="999999"/>
                </a:solidFill>
                <a:latin typeface="Trade Gothic LT Std Cn"/>
                <a:cs typeface="Trade Gothic LT Std Cn"/>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hasCustomPrompt="1"/>
          </p:nvPr>
        </p:nvSpPr>
        <p:spPr>
          <a:xfrm>
            <a:off x="4645025" y="2438399"/>
            <a:ext cx="3736975" cy="3687764"/>
          </a:xfrm>
        </p:spPr>
        <p:txBody>
          <a:bodyPr>
            <a:normAutofit/>
          </a:bodyPr>
          <a:lstStyle>
            <a:lvl1pPr marL="119063" indent="-119063" algn="l" rtl="0" eaLnBrk="1" latinLnBrk="0" hangingPunct="1">
              <a:spcBef>
                <a:spcPts val="0"/>
              </a:spcBef>
              <a:spcAft>
                <a:spcPts val="600"/>
              </a:spcAft>
              <a:buFont typeface="Arial"/>
              <a:buChar char="•"/>
              <a:defRPr lang="en-US" sz="2400" b="0" i="0" kern="1200" dirty="0" smtClean="0">
                <a:solidFill>
                  <a:srgbClr val="313131"/>
                </a:solidFill>
                <a:latin typeface="Trade Gothic LT Std"/>
                <a:ea typeface="+mn-ea"/>
                <a:cs typeface="Trade Gothic LT Std"/>
              </a:defRPr>
            </a:lvl1pPr>
            <a:lvl2pPr marL="404813" indent="-130175" algn="l" rtl="0" eaLnBrk="1" latinLnBrk="0" hangingPunct="1">
              <a:spcBef>
                <a:spcPts val="0"/>
              </a:spcBef>
              <a:spcAft>
                <a:spcPts val="600"/>
              </a:spcAft>
              <a:buFont typeface="Arial"/>
              <a:buChar char="•"/>
              <a:defRPr lang="en-US" sz="2000" b="0" i="0" kern="1200" dirty="0" smtClean="0">
                <a:solidFill>
                  <a:srgbClr val="313131"/>
                </a:solidFill>
                <a:latin typeface="Trade Gothic LT Std"/>
                <a:ea typeface="+mn-ea"/>
                <a:cs typeface="Trade Gothic LT Std"/>
              </a:defRPr>
            </a:lvl2pPr>
            <a:lvl3pPr marL="630238" indent="-111125" algn="l" rtl="0" eaLnBrk="1" latinLnBrk="0" hangingPunct="1">
              <a:spcBef>
                <a:spcPts val="0"/>
              </a:spcBef>
              <a:spcAft>
                <a:spcPts val="600"/>
              </a:spcAft>
              <a:buFont typeface="Arial"/>
              <a:buChar char="•"/>
              <a:defRPr lang="en-US" sz="1800" b="0" i="0" kern="1200" dirty="0" smtClean="0">
                <a:solidFill>
                  <a:srgbClr val="313131"/>
                </a:solidFill>
                <a:latin typeface="Trade Gothic LT Std"/>
                <a:ea typeface="+mn-ea"/>
                <a:cs typeface="Trade Gothic LT Std"/>
              </a:defRPr>
            </a:lvl3pPr>
            <a:lvl4pPr marL="855663" indent="-114300" algn="l" rtl="0" eaLnBrk="1" latinLnBrk="0" hangingPunct="1">
              <a:spcBef>
                <a:spcPts val="0"/>
              </a:spcBef>
              <a:spcAft>
                <a:spcPts val="600"/>
              </a:spcAft>
              <a:buFont typeface="Arial"/>
              <a:buChar char="•"/>
              <a:defRPr lang="en-US" sz="1600" b="0" i="0" kern="1200" dirty="0" smtClean="0">
                <a:solidFill>
                  <a:srgbClr val="313131"/>
                </a:solidFill>
                <a:latin typeface="Trade Gothic LT Std"/>
                <a:ea typeface="+mn-ea"/>
                <a:cs typeface="Trade Gothic LT Std"/>
              </a:defRPr>
            </a:lvl4pPr>
            <a:lvl5pPr marL="1081088" indent="-107950" algn="l" rtl="0" eaLnBrk="1" latinLnBrk="0" hangingPunct="1">
              <a:spcBef>
                <a:spcPts val="0"/>
              </a:spcBef>
              <a:spcAft>
                <a:spcPts val="600"/>
              </a:spcAft>
              <a:buFont typeface="Arial"/>
              <a:buChar char="•"/>
              <a:defRPr lang="en-US" sz="1400" b="0" i="0" kern="1200" dirty="0">
                <a:solidFill>
                  <a:srgbClr val="313131"/>
                </a:solidFill>
                <a:latin typeface="Trade Gothic LT Std"/>
                <a:ea typeface="+mn-ea"/>
                <a:cs typeface="Trade Gothic LT Std"/>
              </a:defRPr>
            </a:lvl5pPr>
            <a:lvl6pPr>
              <a:defRPr sz="1600"/>
            </a:lvl6pPr>
            <a:lvl7pPr>
              <a:defRPr sz="1600"/>
            </a:lvl7pPr>
            <a:lvl8pPr>
              <a:defRPr sz="1600"/>
            </a:lvl8pPr>
            <a:lvl9pPr>
              <a:defRPr sz="1600"/>
            </a:lvl9pPr>
          </a:lstStyle>
          <a:p>
            <a:pPr lvl="0"/>
            <a:r>
              <a:rPr lang="en-US" dirty="0" smtClean="0"/>
              <a:t> Click to edit Master text styles</a:t>
            </a:r>
          </a:p>
          <a:p>
            <a:pPr lvl="1"/>
            <a:r>
              <a:rPr lang="en-US" dirty="0" smtClean="0"/>
              <a:t> Second level</a:t>
            </a:r>
          </a:p>
          <a:p>
            <a:pPr lvl="2"/>
            <a:r>
              <a:rPr lang="en-US" dirty="0" smtClean="0"/>
              <a:t> Third level</a:t>
            </a:r>
          </a:p>
          <a:p>
            <a:pPr lvl="3"/>
            <a:r>
              <a:rPr lang="en-US" dirty="0" smtClean="0"/>
              <a:t> Fourth level</a:t>
            </a:r>
          </a:p>
          <a:p>
            <a:pPr lvl="4"/>
            <a:r>
              <a:rPr lang="en-US" dirty="0" smtClean="0"/>
              <a:t> Fifth level</a:t>
            </a:r>
            <a:endParaRPr lang="en-US" dirty="0"/>
          </a:p>
        </p:txBody>
      </p:sp>
      <p:sp>
        <p:nvSpPr>
          <p:cNvPr id="9" name="Slide Number Placeholder 8"/>
          <p:cNvSpPr>
            <a:spLocks noGrp="1"/>
          </p:cNvSpPr>
          <p:nvPr>
            <p:ph type="sldNum" sz="quarter" idx="12"/>
          </p:nvPr>
        </p:nvSpPr>
        <p:spPr>
          <a:xfrm>
            <a:off x="6965040" y="6492875"/>
            <a:ext cx="2133600" cy="365125"/>
          </a:xfrm>
        </p:spPr>
        <p:txBody>
          <a:bodyPr/>
          <a:lstStyle/>
          <a:p>
            <a:fld id="{8CC5A21C-4CFE-40A3-8D71-8E36CD8FC601}"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Tahoma" pitchFamily="34" charset="0"/>
                <a:cs typeface="Tahoma" pitchFamily="34" charset="0"/>
              </a:defRPr>
            </a:lvl1pPr>
          </a:lstStyle>
          <a:p>
            <a:r>
              <a:rPr lang="en-US" smtClean="0"/>
              <a:t>Click to edit Master title style</a:t>
            </a:r>
            <a:endParaRPr lang="en-US" dirty="0"/>
          </a:p>
        </p:txBody>
      </p:sp>
      <p:sp>
        <p:nvSpPr>
          <p:cNvPr id="5" name="Slide Number Placeholder 4"/>
          <p:cNvSpPr>
            <a:spLocks noGrp="1"/>
          </p:cNvSpPr>
          <p:nvPr>
            <p:ph type="sldNum" sz="quarter" idx="12"/>
          </p:nvPr>
        </p:nvSpPr>
        <p:spPr>
          <a:xfrm>
            <a:off x="6965040" y="6492875"/>
            <a:ext cx="2133600" cy="365125"/>
          </a:xfrm>
        </p:spPr>
        <p:txBody>
          <a:bodyPr/>
          <a:lstStyle/>
          <a:p>
            <a:fld id="{8CC5A21C-4CFE-40A3-8D71-8E36CD8FC601}"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965040" y="6492875"/>
            <a:ext cx="2133600" cy="365125"/>
          </a:xfrm>
        </p:spPr>
        <p:txBody>
          <a:bodyPr/>
          <a:lstStyle/>
          <a:p>
            <a:fld id="{8CC5A21C-4CFE-40A3-8D71-8E36CD8FC601}"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hasCustomPrompt="1"/>
          </p:nvPr>
        </p:nvSpPr>
        <p:spPr>
          <a:xfrm>
            <a:off x="3575050" y="273050"/>
            <a:ext cx="5111750" cy="5853113"/>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dirty="0" smtClean="0"/>
              <a:t> Click to edit Master text styles</a:t>
            </a:r>
          </a:p>
          <a:p>
            <a:pPr lvl="1"/>
            <a:r>
              <a:rPr lang="en-US" dirty="0" smtClean="0"/>
              <a:t> Second level</a:t>
            </a:r>
          </a:p>
          <a:p>
            <a:pPr lvl="2"/>
            <a:r>
              <a:rPr lang="en-US" dirty="0" smtClean="0"/>
              <a:t> Third level</a:t>
            </a:r>
          </a:p>
          <a:p>
            <a:pPr lvl="3"/>
            <a:r>
              <a:rPr lang="en-US" dirty="0" smtClean="0"/>
              <a:t> Fourth level</a:t>
            </a:r>
          </a:p>
          <a:p>
            <a:pPr lvl="4"/>
            <a:r>
              <a:rPr lang="en-US" dirty="0" smtClean="0"/>
              <a:t> 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a:xfrm>
            <a:off x="6965040" y="6492875"/>
            <a:ext cx="2133600" cy="365125"/>
          </a:xfrm>
        </p:spPr>
        <p:txBody>
          <a:bodyPr/>
          <a:lstStyle/>
          <a:p>
            <a:fld id="{8CC5A21C-4CFE-40A3-8D71-8E36CD8FC601}" type="slidenum">
              <a:rPr lang="en-US" smtClean="0"/>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l="-9000" r="-9000"/>
          </a:stretch>
        </a:blipFill>
        <a:effectLst/>
      </p:bgPr>
    </p:bg>
    <p:spTree>
      <p:nvGrpSpPr>
        <p:cNvPr id="1" name=""/>
        <p:cNvGrpSpPr/>
        <p:nvPr/>
      </p:nvGrpSpPr>
      <p:grpSpPr>
        <a:xfrm>
          <a:off x="0" y="0"/>
          <a:ext cx="0" cy="0"/>
          <a:chOff x="0" y="0"/>
          <a:chExt cx="0" cy="0"/>
        </a:xfrm>
      </p:grpSpPr>
      <p:pic>
        <p:nvPicPr>
          <p:cNvPr id="4" name="Picture 3" descr="Stern_PPT_You_Page.jpg"/>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827345" y="533400"/>
            <a:ext cx="7554655" cy="9144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7345" y="1676400"/>
            <a:ext cx="7554655" cy="4689503"/>
          </a:xfrm>
          <a:prstGeom prst="rect">
            <a:avLst/>
          </a:prstGeom>
        </p:spPr>
        <p:txBody>
          <a:bodyPr vert="horz" lIns="91440" tIns="45720" rIns="91440" bIns="45720" rtlCol="0">
            <a:normAutofit/>
          </a:bodyPr>
          <a:lstStyle/>
          <a:p>
            <a:pPr lvl="0"/>
            <a:r>
              <a:rPr lang="en-US" dirty="0" smtClean="0"/>
              <a:t> Click to edit Master text styles</a:t>
            </a:r>
          </a:p>
          <a:p>
            <a:pPr lvl="1"/>
            <a:r>
              <a:rPr lang="en-US" dirty="0" smtClean="0"/>
              <a:t> Second level</a:t>
            </a:r>
          </a:p>
          <a:p>
            <a:pPr lvl="2"/>
            <a:r>
              <a:rPr lang="en-US" dirty="0" smtClean="0"/>
              <a:t> Third level</a:t>
            </a:r>
          </a:p>
          <a:p>
            <a:pPr lvl="3"/>
            <a:r>
              <a:rPr lang="en-US" dirty="0" smtClean="0"/>
              <a:t> Fourth level</a:t>
            </a:r>
          </a:p>
          <a:p>
            <a:pPr lvl="4"/>
            <a:r>
              <a:rPr lang="en-US" dirty="0" smtClean="0"/>
              <a:t> Fifth level</a:t>
            </a:r>
            <a:endParaRPr lang="en-US" dirty="0"/>
          </a:p>
        </p:txBody>
      </p:sp>
      <p:sp>
        <p:nvSpPr>
          <p:cNvPr id="6" name="Slide Number Placeholder 5"/>
          <p:cNvSpPr>
            <a:spLocks noGrp="1"/>
          </p:cNvSpPr>
          <p:nvPr>
            <p:ph type="sldNum" sz="quarter" idx="4"/>
          </p:nvPr>
        </p:nvSpPr>
        <p:spPr>
          <a:xfrm>
            <a:off x="6965040" y="6492875"/>
            <a:ext cx="2133600" cy="365125"/>
          </a:xfrm>
          <a:prstGeom prst="rect">
            <a:avLst/>
          </a:prstGeom>
        </p:spPr>
        <p:txBody>
          <a:bodyPr vert="horz" lIns="0" tIns="45720" rIns="0" bIns="45720" rtlCol="0" anchor="b"/>
          <a:lstStyle>
            <a:lvl1pPr algn="r">
              <a:defRPr sz="1000" b="1" i="0">
                <a:solidFill>
                  <a:schemeClr val="bg2"/>
                </a:solidFill>
                <a:latin typeface="Trade Gothic LT Std Cn"/>
                <a:cs typeface="Trade Gothic LT Std Cn"/>
              </a:defRPr>
            </a:lvl1pPr>
          </a:lstStyle>
          <a:p>
            <a:fld id="{8CC5A21C-4CFE-40A3-8D71-8E36CD8FC601}" type="slidenum">
              <a:rPr lang="en-US" smtClean="0"/>
              <a:pPr/>
              <a:t>‹#›</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702" r:id="rId1"/>
    <p:sldLayoutId id="2147483726" r:id="rId2"/>
    <p:sldLayoutId id="2147483731" r:id="rId3"/>
    <p:sldLayoutId id="2147483730"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662" r:id="rId13"/>
    <p:sldLayoutId id="2147483728" r:id="rId14"/>
    <p:sldLayoutId id="2147483729" r:id="rId15"/>
  </p:sldLayoutIdLst>
  <p:timing>
    <p:tnLst>
      <p:par>
        <p:cTn id="1" dur="indefinite" restart="never" nodeType="tmRoot"/>
      </p:par>
    </p:tnLst>
  </p:timing>
  <p:hf hdr="0" ftr="0" dt="0"/>
  <p:txStyles>
    <p:titleStyle>
      <a:lvl1pPr algn="l" defTabSz="457200" rtl="0" eaLnBrk="1" latinLnBrk="0" hangingPunct="1">
        <a:lnSpc>
          <a:spcPts val="2700"/>
        </a:lnSpc>
        <a:spcBef>
          <a:spcPct val="0"/>
        </a:spcBef>
        <a:buNone/>
        <a:defRPr sz="3200" b="1" i="0" kern="1200" cap="all">
          <a:solidFill>
            <a:schemeClr val="tx2"/>
          </a:solidFill>
          <a:latin typeface="Trade Gothic LT Std Cn"/>
          <a:ea typeface="+mj-ea"/>
          <a:cs typeface="Trade Gothic LT Std Cn"/>
        </a:defRPr>
      </a:lvl1pPr>
    </p:titleStyle>
    <p:bodyStyle>
      <a:lvl1pPr marL="119063" indent="-119063" algn="l" defTabSz="457200" rtl="0" eaLnBrk="1" latinLnBrk="0" hangingPunct="1">
        <a:spcBef>
          <a:spcPts val="0"/>
        </a:spcBef>
        <a:spcAft>
          <a:spcPts val="600"/>
        </a:spcAft>
        <a:buFont typeface="Arial"/>
        <a:buChar char="•"/>
        <a:defRPr sz="2400" b="0" i="0" kern="1200">
          <a:solidFill>
            <a:srgbClr val="313131"/>
          </a:solidFill>
          <a:latin typeface="Trade Gothic LT Std"/>
          <a:ea typeface="+mn-ea"/>
          <a:cs typeface="Trade Gothic LT Std"/>
        </a:defRPr>
      </a:lvl1pPr>
      <a:lvl2pPr marL="404813" indent="-130175" algn="l" defTabSz="455613" rtl="0" eaLnBrk="1" latinLnBrk="0" hangingPunct="1">
        <a:spcBef>
          <a:spcPts val="0"/>
        </a:spcBef>
        <a:spcAft>
          <a:spcPts val="600"/>
        </a:spcAft>
        <a:buFont typeface="Arial"/>
        <a:buChar char="•"/>
        <a:tabLst/>
        <a:defRPr sz="2000" b="0" i="0" kern="1200">
          <a:solidFill>
            <a:srgbClr val="313131"/>
          </a:solidFill>
          <a:latin typeface="Trade Gothic LT Std"/>
          <a:ea typeface="+mn-ea"/>
          <a:cs typeface="Trade Gothic LT Std"/>
        </a:defRPr>
      </a:lvl2pPr>
      <a:lvl3pPr marL="630238" indent="-111125" algn="l" defTabSz="457200" rtl="0" eaLnBrk="1" latinLnBrk="0" hangingPunct="1">
        <a:spcBef>
          <a:spcPts val="0"/>
        </a:spcBef>
        <a:spcAft>
          <a:spcPts val="600"/>
        </a:spcAft>
        <a:buFont typeface="Arial"/>
        <a:buChar char="•"/>
        <a:defRPr sz="1800" b="0" i="0" kern="1200">
          <a:solidFill>
            <a:srgbClr val="313131"/>
          </a:solidFill>
          <a:latin typeface="Trade Gothic LT Std"/>
          <a:ea typeface="+mn-ea"/>
          <a:cs typeface="Trade Gothic LT Std"/>
        </a:defRPr>
      </a:lvl3pPr>
      <a:lvl4pPr marL="855663" indent="-114300" algn="l" defTabSz="457200" rtl="0" eaLnBrk="1" latinLnBrk="0" hangingPunct="1">
        <a:spcBef>
          <a:spcPts val="0"/>
        </a:spcBef>
        <a:spcAft>
          <a:spcPts val="600"/>
        </a:spcAft>
        <a:buFont typeface="Arial"/>
        <a:buChar char="•"/>
        <a:defRPr sz="1600" b="0" i="0" kern="1200">
          <a:solidFill>
            <a:srgbClr val="313131"/>
          </a:solidFill>
          <a:latin typeface="Trade Gothic LT Std"/>
          <a:ea typeface="+mn-ea"/>
          <a:cs typeface="Trade Gothic LT Std"/>
        </a:defRPr>
      </a:lvl4pPr>
      <a:lvl5pPr marL="1081088" indent="-107950" algn="l" defTabSz="457200" rtl="0" eaLnBrk="1" latinLnBrk="0" hangingPunct="1">
        <a:spcBef>
          <a:spcPts val="0"/>
        </a:spcBef>
        <a:spcAft>
          <a:spcPts val="600"/>
        </a:spcAft>
        <a:buFont typeface="Arial"/>
        <a:buChar char="•"/>
        <a:tabLst/>
        <a:defRPr sz="1400" b="0" i="0" kern="1200" baseline="0">
          <a:solidFill>
            <a:srgbClr val="313131"/>
          </a:solidFill>
          <a:latin typeface="Trade Gothic LT Std"/>
          <a:ea typeface="+mn-ea"/>
          <a:cs typeface="Trade Gothic LT Std"/>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thehotness.com/wp-content/uploads/2010/12/eiffeltower.jpg"/>
          <p:cNvPicPr>
            <a:picLocks noChangeAspect="1" noChangeArrowheads="1"/>
          </p:cNvPicPr>
          <p:nvPr/>
        </p:nvPicPr>
        <p:blipFill rotWithShape="1">
          <a:blip r:embed="rId3">
            <a:extLst>
              <a:ext uri="{28A0092B-C50C-407E-A947-70E740481C1C}">
                <a14:useLocalDpi xmlns:a14="http://schemas.microsoft.com/office/drawing/2010/main" val="0"/>
              </a:ext>
            </a:extLst>
          </a:blip>
          <a:srcRect t="9526"/>
          <a:stretch/>
        </p:blipFill>
        <p:spPr bwMode="auto">
          <a:xfrm>
            <a:off x="0" y="464024"/>
            <a:ext cx="9144000" cy="61877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375779" y="3352800"/>
            <a:ext cx="2743200" cy="1015663"/>
          </a:xfrm>
          <a:prstGeom prst="rect">
            <a:avLst/>
          </a:prstGeom>
          <a:noFill/>
        </p:spPr>
        <p:txBody>
          <a:bodyPr wrap="square" rtlCol="0">
            <a:spAutoFit/>
          </a:bodyPr>
          <a:lstStyle/>
          <a:p>
            <a:r>
              <a:rPr lang="en-US" sz="2000" b="1" u="sng" dirty="0" smtClean="0">
                <a:solidFill>
                  <a:schemeClr val="bg2">
                    <a:lumMod val="65000"/>
                  </a:schemeClr>
                </a:solidFill>
              </a:rPr>
              <a:t>Pilots</a:t>
            </a:r>
            <a:r>
              <a:rPr lang="en-US" sz="2000" b="1" dirty="0" smtClean="0">
                <a:solidFill>
                  <a:schemeClr val="bg2">
                    <a:lumMod val="65000"/>
                  </a:schemeClr>
                </a:solidFill>
              </a:rPr>
              <a:t>:</a:t>
            </a:r>
          </a:p>
          <a:p>
            <a:r>
              <a:rPr lang="en-US" sz="2000" b="1" i="1" dirty="0" err="1" smtClean="0">
                <a:solidFill>
                  <a:schemeClr val="bg2">
                    <a:lumMod val="65000"/>
                  </a:schemeClr>
                </a:solidFill>
              </a:rPr>
              <a:t>Najeed</a:t>
            </a:r>
            <a:r>
              <a:rPr lang="en-US" sz="2000" b="1" i="1" dirty="0" smtClean="0">
                <a:solidFill>
                  <a:schemeClr val="bg2">
                    <a:lumMod val="65000"/>
                  </a:schemeClr>
                </a:solidFill>
              </a:rPr>
              <a:t> Khan</a:t>
            </a:r>
          </a:p>
          <a:p>
            <a:r>
              <a:rPr lang="en-US" sz="2000" b="1" i="1" dirty="0" err="1" smtClean="0">
                <a:solidFill>
                  <a:schemeClr val="bg2">
                    <a:lumMod val="65000"/>
                  </a:schemeClr>
                </a:solidFill>
              </a:rPr>
              <a:t>Saahil</a:t>
            </a:r>
            <a:r>
              <a:rPr lang="en-US" sz="2000" b="1" i="1" dirty="0" smtClean="0">
                <a:solidFill>
                  <a:schemeClr val="bg2">
                    <a:lumMod val="65000"/>
                  </a:schemeClr>
                </a:solidFill>
              </a:rPr>
              <a:t> Sajnani</a:t>
            </a:r>
            <a:endParaRPr lang="en-US" sz="2000" b="1" i="1" dirty="0">
              <a:solidFill>
                <a:schemeClr val="bg2">
                  <a:lumMod val="65000"/>
                </a:schemeClr>
              </a:solidFill>
            </a:endParaRPr>
          </a:p>
        </p:txBody>
      </p:sp>
      <p:pic>
        <p:nvPicPr>
          <p:cNvPr id="4098" name="Picture 2" descr="air france logo"/>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8088" y="381000"/>
            <a:ext cx="1752599" cy="1193938"/>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8CC5A21C-4CFE-40A3-8D71-8E36CD8FC601}" type="slidenum">
              <a:rPr lang="en-US" smtClean="0"/>
              <a:pPr/>
              <a:t>1</a:t>
            </a:fld>
            <a:endParaRPr lang="en-US"/>
          </a:p>
        </p:txBody>
      </p:sp>
      <p:sp>
        <p:nvSpPr>
          <p:cNvPr id="3" name="Title 11"/>
          <p:cNvSpPr txBox="1">
            <a:spLocks/>
          </p:cNvSpPr>
          <p:nvPr/>
        </p:nvSpPr>
        <p:spPr>
          <a:xfrm>
            <a:off x="0" y="152400"/>
            <a:ext cx="7467600" cy="1381007"/>
          </a:xfrm>
          <a:prstGeom prst="rect">
            <a:avLst/>
          </a:prstGeom>
        </p:spPr>
        <p:txBody>
          <a:bodyPr/>
          <a:lstStyle>
            <a:lvl1pPr algn="l" defTabSz="457200" rtl="0" eaLnBrk="1" latinLnBrk="0" hangingPunct="1">
              <a:lnSpc>
                <a:spcPts val="2700"/>
              </a:lnSpc>
              <a:spcBef>
                <a:spcPct val="0"/>
              </a:spcBef>
              <a:buNone/>
              <a:defRPr sz="3200" b="1" i="0" kern="1200" cap="all">
                <a:solidFill>
                  <a:schemeClr val="tx2"/>
                </a:solidFill>
                <a:latin typeface="Trade Gothic LT Std Cn"/>
                <a:ea typeface="+mj-ea"/>
                <a:cs typeface="Trade Gothic LT Std Cn"/>
              </a:defRPr>
            </a:lvl1pPr>
          </a:lstStyle>
          <a:p>
            <a:endParaRPr lang="en-US" cap="none" dirty="0" smtClean="0"/>
          </a:p>
          <a:p>
            <a:r>
              <a:rPr lang="en-US" cap="none" dirty="0" smtClean="0"/>
              <a:t>  </a:t>
            </a:r>
            <a:endParaRPr lang="en-US" cap="none" dirty="0"/>
          </a:p>
          <a:p>
            <a:endParaRPr lang="en-US" cap="none" dirty="0" smtClean="0">
              <a:solidFill>
                <a:schemeClr val="tx1">
                  <a:lumMod val="50000"/>
                  <a:lumOff val="50000"/>
                </a:schemeClr>
              </a:solidFill>
            </a:endParaRPr>
          </a:p>
          <a:p>
            <a:r>
              <a:rPr lang="en-US" sz="2800" cap="none" dirty="0" smtClean="0">
                <a:solidFill>
                  <a:schemeClr val="tx1">
                    <a:lumMod val="50000"/>
                    <a:lumOff val="50000"/>
                  </a:schemeClr>
                </a:solidFill>
                <a:latin typeface="Tahoma" pitchFamily="34" charset="0"/>
                <a:ea typeface="Tahoma" pitchFamily="34" charset="0"/>
                <a:cs typeface="Tahoma" pitchFamily="34" charset="0"/>
              </a:rPr>
              <a:t>Online Ad Strategy</a:t>
            </a:r>
            <a:endParaRPr lang="en-US" sz="2800" cap="none" dirty="0">
              <a:solidFill>
                <a:schemeClr val="tx1">
                  <a:lumMod val="50000"/>
                  <a:lumOff val="50000"/>
                </a:schemeClr>
              </a:solidFill>
              <a:latin typeface="Tahoma" pitchFamily="34" charset="0"/>
              <a:ea typeface="Tahoma" pitchFamily="34" charset="0"/>
              <a:cs typeface="Tahoma" pitchFamily="34" charset="0"/>
            </a:endParaRPr>
          </a:p>
        </p:txBody>
      </p:sp>
      <p:sp>
        <p:nvSpPr>
          <p:cNvPr id="7" name="TextBox 6"/>
          <p:cNvSpPr txBox="1"/>
          <p:nvPr/>
        </p:nvSpPr>
        <p:spPr>
          <a:xfrm>
            <a:off x="6019800" y="533400"/>
            <a:ext cx="3251579" cy="707886"/>
          </a:xfrm>
          <a:prstGeom prst="rect">
            <a:avLst/>
          </a:prstGeom>
          <a:noFill/>
        </p:spPr>
        <p:txBody>
          <a:bodyPr wrap="square" rtlCol="0">
            <a:spAutoFit/>
          </a:bodyPr>
          <a:lstStyle/>
          <a:p>
            <a:r>
              <a:rPr lang="en-US" sz="2000" b="1" i="1" dirty="0" smtClean="0">
                <a:solidFill>
                  <a:schemeClr val="bg2">
                    <a:lumMod val="65000"/>
                  </a:schemeClr>
                </a:solidFill>
              </a:rPr>
              <a:t>Flight #: B60.2350</a:t>
            </a:r>
          </a:p>
          <a:p>
            <a:r>
              <a:rPr lang="en-US" sz="2000" b="1" i="1" dirty="0" smtClean="0">
                <a:solidFill>
                  <a:schemeClr val="bg2">
                    <a:lumMod val="65000"/>
                  </a:schemeClr>
                </a:solidFill>
              </a:rPr>
              <a:t>Flight date: 17 Dec 2012</a:t>
            </a:r>
            <a:endParaRPr lang="en-US" sz="2000" b="1" i="1" dirty="0">
              <a:solidFill>
                <a:schemeClr val="bg2">
                  <a:lumMod val="65000"/>
                </a:schemeClr>
              </a:solidFill>
            </a:endParaRPr>
          </a:p>
        </p:txBody>
      </p:sp>
    </p:spTree>
    <p:extLst>
      <p:ext uri="{BB962C8B-B14F-4D97-AF65-F5344CB8AC3E}">
        <p14:creationId xmlns:p14="http://schemas.microsoft.com/office/powerpoint/2010/main" val="28756777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8CC5A21C-4CFE-40A3-8D71-8E36CD8FC601}" type="slidenum">
              <a:rPr lang="en-US" smtClean="0"/>
              <a:pPr/>
              <a:t>10</a:t>
            </a:fld>
            <a:endParaRPr lang="en-US"/>
          </a:p>
        </p:txBody>
      </p:sp>
      <p:sp>
        <p:nvSpPr>
          <p:cNvPr id="23" name="Title 2"/>
          <p:cNvSpPr txBox="1">
            <a:spLocks/>
          </p:cNvSpPr>
          <p:nvPr/>
        </p:nvSpPr>
        <p:spPr>
          <a:xfrm>
            <a:off x="827345" y="457200"/>
            <a:ext cx="7554655" cy="914400"/>
          </a:xfrm>
          <a:prstGeom prst="rect">
            <a:avLst/>
          </a:prstGeom>
        </p:spPr>
        <p:txBody>
          <a:bodyPr vert="horz" lIns="91440" tIns="45720" rIns="91440" bIns="45720" rtlCol="0" anchor="b">
            <a:normAutofit/>
          </a:bodyPr>
          <a:lstStyle>
            <a:lvl1pPr algn="l" defTabSz="457200" rtl="0" eaLnBrk="1" latinLnBrk="0" hangingPunct="1">
              <a:lnSpc>
                <a:spcPts val="2700"/>
              </a:lnSpc>
              <a:spcBef>
                <a:spcPct val="0"/>
              </a:spcBef>
              <a:buNone/>
              <a:defRPr sz="2000" b="1" i="0" kern="1200" cap="all">
                <a:solidFill>
                  <a:schemeClr val="tx2"/>
                </a:solidFill>
                <a:latin typeface="Trade Gothic LT Std Cn"/>
                <a:ea typeface="+mj-ea"/>
                <a:cs typeface="Trade Gothic LT Std Cn"/>
              </a:defRPr>
            </a:lvl1pPr>
          </a:lstStyle>
          <a:p>
            <a:r>
              <a:rPr lang="en-US" sz="2400" b="0" cap="none" dirty="0" smtClean="0">
                <a:solidFill>
                  <a:schemeClr val="tx1"/>
                </a:solidFill>
                <a:latin typeface="Arial" pitchFamily="34" charset="0"/>
              </a:rPr>
              <a:t>Data preparation</a:t>
            </a:r>
            <a:endParaRPr lang="en-US" sz="2400" cap="none" dirty="0"/>
          </a:p>
        </p:txBody>
      </p:sp>
      <p:sp>
        <p:nvSpPr>
          <p:cNvPr id="13" name="TextBox 12"/>
          <p:cNvSpPr txBox="1"/>
          <p:nvPr/>
        </p:nvSpPr>
        <p:spPr>
          <a:xfrm>
            <a:off x="838200" y="1542871"/>
            <a:ext cx="6705600" cy="646331"/>
          </a:xfrm>
          <a:prstGeom prst="rect">
            <a:avLst/>
          </a:prstGeom>
          <a:noFill/>
        </p:spPr>
        <p:txBody>
          <a:bodyPr wrap="square" rtlCol="0">
            <a:spAutoFit/>
          </a:bodyPr>
          <a:lstStyle/>
          <a:p>
            <a:pPr marL="285750" indent="-285750">
              <a:buFont typeface="Arial" pitchFamily="34" charset="0"/>
              <a:buChar char="•"/>
            </a:pPr>
            <a:r>
              <a:rPr lang="en-US" dirty="0" smtClean="0"/>
              <a:t>Extracted data on a per search engine basis</a:t>
            </a:r>
          </a:p>
          <a:p>
            <a:pPr marL="742950" lvl="1" indent="-285750">
              <a:buFont typeface="Arial" pitchFamily="34" charset="0"/>
              <a:buChar char="•"/>
            </a:pPr>
            <a:r>
              <a:rPr lang="en-US" dirty="0" smtClean="0"/>
              <a:t>Further categorized on per keyword match type basis</a:t>
            </a:r>
            <a:endParaRPr lang="en-US" dirty="0"/>
          </a:p>
        </p:txBody>
      </p:sp>
      <p:pic>
        <p:nvPicPr>
          <p:cNvPr id="2057"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313" y="2762250"/>
            <a:ext cx="8715375" cy="340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TextBox 30"/>
          <p:cNvSpPr txBox="1"/>
          <p:nvPr/>
        </p:nvSpPr>
        <p:spPr>
          <a:xfrm>
            <a:off x="6172200" y="24825"/>
            <a:ext cx="2895600" cy="307777"/>
          </a:xfrm>
          <a:prstGeom prst="rect">
            <a:avLst/>
          </a:prstGeom>
          <a:noFill/>
        </p:spPr>
        <p:txBody>
          <a:bodyPr wrap="square" rtlCol="0">
            <a:spAutoFit/>
          </a:bodyPr>
          <a:lstStyle/>
          <a:p>
            <a:pPr algn="r"/>
            <a:r>
              <a:rPr lang="en-US" sz="1400" dirty="0">
                <a:solidFill>
                  <a:schemeClr val="bg1"/>
                </a:solidFill>
              </a:rPr>
              <a:t>Problems and Data </a:t>
            </a:r>
            <a:r>
              <a:rPr lang="en-US" sz="1400" dirty="0" smtClean="0">
                <a:solidFill>
                  <a:schemeClr val="bg1"/>
                </a:solidFill>
              </a:rPr>
              <a:t>Introduction</a:t>
            </a:r>
            <a:endParaRPr lang="en-US" sz="1400" dirty="0">
              <a:solidFill>
                <a:schemeClr val="bg1"/>
              </a:solidFill>
            </a:endParaRPr>
          </a:p>
        </p:txBody>
      </p:sp>
      <p:sp>
        <p:nvSpPr>
          <p:cNvPr id="32" name="Rectangle 31"/>
          <p:cNvSpPr/>
          <p:nvPr/>
        </p:nvSpPr>
        <p:spPr>
          <a:xfrm>
            <a:off x="6400800" y="24825"/>
            <a:ext cx="2667000" cy="307777"/>
          </a:xfrm>
          <a:prstGeom prst="rect">
            <a:avLst/>
          </a:prstGeom>
          <a:noFill/>
          <a:ln w="12700" cap="rnd">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61245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8CC5A21C-4CFE-40A3-8D71-8E36CD8FC601}" type="slidenum">
              <a:rPr lang="en-US" smtClean="0"/>
              <a:pPr/>
              <a:t>11</a:t>
            </a:fld>
            <a:endParaRPr lang="en-US"/>
          </a:p>
        </p:txBody>
      </p:sp>
      <p:sp>
        <p:nvSpPr>
          <p:cNvPr id="23" name="Title 2"/>
          <p:cNvSpPr txBox="1">
            <a:spLocks/>
          </p:cNvSpPr>
          <p:nvPr/>
        </p:nvSpPr>
        <p:spPr>
          <a:xfrm>
            <a:off x="827345" y="457200"/>
            <a:ext cx="7554655" cy="914400"/>
          </a:xfrm>
          <a:prstGeom prst="rect">
            <a:avLst/>
          </a:prstGeom>
        </p:spPr>
        <p:txBody>
          <a:bodyPr vert="horz" lIns="91440" tIns="45720" rIns="91440" bIns="45720" rtlCol="0" anchor="b">
            <a:normAutofit/>
          </a:bodyPr>
          <a:lstStyle>
            <a:lvl1pPr algn="l" defTabSz="457200" rtl="0" eaLnBrk="1" latinLnBrk="0" hangingPunct="1">
              <a:lnSpc>
                <a:spcPts val="2700"/>
              </a:lnSpc>
              <a:spcBef>
                <a:spcPct val="0"/>
              </a:spcBef>
              <a:buNone/>
              <a:defRPr sz="2000" b="1" i="0" kern="1200" cap="all">
                <a:solidFill>
                  <a:schemeClr val="tx2"/>
                </a:solidFill>
                <a:latin typeface="Trade Gothic LT Std Cn"/>
                <a:ea typeface="+mj-ea"/>
                <a:cs typeface="Trade Gothic LT Std Cn"/>
              </a:defRPr>
            </a:lvl1pPr>
          </a:lstStyle>
          <a:p>
            <a:r>
              <a:rPr lang="en-US" sz="2400" b="0" cap="none" dirty="0" smtClean="0">
                <a:solidFill>
                  <a:schemeClr val="tx1"/>
                </a:solidFill>
                <a:latin typeface="Arial" pitchFamily="34" charset="0"/>
              </a:rPr>
              <a:t>Initial model</a:t>
            </a:r>
            <a:endParaRPr lang="en-US" sz="2400" cap="none" dirty="0"/>
          </a:p>
        </p:txBody>
      </p:sp>
      <p:sp>
        <p:nvSpPr>
          <p:cNvPr id="13" name="TextBox 12"/>
          <p:cNvSpPr txBox="1"/>
          <p:nvPr/>
        </p:nvSpPr>
        <p:spPr>
          <a:xfrm>
            <a:off x="838200" y="1542871"/>
            <a:ext cx="6705600" cy="1200329"/>
          </a:xfrm>
          <a:prstGeom prst="rect">
            <a:avLst/>
          </a:prstGeom>
          <a:noFill/>
        </p:spPr>
        <p:txBody>
          <a:bodyPr wrap="square" rtlCol="0">
            <a:spAutoFit/>
          </a:bodyPr>
          <a:lstStyle/>
          <a:p>
            <a:pPr marL="285750" indent="-285750">
              <a:buFont typeface="Arial" pitchFamily="34" charset="0"/>
              <a:buChar char="•"/>
            </a:pPr>
            <a:r>
              <a:rPr lang="en-US" dirty="0" smtClean="0"/>
              <a:t>Decision </a:t>
            </a:r>
            <a:r>
              <a:rPr lang="en-US" dirty="0" smtClean="0"/>
              <a:t>variables </a:t>
            </a:r>
            <a:r>
              <a:rPr lang="en-US" dirty="0" smtClean="0"/>
              <a:t>are % allocation in the search engines</a:t>
            </a:r>
          </a:p>
          <a:p>
            <a:pPr marL="285750" indent="-285750">
              <a:buFont typeface="Arial" pitchFamily="34" charset="0"/>
              <a:buChar char="•"/>
            </a:pPr>
            <a:r>
              <a:rPr lang="en-US" dirty="0" smtClean="0"/>
              <a:t>Model can be run for two objective functions:</a:t>
            </a:r>
          </a:p>
          <a:p>
            <a:pPr marL="742950" lvl="1" indent="-285750">
              <a:buFontTx/>
              <a:buChar char="-"/>
            </a:pPr>
            <a:r>
              <a:rPr lang="en-US" dirty="0" smtClean="0"/>
              <a:t>Maximize estimated revenue</a:t>
            </a:r>
          </a:p>
          <a:p>
            <a:pPr marL="742950" lvl="1" indent="-285750">
              <a:buFontTx/>
              <a:buChar char="-"/>
            </a:pPr>
            <a:r>
              <a:rPr lang="en-US" dirty="0" smtClean="0"/>
              <a:t>Maximize profit</a:t>
            </a:r>
            <a:endParaRPr lang="en-US" dirty="0"/>
          </a:p>
        </p:txBody>
      </p:sp>
      <p:pic>
        <p:nvPicPr>
          <p:cNvPr id="205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82" y="2971800"/>
            <a:ext cx="9044237"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extBox 26"/>
          <p:cNvSpPr txBox="1"/>
          <p:nvPr/>
        </p:nvSpPr>
        <p:spPr>
          <a:xfrm>
            <a:off x="6172200" y="24825"/>
            <a:ext cx="2895600" cy="307777"/>
          </a:xfrm>
          <a:prstGeom prst="rect">
            <a:avLst/>
          </a:prstGeom>
          <a:noFill/>
        </p:spPr>
        <p:txBody>
          <a:bodyPr wrap="square" rtlCol="0">
            <a:spAutoFit/>
          </a:bodyPr>
          <a:lstStyle/>
          <a:p>
            <a:pPr lvl="0" algn="r" fontAlgn="base">
              <a:lnSpc>
                <a:spcPct val="106000"/>
              </a:lnSpc>
              <a:spcBef>
                <a:spcPct val="0"/>
              </a:spcBef>
              <a:spcAft>
                <a:spcPct val="0"/>
              </a:spcAft>
              <a:buClr>
                <a:schemeClr val="tx1"/>
              </a:buClr>
              <a:buSzPct val="80000"/>
              <a:tabLst>
                <a:tab pos="3587750" algn="r"/>
              </a:tabLst>
            </a:pPr>
            <a:r>
              <a:rPr lang="en-US" sz="1400" dirty="0">
                <a:solidFill>
                  <a:schemeClr val="bg1"/>
                </a:solidFill>
                <a:latin typeface="Arial" pitchFamily="34" charset="0"/>
              </a:rPr>
              <a:t>Decisions! And models!</a:t>
            </a:r>
          </a:p>
        </p:txBody>
      </p:sp>
      <p:sp>
        <p:nvSpPr>
          <p:cNvPr id="28" name="Rectangle 27"/>
          <p:cNvSpPr/>
          <p:nvPr/>
        </p:nvSpPr>
        <p:spPr>
          <a:xfrm>
            <a:off x="7086600" y="24825"/>
            <a:ext cx="1981200" cy="307777"/>
          </a:xfrm>
          <a:prstGeom prst="rect">
            <a:avLst/>
          </a:prstGeom>
          <a:noFill/>
          <a:ln w="12700" cap="rnd">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880491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8CC5A21C-4CFE-40A3-8D71-8E36CD8FC601}" type="slidenum">
              <a:rPr lang="en-US" smtClean="0"/>
              <a:pPr/>
              <a:t>12</a:t>
            </a:fld>
            <a:endParaRPr lang="en-US"/>
          </a:p>
        </p:txBody>
      </p:sp>
      <p:sp>
        <p:nvSpPr>
          <p:cNvPr id="23" name="Title 2"/>
          <p:cNvSpPr txBox="1">
            <a:spLocks/>
          </p:cNvSpPr>
          <p:nvPr/>
        </p:nvSpPr>
        <p:spPr>
          <a:xfrm>
            <a:off x="827345" y="457200"/>
            <a:ext cx="7554655" cy="914400"/>
          </a:xfrm>
          <a:prstGeom prst="rect">
            <a:avLst/>
          </a:prstGeom>
        </p:spPr>
        <p:txBody>
          <a:bodyPr vert="horz" lIns="91440" tIns="45720" rIns="91440" bIns="45720" rtlCol="0" anchor="b">
            <a:normAutofit/>
          </a:bodyPr>
          <a:lstStyle>
            <a:lvl1pPr algn="l" defTabSz="457200" rtl="0" eaLnBrk="1" latinLnBrk="0" hangingPunct="1">
              <a:lnSpc>
                <a:spcPts val="2700"/>
              </a:lnSpc>
              <a:spcBef>
                <a:spcPct val="0"/>
              </a:spcBef>
              <a:buNone/>
              <a:defRPr sz="2000" b="1" i="0" kern="1200" cap="all">
                <a:solidFill>
                  <a:schemeClr val="tx2"/>
                </a:solidFill>
                <a:latin typeface="Trade Gothic LT Std Cn"/>
                <a:ea typeface="+mj-ea"/>
                <a:cs typeface="Trade Gothic LT Std Cn"/>
              </a:defRPr>
            </a:lvl1pPr>
          </a:lstStyle>
          <a:p>
            <a:r>
              <a:rPr lang="en-US" sz="2400" b="0" cap="none" dirty="0" smtClean="0">
                <a:solidFill>
                  <a:schemeClr val="tx1"/>
                </a:solidFill>
                <a:latin typeface="Arial" pitchFamily="34" charset="0"/>
              </a:rPr>
              <a:t>Solver options</a:t>
            </a:r>
            <a:endParaRPr lang="en-US" sz="2400" cap="none" dirty="0"/>
          </a:p>
        </p:txBody>
      </p:sp>
      <p:sp>
        <p:nvSpPr>
          <p:cNvPr id="10" name="TextBox 9"/>
          <p:cNvSpPr txBox="1"/>
          <p:nvPr/>
        </p:nvSpPr>
        <p:spPr>
          <a:xfrm>
            <a:off x="6172200" y="24825"/>
            <a:ext cx="2895600" cy="307777"/>
          </a:xfrm>
          <a:prstGeom prst="rect">
            <a:avLst/>
          </a:prstGeom>
          <a:noFill/>
        </p:spPr>
        <p:txBody>
          <a:bodyPr wrap="square" rtlCol="0">
            <a:spAutoFit/>
          </a:bodyPr>
          <a:lstStyle/>
          <a:p>
            <a:pPr lvl="0" algn="r" fontAlgn="base">
              <a:lnSpc>
                <a:spcPct val="106000"/>
              </a:lnSpc>
              <a:spcBef>
                <a:spcPct val="0"/>
              </a:spcBef>
              <a:spcAft>
                <a:spcPct val="0"/>
              </a:spcAft>
              <a:buClr>
                <a:schemeClr val="tx1"/>
              </a:buClr>
              <a:buSzPct val="80000"/>
              <a:tabLst>
                <a:tab pos="3587750" algn="r"/>
              </a:tabLst>
            </a:pPr>
            <a:r>
              <a:rPr lang="en-US" sz="1400" dirty="0">
                <a:solidFill>
                  <a:schemeClr val="bg1"/>
                </a:solidFill>
                <a:latin typeface="Arial" pitchFamily="34" charset="0"/>
              </a:rPr>
              <a:t>Decisions! And models!</a:t>
            </a:r>
          </a:p>
        </p:txBody>
      </p:sp>
      <p:sp>
        <p:nvSpPr>
          <p:cNvPr id="11" name="Rectangle 10"/>
          <p:cNvSpPr/>
          <p:nvPr/>
        </p:nvSpPr>
        <p:spPr>
          <a:xfrm>
            <a:off x="7086600" y="24825"/>
            <a:ext cx="1981200" cy="307777"/>
          </a:xfrm>
          <a:prstGeom prst="rect">
            <a:avLst/>
          </a:prstGeom>
          <a:noFill/>
          <a:ln w="12700" cap="rnd">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 name="Group 3"/>
          <p:cNvGrpSpPr/>
          <p:nvPr/>
        </p:nvGrpSpPr>
        <p:grpSpPr>
          <a:xfrm>
            <a:off x="835754" y="1600199"/>
            <a:ext cx="7472492" cy="4419600"/>
            <a:chOff x="762000" y="1600199"/>
            <a:chExt cx="7472492" cy="4419600"/>
          </a:xfrm>
        </p:grpSpPr>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5309" y="1600199"/>
              <a:ext cx="2829183"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600199"/>
              <a:ext cx="4367252"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3101990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8CC5A21C-4CFE-40A3-8D71-8E36CD8FC601}" type="slidenum">
              <a:rPr lang="en-US" smtClean="0"/>
              <a:pPr/>
              <a:t>13</a:t>
            </a:fld>
            <a:endParaRPr lang="en-US"/>
          </a:p>
        </p:txBody>
      </p:sp>
      <p:sp>
        <p:nvSpPr>
          <p:cNvPr id="23" name="Title 2"/>
          <p:cNvSpPr txBox="1">
            <a:spLocks/>
          </p:cNvSpPr>
          <p:nvPr/>
        </p:nvSpPr>
        <p:spPr>
          <a:xfrm>
            <a:off x="827345" y="457200"/>
            <a:ext cx="7554655" cy="914400"/>
          </a:xfrm>
          <a:prstGeom prst="rect">
            <a:avLst/>
          </a:prstGeom>
        </p:spPr>
        <p:txBody>
          <a:bodyPr vert="horz" lIns="91440" tIns="45720" rIns="91440" bIns="45720" rtlCol="0" anchor="b">
            <a:normAutofit/>
          </a:bodyPr>
          <a:lstStyle>
            <a:lvl1pPr algn="l" defTabSz="457200" rtl="0" eaLnBrk="1" latinLnBrk="0" hangingPunct="1">
              <a:lnSpc>
                <a:spcPts val="2700"/>
              </a:lnSpc>
              <a:spcBef>
                <a:spcPct val="0"/>
              </a:spcBef>
              <a:buNone/>
              <a:defRPr sz="2000" b="1" i="0" kern="1200" cap="all">
                <a:solidFill>
                  <a:schemeClr val="tx2"/>
                </a:solidFill>
                <a:latin typeface="Trade Gothic LT Std Cn"/>
                <a:ea typeface="+mj-ea"/>
                <a:cs typeface="Trade Gothic LT Std Cn"/>
              </a:defRPr>
            </a:lvl1pPr>
          </a:lstStyle>
          <a:p>
            <a:r>
              <a:rPr lang="en-US" sz="2400" b="0" cap="none" dirty="0" smtClean="0">
                <a:solidFill>
                  <a:schemeClr val="tx1"/>
                </a:solidFill>
                <a:latin typeface="Arial" pitchFamily="34" charset="0"/>
              </a:rPr>
              <a:t>Final solution</a:t>
            </a:r>
            <a:endParaRPr lang="en-US" sz="2400" cap="none" dirty="0"/>
          </a:p>
        </p:txBody>
      </p:sp>
      <p:sp>
        <p:nvSpPr>
          <p:cNvPr id="2" name="TextBox 1"/>
          <p:cNvSpPr txBox="1"/>
          <p:nvPr/>
        </p:nvSpPr>
        <p:spPr>
          <a:xfrm>
            <a:off x="838200" y="1676400"/>
            <a:ext cx="7162800" cy="369332"/>
          </a:xfrm>
          <a:prstGeom prst="rect">
            <a:avLst/>
          </a:prstGeom>
          <a:noFill/>
        </p:spPr>
        <p:txBody>
          <a:bodyPr wrap="square" rtlCol="0">
            <a:spAutoFit/>
          </a:bodyPr>
          <a:lstStyle/>
          <a:p>
            <a:r>
              <a:rPr lang="en-US" dirty="0" smtClean="0"/>
              <a:t>The optimal allocation strategy is shown below</a:t>
            </a:r>
            <a:endParaRPr lang="en-US" dirty="0"/>
          </a:p>
        </p:txBody>
      </p:sp>
      <p:pic>
        <p:nvPicPr>
          <p:cNvPr id="614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72905"/>
            <a:ext cx="9144000" cy="2080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6172200" y="24825"/>
            <a:ext cx="2895600" cy="307777"/>
          </a:xfrm>
          <a:prstGeom prst="rect">
            <a:avLst/>
          </a:prstGeom>
          <a:noFill/>
        </p:spPr>
        <p:txBody>
          <a:bodyPr wrap="square" rtlCol="0">
            <a:spAutoFit/>
          </a:bodyPr>
          <a:lstStyle/>
          <a:p>
            <a:pPr lvl="0" algn="r" fontAlgn="base">
              <a:lnSpc>
                <a:spcPct val="106000"/>
              </a:lnSpc>
              <a:spcBef>
                <a:spcPct val="0"/>
              </a:spcBef>
              <a:spcAft>
                <a:spcPct val="0"/>
              </a:spcAft>
              <a:buClr>
                <a:schemeClr val="tx1"/>
              </a:buClr>
              <a:buSzPct val="80000"/>
              <a:tabLst>
                <a:tab pos="3587750" algn="r"/>
              </a:tabLst>
            </a:pPr>
            <a:r>
              <a:rPr lang="en-US" sz="1400" dirty="0">
                <a:solidFill>
                  <a:schemeClr val="bg1"/>
                </a:solidFill>
                <a:latin typeface="Arial" pitchFamily="34" charset="0"/>
              </a:rPr>
              <a:t>Decisions! And models!</a:t>
            </a:r>
          </a:p>
        </p:txBody>
      </p:sp>
      <p:sp>
        <p:nvSpPr>
          <p:cNvPr id="11" name="Rectangle 10"/>
          <p:cNvSpPr/>
          <p:nvPr/>
        </p:nvSpPr>
        <p:spPr>
          <a:xfrm>
            <a:off x="7086600" y="24825"/>
            <a:ext cx="1981200" cy="307777"/>
          </a:xfrm>
          <a:prstGeom prst="rect">
            <a:avLst/>
          </a:prstGeom>
          <a:noFill/>
          <a:ln w="12700" cap="rnd">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82166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27345" y="457200"/>
            <a:ext cx="7554655" cy="914400"/>
          </a:xfrm>
        </p:spPr>
        <p:txBody>
          <a:bodyPr/>
          <a:lstStyle/>
          <a:p>
            <a:r>
              <a:rPr lang="en-US" b="0" dirty="0" smtClean="0">
                <a:solidFill>
                  <a:schemeClr val="tx1"/>
                </a:solidFill>
                <a:latin typeface="Arial" pitchFamily="34" charset="0"/>
              </a:rPr>
              <a:t>Problem statement</a:t>
            </a:r>
            <a:endParaRPr lang="en-US" dirty="0"/>
          </a:p>
        </p:txBody>
      </p:sp>
      <p:sp>
        <p:nvSpPr>
          <p:cNvPr id="4" name="Slide Number Placeholder 3"/>
          <p:cNvSpPr>
            <a:spLocks noGrp="1"/>
          </p:cNvSpPr>
          <p:nvPr>
            <p:ph type="sldNum" sz="quarter" idx="10"/>
          </p:nvPr>
        </p:nvSpPr>
        <p:spPr/>
        <p:txBody>
          <a:bodyPr/>
          <a:lstStyle/>
          <a:p>
            <a:fld id="{8CC5A21C-4CFE-40A3-8D71-8E36CD8FC601}" type="slidenum">
              <a:rPr lang="en-US" smtClean="0"/>
              <a:pPr/>
              <a:t>14</a:t>
            </a:fld>
            <a:endParaRPr lang="en-US"/>
          </a:p>
        </p:txBody>
      </p:sp>
      <p:sp>
        <p:nvSpPr>
          <p:cNvPr id="12" name="TextBox 11"/>
          <p:cNvSpPr txBox="1"/>
          <p:nvPr/>
        </p:nvSpPr>
        <p:spPr>
          <a:xfrm>
            <a:off x="838200" y="1777887"/>
            <a:ext cx="8286466" cy="1754326"/>
          </a:xfrm>
          <a:prstGeom prst="rect">
            <a:avLst/>
          </a:prstGeom>
          <a:noFill/>
        </p:spPr>
        <p:txBody>
          <a:bodyPr wrap="square" rtlCol="0">
            <a:spAutoFit/>
          </a:bodyPr>
          <a:lstStyle/>
          <a:p>
            <a:pPr>
              <a:lnSpc>
                <a:spcPct val="150000"/>
              </a:lnSpc>
            </a:pPr>
            <a:r>
              <a:rPr lang="en-US" dirty="0" smtClean="0"/>
              <a:t>Once this goal was achieved, the next task was to estimate the probability intervals for the projected revenue targets given the identified allocation schedule</a:t>
            </a:r>
          </a:p>
          <a:p>
            <a:pPr marL="285750" indent="-285750">
              <a:lnSpc>
                <a:spcPct val="150000"/>
              </a:lnSpc>
              <a:buFont typeface="Arial" pitchFamily="34" charset="0"/>
              <a:buChar char="•"/>
            </a:pPr>
            <a:endParaRPr lang="en-US" dirty="0"/>
          </a:p>
        </p:txBody>
      </p:sp>
      <p:sp>
        <p:nvSpPr>
          <p:cNvPr id="6" name="TextBox 5"/>
          <p:cNvSpPr txBox="1"/>
          <p:nvPr/>
        </p:nvSpPr>
        <p:spPr>
          <a:xfrm>
            <a:off x="6172200" y="24825"/>
            <a:ext cx="2895600" cy="307777"/>
          </a:xfrm>
          <a:prstGeom prst="rect">
            <a:avLst/>
          </a:prstGeom>
          <a:noFill/>
        </p:spPr>
        <p:txBody>
          <a:bodyPr wrap="square" rtlCol="0">
            <a:spAutoFit/>
          </a:bodyPr>
          <a:lstStyle/>
          <a:p>
            <a:pPr lvl="0" algn="r" fontAlgn="base">
              <a:lnSpc>
                <a:spcPct val="106000"/>
              </a:lnSpc>
              <a:spcBef>
                <a:spcPct val="0"/>
              </a:spcBef>
              <a:spcAft>
                <a:spcPct val="0"/>
              </a:spcAft>
              <a:buClr>
                <a:schemeClr val="tx1"/>
              </a:buClr>
              <a:buSzPct val="80000"/>
              <a:tabLst>
                <a:tab pos="3587750" algn="r"/>
              </a:tabLst>
            </a:pPr>
            <a:r>
              <a:rPr lang="en-US" sz="1400" dirty="0">
                <a:solidFill>
                  <a:schemeClr val="bg1"/>
                </a:solidFill>
                <a:latin typeface="Arial" pitchFamily="34" charset="0"/>
              </a:rPr>
              <a:t>Decisions! And models!</a:t>
            </a:r>
          </a:p>
        </p:txBody>
      </p:sp>
      <p:sp>
        <p:nvSpPr>
          <p:cNvPr id="7" name="Rectangle 6"/>
          <p:cNvSpPr/>
          <p:nvPr/>
        </p:nvSpPr>
        <p:spPr>
          <a:xfrm>
            <a:off x="7086600" y="24825"/>
            <a:ext cx="1981200" cy="307777"/>
          </a:xfrm>
          <a:prstGeom prst="rect">
            <a:avLst/>
          </a:prstGeom>
          <a:noFill/>
          <a:ln w="12700" cap="rnd">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59555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27345" y="381000"/>
            <a:ext cx="7554655" cy="914400"/>
          </a:xfrm>
        </p:spPr>
        <p:txBody>
          <a:bodyPr/>
          <a:lstStyle/>
          <a:p>
            <a:r>
              <a:rPr lang="en-US" b="0" dirty="0" smtClean="0">
                <a:solidFill>
                  <a:schemeClr val="tx1"/>
                </a:solidFill>
                <a:latin typeface="Arial" pitchFamily="34" charset="0"/>
                <a:cs typeface="Arial" pitchFamily="34" charset="0"/>
              </a:rPr>
              <a:t>Revenue </a:t>
            </a:r>
            <a:r>
              <a:rPr lang="en-US" b="0" dirty="0" smtClean="0">
                <a:solidFill>
                  <a:schemeClr val="tx1"/>
                </a:solidFill>
                <a:latin typeface="Arial" pitchFamily="34" charset="0"/>
                <a:cs typeface="Arial" pitchFamily="34" charset="0"/>
              </a:rPr>
              <a:t>projections</a:t>
            </a:r>
            <a:endParaRPr lang="en-US" b="0" dirty="0">
              <a:solidFill>
                <a:schemeClr val="tx1"/>
              </a:solidFill>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8CC5A21C-4CFE-40A3-8D71-8E36CD8FC601}" type="slidenum">
              <a:rPr lang="en-US" smtClean="0"/>
              <a:pPr/>
              <a:t>15</a:t>
            </a:fld>
            <a:endParaRPr lang="en-US"/>
          </a:p>
        </p:txBody>
      </p:sp>
      <p:sp>
        <p:nvSpPr>
          <p:cNvPr id="5" name="TextBox 4"/>
          <p:cNvSpPr txBox="1"/>
          <p:nvPr/>
        </p:nvSpPr>
        <p:spPr>
          <a:xfrm>
            <a:off x="914401" y="1466671"/>
            <a:ext cx="8229600" cy="1200329"/>
          </a:xfrm>
          <a:prstGeom prst="rect">
            <a:avLst/>
          </a:prstGeom>
          <a:noFill/>
        </p:spPr>
        <p:txBody>
          <a:bodyPr wrap="square" rtlCol="0">
            <a:spAutoFit/>
          </a:bodyPr>
          <a:lstStyle/>
          <a:p>
            <a:pPr marL="285750" indent="-285750">
              <a:buFont typeface="Arial" pitchFamily="34" charset="0"/>
              <a:buChar char="•"/>
            </a:pPr>
            <a:r>
              <a:rPr lang="en-US" dirty="0" smtClean="0"/>
              <a:t>Revenue per click follows a lognormal distribution</a:t>
            </a:r>
          </a:p>
          <a:p>
            <a:pPr marL="285750" indent="-285750">
              <a:buFont typeface="Arial" pitchFamily="34" charset="0"/>
              <a:buChar char="•"/>
            </a:pPr>
            <a:r>
              <a:rPr lang="en-US" dirty="0" smtClean="0"/>
              <a:t>Historical data used to calculate mean and standard deviation of the Revenue Per Click (RPC) metric</a:t>
            </a:r>
          </a:p>
          <a:p>
            <a:pPr marL="285750" indent="-285750">
              <a:buFont typeface="Arial" pitchFamily="34" charset="0"/>
              <a:buChar char="•"/>
            </a:pPr>
            <a:endParaRPr lang="en-US" dirty="0"/>
          </a:p>
        </p:txBody>
      </p:sp>
      <p:grpSp>
        <p:nvGrpSpPr>
          <p:cNvPr id="7" name="Group 6"/>
          <p:cNvGrpSpPr/>
          <p:nvPr/>
        </p:nvGrpSpPr>
        <p:grpSpPr>
          <a:xfrm>
            <a:off x="904601" y="2465249"/>
            <a:ext cx="7553599" cy="3859351"/>
            <a:chOff x="457200" y="990600"/>
            <a:chExt cx="8153400" cy="4876800"/>
          </a:xfrm>
        </p:grpSpPr>
        <p:pic>
          <p:nvPicPr>
            <p:cNvPr id="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111" t="16890" r="31222" b="17036"/>
            <a:stretch/>
          </p:blipFill>
          <p:spPr bwMode="auto">
            <a:xfrm>
              <a:off x="457200" y="990600"/>
              <a:ext cx="8153400" cy="4876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val 8"/>
            <p:cNvSpPr/>
            <p:nvPr/>
          </p:nvSpPr>
          <p:spPr>
            <a:xfrm>
              <a:off x="2230275" y="3916680"/>
              <a:ext cx="1611887" cy="406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noFill/>
              </a:endParaRPr>
            </a:p>
          </p:txBody>
        </p:sp>
        <p:sp>
          <p:nvSpPr>
            <p:cNvPr id="10" name="Oval 9"/>
            <p:cNvSpPr/>
            <p:nvPr/>
          </p:nvSpPr>
          <p:spPr>
            <a:xfrm>
              <a:off x="6179398" y="1722120"/>
              <a:ext cx="1370104" cy="203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noFill/>
              </a:endParaRPr>
            </a:p>
          </p:txBody>
        </p:sp>
        <p:sp>
          <p:nvSpPr>
            <p:cNvPr id="11" name="Oval 10"/>
            <p:cNvSpPr/>
            <p:nvPr/>
          </p:nvSpPr>
          <p:spPr>
            <a:xfrm>
              <a:off x="7307719" y="4810760"/>
              <a:ext cx="703080" cy="203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noFill/>
              </a:endParaRPr>
            </a:p>
          </p:txBody>
        </p:sp>
      </p:grpSp>
      <p:sp>
        <p:nvSpPr>
          <p:cNvPr id="12" name="TextBox 11"/>
          <p:cNvSpPr txBox="1"/>
          <p:nvPr/>
        </p:nvSpPr>
        <p:spPr>
          <a:xfrm>
            <a:off x="6172200" y="24825"/>
            <a:ext cx="2895600" cy="307777"/>
          </a:xfrm>
          <a:prstGeom prst="rect">
            <a:avLst/>
          </a:prstGeom>
          <a:noFill/>
        </p:spPr>
        <p:txBody>
          <a:bodyPr wrap="square" rtlCol="0">
            <a:spAutoFit/>
          </a:bodyPr>
          <a:lstStyle/>
          <a:p>
            <a:pPr lvl="0" algn="r" fontAlgn="base">
              <a:lnSpc>
                <a:spcPct val="106000"/>
              </a:lnSpc>
              <a:spcBef>
                <a:spcPct val="0"/>
              </a:spcBef>
              <a:spcAft>
                <a:spcPct val="0"/>
              </a:spcAft>
              <a:buClr>
                <a:schemeClr val="tx1"/>
              </a:buClr>
              <a:buSzPct val="80000"/>
              <a:tabLst>
                <a:tab pos="3587750" algn="r"/>
              </a:tabLst>
            </a:pPr>
            <a:r>
              <a:rPr lang="en-US" sz="1400" dirty="0">
                <a:solidFill>
                  <a:schemeClr val="bg1"/>
                </a:solidFill>
                <a:latin typeface="Arial" pitchFamily="34" charset="0"/>
              </a:rPr>
              <a:t>Decisions! And models!</a:t>
            </a:r>
          </a:p>
        </p:txBody>
      </p:sp>
      <p:sp>
        <p:nvSpPr>
          <p:cNvPr id="13" name="Rectangle 12"/>
          <p:cNvSpPr/>
          <p:nvPr/>
        </p:nvSpPr>
        <p:spPr>
          <a:xfrm>
            <a:off x="7086600" y="24825"/>
            <a:ext cx="1981200" cy="307777"/>
          </a:xfrm>
          <a:prstGeom prst="rect">
            <a:avLst/>
          </a:prstGeom>
          <a:noFill/>
          <a:ln w="12700" cap="rnd">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238569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42900" y="2512501"/>
            <a:ext cx="8458200" cy="3735899"/>
            <a:chOff x="342900" y="1219199"/>
            <a:chExt cx="8458200" cy="3735899"/>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384" t="17641" r="13847" b="16581"/>
            <a:stretch/>
          </p:blipFill>
          <p:spPr bwMode="auto">
            <a:xfrm>
              <a:off x="342900" y="1219199"/>
              <a:ext cx="8458200" cy="3735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2"/>
            <p:cNvSpPr/>
            <p:nvPr/>
          </p:nvSpPr>
          <p:spPr>
            <a:xfrm>
              <a:off x="5277259" y="2456846"/>
              <a:ext cx="1029379" cy="242178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noFill/>
              </a:endParaRPr>
            </a:p>
          </p:txBody>
        </p:sp>
        <p:sp>
          <p:nvSpPr>
            <p:cNvPr id="4" name="Oval 3"/>
            <p:cNvSpPr/>
            <p:nvPr/>
          </p:nvSpPr>
          <p:spPr>
            <a:xfrm>
              <a:off x="6986544" y="4463382"/>
              <a:ext cx="1245549" cy="35998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noFill/>
              </a:endParaRPr>
            </a:p>
          </p:txBody>
        </p:sp>
      </p:grpSp>
      <p:sp>
        <p:nvSpPr>
          <p:cNvPr id="6" name="TextBox 5"/>
          <p:cNvSpPr txBox="1"/>
          <p:nvPr/>
        </p:nvSpPr>
        <p:spPr>
          <a:xfrm>
            <a:off x="381000" y="1464572"/>
            <a:ext cx="8229600" cy="1046440"/>
          </a:xfrm>
          <a:prstGeom prst="rect">
            <a:avLst/>
          </a:prstGeom>
          <a:noFill/>
        </p:spPr>
        <p:txBody>
          <a:bodyPr wrap="square" rtlCol="0">
            <a:spAutoFit/>
          </a:bodyPr>
          <a:lstStyle/>
          <a:p>
            <a:pPr marL="285750" indent="-285750">
              <a:buFont typeface="Arial" pitchFamily="34" charset="0"/>
              <a:buChar char="•"/>
            </a:pPr>
            <a:r>
              <a:rPr lang="en-US" dirty="0" smtClean="0"/>
              <a:t>12 Assumptions with having lognormal distribution</a:t>
            </a:r>
          </a:p>
          <a:p>
            <a:pPr marL="285750" indent="-285750">
              <a:buFont typeface="Arial" pitchFamily="34" charset="0"/>
              <a:buChar char="•"/>
            </a:pPr>
            <a:endParaRPr lang="en-US" sz="800" dirty="0" smtClean="0"/>
          </a:p>
          <a:p>
            <a:pPr marL="285750" indent="-285750">
              <a:buFont typeface="Arial" pitchFamily="34" charset="0"/>
              <a:buChar char="•"/>
            </a:pPr>
            <a:r>
              <a:rPr lang="en-US" dirty="0" smtClean="0"/>
              <a:t>Net Revenue is the Forecast Variable</a:t>
            </a:r>
          </a:p>
          <a:p>
            <a:pPr marL="285750" indent="-285750">
              <a:buFont typeface="Arial" pitchFamily="34" charset="0"/>
              <a:buChar char="•"/>
            </a:pPr>
            <a:endParaRPr lang="en-US" dirty="0"/>
          </a:p>
        </p:txBody>
      </p:sp>
      <p:sp>
        <p:nvSpPr>
          <p:cNvPr id="9" name="Title 2"/>
          <p:cNvSpPr txBox="1">
            <a:spLocks/>
          </p:cNvSpPr>
          <p:nvPr/>
        </p:nvSpPr>
        <p:spPr>
          <a:xfrm>
            <a:off x="827345" y="533400"/>
            <a:ext cx="7554655" cy="914400"/>
          </a:xfrm>
          <a:prstGeom prst="rect">
            <a:avLst/>
          </a:prstGeom>
        </p:spPr>
        <p:txBody>
          <a:bodyPr/>
          <a:lstStyle>
            <a:lvl1pPr algn="l" defTabSz="457200" rtl="0" eaLnBrk="1" latinLnBrk="0" hangingPunct="1">
              <a:lnSpc>
                <a:spcPts val="2700"/>
              </a:lnSpc>
              <a:spcBef>
                <a:spcPct val="0"/>
              </a:spcBef>
              <a:buNone/>
              <a:defRPr sz="3200" b="1" i="0" kern="1200" cap="all">
                <a:solidFill>
                  <a:schemeClr val="tx2"/>
                </a:solidFill>
                <a:latin typeface="Trade Gothic LT Std Cn"/>
                <a:ea typeface="+mj-ea"/>
                <a:cs typeface="Trade Gothic LT Std Cn"/>
              </a:defRPr>
            </a:lvl1pPr>
          </a:lstStyle>
          <a:p>
            <a:endParaRPr lang="en-US" b="0" dirty="0" smtClean="0">
              <a:solidFill>
                <a:schemeClr val="tx1"/>
              </a:solidFill>
              <a:latin typeface="Arial" pitchFamily="34" charset="0"/>
              <a:cs typeface="Arial" pitchFamily="34" charset="0"/>
            </a:endParaRPr>
          </a:p>
          <a:p>
            <a:r>
              <a:rPr lang="en-US" sz="2400" b="0" cap="none" dirty="0" smtClean="0">
                <a:solidFill>
                  <a:schemeClr val="tx1"/>
                </a:solidFill>
                <a:latin typeface="Arial" pitchFamily="34" charset="0"/>
                <a:cs typeface="Arial" pitchFamily="34" charset="0"/>
              </a:rPr>
              <a:t>Revenue </a:t>
            </a:r>
            <a:r>
              <a:rPr lang="en-US" sz="2400" b="0" cap="none" dirty="0" smtClean="0">
                <a:solidFill>
                  <a:schemeClr val="tx1"/>
                </a:solidFill>
                <a:latin typeface="Arial" pitchFamily="34" charset="0"/>
                <a:cs typeface="Arial" pitchFamily="34" charset="0"/>
              </a:rPr>
              <a:t>projections</a:t>
            </a:r>
            <a:endParaRPr lang="en-US" sz="2400" b="0" cap="none" dirty="0">
              <a:solidFill>
                <a:schemeClr val="tx1"/>
              </a:solidFill>
              <a:latin typeface="Arial" pitchFamily="34" charset="0"/>
              <a:cs typeface="Arial" pitchFamily="34" charset="0"/>
            </a:endParaRPr>
          </a:p>
        </p:txBody>
      </p:sp>
      <p:sp>
        <p:nvSpPr>
          <p:cNvPr id="11" name="TextBox 10"/>
          <p:cNvSpPr txBox="1"/>
          <p:nvPr/>
        </p:nvSpPr>
        <p:spPr>
          <a:xfrm>
            <a:off x="6172200" y="24825"/>
            <a:ext cx="2895600" cy="307777"/>
          </a:xfrm>
          <a:prstGeom prst="rect">
            <a:avLst/>
          </a:prstGeom>
          <a:noFill/>
        </p:spPr>
        <p:txBody>
          <a:bodyPr wrap="square" rtlCol="0">
            <a:spAutoFit/>
          </a:bodyPr>
          <a:lstStyle/>
          <a:p>
            <a:pPr lvl="0" algn="r" fontAlgn="base">
              <a:lnSpc>
                <a:spcPct val="106000"/>
              </a:lnSpc>
              <a:spcBef>
                <a:spcPct val="0"/>
              </a:spcBef>
              <a:spcAft>
                <a:spcPct val="0"/>
              </a:spcAft>
              <a:buClr>
                <a:schemeClr val="tx1"/>
              </a:buClr>
              <a:buSzPct val="80000"/>
              <a:tabLst>
                <a:tab pos="3587750" algn="r"/>
              </a:tabLst>
            </a:pPr>
            <a:r>
              <a:rPr lang="en-US" sz="1400" dirty="0">
                <a:solidFill>
                  <a:schemeClr val="bg1"/>
                </a:solidFill>
                <a:latin typeface="Arial" pitchFamily="34" charset="0"/>
              </a:rPr>
              <a:t>Decisions! And models!</a:t>
            </a:r>
          </a:p>
        </p:txBody>
      </p:sp>
      <p:sp>
        <p:nvSpPr>
          <p:cNvPr id="12" name="Rectangle 11"/>
          <p:cNvSpPr/>
          <p:nvPr/>
        </p:nvSpPr>
        <p:spPr>
          <a:xfrm>
            <a:off x="7086600" y="24825"/>
            <a:ext cx="1981200" cy="307777"/>
          </a:xfrm>
          <a:prstGeom prst="rect">
            <a:avLst/>
          </a:prstGeom>
          <a:noFill/>
          <a:ln w="12700" cap="rnd">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98989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231" t="17094" r="17846" b="13026"/>
          <a:stretch/>
        </p:blipFill>
        <p:spPr bwMode="auto">
          <a:xfrm>
            <a:off x="457200" y="1709529"/>
            <a:ext cx="8382000" cy="4905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81000" y="1371600"/>
            <a:ext cx="8229600" cy="369332"/>
          </a:xfrm>
          <a:prstGeom prst="rect">
            <a:avLst/>
          </a:prstGeom>
          <a:noFill/>
        </p:spPr>
        <p:txBody>
          <a:bodyPr wrap="square" rtlCol="0">
            <a:spAutoFit/>
          </a:bodyPr>
          <a:lstStyle/>
          <a:p>
            <a:pPr marL="285750" indent="-285750">
              <a:buFont typeface="Arial" pitchFamily="34" charset="0"/>
              <a:buChar char="•"/>
            </a:pPr>
            <a:r>
              <a:rPr lang="en-US" dirty="0" smtClean="0"/>
              <a:t>Net Revenue Distribution is positively skewed</a:t>
            </a:r>
          </a:p>
        </p:txBody>
      </p:sp>
      <p:sp>
        <p:nvSpPr>
          <p:cNvPr id="7" name="Title 2"/>
          <p:cNvSpPr txBox="1">
            <a:spLocks/>
          </p:cNvSpPr>
          <p:nvPr/>
        </p:nvSpPr>
        <p:spPr>
          <a:xfrm>
            <a:off x="827345" y="533400"/>
            <a:ext cx="7554655" cy="914400"/>
          </a:xfrm>
          <a:prstGeom prst="rect">
            <a:avLst/>
          </a:prstGeom>
        </p:spPr>
        <p:txBody>
          <a:bodyPr/>
          <a:lstStyle>
            <a:lvl1pPr algn="l" defTabSz="457200" rtl="0" eaLnBrk="1" latinLnBrk="0" hangingPunct="1">
              <a:lnSpc>
                <a:spcPts val="2700"/>
              </a:lnSpc>
              <a:spcBef>
                <a:spcPct val="0"/>
              </a:spcBef>
              <a:buNone/>
              <a:defRPr sz="3200" b="1" i="0" kern="1200" cap="all">
                <a:solidFill>
                  <a:schemeClr val="tx2"/>
                </a:solidFill>
                <a:latin typeface="Trade Gothic LT Std Cn"/>
                <a:ea typeface="+mj-ea"/>
                <a:cs typeface="Trade Gothic LT Std Cn"/>
              </a:defRPr>
            </a:lvl1pPr>
          </a:lstStyle>
          <a:p>
            <a:endParaRPr lang="en-US" b="0" dirty="0" smtClean="0">
              <a:solidFill>
                <a:schemeClr val="tx1"/>
              </a:solidFill>
              <a:latin typeface="Arial" pitchFamily="34" charset="0"/>
              <a:cs typeface="Arial" pitchFamily="34" charset="0"/>
            </a:endParaRPr>
          </a:p>
          <a:p>
            <a:r>
              <a:rPr lang="en-US" sz="2400" b="0" cap="none" dirty="0" smtClean="0">
                <a:solidFill>
                  <a:schemeClr val="tx1"/>
                </a:solidFill>
                <a:latin typeface="Arial" pitchFamily="34" charset="0"/>
                <a:cs typeface="Arial" pitchFamily="34" charset="0"/>
              </a:rPr>
              <a:t>Revenue </a:t>
            </a:r>
            <a:r>
              <a:rPr lang="en-US" sz="2400" b="0" cap="none" dirty="0" smtClean="0">
                <a:solidFill>
                  <a:schemeClr val="tx1"/>
                </a:solidFill>
                <a:latin typeface="Arial" pitchFamily="34" charset="0"/>
                <a:cs typeface="Arial" pitchFamily="34" charset="0"/>
              </a:rPr>
              <a:t>projections</a:t>
            </a:r>
            <a:endParaRPr lang="en-US" sz="2400" b="0" cap="none" dirty="0">
              <a:solidFill>
                <a:schemeClr val="tx1"/>
              </a:solidFill>
              <a:latin typeface="Arial" pitchFamily="34" charset="0"/>
              <a:cs typeface="Arial" pitchFamily="34" charset="0"/>
            </a:endParaRPr>
          </a:p>
        </p:txBody>
      </p:sp>
      <p:sp>
        <p:nvSpPr>
          <p:cNvPr id="8" name="TextBox 7"/>
          <p:cNvSpPr txBox="1"/>
          <p:nvPr/>
        </p:nvSpPr>
        <p:spPr>
          <a:xfrm>
            <a:off x="6172200" y="24825"/>
            <a:ext cx="2895600" cy="307777"/>
          </a:xfrm>
          <a:prstGeom prst="rect">
            <a:avLst/>
          </a:prstGeom>
          <a:noFill/>
        </p:spPr>
        <p:txBody>
          <a:bodyPr wrap="square" rtlCol="0">
            <a:spAutoFit/>
          </a:bodyPr>
          <a:lstStyle/>
          <a:p>
            <a:pPr lvl="0" algn="r" fontAlgn="base">
              <a:lnSpc>
                <a:spcPct val="106000"/>
              </a:lnSpc>
              <a:spcBef>
                <a:spcPct val="0"/>
              </a:spcBef>
              <a:spcAft>
                <a:spcPct val="0"/>
              </a:spcAft>
              <a:buClr>
                <a:schemeClr val="tx1"/>
              </a:buClr>
              <a:buSzPct val="80000"/>
              <a:tabLst>
                <a:tab pos="3587750" algn="r"/>
              </a:tabLst>
            </a:pPr>
            <a:r>
              <a:rPr lang="en-US" sz="1400" dirty="0">
                <a:solidFill>
                  <a:schemeClr val="bg1"/>
                </a:solidFill>
                <a:latin typeface="Arial" pitchFamily="34" charset="0"/>
              </a:rPr>
              <a:t>Decisions! And models!</a:t>
            </a:r>
          </a:p>
        </p:txBody>
      </p:sp>
      <p:sp>
        <p:nvSpPr>
          <p:cNvPr id="9" name="Rectangle 8"/>
          <p:cNvSpPr/>
          <p:nvPr/>
        </p:nvSpPr>
        <p:spPr>
          <a:xfrm>
            <a:off x="7086600" y="24825"/>
            <a:ext cx="1981200" cy="307777"/>
          </a:xfrm>
          <a:prstGeom prst="rect">
            <a:avLst/>
          </a:prstGeom>
          <a:noFill/>
          <a:ln w="12700" cap="rnd">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12583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594" t="20079" r="19692" b="13436"/>
          <a:stretch/>
        </p:blipFill>
        <p:spPr bwMode="auto">
          <a:xfrm>
            <a:off x="508508" y="1698293"/>
            <a:ext cx="7873492" cy="4931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81000" y="1364159"/>
            <a:ext cx="8229600" cy="769441"/>
          </a:xfrm>
          <a:prstGeom prst="rect">
            <a:avLst/>
          </a:prstGeom>
          <a:noFill/>
        </p:spPr>
        <p:txBody>
          <a:bodyPr wrap="square" rtlCol="0">
            <a:spAutoFit/>
          </a:bodyPr>
          <a:lstStyle/>
          <a:p>
            <a:pPr marL="285750" indent="-285750">
              <a:buFont typeface="Arial" pitchFamily="34" charset="0"/>
              <a:buChar char="•"/>
            </a:pPr>
            <a:r>
              <a:rPr lang="en-US" dirty="0" smtClean="0"/>
              <a:t>64.95% Probability of generating less than $20,000,000 in Net Revenue</a:t>
            </a:r>
          </a:p>
          <a:p>
            <a:pPr marL="285750" indent="-285750">
              <a:buFont typeface="Arial" pitchFamily="34" charset="0"/>
              <a:buChar char="•"/>
            </a:pPr>
            <a:endParaRPr lang="en-US" sz="800" dirty="0" smtClean="0"/>
          </a:p>
          <a:p>
            <a:pPr marL="285750" indent="-285750">
              <a:buFont typeface="Arial" pitchFamily="34" charset="0"/>
              <a:buChar char="•"/>
            </a:pPr>
            <a:endParaRPr lang="en-US" dirty="0"/>
          </a:p>
        </p:txBody>
      </p:sp>
      <p:sp>
        <p:nvSpPr>
          <p:cNvPr id="6" name="Title 2"/>
          <p:cNvSpPr txBox="1">
            <a:spLocks/>
          </p:cNvSpPr>
          <p:nvPr/>
        </p:nvSpPr>
        <p:spPr>
          <a:xfrm>
            <a:off x="827345" y="533400"/>
            <a:ext cx="7554655" cy="914400"/>
          </a:xfrm>
          <a:prstGeom prst="rect">
            <a:avLst/>
          </a:prstGeom>
        </p:spPr>
        <p:txBody>
          <a:bodyPr/>
          <a:lstStyle>
            <a:lvl1pPr algn="l" defTabSz="457200" rtl="0" eaLnBrk="1" latinLnBrk="0" hangingPunct="1">
              <a:lnSpc>
                <a:spcPts val="2700"/>
              </a:lnSpc>
              <a:spcBef>
                <a:spcPct val="0"/>
              </a:spcBef>
              <a:buNone/>
              <a:defRPr sz="3200" b="1" i="0" kern="1200" cap="all">
                <a:solidFill>
                  <a:schemeClr val="tx2"/>
                </a:solidFill>
                <a:latin typeface="Trade Gothic LT Std Cn"/>
                <a:ea typeface="+mj-ea"/>
                <a:cs typeface="Trade Gothic LT Std Cn"/>
              </a:defRPr>
            </a:lvl1pPr>
          </a:lstStyle>
          <a:p>
            <a:endParaRPr lang="en-US" b="0" dirty="0" smtClean="0">
              <a:solidFill>
                <a:schemeClr val="tx1"/>
              </a:solidFill>
              <a:latin typeface="Arial" pitchFamily="34" charset="0"/>
              <a:cs typeface="Arial" pitchFamily="34" charset="0"/>
            </a:endParaRPr>
          </a:p>
          <a:p>
            <a:r>
              <a:rPr lang="en-US" sz="2400" b="0" cap="none" dirty="0" smtClean="0">
                <a:solidFill>
                  <a:schemeClr val="tx1"/>
                </a:solidFill>
                <a:latin typeface="Arial" pitchFamily="34" charset="0"/>
                <a:cs typeface="Arial" pitchFamily="34" charset="0"/>
              </a:rPr>
              <a:t>Revenue </a:t>
            </a:r>
            <a:r>
              <a:rPr lang="en-US" sz="2400" b="0" cap="none" dirty="0" smtClean="0">
                <a:solidFill>
                  <a:schemeClr val="tx1"/>
                </a:solidFill>
                <a:latin typeface="Arial" pitchFamily="34" charset="0"/>
                <a:cs typeface="Arial" pitchFamily="34" charset="0"/>
              </a:rPr>
              <a:t>projections</a:t>
            </a:r>
            <a:endParaRPr lang="en-US" sz="2400" b="0" cap="none" dirty="0">
              <a:solidFill>
                <a:schemeClr val="tx1"/>
              </a:solidFill>
              <a:latin typeface="Arial" pitchFamily="34" charset="0"/>
              <a:cs typeface="Arial" pitchFamily="34" charset="0"/>
            </a:endParaRPr>
          </a:p>
        </p:txBody>
      </p:sp>
      <p:sp>
        <p:nvSpPr>
          <p:cNvPr id="7" name="TextBox 6"/>
          <p:cNvSpPr txBox="1"/>
          <p:nvPr/>
        </p:nvSpPr>
        <p:spPr>
          <a:xfrm>
            <a:off x="6172200" y="24825"/>
            <a:ext cx="2895600" cy="307777"/>
          </a:xfrm>
          <a:prstGeom prst="rect">
            <a:avLst/>
          </a:prstGeom>
          <a:noFill/>
        </p:spPr>
        <p:txBody>
          <a:bodyPr wrap="square" rtlCol="0">
            <a:spAutoFit/>
          </a:bodyPr>
          <a:lstStyle/>
          <a:p>
            <a:pPr lvl="0" algn="r" fontAlgn="base">
              <a:lnSpc>
                <a:spcPct val="106000"/>
              </a:lnSpc>
              <a:spcBef>
                <a:spcPct val="0"/>
              </a:spcBef>
              <a:spcAft>
                <a:spcPct val="0"/>
              </a:spcAft>
              <a:buClr>
                <a:schemeClr val="tx1"/>
              </a:buClr>
              <a:buSzPct val="80000"/>
              <a:tabLst>
                <a:tab pos="3587750" algn="r"/>
              </a:tabLst>
            </a:pPr>
            <a:r>
              <a:rPr lang="en-US" sz="1400" dirty="0">
                <a:solidFill>
                  <a:schemeClr val="bg1"/>
                </a:solidFill>
                <a:latin typeface="Arial" pitchFamily="34" charset="0"/>
              </a:rPr>
              <a:t>Decisions! And models!</a:t>
            </a:r>
          </a:p>
        </p:txBody>
      </p:sp>
      <p:sp>
        <p:nvSpPr>
          <p:cNvPr id="8" name="Rectangle 7"/>
          <p:cNvSpPr/>
          <p:nvPr/>
        </p:nvSpPr>
        <p:spPr>
          <a:xfrm>
            <a:off x="7086600" y="24825"/>
            <a:ext cx="1981200" cy="307777"/>
          </a:xfrm>
          <a:prstGeom prst="rect">
            <a:avLst/>
          </a:prstGeom>
          <a:noFill/>
          <a:ln w="12700" cap="rnd">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75517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846" t="25025" r="20462" b="13819"/>
          <a:stretch/>
        </p:blipFill>
        <p:spPr bwMode="auto">
          <a:xfrm>
            <a:off x="281661" y="1747746"/>
            <a:ext cx="8328939" cy="4881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81000" y="1440359"/>
            <a:ext cx="8229600" cy="769441"/>
          </a:xfrm>
          <a:prstGeom prst="rect">
            <a:avLst/>
          </a:prstGeom>
          <a:noFill/>
        </p:spPr>
        <p:txBody>
          <a:bodyPr wrap="square" rtlCol="0">
            <a:spAutoFit/>
          </a:bodyPr>
          <a:lstStyle/>
          <a:p>
            <a:pPr marL="285750" indent="-285750">
              <a:buFont typeface="Arial" pitchFamily="34" charset="0"/>
              <a:buChar char="•"/>
            </a:pPr>
            <a:r>
              <a:rPr lang="en-US" dirty="0" smtClean="0"/>
              <a:t>35.05% Probability of generating more than $20,000,000 in Net Revenue</a:t>
            </a:r>
          </a:p>
          <a:p>
            <a:pPr marL="285750" indent="-285750">
              <a:buFont typeface="Arial" pitchFamily="34" charset="0"/>
              <a:buChar char="•"/>
            </a:pPr>
            <a:endParaRPr lang="en-US" sz="800" dirty="0" smtClean="0"/>
          </a:p>
          <a:p>
            <a:pPr marL="285750" indent="-285750">
              <a:buFont typeface="Arial" pitchFamily="34" charset="0"/>
              <a:buChar char="•"/>
            </a:pPr>
            <a:endParaRPr lang="en-US" dirty="0"/>
          </a:p>
        </p:txBody>
      </p:sp>
      <p:sp>
        <p:nvSpPr>
          <p:cNvPr id="7" name="Title 2"/>
          <p:cNvSpPr txBox="1">
            <a:spLocks/>
          </p:cNvSpPr>
          <p:nvPr/>
        </p:nvSpPr>
        <p:spPr>
          <a:xfrm>
            <a:off x="827345" y="533400"/>
            <a:ext cx="7554655" cy="914400"/>
          </a:xfrm>
          <a:prstGeom prst="rect">
            <a:avLst/>
          </a:prstGeom>
        </p:spPr>
        <p:txBody>
          <a:bodyPr/>
          <a:lstStyle>
            <a:lvl1pPr algn="l" defTabSz="457200" rtl="0" eaLnBrk="1" latinLnBrk="0" hangingPunct="1">
              <a:lnSpc>
                <a:spcPts val="2700"/>
              </a:lnSpc>
              <a:spcBef>
                <a:spcPct val="0"/>
              </a:spcBef>
              <a:buNone/>
              <a:defRPr sz="3200" b="1" i="0" kern="1200" cap="all">
                <a:solidFill>
                  <a:schemeClr val="tx2"/>
                </a:solidFill>
                <a:latin typeface="Trade Gothic LT Std Cn"/>
                <a:ea typeface="+mj-ea"/>
                <a:cs typeface="Trade Gothic LT Std Cn"/>
              </a:defRPr>
            </a:lvl1pPr>
          </a:lstStyle>
          <a:p>
            <a:endParaRPr lang="en-US" b="0" dirty="0" smtClean="0">
              <a:solidFill>
                <a:schemeClr val="tx1"/>
              </a:solidFill>
              <a:latin typeface="Arial" pitchFamily="34" charset="0"/>
              <a:cs typeface="Arial" pitchFamily="34" charset="0"/>
            </a:endParaRPr>
          </a:p>
          <a:p>
            <a:r>
              <a:rPr lang="en-US" sz="2400" b="0" cap="none" dirty="0" smtClean="0">
                <a:solidFill>
                  <a:schemeClr val="tx1"/>
                </a:solidFill>
                <a:latin typeface="Arial" pitchFamily="34" charset="0"/>
                <a:cs typeface="Arial" pitchFamily="34" charset="0"/>
              </a:rPr>
              <a:t>Revenue </a:t>
            </a:r>
            <a:r>
              <a:rPr lang="en-US" sz="2400" b="0" cap="none" dirty="0" smtClean="0">
                <a:solidFill>
                  <a:schemeClr val="tx1"/>
                </a:solidFill>
                <a:latin typeface="Arial" pitchFamily="34" charset="0"/>
                <a:cs typeface="Arial" pitchFamily="34" charset="0"/>
              </a:rPr>
              <a:t>projections</a:t>
            </a:r>
            <a:endParaRPr lang="en-US" sz="2400" b="0" cap="none" dirty="0">
              <a:solidFill>
                <a:schemeClr val="tx1"/>
              </a:solidFill>
              <a:latin typeface="Arial" pitchFamily="34" charset="0"/>
              <a:cs typeface="Arial" pitchFamily="34" charset="0"/>
            </a:endParaRPr>
          </a:p>
        </p:txBody>
      </p:sp>
      <p:sp>
        <p:nvSpPr>
          <p:cNvPr id="8" name="TextBox 7"/>
          <p:cNvSpPr txBox="1"/>
          <p:nvPr/>
        </p:nvSpPr>
        <p:spPr>
          <a:xfrm>
            <a:off x="6172200" y="24825"/>
            <a:ext cx="2895600" cy="307777"/>
          </a:xfrm>
          <a:prstGeom prst="rect">
            <a:avLst/>
          </a:prstGeom>
          <a:noFill/>
        </p:spPr>
        <p:txBody>
          <a:bodyPr wrap="square" rtlCol="0">
            <a:spAutoFit/>
          </a:bodyPr>
          <a:lstStyle/>
          <a:p>
            <a:pPr lvl="0" algn="r" fontAlgn="base">
              <a:lnSpc>
                <a:spcPct val="106000"/>
              </a:lnSpc>
              <a:spcBef>
                <a:spcPct val="0"/>
              </a:spcBef>
              <a:spcAft>
                <a:spcPct val="0"/>
              </a:spcAft>
              <a:buClr>
                <a:schemeClr val="tx1"/>
              </a:buClr>
              <a:buSzPct val="80000"/>
              <a:tabLst>
                <a:tab pos="3587750" algn="r"/>
              </a:tabLst>
            </a:pPr>
            <a:r>
              <a:rPr lang="en-US" sz="1400" dirty="0">
                <a:solidFill>
                  <a:schemeClr val="bg1"/>
                </a:solidFill>
                <a:latin typeface="Arial" pitchFamily="34" charset="0"/>
              </a:rPr>
              <a:t>Decisions! And models!</a:t>
            </a:r>
          </a:p>
        </p:txBody>
      </p:sp>
      <p:sp>
        <p:nvSpPr>
          <p:cNvPr id="9" name="Rectangle 8"/>
          <p:cNvSpPr/>
          <p:nvPr/>
        </p:nvSpPr>
        <p:spPr>
          <a:xfrm>
            <a:off x="7086600" y="24825"/>
            <a:ext cx="1981200" cy="307777"/>
          </a:xfrm>
          <a:prstGeom prst="rect">
            <a:avLst/>
          </a:prstGeom>
          <a:noFill/>
          <a:ln w="12700" cap="rnd">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09169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06079" y="685800"/>
            <a:ext cx="7554655" cy="914400"/>
          </a:xfrm>
        </p:spPr>
        <p:txBody>
          <a:bodyPr/>
          <a:lstStyle/>
          <a:p>
            <a:r>
              <a:rPr lang="en-US" dirty="0" smtClean="0"/>
              <a:t>Agenda</a:t>
            </a:r>
            <a:endParaRPr lang="en-US" dirty="0"/>
          </a:p>
        </p:txBody>
      </p:sp>
      <p:graphicFrame>
        <p:nvGraphicFramePr>
          <p:cNvPr id="8" name="Group 165"/>
          <p:cNvGraphicFramePr>
            <a:graphicFrameLocks/>
          </p:cNvGraphicFramePr>
          <p:nvPr>
            <p:extLst>
              <p:ext uri="{D42A27DB-BD31-4B8C-83A1-F6EECF244321}">
                <p14:modId xmlns:p14="http://schemas.microsoft.com/office/powerpoint/2010/main" val="2473485520"/>
              </p:ext>
            </p:extLst>
          </p:nvPr>
        </p:nvGraphicFramePr>
        <p:xfrm>
          <a:off x="878516" y="1828800"/>
          <a:ext cx="5598484" cy="2857500"/>
        </p:xfrm>
        <a:graphic>
          <a:graphicData uri="http://schemas.openxmlformats.org/drawingml/2006/table">
            <a:tbl>
              <a:tblPr/>
              <a:tblGrid>
                <a:gridCol w="5598484"/>
              </a:tblGrid>
              <a:tr h="571500">
                <a:tc>
                  <a:txBody>
                    <a:bodyPr/>
                    <a:lstStyle/>
                    <a:p>
                      <a:pPr marL="0" marR="0" lvl="0" indent="0" algn="l" defTabSz="914400" rtl="0" eaLnBrk="1" fontAlgn="base" latinLnBrk="0" hangingPunct="1">
                        <a:lnSpc>
                          <a:spcPct val="106000"/>
                        </a:lnSpc>
                        <a:spcBef>
                          <a:spcPct val="0"/>
                        </a:spcBef>
                        <a:spcAft>
                          <a:spcPct val="0"/>
                        </a:spcAft>
                        <a:buClr>
                          <a:schemeClr val="tx1"/>
                        </a:buClr>
                        <a:buSzPct val="80000"/>
                        <a:buFont typeface="Wingdings" pitchFamily="2" charset="2"/>
                        <a:buNone/>
                        <a:tabLst>
                          <a:tab pos="3587750" algn="r"/>
                        </a:tabLst>
                      </a:pPr>
                      <a:r>
                        <a:rPr kumimoji="0" lang="en-US" sz="1400" b="0" i="0" u="none" strike="noStrike" cap="none" normalizeH="0" baseline="0" dirty="0" smtClean="0">
                          <a:ln>
                            <a:noFill/>
                          </a:ln>
                          <a:solidFill>
                            <a:schemeClr val="tx1"/>
                          </a:solidFill>
                          <a:effectLst/>
                          <a:latin typeface="Arial" pitchFamily="34" charset="0"/>
                        </a:rPr>
                        <a:t>Online Advertising Primer</a:t>
                      </a:r>
                    </a:p>
                  </a:txBody>
                  <a:tcPr marL="0" marR="0" marT="54000" marB="54000" anchor="ctr" horzOverflow="overflow">
                    <a:lnL cap="flat">
                      <a:noFill/>
                    </a:lnL>
                    <a:lnR cap="flat">
                      <a:noFill/>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a:noFill/>
                    </a:lnTlToBr>
                    <a:lnBlToTr>
                      <a:noFill/>
                    </a:lnBlToTr>
                    <a:noFill/>
                  </a:tcPr>
                </a:tc>
              </a:tr>
              <a:tr h="571500">
                <a:tc>
                  <a:txBody>
                    <a:bodyPr/>
                    <a:lstStyle/>
                    <a:p>
                      <a:pPr marL="0" marR="0" lvl="0" indent="0" algn="l" defTabSz="914400" rtl="0" eaLnBrk="1" fontAlgn="base" latinLnBrk="0" hangingPunct="1">
                        <a:lnSpc>
                          <a:spcPct val="106000"/>
                        </a:lnSpc>
                        <a:spcBef>
                          <a:spcPct val="0"/>
                        </a:spcBef>
                        <a:spcAft>
                          <a:spcPct val="0"/>
                        </a:spcAft>
                        <a:buClr>
                          <a:schemeClr val="tx1"/>
                        </a:buClr>
                        <a:buSzPct val="80000"/>
                        <a:buFont typeface="Wingdings" pitchFamily="2" charset="2"/>
                        <a:buNone/>
                        <a:tabLst>
                          <a:tab pos="3587750" algn="r"/>
                        </a:tabLst>
                      </a:pPr>
                      <a:r>
                        <a:rPr kumimoji="0" lang="en-US" sz="1400" b="0" i="0" u="none" strike="noStrike" cap="none" normalizeH="0" baseline="0" dirty="0" smtClean="0">
                          <a:ln>
                            <a:noFill/>
                          </a:ln>
                          <a:solidFill>
                            <a:schemeClr val="tx1"/>
                          </a:solidFill>
                          <a:effectLst/>
                          <a:latin typeface="Arial" pitchFamily="34" charset="0"/>
                        </a:rPr>
                        <a:t>Problems and Data Introduction</a:t>
                      </a:r>
                    </a:p>
                  </a:txBody>
                  <a:tcPr marL="0" marR="0" marT="54000" marB="54000" anchor="ctr" horzOverflow="overflow">
                    <a:lnL cap="flat">
                      <a:noFill/>
                    </a:lnL>
                    <a:lnR cap="flat">
                      <a:noFill/>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a:noFill/>
                    </a:lnTlToBr>
                    <a:lnBlToTr>
                      <a:noFill/>
                    </a:lnBlToTr>
                    <a:noFill/>
                  </a:tcPr>
                </a:tc>
              </a:tr>
              <a:tr h="571500">
                <a:tc>
                  <a:txBody>
                    <a:bodyPr/>
                    <a:lstStyle/>
                    <a:p>
                      <a:pPr marL="0" marR="0" lvl="0" indent="0" algn="l" defTabSz="914400" rtl="0" eaLnBrk="1" fontAlgn="base" latinLnBrk="0" hangingPunct="1">
                        <a:lnSpc>
                          <a:spcPct val="106000"/>
                        </a:lnSpc>
                        <a:spcBef>
                          <a:spcPct val="0"/>
                        </a:spcBef>
                        <a:spcAft>
                          <a:spcPct val="0"/>
                        </a:spcAft>
                        <a:buClr>
                          <a:schemeClr val="tx1"/>
                        </a:buClr>
                        <a:buSzPct val="80000"/>
                        <a:buFont typeface="Wingdings" pitchFamily="2" charset="2"/>
                        <a:buNone/>
                        <a:tabLst>
                          <a:tab pos="3587750" algn="r"/>
                        </a:tabLst>
                      </a:pPr>
                      <a:r>
                        <a:rPr kumimoji="0" lang="en-US" sz="1400" b="0" i="0" u="none" strike="noStrike" cap="none" normalizeH="0" baseline="0" dirty="0" smtClean="0">
                          <a:ln>
                            <a:noFill/>
                          </a:ln>
                          <a:solidFill>
                            <a:schemeClr val="tx1"/>
                          </a:solidFill>
                          <a:effectLst/>
                          <a:latin typeface="Arial" pitchFamily="34" charset="0"/>
                        </a:rPr>
                        <a:t>Decisions! And models!</a:t>
                      </a:r>
                    </a:p>
                  </a:txBody>
                  <a:tcPr marL="0" marR="0" marT="54000" marB="54000" anchor="ctr" horzOverflow="overflow">
                    <a:lnL cap="flat">
                      <a:noFill/>
                    </a:lnL>
                    <a:lnR cap="flat">
                      <a:noFill/>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a:noFill/>
                    </a:lnTlToBr>
                    <a:lnBlToTr>
                      <a:noFill/>
                    </a:lnBlToTr>
                    <a:noFill/>
                  </a:tcPr>
                </a:tc>
              </a:tr>
              <a:tr h="571500">
                <a:tc>
                  <a:txBody>
                    <a:bodyPr/>
                    <a:lstStyle/>
                    <a:p>
                      <a:pPr marL="0" marR="0" lvl="0" indent="0" algn="l" defTabSz="914400" rtl="0" eaLnBrk="1" fontAlgn="base" latinLnBrk="0" hangingPunct="1">
                        <a:lnSpc>
                          <a:spcPct val="106000"/>
                        </a:lnSpc>
                        <a:spcBef>
                          <a:spcPct val="0"/>
                        </a:spcBef>
                        <a:spcAft>
                          <a:spcPct val="0"/>
                        </a:spcAft>
                        <a:buClr>
                          <a:schemeClr val="tx1"/>
                        </a:buClr>
                        <a:buSzPct val="80000"/>
                        <a:buFont typeface="Wingdings" pitchFamily="2" charset="2"/>
                        <a:buNone/>
                        <a:tabLst>
                          <a:tab pos="3587750" algn="r"/>
                        </a:tabLst>
                      </a:pPr>
                      <a:r>
                        <a:rPr kumimoji="0" lang="en-US" sz="1400" b="0" i="0" u="none" strike="noStrike" cap="none" normalizeH="0" baseline="0" dirty="0" smtClean="0">
                          <a:ln>
                            <a:noFill/>
                          </a:ln>
                          <a:solidFill>
                            <a:schemeClr val="tx1"/>
                          </a:solidFill>
                          <a:effectLst/>
                          <a:latin typeface="Arial" pitchFamily="34" charset="0"/>
                        </a:rPr>
                        <a:t>What next?</a:t>
                      </a:r>
                    </a:p>
                  </a:txBody>
                  <a:tcPr marL="0" marR="0" marT="54000" marB="54000" anchor="ctr" horzOverflow="overflow">
                    <a:lnL cap="flat">
                      <a:noFill/>
                    </a:lnL>
                    <a:lnR cap="flat">
                      <a:noFill/>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a:noFill/>
                    </a:lnTlToBr>
                    <a:lnBlToTr>
                      <a:noFill/>
                    </a:lnBlToTr>
                    <a:noFill/>
                  </a:tcPr>
                </a:tc>
              </a:tr>
              <a:tr h="571500">
                <a:tc>
                  <a:txBody>
                    <a:bodyPr/>
                    <a:lstStyle/>
                    <a:p>
                      <a:pPr marL="0" marR="0" lvl="0" indent="0" algn="l" defTabSz="914400" rtl="0" eaLnBrk="1" fontAlgn="base" latinLnBrk="0" hangingPunct="1">
                        <a:lnSpc>
                          <a:spcPct val="106000"/>
                        </a:lnSpc>
                        <a:spcBef>
                          <a:spcPct val="0"/>
                        </a:spcBef>
                        <a:spcAft>
                          <a:spcPct val="0"/>
                        </a:spcAft>
                        <a:buClr>
                          <a:schemeClr val="tx1"/>
                        </a:buClr>
                        <a:buSzPct val="80000"/>
                        <a:buFont typeface="Wingdings" pitchFamily="2" charset="2"/>
                        <a:buNone/>
                        <a:tabLst>
                          <a:tab pos="3587750" algn="r"/>
                        </a:tabLst>
                      </a:pPr>
                      <a:r>
                        <a:rPr kumimoji="0" lang="en-US" sz="1400" b="0" i="0" u="none" strike="noStrike" cap="none" normalizeH="0" baseline="0" dirty="0" smtClean="0">
                          <a:ln>
                            <a:noFill/>
                          </a:ln>
                          <a:solidFill>
                            <a:schemeClr val="tx1"/>
                          </a:solidFill>
                          <a:effectLst/>
                          <a:latin typeface="Arial" pitchFamily="34" charset="0"/>
                        </a:rPr>
                        <a:t>Q&amp;A</a:t>
                      </a:r>
                    </a:p>
                  </a:txBody>
                  <a:tcPr marL="0" marR="0" marT="54000" marB="54000" anchor="ctr" horzOverflow="overflow">
                    <a:lnL cap="flat">
                      <a:noFill/>
                    </a:lnL>
                    <a:lnR cap="flat">
                      <a:noFill/>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a:noFill/>
                    </a:lnTlToBr>
                    <a:lnBlToTr>
                      <a:noFill/>
                    </a:lnBlToTr>
                    <a:noFill/>
                  </a:tcPr>
                </a:tc>
              </a:tr>
            </a:tbl>
          </a:graphicData>
        </a:graphic>
      </p:graphicFrame>
      <p:sp>
        <p:nvSpPr>
          <p:cNvPr id="9" name="Slide Number Placeholder 8"/>
          <p:cNvSpPr>
            <a:spLocks noGrp="1"/>
          </p:cNvSpPr>
          <p:nvPr>
            <p:ph type="sldNum" sz="quarter" idx="10"/>
          </p:nvPr>
        </p:nvSpPr>
        <p:spPr/>
        <p:txBody>
          <a:bodyPr/>
          <a:lstStyle/>
          <a:p>
            <a:fld id="{8CC5A21C-4CFE-40A3-8D71-8E36CD8FC601}" type="slidenum">
              <a:rPr lang="en-US" smtClean="0"/>
              <a:pPr/>
              <a:t>2</a:t>
            </a:fld>
            <a:endParaRPr lang="en-US"/>
          </a:p>
        </p:txBody>
      </p:sp>
    </p:spTree>
    <p:extLst>
      <p:ext uri="{BB962C8B-B14F-4D97-AF65-F5344CB8AC3E}">
        <p14:creationId xmlns:p14="http://schemas.microsoft.com/office/powerpoint/2010/main" val="27061796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8CC5A21C-4CFE-40A3-8D71-8E36CD8FC601}" type="slidenum">
              <a:rPr lang="en-US" smtClean="0"/>
              <a:pPr/>
              <a:t>20</a:t>
            </a:fld>
            <a:endParaRPr lang="en-US"/>
          </a:p>
        </p:txBody>
      </p:sp>
      <p:sp>
        <p:nvSpPr>
          <p:cNvPr id="11" name="Title 2"/>
          <p:cNvSpPr>
            <a:spLocks noGrp="1"/>
          </p:cNvSpPr>
          <p:nvPr>
            <p:ph type="title"/>
          </p:nvPr>
        </p:nvSpPr>
        <p:spPr>
          <a:xfrm>
            <a:off x="827345" y="457200"/>
            <a:ext cx="7554655" cy="914400"/>
          </a:xfrm>
        </p:spPr>
        <p:txBody>
          <a:bodyPr>
            <a:normAutofit/>
          </a:bodyPr>
          <a:lstStyle/>
          <a:p>
            <a:r>
              <a:rPr lang="en-US" sz="2400" b="0" cap="none" dirty="0" smtClean="0">
                <a:solidFill>
                  <a:schemeClr val="tx1"/>
                </a:solidFill>
                <a:latin typeface="Arial" pitchFamily="34" charset="0"/>
              </a:rPr>
              <a:t>Project enhancements – Phase 2</a:t>
            </a:r>
            <a:endParaRPr lang="en-US" sz="2400" cap="none" dirty="0"/>
          </a:p>
        </p:txBody>
      </p:sp>
      <p:sp>
        <p:nvSpPr>
          <p:cNvPr id="12" name="TextBox 11"/>
          <p:cNvSpPr txBox="1"/>
          <p:nvPr/>
        </p:nvSpPr>
        <p:spPr>
          <a:xfrm>
            <a:off x="838200" y="1676400"/>
            <a:ext cx="8286466" cy="3416320"/>
          </a:xfrm>
          <a:prstGeom prst="rect">
            <a:avLst/>
          </a:prstGeom>
          <a:noFill/>
        </p:spPr>
        <p:txBody>
          <a:bodyPr wrap="square" rtlCol="0">
            <a:spAutoFit/>
          </a:bodyPr>
          <a:lstStyle/>
          <a:p>
            <a:pPr marL="285750" indent="-285750">
              <a:lnSpc>
                <a:spcPct val="150000"/>
              </a:lnSpc>
              <a:buFont typeface="Arial" pitchFamily="34" charset="0"/>
              <a:buChar char="•"/>
            </a:pPr>
            <a:r>
              <a:rPr lang="en-US" sz="1600" dirty="0" smtClean="0"/>
              <a:t>New </a:t>
            </a:r>
            <a:r>
              <a:rPr lang="en-US" sz="1600" dirty="0" smtClean="0"/>
              <a:t>objective </a:t>
            </a:r>
            <a:r>
              <a:rPr lang="en-US" sz="1600" dirty="0"/>
              <a:t>f</a:t>
            </a:r>
            <a:r>
              <a:rPr lang="en-US" sz="1600" dirty="0" smtClean="0"/>
              <a:t>unctions</a:t>
            </a:r>
            <a:r>
              <a:rPr lang="en-US" sz="1600" dirty="0" smtClean="0"/>
              <a:t>:</a:t>
            </a:r>
          </a:p>
          <a:p>
            <a:pPr marL="742950" lvl="1" indent="-285750">
              <a:lnSpc>
                <a:spcPct val="150000"/>
              </a:lnSpc>
              <a:buFont typeface="Arial" pitchFamily="34" charset="0"/>
              <a:buChar char="•"/>
            </a:pPr>
            <a:r>
              <a:rPr lang="en-US" sz="1600" dirty="0" smtClean="0"/>
              <a:t>Maximize </a:t>
            </a:r>
            <a:r>
              <a:rPr lang="en-US" sz="1600" dirty="0" err="1" smtClean="0"/>
              <a:t>RoA</a:t>
            </a:r>
            <a:endParaRPr lang="en-US" sz="1600" dirty="0" smtClean="0"/>
          </a:p>
          <a:p>
            <a:pPr marL="742950" lvl="1" indent="-285750">
              <a:lnSpc>
                <a:spcPct val="150000"/>
              </a:lnSpc>
              <a:buFont typeface="Arial" pitchFamily="34" charset="0"/>
              <a:buChar char="•"/>
            </a:pPr>
            <a:r>
              <a:rPr lang="en-US" sz="1600" dirty="0" smtClean="0"/>
              <a:t>Given revenue targets and constraints, estimate minimum costs</a:t>
            </a:r>
          </a:p>
          <a:p>
            <a:pPr marL="742950" lvl="1" indent="-285750">
              <a:lnSpc>
                <a:spcPct val="150000"/>
              </a:lnSpc>
              <a:buFont typeface="Arial" pitchFamily="34" charset="0"/>
              <a:buChar char="•"/>
            </a:pPr>
            <a:endParaRPr lang="en-US" sz="1600" dirty="0"/>
          </a:p>
          <a:p>
            <a:pPr marL="285750" indent="-285750">
              <a:lnSpc>
                <a:spcPct val="150000"/>
              </a:lnSpc>
              <a:buFont typeface="Arial" pitchFamily="34" charset="0"/>
              <a:buChar char="•"/>
            </a:pPr>
            <a:r>
              <a:rPr lang="en-US" sz="1600" dirty="0" smtClean="0"/>
              <a:t>New </a:t>
            </a:r>
            <a:r>
              <a:rPr lang="en-US" sz="1600" dirty="0"/>
              <a:t>m</a:t>
            </a:r>
            <a:r>
              <a:rPr lang="en-US" sz="1600" dirty="0" smtClean="0"/>
              <a:t>anagement controls</a:t>
            </a:r>
            <a:r>
              <a:rPr lang="en-US" sz="1600" dirty="0" smtClean="0"/>
              <a:t>:</a:t>
            </a:r>
          </a:p>
          <a:p>
            <a:pPr marL="742950" lvl="1" indent="-285750">
              <a:lnSpc>
                <a:spcPct val="150000"/>
              </a:lnSpc>
              <a:buFont typeface="Arial" pitchFamily="34" charset="0"/>
              <a:buChar char="•"/>
            </a:pPr>
            <a:r>
              <a:rPr lang="en-US" sz="1600" dirty="0" smtClean="0"/>
              <a:t>Minimum / Maximum impressions per search engine</a:t>
            </a:r>
          </a:p>
          <a:p>
            <a:pPr marL="742950" lvl="1" indent="-285750">
              <a:lnSpc>
                <a:spcPct val="150000"/>
              </a:lnSpc>
              <a:buFont typeface="Arial" pitchFamily="34" charset="0"/>
              <a:buChar char="•"/>
            </a:pPr>
            <a:r>
              <a:rPr lang="en-US" sz="1600" dirty="0" smtClean="0"/>
              <a:t>Maximum CTC threshold</a:t>
            </a:r>
          </a:p>
          <a:p>
            <a:pPr marL="742950" lvl="1" indent="-285750">
              <a:lnSpc>
                <a:spcPct val="150000"/>
              </a:lnSpc>
              <a:buFont typeface="Arial" pitchFamily="34" charset="0"/>
              <a:buChar char="•"/>
            </a:pPr>
            <a:r>
              <a:rPr lang="en-US" sz="1600" dirty="0" smtClean="0"/>
              <a:t>Minimum RPC threshold</a:t>
            </a:r>
          </a:p>
          <a:p>
            <a:pPr marL="285750" indent="-285750">
              <a:lnSpc>
                <a:spcPct val="150000"/>
              </a:lnSpc>
              <a:buFont typeface="Arial" pitchFamily="34" charset="0"/>
              <a:buChar char="•"/>
            </a:pPr>
            <a:endParaRPr lang="en-US" sz="1600" dirty="0"/>
          </a:p>
        </p:txBody>
      </p:sp>
      <p:sp>
        <p:nvSpPr>
          <p:cNvPr id="13" name="TextBox 12"/>
          <p:cNvSpPr txBox="1"/>
          <p:nvPr/>
        </p:nvSpPr>
        <p:spPr>
          <a:xfrm>
            <a:off x="6172200" y="24825"/>
            <a:ext cx="2895600" cy="307777"/>
          </a:xfrm>
          <a:prstGeom prst="rect">
            <a:avLst/>
          </a:prstGeom>
          <a:noFill/>
        </p:spPr>
        <p:txBody>
          <a:bodyPr wrap="square" rtlCol="0">
            <a:spAutoFit/>
          </a:bodyPr>
          <a:lstStyle/>
          <a:p>
            <a:pPr lvl="0" algn="r" fontAlgn="base">
              <a:lnSpc>
                <a:spcPct val="106000"/>
              </a:lnSpc>
              <a:spcBef>
                <a:spcPct val="0"/>
              </a:spcBef>
              <a:spcAft>
                <a:spcPct val="0"/>
              </a:spcAft>
              <a:buClr>
                <a:schemeClr val="tx1"/>
              </a:buClr>
              <a:buSzPct val="80000"/>
              <a:tabLst>
                <a:tab pos="3587750" algn="r"/>
              </a:tabLst>
            </a:pPr>
            <a:r>
              <a:rPr lang="en-US" sz="1400" dirty="0" smtClean="0">
                <a:solidFill>
                  <a:schemeClr val="bg1"/>
                </a:solidFill>
                <a:latin typeface="Arial" pitchFamily="34" charset="0"/>
              </a:rPr>
              <a:t>What next?</a:t>
            </a:r>
            <a:endParaRPr lang="en-US" sz="1400" dirty="0">
              <a:solidFill>
                <a:schemeClr val="bg1"/>
              </a:solidFill>
              <a:latin typeface="Arial" pitchFamily="34" charset="0"/>
            </a:endParaRPr>
          </a:p>
        </p:txBody>
      </p:sp>
      <p:sp>
        <p:nvSpPr>
          <p:cNvPr id="14" name="Rectangle 13"/>
          <p:cNvSpPr/>
          <p:nvPr/>
        </p:nvSpPr>
        <p:spPr>
          <a:xfrm>
            <a:off x="8001000" y="24825"/>
            <a:ext cx="1066800" cy="307777"/>
          </a:xfrm>
          <a:prstGeom prst="rect">
            <a:avLst/>
          </a:prstGeom>
          <a:noFill/>
          <a:ln w="12700" cap="rnd">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63283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8CC5A21C-4CFE-40A3-8D71-8E36CD8FC601}" type="slidenum">
              <a:rPr lang="en-US" smtClean="0"/>
              <a:pPr/>
              <a:t>21</a:t>
            </a:fld>
            <a:endParaRPr lang="en-US"/>
          </a:p>
        </p:txBody>
      </p:sp>
      <p:sp>
        <p:nvSpPr>
          <p:cNvPr id="8" name="TextBox 7"/>
          <p:cNvSpPr txBox="1"/>
          <p:nvPr/>
        </p:nvSpPr>
        <p:spPr>
          <a:xfrm>
            <a:off x="2819400" y="2971800"/>
            <a:ext cx="3581400" cy="1015663"/>
          </a:xfrm>
          <a:prstGeom prst="rect">
            <a:avLst/>
          </a:prstGeom>
          <a:noFill/>
        </p:spPr>
        <p:txBody>
          <a:bodyPr wrap="square" rtlCol="0">
            <a:spAutoFit/>
          </a:bodyPr>
          <a:lstStyle/>
          <a:p>
            <a:pPr algn="ctr"/>
            <a:r>
              <a:rPr lang="en-US" sz="6000" dirty="0" smtClean="0"/>
              <a:t>Q &amp; A</a:t>
            </a:r>
            <a:endParaRPr lang="en-US" sz="6000" dirty="0"/>
          </a:p>
        </p:txBody>
      </p:sp>
      <p:pic>
        <p:nvPicPr>
          <p:cNvPr id="9218" name="Picture 2" descr="http://islaahh.files.wordpress.com/2012/10/questions-and-answer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685800"/>
            <a:ext cx="7239000" cy="54292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172200" y="24825"/>
            <a:ext cx="2895600" cy="307777"/>
          </a:xfrm>
          <a:prstGeom prst="rect">
            <a:avLst/>
          </a:prstGeom>
          <a:noFill/>
        </p:spPr>
        <p:txBody>
          <a:bodyPr wrap="square" rtlCol="0">
            <a:spAutoFit/>
          </a:bodyPr>
          <a:lstStyle/>
          <a:p>
            <a:pPr lvl="0" algn="r" fontAlgn="base">
              <a:lnSpc>
                <a:spcPct val="106000"/>
              </a:lnSpc>
              <a:spcBef>
                <a:spcPct val="0"/>
              </a:spcBef>
              <a:spcAft>
                <a:spcPct val="0"/>
              </a:spcAft>
              <a:buClr>
                <a:schemeClr val="tx1"/>
              </a:buClr>
              <a:buSzPct val="80000"/>
              <a:tabLst>
                <a:tab pos="3587750" algn="r"/>
              </a:tabLst>
            </a:pPr>
            <a:r>
              <a:rPr lang="en-US" sz="1400" dirty="0" smtClean="0">
                <a:solidFill>
                  <a:schemeClr val="bg1"/>
                </a:solidFill>
                <a:latin typeface="Arial" pitchFamily="34" charset="0"/>
              </a:rPr>
              <a:t>Q &amp; A</a:t>
            </a:r>
            <a:endParaRPr lang="en-US" sz="1400" dirty="0">
              <a:solidFill>
                <a:schemeClr val="bg1"/>
              </a:solidFill>
              <a:latin typeface="Arial" pitchFamily="34" charset="0"/>
            </a:endParaRPr>
          </a:p>
        </p:txBody>
      </p:sp>
      <p:sp>
        <p:nvSpPr>
          <p:cNvPr id="6" name="Rectangle 5"/>
          <p:cNvSpPr/>
          <p:nvPr/>
        </p:nvSpPr>
        <p:spPr>
          <a:xfrm>
            <a:off x="8458200" y="24825"/>
            <a:ext cx="609600" cy="307777"/>
          </a:xfrm>
          <a:prstGeom prst="rect">
            <a:avLst/>
          </a:prstGeom>
          <a:noFill/>
          <a:ln w="12700" cap="rnd">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090836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CC5A21C-4CFE-40A3-8D71-8E36CD8FC601}" type="slidenum">
              <a:rPr lang="en-US" smtClean="0"/>
              <a:pPr/>
              <a:t>3</a:t>
            </a:fld>
            <a:endParaRPr lang="en-US"/>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5787" b="17188"/>
          <a:stretch/>
        </p:blipFill>
        <p:spPr bwMode="auto">
          <a:xfrm>
            <a:off x="0" y="500571"/>
            <a:ext cx="9144000" cy="6128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781800" y="24825"/>
            <a:ext cx="2286000" cy="584775"/>
          </a:xfrm>
          <a:prstGeom prst="rect">
            <a:avLst/>
          </a:prstGeom>
          <a:noFill/>
        </p:spPr>
        <p:txBody>
          <a:bodyPr wrap="square" rtlCol="0">
            <a:spAutoFit/>
          </a:bodyPr>
          <a:lstStyle/>
          <a:p>
            <a:pPr lvl="0" algn="r"/>
            <a:r>
              <a:rPr lang="en-US" sz="1400" dirty="0">
                <a:solidFill>
                  <a:schemeClr val="bg1"/>
                </a:solidFill>
                <a:latin typeface="Arial" pitchFamily="34" charset="0"/>
              </a:rPr>
              <a:t>Online Advertising Primer</a:t>
            </a:r>
          </a:p>
          <a:p>
            <a:endParaRPr lang="en-US" dirty="0"/>
          </a:p>
        </p:txBody>
      </p:sp>
      <p:sp>
        <p:nvSpPr>
          <p:cNvPr id="7" name="Rectangle 6"/>
          <p:cNvSpPr/>
          <p:nvPr/>
        </p:nvSpPr>
        <p:spPr>
          <a:xfrm>
            <a:off x="6934200" y="24825"/>
            <a:ext cx="2133600" cy="292387"/>
          </a:xfrm>
          <a:prstGeom prst="rect">
            <a:avLst/>
          </a:prstGeom>
          <a:noFill/>
          <a:ln w="12700" cap="rnd">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5225380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7200" y="1571269"/>
            <a:ext cx="8153400" cy="505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0"/>
          </p:nvPr>
        </p:nvSpPr>
        <p:spPr/>
        <p:txBody>
          <a:bodyPr/>
          <a:lstStyle/>
          <a:p>
            <a:fld id="{8CC5A21C-4CFE-40A3-8D71-8E36CD8FC601}" type="slidenum">
              <a:rPr lang="en-US" smtClean="0"/>
              <a:pPr/>
              <a:t>4</a:t>
            </a:fld>
            <a:endParaRPr lang="en-US"/>
          </a:p>
        </p:txBody>
      </p:sp>
      <p:sp>
        <p:nvSpPr>
          <p:cNvPr id="6" name="Title 2"/>
          <p:cNvSpPr>
            <a:spLocks noGrp="1"/>
          </p:cNvSpPr>
          <p:nvPr>
            <p:ph type="title"/>
          </p:nvPr>
        </p:nvSpPr>
        <p:spPr>
          <a:xfrm>
            <a:off x="756572" y="381000"/>
            <a:ext cx="7554655" cy="914400"/>
          </a:xfrm>
        </p:spPr>
        <p:txBody>
          <a:bodyPr/>
          <a:lstStyle/>
          <a:p>
            <a:r>
              <a:rPr lang="en-US" b="0" dirty="0" smtClean="0">
                <a:solidFill>
                  <a:schemeClr val="tx1"/>
                </a:solidFill>
                <a:latin typeface="Arial" pitchFamily="34" charset="0"/>
              </a:rPr>
              <a:t>Online advertising ecosystem</a:t>
            </a:r>
            <a:endParaRPr lang="en-US" dirty="0"/>
          </a:p>
        </p:txBody>
      </p:sp>
      <p:cxnSp>
        <p:nvCxnSpPr>
          <p:cNvPr id="3" name="Straight Connector 2"/>
          <p:cNvCxnSpPr/>
          <p:nvPr/>
        </p:nvCxnSpPr>
        <p:spPr>
          <a:xfrm>
            <a:off x="914400" y="1447800"/>
            <a:ext cx="0" cy="3733800"/>
          </a:xfrm>
          <a:prstGeom prst="line">
            <a:avLst/>
          </a:prstGeom>
          <a:ln w="3492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7010400" y="1447800"/>
            <a:ext cx="0" cy="1866900"/>
          </a:xfrm>
          <a:prstGeom prst="line">
            <a:avLst/>
          </a:prstGeom>
          <a:ln w="3492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914400" y="1447800"/>
            <a:ext cx="6096000" cy="0"/>
          </a:xfrm>
          <a:prstGeom prst="line">
            <a:avLst/>
          </a:prstGeom>
          <a:ln w="3492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914400" y="5181600"/>
            <a:ext cx="1066800" cy="0"/>
          </a:xfrm>
          <a:prstGeom prst="line">
            <a:avLst/>
          </a:prstGeom>
          <a:ln w="3492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1981200" y="4100157"/>
            <a:ext cx="0" cy="1081443"/>
          </a:xfrm>
          <a:prstGeom prst="line">
            <a:avLst/>
          </a:prstGeom>
          <a:ln w="3492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1981200" y="4100157"/>
            <a:ext cx="3124200" cy="0"/>
          </a:xfrm>
          <a:prstGeom prst="line">
            <a:avLst/>
          </a:prstGeom>
          <a:ln w="3492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5105400" y="3314700"/>
            <a:ext cx="0" cy="785457"/>
          </a:xfrm>
          <a:prstGeom prst="line">
            <a:avLst/>
          </a:prstGeom>
          <a:ln w="3492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105400" y="3314700"/>
            <a:ext cx="1905000" cy="0"/>
          </a:xfrm>
          <a:prstGeom prst="line">
            <a:avLst/>
          </a:prstGeom>
          <a:ln w="34925">
            <a:solidFill>
              <a:srgbClr val="FF0000"/>
            </a:solidFill>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6781800" y="24825"/>
            <a:ext cx="2286000" cy="584775"/>
          </a:xfrm>
          <a:prstGeom prst="rect">
            <a:avLst/>
          </a:prstGeom>
          <a:noFill/>
        </p:spPr>
        <p:txBody>
          <a:bodyPr wrap="square" rtlCol="0">
            <a:spAutoFit/>
          </a:bodyPr>
          <a:lstStyle/>
          <a:p>
            <a:pPr lvl="0" algn="r"/>
            <a:r>
              <a:rPr lang="en-US" sz="1400" dirty="0">
                <a:solidFill>
                  <a:schemeClr val="bg1"/>
                </a:solidFill>
                <a:latin typeface="Arial" pitchFamily="34" charset="0"/>
              </a:rPr>
              <a:t>Online Advertising Primer</a:t>
            </a:r>
          </a:p>
          <a:p>
            <a:endParaRPr lang="en-US" dirty="0"/>
          </a:p>
        </p:txBody>
      </p:sp>
      <p:sp>
        <p:nvSpPr>
          <p:cNvPr id="25" name="Rectangle 24"/>
          <p:cNvSpPr/>
          <p:nvPr/>
        </p:nvSpPr>
        <p:spPr>
          <a:xfrm>
            <a:off x="6934200" y="24825"/>
            <a:ext cx="2133600" cy="292387"/>
          </a:xfrm>
          <a:prstGeom prst="rect">
            <a:avLst/>
          </a:prstGeom>
          <a:noFill/>
          <a:ln w="12700" cap="rnd">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735646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par>
                                <p:cTn id="8" presetID="6"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ircle(in)">
                                      <p:cBhvr>
                                        <p:cTn id="10" dur="2000"/>
                                        <p:tgtEl>
                                          <p:spTgt spid="3"/>
                                        </p:tgtEl>
                                      </p:cBhvr>
                                    </p:animEffect>
                                  </p:childTnLst>
                                </p:cTn>
                              </p:par>
                              <p:par>
                                <p:cTn id="11" presetID="6" presetClass="entr" presetSubtype="16"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circle(in)">
                                      <p:cBhvr>
                                        <p:cTn id="13" dur="2000"/>
                                        <p:tgtEl>
                                          <p:spTgt spid="12"/>
                                        </p:tgtEl>
                                      </p:cBhvr>
                                    </p:animEffect>
                                  </p:childTnLst>
                                </p:cTn>
                              </p:par>
                              <p:par>
                                <p:cTn id="14" presetID="6" presetClass="entr" presetSubtype="16"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circle(in)">
                                      <p:cBhvr>
                                        <p:cTn id="16" dur="2000"/>
                                        <p:tgtEl>
                                          <p:spTgt spid="14"/>
                                        </p:tgtEl>
                                      </p:cBhvr>
                                    </p:animEffect>
                                  </p:childTnLst>
                                </p:cTn>
                              </p:par>
                              <p:par>
                                <p:cTn id="17" presetID="6" presetClass="entr" presetSubtype="16"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circle(in)">
                                      <p:cBhvr>
                                        <p:cTn id="19" dur="2000"/>
                                        <p:tgtEl>
                                          <p:spTgt spid="16"/>
                                        </p:tgtEl>
                                      </p:cBhvr>
                                    </p:animEffect>
                                  </p:childTnLst>
                                </p:cTn>
                              </p:par>
                              <p:par>
                                <p:cTn id="20" presetID="6" presetClass="entr" presetSubtype="16"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circle(in)">
                                      <p:cBhvr>
                                        <p:cTn id="22" dur="2000"/>
                                        <p:tgtEl>
                                          <p:spTgt spid="18"/>
                                        </p:tgtEl>
                                      </p:cBhvr>
                                    </p:animEffect>
                                  </p:childTnLst>
                                </p:cTn>
                              </p:par>
                              <p:par>
                                <p:cTn id="23" presetID="6" presetClass="entr" presetSubtype="16"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circle(in)">
                                      <p:cBhvr>
                                        <p:cTn id="25" dur="2000"/>
                                        <p:tgtEl>
                                          <p:spTgt spid="20"/>
                                        </p:tgtEl>
                                      </p:cBhvr>
                                    </p:animEffect>
                                  </p:childTnLst>
                                </p:cTn>
                              </p:par>
                              <p:par>
                                <p:cTn id="26" presetID="6" presetClass="entr" presetSubtype="16"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circle(in)">
                                      <p:cBhvr>
                                        <p:cTn id="2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2987" y="1796534"/>
            <a:ext cx="9078027" cy="3909367"/>
            <a:chOff x="22911" y="1796534"/>
            <a:chExt cx="9078027" cy="3909367"/>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27387"/>
            <a:stretch/>
          </p:blipFill>
          <p:spPr bwMode="auto">
            <a:xfrm>
              <a:off x="22911" y="2267802"/>
              <a:ext cx="4440399" cy="3438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0711" r="14401"/>
            <a:stretch/>
          </p:blipFill>
          <p:spPr bwMode="auto">
            <a:xfrm>
              <a:off x="4521408" y="2267803"/>
              <a:ext cx="4579530" cy="3438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990600" y="1828800"/>
              <a:ext cx="2438400" cy="369332"/>
            </a:xfrm>
            <a:prstGeom prst="rect">
              <a:avLst/>
            </a:prstGeom>
            <a:noFill/>
          </p:spPr>
          <p:txBody>
            <a:bodyPr wrap="square" rtlCol="0">
              <a:spAutoFit/>
            </a:bodyPr>
            <a:lstStyle/>
            <a:p>
              <a:pPr algn="ctr"/>
              <a:r>
                <a:rPr lang="en-US" dirty="0" smtClean="0"/>
                <a:t>Search ads</a:t>
              </a:r>
              <a:endParaRPr lang="en-US" dirty="0"/>
            </a:p>
          </p:txBody>
        </p:sp>
        <p:sp>
          <p:nvSpPr>
            <p:cNvPr id="13" name="TextBox 12"/>
            <p:cNvSpPr txBox="1"/>
            <p:nvPr/>
          </p:nvSpPr>
          <p:spPr>
            <a:xfrm>
              <a:off x="5486400" y="1796534"/>
              <a:ext cx="2438400" cy="369332"/>
            </a:xfrm>
            <a:prstGeom prst="rect">
              <a:avLst/>
            </a:prstGeom>
            <a:noFill/>
          </p:spPr>
          <p:txBody>
            <a:bodyPr wrap="square" rtlCol="0">
              <a:spAutoFit/>
            </a:bodyPr>
            <a:lstStyle/>
            <a:p>
              <a:pPr algn="ctr"/>
              <a:r>
                <a:rPr lang="en-US" dirty="0" smtClean="0"/>
                <a:t>Network display ads</a:t>
              </a:r>
              <a:endParaRPr lang="en-US" dirty="0"/>
            </a:p>
          </p:txBody>
        </p:sp>
      </p:grpSp>
      <p:sp>
        <p:nvSpPr>
          <p:cNvPr id="4" name="Slide Number Placeholder 3"/>
          <p:cNvSpPr>
            <a:spLocks noGrp="1"/>
          </p:cNvSpPr>
          <p:nvPr>
            <p:ph type="sldNum" sz="quarter" idx="10"/>
          </p:nvPr>
        </p:nvSpPr>
        <p:spPr/>
        <p:txBody>
          <a:bodyPr/>
          <a:lstStyle/>
          <a:p>
            <a:fld id="{8CC5A21C-4CFE-40A3-8D71-8E36CD8FC601}" type="slidenum">
              <a:rPr lang="en-US" smtClean="0"/>
              <a:pPr/>
              <a:t>5</a:t>
            </a:fld>
            <a:endParaRPr lang="en-US"/>
          </a:p>
        </p:txBody>
      </p:sp>
      <p:sp>
        <p:nvSpPr>
          <p:cNvPr id="6" name="Title 2"/>
          <p:cNvSpPr>
            <a:spLocks noGrp="1"/>
          </p:cNvSpPr>
          <p:nvPr>
            <p:ph type="title"/>
          </p:nvPr>
        </p:nvSpPr>
        <p:spPr>
          <a:xfrm>
            <a:off x="756572" y="381000"/>
            <a:ext cx="7554655" cy="914400"/>
          </a:xfrm>
        </p:spPr>
        <p:txBody>
          <a:bodyPr/>
          <a:lstStyle/>
          <a:p>
            <a:r>
              <a:rPr lang="en-US" b="0" dirty="0" smtClean="0">
                <a:solidFill>
                  <a:schemeClr val="tx1"/>
                </a:solidFill>
                <a:latin typeface="Arial" pitchFamily="34" charset="0"/>
              </a:rPr>
              <a:t>Online </a:t>
            </a:r>
            <a:r>
              <a:rPr lang="en-US" b="0" dirty="0" smtClean="0">
                <a:solidFill>
                  <a:schemeClr val="tx1"/>
                </a:solidFill>
                <a:latin typeface="Arial" pitchFamily="34" charset="0"/>
              </a:rPr>
              <a:t>advertisements</a:t>
            </a:r>
            <a:endParaRPr lang="en-US" dirty="0"/>
          </a:p>
        </p:txBody>
      </p:sp>
      <p:sp>
        <p:nvSpPr>
          <p:cNvPr id="5" name="Rounded Rectangle 4"/>
          <p:cNvSpPr/>
          <p:nvPr/>
        </p:nvSpPr>
        <p:spPr>
          <a:xfrm>
            <a:off x="3200400" y="3256266"/>
            <a:ext cx="1143000" cy="2458734"/>
          </a:xfrm>
          <a:prstGeom prst="round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ounded Rectangle 6"/>
          <p:cNvSpPr/>
          <p:nvPr/>
        </p:nvSpPr>
        <p:spPr>
          <a:xfrm>
            <a:off x="457200" y="3333535"/>
            <a:ext cx="2272493" cy="1229367"/>
          </a:xfrm>
          <a:prstGeom prst="round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9"/>
          <p:cNvSpPr/>
          <p:nvPr/>
        </p:nvSpPr>
        <p:spPr>
          <a:xfrm>
            <a:off x="7358263" y="3115102"/>
            <a:ext cx="1633337" cy="2438400"/>
          </a:xfrm>
          <a:prstGeom prst="round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6781800" y="24825"/>
            <a:ext cx="2286000" cy="584775"/>
          </a:xfrm>
          <a:prstGeom prst="rect">
            <a:avLst/>
          </a:prstGeom>
          <a:noFill/>
        </p:spPr>
        <p:txBody>
          <a:bodyPr wrap="square" rtlCol="0">
            <a:spAutoFit/>
          </a:bodyPr>
          <a:lstStyle/>
          <a:p>
            <a:pPr lvl="0" algn="r"/>
            <a:r>
              <a:rPr lang="en-US" sz="1400" dirty="0">
                <a:solidFill>
                  <a:schemeClr val="bg1"/>
                </a:solidFill>
                <a:latin typeface="Arial" pitchFamily="34" charset="0"/>
              </a:rPr>
              <a:t>Online Advertising Primer</a:t>
            </a:r>
          </a:p>
          <a:p>
            <a:endParaRPr lang="en-US" dirty="0"/>
          </a:p>
        </p:txBody>
      </p:sp>
      <p:sp>
        <p:nvSpPr>
          <p:cNvPr id="12" name="Rectangle 11"/>
          <p:cNvSpPr/>
          <p:nvPr/>
        </p:nvSpPr>
        <p:spPr>
          <a:xfrm>
            <a:off x="6934200" y="24825"/>
            <a:ext cx="2133600" cy="292387"/>
          </a:xfrm>
          <a:prstGeom prst="rect">
            <a:avLst/>
          </a:prstGeom>
          <a:noFill/>
          <a:ln w="12700" cap="rnd">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73437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ircle(in)">
                                      <p:cBhvr>
                                        <p:cTn id="10" dur="2000"/>
                                        <p:tgtEl>
                                          <p:spTgt spid="7"/>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circle(in)">
                                      <p:cBhvr>
                                        <p:cTn id="1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CC5A21C-4CFE-40A3-8D71-8E36CD8FC601}" type="slidenum">
              <a:rPr lang="en-US" smtClean="0"/>
              <a:pPr/>
              <a:t>6</a:t>
            </a:fld>
            <a:endParaRPr lang="en-US"/>
          </a:p>
        </p:txBody>
      </p:sp>
      <p:pic>
        <p:nvPicPr>
          <p:cNvPr id="1027"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4800" y="762000"/>
            <a:ext cx="8534400" cy="2315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descr="http://www.overwhelmingtraffic.com/test/wp-content/uploads/2012/02/google-adwords-ctr-impressions.pn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1373" y="3276600"/>
            <a:ext cx="3401493" cy="333346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myhowto.info/wp-content/uploads/2012/11/howtogetbetterctr.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78917" y="4243922"/>
            <a:ext cx="2398281" cy="220077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222577" y="3505402"/>
            <a:ext cx="5921423" cy="369332"/>
          </a:xfrm>
          <a:prstGeom prst="rect">
            <a:avLst/>
          </a:prstGeom>
          <a:noFill/>
        </p:spPr>
        <p:txBody>
          <a:bodyPr wrap="square" rtlCol="0">
            <a:spAutoFit/>
          </a:bodyPr>
          <a:lstStyle/>
          <a:p>
            <a:pPr algn="ctr"/>
            <a:r>
              <a:rPr lang="en-US" dirty="0" smtClean="0">
                <a:solidFill>
                  <a:srgbClr val="C00000"/>
                </a:solidFill>
              </a:rPr>
              <a:t>Bid transformation = (Bid </a:t>
            </a:r>
            <a:r>
              <a:rPr lang="en-US" dirty="0">
                <a:solidFill>
                  <a:srgbClr val="C00000"/>
                </a:solidFill>
              </a:rPr>
              <a:t>$ amount) x </a:t>
            </a:r>
            <a:r>
              <a:rPr lang="en-US" i="1" dirty="0">
                <a:solidFill>
                  <a:srgbClr val="C00000"/>
                </a:solidFill>
              </a:rPr>
              <a:t>(Ad Quality Score)</a:t>
            </a:r>
            <a:endParaRPr lang="en-US" dirty="0">
              <a:solidFill>
                <a:srgbClr val="C00000"/>
              </a:solidFill>
            </a:endParaRPr>
          </a:p>
        </p:txBody>
      </p:sp>
      <p:sp>
        <p:nvSpPr>
          <p:cNvPr id="10" name="TextBox 9"/>
          <p:cNvSpPr txBox="1"/>
          <p:nvPr/>
        </p:nvSpPr>
        <p:spPr>
          <a:xfrm>
            <a:off x="6781800" y="24825"/>
            <a:ext cx="2286000" cy="584775"/>
          </a:xfrm>
          <a:prstGeom prst="rect">
            <a:avLst/>
          </a:prstGeom>
          <a:noFill/>
        </p:spPr>
        <p:txBody>
          <a:bodyPr wrap="square" rtlCol="0">
            <a:spAutoFit/>
          </a:bodyPr>
          <a:lstStyle/>
          <a:p>
            <a:pPr lvl="0" algn="r"/>
            <a:r>
              <a:rPr lang="en-US" sz="1400" dirty="0">
                <a:solidFill>
                  <a:schemeClr val="bg1"/>
                </a:solidFill>
                <a:latin typeface="Arial" pitchFamily="34" charset="0"/>
              </a:rPr>
              <a:t>Online Advertising Primer</a:t>
            </a:r>
          </a:p>
          <a:p>
            <a:endParaRPr lang="en-US" dirty="0"/>
          </a:p>
        </p:txBody>
      </p:sp>
      <p:sp>
        <p:nvSpPr>
          <p:cNvPr id="11" name="Rectangle 10"/>
          <p:cNvSpPr/>
          <p:nvPr/>
        </p:nvSpPr>
        <p:spPr>
          <a:xfrm>
            <a:off x="6934200" y="24825"/>
            <a:ext cx="2133600" cy="292387"/>
          </a:xfrm>
          <a:prstGeom prst="rect">
            <a:avLst/>
          </a:prstGeom>
          <a:noFill/>
          <a:ln w="12700" cap="rnd">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81490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27345" y="457200"/>
            <a:ext cx="7554655" cy="914400"/>
          </a:xfrm>
        </p:spPr>
        <p:txBody>
          <a:bodyPr/>
          <a:lstStyle/>
          <a:p>
            <a:r>
              <a:rPr lang="en-US" b="0" dirty="0" smtClean="0">
                <a:solidFill>
                  <a:schemeClr val="tx1"/>
                </a:solidFill>
                <a:latin typeface="Arial" pitchFamily="34" charset="0"/>
              </a:rPr>
              <a:t>Problem statement</a:t>
            </a:r>
            <a:endParaRPr lang="en-US" dirty="0"/>
          </a:p>
        </p:txBody>
      </p:sp>
      <p:sp>
        <p:nvSpPr>
          <p:cNvPr id="4" name="Slide Number Placeholder 3"/>
          <p:cNvSpPr>
            <a:spLocks noGrp="1"/>
          </p:cNvSpPr>
          <p:nvPr>
            <p:ph type="sldNum" sz="quarter" idx="10"/>
          </p:nvPr>
        </p:nvSpPr>
        <p:spPr/>
        <p:txBody>
          <a:bodyPr/>
          <a:lstStyle/>
          <a:p>
            <a:fld id="{8CC5A21C-4CFE-40A3-8D71-8E36CD8FC601}" type="slidenum">
              <a:rPr lang="en-US" smtClean="0"/>
              <a:pPr/>
              <a:t>7</a:t>
            </a:fld>
            <a:endParaRPr lang="en-US"/>
          </a:p>
        </p:txBody>
      </p:sp>
      <p:sp>
        <p:nvSpPr>
          <p:cNvPr id="12" name="TextBox 11"/>
          <p:cNvSpPr txBox="1"/>
          <p:nvPr/>
        </p:nvSpPr>
        <p:spPr>
          <a:xfrm>
            <a:off x="838200" y="1777887"/>
            <a:ext cx="8286466" cy="4662815"/>
          </a:xfrm>
          <a:prstGeom prst="rect">
            <a:avLst/>
          </a:prstGeom>
          <a:noFill/>
        </p:spPr>
        <p:txBody>
          <a:bodyPr wrap="square" rtlCol="0">
            <a:spAutoFit/>
          </a:bodyPr>
          <a:lstStyle/>
          <a:p>
            <a:pPr>
              <a:lnSpc>
                <a:spcPct val="150000"/>
              </a:lnSpc>
            </a:pPr>
            <a:r>
              <a:rPr lang="en-US" dirty="0" smtClean="0"/>
              <a:t>The Air France marketing management team wants to develop a model that will provide an optimal allocation strategy of campaign funds across various ad network providers:</a:t>
            </a:r>
          </a:p>
          <a:p>
            <a:pPr marL="285750" indent="-285750">
              <a:lnSpc>
                <a:spcPct val="150000"/>
              </a:lnSpc>
              <a:buFont typeface="Wingdings" pitchFamily="2" charset="2"/>
              <a:buChar char="Ø"/>
            </a:pPr>
            <a:r>
              <a:rPr lang="en-US" dirty="0" smtClean="0"/>
              <a:t>Google – US</a:t>
            </a:r>
          </a:p>
          <a:p>
            <a:pPr marL="285750" indent="-285750">
              <a:lnSpc>
                <a:spcPct val="150000"/>
              </a:lnSpc>
              <a:buFont typeface="Wingdings" pitchFamily="2" charset="2"/>
              <a:buChar char="Ø"/>
            </a:pPr>
            <a:r>
              <a:rPr lang="en-US" dirty="0" smtClean="0"/>
              <a:t>Google – Global</a:t>
            </a:r>
          </a:p>
          <a:p>
            <a:pPr marL="285750" indent="-285750">
              <a:lnSpc>
                <a:spcPct val="150000"/>
              </a:lnSpc>
              <a:buFont typeface="Wingdings" pitchFamily="2" charset="2"/>
              <a:buChar char="Ø"/>
            </a:pPr>
            <a:r>
              <a:rPr lang="en-US" dirty="0" smtClean="0"/>
              <a:t>MSN – US </a:t>
            </a:r>
          </a:p>
          <a:p>
            <a:pPr marL="285750" indent="-285750">
              <a:lnSpc>
                <a:spcPct val="150000"/>
              </a:lnSpc>
              <a:buFont typeface="Wingdings" pitchFamily="2" charset="2"/>
              <a:buChar char="Ø"/>
            </a:pPr>
            <a:r>
              <a:rPr lang="en-US" dirty="0" smtClean="0"/>
              <a:t>MSN – Global</a:t>
            </a:r>
          </a:p>
          <a:p>
            <a:pPr marL="285750" indent="-285750">
              <a:lnSpc>
                <a:spcPct val="150000"/>
              </a:lnSpc>
              <a:buFont typeface="Wingdings" pitchFamily="2" charset="2"/>
              <a:buChar char="Ø"/>
            </a:pPr>
            <a:r>
              <a:rPr lang="en-US" dirty="0" smtClean="0"/>
              <a:t>Overture – US </a:t>
            </a:r>
          </a:p>
          <a:p>
            <a:pPr marL="285750" indent="-285750">
              <a:lnSpc>
                <a:spcPct val="150000"/>
              </a:lnSpc>
              <a:buFont typeface="Wingdings" pitchFamily="2" charset="2"/>
              <a:buChar char="Ø"/>
            </a:pPr>
            <a:r>
              <a:rPr lang="en-US" dirty="0" smtClean="0"/>
              <a:t>Overture – Global</a:t>
            </a:r>
          </a:p>
          <a:p>
            <a:pPr marL="285750" indent="-285750">
              <a:lnSpc>
                <a:spcPct val="150000"/>
              </a:lnSpc>
              <a:buFont typeface="Wingdings" pitchFamily="2" charset="2"/>
              <a:buChar char="Ø"/>
            </a:pPr>
            <a:r>
              <a:rPr lang="en-US" dirty="0" smtClean="0"/>
              <a:t>Yahoo – US </a:t>
            </a:r>
          </a:p>
          <a:p>
            <a:pPr marL="285750" indent="-285750">
              <a:lnSpc>
                <a:spcPct val="150000"/>
              </a:lnSpc>
              <a:buFont typeface="Arial" pitchFamily="34" charset="0"/>
              <a:buChar char="•"/>
            </a:pPr>
            <a:endParaRPr lang="en-US" dirty="0"/>
          </a:p>
        </p:txBody>
      </p:sp>
      <p:sp>
        <p:nvSpPr>
          <p:cNvPr id="6" name="TextBox 5"/>
          <p:cNvSpPr txBox="1"/>
          <p:nvPr/>
        </p:nvSpPr>
        <p:spPr>
          <a:xfrm>
            <a:off x="6172200" y="24825"/>
            <a:ext cx="2895600" cy="307777"/>
          </a:xfrm>
          <a:prstGeom prst="rect">
            <a:avLst/>
          </a:prstGeom>
          <a:noFill/>
        </p:spPr>
        <p:txBody>
          <a:bodyPr wrap="square" rtlCol="0">
            <a:spAutoFit/>
          </a:bodyPr>
          <a:lstStyle/>
          <a:p>
            <a:pPr algn="r"/>
            <a:r>
              <a:rPr lang="en-US" sz="1400" dirty="0">
                <a:solidFill>
                  <a:schemeClr val="bg1"/>
                </a:solidFill>
              </a:rPr>
              <a:t>Problems and Data </a:t>
            </a:r>
            <a:r>
              <a:rPr lang="en-US" sz="1400" dirty="0" smtClean="0">
                <a:solidFill>
                  <a:schemeClr val="bg1"/>
                </a:solidFill>
              </a:rPr>
              <a:t>Introduction</a:t>
            </a:r>
            <a:endParaRPr lang="en-US" sz="1400" dirty="0">
              <a:solidFill>
                <a:schemeClr val="bg1"/>
              </a:solidFill>
            </a:endParaRPr>
          </a:p>
        </p:txBody>
      </p:sp>
      <p:sp>
        <p:nvSpPr>
          <p:cNvPr id="7" name="Rectangle 6"/>
          <p:cNvSpPr/>
          <p:nvPr/>
        </p:nvSpPr>
        <p:spPr>
          <a:xfrm>
            <a:off x="6400800" y="24825"/>
            <a:ext cx="2667000" cy="307777"/>
          </a:xfrm>
          <a:prstGeom prst="rect">
            <a:avLst/>
          </a:prstGeom>
          <a:noFill/>
          <a:ln w="12700" cap="rnd">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170" name="Picture 2" descr="Bobby is wondering about a problem he can not solve; big question mark stock photography"/>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94763" y="3415352"/>
            <a:ext cx="2439537" cy="2439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30835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aerospace-technology.com/projects/a330/images/a330_cockpi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6218" y="2010770"/>
            <a:ext cx="5121924" cy="3628030"/>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827345" y="457200"/>
            <a:ext cx="7554655" cy="914400"/>
          </a:xfrm>
        </p:spPr>
        <p:txBody>
          <a:bodyPr/>
          <a:lstStyle/>
          <a:p>
            <a:r>
              <a:rPr lang="en-US" b="0" dirty="0" smtClean="0">
                <a:solidFill>
                  <a:schemeClr val="tx1"/>
                </a:solidFill>
                <a:latin typeface="Arial" pitchFamily="34" charset="0"/>
              </a:rPr>
              <a:t>Management </a:t>
            </a:r>
            <a:r>
              <a:rPr lang="en-US" b="0" dirty="0" smtClean="0">
                <a:solidFill>
                  <a:schemeClr val="tx1"/>
                </a:solidFill>
                <a:latin typeface="Arial" pitchFamily="34" charset="0"/>
              </a:rPr>
              <a:t>controls</a:t>
            </a:r>
            <a:endParaRPr lang="en-US" dirty="0"/>
          </a:p>
        </p:txBody>
      </p:sp>
      <p:sp>
        <p:nvSpPr>
          <p:cNvPr id="4" name="Slide Number Placeholder 3"/>
          <p:cNvSpPr>
            <a:spLocks noGrp="1"/>
          </p:cNvSpPr>
          <p:nvPr>
            <p:ph type="sldNum" sz="quarter" idx="10"/>
          </p:nvPr>
        </p:nvSpPr>
        <p:spPr/>
        <p:txBody>
          <a:bodyPr/>
          <a:lstStyle/>
          <a:p>
            <a:fld id="{8CC5A21C-4CFE-40A3-8D71-8E36CD8FC601}" type="slidenum">
              <a:rPr lang="en-US" smtClean="0"/>
              <a:pPr/>
              <a:t>8</a:t>
            </a:fld>
            <a:endParaRPr lang="en-US"/>
          </a:p>
        </p:txBody>
      </p:sp>
      <p:sp>
        <p:nvSpPr>
          <p:cNvPr id="12" name="TextBox 11"/>
          <p:cNvSpPr txBox="1"/>
          <p:nvPr/>
        </p:nvSpPr>
        <p:spPr>
          <a:xfrm>
            <a:off x="838200" y="1676400"/>
            <a:ext cx="8286466" cy="3831818"/>
          </a:xfrm>
          <a:prstGeom prst="rect">
            <a:avLst/>
          </a:prstGeom>
          <a:noFill/>
        </p:spPr>
        <p:txBody>
          <a:bodyPr wrap="square" rtlCol="0">
            <a:spAutoFit/>
          </a:bodyPr>
          <a:lstStyle/>
          <a:p>
            <a:pPr>
              <a:lnSpc>
                <a:spcPct val="150000"/>
              </a:lnSpc>
            </a:pPr>
            <a:r>
              <a:rPr lang="en-US" dirty="0" smtClean="0"/>
              <a:t>Goals:</a:t>
            </a:r>
          </a:p>
          <a:p>
            <a:pPr marL="517525" indent="-285750">
              <a:lnSpc>
                <a:spcPct val="150000"/>
              </a:lnSpc>
              <a:buFont typeface="Arial" pitchFamily="34" charset="0"/>
              <a:buChar char="•"/>
            </a:pPr>
            <a:r>
              <a:rPr lang="en-US" dirty="0" smtClean="0"/>
              <a:t>Maximize Revenue</a:t>
            </a:r>
          </a:p>
          <a:p>
            <a:pPr marL="517525" indent="-285750">
              <a:lnSpc>
                <a:spcPct val="150000"/>
              </a:lnSpc>
              <a:buFont typeface="Arial" pitchFamily="34" charset="0"/>
              <a:buChar char="•"/>
            </a:pPr>
            <a:r>
              <a:rPr lang="en-US" dirty="0" smtClean="0"/>
              <a:t>Maximize Profit</a:t>
            </a:r>
          </a:p>
          <a:p>
            <a:pPr marL="517525" indent="-285750">
              <a:lnSpc>
                <a:spcPct val="150000"/>
              </a:lnSpc>
              <a:buFont typeface="Arial" pitchFamily="34" charset="0"/>
              <a:buChar char="•"/>
            </a:pPr>
            <a:endParaRPr lang="en-US" dirty="0"/>
          </a:p>
          <a:p>
            <a:pPr>
              <a:lnSpc>
                <a:spcPct val="150000"/>
              </a:lnSpc>
            </a:pPr>
            <a:r>
              <a:rPr lang="en-US" dirty="0"/>
              <a:t>Input parameters:</a:t>
            </a:r>
          </a:p>
          <a:p>
            <a:pPr lvl="1" indent="-285750">
              <a:lnSpc>
                <a:spcPct val="150000"/>
              </a:lnSpc>
              <a:buFont typeface="Arial" pitchFamily="34" charset="0"/>
              <a:buChar char="•"/>
            </a:pPr>
            <a:r>
              <a:rPr lang="en-US" dirty="0"/>
              <a:t>Total campaign budget</a:t>
            </a:r>
          </a:p>
          <a:p>
            <a:pPr lvl="1" indent="-285750">
              <a:lnSpc>
                <a:spcPct val="150000"/>
              </a:lnSpc>
              <a:buFont typeface="Arial" pitchFamily="34" charset="0"/>
              <a:buChar char="•"/>
            </a:pPr>
            <a:r>
              <a:rPr lang="en-US" dirty="0" smtClean="0"/>
              <a:t>Keyword match type</a:t>
            </a:r>
            <a:endParaRPr lang="en-US" dirty="0"/>
          </a:p>
          <a:p>
            <a:pPr lvl="1" indent="-285750">
              <a:lnSpc>
                <a:spcPct val="150000"/>
              </a:lnSpc>
              <a:buFont typeface="Arial" pitchFamily="34" charset="0"/>
              <a:buChar char="•"/>
            </a:pPr>
            <a:r>
              <a:rPr lang="en-US" dirty="0"/>
              <a:t>Maximum budget </a:t>
            </a:r>
            <a:endParaRPr lang="en-US" dirty="0" smtClean="0"/>
          </a:p>
          <a:p>
            <a:pPr marL="171450" lvl="1">
              <a:lnSpc>
                <a:spcPct val="150000"/>
              </a:lnSpc>
            </a:pPr>
            <a:r>
              <a:rPr lang="en-US" dirty="0" smtClean="0"/>
              <a:t>allocation </a:t>
            </a:r>
            <a:r>
              <a:rPr lang="en-US" dirty="0"/>
              <a:t>per search engine</a:t>
            </a:r>
          </a:p>
        </p:txBody>
      </p:sp>
      <p:sp>
        <p:nvSpPr>
          <p:cNvPr id="10" name="TextBox 9"/>
          <p:cNvSpPr txBox="1"/>
          <p:nvPr/>
        </p:nvSpPr>
        <p:spPr>
          <a:xfrm>
            <a:off x="6172200" y="24825"/>
            <a:ext cx="2895600" cy="307777"/>
          </a:xfrm>
          <a:prstGeom prst="rect">
            <a:avLst/>
          </a:prstGeom>
          <a:noFill/>
        </p:spPr>
        <p:txBody>
          <a:bodyPr wrap="square" rtlCol="0">
            <a:spAutoFit/>
          </a:bodyPr>
          <a:lstStyle/>
          <a:p>
            <a:pPr algn="r"/>
            <a:r>
              <a:rPr lang="en-US" sz="1400" dirty="0">
                <a:solidFill>
                  <a:schemeClr val="bg1"/>
                </a:solidFill>
              </a:rPr>
              <a:t>Problems and Data </a:t>
            </a:r>
            <a:r>
              <a:rPr lang="en-US" sz="1400" dirty="0" smtClean="0">
                <a:solidFill>
                  <a:schemeClr val="bg1"/>
                </a:solidFill>
              </a:rPr>
              <a:t>Introduction</a:t>
            </a:r>
            <a:endParaRPr lang="en-US" sz="1400" dirty="0">
              <a:solidFill>
                <a:schemeClr val="bg1"/>
              </a:solidFill>
            </a:endParaRPr>
          </a:p>
        </p:txBody>
      </p:sp>
      <p:sp>
        <p:nvSpPr>
          <p:cNvPr id="11" name="Rectangle 10"/>
          <p:cNvSpPr/>
          <p:nvPr/>
        </p:nvSpPr>
        <p:spPr>
          <a:xfrm>
            <a:off x="6400800" y="24825"/>
            <a:ext cx="2667000" cy="307777"/>
          </a:xfrm>
          <a:prstGeom prst="rect">
            <a:avLst/>
          </a:prstGeom>
          <a:noFill/>
          <a:ln w="12700" cap="rnd">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34237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http://apps.makeitdigital.co.uk/sites/default/files/client-logos/doubleclick-app-client-logo_310x18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4876800"/>
            <a:ext cx="4267200" cy="2477729"/>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827345" y="457200"/>
            <a:ext cx="7554655" cy="914400"/>
          </a:xfrm>
        </p:spPr>
        <p:txBody>
          <a:bodyPr/>
          <a:lstStyle/>
          <a:p>
            <a:r>
              <a:rPr lang="en-US" b="0" dirty="0" smtClean="0">
                <a:solidFill>
                  <a:schemeClr val="tx1"/>
                </a:solidFill>
                <a:latin typeface="Arial" pitchFamily="34" charset="0"/>
              </a:rPr>
              <a:t>Data </a:t>
            </a:r>
            <a:r>
              <a:rPr lang="en-US" b="0" dirty="0" smtClean="0">
                <a:solidFill>
                  <a:schemeClr val="tx1"/>
                </a:solidFill>
                <a:latin typeface="Arial" pitchFamily="34" charset="0"/>
              </a:rPr>
              <a:t>structure</a:t>
            </a:r>
            <a:endParaRPr lang="en-US" dirty="0"/>
          </a:p>
        </p:txBody>
      </p:sp>
      <p:sp>
        <p:nvSpPr>
          <p:cNvPr id="4" name="Slide Number Placeholder 3"/>
          <p:cNvSpPr>
            <a:spLocks noGrp="1"/>
          </p:cNvSpPr>
          <p:nvPr>
            <p:ph type="sldNum" sz="quarter" idx="10"/>
          </p:nvPr>
        </p:nvSpPr>
        <p:spPr/>
        <p:txBody>
          <a:bodyPr/>
          <a:lstStyle/>
          <a:p>
            <a:fld id="{8CC5A21C-4CFE-40A3-8D71-8E36CD8FC601}" type="slidenum">
              <a:rPr lang="en-US" smtClean="0"/>
              <a:pPr/>
              <a:t>9</a:t>
            </a:fld>
            <a:endParaRPr lang="en-US"/>
          </a:p>
        </p:txBody>
      </p:sp>
      <p:sp>
        <p:nvSpPr>
          <p:cNvPr id="12" name="TextBox 11"/>
          <p:cNvSpPr txBox="1"/>
          <p:nvPr/>
        </p:nvSpPr>
        <p:spPr>
          <a:xfrm>
            <a:off x="838200" y="1676400"/>
            <a:ext cx="8286466" cy="4524315"/>
          </a:xfrm>
          <a:prstGeom prst="rect">
            <a:avLst/>
          </a:prstGeom>
          <a:noFill/>
        </p:spPr>
        <p:txBody>
          <a:bodyPr wrap="square" rtlCol="0">
            <a:spAutoFit/>
          </a:bodyPr>
          <a:lstStyle/>
          <a:p>
            <a:pPr>
              <a:lnSpc>
                <a:spcPct val="150000"/>
              </a:lnSpc>
            </a:pPr>
            <a:r>
              <a:rPr lang="en-US" sz="1600" dirty="0" smtClean="0"/>
              <a:t>BIG DATA! ~4500 </a:t>
            </a:r>
            <a:r>
              <a:rPr lang="en-US" sz="1600" dirty="0" smtClean="0"/>
              <a:t>rows of data about </a:t>
            </a:r>
            <a:r>
              <a:rPr lang="en-US" sz="1600" smtClean="0"/>
              <a:t>~515,000 </a:t>
            </a:r>
            <a:r>
              <a:rPr lang="en-US" sz="1600" dirty="0" smtClean="0"/>
              <a:t>ad clicks!</a:t>
            </a:r>
            <a:endParaRPr lang="en-US" sz="1600" dirty="0" smtClean="0"/>
          </a:p>
          <a:p>
            <a:pPr marL="285750" indent="-285750">
              <a:lnSpc>
                <a:spcPct val="150000"/>
              </a:lnSpc>
              <a:buFont typeface="Arial" pitchFamily="34" charset="0"/>
              <a:buChar char="•"/>
            </a:pPr>
            <a:r>
              <a:rPr lang="en-US" sz="1600" dirty="0" smtClean="0"/>
              <a:t>Publisher ID: Unique Search Engine identifier</a:t>
            </a:r>
          </a:p>
          <a:p>
            <a:pPr marL="285750" indent="-285750">
              <a:lnSpc>
                <a:spcPct val="150000"/>
              </a:lnSpc>
              <a:buFont typeface="Arial" pitchFamily="34" charset="0"/>
              <a:buChar char="•"/>
            </a:pPr>
            <a:r>
              <a:rPr lang="en-US" sz="1600" dirty="0" smtClean="0"/>
              <a:t>Publisher Name: Name of the search engine</a:t>
            </a:r>
          </a:p>
          <a:p>
            <a:pPr marL="285750" indent="-285750">
              <a:lnSpc>
                <a:spcPct val="150000"/>
              </a:lnSpc>
              <a:buFont typeface="Arial" pitchFamily="34" charset="0"/>
              <a:buChar char="•"/>
            </a:pPr>
            <a:r>
              <a:rPr lang="en-US" sz="1600" dirty="0" smtClean="0"/>
              <a:t>Match Type: Advanced/Basic search match</a:t>
            </a:r>
          </a:p>
          <a:p>
            <a:pPr marL="285750" indent="-285750">
              <a:lnSpc>
                <a:spcPct val="150000"/>
              </a:lnSpc>
              <a:buFont typeface="Arial" pitchFamily="34" charset="0"/>
              <a:buChar char="•"/>
            </a:pPr>
            <a:r>
              <a:rPr lang="en-US" sz="1600" dirty="0" smtClean="0"/>
              <a:t>Category: Type of ad (discount, regional, global, alliance)</a:t>
            </a:r>
          </a:p>
          <a:p>
            <a:pPr marL="285750" indent="-285750">
              <a:lnSpc>
                <a:spcPct val="150000"/>
              </a:lnSpc>
              <a:buFont typeface="Arial" pitchFamily="34" charset="0"/>
              <a:buChar char="•"/>
            </a:pPr>
            <a:r>
              <a:rPr lang="en-US" sz="1600" dirty="0" smtClean="0"/>
              <a:t>Search Engine Bid: The price used to bid for the ad position</a:t>
            </a:r>
          </a:p>
          <a:p>
            <a:pPr marL="285750" indent="-285750">
              <a:lnSpc>
                <a:spcPct val="150000"/>
              </a:lnSpc>
              <a:buFont typeface="Arial" pitchFamily="34" charset="0"/>
              <a:buChar char="•"/>
            </a:pPr>
            <a:r>
              <a:rPr lang="en-US" sz="1600" dirty="0" smtClean="0"/>
              <a:t>Click Charges: Total charges for clicks</a:t>
            </a:r>
          </a:p>
          <a:p>
            <a:pPr marL="285750" indent="-285750">
              <a:lnSpc>
                <a:spcPct val="150000"/>
              </a:lnSpc>
              <a:buFont typeface="Arial" pitchFamily="34" charset="0"/>
              <a:buChar char="•"/>
            </a:pPr>
            <a:r>
              <a:rPr lang="en-US" sz="1600" dirty="0" smtClean="0"/>
              <a:t>Avg</a:t>
            </a:r>
            <a:r>
              <a:rPr lang="en-US" sz="1600" dirty="0"/>
              <a:t>. Cost per </a:t>
            </a:r>
            <a:r>
              <a:rPr lang="en-US" sz="1600" dirty="0" smtClean="0"/>
              <a:t>Click: Average cost attributed to each click received on the ad</a:t>
            </a:r>
          </a:p>
          <a:p>
            <a:pPr marL="285750" indent="-285750">
              <a:lnSpc>
                <a:spcPct val="150000"/>
              </a:lnSpc>
              <a:buFont typeface="Arial" pitchFamily="34" charset="0"/>
              <a:buChar char="•"/>
            </a:pPr>
            <a:r>
              <a:rPr lang="en-US" sz="1600" dirty="0" smtClean="0"/>
              <a:t>Impressions: No. of times the ad was displayed to a user</a:t>
            </a:r>
          </a:p>
          <a:p>
            <a:pPr marL="285750" indent="-285750">
              <a:lnSpc>
                <a:spcPct val="150000"/>
              </a:lnSpc>
              <a:buFont typeface="Arial" pitchFamily="34" charset="0"/>
              <a:buChar char="•"/>
            </a:pPr>
            <a:r>
              <a:rPr lang="en-US" sz="1600" dirty="0" smtClean="0"/>
              <a:t>Engine </a:t>
            </a:r>
            <a:r>
              <a:rPr lang="en-US" sz="1600" dirty="0"/>
              <a:t>Click Thru </a:t>
            </a:r>
            <a:r>
              <a:rPr lang="en-US" sz="1600" dirty="0" smtClean="0"/>
              <a:t>%: The rate at which ads were clicked per engine</a:t>
            </a:r>
          </a:p>
          <a:p>
            <a:pPr marL="285750" indent="-285750">
              <a:lnSpc>
                <a:spcPct val="150000"/>
              </a:lnSpc>
              <a:buFont typeface="Arial" pitchFamily="34" charset="0"/>
              <a:buChar char="•"/>
            </a:pPr>
            <a:r>
              <a:rPr lang="en-US" sz="1600" dirty="0" smtClean="0"/>
              <a:t>Revenue per click: Average revenue obtained per click</a:t>
            </a:r>
          </a:p>
          <a:p>
            <a:pPr marL="285750" indent="-285750">
              <a:lnSpc>
                <a:spcPct val="150000"/>
              </a:lnSpc>
              <a:buFont typeface="Arial" pitchFamily="34" charset="0"/>
              <a:buChar char="•"/>
            </a:pPr>
            <a:endParaRPr lang="en-US" sz="1600" dirty="0"/>
          </a:p>
        </p:txBody>
      </p:sp>
      <p:sp>
        <p:nvSpPr>
          <p:cNvPr id="6" name="TextBox 5"/>
          <p:cNvSpPr txBox="1"/>
          <p:nvPr/>
        </p:nvSpPr>
        <p:spPr>
          <a:xfrm>
            <a:off x="6172200" y="24825"/>
            <a:ext cx="2895600" cy="307777"/>
          </a:xfrm>
          <a:prstGeom prst="rect">
            <a:avLst/>
          </a:prstGeom>
          <a:noFill/>
        </p:spPr>
        <p:txBody>
          <a:bodyPr wrap="square" rtlCol="0">
            <a:spAutoFit/>
          </a:bodyPr>
          <a:lstStyle/>
          <a:p>
            <a:pPr algn="r"/>
            <a:r>
              <a:rPr lang="en-US" sz="1400" dirty="0">
                <a:solidFill>
                  <a:schemeClr val="bg1"/>
                </a:solidFill>
              </a:rPr>
              <a:t>Problems and Data </a:t>
            </a:r>
            <a:r>
              <a:rPr lang="en-US" sz="1400" dirty="0" smtClean="0">
                <a:solidFill>
                  <a:schemeClr val="bg1"/>
                </a:solidFill>
              </a:rPr>
              <a:t>Introduction</a:t>
            </a:r>
            <a:endParaRPr lang="en-US" sz="1400" dirty="0">
              <a:solidFill>
                <a:schemeClr val="bg1"/>
              </a:solidFill>
            </a:endParaRPr>
          </a:p>
        </p:txBody>
      </p:sp>
      <p:sp>
        <p:nvSpPr>
          <p:cNvPr id="7" name="Rectangle 6"/>
          <p:cNvSpPr/>
          <p:nvPr/>
        </p:nvSpPr>
        <p:spPr>
          <a:xfrm>
            <a:off x="6400800" y="24825"/>
            <a:ext cx="2667000" cy="307777"/>
          </a:xfrm>
          <a:prstGeom prst="rect">
            <a:avLst/>
          </a:prstGeom>
          <a:noFill/>
          <a:ln w="12700" cap="rnd">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00416809"/>
      </p:ext>
    </p:extLst>
  </p:cSld>
  <p:clrMapOvr>
    <a:masterClrMapping/>
  </p:clrMapOvr>
  <p:timing>
    <p:tnLst>
      <p:par>
        <p:cTn id="1" dur="indefinite" restart="never" nodeType="tmRoot"/>
      </p:par>
    </p:tnLst>
  </p:timing>
</p:sld>
</file>

<file path=ppt/theme/theme1.xml><?xml version="1.0" encoding="utf-8"?>
<a:theme xmlns:a="http://schemas.openxmlformats.org/drawingml/2006/main" name="2012 Informational Interviewing">
  <a:themeElements>
    <a:clrScheme name="OCD Template Colors">
      <a:dk1>
        <a:srgbClr val="313131"/>
      </a:dk1>
      <a:lt1>
        <a:srgbClr val="999999"/>
      </a:lt1>
      <a:dk2>
        <a:srgbClr val="473177"/>
      </a:dk2>
      <a:lt2>
        <a:srgbClr val="FFFFFF"/>
      </a:lt2>
      <a:accent1>
        <a:srgbClr val="714EBF"/>
      </a:accent1>
      <a:accent2>
        <a:srgbClr val="009892"/>
      </a:accent2>
      <a:accent3>
        <a:srgbClr val="7F0285"/>
      </a:accent3>
      <a:accent4>
        <a:srgbClr val="CCCCCC"/>
      </a:accent4>
      <a:accent5>
        <a:srgbClr val="503786"/>
      </a:accent5>
      <a:accent6>
        <a:srgbClr val="C702D1"/>
      </a:accent6>
      <a:hlink>
        <a:srgbClr val="313131"/>
      </a:hlink>
      <a:folHlink>
        <a:srgbClr val="999999"/>
      </a:folHlink>
    </a:clrScheme>
    <a:fontScheme name="NYU">
      <a:majorFont>
        <a:latin typeface="Trade Gothic LT Std Cn"/>
        <a:ea typeface=""/>
        <a:cs typeface=""/>
      </a:majorFont>
      <a:minorFont>
        <a:latin typeface="Trade Gothic LT Std C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2487</TotalTime>
  <Words>659</Words>
  <Application>Microsoft Office PowerPoint</Application>
  <PresentationFormat>On-screen Show (4:3)</PresentationFormat>
  <Paragraphs>132</Paragraphs>
  <Slides>21</Slides>
  <Notes>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2012 Informational Interviewing</vt:lpstr>
      <vt:lpstr>PowerPoint Presentation</vt:lpstr>
      <vt:lpstr>Agenda</vt:lpstr>
      <vt:lpstr>PowerPoint Presentation</vt:lpstr>
      <vt:lpstr>Online advertising ecosystem</vt:lpstr>
      <vt:lpstr>Online advertisements</vt:lpstr>
      <vt:lpstr>PowerPoint Presentation</vt:lpstr>
      <vt:lpstr>Problem statement</vt:lpstr>
      <vt:lpstr>Management controls</vt:lpstr>
      <vt:lpstr>Data structure</vt:lpstr>
      <vt:lpstr>PowerPoint Presentation</vt:lpstr>
      <vt:lpstr>PowerPoint Presentation</vt:lpstr>
      <vt:lpstr>PowerPoint Presentation</vt:lpstr>
      <vt:lpstr>PowerPoint Presentation</vt:lpstr>
      <vt:lpstr>Problem statement</vt:lpstr>
      <vt:lpstr>Revenue projections</vt:lpstr>
      <vt:lpstr>PowerPoint Presentation</vt:lpstr>
      <vt:lpstr>PowerPoint Presentation</vt:lpstr>
      <vt:lpstr>PowerPoint Presentation</vt:lpstr>
      <vt:lpstr>PowerPoint Presentation</vt:lpstr>
      <vt:lpstr>Project enhancements – Phase 2</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CAFRAL Data project</dc:title>
  <dc:creator>Team</dc:creator>
  <cp:lastModifiedBy>Najeed</cp:lastModifiedBy>
  <cp:revision>293</cp:revision>
  <dcterms:created xsi:type="dcterms:W3CDTF">2012-10-14T22:55:42Z</dcterms:created>
  <dcterms:modified xsi:type="dcterms:W3CDTF">2012-12-17T09:55:48Z</dcterms:modified>
</cp:coreProperties>
</file>