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7" r:id="rId3"/>
    <p:sldId id="258" r:id="rId4"/>
    <p:sldId id="260" r:id="rId5"/>
    <p:sldId id="286" r:id="rId6"/>
    <p:sldId id="287" r:id="rId7"/>
    <p:sldId id="288" r:id="rId8"/>
    <p:sldId id="289" r:id="rId9"/>
    <p:sldId id="290" r:id="rId10"/>
    <p:sldId id="284" r:id="rId11"/>
    <p:sldId id="285" r:id="rId12"/>
    <p:sldId id="280" r:id="rId13"/>
    <p:sldId id="281" r:id="rId14"/>
    <p:sldId id="282" r:id="rId15"/>
    <p:sldId id="295" r:id="rId16"/>
    <p:sldId id="267" r:id="rId17"/>
    <p:sldId id="277" r:id="rId18"/>
    <p:sldId id="294" r:id="rId19"/>
    <p:sldId id="297" r:id="rId20"/>
    <p:sldId id="293" r:id="rId21"/>
    <p:sldId id="296" r:id="rId22"/>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33" autoAdjust="0"/>
    <p:restoredTop sz="94764" autoAdjust="0"/>
  </p:normalViewPr>
  <p:slideViewPr>
    <p:cSldViewPr>
      <p:cViewPr varScale="1">
        <p:scale>
          <a:sx n="75" d="100"/>
          <a:sy n="75" d="100"/>
        </p:scale>
        <p:origin x="-1368" y="-120"/>
      </p:cViewPr>
      <p:guideLst>
        <p:guide orient="horz" pos="2160"/>
        <p:guide pos="2880"/>
      </p:guideLst>
    </p:cSldViewPr>
  </p:slideViewPr>
  <p:notesTextViewPr>
    <p:cViewPr>
      <p:scale>
        <a:sx n="1" d="1"/>
        <a:sy n="1" d="1"/>
      </p:scale>
      <p:origin x="0" y="0"/>
    </p:cViewPr>
  </p:notesTextViewPr>
  <p:sorterViewPr>
    <p:cViewPr>
      <p:scale>
        <a:sx n="106" d="100"/>
        <a:sy n="10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A6D0E2-2210-6943-AB2D-45CEC76843B9}" type="datetimeFigureOut">
              <a:rPr lang="en-US" smtClean="0"/>
              <a:t>12/3/13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FAF302-381B-7145-A387-1C0B69452053}" type="slidenum">
              <a:rPr lang="en-US" smtClean="0"/>
              <a:t>‹#›</a:t>
            </a:fld>
            <a:endParaRPr lang="en-US"/>
          </a:p>
        </p:txBody>
      </p:sp>
    </p:spTree>
    <p:extLst>
      <p:ext uri="{BB962C8B-B14F-4D97-AF65-F5344CB8AC3E}">
        <p14:creationId xmlns:p14="http://schemas.microsoft.com/office/powerpoint/2010/main" val="399605101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GDP Growth Rate</a:t>
            </a:r>
            <a:endParaRPr lang="en-US" dirty="0"/>
          </a:p>
        </p:txBody>
      </p:sp>
      <p:sp>
        <p:nvSpPr>
          <p:cNvPr id="4" name="Slide Number Placeholder 3"/>
          <p:cNvSpPr>
            <a:spLocks noGrp="1"/>
          </p:cNvSpPr>
          <p:nvPr>
            <p:ph type="sldNum" sz="quarter" idx="10"/>
          </p:nvPr>
        </p:nvSpPr>
        <p:spPr/>
        <p:txBody>
          <a:bodyPr/>
          <a:lstStyle/>
          <a:p>
            <a:fld id="{71FAF302-381B-7145-A387-1C0B69452053}" type="slidenum">
              <a:rPr lang="en-US" smtClean="0"/>
              <a:t>7</a:t>
            </a:fld>
            <a:endParaRPr lang="en-US"/>
          </a:p>
        </p:txBody>
      </p:sp>
    </p:spTree>
    <p:extLst>
      <p:ext uri="{BB962C8B-B14F-4D97-AF65-F5344CB8AC3E}">
        <p14:creationId xmlns:p14="http://schemas.microsoft.com/office/powerpoint/2010/main" val="1470263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GDP Growth Rate</a:t>
            </a:r>
            <a:endParaRPr lang="en-US" dirty="0"/>
          </a:p>
        </p:txBody>
      </p:sp>
      <p:sp>
        <p:nvSpPr>
          <p:cNvPr id="4" name="Slide Number Placeholder 3"/>
          <p:cNvSpPr>
            <a:spLocks noGrp="1"/>
          </p:cNvSpPr>
          <p:nvPr>
            <p:ph type="sldNum" sz="quarter" idx="10"/>
          </p:nvPr>
        </p:nvSpPr>
        <p:spPr/>
        <p:txBody>
          <a:bodyPr/>
          <a:lstStyle/>
          <a:p>
            <a:fld id="{71FAF302-381B-7145-A387-1C0B69452053}" type="slidenum">
              <a:rPr lang="en-US" smtClean="0"/>
              <a:t>8</a:t>
            </a:fld>
            <a:endParaRPr lang="en-US"/>
          </a:p>
        </p:txBody>
      </p:sp>
    </p:spTree>
    <p:extLst>
      <p:ext uri="{BB962C8B-B14F-4D97-AF65-F5344CB8AC3E}">
        <p14:creationId xmlns:p14="http://schemas.microsoft.com/office/powerpoint/2010/main" val="1470263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altLang="ko-KR"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ko-KR" smtClean="0"/>
              <a:t>Click to edit Master subtitle style</a:t>
            </a:r>
            <a:endParaRPr lang="en-US" dirty="0"/>
          </a:p>
        </p:txBody>
      </p:sp>
      <p:sp>
        <p:nvSpPr>
          <p:cNvPr id="4" name="Date Placeholder 3"/>
          <p:cNvSpPr>
            <a:spLocks noGrp="1"/>
          </p:cNvSpPr>
          <p:nvPr>
            <p:ph type="dt" sz="half" idx="10"/>
          </p:nvPr>
        </p:nvSpPr>
        <p:spPr/>
        <p:txBody>
          <a:bodyPr/>
          <a:lstStyle/>
          <a:p>
            <a:fld id="{52F8CA78-9EA8-49A6-AA2A-98E2EDFEB48A}" type="datetimeFigureOut">
              <a:rPr lang="ko-KR" altLang="en-US" smtClean="0"/>
              <a:t>12/3/13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E358A70C-BC4D-4FD2-A898-F1201055354D}" type="slidenum">
              <a:rPr lang="ko-KR" altLang="en-US" smtClean="0"/>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en-US"/>
          </a:p>
        </p:txBody>
      </p:sp>
      <p:sp>
        <p:nvSpPr>
          <p:cNvPr id="4" name="Date Placeholder 3"/>
          <p:cNvSpPr>
            <a:spLocks noGrp="1"/>
          </p:cNvSpPr>
          <p:nvPr>
            <p:ph type="dt" sz="half" idx="10"/>
          </p:nvPr>
        </p:nvSpPr>
        <p:spPr/>
        <p:txBody>
          <a:bodyPr/>
          <a:lstStyle/>
          <a:p>
            <a:fld id="{52F8CA78-9EA8-49A6-AA2A-98E2EDFEB48A}" type="datetimeFigureOut">
              <a:rPr lang="ko-KR" altLang="en-US" smtClean="0"/>
              <a:t>12/3/13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E358A70C-BC4D-4FD2-A898-F1201055354D}" type="slidenum">
              <a:rPr lang="ko-KR" altLang="en-US" smtClean="0"/>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2F8CA78-9EA8-49A6-AA2A-98E2EDFEB48A}" type="datetimeFigureOut">
              <a:rPr lang="ko-KR" altLang="en-US" smtClean="0"/>
              <a:t>12/3/13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E358A70C-BC4D-4FD2-A898-F1201055354D}" type="slidenum">
              <a:rPr lang="ko-KR" altLang="en-US" smtClean="0"/>
              <a:t>‹#›</a:t>
            </a:fld>
            <a:endParaRPr lang="ko-KR"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altLang="ko-KR"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en-US"/>
          </a:p>
        </p:txBody>
      </p:sp>
      <p:sp>
        <p:nvSpPr>
          <p:cNvPr id="4" name="Date Placeholder 3"/>
          <p:cNvSpPr>
            <a:spLocks noGrp="1"/>
          </p:cNvSpPr>
          <p:nvPr>
            <p:ph type="dt" sz="half" idx="10"/>
          </p:nvPr>
        </p:nvSpPr>
        <p:spPr/>
        <p:txBody>
          <a:bodyPr/>
          <a:lstStyle/>
          <a:p>
            <a:fld id="{52F8CA78-9EA8-49A6-AA2A-98E2EDFEB48A}" type="datetimeFigureOut">
              <a:rPr lang="ko-KR" altLang="en-US" smtClean="0"/>
              <a:t>12/3/13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E358A70C-BC4D-4FD2-A898-F1201055354D}" type="slidenum">
              <a:rPr lang="ko-KR" altLang="en-US" smtClean="0"/>
              <a:t>‹#›</a:t>
            </a:fld>
            <a:endParaRPr lang="ko-KR" altLang="en-US"/>
          </a:p>
        </p:txBody>
      </p:sp>
      <p:sp>
        <p:nvSpPr>
          <p:cNvPr id="7" name="Title 6"/>
          <p:cNvSpPr>
            <a:spLocks noGrp="1"/>
          </p:cNvSpPr>
          <p:nvPr>
            <p:ph type="title"/>
          </p:nvPr>
        </p:nvSpPr>
        <p:spPr/>
        <p:txBody>
          <a:bodyPr/>
          <a:lstStyle/>
          <a:p>
            <a:r>
              <a:rPr lang="en-US" altLang="ko-KR"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altLang="ko-KR"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ko-KR" smtClean="0"/>
              <a:t>Click to edit Master text styles</a:t>
            </a:r>
          </a:p>
        </p:txBody>
      </p:sp>
      <p:sp>
        <p:nvSpPr>
          <p:cNvPr id="4" name="Date Placeholder 3"/>
          <p:cNvSpPr>
            <a:spLocks noGrp="1"/>
          </p:cNvSpPr>
          <p:nvPr>
            <p:ph type="dt" sz="half" idx="10"/>
          </p:nvPr>
        </p:nvSpPr>
        <p:spPr/>
        <p:txBody>
          <a:bodyPr/>
          <a:lstStyle/>
          <a:p>
            <a:fld id="{52F8CA78-9EA8-49A6-AA2A-98E2EDFEB48A}" type="datetimeFigureOut">
              <a:rPr lang="ko-KR" altLang="en-US" smtClean="0"/>
              <a:t>12/3/13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E358A70C-BC4D-4FD2-A898-F1201055354D}" type="slidenum">
              <a:rPr lang="ko-KR" altLang="en-US" smtClean="0"/>
              <a:t>‹#›</a:t>
            </a:fld>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smtClean="0"/>
              <a:t>Click to edit Master title style</a:t>
            </a:r>
            <a:endParaRPr lang="en-US"/>
          </a:p>
        </p:txBody>
      </p:sp>
      <p:sp>
        <p:nvSpPr>
          <p:cNvPr id="5" name="Date Placeholder 4"/>
          <p:cNvSpPr>
            <a:spLocks noGrp="1"/>
          </p:cNvSpPr>
          <p:nvPr>
            <p:ph type="dt" sz="half" idx="10"/>
          </p:nvPr>
        </p:nvSpPr>
        <p:spPr/>
        <p:txBody>
          <a:bodyPr/>
          <a:lstStyle/>
          <a:p>
            <a:fld id="{52F8CA78-9EA8-49A6-AA2A-98E2EDFEB48A}" type="datetimeFigureOut">
              <a:rPr lang="ko-KR" altLang="en-US" smtClean="0"/>
              <a:t>12/3/13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E358A70C-BC4D-4FD2-A898-F1201055354D}" type="slidenum">
              <a:rPr lang="ko-KR" altLang="en-US" smtClean="0"/>
              <a:t>‹#›</a:t>
            </a:fld>
            <a:endParaRPr lang="ko-KR" altLang="en-US"/>
          </a:p>
        </p:txBody>
      </p:sp>
      <p:sp>
        <p:nvSpPr>
          <p:cNvPr id="9" name="Content Placeholder 8"/>
          <p:cNvSpPr>
            <a:spLocks noGrp="1"/>
          </p:cNvSpPr>
          <p:nvPr>
            <p:ph sz="quarter" idx="13"/>
          </p:nvPr>
        </p:nvSpPr>
        <p:spPr>
          <a:xfrm>
            <a:off x="676655" y="2679192"/>
            <a:ext cx="3822192" cy="3447288"/>
          </a:xfrm>
        </p:spPr>
        <p:txBody>
          <a:body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ko-KR"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ko-KR"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ko-KR"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en-US" dirty="0"/>
          </a:p>
        </p:txBody>
      </p:sp>
      <p:sp>
        <p:nvSpPr>
          <p:cNvPr id="7" name="Date Placeholder 6"/>
          <p:cNvSpPr>
            <a:spLocks noGrp="1"/>
          </p:cNvSpPr>
          <p:nvPr>
            <p:ph type="dt" sz="half" idx="10"/>
          </p:nvPr>
        </p:nvSpPr>
        <p:spPr/>
        <p:txBody>
          <a:bodyPr/>
          <a:lstStyle/>
          <a:p>
            <a:fld id="{52F8CA78-9EA8-49A6-AA2A-98E2EDFEB48A}" type="datetimeFigureOut">
              <a:rPr lang="ko-KR" altLang="en-US" smtClean="0"/>
              <a:t>12/3/13</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E358A70C-BC4D-4FD2-A898-F1201055354D}" type="slidenum">
              <a:rPr lang="ko-KR" altLang="en-US" smtClean="0"/>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smtClean="0"/>
              <a:t>Click to edit Master title style</a:t>
            </a:r>
            <a:endParaRPr lang="en-US"/>
          </a:p>
        </p:txBody>
      </p:sp>
      <p:sp>
        <p:nvSpPr>
          <p:cNvPr id="3" name="Date Placeholder 2"/>
          <p:cNvSpPr>
            <a:spLocks noGrp="1"/>
          </p:cNvSpPr>
          <p:nvPr>
            <p:ph type="dt" sz="half" idx="10"/>
          </p:nvPr>
        </p:nvSpPr>
        <p:spPr/>
        <p:txBody>
          <a:bodyPr/>
          <a:lstStyle/>
          <a:p>
            <a:fld id="{52F8CA78-9EA8-49A6-AA2A-98E2EDFEB48A}" type="datetimeFigureOut">
              <a:rPr lang="ko-KR" altLang="en-US" smtClean="0"/>
              <a:t>12/3/13</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E358A70C-BC4D-4FD2-A898-F1201055354D}" type="slidenum">
              <a:rPr lang="ko-KR" altLang="en-US" smtClean="0"/>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52F8CA78-9EA8-49A6-AA2A-98E2EDFEB48A}" type="datetimeFigureOut">
              <a:rPr lang="ko-KR" altLang="en-US" smtClean="0"/>
              <a:t>12/3/13</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E358A70C-BC4D-4FD2-A898-F1201055354D}" type="slidenum">
              <a:rPr lang="ko-KR" altLang="en-US" smtClean="0"/>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2F8CA78-9EA8-49A6-AA2A-98E2EDFEB48A}" type="datetimeFigureOut">
              <a:rPr lang="ko-KR" altLang="en-US" smtClean="0"/>
              <a:t>12/3/13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E358A70C-BC4D-4FD2-A898-F1201055354D}" type="slidenum">
              <a:rPr lang="ko-KR" altLang="en-US" smtClean="0"/>
              <a:t>‹#›</a:t>
            </a:fld>
            <a:endParaRPr lang="ko-KR"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ko-KR"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altLang="ko-KR"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altLang="ko-KR"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ko-KR" smtClean="0"/>
              <a:t>Click to edit Master text styles</a:t>
            </a:r>
          </a:p>
        </p:txBody>
      </p:sp>
      <p:sp>
        <p:nvSpPr>
          <p:cNvPr id="5" name="Date Placeholder 4"/>
          <p:cNvSpPr>
            <a:spLocks noGrp="1"/>
          </p:cNvSpPr>
          <p:nvPr>
            <p:ph type="dt" sz="half" idx="10"/>
          </p:nvPr>
        </p:nvSpPr>
        <p:spPr/>
        <p:txBody>
          <a:bodyPr/>
          <a:lstStyle/>
          <a:p>
            <a:fld id="{52F8CA78-9EA8-49A6-AA2A-98E2EDFEB48A}" type="datetimeFigureOut">
              <a:rPr lang="ko-KR" altLang="en-US" smtClean="0"/>
              <a:t>12/3/13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E358A70C-BC4D-4FD2-A898-F1201055354D}" type="slidenum">
              <a:rPr lang="ko-KR" altLang="en-US" smtClean="0"/>
              <a:t>‹#›</a:t>
            </a:fld>
            <a:endParaRPr lang="ko-KR"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altLang="ko-KR"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2F8CA78-9EA8-49A6-AA2A-98E2EDFEB48A}" type="datetimeFigureOut">
              <a:rPr lang="ko-KR" altLang="en-US" smtClean="0"/>
              <a:t>12/3/13</a:t>
            </a:fld>
            <a:endParaRPr lang="ko-KR"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ko-KR"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E358A70C-BC4D-4FD2-A898-F1201055354D}" type="slidenum">
              <a:rPr lang="ko-KR" altLang="en-US" smtClean="0"/>
              <a:t>‹#›</a:t>
            </a:fld>
            <a:endParaRPr lang="ko-KR"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1" hangingPunct="1">
        <a:spcBef>
          <a:spcPct val="0"/>
        </a:spcBef>
        <a:buNone/>
        <a:defRPr sz="4400" kern="1200">
          <a:solidFill>
            <a:srgbClr val="FFFFFF"/>
          </a:solidFill>
          <a:latin typeface="+mj-lt"/>
          <a:ea typeface="+mj-ea"/>
          <a:cs typeface="+mj-cs"/>
        </a:defRPr>
      </a:lvl1pPr>
      <a:lvl2pPr eaLnBrk="1" latinLnBrk="1" hangingPunct="1">
        <a:defRPr>
          <a:solidFill>
            <a:schemeClr val="tx2"/>
          </a:solidFill>
        </a:defRPr>
      </a:lvl2pPr>
      <a:lvl3pPr eaLnBrk="1" latinLnBrk="1" hangingPunct="1">
        <a:defRPr>
          <a:solidFill>
            <a:schemeClr val="tx2"/>
          </a:solidFill>
        </a:defRPr>
      </a:lvl3pPr>
      <a:lvl4pPr eaLnBrk="1" latinLnBrk="1" hangingPunct="1">
        <a:defRPr>
          <a:solidFill>
            <a:schemeClr val="tx2"/>
          </a:solidFill>
        </a:defRPr>
      </a:lvl4pPr>
      <a:lvl5pPr eaLnBrk="1" latinLnBrk="1" hangingPunct="1">
        <a:defRPr>
          <a:solidFill>
            <a:schemeClr val="tx2"/>
          </a:solidFill>
        </a:defRPr>
      </a:lvl5pPr>
      <a:lvl6pPr eaLnBrk="1" latinLnBrk="1" hangingPunct="1">
        <a:defRPr>
          <a:solidFill>
            <a:schemeClr val="tx2"/>
          </a:solidFill>
        </a:defRPr>
      </a:lvl6pPr>
      <a:lvl7pPr eaLnBrk="1" latinLnBrk="1" hangingPunct="1">
        <a:defRPr>
          <a:solidFill>
            <a:schemeClr val="tx2"/>
          </a:solidFill>
        </a:defRPr>
      </a:lvl7pPr>
      <a:lvl8pPr eaLnBrk="1" latinLnBrk="1" hangingPunct="1">
        <a:defRPr>
          <a:solidFill>
            <a:schemeClr val="tx2"/>
          </a:solidFill>
        </a:defRPr>
      </a:lvl8pPr>
      <a:lvl9pPr eaLnBrk="1" latinLnBrk="1" hangingPunct="1">
        <a:defRPr>
          <a:solidFill>
            <a:schemeClr val="tx2"/>
          </a:solidFill>
        </a:defRPr>
      </a:lvl9pPr>
    </p:titleStyle>
    <p:bodyStyle>
      <a:lvl1pPr marL="274320" indent="-274320" algn="l" defTabSz="914400" rtl="0" eaLnBrk="1" latinLnBrk="1"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1"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1"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1"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1"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1"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1"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1"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1"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 Id="rId3" Type="http://schemas.openxmlformats.org/officeDocument/2006/relationships/image" Target="../media/image2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2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emf"/><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ltLang="ko-KR" dirty="0" smtClean="0"/>
              <a:t>What to do if you </a:t>
            </a:r>
            <a:br>
              <a:rPr lang="en-US" altLang="ko-KR" dirty="0" smtClean="0"/>
            </a:br>
            <a:r>
              <a:rPr lang="en-US" altLang="ko-KR" dirty="0" smtClean="0"/>
              <a:t>DON’T win the lottery </a:t>
            </a:r>
            <a:endParaRPr lang="ko-KR" altLang="en-US" dirty="0"/>
          </a:p>
        </p:txBody>
      </p:sp>
      <p:sp>
        <p:nvSpPr>
          <p:cNvPr id="3" name="Subtitle 2"/>
          <p:cNvSpPr>
            <a:spLocks noGrp="1"/>
          </p:cNvSpPr>
          <p:nvPr>
            <p:ph type="subTitle" idx="1"/>
          </p:nvPr>
        </p:nvSpPr>
        <p:spPr/>
        <p:txBody>
          <a:bodyPr>
            <a:normAutofit lnSpcReduction="10000"/>
          </a:bodyPr>
          <a:lstStyle/>
          <a:p>
            <a:r>
              <a:rPr lang="en-US" altLang="ko-KR" b="1" dirty="0" smtClean="0"/>
              <a:t>December 3</a:t>
            </a:r>
            <a:r>
              <a:rPr lang="en-US" altLang="ko-KR" b="1" baseline="30000" dirty="0" smtClean="0"/>
              <a:t>rd</a:t>
            </a:r>
            <a:r>
              <a:rPr lang="en-US" altLang="ko-KR" b="1" dirty="0" smtClean="0"/>
              <a:t>, 2014</a:t>
            </a:r>
          </a:p>
          <a:p>
            <a:endParaRPr lang="en-US" altLang="ko-KR" b="1" dirty="0"/>
          </a:p>
          <a:p>
            <a:r>
              <a:rPr lang="en-US" altLang="ko-KR" b="1" dirty="0" err="1" smtClean="0"/>
              <a:t>Tavishi</a:t>
            </a:r>
            <a:r>
              <a:rPr lang="en-US" altLang="ko-KR" b="1" dirty="0" smtClean="0"/>
              <a:t> Agrawal    Tobias </a:t>
            </a:r>
            <a:r>
              <a:rPr lang="en-US" altLang="ko-KR" b="1" dirty="0" err="1" smtClean="0"/>
              <a:t>Berardo</a:t>
            </a:r>
            <a:r>
              <a:rPr lang="en-US" altLang="ko-KR" b="1" dirty="0" smtClean="0"/>
              <a:t>   </a:t>
            </a:r>
            <a:r>
              <a:rPr lang="en-US" altLang="ko-KR" b="1" dirty="0" err="1"/>
              <a:t>Minkyung</a:t>
            </a:r>
            <a:r>
              <a:rPr lang="en-US" altLang="ko-KR" b="1" dirty="0"/>
              <a:t> </a:t>
            </a:r>
            <a:r>
              <a:rPr lang="en-US" altLang="ko-KR" b="1" dirty="0" smtClean="0"/>
              <a:t>Kim</a:t>
            </a:r>
          </a:p>
          <a:p>
            <a:r>
              <a:rPr lang="en-US" altLang="ko-KR" b="1" dirty="0"/>
              <a:t>David </a:t>
            </a:r>
            <a:r>
              <a:rPr lang="en-US" altLang="ko-KR" b="1" dirty="0" err="1"/>
              <a:t>Sangokoya</a:t>
            </a:r>
            <a:r>
              <a:rPr lang="en-US" altLang="ko-KR" b="1" dirty="0"/>
              <a:t> </a:t>
            </a:r>
            <a:r>
              <a:rPr lang="en-US" altLang="ko-KR" b="1" dirty="0" smtClean="0"/>
              <a:t>  </a:t>
            </a:r>
            <a:r>
              <a:rPr lang="en-US" altLang="ko-KR" b="1" dirty="0" err="1" smtClean="0"/>
              <a:t>Ankita</a:t>
            </a:r>
            <a:r>
              <a:rPr lang="en-US" altLang="ko-KR" b="1" dirty="0" smtClean="0"/>
              <a:t> </a:t>
            </a:r>
            <a:r>
              <a:rPr lang="en-US" altLang="ko-KR" b="1" dirty="0"/>
              <a:t>Sharma </a:t>
            </a:r>
            <a:r>
              <a:rPr lang="en-US" altLang="ko-KR" b="1" dirty="0" smtClean="0"/>
              <a:t>  </a:t>
            </a:r>
            <a:r>
              <a:rPr lang="en-US" altLang="ko-KR" b="1" dirty="0" err="1" smtClean="0"/>
              <a:t>Jayoon</a:t>
            </a:r>
            <a:r>
              <a:rPr lang="en-US" altLang="ko-KR" b="1" dirty="0" smtClean="0"/>
              <a:t> Yi  </a:t>
            </a:r>
          </a:p>
          <a:p>
            <a:endParaRPr lang="ko-KR" altLang="en-US" b="1" dirty="0"/>
          </a:p>
        </p:txBody>
      </p:sp>
    </p:spTree>
    <p:extLst>
      <p:ext uri="{BB962C8B-B14F-4D97-AF65-F5344CB8AC3E}">
        <p14:creationId xmlns:p14="http://schemas.microsoft.com/office/powerpoint/2010/main" val="252017023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Our Model is here to help</a:t>
            </a:r>
            <a:endParaRPr lang="en-US" dirty="0"/>
          </a:p>
        </p:txBody>
      </p:sp>
    </p:spTree>
    <p:extLst>
      <p:ext uri="{BB962C8B-B14F-4D97-AF65-F5344CB8AC3E}">
        <p14:creationId xmlns:p14="http://schemas.microsoft.com/office/powerpoint/2010/main" val="385029900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t="18077" b="18077"/>
          <a:stretch>
            <a:fillRect/>
          </a:stretch>
        </p:blipFill>
        <p:spPr>
          <a:xfrm>
            <a:off x="827584" y="2636912"/>
            <a:ext cx="7408333" cy="3450696"/>
          </a:xfrm>
        </p:spPr>
      </p:pic>
      <p:sp>
        <p:nvSpPr>
          <p:cNvPr id="3" name="Title 2"/>
          <p:cNvSpPr>
            <a:spLocks noGrp="1"/>
          </p:cNvSpPr>
          <p:nvPr>
            <p:ph type="title"/>
          </p:nvPr>
        </p:nvSpPr>
        <p:spPr/>
        <p:txBody>
          <a:bodyPr/>
          <a:lstStyle/>
          <a:p>
            <a:r>
              <a:rPr lang="en-US" dirty="0" smtClean="0"/>
              <a:t>Models</a:t>
            </a:r>
            <a:endParaRPr lang="en-US" dirty="0"/>
          </a:p>
        </p:txBody>
      </p:sp>
    </p:spTree>
    <p:extLst>
      <p:ext uri="{BB962C8B-B14F-4D97-AF65-F5344CB8AC3E}">
        <p14:creationId xmlns:p14="http://schemas.microsoft.com/office/powerpoint/2010/main" val="365430188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2780928"/>
            <a:ext cx="8784976" cy="3450696"/>
          </a:xfrm>
        </p:spPr>
        <p:txBody>
          <a:bodyPr wrap="square">
            <a:noAutofit/>
          </a:bodyPr>
          <a:lstStyle/>
          <a:p>
            <a:r>
              <a:rPr lang="en-GB" altLang="ko-KR" dirty="0" smtClean="0"/>
              <a:t>Wages</a:t>
            </a:r>
            <a:r>
              <a:rPr lang="en-US" altLang="ko-KR" dirty="0"/>
              <a:t> </a:t>
            </a:r>
            <a:r>
              <a:rPr lang="en-US" altLang="ko-KR" dirty="0" smtClean="0"/>
              <a:t>were obtained from industry experts as well as websites such as glassdoor.com and are </a:t>
            </a:r>
            <a:r>
              <a:rPr lang="en-US" altLang="ko-KR" dirty="0" err="1" smtClean="0"/>
              <a:t>NPV’d</a:t>
            </a:r>
            <a:r>
              <a:rPr lang="en-US" altLang="ko-KR" dirty="0" smtClean="0"/>
              <a:t> and adjusted for:</a:t>
            </a:r>
          </a:p>
          <a:p>
            <a:pPr lvl="1"/>
            <a:r>
              <a:rPr lang="en-US" altLang="ko-KR" dirty="0" smtClean="0"/>
              <a:t>Income tax</a:t>
            </a:r>
          </a:p>
          <a:p>
            <a:pPr lvl="1"/>
            <a:r>
              <a:rPr lang="en-US" altLang="ko-KR" dirty="0" smtClean="0"/>
              <a:t>Discount rate used is 7% which is in line with student loans and then adjusted for the user’s inflation being above or below market expectations</a:t>
            </a:r>
          </a:p>
          <a:p>
            <a:pPr lvl="1"/>
            <a:r>
              <a:rPr lang="en-US" altLang="ko-KR" dirty="0" smtClean="0"/>
              <a:t>Bonuses were adjusted for economic outlooks, increasing or decreasing depending on the career’s estimated sensitivity to economic growth and the user’s outlook</a:t>
            </a:r>
          </a:p>
        </p:txBody>
      </p:sp>
      <p:sp>
        <p:nvSpPr>
          <p:cNvPr id="3" name="Title 2"/>
          <p:cNvSpPr>
            <a:spLocks noGrp="1"/>
          </p:cNvSpPr>
          <p:nvPr>
            <p:ph type="title"/>
          </p:nvPr>
        </p:nvSpPr>
        <p:spPr/>
        <p:txBody>
          <a:bodyPr>
            <a:normAutofit fontScale="90000"/>
          </a:bodyPr>
          <a:lstStyle/>
          <a:p>
            <a:r>
              <a:rPr lang="en-US" altLang="ko-KR" dirty="0" smtClean="0"/>
              <a:t>Model Construction</a:t>
            </a:r>
            <a:br>
              <a:rPr lang="en-US" altLang="ko-KR" dirty="0" smtClean="0"/>
            </a:br>
            <a:r>
              <a:rPr lang="en-US" altLang="ko-KR" b="1" dirty="0" smtClean="0"/>
              <a:t>Wages</a:t>
            </a:r>
            <a:endParaRPr lang="ko-KR" altLang="en-US" b="1" dirty="0"/>
          </a:p>
        </p:txBody>
      </p:sp>
    </p:spTree>
    <p:extLst>
      <p:ext uri="{BB962C8B-B14F-4D97-AF65-F5344CB8AC3E}">
        <p14:creationId xmlns:p14="http://schemas.microsoft.com/office/powerpoint/2010/main" val="264515480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5517" y="2675467"/>
            <a:ext cx="8712967" cy="3450696"/>
          </a:xfrm>
        </p:spPr>
        <p:txBody>
          <a:bodyPr wrap="square">
            <a:noAutofit/>
          </a:bodyPr>
          <a:lstStyle/>
          <a:p>
            <a:r>
              <a:rPr lang="en-GB" altLang="ko-KR" dirty="0" smtClean="0"/>
              <a:t>Each sector then also received a range of qualitative scores from 1 to 5 across a variety of categories</a:t>
            </a:r>
          </a:p>
          <a:p>
            <a:r>
              <a:rPr lang="en-GB" altLang="ko-KR" dirty="0" smtClean="0"/>
              <a:t>Some factors such as stress were then adjusted for the economic outlook, that is, a negative economic outlook worsens the stress score</a:t>
            </a:r>
          </a:p>
          <a:p>
            <a:r>
              <a:rPr lang="en-GB" altLang="ko-KR" dirty="0" smtClean="0"/>
              <a:t>Industries’ job security scores are also adjusted for unemployment expectations with careers such as banking obtaining significantly worse scores than </a:t>
            </a:r>
            <a:r>
              <a:rPr lang="en-GB" altLang="ko-KR" dirty="0" err="1" smtClean="0"/>
              <a:t>pharma</a:t>
            </a:r>
            <a:r>
              <a:rPr lang="en-GB" altLang="ko-KR" dirty="0" smtClean="0"/>
              <a:t>, especially in times of higher unemployment</a:t>
            </a:r>
          </a:p>
          <a:p>
            <a:endParaRPr lang="en-US" altLang="ko-KR" dirty="0" smtClean="0"/>
          </a:p>
        </p:txBody>
      </p:sp>
      <p:sp>
        <p:nvSpPr>
          <p:cNvPr id="3" name="Title 2"/>
          <p:cNvSpPr>
            <a:spLocks noGrp="1"/>
          </p:cNvSpPr>
          <p:nvPr>
            <p:ph type="title"/>
          </p:nvPr>
        </p:nvSpPr>
        <p:spPr/>
        <p:txBody>
          <a:bodyPr>
            <a:normAutofit fontScale="90000"/>
          </a:bodyPr>
          <a:lstStyle/>
          <a:p>
            <a:r>
              <a:rPr lang="en-US" altLang="ko-KR" dirty="0" smtClean="0"/>
              <a:t>Model Construction</a:t>
            </a:r>
            <a:br>
              <a:rPr lang="en-US" altLang="ko-KR" dirty="0" smtClean="0"/>
            </a:br>
            <a:r>
              <a:rPr lang="en-US" altLang="ko-KR" b="1" dirty="0" smtClean="0"/>
              <a:t>Industry Preferences</a:t>
            </a:r>
            <a:endParaRPr lang="ko-KR" altLang="en-US" b="1" dirty="0"/>
          </a:p>
        </p:txBody>
      </p:sp>
    </p:spTree>
    <p:extLst>
      <p:ext uri="{BB962C8B-B14F-4D97-AF65-F5344CB8AC3E}">
        <p14:creationId xmlns:p14="http://schemas.microsoft.com/office/powerpoint/2010/main" val="246904822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2780928"/>
            <a:ext cx="8856983" cy="1329597"/>
          </a:xfrm>
        </p:spPr>
        <p:txBody>
          <a:bodyPr wrap="square">
            <a:noAutofit/>
          </a:bodyPr>
          <a:lstStyle/>
          <a:p>
            <a:r>
              <a:rPr lang="en-GB" altLang="ko-KR" dirty="0" smtClean="0"/>
              <a:t>Users also have to input an assessment of their skill levels and depending on the requirement of each career path, this will provide varying personal scores</a:t>
            </a:r>
            <a:endParaRPr lang="en-US" altLang="ko-KR" dirty="0" smtClean="0"/>
          </a:p>
          <a:p>
            <a:endParaRPr lang="en-US" altLang="ko-KR" dirty="0" smtClean="0"/>
          </a:p>
        </p:txBody>
      </p:sp>
      <p:sp>
        <p:nvSpPr>
          <p:cNvPr id="3" name="Title 2"/>
          <p:cNvSpPr>
            <a:spLocks noGrp="1"/>
          </p:cNvSpPr>
          <p:nvPr>
            <p:ph type="title"/>
          </p:nvPr>
        </p:nvSpPr>
        <p:spPr/>
        <p:txBody>
          <a:bodyPr>
            <a:normAutofit fontScale="90000"/>
          </a:bodyPr>
          <a:lstStyle/>
          <a:p>
            <a:r>
              <a:rPr lang="en-US" altLang="ko-KR" dirty="0" smtClean="0"/>
              <a:t>Model Construction</a:t>
            </a:r>
            <a:br>
              <a:rPr lang="en-US" altLang="ko-KR" dirty="0" smtClean="0"/>
            </a:br>
            <a:r>
              <a:rPr lang="en-US" altLang="ko-KR" b="1" dirty="0" smtClean="0"/>
              <a:t>Personal Aptitude Score</a:t>
            </a:r>
            <a:endParaRPr lang="ko-KR" altLang="en-US" b="1" dirty="0"/>
          </a:p>
        </p:txBody>
      </p:sp>
    </p:spTree>
    <p:extLst>
      <p:ext uri="{BB962C8B-B14F-4D97-AF65-F5344CB8AC3E}">
        <p14:creationId xmlns:p14="http://schemas.microsoft.com/office/powerpoint/2010/main" val="77425585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b="24339"/>
          <a:stretch/>
        </p:blipFill>
        <p:spPr bwMode="auto">
          <a:xfrm>
            <a:off x="1439652" y="4437111"/>
            <a:ext cx="6192688" cy="218590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944" y="1412531"/>
            <a:ext cx="5221584" cy="143248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r="35247"/>
          <a:stretch/>
        </p:blipFill>
        <p:spPr bwMode="auto">
          <a:xfrm>
            <a:off x="2690083" y="1567970"/>
            <a:ext cx="6053375" cy="163679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2" name="Title 2"/>
          <p:cNvSpPr>
            <a:spLocks noGrp="1"/>
          </p:cNvSpPr>
          <p:nvPr>
            <p:ph type="title"/>
          </p:nvPr>
        </p:nvSpPr>
        <p:spPr>
          <a:xfrm>
            <a:off x="457200" y="338328"/>
            <a:ext cx="8229600" cy="1252728"/>
          </a:xfrm>
        </p:spPr>
        <p:txBody>
          <a:bodyPr/>
          <a:lstStyle/>
          <a:p>
            <a:r>
              <a:rPr lang="en-US" altLang="ko-KR" dirty="0" smtClean="0"/>
              <a:t>Building the model</a:t>
            </a:r>
            <a:endParaRPr lang="ko-KR" altLang="en-US" dirty="0"/>
          </a:p>
        </p:txBody>
      </p:sp>
      <p:sp>
        <p:nvSpPr>
          <p:cNvPr id="4" name="Down Arrow 3"/>
          <p:cNvSpPr/>
          <p:nvPr/>
        </p:nvSpPr>
        <p:spPr>
          <a:xfrm>
            <a:off x="2195736" y="2128771"/>
            <a:ext cx="4752528" cy="3460469"/>
          </a:xfrm>
          <a:prstGeom prst="downArrow">
            <a:avLst>
              <a:gd name="adj1" fmla="val 75964"/>
              <a:gd name="adj2" fmla="val 31014"/>
            </a:avLst>
          </a:prstGeom>
          <a:solidFill>
            <a:schemeClr val="bg1">
              <a:lumMod val="6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 name="Rectangle 10"/>
          <p:cNvSpPr/>
          <p:nvPr/>
        </p:nvSpPr>
        <p:spPr>
          <a:xfrm>
            <a:off x="467544" y="3212976"/>
            <a:ext cx="8136904" cy="3436742"/>
          </a:xfrm>
          <a:prstGeom prst="rect">
            <a:avLst/>
          </a:prstGeom>
        </p:spPr>
        <p:txBody>
          <a:bodyPr vert="horz" wrap="square" lIns="91440" tIns="45720" rIns="91440" bIns="45720" rtlCol="0">
            <a:noAutofit/>
          </a:bodyPr>
          <a:lstStyle/>
          <a:p>
            <a:pPr marL="274320" indent="-274320">
              <a:spcBef>
                <a:spcPct val="20000"/>
              </a:spcBef>
              <a:buClr>
                <a:schemeClr val="accent1"/>
              </a:buClr>
              <a:buSzPct val="100000"/>
              <a:buFont typeface="Symbol" pitchFamily="18" charset="2"/>
              <a:buChar char=""/>
            </a:pPr>
            <a:r>
              <a:rPr lang="en-US" altLang="ko-KR" sz="1600" i="1" dirty="0" smtClean="0">
                <a:solidFill>
                  <a:schemeClr val="tx2"/>
                </a:solidFill>
              </a:rPr>
              <a:t>Hours </a:t>
            </a:r>
            <a:r>
              <a:rPr lang="en-US" altLang="ko-KR" sz="1600" i="1" dirty="0">
                <a:solidFill>
                  <a:schemeClr val="tx2"/>
                </a:solidFill>
              </a:rPr>
              <a:t>worked, turnover rate, recognition, work satisfaction, travel, creativity, analytics, job security, progression, stress, flexibility, financial corporate impact, social impact, culture, location, work variation, vacation time, client interaction, assertiveness, personality traits, risk taking, family time</a:t>
            </a:r>
          </a:p>
        </p:txBody>
      </p:sp>
    </p:spTree>
    <p:extLst>
      <p:ext uri="{BB962C8B-B14F-4D97-AF65-F5344CB8AC3E}">
        <p14:creationId xmlns:p14="http://schemas.microsoft.com/office/powerpoint/2010/main" val="277071409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ko-KR" dirty="0" smtClean="0"/>
              <a:t>Bring it all together.. (2)</a:t>
            </a:r>
            <a:endParaRPr lang="ko-KR" altLang="en-US" dirty="0"/>
          </a:p>
        </p:txBody>
      </p:sp>
      <p:pic>
        <p:nvPicPr>
          <p:cNvPr id="2079" name="Picture 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75" y="2708920"/>
            <a:ext cx="8658547" cy="354383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21096543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ko-KR" dirty="0" smtClean="0"/>
              <a:t>Bring it all together.. (2)</a:t>
            </a:r>
            <a:endParaRPr lang="ko-KR" altLang="en-US" dirty="0"/>
          </a:p>
        </p:txBody>
      </p:sp>
      <p:pic>
        <p:nvPicPr>
          <p:cNvPr id="2080" name="Picture 3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917" y="2636912"/>
            <a:ext cx="8615809" cy="19174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82" name="Picture 3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171" y="4725144"/>
            <a:ext cx="8591301" cy="172227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4680741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l"/>
            <a:r>
              <a:rPr lang="en-US" altLang="ko-KR" dirty="0" smtClean="0"/>
              <a:t>Playing with the model</a:t>
            </a:r>
            <a:endParaRPr lang="ko-KR" altLang="en-US" dirty="0"/>
          </a:p>
        </p:txBody>
      </p:sp>
      <p:sp>
        <p:nvSpPr>
          <p:cNvPr id="4" name="Content Placeholder 3"/>
          <p:cNvSpPr>
            <a:spLocks noGrp="1"/>
          </p:cNvSpPr>
          <p:nvPr>
            <p:ph idx="1"/>
          </p:nvPr>
        </p:nvSpPr>
        <p:spPr>
          <a:xfrm>
            <a:off x="179512" y="2564904"/>
            <a:ext cx="8964488" cy="3450696"/>
          </a:xfrm>
        </p:spPr>
        <p:txBody>
          <a:bodyPr/>
          <a:lstStyle/>
          <a:p>
            <a:r>
              <a:rPr lang="en-US" sz="2000" dirty="0" smtClean="0"/>
              <a:t>Previously worked in FICC as </a:t>
            </a:r>
            <a:r>
              <a:rPr lang="en-US" sz="2000" dirty="0" err="1" smtClean="0"/>
              <a:t>structurer</a:t>
            </a:r>
            <a:r>
              <a:rPr lang="en-US" sz="2000" dirty="0" smtClean="0"/>
              <a:t>/sales</a:t>
            </a:r>
          </a:p>
          <a:p>
            <a:r>
              <a:rPr lang="en-US" sz="2000" dirty="0" smtClean="0"/>
              <a:t>Generally, negative economic outlook</a:t>
            </a:r>
          </a:p>
          <a:p>
            <a:r>
              <a:rPr lang="en-US" sz="2000" dirty="0" smtClean="0"/>
              <a:t>Salary got a 3/5, I’m looking to gain a broad experience over the next 10 years</a:t>
            </a:r>
          </a:p>
          <a:p>
            <a:r>
              <a:rPr lang="en-US" sz="2000" dirty="0" smtClean="0"/>
              <a:t>Analytical, </a:t>
            </a:r>
            <a:r>
              <a:rPr lang="en-US" sz="2000" dirty="0" smtClean="0"/>
              <a:t>not too creative personality; </a:t>
            </a:r>
            <a:r>
              <a:rPr lang="en-US" sz="2000" dirty="0" smtClean="0"/>
              <a:t>work </a:t>
            </a:r>
            <a:r>
              <a:rPr lang="en-US" sz="2000" dirty="0" smtClean="0"/>
              <a:t>hard / play hard mentality</a:t>
            </a:r>
          </a:p>
          <a:p>
            <a:endParaRPr lang="en-US" dirty="0"/>
          </a:p>
        </p:txBody>
      </p:sp>
      <p:pic>
        <p:nvPicPr>
          <p:cNvPr id="2" name="Picture 1" descr="cu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6256" y="404664"/>
            <a:ext cx="1728192" cy="1728192"/>
          </a:xfrm>
          <a:prstGeom prst="rect">
            <a:avLst/>
          </a:prstGeom>
        </p:spPr>
      </p:pic>
      <p:pic>
        <p:nvPicPr>
          <p:cNvPr id="10" name="Picture 9"/>
          <p:cNvPicPr>
            <a:picLocks noChangeAspect="1"/>
          </p:cNvPicPr>
          <p:nvPr/>
        </p:nvPicPr>
        <p:blipFill>
          <a:blip r:embed="rId3"/>
          <a:stretch>
            <a:fillRect/>
          </a:stretch>
        </p:blipFill>
        <p:spPr>
          <a:xfrm>
            <a:off x="323528" y="4365104"/>
            <a:ext cx="8532440" cy="2400450"/>
          </a:xfrm>
          <a:prstGeom prst="rect">
            <a:avLst/>
          </a:prstGeom>
          <a:ln>
            <a:solidFill>
              <a:schemeClr val="tx1"/>
            </a:solidFill>
          </a:ln>
        </p:spPr>
      </p:pic>
    </p:spTree>
    <p:extLst>
      <p:ext uri="{BB962C8B-B14F-4D97-AF65-F5344CB8AC3E}">
        <p14:creationId xmlns:p14="http://schemas.microsoft.com/office/powerpoint/2010/main" val="40149743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5757" y="2279716"/>
            <a:ext cx="8826723" cy="1725348"/>
          </a:xfrm>
        </p:spPr>
        <p:txBody>
          <a:bodyPr>
            <a:normAutofit/>
          </a:bodyPr>
          <a:lstStyle/>
          <a:p>
            <a:r>
              <a:rPr lang="en-US" altLang="ko-KR" sz="2000" dirty="0" smtClean="0"/>
              <a:t>Worked in marketing at a small firm</a:t>
            </a:r>
          </a:p>
          <a:p>
            <a:r>
              <a:rPr lang="en-US" altLang="ko-KR" sz="2000" dirty="0" smtClean="0"/>
              <a:t>Positive about GDP growth, neutral about inflation and unemployment</a:t>
            </a:r>
          </a:p>
          <a:p>
            <a:r>
              <a:rPr lang="en-US" altLang="ko-KR" sz="2000" dirty="0"/>
              <a:t>Prefer creative roles and </a:t>
            </a:r>
            <a:r>
              <a:rPr lang="en-US" altLang="ko-KR" sz="2000" dirty="0" smtClean="0"/>
              <a:t>likes </a:t>
            </a:r>
            <a:r>
              <a:rPr lang="en-US" altLang="ko-KR" sz="2000" dirty="0"/>
              <a:t>to spend time with family and </a:t>
            </a:r>
            <a:r>
              <a:rPr lang="en-US" altLang="ko-KR" sz="2000" dirty="0" smtClean="0"/>
              <a:t>friends</a:t>
            </a:r>
          </a:p>
          <a:p>
            <a:r>
              <a:rPr lang="en-US" altLang="ko-KR" sz="2000" dirty="0" smtClean="0"/>
              <a:t>Care about salary but would prefer flexibility and shorter work hours</a:t>
            </a:r>
          </a:p>
          <a:p>
            <a:endParaRPr lang="en-US" altLang="ko-KR" sz="2000" dirty="0"/>
          </a:p>
          <a:p>
            <a:endParaRPr lang="en-US" altLang="ko-KR" sz="2000" dirty="0" smtClean="0"/>
          </a:p>
          <a:p>
            <a:endParaRPr lang="en-US" altLang="ko-KR" sz="2000" dirty="0" smtClean="0"/>
          </a:p>
          <a:p>
            <a:endParaRPr lang="ko-KR" altLang="en-US" sz="2000" dirty="0"/>
          </a:p>
        </p:txBody>
      </p:sp>
      <p:sp>
        <p:nvSpPr>
          <p:cNvPr id="3" name="Title 2"/>
          <p:cNvSpPr>
            <a:spLocks noGrp="1"/>
          </p:cNvSpPr>
          <p:nvPr>
            <p:ph type="title"/>
          </p:nvPr>
        </p:nvSpPr>
        <p:spPr/>
        <p:txBody>
          <a:bodyPr/>
          <a:lstStyle/>
          <a:p>
            <a:pPr algn="l"/>
            <a:r>
              <a:rPr lang="en-US" altLang="ko-KR" dirty="0"/>
              <a:t>Playing with the model</a:t>
            </a:r>
            <a:endParaRPr lang="ko-KR" altLang="en-US" dirty="0"/>
          </a:p>
        </p:txBody>
      </p:sp>
      <p:pic>
        <p:nvPicPr>
          <p:cNvPr id="1024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29320"/>
          <a:stretch/>
        </p:blipFill>
        <p:spPr bwMode="auto">
          <a:xfrm>
            <a:off x="34850" y="4005064"/>
            <a:ext cx="7333039" cy="266429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t="14375" b="22175"/>
          <a:stretch/>
        </p:blipFill>
        <p:spPr>
          <a:xfrm>
            <a:off x="6660233" y="499149"/>
            <a:ext cx="2016224" cy="1705715"/>
          </a:xfrm>
          <a:prstGeom prst="rect">
            <a:avLst/>
          </a:prstGeom>
        </p:spPr>
      </p:pic>
    </p:spTree>
    <p:extLst>
      <p:ext uri="{BB962C8B-B14F-4D97-AF65-F5344CB8AC3E}">
        <p14:creationId xmlns:p14="http://schemas.microsoft.com/office/powerpoint/2010/main" val="20649746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altLang="ko-KR" dirty="0" smtClean="0"/>
              <a:t>We were nervous after the first class of Prof. </a:t>
            </a:r>
            <a:r>
              <a:rPr lang="en-US" altLang="ko-KR" dirty="0" err="1" smtClean="0"/>
              <a:t>Roubini</a:t>
            </a:r>
            <a:r>
              <a:rPr lang="en-US" altLang="ko-KR" dirty="0" smtClean="0"/>
              <a:t>, </a:t>
            </a:r>
            <a:r>
              <a:rPr lang="en-US" altLang="ko-KR" dirty="0" err="1" smtClean="0"/>
              <a:t>a.k.a</a:t>
            </a:r>
            <a:r>
              <a:rPr lang="en-US" altLang="ko-KR" dirty="0" smtClean="0"/>
              <a:t> Dr. Doom…</a:t>
            </a:r>
            <a:endParaRPr lang="ko-KR" altLang="en-US" dirty="0"/>
          </a:p>
        </p:txBody>
      </p:sp>
      <p:pic>
        <p:nvPicPr>
          <p:cNvPr id="1026" name="Picture 2" descr="http://people.stern.nyu.edu/nroubini/nouriel-roubini.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331935"/>
            <a:ext cx="2664296" cy="376136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131840" y="2370584"/>
            <a:ext cx="5112568"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400" b="1" i="1" dirty="0" smtClean="0">
                <a:solidFill>
                  <a:srgbClr val="C00000"/>
                </a:solidFill>
              </a:rPr>
              <a:t>“Get ready for a 1987 style crash….”</a:t>
            </a:r>
            <a:endParaRPr lang="ko-KR" altLang="en-US" sz="2400" b="1" i="1" dirty="0">
              <a:solidFill>
                <a:srgbClr val="C00000"/>
              </a:solidFill>
            </a:endParaRPr>
          </a:p>
        </p:txBody>
      </p:sp>
      <p:pic>
        <p:nvPicPr>
          <p:cNvPr id="1028" name="Picture 4" descr="http://upload.wikimedia.org/wikipedia/commons/thumb/a/af/Black_Monday_Dow_Jones.svg/250px-Black_Monday_Dow_Jones.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960" y="3112165"/>
            <a:ext cx="3816424" cy="30531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440075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348880"/>
            <a:ext cx="7408333" cy="3777283"/>
          </a:xfrm>
        </p:spPr>
        <p:txBody>
          <a:bodyPr>
            <a:normAutofit/>
          </a:bodyPr>
          <a:lstStyle/>
          <a:p>
            <a:pPr lvl="1"/>
            <a:r>
              <a:rPr lang="en-US" altLang="ko-KR" dirty="0" smtClean="0"/>
              <a:t>Data</a:t>
            </a:r>
          </a:p>
          <a:p>
            <a:pPr lvl="2"/>
            <a:r>
              <a:rPr lang="en-US" altLang="ko-KR" dirty="0" smtClean="0"/>
              <a:t>Salary/Bonus forecasting</a:t>
            </a:r>
          </a:p>
          <a:p>
            <a:pPr lvl="2"/>
            <a:r>
              <a:rPr lang="en-US" altLang="ko-KR" dirty="0" smtClean="0"/>
              <a:t>Linearly increased </a:t>
            </a:r>
            <a:r>
              <a:rPr lang="en-US" altLang="ko-KR" dirty="0"/>
              <a:t>s</a:t>
            </a:r>
            <a:r>
              <a:rPr lang="en-US" altLang="ko-KR" dirty="0" smtClean="0"/>
              <a:t>alary/bonus data</a:t>
            </a:r>
          </a:p>
          <a:p>
            <a:pPr lvl="2"/>
            <a:r>
              <a:rPr lang="en-US" altLang="ko-KR" dirty="0" smtClean="0"/>
              <a:t>5</a:t>
            </a:r>
            <a:r>
              <a:rPr lang="en-US" altLang="ko-KR" dirty="0"/>
              <a:t>-</a:t>
            </a:r>
            <a:r>
              <a:rPr lang="en-US" altLang="ko-KR" dirty="0" smtClean="0"/>
              <a:t>scale data based upon the personal experiences</a:t>
            </a:r>
          </a:p>
          <a:p>
            <a:pPr lvl="2"/>
            <a:r>
              <a:rPr lang="en-US" altLang="ko-KR" dirty="0" smtClean="0"/>
              <a:t>Variety of data, especially for the personal aptitude</a:t>
            </a:r>
          </a:p>
          <a:p>
            <a:pPr lvl="2"/>
            <a:r>
              <a:rPr lang="en-US" dirty="0" smtClean="0"/>
              <a:t>US only, 10-year only</a:t>
            </a:r>
            <a:endParaRPr lang="en-US" dirty="0"/>
          </a:p>
          <a:p>
            <a:pPr lvl="1">
              <a:lnSpc>
                <a:spcPct val="150000"/>
              </a:lnSpc>
            </a:pPr>
            <a:r>
              <a:rPr lang="en-US" sz="2400" dirty="0" smtClean="0"/>
              <a:t>Model</a:t>
            </a:r>
          </a:p>
          <a:p>
            <a:pPr lvl="2"/>
            <a:r>
              <a:rPr lang="en-US" dirty="0" smtClean="0"/>
              <a:t>Cash-based model, no investment returns</a:t>
            </a:r>
          </a:p>
          <a:p>
            <a:pPr lvl="1">
              <a:lnSpc>
                <a:spcPct val="150000"/>
              </a:lnSpc>
            </a:pPr>
            <a:endParaRPr lang="en-US" sz="2400" dirty="0"/>
          </a:p>
          <a:p>
            <a:endParaRPr lang="en-US" altLang="ko-KR" dirty="0"/>
          </a:p>
        </p:txBody>
      </p:sp>
      <p:sp>
        <p:nvSpPr>
          <p:cNvPr id="3" name="Title 2"/>
          <p:cNvSpPr>
            <a:spLocks noGrp="1"/>
          </p:cNvSpPr>
          <p:nvPr>
            <p:ph type="title"/>
          </p:nvPr>
        </p:nvSpPr>
        <p:spPr/>
        <p:txBody>
          <a:bodyPr/>
          <a:lstStyle/>
          <a:p>
            <a:r>
              <a:rPr lang="en-US" altLang="ko-KR" dirty="0" smtClean="0"/>
              <a:t>Challenges and Improvements</a:t>
            </a:r>
            <a:endParaRPr lang="ko-KR" altLang="en-US" dirty="0"/>
          </a:p>
        </p:txBody>
      </p:sp>
    </p:spTree>
    <p:extLst>
      <p:ext uri="{BB962C8B-B14F-4D97-AF65-F5344CB8AC3E}">
        <p14:creationId xmlns:p14="http://schemas.microsoft.com/office/powerpoint/2010/main" val="6294125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2676053"/>
            <a:ext cx="8712968" cy="3777283"/>
          </a:xfrm>
        </p:spPr>
        <p:txBody>
          <a:bodyPr>
            <a:normAutofit fontScale="85000" lnSpcReduction="20000"/>
          </a:bodyPr>
          <a:lstStyle/>
          <a:p>
            <a:pPr marL="0" indent="0">
              <a:buNone/>
            </a:pPr>
            <a:r>
              <a:rPr lang="en-US" altLang="ko-KR" dirty="0"/>
              <a:t>The report should not be regarded by recipients as a substitute for the exercise of their own </a:t>
            </a:r>
            <a:r>
              <a:rPr lang="en-US" altLang="ko-KR" dirty="0" smtClean="0"/>
              <a:t>judgments. </a:t>
            </a:r>
            <a:r>
              <a:rPr lang="en-US" altLang="ko-KR" dirty="0"/>
              <a:t>Past performance is not necessarily a guide to future </a:t>
            </a:r>
            <a:r>
              <a:rPr lang="en-US" altLang="ko-KR" dirty="0" smtClean="0"/>
              <a:t/>
            </a:r>
            <a:br>
              <a:rPr lang="en-US" altLang="ko-KR" dirty="0" smtClean="0"/>
            </a:br>
            <a:r>
              <a:rPr lang="en-US" altLang="ko-KR" dirty="0" smtClean="0"/>
              <a:t>performance</a:t>
            </a:r>
            <a:r>
              <a:rPr lang="en-US" altLang="ko-KR" dirty="0"/>
              <a:t>. The value of any investment or income may go down as well as </a:t>
            </a:r>
            <a:r>
              <a:rPr lang="en-US" altLang="ko-KR" dirty="0" smtClean="0"/>
              <a:t/>
            </a:r>
            <a:br>
              <a:rPr lang="en-US" altLang="ko-KR" dirty="0" smtClean="0"/>
            </a:br>
            <a:r>
              <a:rPr lang="en-US" altLang="ko-KR" dirty="0" smtClean="0"/>
              <a:t>up </a:t>
            </a:r>
            <a:r>
              <a:rPr lang="en-US" altLang="ko-KR" dirty="0"/>
              <a:t>and you may not get back the full amount invested in the MBA</a:t>
            </a:r>
            <a:r>
              <a:rPr lang="en-US" altLang="ko-KR" dirty="0" smtClean="0"/>
              <a:t>.</a:t>
            </a:r>
            <a:r>
              <a:rPr lang="en-US" altLang="ko-KR" dirty="0"/>
              <a:t/>
            </a:r>
            <a:br>
              <a:rPr lang="en-US" altLang="ko-KR" dirty="0"/>
            </a:br>
            <a:endParaRPr lang="en-US" altLang="ko-KR" dirty="0"/>
          </a:p>
          <a:p>
            <a:pPr marL="0" indent="0">
              <a:buNone/>
            </a:pPr>
            <a:r>
              <a:rPr lang="en-US" altLang="ko-KR" dirty="0"/>
              <a:t>Nothing in this report constitutes a representation that any investment </a:t>
            </a:r>
            <a:r>
              <a:rPr lang="en-US" altLang="ko-KR" dirty="0" smtClean="0"/>
              <a:t/>
            </a:r>
            <a:br>
              <a:rPr lang="en-US" altLang="ko-KR" dirty="0" smtClean="0"/>
            </a:br>
            <a:r>
              <a:rPr lang="en-US" altLang="ko-KR" dirty="0" smtClean="0"/>
              <a:t>strategy </a:t>
            </a:r>
            <a:r>
              <a:rPr lang="en-US" altLang="ko-KR" dirty="0"/>
              <a:t>or recommendation contained herein is suitable or appropriate to a </a:t>
            </a:r>
            <a:r>
              <a:rPr lang="en-US" altLang="ko-KR" dirty="0" smtClean="0"/>
              <a:t/>
            </a:r>
            <a:br>
              <a:rPr lang="en-US" altLang="ko-KR" dirty="0" smtClean="0"/>
            </a:br>
            <a:r>
              <a:rPr lang="en-US" altLang="ko-KR" dirty="0" smtClean="0"/>
              <a:t>recipient’s </a:t>
            </a:r>
            <a:r>
              <a:rPr lang="en-US" altLang="ko-KR" dirty="0"/>
              <a:t>individual circumstances or otherwise constitutes a personal </a:t>
            </a:r>
            <a:r>
              <a:rPr lang="en-US" altLang="ko-KR" dirty="0" smtClean="0"/>
              <a:t/>
            </a:r>
            <a:br>
              <a:rPr lang="en-US" altLang="ko-KR" dirty="0" smtClean="0"/>
            </a:br>
            <a:r>
              <a:rPr lang="en-US" altLang="ko-KR" dirty="0" smtClean="0"/>
              <a:t>recommendation</a:t>
            </a:r>
            <a:r>
              <a:rPr lang="en-US" altLang="ko-KR" dirty="0"/>
              <a:t>. No representation or warranty, either express or implied, is </a:t>
            </a:r>
            <a:r>
              <a:rPr lang="en-US" altLang="ko-KR" dirty="0" smtClean="0"/>
              <a:t/>
            </a:r>
            <a:br>
              <a:rPr lang="en-US" altLang="ko-KR" dirty="0" smtClean="0"/>
            </a:br>
            <a:r>
              <a:rPr lang="en-US" altLang="ko-KR" dirty="0" smtClean="0"/>
              <a:t>provided </a:t>
            </a:r>
            <a:r>
              <a:rPr lang="en-US" altLang="ko-KR" dirty="0"/>
              <a:t>in relation to the accuracy, completeness or reliability of the </a:t>
            </a:r>
            <a:r>
              <a:rPr lang="en-US" altLang="ko-KR" dirty="0" smtClean="0"/>
              <a:t/>
            </a:r>
            <a:br>
              <a:rPr lang="en-US" altLang="ko-KR" dirty="0" smtClean="0"/>
            </a:br>
            <a:r>
              <a:rPr lang="en-US" altLang="ko-KR" dirty="0" smtClean="0"/>
              <a:t>information </a:t>
            </a:r>
            <a:r>
              <a:rPr lang="en-US" altLang="ko-KR" dirty="0"/>
              <a:t>contained herein</a:t>
            </a:r>
            <a:r>
              <a:rPr lang="en-US" altLang="ko-KR" dirty="0" smtClean="0"/>
              <a:t>.</a:t>
            </a:r>
            <a:r>
              <a:rPr lang="en-US" altLang="ko-KR" dirty="0"/>
              <a:t/>
            </a:r>
            <a:br>
              <a:rPr lang="en-US" altLang="ko-KR" dirty="0"/>
            </a:br>
            <a:endParaRPr lang="en-US" altLang="ko-KR" dirty="0"/>
          </a:p>
          <a:p>
            <a:pPr marL="0" indent="0">
              <a:buNone/>
            </a:pPr>
            <a:r>
              <a:rPr lang="en-US" altLang="ko-KR" dirty="0"/>
              <a:t>The analysis contained herein is based on numerous assumptions. Different </a:t>
            </a:r>
            <a:r>
              <a:rPr lang="en-US" altLang="ko-KR" dirty="0" smtClean="0"/>
              <a:t/>
            </a:r>
            <a:br>
              <a:rPr lang="en-US" altLang="ko-KR" dirty="0" smtClean="0"/>
            </a:br>
            <a:r>
              <a:rPr lang="en-US" altLang="ko-KR" dirty="0" smtClean="0"/>
              <a:t>assumptions </a:t>
            </a:r>
            <a:r>
              <a:rPr lang="en-US" altLang="ko-KR" dirty="0"/>
              <a:t>could result in materially different results.</a:t>
            </a:r>
          </a:p>
        </p:txBody>
      </p:sp>
      <p:sp>
        <p:nvSpPr>
          <p:cNvPr id="3" name="Title 2"/>
          <p:cNvSpPr>
            <a:spLocks noGrp="1"/>
          </p:cNvSpPr>
          <p:nvPr>
            <p:ph type="title"/>
          </p:nvPr>
        </p:nvSpPr>
        <p:spPr/>
        <p:txBody>
          <a:bodyPr/>
          <a:lstStyle/>
          <a:p>
            <a:r>
              <a:rPr lang="en-US" altLang="ko-KR" dirty="0" smtClean="0"/>
              <a:t>Disclaimer</a:t>
            </a:r>
            <a:endParaRPr lang="ko-KR" altLang="en-US" dirty="0"/>
          </a:p>
        </p:txBody>
      </p:sp>
    </p:spTree>
    <p:extLst>
      <p:ext uri="{BB962C8B-B14F-4D97-AF65-F5344CB8AC3E}">
        <p14:creationId xmlns:p14="http://schemas.microsoft.com/office/powerpoint/2010/main" val="39581485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2">
                                            <p:txEl>
                                              <p:pRg st="0" end="0"/>
                                            </p:txEl>
                                          </p:spTgt>
                                        </p:tgtEl>
                                      </p:cBhvr>
                                    </p:animEffect>
                                    <p:animScale>
                                      <p:cBhvr>
                                        <p:cTn id="7" dur="250" autoRev="1" fill="hold"/>
                                        <p:tgtEl>
                                          <p:spTgt spid="2">
                                            <p:txEl>
                                              <p:pRg st="0" end="0"/>
                                            </p:txEl>
                                          </p:spTgt>
                                        </p:tgtEl>
                                      </p:cBhvr>
                                      <p:by x="105000" y="105000"/>
                                    </p:animScale>
                                  </p:childTnLst>
                                </p:cTn>
                              </p:par>
                            </p:childTnLst>
                          </p:cTn>
                        </p:par>
                        <p:par>
                          <p:cTn id="8" fill="hold">
                            <p:stCondLst>
                              <p:cond delay="500"/>
                            </p:stCondLst>
                            <p:childTnLst>
                              <p:par>
                                <p:cTn id="9" presetID="26" presetClass="emph" presetSubtype="0" fill="hold" grpId="0" nodeType="afterEffect">
                                  <p:stCondLst>
                                    <p:cond delay="0"/>
                                  </p:stCondLst>
                                  <p:childTnLst>
                                    <p:animEffect transition="out" filter="fade">
                                      <p:cBhvr>
                                        <p:cTn id="10" dur="500" tmFilter="0, 0; .2, .5; .8, .5; 1, 0"/>
                                        <p:tgtEl>
                                          <p:spTgt spid="2">
                                            <p:txEl>
                                              <p:pRg st="1" end="1"/>
                                            </p:txEl>
                                          </p:spTgt>
                                        </p:tgtEl>
                                      </p:cBhvr>
                                    </p:animEffect>
                                    <p:animScale>
                                      <p:cBhvr>
                                        <p:cTn id="11" dur="250" autoRev="1" fill="hold"/>
                                        <p:tgtEl>
                                          <p:spTgt spid="2">
                                            <p:txEl>
                                              <p:pRg st="1" end="1"/>
                                            </p:txEl>
                                          </p:spTgt>
                                        </p:tgtEl>
                                      </p:cBhvr>
                                      <p:by x="105000" y="105000"/>
                                    </p:animScale>
                                  </p:childTnLst>
                                </p:cTn>
                              </p:par>
                            </p:childTnLst>
                          </p:cTn>
                        </p:par>
                        <p:par>
                          <p:cTn id="12" fill="hold">
                            <p:stCondLst>
                              <p:cond delay="1000"/>
                            </p:stCondLst>
                            <p:childTnLst>
                              <p:par>
                                <p:cTn id="13" presetID="26" presetClass="emph" presetSubtype="0" fill="hold" grpId="0" nodeType="afterEffect">
                                  <p:stCondLst>
                                    <p:cond delay="0"/>
                                  </p:stCondLst>
                                  <p:childTnLst>
                                    <p:animEffect transition="out" filter="fade">
                                      <p:cBhvr>
                                        <p:cTn id="14" dur="500" tmFilter="0, 0; .2, .5; .8, .5; 1, 0"/>
                                        <p:tgtEl>
                                          <p:spTgt spid="2">
                                            <p:txEl>
                                              <p:pRg st="2" end="2"/>
                                            </p:txEl>
                                          </p:spTgt>
                                        </p:tgtEl>
                                      </p:cBhvr>
                                    </p:animEffect>
                                    <p:animScale>
                                      <p:cBhvr>
                                        <p:cTn id="15" dur="250" autoRev="1" fill="hold"/>
                                        <p:tgtEl>
                                          <p:spTgt spid="2">
                                            <p:txEl>
                                              <p:pRg st="2" end="2"/>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276872"/>
            <a:ext cx="7408333" cy="2736304"/>
          </a:xfrm>
        </p:spPr>
        <p:txBody>
          <a:bodyPr>
            <a:normAutofit/>
          </a:bodyPr>
          <a:lstStyle/>
          <a:p>
            <a:r>
              <a:rPr lang="en-US" altLang="ko-KR" sz="2800" dirty="0" smtClean="0"/>
              <a:t>Have job security</a:t>
            </a:r>
          </a:p>
          <a:p>
            <a:r>
              <a:rPr lang="en-US" altLang="ko-KR" sz="2800" dirty="0" smtClean="0"/>
              <a:t>Make good money</a:t>
            </a:r>
          </a:p>
          <a:p>
            <a:r>
              <a:rPr lang="en-US" altLang="ko-KR" sz="2800" dirty="0" smtClean="0"/>
              <a:t>Be emotionally content</a:t>
            </a:r>
          </a:p>
          <a:p>
            <a:r>
              <a:rPr lang="en-US" altLang="ko-KR" sz="2800" dirty="0" smtClean="0"/>
              <a:t>Get recognition and social status</a:t>
            </a:r>
          </a:p>
          <a:p>
            <a:pPr marL="0" indent="0" algn="r">
              <a:buNone/>
            </a:pPr>
            <a:r>
              <a:rPr lang="en-US" altLang="ko-KR" sz="2800" dirty="0" smtClean="0"/>
              <a:t>  ….and basically have everything I want, </a:t>
            </a:r>
            <a:endParaRPr lang="ko-KR" altLang="en-US" sz="2800" dirty="0"/>
          </a:p>
        </p:txBody>
      </p:sp>
      <p:sp>
        <p:nvSpPr>
          <p:cNvPr id="3" name="Title 2"/>
          <p:cNvSpPr>
            <a:spLocks noGrp="1"/>
          </p:cNvSpPr>
          <p:nvPr>
            <p:ph type="title"/>
          </p:nvPr>
        </p:nvSpPr>
        <p:spPr/>
        <p:txBody>
          <a:bodyPr>
            <a:normAutofit fontScale="90000"/>
          </a:bodyPr>
          <a:lstStyle/>
          <a:p>
            <a:r>
              <a:rPr lang="en-US" altLang="ko-KR" dirty="0" smtClean="0"/>
              <a:t>What should I choose as a career if I want to… </a:t>
            </a:r>
            <a:endParaRPr lang="ko-KR" altLang="en-US" dirty="0"/>
          </a:p>
        </p:txBody>
      </p:sp>
      <p:sp>
        <p:nvSpPr>
          <p:cNvPr id="4" name="Rectangle 3"/>
          <p:cNvSpPr/>
          <p:nvPr/>
        </p:nvSpPr>
        <p:spPr>
          <a:xfrm>
            <a:off x="755576" y="5229200"/>
            <a:ext cx="7704856" cy="1008112"/>
          </a:xfrm>
          <a:prstGeom prst="rect">
            <a:avLst/>
          </a:prstGeom>
        </p:spPr>
        <p:txBody>
          <a:bodyPr vert="horz" lIns="91440" tIns="45720" rIns="91440" bIns="45720" rtlCol="0">
            <a:normAutofit/>
          </a:bodyPr>
          <a:lstStyle/>
          <a:p>
            <a:pPr>
              <a:spcBef>
                <a:spcPct val="20000"/>
              </a:spcBef>
              <a:buClr>
                <a:schemeClr val="accent1"/>
              </a:buClr>
              <a:buSzPct val="100000"/>
            </a:pPr>
            <a:r>
              <a:rPr lang="en-US" altLang="ko-KR" sz="2800" b="1" dirty="0">
                <a:solidFill>
                  <a:schemeClr val="tx2"/>
                </a:solidFill>
              </a:rPr>
              <a:t>Given the volatile </a:t>
            </a:r>
            <a:r>
              <a:rPr lang="en-US" altLang="ko-KR" sz="2800" b="1" dirty="0" smtClean="0">
                <a:solidFill>
                  <a:schemeClr val="tx2"/>
                </a:solidFill>
              </a:rPr>
              <a:t>and uncertain future economy?</a:t>
            </a:r>
            <a:endParaRPr lang="ko-KR" altLang="en-US" sz="2800" b="1" dirty="0">
              <a:solidFill>
                <a:schemeClr val="tx2"/>
              </a:solidFill>
            </a:endParaRPr>
          </a:p>
        </p:txBody>
      </p:sp>
    </p:spTree>
    <p:extLst>
      <p:ext uri="{BB962C8B-B14F-4D97-AF65-F5344CB8AC3E}">
        <p14:creationId xmlns:p14="http://schemas.microsoft.com/office/powerpoint/2010/main" val="37238908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88024" y="2498584"/>
            <a:ext cx="3960440" cy="3450696"/>
          </a:xfrm>
        </p:spPr>
        <p:txBody>
          <a:bodyPr/>
          <a:lstStyle/>
          <a:p>
            <a:r>
              <a:rPr lang="en-US" altLang="ko-KR" dirty="0" smtClean="0"/>
              <a:t>Personal Preference</a:t>
            </a:r>
          </a:p>
          <a:p>
            <a:pPr lvl="1"/>
            <a:r>
              <a:rPr lang="en-US" altLang="ko-KR" dirty="0" smtClean="0"/>
              <a:t>Excel model</a:t>
            </a:r>
          </a:p>
          <a:p>
            <a:pPr lvl="1"/>
            <a:r>
              <a:rPr lang="en-US" altLang="ko-KR" dirty="0" smtClean="0"/>
              <a:t>Points given to different attributes according to personal preferences</a:t>
            </a:r>
          </a:p>
          <a:p>
            <a:pPr lvl="1"/>
            <a:r>
              <a:rPr lang="en-US" altLang="ko-KR" dirty="0" smtClean="0"/>
              <a:t>Model optimizes this score with a Macro econ forecast and gives you..</a:t>
            </a:r>
            <a:endParaRPr lang="en-US" altLang="ko-KR" dirty="0"/>
          </a:p>
        </p:txBody>
      </p:sp>
      <p:sp>
        <p:nvSpPr>
          <p:cNvPr id="3" name="Title 2"/>
          <p:cNvSpPr>
            <a:spLocks noGrp="1"/>
          </p:cNvSpPr>
          <p:nvPr>
            <p:ph type="title"/>
          </p:nvPr>
        </p:nvSpPr>
        <p:spPr/>
        <p:txBody>
          <a:bodyPr/>
          <a:lstStyle/>
          <a:p>
            <a:r>
              <a:rPr lang="en-US" altLang="ko-KR" dirty="0" smtClean="0"/>
              <a:t>So we created a model</a:t>
            </a:r>
            <a:endParaRPr lang="ko-KR" altLang="en-US" dirty="0"/>
          </a:p>
        </p:txBody>
      </p:sp>
      <p:sp>
        <p:nvSpPr>
          <p:cNvPr id="4" name="Content Placeholder 1"/>
          <p:cNvSpPr txBox="1">
            <a:spLocks/>
          </p:cNvSpPr>
          <p:nvPr/>
        </p:nvSpPr>
        <p:spPr>
          <a:xfrm>
            <a:off x="539552" y="2498584"/>
            <a:ext cx="3960440" cy="3450696"/>
          </a:xfrm>
          <a:prstGeom prst="rect">
            <a:avLst/>
          </a:prstGeom>
        </p:spPr>
        <p:txBody>
          <a:bodyPr vert="horz" lIns="91440" tIns="45720" rIns="91440" bIns="45720" rtlCol="0">
            <a:normAutofit/>
          </a:bodyPr>
          <a:lstStyle>
            <a:lvl1pPr marL="274320" indent="-274320" algn="l" defTabSz="914400" rtl="0" eaLnBrk="1" latinLnBrk="1"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1"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1"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1"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1"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1"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1"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1"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1"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r>
              <a:rPr lang="en-US" altLang="ko-KR" dirty="0" smtClean="0"/>
              <a:t>Macro Economic Forecast</a:t>
            </a:r>
          </a:p>
          <a:p>
            <a:pPr lvl="1"/>
            <a:r>
              <a:rPr lang="en-US" altLang="ko-KR" dirty="0" smtClean="0"/>
              <a:t>Crystal ball</a:t>
            </a:r>
          </a:p>
          <a:p>
            <a:pPr lvl="1"/>
            <a:r>
              <a:rPr lang="en-US" altLang="ko-KR" dirty="0" smtClean="0"/>
              <a:t>Different economic variables as input data</a:t>
            </a:r>
          </a:p>
          <a:p>
            <a:pPr lvl="2"/>
            <a:r>
              <a:rPr lang="en-US" altLang="ko-KR" dirty="0" smtClean="0"/>
              <a:t>GDP</a:t>
            </a:r>
          </a:p>
          <a:p>
            <a:pPr lvl="2"/>
            <a:r>
              <a:rPr lang="en-US" altLang="ko-KR" dirty="0" smtClean="0"/>
              <a:t>Inflation</a:t>
            </a:r>
          </a:p>
          <a:p>
            <a:pPr lvl="2"/>
            <a:r>
              <a:rPr lang="en-US" altLang="ko-KR" dirty="0" smtClean="0"/>
              <a:t>Unemployment </a:t>
            </a:r>
            <a:endParaRPr lang="ko-KR" altLang="en-US" dirty="0"/>
          </a:p>
        </p:txBody>
      </p:sp>
      <p:sp>
        <p:nvSpPr>
          <p:cNvPr id="5" name="Rectangle 4"/>
          <p:cNvSpPr/>
          <p:nvPr/>
        </p:nvSpPr>
        <p:spPr>
          <a:xfrm>
            <a:off x="683568" y="5733256"/>
            <a:ext cx="3528392"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800" b="1" dirty="0" smtClean="0"/>
              <a:t>Economic Outlook</a:t>
            </a:r>
            <a:endParaRPr lang="ko-KR" altLang="en-US" sz="2800" b="1" dirty="0"/>
          </a:p>
        </p:txBody>
      </p:sp>
      <p:sp>
        <p:nvSpPr>
          <p:cNvPr id="6" name="Rectangle 5"/>
          <p:cNvSpPr/>
          <p:nvPr/>
        </p:nvSpPr>
        <p:spPr>
          <a:xfrm>
            <a:off x="5004048" y="5733256"/>
            <a:ext cx="3528392"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800" b="1" dirty="0" smtClean="0"/>
              <a:t>The ANSWER</a:t>
            </a:r>
            <a:endParaRPr lang="ko-KR" altLang="en-US" sz="2800" b="1" dirty="0"/>
          </a:p>
        </p:txBody>
      </p:sp>
    </p:spTree>
    <p:extLst>
      <p:ext uri="{BB962C8B-B14F-4D97-AF65-F5344CB8AC3E}">
        <p14:creationId xmlns:p14="http://schemas.microsoft.com/office/powerpoint/2010/main" val="217474031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ko-KR" dirty="0" smtClean="0"/>
              <a:t>Economic Variables</a:t>
            </a:r>
            <a:endParaRPr lang="ko-KR" altLang="en-US" dirty="0"/>
          </a:p>
        </p:txBody>
      </p:sp>
      <p:sp>
        <p:nvSpPr>
          <p:cNvPr id="4" name="Content Placeholder 3"/>
          <p:cNvSpPr>
            <a:spLocks noGrp="1"/>
          </p:cNvSpPr>
          <p:nvPr>
            <p:ph idx="1"/>
          </p:nvPr>
        </p:nvSpPr>
        <p:spPr>
          <a:xfrm>
            <a:off x="755576" y="2276872"/>
            <a:ext cx="7632848" cy="4104456"/>
          </a:xfrm>
        </p:spPr>
        <p:txBody>
          <a:bodyPr>
            <a:normAutofit fontScale="92500"/>
          </a:bodyPr>
          <a:lstStyle/>
          <a:p>
            <a:r>
              <a:rPr lang="en-US" altLang="ko-KR" dirty="0" smtClean="0"/>
              <a:t>So we started with the economy.</a:t>
            </a:r>
          </a:p>
          <a:p>
            <a:pPr marL="0" indent="0">
              <a:buNone/>
            </a:pPr>
            <a:r>
              <a:rPr lang="en-US" altLang="ko-KR" sz="2800" b="1" dirty="0"/>
              <a:t> </a:t>
            </a:r>
            <a:r>
              <a:rPr lang="en-US" altLang="ko-KR" sz="2800" b="1" dirty="0" smtClean="0"/>
              <a:t>       “How would the economy look like in 10 years?”</a:t>
            </a:r>
          </a:p>
          <a:p>
            <a:pPr marL="0" indent="0">
              <a:buNone/>
            </a:pPr>
            <a:endParaRPr lang="en-US" altLang="ko-KR" sz="2800" b="1" dirty="0"/>
          </a:p>
          <a:p>
            <a:r>
              <a:rPr lang="en-US" altLang="ko-KR" dirty="0" smtClean="0"/>
              <a:t>We took the past 20 year’s macro data of</a:t>
            </a:r>
          </a:p>
          <a:p>
            <a:pPr lvl="2">
              <a:buFont typeface="Wingdings" panose="05000000000000000000" pitchFamily="2" charset="2"/>
              <a:buChar char="ü"/>
            </a:pPr>
            <a:r>
              <a:rPr lang="en-US" altLang="ko-KR" sz="2400" dirty="0" smtClean="0"/>
              <a:t>GDP</a:t>
            </a:r>
          </a:p>
          <a:p>
            <a:pPr lvl="2">
              <a:buFont typeface="Wingdings" panose="05000000000000000000" pitchFamily="2" charset="2"/>
              <a:buChar char="ü"/>
            </a:pPr>
            <a:r>
              <a:rPr lang="en-US" altLang="ko-KR" sz="2400" dirty="0" smtClean="0"/>
              <a:t>Unemployment</a:t>
            </a:r>
          </a:p>
          <a:p>
            <a:pPr lvl="2">
              <a:buFont typeface="Wingdings" panose="05000000000000000000" pitchFamily="2" charset="2"/>
              <a:buChar char="ü"/>
            </a:pPr>
            <a:r>
              <a:rPr lang="en-US" altLang="ko-KR" sz="2400" dirty="0" smtClean="0"/>
              <a:t>Inflation</a:t>
            </a:r>
          </a:p>
          <a:p>
            <a:pPr lvl="2">
              <a:buFont typeface="Wingdings" panose="05000000000000000000" pitchFamily="2" charset="2"/>
              <a:buChar char="ü"/>
            </a:pPr>
            <a:endParaRPr lang="en-US" altLang="ko-KR" sz="2400" dirty="0"/>
          </a:p>
          <a:p>
            <a:pPr marL="627063" lvl="2" indent="0" algn="r">
              <a:buNone/>
            </a:pPr>
            <a:r>
              <a:rPr lang="en-US" altLang="ko-KR" sz="3200" b="1" i="1" dirty="0" smtClean="0"/>
              <a:t>Then turned to…</a:t>
            </a:r>
          </a:p>
          <a:p>
            <a:pPr lvl="2">
              <a:buFont typeface="Wingdings" panose="05000000000000000000" pitchFamily="2" charset="2"/>
              <a:buChar char="ü"/>
            </a:pPr>
            <a:endParaRPr lang="en-US" altLang="ko-KR" sz="3200" b="1" i="1" dirty="0" smtClean="0"/>
          </a:p>
        </p:txBody>
      </p:sp>
    </p:spTree>
    <p:extLst>
      <p:ext uri="{BB962C8B-B14F-4D97-AF65-F5344CB8AC3E}">
        <p14:creationId xmlns:p14="http://schemas.microsoft.com/office/powerpoint/2010/main" val="268605455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ko-KR" dirty="0" smtClean="0"/>
              <a:t>Crystal Ball Construction</a:t>
            </a:r>
            <a:endParaRPr lang="ko-KR" alt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556792"/>
            <a:ext cx="3327512" cy="19630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 name="Content Placeholder 3"/>
          <p:cNvSpPr>
            <a:spLocks noGrp="1"/>
          </p:cNvSpPr>
          <p:nvPr>
            <p:ph idx="1"/>
          </p:nvPr>
        </p:nvSpPr>
        <p:spPr>
          <a:xfrm>
            <a:off x="395536" y="3717032"/>
            <a:ext cx="3816424" cy="2806258"/>
          </a:xfrm>
        </p:spPr>
        <p:txBody>
          <a:bodyPr>
            <a:normAutofit fontScale="92500" lnSpcReduction="10000"/>
          </a:bodyPr>
          <a:lstStyle/>
          <a:p>
            <a:r>
              <a:rPr lang="en-US" altLang="ko-KR" sz="2200" dirty="0"/>
              <a:t>W</a:t>
            </a:r>
            <a:r>
              <a:rPr lang="en-US" altLang="ko-KR" sz="2200" dirty="0" smtClean="0"/>
              <a:t>e generated a 10 year projected economic outlook as a base case. </a:t>
            </a:r>
          </a:p>
          <a:p>
            <a:r>
              <a:rPr lang="en-US" altLang="ko-KR" sz="2200" dirty="0" smtClean="0"/>
              <a:t>Then we took 25% quartile as our negative outlook case, and 75% quartile as our positive outlook case for GDP (and the opposite for unemployment and inflation) </a:t>
            </a:r>
          </a:p>
        </p:txBody>
      </p:sp>
      <p:sp>
        <p:nvSpPr>
          <p:cNvPr id="6" name="Right Arrow 5"/>
          <p:cNvSpPr/>
          <p:nvPr/>
        </p:nvSpPr>
        <p:spPr>
          <a:xfrm>
            <a:off x="4355976" y="3001061"/>
            <a:ext cx="489204" cy="1580067"/>
          </a:xfrm>
          <a:prstGeom prst="rightArrow">
            <a:avLst>
              <a:gd name="adj1" fmla="val 68619"/>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Rectangle 6"/>
          <p:cNvSpPr/>
          <p:nvPr/>
        </p:nvSpPr>
        <p:spPr>
          <a:xfrm>
            <a:off x="4788401" y="1556792"/>
            <a:ext cx="4104080"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400" b="1" i="1" u="sng" dirty="0">
                <a:effectLst>
                  <a:outerShdw blurRad="38100" dist="38100" dir="2700000" algn="tl">
                    <a:srgbClr val="000000">
                      <a:alpha val="43137"/>
                    </a:srgbClr>
                  </a:outerShdw>
                </a:effectLst>
              </a:rPr>
              <a:t>U</a:t>
            </a:r>
            <a:r>
              <a:rPr lang="en-US" altLang="ko-KR" sz="2400" b="1" i="1" u="sng" dirty="0" smtClean="0">
                <a:effectLst>
                  <a:outerShdw blurRad="38100" dist="38100" dir="2700000" algn="tl">
                    <a:srgbClr val="000000">
                      <a:alpha val="43137"/>
                    </a:srgbClr>
                  </a:outerShdw>
                </a:effectLst>
              </a:rPr>
              <a:t>ser may choose his or her outlook on all three variables </a:t>
            </a:r>
            <a:endParaRPr lang="ko-KR" altLang="en-US" sz="2400" b="1" i="1" u="sng" dirty="0">
              <a:effectLst>
                <a:outerShdw blurRad="38100" dist="38100" dir="2700000" algn="tl">
                  <a:srgbClr val="000000">
                    <a:alpha val="43137"/>
                  </a:srgbClr>
                </a:outerShdw>
              </a:effectLst>
            </a:endParaRPr>
          </a:p>
        </p:txBody>
      </p:sp>
      <p:pic>
        <p:nvPicPr>
          <p:cNvPr id="1028" name="Picture 4" descr="http://th05.deviantart.net/fs70/PRE/i/2012/065/a/f/mr__positive_and_mr__negative_by_thunderdee-d4rvx1r.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456" t="12241" r="12886" b="10736"/>
          <a:stretch/>
        </p:blipFill>
        <p:spPr bwMode="auto">
          <a:xfrm>
            <a:off x="5868144" y="2582129"/>
            <a:ext cx="1944216" cy="1833883"/>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48913" y="4471438"/>
            <a:ext cx="3943567" cy="1718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91265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3-12-02 at 8.57.1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88640"/>
            <a:ext cx="5265813" cy="2627317"/>
          </a:xfrm>
          <a:prstGeom prst="rect">
            <a:avLst/>
          </a:prstGeom>
        </p:spPr>
      </p:pic>
      <p:pic>
        <p:nvPicPr>
          <p:cNvPr id="3" name="Picture 2" descr="Screen Shot 2013-12-02 at 8.57.4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2979747"/>
            <a:ext cx="5265813" cy="3545597"/>
          </a:xfrm>
          <a:prstGeom prst="rect">
            <a:avLst/>
          </a:prstGeom>
        </p:spPr>
      </p:pic>
      <p:sp>
        <p:nvSpPr>
          <p:cNvPr id="5" name="Title 2"/>
          <p:cNvSpPr>
            <a:spLocks noGrp="1"/>
          </p:cNvSpPr>
          <p:nvPr>
            <p:ph type="title"/>
          </p:nvPr>
        </p:nvSpPr>
        <p:spPr>
          <a:xfrm>
            <a:off x="5713784" y="338328"/>
            <a:ext cx="3106688" cy="1794528"/>
          </a:xfrm>
        </p:spPr>
        <p:txBody>
          <a:bodyPr>
            <a:normAutofit/>
          </a:bodyPr>
          <a:lstStyle/>
          <a:p>
            <a:r>
              <a:rPr lang="en-US" altLang="ko-KR" sz="2800" b="1" dirty="0" smtClean="0"/>
              <a:t>Quarterly</a:t>
            </a:r>
            <a:r>
              <a:rPr lang="en-US" altLang="ko-KR" sz="2800" b="1" dirty="0"/>
              <a:t> </a:t>
            </a:r>
            <a:r>
              <a:rPr lang="en-US" altLang="ko-KR" sz="2800" b="1" dirty="0" smtClean="0"/>
              <a:t>GDP </a:t>
            </a:r>
            <a:br>
              <a:rPr lang="en-US" altLang="ko-KR" sz="2800" b="1" dirty="0" smtClean="0"/>
            </a:br>
            <a:r>
              <a:rPr lang="en-US" altLang="ko-KR" sz="2800" b="1" dirty="0" smtClean="0"/>
              <a:t>growth rate</a:t>
            </a:r>
            <a:br>
              <a:rPr lang="en-US" altLang="ko-KR" sz="2800" b="1" dirty="0" smtClean="0"/>
            </a:br>
            <a:r>
              <a:rPr lang="en-US" altLang="ko-KR" sz="2400" i="1" u="sng" dirty="0" smtClean="0"/>
              <a:t>Logistic Distribution</a:t>
            </a:r>
            <a:endParaRPr lang="ko-KR" altLang="en-US" sz="2800" i="1" u="sng" dirty="0"/>
          </a:p>
        </p:txBody>
      </p:sp>
      <p:sp>
        <p:nvSpPr>
          <p:cNvPr id="2" name="Rectangle 1"/>
          <p:cNvSpPr/>
          <p:nvPr/>
        </p:nvSpPr>
        <p:spPr>
          <a:xfrm>
            <a:off x="5868144" y="3356992"/>
            <a:ext cx="1584176"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ko-KR" sz="2800" b="1" dirty="0" smtClean="0">
                <a:solidFill>
                  <a:schemeClr val="tx1"/>
                </a:solidFill>
              </a:rPr>
              <a:t>Positive</a:t>
            </a:r>
            <a:endParaRPr lang="ko-KR" altLang="en-US" sz="2800" b="1" dirty="0">
              <a:solidFill>
                <a:schemeClr val="tx1"/>
              </a:solidFill>
            </a:endParaRPr>
          </a:p>
        </p:txBody>
      </p:sp>
      <p:sp>
        <p:nvSpPr>
          <p:cNvPr id="6" name="Rectangle 5"/>
          <p:cNvSpPr/>
          <p:nvPr/>
        </p:nvSpPr>
        <p:spPr>
          <a:xfrm>
            <a:off x="5868144" y="4122962"/>
            <a:ext cx="1584176"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ko-KR" sz="2800" b="1" dirty="0" smtClean="0">
                <a:solidFill>
                  <a:schemeClr val="tx1"/>
                </a:solidFill>
              </a:rPr>
              <a:t>Base</a:t>
            </a:r>
            <a:endParaRPr lang="ko-KR" altLang="en-US" sz="2800" b="1" dirty="0">
              <a:solidFill>
                <a:schemeClr val="tx1"/>
              </a:solidFill>
            </a:endParaRPr>
          </a:p>
        </p:txBody>
      </p:sp>
      <p:sp>
        <p:nvSpPr>
          <p:cNvPr id="7" name="Rectangle 6"/>
          <p:cNvSpPr/>
          <p:nvPr/>
        </p:nvSpPr>
        <p:spPr>
          <a:xfrm>
            <a:off x="5868144" y="4941168"/>
            <a:ext cx="1584176"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ko-KR" sz="2800" b="1" dirty="0" smtClean="0">
                <a:solidFill>
                  <a:schemeClr val="tx1"/>
                </a:solidFill>
              </a:rPr>
              <a:t>Negative</a:t>
            </a:r>
            <a:endParaRPr lang="ko-KR" altLang="en-US" sz="2800" b="1" dirty="0">
              <a:solidFill>
                <a:schemeClr val="tx1"/>
              </a:solidFill>
            </a:endParaRPr>
          </a:p>
        </p:txBody>
      </p:sp>
      <p:sp>
        <p:nvSpPr>
          <p:cNvPr id="8" name="Rectangle 7"/>
          <p:cNvSpPr/>
          <p:nvPr/>
        </p:nvSpPr>
        <p:spPr>
          <a:xfrm>
            <a:off x="7596336" y="3356992"/>
            <a:ext cx="100811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ko-KR" sz="2800" b="1" i="1" dirty="0" smtClean="0">
                <a:solidFill>
                  <a:schemeClr val="tx1"/>
                </a:solidFill>
              </a:rPr>
              <a:t>1.03</a:t>
            </a:r>
            <a:endParaRPr lang="ko-KR" altLang="en-US" sz="2800" b="1" i="1" dirty="0">
              <a:solidFill>
                <a:schemeClr val="tx1"/>
              </a:solidFill>
            </a:endParaRPr>
          </a:p>
        </p:txBody>
      </p:sp>
      <p:sp>
        <p:nvSpPr>
          <p:cNvPr id="9" name="Rectangle 8"/>
          <p:cNvSpPr/>
          <p:nvPr/>
        </p:nvSpPr>
        <p:spPr>
          <a:xfrm>
            <a:off x="7596336" y="4122962"/>
            <a:ext cx="100811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ko-KR" sz="2800" b="1" i="1" dirty="0" smtClean="0">
                <a:solidFill>
                  <a:schemeClr val="tx1"/>
                </a:solidFill>
              </a:rPr>
              <a:t>0.67</a:t>
            </a:r>
            <a:endParaRPr lang="ko-KR" altLang="en-US" sz="2800" b="1" i="1" dirty="0">
              <a:solidFill>
                <a:schemeClr val="tx1"/>
              </a:solidFill>
            </a:endParaRPr>
          </a:p>
        </p:txBody>
      </p:sp>
      <p:sp>
        <p:nvSpPr>
          <p:cNvPr id="10" name="Rectangle 9"/>
          <p:cNvSpPr/>
          <p:nvPr/>
        </p:nvSpPr>
        <p:spPr>
          <a:xfrm>
            <a:off x="7596336" y="4941168"/>
            <a:ext cx="100811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ko-KR" sz="2800" b="1" i="1" dirty="0" smtClean="0">
                <a:solidFill>
                  <a:schemeClr val="tx1"/>
                </a:solidFill>
              </a:rPr>
              <a:t>0.31</a:t>
            </a:r>
            <a:endParaRPr lang="ko-KR" altLang="en-US" sz="2800" b="1" i="1" dirty="0">
              <a:solidFill>
                <a:schemeClr val="tx1"/>
              </a:solidFill>
            </a:endParaRPr>
          </a:p>
        </p:txBody>
      </p:sp>
    </p:spTree>
    <p:extLst>
      <p:ext uri="{BB962C8B-B14F-4D97-AF65-F5344CB8AC3E}">
        <p14:creationId xmlns:p14="http://schemas.microsoft.com/office/powerpoint/2010/main" val="32090268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68144" y="3356992"/>
            <a:ext cx="1584176"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ko-KR" sz="2800" b="1" dirty="0" smtClean="0">
                <a:solidFill>
                  <a:schemeClr val="tx1"/>
                </a:solidFill>
              </a:rPr>
              <a:t>Positive</a:t>
            </a:r>
            <a:endParaRPr lang="ko-KR" altLang="en-US" sz="2800" b="1" dirty="0">
              <a:solidFill>
                <a:schemeClr val="tx1"/>
              </a:solidFill>
            </a:endParaRPr>
          </a:p>
        </p:txBody>
      </p:sp>
      <p:sp>
        <p:nvSpPr>
          <p:cNvPr id="6" name="Rectangle 5"/>
          <p:cNvSpPr/>
          <p:nvPr/>
        </p:nvSpPr>
        <p:spPr>
          <a:xfrm>
            <a:off x="5868144" y="4122962"/>
            <a:ext cx="1584176"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ko-KR" sz="2800" b="1" dirty="0" smtClean="0">
                <a:solidFill>
                  <a:schemeClr val="tx1"/>
                </a:solidFill>
              </a:rPr>
              <a:t>Base</a:t>
            </a:r>
            <a:endParaRPr lang="ko-KR" altLang="en-US" sz="2800" b="1" dirty="0">
              <a:solidFill>
                <a:schemeClr val="tx1"/>
              </a:solidFill>
            </a:endParaRPr>
          </a:p>
        </p:txBody>
      </p:sp>
      <p:sp>
        <p:nvSpPr>
          <p:cNvPr id="7" name="Rectangle 6"/>
          <p:cNvSpPr/>
          <p:nvPr/>
        </p:nvSpPr>
        <p:spPr>
          <a:xfrm>
            <a:off x="5868144" y="4941168"/>
            <a:ext cx="1584176"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ko-KR" sz="2800" b="1" dirty="0" smtClean="0">
                <a:solidFill>
                  <a:schemeClr val="tx1"/>
                </a:solidFill>
              </a:rPr>
              <a:t>Negative</a:t>
            </a:r>
            <a:endParaRPr lang="ko-KR" altLang="en-US" sz="2800" b="1" dirty="0">
              <a:solidFill>
                <a:schemeClr val="tx1"/>
              </a:solidFill>
            </a:endParaRPr>
          </a:p>
        </p:txBody>
      </p:sp>
      <p:sp>
        <p:nvSpPr>
          <p:cNvPr id="8" name="Rectangle 7"/>
          <p:cNvSpPr/>
          <p:nvPr/>
        </p:nvSpPr>
        <p:spPr>
          <a:xfrm>
            <a:off x="7596336" y="3356992"/>
            <a:ext cx="100811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ko-KR" sz="2800" b="1" i="1" dirty="0" smtClean="0">
                <a:solidFill>
                  <a:schemeClr val="tx1"/>
                </a:solidFill>
              </a:rPr>
              <a:t>4.8</a:t>
            </a:r>
            <a:endParaRPr lang="ko-KR" altLang="en-US" sz="2800" b="1" i="1" dirty="0">
              <a:solidFill>
                <a:schemeClr val="tx1"/>
              </a:solidFill>
            </a:endParaRPr>
          </a:p>
        </p:txBody>
      </p:sp>
      <p:sp>
        <p:nvSpPr>
          <p:cNvPr id="9" name="Rectangle 8"/>
          <p:cNvSpPr/>
          <p:nvPr/>
        </p:nvSpPr>
        <p:spPr>
          <a:xfrm>
            <a:off x="7596336" y="4122962"/>
            <a:ext cx="100811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ko-KR" sz="2800" b="1" i="1" dirty="0" smtClean="0">
                <a:solidFill>
                  <a:schemeClr val="tx1"/>
                </a:solidFill>
              </a:rPr>
              <a:t>5.6</a:t>
            </a:r>
            <a:endParaRPr lang="ko-KR" altLang="en-US" sz="2800" b="1" i="1" dirty="0">
              <a:solidFill>
                <a:schemeClr val="tx1"/>
              </a:solidFill>
            </a:endParaRPr>
          </a:p>
        </p:txBody>
      </p:sp>
      <p:sp>
        <p:nvSpPr>
          <p:cNvPr id="10" name="Rectangle 9"/>
          <p:cNvSpPr/>
          <p:nvPr/>
        </p:nvSpPr>
        <p:spPr>
          <a:xfrm>
            <a:off x="7596336" y="4941168"/>
            <a:ext cx="100811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ko-KR" sz="2800" b="1" i="1" dirty="0" smtClean="0">
                <a:solidFill>
                  <a:schemeClr val="tx1"/>
                </a:solidFill>
              </a:rPr>
              <a:t>6.8</a:t>
            </a:r>
            <a:endParaRPr lang="ko-KR" altLang="en-US" sz="2800" b="1" i="1" dirty="0">
              <a:solidFill>
                <a:schemeClr val="tx1"/>
              </a:solidFill>
            </a:endParaRPr>
          </a:p>
        </p:txBody>
      </p:sp>
      <p:pic>
        <p:nvPicPr>
          <p:cNvPr id="11" name="Picture 10" descr="Screen Shot 2013-12-02 at 8.58.4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88640"/>
            <a:ext cx="5281945" cy="2638178"/>
          </a:xfrm>
          <a:prstGeom prst="rect">
            <a:avLst/>
          </a:prstGeom>
        </p:spPr>
      </p:pic>
      <p:pic>
        <p:nvPicPr>
          <p:cNvPr id="12" name="Picture 11" descr="Screen Shot 2013-12-02 at 9.06.2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2996951"/>
            <a:ext cx="5281945" cy="3563995"/>
          </a:xfrm>
          <a:prstGeom prst="rect">
            <a:avLst/>
          </a:prstGeom>
        </p:spPr>
      </p:pic>
      <p:sp>
        <p:nvSpPr>
          <p:cNvPr id="14" name="Title 2"/>
          <p:cNvSpPr>
            <a:spLocks noGrp="1"/>
          </p:cNvSpPr>
          <p:nvPr>
            <p:ph type="title"/>
          </p:nvPr>
        </p:nvSpPr>
        <p:spPr>
          <a:xfrm>
            <a:off x="5713784" y="338328"/>
            <a:ext cx="3106688" cy="1794528"/>
          </a:xfrm>
        </p:spPr>
        <p:txBody>
          <a:bodyPr>
            <a:normAutofit/>
          </a:bodyPr>
          <a:lstStyle/>
          <a:p>
            <a:r>
              <a:rPr lang="en-US" altLang="ko-KR" sz="2800" b="1" dirty="0" smtClean="0"/>
              <a:t>Monthly Unemployment</a:t>
            </a:r>
            <a:br>
              <a:rPr lang="en-US" altLang="ko-KR" sz="2800" b="1" dirty="0" smtClean="0"/>
            </a:br>
            <a:r>
              <a:rPr lang="en-US" altLang="ko-KR" sz="2800" b="1" dirty="0" smtClean="0"/>
              <a:t>rate</a:t>
            </a:r>
            <a:br>
              <a:rPr lang="en-US" altLang="ko-KR" sz="2800" b="1" dirty="0" smtClean="0"/>
            </a:br>
            <a:r>
              <a:rPr lang="en-US" altLang="ko-KR" sz="2400" i="1" u="sng" dirty="0" smtClean="0"/>
              <a:t>Lognormal Distribution</a:t>
            </a:r>
            <a:endParaRPr lang="ko-KR" altLang="en-US" sz="2800" i="1" u="sng" dirty="0"/>
          </a:p>
        </p:txBody>
      </p:sp>
    </p:spTree>
    <p:extLst>
      <p:ext uri="{BB962C8B-B14F-4D97-AF65-F5344CB8AC3E}">
        <p14:creationId xmlns:p14="http://schemas.microsoft.com/office/powerpoint/2010/main" val="167956931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5713784" y="338328"/>
            <a:ext cx="3106688" cy="1794528"/>
          </a:xfrm>
        </p:spPr>
        <p:txBody>
          <a:bodyPr>
            <a:normAutofit/>
          </a:bodyPr>
          <a:lstStyle/>
          <a:p>
            <a:r>
              <a:rPr lang="en-US" altLang="ko-KR" sz="2800" b="1" dirty="0" smtClean="0"/>
              <a:t>Monthly Inflation</a:t>
            </a:r>
            <a:br>
              <a:rPr lang="en-US" altLang="ko-KR" sz="2800" b="1" dirty="0" smtClean="0"/>
            </a:br>
            <a:r>
              <a:rPr lang="en-US" altLang="ko-KR" sz="2800" b="1" dirty="0" smtClean="0"/>
              <a:t>rate</a:t>
            </a:r>
            <a:br>
              <a:rPr lang="en-US" altLang="ko-KR" sz="2800" b="1" dirty="0" smtClean="0"/>
            </a:br>
            <a:r>
              <a:rPr lang="en-US" altLang="ko-KR" sz="2400" i="1" u="sng" dirty="0" smtClean="0"/>
              <a:t>Logistic Distribution</a:t>
            </a:r>
            <a:endParaRPr lang="ko-KR" altLang="en-US" sz="2800" i="1" u="sng" dirty="0"/>
          </a:p>
        </p:txBody>
      </p:sp>
      <p:pic>
        <p:nvPicPr>
          <p:cNvPr id="5" name="Picture 4" descr="Screen Shot 2013-12-02 at 9.00.0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88640"/>
            <a:ext cx="5278923" cy="2642254"/>
          </a:xfrm>
          <a:prstGeom prst="rect">
            <a:avLst/>
          </a:prstGeom>
        </p:spPr>
      </p:pic>
      <p:pic>
        <p:nvPicPr>
          <p:cNvPr id="6" name="Picture 5" descr="Screen Shot 2013-12-02 at 9.00.19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2996952"/>
            <a:ext cx="5302968" cy="3560564"/>
          </a:xfrm>
          <a:prstGeom prst="rect">
            <a:avLst/>
          </a:prstGeom>
        </p:spPr>
      </p:pic>
      <p:sp>
        <p:nvSpPr>
          <p:cNvPr id="7" name="Rectangle 6"/>
          <p:cNvSpPr/>
          <p:nvPr/>
        </p:nvSpPr>
        <p:spPr>
          <a:xfrm>
            <a:off x="5868144" y="3356992"/>
            <a:ext cx="1584176"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ko-KR" sz="2800" b="1" dirty="0" smtClean="0">
                <a:solidFill>
                  <a:schemeClr val="tx1"/>
                </a:solidFill>
              </a:rPr>
              <a:t>Positive</a:t>
            </a:r>
            <a:endParaRPr lang="ko-KR" altLang="en-US" sz="2800" b="1" dirty="0">
              <a:solidFill>
                <a:schemeClr val="tx1"/>
              </a:solidFill>
            </a:endParaRPr>
          </a:p>
        </p:txBody>
      </p:sp>
      <p:sp>
        <p:nvSpPr>
          <p:cNvPr id="8" name="Rectangle 7"/>
          <p:cNvSpPr/>
          <p:nvPr/>
        </p:nvSpPr>
        <p:spPr>
          <a:xfrm>
            <a:off x="5868144" y="4122962"/>
            <a:ext cx="1584176"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ko-KR" sz="2800" b="1" dirty="0" smtClean="0">
                <a:solidFill>
                  <a:schemeClr val="tx1"/>
                </a:solidFill>
              </a:rPr>
              <a:t>Base</a:t>
            </a:r>
            <a:endParaRPr lang="ko-KR" altLang="en-US" sz="2800" b="1" dirty="0">
              <a:solidFill>
                <a:schemeClr val="tx1"/>
              </a:solidFill>
            </a:endParaRPr>
          </a:p>
        </p:txBody>
      </p:sp>
      <p:sp>
        <p:nvSpPr>
          <p:cNvPr id="9" name="Rectangle 8"/>
          <p:cNvSpPr/>
          <p:nvPr/>
        </p:nvSpPr>
        <p:spPr>
          <a:xfrm>
            <a:off x="5868144" y="4941168"/>
            <a:ext cx="1584176"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ko-KR" sz="2800" b="1" dirty="0" smtClean="0">
                <a:solidFill>
                  <a:schemeClr val="tx1"/>
                </a:solidFill>
              </a:rPr>
              <a:t>Negative</a:t>
            </a:r>
            <a:endParaRPr lang="ko-KR" altLang="en-US" sz="2800" b="1" dirty="0">
              <a:solidFill>
                <a:schemeClr val="tx1"/>
              </a:solidFill>
            </a:endParaRPr>
          </a:p>
        </p:txBody>
      </p:sp>
      <p:sp>
        <p:nvSpPr>
          <p:cNvPr id="10" name="Rectangle 9"/>
          <p:cNvSpPr/>
          <p:nvPr/>
        </p:nvSpPr>
        <p:spPr>
          <a:xfrm>
            <a:off x="7596336" y="3356992"/>
            <a:ext cx="100811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ko-KR" sz="2800" b="1" i="1" dirty="0" smtClean="0">
                <a:solidFill>
                  <a:schemeClr val="tx1"/>
                </a:solidFill>
              </a:rPr>
              <a:t>1.88</a:t>
            </a:r>
            <a:endParaRPr lang="ko-KR" altLang="en-US" sz="2800" b="1" i="1" dirty="0">
              <a:solidFill>
                <a:schemeClr val="tx1"/>
              </a:solidFill>
            </a:endParaRPr>
          </a:p>
        </p:txBody>
      </p:sp>
      <p:sp>
        <p:nvSpPr>
          <p:cNvPr id="11" name="Rectangle 10"/>
          <p:cNvSpPr/>
          <p:nvPr/>
        </p:nvSpPr>
        <p:spPr>
          <a:xfrm>
            <a:off x="7596336" y="4122962"/>
            <a:ext cx="100811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ko-KR" sz="2800" b="1" i="1" dirty="0" smtClean="0">
                <a:solidFill>
                  <a:schemeClr val="tx1"/>
                </a:solidFill>
              </a:rPr>
              <a:t>2.52</a:t>
            </a:r>
            <a:endParaRPr lang="ko-KR" altLang="en-US" sz="2800" b="1" i="1" dirty="0">
              <a:solidFill>
                <a:schemeClr val="tx1"/>
              </a:solidFill>
            </a:endParaRPr>
          </a:p>
        </p:txBody>
      </p:sp>
      <p:sp>
        <p:nvSpPr>
          <p:cNvPr id="12" name="Rectangle 11"/>
          <p:cNvSpPr/>
          <p:nvPr/>
        </p:nvSpPr>
        <p:spPr>
          <a:xfrm>
            <a:off x="7596336" y="4941168"/>
            <a:ext cx="100811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ko-KR" sz="2800" b="1" i="1" dirty="0" smtClean="0">
                <a:solidFill>
                  <a:schemeClr val="tx1"/>
                </a:solidFill>
              </a:rPr>
              <a:t>3.16</a:t>
            </a:r>
            <a:endParaRPr lang="ko-KR" altLang="en-US" sz="2800" b="1" i="1" dirty="0">
              <a:solidFill>
                <a:schemeClr val="tx1"/>
              </a:solidFill>
            </a:endParaRPr>
          </a:p>
        </p:txBody>
      </p:sp>
    </p:spTree>
    <p:extLst>
      <p:ext uri="{BB962C8B-B14F-4D97-AF65-F5344CB8AC3E}">
        <p14:creationId xmlns:p14="http://schemas.microsoft.com/office/powerpoint/2010/main" val="4065453036"/>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326</TotalTime>
  <Words>702</Words>
  <Application>Microsoft Macintosh PowerPoint</Application>
  <PresentationFormat>On-screen Show (4:3)</PresentationFormat>
  <Paragraphs>108</Paragraphs>
  <Slides>21</Slides>
  <Notes>2</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Waveform</vt:lpstr>
      <vt:lpstr>What to do if you  DON’T win the lottery </vt:lpstr>
      <vt:lpstr>We were nervous after the first class of Prof. Roubini, a.k.a Dr. Doom…</vt:lpstr>
      <vt:lpstr>What should I choose as a career if I want to… </vt:lpstr>
      <vt:lpstr>So we created a model</vt:lpstr>
      <vt:lpstr>Economic Variables</vt:lpstr>
      <vt:lpstr>Crystal Ball Construction</vt:lpstr>
      <vt:lpstr>Quarterly GDP  growth rate Logistic Distribution</vt:lpstr>
      <vt:lpstr>Monthly Unemployment rate Lognormal Distribution</vt:lpstr>
      <vt:lpstr>Monthly Inflation rate Logistic Distribution</vt:lpstr>
      <vt:lpstr>Our Model is here to help</vt:lpstr>
      <vt:lpstr>Models</vt:lpstr>
      <vt:lpstr>Model Construction Wages</vt:lpstr>
      <vt:lpstr>Model Construction Industry Preferences</vt:lpstr>
      <vt:lpstr>Model Construction Personal Aptitude Score</vt:lpstr>
      <vt:lpstr>Building the model</vt:lpstr>
      <vt:lpstr>Bring it all together.. (2)</vt:lpstr>
      <vt:lpstr>Bring it all together.. (2)</vt:lpstr>
      <vt:lpstr>Playing with the model</vt:lpstr>
      <vt:lpstr>Playing with the model</vt:lpstr>
      <vt:lpstr>Challenges and Improvements</vt:lpstr>
      <vt:lpstr>Disclaimer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to do if you  DON’T win the lottery</dc:title>
  <dc:creator>user</dc:creator>
  <cp:lastModifiedBy>David Sangokoya</cp:lastModifiedBy>
  <cp:revision>34</cp:revision>
  <dcterms:created xsi:type="dcterms:W3CDTF">2013-12-02T21:52:22Z</dcterms:created>
  <dcterms:modified xsi:type="dcterms:W3CDTF">2013-12-03T15:20:47Z</dcterms:modified>
</cp:coreProperties>
</file>