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8" r:id="rId4"/>
    <p:sldId id="272" r:id="rId5"/>
    <p:sldId id="279" r:id="rId6"/>
    <p:sldId id="264" r:id="rId7"/>
    <p:sldId id="280" r:id="rId8"/>
    <p:sldId id="274" r:id="rId9"/>
    <p:sldId id="259" r:id="rId10"/>
    <p:sldId id="262" r:id="rId11"/>
    <p:sldId id="266" r:id="rId12"/>
    <p:sldId id="267" r:id="rId13"/>
    <p:sldId id="268" r:id="rId14"/>
    <p:sldId id="277" r:id="rId15"/>
    <p:sldId id="270" r:id="rId16"/>
    <p:sldId id="281" r:id="rId17"/>
    <p:sldId id="282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5A9E50-60C9-0A42-9185-2A4400F609E9}">
          <p14:sldIdLst>
            <p14:sldId id="256"/>
            <p14:sldId id="257"/>
            <p14:sldId id="278"/>
            <p14:sldId id="272"/>
            <p14:sldId id="279"/>
            <p14:sldId id="264"/>
            <p14:sldId id="280"/>
            <p14:sldId id="274"/>
            <p14:sldId id="259"/>
            <p14:sldId id="262"/>
            <p14:sldId id="266"/>
            <p14:sldId id="267"/>
            <p14:sldId id="268"/>
            <p14:sldId id="277"/>
            <p14:sldId id="270"/>
            <p14:sldId id="281"/>
            <p14:sldId id="282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04" autoAdjust="0"/>
  </p:normalViewPr>
  <p:slideViewPr>
    <p:cSldViewPr snapToGrid="0" snapToObjects="1">
      <p:cViewPr varScale="1">
        <p:scale>
          <a:sx n="75" d="100"/>
          <a:sy n="75" d="100"/>
        </p:scale>
        <p:origin x="-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0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D5718-9492-9F48-89E1-73A2B64069E6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CED80-209F-EF47-B1A4-4FF24107A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01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Excel_Sheet2.xlsx"/><Relationship Id="rId5" Type="http://schemas.openxmlformats.org/officeDocument/2006/relationships/image" Target="../media/image1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noqJbivv6o&amp;list=PLyUMo7BXSp4HKYgMRFA6L-f_qBVGopVs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72" y="2496857"/>
            <a:ext cx="8496622" cy="1470025"/>
          </a:xfrm>
        </p:spPr>
        <p:txBody>
          <a:bodyPr/>
          <a:lstStyle/>
          <a:p>
            <a:r>
              <a:rPr lang="en-US" dirty="0" smtClean="0"/>
              <a:t>“Shitty” Decision Model: </a:t>
            </a:r>
            <a:br>
              <a:rPr lang="en-US" dirty="0" smtClean="0"/>
            </a:br>
            <a:r>
              <a:rPr lang="en-US" sz="3800" dirty="0" smtClean="0"/>
              <a:t>The</a:t>
            </a:r>
            <a:r>
              <a:rPr lang="en-US" dirty="0" smtClean="0"/>
              <a:t> </a:t>
            </a:r>
            <a:r>
              <a:rPr lang="en-US" sz="3800" dirty="0" smtClean="0"/>
              <a:t>Bathroom Access Issue at Stern </a:t>
            </a:r>
            <a:r>
              <a:rPr lang="en-US" sz="3600" dirty="0" smtClean="0"/>
              <a:t>	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7545" y="3966882"/>
            <a:ext cx="6762749" cy="1752600"/>
          </a:xfrm>
        </p:spPr>
        <p:txBody>
          <a:bodyPr/>
          <a:lstStyle/>
          <a:p>
            <a:r>
              <a:rPr lang="en-US" dirty="0" smtClean="0"/>
              <a:t>Margaret Feinberg, Bradford Stein, Whitney Krueger, </a:t>
            </a:r>
          </a:p>
          <a:p>
            <a:r>
              <a:rPr lang="en-US" dirty="0" smtClean="0"/>
              <a:t>Winston Smith </a:t>
            </a:r>
            <a:r>
              <a:rPr lang="en-US" dirty="0"/>
              <a:t>and Ram Mohan</a:t>
            </a:r>
          </a:p>
        </p:txBody>
      </p:sp>
    </p:spTree>
    <p:extLst>
      <p:ext uri="{BB962C8B-B14F-4D97-AF65-F5344CB8AC3E}">
        <p14:creationId xmlns:p14="http://schemas.microsoft.com/office/powerpoint/2010/main" val="377629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86031" y="714376"/>
            <a:ext cx="400467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A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3708" y="818316"/>
            <a:ext cx="400467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B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01385" y="818316"/>
            <a:ext cx="400467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C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1.5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59061" y="818316"/>
            <a:ext cx="400467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D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2</a:t>
            </a:r>
          </a:p>
        </p:txBody>
      </p:sp>
      <p:sp>
        <p:nvSpPr>
          <p:cNvPr id="4" name="Oval 3"/>
          <p:cNvSpPr/>
          <p:nvPr/>
        </p:nvSpPr>
        <p:spPr>
          <a:xfrm>
            <a:off x="929755" y="989944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2079" y="989944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" name="Oval 6"/>
          <p:cNvSpPr/>
          <p:nvPr/>
        </p:nvSpPr>
        <p:spPr>
          <a:xfrm>
            <a:off x="1387432" y="989944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Oval 7"/>
          <p:cNvSpPr/>
          <p:nvPr/>
        </p:nvSpPr>
        <p:spPr>
          <a:xfrm>
            <a:off x="1845109" y="989944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9" name="Oval 8"/>
          <p:cNvSpPr/>
          <p:nvPr/>
        </p:nvSpPr>
        <p:spPr>
          <a:xfrm>
            <a:off x="2333625" y="1000125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5</a:t>
            </a:r>
            <a:endParaRPr lang="en-US" dirty="0" smtClean="0"/>
          </a:p>
        </p:txBody>
      </p:sp>
      <p:sp>
        <p:nvSpPr>
          <p:cNvPr id="10" name="Oval 9"/>
          <p:cNvSpPr/>
          <p:nvPr/>
        </p:nvSpPr>
        <p:spPr>
          <a:xfrm>
            <a:off x="2428875" y="3810000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1" name="Oval 10"/>
          <p:cNvSpPr/>
          <p:nvPr/>
        </p:nvSpPr>
        <p:spPr>
          <a:xfrm>
            <a:off x="2762250" y="2095500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714750" y="1428750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047875" y="809625"/>
            <a:ext cx="381000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E</a:t>
            </a:r>
          </a:p>
          <a:p>
            <a:pPr algn="ctr"/>
            <a:r>
              <a:rPr lang="en-US" sz="1300" dirty="0"/>
              <a:t> </a:t>
            </a:r>
          </a:p>
          <a:p>
            <a:pPr algn="ctr"/>
            <a:r>
              <a:rPr lang="en-US" sz="1300" dirty="0"/>
              <a:t>1.5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89856" y="2857501"/>
            <a:ext cx="858144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F      10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19375" y="1809751"/>
            <a:ext cx="686515" cy="469428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G     1.5</a:t>
            </a:r>
          </a:p>
        </p:txBody>
      </p:sp>
      <p:cxnSp>
        <p:nvCxnSpPr>
          <p:cNvPr id="44" name="Straight Arrow Connector 43"/>
          <p:cNvCxnSpPr>
            <a:stCxn id="8" idx="6"/>
            <a:endCxn id="9" idx="2"/>
          </p:cNvCxnSpPr>
          <p:nvPr/>
        </p:nvCxnSpPr>
        <p:spPr>
          <a:xfrm>
            <a:off x="2131157" y="1132968"/>
            <a:ext cx="202468" cy="10181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9" idx="5"/>
            <a:endCxn id="11" idx="0"/>
          </p:cNvCxnSpPr>
          <p:nvPr/>
        </p:nvCxnSpPr>
        <p:spPr>
          <a:xfrm>
            <a:off x="2577783" y="1244282"/>
            <a:ext cx="327492" cy="851218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714750" y="3476625"/>
            <a:ext cx="381000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R 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1.5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81375" y="1544350"/>
            <a:ext cx="352842" cy="869537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I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1.5</a:t>
            </a:r>
          </a:p>
        </p:txBody>
      </p:sp>
      <p:cxnSp>
        <p:nvCxnSpPr>
          <p:cNvPr id="84" name="Straight Arrow Connector 83"/>
          <p:cNvCxnSpPr>
            <a:endCxn id="87" idx="1"/>
          </p:cNvCxnSpPr>
          <p:nvPr/>
        </p:nvCxnSpPr>
        <p:spPr>
          <a:xfrm>
            <a:off x="3095625" y="2238375"/>
            <a:ext cx="1184891" cy="85151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>
            <a:off x="4238625" y="3048000"/>
            <a:ext cx="286048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332856" y="2571751"/>
            <a:ext cx="858144" cy="469428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H         10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191125" y="2925475"/>
            <a:ext cx="428625" cy="66948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T</a:t>
            </a:r>
          </a:p>
          <a:p>
            <a:pPr algn="ctr"/>
            <a:endParaRPr lang="en-US" sz="1300" dirty="0"/>
          </a:p>
          <a:p>
            <a:pPr algn="ctr"/>
            <a:r>
              <a:rPr lang="en-US" sz="1300" dirty="0"/>
              <a:t>1.5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762375" y="1143001"/>
            <a:ext cx="1000125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J        2</a:t>
            </a:r>
          </a:p>
        </p:txBody>
      </p:sp>
      <p:sp>
        <p:nvSpPr>
          <p:cNvPr id="108" name="Oval 107"/>
          <p:cNvSpPr/>
          <p:nvPr/>
        </p:nvSpPr>
        <p:spPr>
          <a:xfrm>
            <a:off x="4143375" y="80962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4429125" y="523876"/>
            <a:ext cx="76200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L        3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905500" y="1809751"/>
            <a:ext cx="858144" cy="469428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K           5</a:t>
            </a:r>
          </a:p>
        </p:txBody>
      </p:sp>
      <p:cxnSp>
        <p:nvCxnSpPr>
          <p:cNvPr id="112" name="Straight Arrow Connector 111"/>
          <p:cNvCxnSpPr>
            <a:endCxn id="128" idx="2"/>
          </p:cNvCxnSpPr>
          <p:nvPr/>
        </p:nvCxnSpPr>
        <p:spPr>
          <a:xfrm>
            <a:off x="4667250" y="809625"/>
            <a:ext cx="3667125" cy="2476649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4591765" y="23812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cxnSp>
        <p:nvCxnSpPr>
          <p:cNvPr id="118" name="Straight Arrow Connector 117"/>
          <p:cNvCxnSpPr>
            <a:stCxn id="11" idx="6"/>
            <a:endCxn id="13" idx="3"/>
          </p:cNvCxnSpPr>
          <p:nvPr/>
        </p:nvCxnSpPr>
        <p:spPr>
          <a:xfrm flipV="1">
            <a:off x="3048298" y="1672908"/>
            <a:ext cx="766990" cy="56561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endCxn id="117" idx="4"/>
          </p:cNvCxnSpPr>
          <p:nvPr/>
        </p:nvCxnSpPr>
        <p:spPr>
          <a:xfrm flipV="1">
            <a:off x="4619625" y="524173"/>
            <a:ext cx="315398" cy="33307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4" name="Oval 123"/>
          <p:cNvSpPr/>
          <p:nvPr/>
        </p:nvSpPr>
        <p:spPr>
          <a:xfrm>
            <a:off x="5734765" y="71437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25" name="Oval 124"/>
          <p:cNvSpPr/>
          <p:nvPr/>
        </p:nvSpPr>
        <p:spPr>
          <a:xfrm>
            <a:off x="6782515" y="128587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126" name="Oval 125"/>
          <p:cNvSpPr/>
          <p:nvPr/>
        </p:nvSpPr>
        <p:spPr>
          <a:xfrm>
            <a:off x="7830265" y="185737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127" name="Oval 126"/>
          <p:cNvSpPr/>
          <p:nvPr/>
        </p:nvSpPr>
        <p:spPr>
          <a:xfrm>
            <a:off x="8382000" y="2571750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28" name="Oval 127"/>
          <p:cNvSpPr/>
          <p:nvPr/>
        </p:nvSpPr>
        <p:spPr>
          <a:xfrm>
            <a:off x="8334375" y="3143250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129" name="Oval 128"/>
          <p:cNvSpPr/>
          <p:nvPr/>
        </p:nvSpPr>
        <p:spPr>
          <a:xfrm>
            <a:off x="8286750" y="366712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130" name="Oval 129"/>
          <p:cNvSpPr/>
          <p:nvPr/>
        </p:nvSpPr>
        <p:spPr>
          <a:xfrm>
            <a:off x="8286750" y="4191000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131" name="Oval 130"/>
          <p:cNvSpPr/>
          <p:nvPr/>
        </p:nvSpPr>
        <p:spPr>
          <a:xfrm>
            <a:off x="8286750" y="4762500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19</a:t>
            </a:r>
            <a:endParaRPr lang="en-US" dirty="0"/>
          </a:p>
        </p:txBody>
      </p:sp>
      <p:sp>
        <p:nvSpPr>
          <p:cNvPr id="132" name="Oval 131"/>
          <p:cNvSpPr/>
          <p:nvPr/>
        </p:nvSpPr>
        <p:spPr>
          <a:xfrm>
            <a:off x="8286750" y="5286375"/>
            <a:ext cx="686515" cy="286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146" name="TextBox 145"/>
          <p:cNvSpPr txBox="1"/>
          <p:nvPr/>
        </p:nvSpPr>
        <p:spPr>
          <a:xfrm>
            <a:off x="5163265" y="476251"/>
            <a:ext cx="95250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M         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96000" y="1000126"/>
            <a:ext cx="1019592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N             1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7239000" y="1595696"/>
            <a:ext cx="952500" cy="469428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O              2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8096250" y="2190751"/>
            <a:ext cx="857250" cy="469428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P            1.5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8286750" y="2857501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Q        3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8286750" y="3381376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S        1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8239125" y="3905251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U       1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8239125" y="4476751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V       1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8191500" y="5000626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W        1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8191500" y="5667376"/>
            <a:ext cx="857250" cy="269373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300" dirty="0"/>
              <a:t>X        1.5</a:t>
            </a:r>
          </a:p>
        </p:txBody>
      </p:sp>
      <p:sp>
        <p:nvSpPr>
          <p:cNvPr id="170" name="Hexagon 169"/>
          <p:cNvSpPr/>
          <p:nvPr/>
        </p:nvSpPr>
        <p:spPr>
          <a:xfrm>
            <a:off x="8191500" y="6000750"/>
            <a:ext cx="857250" cy="809625"/>
          </a:xfrm>
          <a:prstGeom prst="hex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dirty="0" smtClean="0"/>
              <a:t>END</a:t>
            </a:r>
          </a:p>
          <a:p>
            <a:pPr algn="ctr"/>
            <a:r>
              <a:rPr lang="en-US" dirty="0" smtClean="0"/>
              <a:t>21</a:t>
            </a:r>
            <a:endParaRPr lang="en-US" dirty="0"/>
          </a:p>
        </p:txBody>
      </p:sp>
      <p:sp>
        <p:nvSpPr>
          <p:cNvPr id="171" name="5-Point Star 170"/>
          <p:cNvSpPr/>
          <p:nvPr/>
        </p:nvSpPr>
        <p:spPr>
          <a:xfrm>
            <a:off x="47625" y="0"/>
            <a:ext cx="809625" cy="714375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172" name="Straight Arrow Connector 171"/>
          <p:cNvCxnSpPr>
            <a:endCxn id="5" idx="0"/>
          </p:cNvCxnSpPr>
          <p:nvPr/>
        </p:nvCxnSpPr>
        <p:spPr>
          <a:xfrm>
            <a:off x="476250" y="571500"/>
            <a:ext cx="138853" cy="418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132" idx="4"/>
          </p:cNvCxnSpPr>
          <p:nvPr/>
        </p:nvCxnSpPr>
        <p:spPr>
          <a:xfrm flipH="1">
            <a:off x="8620125" y="5572423"/>
            <a:ext cx="9883" cy="380702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87" idx="6"/>
            <a:endCxn id="128" idx="2"/>
          </p:cNvCxnSpPr>
          <p:nvPr/>
        </p:nvCxnSpPr>
        <p:spPr>
          <a:xfrm>
            <a:off x="4524673" y="3191024"/>
            <a:ext cx="3809702" cy="95250"/>
          </a:xfrm>
          <a:prstGeom prst="straightConnector1">
            <a:avLst/>
          </a:prstGeom>
          <a:ln cap="flat"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0" idx="6"/>
            <a:endCxn id="128" idx="2"/>
          </p:cNvCxnSpPr>
          <p:nvPr/>
        </p:nvCxnSpPr>
        <p:spPr>
          <a:xfrm flipV="1">
            <a:off x="2714923" y="3286274"/>
            <a:ext cx="5619452" cy="666750"/>
          </a:xfrm>
          <a:prstGeom prst="straightConnector1">
            <a:avLst/>
          </a:prstGeom>
          <a:ln cap="flat">
            <a:headEnd type="oval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117" idx="6"/>
            <a:endCxn id="124" idx="1"/>
          </p:cNvCxnSpPr>
          <p:nvPr/>
        </p:nvCxnSpPr>
        <p:spPr>
          <a:xfrm>
            <a:off x="5278280" y="381150"/>
            <a:ext cx="557023" cy="37511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24" idx="5"/>
            <a:endCxn id="125" idx="1"/>
          </p:cNvCxnSpPr>
          <p:nvPr/>
        </p:nvCxnSpPr>
        <p:spPr>
          <a:xfrm>
            <a:off x="6320742" y="958533"/>
            <a:ext cx="562311" cy="36923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7401640" y="1524000"/>
            <a:ext cx="562311" cy="36923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26" idx="4"/>
            <a:endCxn id="127" idx="0"/>
          </p:cNvCxnSpPr>
          <p:nvPr/>
        </p:nvCxnSpPr>
        <p:spPr>
          <a:xfrm>
            <a:off x="8173523" y="2143423"/>
            <a:ext cx="551735" cy="42832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27" idx="4"/>
            <a:endCxn id="154" idx="2"/>
          </p:cNvCxnSpPr>
          <p:nvPr/>
        </p:nvCxnSpPr>
        <p:spPr>
          <a:xfrm flipH="1">
            <a:off x="8715375" y="2857798"/>
            <a:ext cx="9883" cy="26907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>
            <a:stCxn id="9" idx="5"/>
            <a:endCxn id="10" idx="0"/>
          </p:cNvCxnSpPr>
          <p:nvPr/>
        </p:nvCxnSpPr>
        <p:spPr>
          <a:xfrm flipH="1">
            <a:off x="2571900" y="1244282"/>
            <a:ext cx="5883" cy="2565718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>
            <a:stCxn id="13" idx="0"/>
            <a:endCxn id="108" idx="4"/>
          </p:cNvCxnSpPr>
          <p:nvPr/>
        </p:nvCxnSpPr>
        <p:spPr>
          <a:xfrm flipV="1">
            <a:off x="4058008" y="1095673"/>
            <a:ext cx="428625" cy="33307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8" name="Straight Arrow Connector 237"/>
          <p:cNvCxnSpPr/>
          <p:nvPr/>
        </p:nvCxnSpPr>
        <p:spPr>
          <a:xfrm>
            <a:off x="1666875" y="1143000"/>
            <a:ext cx="202468" cy="10181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9" name="Straight Arrow Connector 238"/>
          <p:cNvCxnSpPr/>
          <p:nvPr/>
        </p:nvCxnSpPr>
        <p:spPr>
          <a:xfrm>
            <a:off x="1190625" y="1143000"/>
            <a:ext cx="202468" cy="10181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0" name="Straight Arrow Connector 239"/>
          <p:cNvCxnSpPr/>
          <p:nvPr/>
        </p:nvCxnSpPr>
        <p:spPr>
          <a:xfrm>
            <a:off x="762000" y="1143000"/>
            <a:ext cx="202468" cy="10181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4" name="Straight Arrow Connector 243"/>
          <p:cNvCxnSpPr>
            <a:stCxn id="158" idx="0"/>
            <a:endCxn id="158" idx="2"/>
          </p:cNvCxnSpPr>
          <p:nvPr/>
        </p:nvCxnSpPr>
        <p:spPr>
          <a:xfrm>
            <a:off x="8667750" y="3905251"/>
            <a:ext cx="0" cy="269373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5" name="Straight Arrow Connector 244"/>
          <p:cNvCxnSpPr/>
          <p:nvPr/>
        </p:nvCxnSpPr>
        <p:spPr>
          <a:xfrm flipH="1">
            <a:off x="8667750" y="3429000"/>
            <a:ext cx="9883" cy="233291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/>
          <p:nvPr/>
        </p:nvCxnSpPr>
        <p:spPr>
          <a:xfrm>
            <a:off x="8667750" y="4476750"/>
            <a:ext cx="0" cy="28091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1" name="Straight Arrow Connector 250"/>
          <p:cNvCxnSpPr/>
          <p:nvPr/>
        </p:nvCxnSpPr>
        <p:spPr>
          <a:xfrm>
            <a:off x="8620125" y="5000625"/>
            <a:ext cx="0" cy="280916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58" name="TextBox 257"/>
          <p:cNvSpPr txBox="1"/>
          <p:nvPr/>
        </p:nvSpPr>
        <p:spPr>
          <a:xfrm>
            <a:off x="333375" y="4521119"/>
            <a:ext cx="4191000" cy="195245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57150" tIns="28575" rIns="57150" bIns="28575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Key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Letter: Activity Symbol</a:t>
            </a:r>
          </a:p>
          <a:p>
            <a:r>
              <a:rPr lang="en-US" sz="1400" dirty="0">
                <a:solidFill>
                  <a:schemeClr val="bg1"/>
                </a:solidFill>
              </a:rPr>
              <a:t>Number: Duration</a:t>
            </a: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Critical Path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Non-Critical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2619375" y="5143500"/>
            <a:ext cx="1000125" cy="284762"/>
          </a:xfrm>
          <a:prstGeom prst="rect">
            <a:avLst/>
          </a:prstGeom>
          <a:solidFill>
            <a:srgbClr val="000000">
              <a:alpha val="5098"/>
            </a:srgb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649" tIns="34324" rIns="68649" bIns="34324" rtlCol="0">
            <a:sp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F      10</a:t>
            </a:r>
          </a:p>
        </p:txBody>
      </p:sp>
      <p:cxnSp>
        <p:nvCxnSpPr>
          <p:cNvPr id="260" name="Straight Arrow Connector 259"/>
          <p:cNvCxnSpPr/>
          <p:nvPr/>
        </p:nvCxnSpPr>
        <p:spPr>
          <a:xfrm>
            <a:off x="2667000" y="5762625"/>
            <a:ext cx="904875" cy="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/>
          <p:nvPr/>
        </p:nvCxnSpPr>
        <p:spPr>
          <a:xfrm>
            <a:off x="2667000" y="6238875"/>
            <a:ext cx="904875" cy="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433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Basic Solver Solution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4271722"/>
              </p:ext>
            </p:extLst>
          </p:nvPr>
        </p:nvGraphicFramePr>
        <p:xfrm>
          <a:off x="238082" y="1510285"/>
          <a:ext cx="8140700" cy="5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Worksheet" r:id="rId4" imgW="8140700" imgH="5080000" progId="Excel.Sheet.12">
                  <p:embed/>
                </p:oleObj>
              </mc:Choice>
              <mc:Fallback>
                <p:oleObj name="Worksheet" r:id="rId4" imgW="8140700" imgH="5080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8082" y="1510285"/>
                        <a:ext cx="8140700" cy="50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904193"/>
              </p:ext>
            </p:extLst>
          </p:nvPr>
        </p:nvGraphicFramePr>
        <p:xfrm>
          <a:off x="651025" y="924451"/>
          <a:ext cx="7327900" cy="558800"/>
        </p:xfrm>
        <a:graphic>
          <a:graphicData uri="http://schemas.openxmlformats.org/drawingml/2006/table">
            <a:tbl>
              <a:tblPr/>
              <a:tblGrid>
                <a:gridCol w="215900"/>
                <a:gridCol w="215900"/>
                <a:gridCol w="215900"/>
                <a:gridCol w="317500"/>
                <a:gridCol w="317500"/>
                <a:gridCol w="215900"/>
                <a:gridCol w="241300"/>
                <a:gridCol w="317500"/>
                <a:gridCol w="266700"/>
                <a:gridCol w="266700"/>
                <a:gridCol w="279400"/>
                <a:gridCol w="266700"/>
                <a:gridCol w="279400"/>
                <a:gridCol w="279400"/>
                <a:gridCol w="279400"/>
                <a:gridCol w="393700"/>
                <a:gridCol w="393700"/>
                <a:gridCol w="393700"/>
                <a:gridCol w="393700"/>
                <a:gridCol w="393700"/>
                <a:gridCol w="393700"/>
                <a:gridCol w="279400"/>
                <a:gridCol w="711200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Trebuchet M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25.5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28.5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30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Total </a:t>
                      </a:r>
                      <a:b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</a:b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/>
                        </a:rPr>
                        <a:t>Minutes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DD08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166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Report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6404115"/>
              </p:ext>
            </p:extLst>
          </p:nvPr>
        </p:nvGraphicFramePr>
        <p:xfrm>
          <a:off x="1952625" y="1425388"/>
          <a:ext cx="5000627" cy="5161707"/>
        </p:xfrm>
        <a:graphic>
          <a:graphicData uri="http://schemas.openxmlformats.org/drawingml/2006/table">
            <a:tbl>
              <a:tblPr/>
              <a:tblGrid>
                <a:gridCol w="182791"/>
                <a:gridCol w="496146"/>
                <a:gridCol w="722070"/>
                <a:gridCol w="856247"/>
                <a:gridCol w="1463840"/>
                <a:gridCol w="848670"/>
                <a:gridCol w="430863"/>
              </a:tblGrid>
              <a:tr h="20164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Constraints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49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Name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Cell Value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Formula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Status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Slack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$X$10&gt;=$Z$10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$X$11&gt;=$Z$11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$X$12&gt;=$Z$12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$X$13&gt;=$Z$13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E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$X$14&gt;=$Z$14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$X$15&gt;=$Z$15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$X$16&gt;=$Z$16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H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$X$17&gt;=$Z$17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Not 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$X$18&gt;=$Z$18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J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$X$19&gt;=$Z$19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K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$X$20&gt;=$Z$20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Not 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$X$21&gt;=$Z$21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$X$22&gt;=$Z$22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$X$23&gt;=$Z$23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$X$24&gt;=$Z$24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$X$25&gt;=$Z$25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Q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$X$26&gt;=$Z$26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R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$X$27&gt;=$Z$27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Not 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$X$28&gt;=$Z$28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$X$29&gt;=$Z$29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U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$X$30&gt;=$Z$30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$X$31&gt;=$Z$31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W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$X$32&gt;=$Z$32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649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X 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$X$33&gt;=$Z$33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Binding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602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Using Solver, we determined that the optimal cleaning sequence without crashing takes 30 minutes per bathroom</a:t>
            </a:r>
          </a:p>
          <a:p>
            <a:pPr lvl="1"/>
            <a:r>
              <a:rPr lang="en-US" dirty="0" smtClean="0"/>
              <a:t>Total of 1680 minutes of cleaning per day</a:t>
            </a:r>
          </a:p>
          <a:p>
            <a:r>
              <a:rPr lang="en-US" dirty="0" smtClean="0"/>
              <a:t>What if cut the breaks out of each shift so that no cleaning would occur? </a:t>
            </a:r>
          </a:p>
          <a:p>
            <a:pPr lvl="1"/>
            <a:r>
              <a:rPr lang="en-US" dirty="0" smtClean="0"/>
              <a:t>Shift 1: 10:30 AM to 11:50 AM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80 minutes</a:t>
            </a:r>
          </a:p>
          <a:p>
            <a:pPr lvl="1"/>
            <a:r>
              <a:rPr lang="en-US" dirty="0" smtClean="0"/>
              <a:t>Shift 2: 12:00 PM to 1:30 PM </a:t>
            </a:r>
            <a:r>
              <a:rPr lang="en-US" dirty="0" smtClean="0">
                <a:sym typeface="Wingdings" pitchFamily="2" charset="2"/>
              </a:rPr>
              <a:t> 90 minutes</a:t>
            </a:r>
            <a:endParaRPr lang="en-US" dirty="0" smtClean="0"/>
          </a:p>
          <a:p>
            <a:pPr lvl="1"/>
            <a:r>
              <a:rPr lang="en-US" dirty="0" smtClean="0"/>
              <a:t>Shift 3: 3:00 PM to 4:20 PM </a:t>
            </a:r>
            <a:r>
              <a:rPr lang="en-US" dirty="0" smtClean="0">
                <a:sym typeface="Wingdings" pitchFamily="2" charset="2"/>
              </a:rPr>
              <a:t> 80 minutes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Shift 4: 5:00 PM to 6:00 PM  60 minutes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New Total: 1240 minutes available for cleaning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Would need to crash 440 minutes throughout the day to make this work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That’s roughly 15.7 minutes per bathroom per day,  7.9 minutes per cleaning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Target: improved bathroom cleaning duration: 22.14 minutes</a:t>
            </a:r>
          </a:p>
          <a:p>
            <a:pPr lvl="3"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1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600200"/>
            <a:ext cx="8534400" cy="46481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28600" y="1600200"/>
          <a:ext cx="8534400" cy="4648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Worksheet" r:id="rId4" imgW="20326278" imgH="7677181" progId="Excel.Sheet.12">
                  <p:embed/>
                </p:oleObj>
              </mc:Choice>
              <mc:Fallback>
                <p:oleObj name="Worksheet" r:id="rId4" imgW="20326278" imgH="7677181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00200"/>
                        <a:ext cx="8534400" cy="4648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474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Attendance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544704"/>
            <a:ext cx="7583487" cy="4208930"/>
          </a:xfrm>
        </p:spPr>
        <p:txBody>
          <a:bodyPr>
            <a:normAutofit/>
          </a:bodyPr>
          <a:lstStyle/>
          <a:p>
            <a:r>
              <a:rPr lang="en-US" sz="1900" dirty="0" smtClean="0"/>
              <a:t>Annual Stern Tuition: $61,274 ($30,637/semester)</a:t>
            </a:r>
          </a:p>
          <a:p>
            <a:r>
              <a:rPr lang="en-US" sz="1900" dirty="0" smtClean="0"/>
              <a:t>15 credits per semester, 15 weeks per semester </a:t>
            </a:r>
          </a:p>
          <a:p>
            <a:r>
              <a:rPr lang="en-US" sz="1900" dirty="0" smtClean="0"/>
              <a:t>Cost per credit hour: $136.16</a:t>
            </a:r>
          </a:p>
          <a:p>
            <a:r>
              <a:rPr lang="en-US" sz="1900" dirty="0" smtClean="0"/>
              <a:t>Average salary foregone per hour: $28.85</a:t>
            </a:r>
          </a:p>
          <a:p>
            <a:r>
              <a:rPr lang="en-US" sz="1900" dirty="0" smtClean="0"/>
              <a:t>Total Cost of MBA per minute: $2.75</a:t>
            </a:r>
            <a:endParaRPr lang="en-US" sz="1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507982"/>
              </p:ext>
            </p:extLst>
          </p:nvPr>
        </p:nvGraphicFramePr>
        <p:xfrm>
          <a:off x="779462" y="4204724"/>
          <a:ext cx="7583486" cy="2282329"/>
        </p:xfrm>
        <a:graphic>
          <a:graphicData uri="http://schemas.openxmlformats.org/drawingml/2006/table">
            <a:tbl>
              <a:tblPr/>
              <a:tblGrid>
                <a:gridCol w="2236021"/>
                <a:gridCol w="717214"/>
                <a:gridCol w="232040"/>
                <a:gridCol w="2320399"/>
                <a:gridCol w="2077812"/>
              </a:tblGrid>
              <a:tr h="16875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The MBA Expense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Tuition and Fees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$61,274.00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Average Pre-MBA </a:t>
                      </a:r>
                      <a:r>
                        <a:rPr lang="en-US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Salary </a:t>
                      </a:r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(Opportunity Cost)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$60,000.00 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Months in academic calendar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9 Month Average Salary Forgeone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$45,000.00 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Semesters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Weeks in 3/4 Year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Credits per semester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Hours Worked (40 hour work week)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1560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Weeks per Semester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Salary Foregone per Hour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$28.85 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Credit Hours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225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Tuition for 1 semester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$30,637.00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Tuition per Credit Hour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$136.16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Total cost of 1 hour of MBA's time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$165.01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Total cost of 1 minute of MBA time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$2.75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7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10547" marR="10547" marT="1054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319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include the value of an MBA’s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4398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To crash the cleaning of the bathrooms in order to avoid conflicts during breaks would cost:</a:t>
            </a:r>
          </a:p>
          <a:p>
            <a:pPr lvl="1"/>
            <a:r>
              <a:rPr lang="en-US" dirty="0" smtClean="0"/>
              <a:t>10 months * 4 weeks per month * 5 days per week * $393.34 per day to crash bathrooms = $78,668 per year</a:t>
            </a:r>
          </a:p>
          <a:p>
            <a:r>
              <a:rPr lang="en-US" dirty="0" smtClean="0"/>
              <a:t>Compare that to the value of students’ lost time when they cannot use the bathrooms:</a:t>
            </a:r>
          </a:p>
          <a:p>
            <a:pPr lvl="1"/>
            <a:r>
              <a:rPr lang="en-US" dirty="0" smtClean="0"/>
              <a:t>Assume 75% of 800 MBA full-time students are in the building during class time</a:t>
            </a:r>
          </a:p>
          <a:p>
            <a:pPr lvl="1"/>
            <a:r>
              <a:rPr lang="en-US" dirty="0" smtClean="0"/>
              <a:t>Diversion rate = 10 % per break</a:t>
            </a:r>
          </a:p>
          <a:p>
            <a:pPr lvl="1"/>
            <a:r>
              <a:rPr lang="en-US" dirty="0" smtClean="0"/>
              <a:t>60 students diverted for approx. 1 minute per break</a:t>
            </a:r>
          </a:p>
          <a:p>
            <a:pPr lvl="2"/>
            <a:r>
              <a:rPr lang="en-US" dirty="0" smtClean="0"/>
              <a:t>= 1 hour of lost student time per break</a:t>
            </a:r>
          </a:p>
          <a:p>
            <a:pPr lvl="2"/>
            <a:r>
              <a:rPr lang="en-US" dirty="0" smtClean="0"/>
              <a:t>= $165.10 per break </a:t>
            </a:r>
          </a:p>
          <a:p>
            <a:pPr lvl="2"/>
            <a:r>
              <a:rPr lang="en-US" dirty="0" smtClean="0"/>
              <a:t>5 breaks per day * $165.10 = $825.50 in lost student time per day</a:t>
            </a:r>
          </a:p>
          <a:p>
            <a:pPr lvl="2"/>
            <a:r>
              <a:rPr lang="en-US" dirty="0" smtClean="0"/>
              <a:t>$825.50* 5 days per week * 4 weeks per month * 10 months</a:t>
            </a:r>
          </a:p>
          <a:p>
            <a:pPr lvl="3"/>
            <a:r>
              <a:rPr lang="en-US" dirty="0" smtClean="0"/>
              <a:t>= $165,100</a:t>
            </a:r>
          </a:p>
          <a:p>
            <a:pPr marL="860425" lvl="3" indent="0">
              <a:buNone/>
            </a:pPr>
            <a:endParaRPr lang="en-US" dirty="0"/>
          </a:p>
          <a:p>
            <a:pPr marL="860425" lvl="3" indent="0" algn="ctr">
              <a:buNone/>
            </a:pPr>
            <a:endParaRPr lang="en-US" sz="3500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17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lvl="3" indent="0" algn="ctr">
              <a:spcBef>
                <a:spcPts val="2000"/>
              </a:spcBef>
              <a:buNone/>
            </a:pPr>
            <a:r>
              <a:rPr lang="en-US" sz="6000" dirty="0"/>
              <a:t>$165,100 &gt;$</a:t>
            </a:r>
            <a:r>
              <a:rPr lang="en-US" sz="6000" dirty="0" smtClean="0"/>
              <a:t>78,668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0643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dirty="0" smtClean="0"/>
              <a:t>Hiring port-a-potties to put in Gould Plaza</a:t>
            </a:r>
          </a:p>
          <a:p>
            <a:pPr lvl="1"/>
            <a:r>
              <a:rPr lang="en-US" dirty="0" smtClean="0"/>
              <a:t>$95 a month, serviced once a week = $1,140</a:t>
            </a:r>
          </a:p>
          <a:p>
            <a:pPr lvl="1"/>
            <a:r>
              <a:rPr lang="en-US" dirty="0"/>
              <a:t>$29,693.70 </a:t>
            </a:r>
            <a:r>
              <a:rPr lang="en-US" dirty="0" smtClean="0"/>
              <a:t>/month for 24 bathrooms = $1,237.24 per bathroom</a:t>
            </a:r>
          </a:p>
          <a:p>
            <a:pPr lvl="2"/>
            <a:r>
              <a:rPr lang="en-US" dirty="0" smtClean="0"/>
              <a:t>Equates to $97.24 savings per month per bathroom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Changing sequencing of bathroom cleaning so that most utilized classroom floors (2</a:t>
            </a:r>
            <a:r>
              <a:rPr lang="en-US" baseline="30000" dirty="0" smtClean="0"/>
              <a:t>nd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) are cleared for peak times between classes and less utilized floor are cleaned instead (e.g. 5</a:t>
            </a:r>
            <a:r>
              <a:rPr lang="en-US" baseline="30000" dirty="0" smtClean="0"/>
              <a:t>th</a:t>
            </a:r>
            <a:r>
              <a:rPr lang="en-US" dirty="0" smtClean="0"/>
              <a:t> and 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/>
              <a:t>Cut volume/ traffic by banning all undergraduates from using Stern facilities (</a:t>
            </a:r>
            <a:r>
              <a:rPr lang="en-US" dirty="0" err="1"/>
              <a:t>jk</a:t>
            </a:r>
            <a:r>
              <a:rPr lang="en-US" dirty="0"/>
              <a:t>, not really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arenR"/>
            </a:pPr>
            <a:r>
              <a:rPr lang="en-US" dirty="0" smtClean="0"/>
              <a:t>Bathroom App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http://porta-pottyrental.com/Porta-Potty_Rental/Rates.html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5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Questions?....</a:t>
            </a:r>
            <a:endParaRPr lang="en-US" dirty="0"/>
          </a:p>
        </p:txBody>
      </p:sp>
      <p:pic>
        <p:nvPicPr>
          <p:cNvPr id="4" name="Content Placeholder 3" descr="photo-16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8" b="6738"/>
          <a:stretch>
            <a:fillRect/>
          </a:stretch>
        </p:blipFill>
        <p:spPr>
          <a:xfrm>
            <a:off x="779463" y="1710484"/>
            <a:ext cx="3657600" cy="4219575"/>
          </a:xfrm>
        </p:spPr>
      </p:pic>
      <p:pic>
        <p:nvPicPr>
          <p:cNvPr id="8" name="Content Placeholder 7" descr="photo-17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8" b="6738"/>
          <a:stretch>
            <a:fillRect/>
          </a:stretch>
        </p:blipFill>
        <p:spPr>
          <a:xfrm>
            <a:off x="4688541" y="1710484"/>
            <a:ext cx="3657600" cy="4219575"/>
          </a:xfrm>
        </p:spPr>
      </p:pic>
    </p:spTree>
    <p:extLst>
      <p:ext uri="{BB962C8B-B14F-4D97-AF65-F5344CB8AC3E}">
        <p14:creationId xmlns:p14="http://schemas.microsoft.com/office/powerpoint/2010/main" val="398316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Bathroom Cleanliness </a:t>
            </a:r>
            <a:r>
              <a:rPr lang="en-US" dirty="0" err="1" smtClean="0"/>
              <a:t>vs</a:t>
            </a:r>
            <a:r>
              <a:rPr lang="en-US" dirty="0" smtClean="0"/>
              <a:t> Bathroom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Follies 2013 Video</a:t>
            </a:r>
            <a:endParaRPr lang="en-US" dirty="0" smtClean="0"/>
          </a:p>
          <a:p>
            <a:r>
              <a:rPr lang="en-US" dirty="0" smtClean="0"/>
              <a:t>Stern </a:t>
            </a:r>
            <a:r>
              <a:rPr lang="en-US" dirty="0"/>
              <a:t>students </a:t>
            </a:r>
            <a:r>
              <a:rPr lang="en-US" dirty="0" smtClean="0"/>
              <a:t>running </a:t>
            </a:r>
            <a:r>
              <a:rPr lang="en-US" dirty="0"/>
              <a:t>into </a:t>
            </a:r>
            <a:r>
              <a:rPr lang="en-US" dirty="0" smtClean="0"/>
              <a:t>bathrooms blocked off due to cleaning</a:t>
            </a:r>
          </a:p>
          <a:p>
            <a:r>
              <a:rPr lang="en-US" dirty="0" smtClean="0"/>
              <a:t> Often during peak times such as passing periods:</a:t>
            </a:r>
          </a:p>
          <a:p>
            <a:pPr lvl="2"/>
            <a:r>
              <a:rPr lang="en-US" dirty="0" smtClean="0"/>
              <a:t>10:20a to 10:30a</a:t>
            </a:r>
          </a:p>
          <a:p>
            <a:pPr lvl="2"/>
            <a:r>
              <a:rPr lang="en-US" dirty="0" smtClean="0"/>
              <a:t>11:50a to 12:00p</a:t>
            </a:r>
          </a:p>
          <a:p>
            <a:pPr lvl="2"/>
            <a:r>
              <a:rPr lang="en-US" dirty="0" smtClean="0"/>
              <a:t>1:20p to 1:30p</a:t>
            </a:r>
          </a:p>
          <a:p>
            <a:pPr lvl="2"/>
            <a:r>
              <a:rPr lang="en-US" dirty="0" smtClean="0"/>
              <a:t>2:50p to 3:00p</a:t>
            </a:r>
          </a:p>
          <a:p>
            <a:pPr lvl="2"/>
            <a:r>
              <a:rPr lang="en-US" dirty="0" smtClean="0"/>
              <a:t>4:20p to 4:30p</a:t>
            </a:r>
            <a:endParaRPr lang="en-US" dirty="0"/>
          </a:p>
          <a:p>
            <a:r>
              <a:rPr lang="en-US" u="sng" dirty="0" smtClean="0"/>
              <a:t>Goal:</a:t>
            </a:r>
            <a:r>
              <a:rPr lang="en-US" dirty="0" smtClean="0"/>
              <a:t> Keep bathrooms open during passing periods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95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Bathrooms are </a:t>
            </a:r>
            <a:r>
              <a:rPr lang="en-US" u="sng" dirty="0" smtClean="0"/>
              <a:t>ALWAYS</a:t>
            </a:r>
            <a:r>
              <a:rPr lang="en-US" dirty="0" smtClean="0"/>
              <a:t> being cleaned when we need them most</a:t>
            </a:r>
          </a:p>
          <a:p>
            <a:r>
              <a:rPr lang="en-US" dirty="0" smtClean="0"/>
              <a:t>When blocked from one bathroom, students need to find another which is often 100% utilized because of capacity reduction.</a:t>
            </a:r>
          </a:p>
          <a:p>
            <a:r>
              <a:rPr lang="en-US" dirty="0" smtClean="0"/>
              <a:t>Sent on time wasting search for an open bathroom</a:t>
            </a:r>
            <a:endParaRPr lang="en-US" dirty="0"/>
          </a:p>
          <a:p>
            <a:r>
              <a:rPr lang="en-US" dirty="0" smtClean="0"/>
              <a:t>With only 10 minutes available until the next class or meeting, students are forced to sit in class or meeting with discomfort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/>
          <a:p>
            <a:r>
              <a:rPr lang="en-US" dirty="0" smtClean="0"/>
              <a:t>The Issue: </a:t>
            </a:r>
            <a:br>
              <a:rPr lang="en-US" dirty="0" smtClean="0"/>
            </a:br>
            <a:r>
              <a:rPr lang="en-US" dirty="0" smtClean="0"/>
              <a:t>Student Perspective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53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Issue: </a:t>
            </a:r>
            <a:br>
              <a:rPr lang="en-US" dirty="0" smtClean="0"/>
            </a:br>
            <a:r>
              <a:rPr lang="en-US" dirty="0" smtClean="0"/>
              <a:t>Administration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Additional cleaning service implemented to as a response to complaints of bathrooms being </a:t>
            </a:r>
            <a:r>
              <a:rPr lang="en-US" u="sng" dirty="0" smtClean="0"/>
              <a:t>TOO DIRTY</a:t>
            </a:r>
          </a:p>
          <a:p>
            <a:r>
              <a:rPr lang="en-US" dirty="0" smtClean="0"/>
              <a:t>Stern </a:t>
            </a:r>
            <a:r>
              <a:rPr lang="en-US" dirty="0"/>
              <a:t>must use Collins Building Services Inc</a:t>
            </a:r>
            <a:r>
              <a:rPr lang="en-US" dirty="0" smtClean="0"/>
              <a:t>. (CBS) as cleaning service due to NYU wide </a:t>
            </a:r>
            <a:r>
              <a:rPr lang="en-US" dirty="0"/>
              <a:t>contract </a:t>
            </a:r>
            <a:endParaRPr lang="en-US" dirty="0" smtClean="0"/>
          </a:p>
          <a:p>
            <a:pPr lvl="1"/>
            <a:r>
              <a:rPr lang="en-US" dirty="0"/>
              <a:t>L</a:t>
            </a:r>
            <a:r>
              <a:rPr lang="en-US" dirty="0" smtClean="0"/>
              <a:t>iability </a:t>
            </a:r>
          </a:p>
          <a:p>
            <a:pPr lvl="1"/>
            <a:r>
              <a:rPr lang="en-US" dirty="0" smtClean="0"/>
              <a:t>Scale</a:t>
            </a:r>
          </a:p>
          <a:p>
            <a:r>
              <a:rPr lang="en-US" dirty="0" smtClean="0"/>
              <a:t>CBS uses union labor and sets requirements for: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umber of hours per shift </a:t>
            </a:r>
          </a:p>
          <a:p>
            <a:pPr lvl="1"/>
            <a:r>
              <a:rPr lang="en-US" dirty="0" smtClean="0"/>
              <a:t>Time of day </a:t>
            </a:r>
          </a:p>
          <a:p>
            <a:pPr lvl="1"/>
            <a:r>
              <a:rPr lang="en-US" dirty="0" smtClean="0"/>
              <a:t>Day of the week</a:t>
            </a:r>
          </a:p>
          <a:p>
            <a:pPr marL="282575" lvl="1" indent="-282575">
              <a:spcBef>
                <a:spcPts val="2000"/>
              </a:spcBef>
            </a:pPr>
            <a:r>
              <a:rPr lang="en-US" dirty="0" smtClean="0"/>
              <a:t>Requirements raise the expense and lock in additional constraints</a:t>
            </a:r>
          </a:p>
        </p:txBody>
      </p:sp>
    </p:spTree>
    <p:extLst>
      <p:ext uri="{BB962C8B-B14F-4D97-AF65-F5344CB8AC3E}">
        <p14:creationId xmlns:p14="http://schemas.microsoft.com/office/powerpoint/2010/main" val="407862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Stern took on an additional cleaning contract to deep clean each bathroom twice per day to address complaints of dirty bathrooms</a:t>
            </a:r>
          </a:p>
          <a:p>
            <a:r>
              <a:rPr lang="en-US" dirty="0" smtClean="0"/>
              <a:t>Current contract began in August 2013 and extends to May 2014</a:t>
            </a:r>
          </a:p>
          <a:p>
            <a:r>
              <a:rPr lang="en-US" dirty="0" smtClean="0"/>
              <a:t>Cost $29,693.66 per month</a:t>
            </a:r>
          </a:p>
          <a:p>
            <a:r>
              <a:rPr lang="en-US" dirty="0" smtClean="0"/>
              <a:t>$296,936.60 for 10 month period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406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28 bathrooms that get shutdown for cleaning twice per day Monday-Friday</a:t>
            </a:r>
          </a:p>
          <a:p>
            <a:r>
              <a:rPr lang="en-US" dirty="0" smtClean="0"/>
              <a:t>Two Shifts</a:t>
            </a:r>
          </a:p>
          <a:p>
            <a:pPr lvl="1"/>
            <a:r>
              <a:rPr lang="en-US" dirty="0" smtClean="0"/>
              <a:t>10:00am to 1:30pm </a:t>
            </a:r>
          </a:p>
          <a:p>
            <a:pPr lvl="1"/>
            <a:r>
              <a:rPr lang="en-US" dirty="0" smtClean="0"/>
              <a:t>2:3pm to 6:00pm</a:t>
            </a:r>
          </a:p>
          <a:p>
            <a:r>
              <a:rPr lang="en-US" dirty="0" smtClean="0"/>
              <a:t>Four Total Cleaning Staff: two women, two men</a:t>
            </a:r>
          </a:p>
          <a:p>
            <a:r>
              <a:rPr lang="en-US" dirty="0" smtClean="0"/>
              <a:t>Utilize one cleaning staff per bathroom. Therefore, four bathrooms shutdown at a time.</a:t>
            </a:r>
          </a:p>
          <a:p>
            <a:r>
              <a:rPr lang="en-US" dirty="0" smtClean="0"/>
              <a:t>Only one bathroom closed per floor at a time</a:t>
            </a:r>
          </a:p>
        </p:txBody>
      </p:sp>
    </p:spTree>
    <p:extLst>
      <p:ext uri="{BB962C8B-B14F-4D97-AF65-F5344CB8AC3E}">
        <p14:creationId xmlns:p14="http://schemas.microsoft.com/office/powerpoint/2010/main" val="364875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51933"/>
          </a:xfrm>
        </p:spPr>
        <p:txBody>
          <a:bodyPr/>
          <a:lstStyle/>
          <a:p>
            <a:r>
              <a:rPr lang="en-US" dirty="0" smtClean="0"/>
              <a:t>Cleaning Procedures</a:t>
            </a:r>
            <a:endParaRPr lang="en-US" dirty="0"/>
          </a:p>
        </p:txBody>
      </p:sp>
      <p:pic>
        <p:nvPicPr>
          <p:cNvPr id="4" name="Content Placeholder 3" descr="Screen Shot 2013-12-10 at 9.08.2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50" b="13450"/>
          <a:stretch>
            <a:fillRect/>
          </a:stretch>
        </p:blipFill>
        <p:spPr>
          <a:xfrm>
            <a:off x="233941" y="1642533"/>
            <a:ext cx="6285024" cy="3488267"/>
          </a:xfrm>
        </p:spPr>
      </p:pic>
      <p:pic>
        <p:nvPicPr>
          <p:cNvPr id="6" name="Picture 5" descr="Screen Shot 2013-12-10 at 9.12.5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65" y="1640748"/>
            <a:ext cx="2319993" cy="352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66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Objective</a:t>
            </a:r>
          </a:p>
          <a:p>
            <a:pPr lvl="1"/>
            <a:r>
              <a:rPr lang="en-US" dirty="0" smtClean="0"/>
              <a:t>Determine cost to reduce bathroom cleaning time to fit the student schedule while still delivering on service level</a:t>
            </a:r>
          </a:p>
          <a:p>
            <a:r>
              <a:rPr lang="en-US" dirty="0"/>
              <a:t>Decision Variables</a:t>
            </a:r>
          </a:p>
          <a:p>
            <a:pPr lvl="1"/>
            <a:r>
              <a:rPr lang="en-US" dirty="0"/>
              <a:t>Nodes in diagram represent discrete events/activities, corresponding to the completion times of the various activities.  </a:t>
            </a:r>
            <a:endParaRPr lang="en-US" dirty="0" smtClean="0"/>
          </a:p>
          <a:p>
            <a:pPr lvl="1"/>
            <a:r>
              <a:rPr lang="en-US" dirty="0" smtClean="0"/>
              <a:t>Problem </a:t>
            </a:r>
            <a:r>
              <a:rPr lang="en-US" dirty="0"/>
              <a:t>is which activities to “crash” and by how much in order to minimize cleaning </a:t>
            </a:r>
            <a:r>
              <a:rPr lang="en-US" dirty="0" smtClean="0"/>
              <a:t>times</a:t>
            </a:r>
          </a:p>
          <a:p>
            <a:r>
              <a:rPr lang="en-US" dirty="0" smtClean="0"/>
              <a:t>Considerations</a:t>
            </a:r>
          </a:p>
          <a:p>
            <a:pPr lvl="1"/>
            <a:r>
              <a:rPr lang="en-US" dirty="0" smtClean="0"/>
              <a:t>Contractor</a:t>
            </a:r>
          </a:p>
          <a:p>
            <a:pPr lvl="1"/>
            <a:r>
              <a:rPr lang="en-US" dirty="0" smtClean="0"/>
              <a:t># of hours per shift/week per janitorial employee</a:t>
            </a:r>
          </a:p>
          <a:p>
            <a:pPr lvl="1"/>
            <a:r>
              <a:rPr lang="en-US" dirty="0" smtClean="0"/>
              <a:t>Basic level of cleanliness</a:t>
            </a:r>
          </a:p>
          <a:p>
            <a:pPr lvl="1"/>
            <a:r>
              <a:rPr lang="en-US" dirty="0" smtClean="0"/>
              <a:t>Sequential order in which bathrooms are cleaned</a:t>
            </a:r>
          </a:p>
          <a:p>
            <a:pPr lvl="1"/>
            <a:r>
              <a:rPr lang="en-US" dirty="0" smtClean="0"/>
              <a:t>Each activity has a fixed duration</a:t>
            </a:r>
          </a:p>
          <a:p>
            <a:pPr lvl="1"/>
            <a:r>
              <a:rPr lang="en-US" dirty="0" smtClean="0"/>
              <a:t>There are precedence relationships among cleaning activities</a:t>
            </a:r>
          </a:p>
        </p:txBody>
      </p:sp>
    </p:spTree>
    <p:extLst>
      <p:ext uri="{BB962C8B-B14F-4D97-AF65-F5344CB8AC3E}">
        <p14:creationId xmlns:p14="http://schemas.microsoft.com/office/powerpoint/2010/main" val="3035295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Tasks &amp; </a:t>
            </a:r>
            <a:br>
              <a:rPr lang="en-US" dirty="0" smtClean="0"/>
            </a:br>
            <a:r>
              <a:rPr lang="en-US" dirty="0" smtClean="0"/>
              <a:t>Duration Assumptions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26539"/>
              </p:ext>
            </p:extLst>
          </p:nvPr>
        </p:nvGraphicFramePr>
        <p:xfrm>
          <a:off x="440611" y="1425388"/>
          <a:ext cx="8262778" cy="51152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9600"/>
                <a:gridCol w="6843178"/>
                <a:gridCol w="770000"/>
              </a:tblGrid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Symbol</a:t>
                      </a:r>
                      <a:endParaRPr lang="en-US" sz="1200" b="1" i="1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Task</a:t>
                      </a:r>
                      <a:endParaRPr lang="en-US" sz="1200" b="1" i="1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Duration (</a:t>
                      </a:r>
                      <a:r>
                        <a:rPr lang="en-US" sz="1200" u="none" strike="noStrike" dirty="0" err="1" smtClean="0">
                          <a:solidFill>
                            <a:srgbClr val="FFFFFF"/>
                          </a:solidFill>
                        </a:rPr>
                        <a:t>mins</a:t>
                      </a:r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en-US" sz="1200" b="1" i="1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981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A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Assemble equipment, including gloves, goggles and dispenser keys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B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Knock and announce "service," place "caution" sign, place door stop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Check vents and ledges and clean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D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Dust mop or sweep out corners and floors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E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Apply product to interior of urinals and bowls using bowl </a:t>
                      </a:r>
                      <a:r>
                        <a:rPr lang="en-US" sz="1200" u="none" strike="noStrike" dirty="0" smtClean="0">
                          <a:solidFill>
                            <a:srgbClr val="FFFFFF"/>
                          </a:solidFill>
                        </a:rPr>
                        <a:t>mop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F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Let product work 5-10 minutes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G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Spray exterior of urinals and bowls, chrome and immediate floor area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H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Give product time to work, 5-10 minutes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I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Clean mirrors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J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Clean sinks, countertops and faucets.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K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Wait 5 minutes and wipe sinks, countertops and faucets dry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L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solidFill>
                            <a:srgbClr val="FFFFFF"/>
                          </a:solidFill>
                        </a:rPr>
                        <a:t>Re-stock </a:t>
                      </a:r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and refill dispensers. Paper towel, toilet paper, hand soap and sanitary products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M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Wipe down all dispensers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</a:t>
                      </a:r>
                      <a:r>
                        <a:rPr lang="en-US" sz="1200" u="none" strike="noStrike" dirty="0" smtClean="0">
                          <a:solidFill>
                            <a:srgbClr val="FFFFFF"/>
                          </a:solidFill>
                        </a:rPr>
                        <a:t>lean </a:t>
                      </a:r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wall partitions, light switches, push and kick plates with clean cloth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O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S</a:t>
                      </a:r>
                      <a:r>
                        <a:rPr lang="en-US" sz="1200" u="none" strike="noStrike" dirty="0" smtClean="0">
                          <a:solidFill>
                            <a:srgbClr val="FFFFFF"/>
                          </a:solidFill>
                        </a:rPr>
                        <a:t>pot </a:t>
                      </a:r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clean walls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P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Empty and clean trash and sanitary </a:t>
                      </a:r>
                      <a:r>
                        <a:rPr lang="en-US" sz="1200" u="none" strike="noStrike" dirty="0" smtClean="0">
                          <a:solidFill>
                            <a:srgbClr val="FFFFFF"/>
                          </a:solidFill>
                        </a:rPr>
                        <a:t>receptacles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Q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Damp mop floors working from corner out to door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R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</a:rPr>
                        <a:t>Clean interior of bowls and urinals using bowl mop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Tie up old trash liners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T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Clean exterior of bowls and urinals with a clean dry cloth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U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solidFill>
                            <a:srgbClr val="FFFFFF"/>
                          </a:solidFill>
                        </a:rPr>
                        <a:t>Insert new liner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V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Inspect area for quality control and damage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W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Pick-up "wet floor sign" and door stop when floor is dry and turn lights off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1985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X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</a:rPr>
                        <a:t>Return and restock cart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1.5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7590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1878</Words>
  <Application>Microsoft Macintosh PowerPoint</Application>
  <PresentationFormat>On-screen Show (4:3)</PresentationFormat>
  <Paragraphs>490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Revolution</vt:lpstr>
      <vt:lpstr>Worksheet</vt:lpstr>
      <vt:lpstr>“Shitty” Decision Model:  The Bathroom Access Issue at Stern   </vt:lpstr>
      <vt:lpstr> Bathroom Cleanliness vs Bathroom Availability</vt:lpstr>
      <vt:lpstr>The Issue:  Student Perspective</vt:lpstr>
      <vt:lpstr>The Issue:  Administration Perspective</vt:lpstr>
      <vt:lpstr>Cleaning Data</vt:lpstr>
      <vt:lpstr>Cleaning Data</vt:lpstr>
      <vt:lpstr>Cleaning Procedures</vt:lpstr>
      <vt:lpstr>Solving the Issue</vt:lpstr>
      <vt:lpstr>Cleaning Tasks &amp;  Duration Assumptions</vt:lpstr>
      <vt:lpstr>PowerPoint Presentation</vt:lpstr>
      <vt:lpstr>Basic Solver Solution</vt:lpstr>
      <vt:lpstr>Answer Report</vt:lpstr>
      <vt:lpstr>Crashing</vt:lpstr>
      <vt:lpstr>Crashing</vt:lpstr>
      <vt:lpstr>Cost of Attendance Data</vt:lpstr>
      <vt:lpstr>When you include the value of an MBA’s Time…</vt:lpstr>
      <vt:lpstr>Conclusion</vt:lpstr>
      <vt:lpstr>Alternative Ideas</vt:lpstr>
      <vt:lpstr>Questions?....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“Shitty” Decision Model  </dc:title>
  <dc:creator>WINSTON SMITH</dc:creator>
  <cp:lastModifiedBy>Bradford Stein</cp:lastModifiedBy>
  <cp:revision>42</cp:revision>
  <dcterms:created xsi:type="dcterms:W3CDTF">2013-12-08T18:17:09Z</dcterms:created>
  <dcterms:modified xsi:type="dcterms:W3CDTF">2013-12-13T21:38:16Z</dcterms:modified>
</cp:coreProperties>
</file>