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5"/>
  </p:notesMasterIdLst>
  <p:sldIdLst>
    <p:sldId id="283" r:id="rId2"/>
    <p:sldId id="389" r:id="rId3"/>
    <p:sldId id="403" r:id="rId4"/>
    <p:sldId id="394" r:id="rId5"/>
    <p:sldId id="404" r:id="rId6"/>
    <p:sldId id="405" r:id="rId7"/>
    <p:sldId id="406" r:id="rId8"/>
    <p:sldId id="428" r:id="rId9"/>
    <p:sldId id="430" r:id="rId10"/>
    <p:sldId id="409" r:id="rId11"/>
    <p:sldId id="431" r:id="rId12"/>
    <p:sldId id="432" r:id="rId13"/>
    <p:sldId id="410" r:id="rId14"/>
    <p:sldId id="413" r:id="rId15"/>
    <p:sldId id="424" r:id="rId16"/>
    <p:sldId id="425" r:id="rId17"/>
    <p:sldId id="426" r:id="rId18"/>
    <p:sldId id="427" r:id="rId19"/>
    <p:sldId id="420" r:id="rId20"/>
    <p:sldId id="422" r:id="rId21"/>
    <p:sldId id="423" r:id="rId22"/>
    <p:sldId id="415" r:id="rId23"/>
    <p:sldId id="414" r:id="rId24"/>
  </p:sldIdLst>
  <p:sldSz cx="9144000" cy="6858000" type="screen4x3"/>
  <p:notesSz cx="7099300" cy="10236200"/>
  <p:defaultTextStyle>
    <a:defPPr>
      <a:defRPr lang="es-ES"/>
    </a:defPPr>
    <a:lvl1pPr algn="l" rtl="0" fontAlgn="base">
      <a:spcBef>
        <a:spcPct val="0"/>
      </a:spcBef>
      <a:spcAft>
        <a:spcPct val="0"/>
      </a:spcAft>
      <a:defRPr u="sng"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u="sng"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u="sng"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u="sng"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u="sng" kern="1200">
        <a:solidFill>
          <a:schemeClr val="tx1"/>
        </a:solidFill>
        <a:latin typeface="Arial" charset="0"/>
        <a:ea typeface="ＭＳ Ｐゴシック" charset="0"/>
        <a:cs typeface="ＭＳ Ｐゴシック" charset="0"/>
      </a:defRPr>
    </a:lvl5pPr>
    <a:lvl6pPr marL="2286000" algn="l" defTabSz="457200" rtl="0" eaLnBrk="1" latinLnBrk="0" hangingPunct="1">
      <a:defRPr u="sng" kern="1200">
        <a:solidFill>
          <a:schemeClr val="tx1"/>
        </a:solidFill>
        <a:latin typeface="Arial" charset="0"/>
        <a:ea typeface="ＭＳ Ｐゴシック" charset="0"/>
        <a:cs typeface="ＭＳ Ｐゴシック" charset="0"/>
      </a:defRPr>
    </a:lvl6pPr>
    <a:lvl7pPr marL="2743200" algn="l" defTabSz="457200" rtl="0" eaLnBrk="1" latinLnBrk="0" hangingPunct="1">
      <a:defRPr u="sng" kern="1200">
        <a:solidFill>
          <a:schemeClr val="tx1"/>
        </a:solidFill>
        <a:latin typeface="Arial" charset="0"/>
        <a:ea typeface="ＭＳ Ｐゴシック" charset="0"/>
        <a:cs typeface="ＭＳ Ｐゴシック" charset="0"/>
      </a:defRPr>
    </a:lvl7pPr>
    <a:lvl8pPr marL="3200400" algn="l" defTabSz="457200" rtl="0" eaLnBrk="1" latinLnBrk="0" hangingPunct="1">
      <a:defRPr u="sng" kern="1200">
        <a:solidFill>
          <a:schemeClr val="tx1"/>
        </a:solidFill>
        <a:latin typeface="Arial" charset="0"/>
        <a:ea typeface="ＭＳ Ｐゴシック" charset="0"/>
        <a:cs typeface="ＭＳ Ｐゴシック" charset="0"/>
      </a:defRPr>
    </a:lvl8pPr>
    <a:lvl9pPr marL="3657600" algn="l" defTabSz="457200" rtl="0" eaLnBrk="1" latinLnBrk="0" hangingPunct="1">
      <a:defRPr u="sng" kern="1200">
        <a:solidFill>
          <a:schemeClr val="tx1"/>
        </a:solidFill>
        <a:latin typeface="Arial" charset="0"/>
        <a:ea typeface="ＭＳ Ｐゴシック" charset="0"/>
        <a:cs typeface="ＭＳ Ｐゴシック" charset="0"/>
      </a:defRPr>
    </a:lvl9pPr>
  </p:defaultTextStyle>
  <p:extLst>
    <p:ext uri="{EFAFB233-063F-42B5-8137-9DF3F51BA10A}">
      <p15:sldGuideLst xmlns="" xmlns:p15="http://schemas.microsoft.com/office/powerpoint/2012/main">
        <p15:guide id="1" orient="horz" pos="799">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70C6"/>
    <a:srgbClr val="E282D4"/>
    <a:srgbClr val="FF93C8"/>
    <a:srgbClr val="F7D1F4"/>
    <a:srgbClr val="FCEEFB"/>
    <a:srgbClr val="128D09"/>
    <a:srgbClr val="2F65CA"/>
    <a:srgbClr val="376193"/>
    <a:srgbClr val="0A4B05"/>
    <a:srgbClr val="F3960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27" autoAdjust="0"/>
    <p:restoredTop sz="89520" autoAdjust="0"/>
  </p:normalViewPr>
  <p:slideViewPr>
    <p:cSldViewPr>
      <p:cViewPr>
        <p:scale>
          <a:sx n="80" d="100"/>
          <a:sy n="80" d="100"/>
        </p:scale>
        <p:origin x="-1068" y="-72"/>
      </p:cViewPr>
      <p:guideLst>
        <p:guide orient="horz" pos="799"/>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0" d="100"/>
        <a:sy n="70" d="100"/>
      </p:scale>
      <p:origin x="0" y="268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ea typeface="+mn-ea"/>
                <a:cs typeface="Arial" charset="0"/>
              </a:defRPr>
            </a:lvl1pPr>
          </a:lstStyle>
          <a:p>
            <a:pPr>
              <a:defRPr/>
            </a:pPr>
            <a:endParaRPr lang="en-US"/>
          </a:p>
        </p:txBody>
      </p:sp>
      <p:sp>
        <p:nvSpPr>
          <p:cNvPr id="3" name="Date Placeholder 2"/>
          <p:cNvSpPr>
            <a:spLocks noGrp="1"/>
          </p:cNvSpPr>
          <p:nvPr>
            <p:ph type="dt" idx="1"/>
          </p:nvPr>
        </p:nvSpPr>
        <p:spPr>
          <a:xfrm>
            <a:off x="4021138" y="0"/>
            <a:ext cx="3076575" cy="511175"/>
          </a:xfrm>
          <a:prstGeom prst="rect">
            <a:avLst/>
          </a:prstGeom>
        </p:spPr>
        <p:txBody>
          <a:bodyPr vert="horz" wrap="square" lIns="91440" tIns="45720" rIns="91440" bIns="45720" numCol="1" anchor="t" anchorCtr="0" compatLnSpc="1">
            <a:prstTxWarp prst="textNoShape">
              <a:avLst/>
            </a:prstTxWarp>
          </a:bodyPr>
          <a:lstStyle>
            <a:lvl1pPr algn="r">
              <a:defRPr sz="1200">
                <a:cs typeface="Arial" charset="0"/>
              </a:defRPr>
            </a:lvl1pPr>
          </a:lstStyle>
          <a:p>
            <a:pPr>
              <a:defRPr/>
            </a:pPr>
            <a:fld id="{3D2423AB-5FB2-0A4F-9A36-4A57CAA5C11F}" type="datetimeFigureOut">
              <a:rPr lang="en-US"/>
              <a:pPr>
                <a:defRPr/>
              </a:pPr>
              <a:t>12/5/2013</a:t>
            </a:fld>
            <a:endParaRPr lang="en-US"/>
          </a:p>
        </p:txBody>
      </p:sp>
      <p:sp>
        <p:nvSpPr>
          <p:cNvPr id="4" name="Slide Image Placeholder 3"/>
          <p:cNvSpPr>
            <a:spLocks noGrp="1" noRot="1" noChangeAspect="1"/>
          </p:cNvSpPr>
          <p:nvPr>
            <p:ph type="sldImg" idx="2"/>
          </p:nvPr>
        </p:nvSpPr>
        <p:spPr>
          <a:xfrm>
            <a:off x="990600" y="768350"/>
            <a:ext cx="5118100" cy="3838575"/>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709613" y="4862513"/>
            <a:ext cx="5680075" cy="4605337"/>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721850"/>
            <a:ext cx="3076575" cy="512763"/>
          </a:xfrm>
          <a:prstGeom prst="rect">
            <a:avLst/>
          </a:prstGeom>
        </p:spPr>
        <p:txBody>
          <a:bodyPr vert="horz" lIns="91440" tIns="45720" rIns="91440" bIns="45720" rtlCol="0" anchor="b"/>
          <a:lstStyle>
            <a:lvl1pPr algn="l">
              <a:defRPr sz="1200">
                <a:ea typeface="+mn-ea"/>
                <a:cs typeface="Arial" charset="0"/>
              </a:defRPr>
            </a:lvl1pPr>
          </a:lstStyle>
          <a:p>
            <a:pPr>
              <a:defRPr/>
            </a:pPr>
            <a:endParaRPr lang="en-US"/>
          </a:p>
        </p:txBody>
      </p:sp>
      <p:sp>
        <p:nvSpPr>
          <p:cNvPr id="7" name="Slide Number Placeholder 6"/>
          <p:cNvSpPr>
            <a:spLocks noGrp="1"/>
          </p:cNvSpPr>
          <p:nvPr>
            <p:ph type="sldNum" sz="quarter" idx="5"/>
          </p:nvPr>
        </p:nvSpPr>
        <p:spPr>
          <a:xfrm>
            <a:off x="4021138" y="9721850"/>
            <a:ext cx="3076575" cy="512763"/>
          </a:xfrm>
          <a:prstGeom prst="rect">
            <a:avLst/>
          </a:prstGeom>
        </p:spPr>
        <p:txBody>
          <a:bodyPr vert="horz" wrap="square" lIns="91440" tIns="45720" rIns="91440" bIns="45720" numCol="1" anchor="b" anchorCtr="0" compatLnSpc="1">
            <a:prstTxWarp prst="textNoShape">
              <a:avLst/>
            </a:prstTxWarp>
          </a:bodyPr>
          <a:lstStyle>
            <a:lvl1pPr algn="r">
              <a:defRPr sz="1200">
                <a:cs typeface="Arial" charset="0"/>
              </a:defRPr>
            </a:lvl1pPr>
          </a:lstStyle>
          <a:p>
            <a:pPr>
              <a:defRPr/>
            </a:pPr>
            <a:fld id="{5CDB0C51-311E-0E46-B0CA-6E1C75D2EF99}" type="slidenum">
              <a:rPr lang="en-US"/>
              <a:pPr>
                <a:defRPr/>
              </a:pPr>
              <a:t>‹#›</a:t>
            </a:fld>
            <a:endParaRPr lang="en-US"/>
          </a:p>
        </p:txBody>
      </p:sp>
    </p:spTree>
    <p:extLst>
      <p:ext uri="{BB962C8B-B14F-4D97-AF65-F5344CB8AC3E}">
        <p14:creationId xmlns:p14="http://schemas.microsoft.com/office/powerpoint/2010/main" val="31436934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
            </a:r>
            <a:br>
              <a:rPr lang="en-US" dirty="0" smtClean="0"/>
            </a:br>
            <a:endParaRPr lang="en-US" dirty="0" smtClean="0"/>
          </a:p>
          <a:p>
            <a:endParaRPr lang="en-US" baseline="0" dirty="0" smtClean="0">
              <a:latin typeface="Calibri" charset="0"/>
            </a:endParaRPr>
          </a:p>
          <a:p>
            <a:endParaRPr lang="en-US" baseline="0" dirty="0" smtClean="0">
              <a:latin typeface="Calibri" charset="0"/>
            </a:endParaRPr>
          </a:p>
          <a:p>
            <a:endParaRPr lang="en-US" dirty="0">
              <a:latin typeface="Calibri"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Arial" charset="0"/>
                <a:ea typeface="ＭＳ Ｐゴシック" charset="0"/>
                <a:cs typeface="ＭＳ Ｐゴシック" charset="0"/>
              </a:defRPr>
            </a:lvl1pPr>
            <a:lvl2pPr marL="742950" indent="-285750" eaLnBrk="0" hangingPunct="0">
              <a:defRPr sz="2400" u="sng">
                <a:solidFill>
                  <a:schemeClr val="tx1"/>
                </a:solidFill>
                <a:latin typeface="Arial" charset="0"/>
                <a:ea typeface="ＭＳ Ｐゴシック" charset="0"/>
              </a:defRPr>
            </a:lvl2pPr>
            <a:lvl3pPr marL="1143000" indent="-228600" eaLnBrk="0" hangingPunct="0">
              <a:defRPr sz="2400" u="sng">
                <a:solidFill>
                  <a:schemeClr val="tx1"/>
                </a:solidFill>
                <a:latin typeface="Arial" charset="0"/>
                <a:ea typeface="ＭＳ Ｐゴシック" charset="0"/>
              </a:defRPr>
            </a:lvl3pPr>
            <a:lvl4pPr marL="1600200" indent="-228600" eaLnBrk="0" hangingPunct="0">
              <a:defRPr sz="2400" u="sng">
                <a:solidFill>
                  <a:schemeClr val="tx1"/>
                </a:solidFill>
                <a:latin typeface="Arial" charset="0"/>
                <a:ea typeface="ＭＳ Ｐゴシック" charset="0"/>
              </a:defRPr>
            </a:lvl4pPr>
            <a:lvl5pPr marL="2057400" indent="-228600" eaLnBrk="0" hangingPunct="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fld id="{98E52EFA-5A3E-6248-B25E-049CFB153DE4}" type="slidenum">
              <a:rPr lang="en-US" sz="1200">
                <a:cs typeface="Arial" charset="0"/>
              </a:rPr>
              <a:pPr eaLnBrk="1" hangingPunct="1"/>
              <a:t>2</a:t>
            </a:fld>
            <a:endParaRPr lang="en-US" sz="1200">
              <a:cs typeface="Arial" charset="0"/>
            </a:endParaRPr>
          </a:p>
        </p:txBody>
      </p:sp>
    </p:spTree>
    <p:extLst>
      <p:ext uri="{BB962C8B-B14F-4D97-AF65-F5344CB8AC3E}">
        <p14:creationId xmlns:p14="http://schemas.microsoft.com/office/powerpoint/2010/main" val="39117818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latin typeface="Calibri" charset="0"/>
              </a:rPr>
              <a:t>Next we wanted to</a:t>
            </a:r>
            <a:r>
              <a:rPr lang="en-US" baseline="0" dirty="0" smtClean="0">
                <a:latin typeface="Calibri" charset="0"/>
              </a:rPr>
              <a:t> use these preferences in combination with the data to compute a satisfaction, or happiness, level.  This was done by multiplying each preference by its corresponding variable for each restaurant and traveler combination.  This results in a value between 0 to 1 that represents how well each restaurant meets that traveler’s destination</a:t>
            </a:r>
            <a:endParaRPr lang="en-US" dirty="0">
              <a:latin typeface="Calibri"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Arial" charset="0"/>
                <a:ea typeface="ＭＳ Ｐゴシック" charset="0"/>
                <a:cs typeface="ＭＳ Ｐゴシック" charset="0"/>
              </a:defRPr>
            </a:lvl1pPr>
            <a:lvl2pPr marL="742950" indent="-285750" eaLnBrk="0" hangingPunct="0">
              <a:defRPr sz="2400" u="sng">
                <a:solidFill>
                  <a:schemeClr val="tx1"/>
                </a:solidFill>
                <a:latin typeface="Arial" charset="0"/>
                <a:ea typeface="ＭＳ Ｐゴシック" charset="0"/>
              </a:defRPr>
            </a:lvl2pPr>
            <a:lvl3pPr marL="1143000" indent="-228600" eaLnBrk="0" hangingPunct="0">
              <a:defRPr sz="2400" u="sng">
                <a:solidFill>
                  <a:schemeClr val="tx1"/>
                </a:solidFill>
                <a:latin typeface="Arial" charset="0"/>
                <a:ea typeface="ＭＳ Ｐゴシック" charset="0"/>
              </a:defRPr>
            </a:lvl3pPr>
            <a:lvl4pPr marL="1600200" indent="-228600" eaLnBrk="0" hangingPunct="0">
              <a:defRPr sz="2400" u="sng">
                <a:solidFill>
                  <a:schemeClr val="tx1"/>
                </a:solidFill>
                <a:latin typeface="Arial" charset="0"/>
                <a:ea typeface="ＭＳ Ｐゴシック" charset="0"/>
              </a:defRPr>
            </a:lvl4pPr>
            <a:lvl5pPr marL="2057400" indent="-228600" eaLnBrk="0" hangingPunct="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fld id="{98E52EFA-5A3E-6248-B25E-049CFB153DE4}" type="slidenum">
              <a:rPr lang="en-US" sz="1200">
                <a:cs typeface="Arial" charset="0"/>
              </a:rPr>
              <a:pPr eaLnBrk="1" hangingPunct="1"/>
              <a:t>11</a:t>
            </a:fld>
            <a:endParaRPr lang="en-US" sz="1200">
              <a:cs typeface="Arial" charset="0"/>
            </a:endParaRPr>
          </a:p>
        </p:txBody>
      </p:sp>
    </p:spTree>
    <p:extLst>
      <p:ext uri="{BB962C8B-B14F-4D97-AF65-F5344CB8AC3E}">
        <p14:creationId xmlns:p14="http://schemas.microsoft.com/office/powerpoint/2010/main" val="13989720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latin typeface="Calibri" charset="0"/>
              </a:rPr>
              <a:t>Practically, a </a:t>
            </a:r>
            <a:r>
              <a:rPr lang="en-US" dirty="0" err="1" smtClean="0">
                <a:latin typeface="Calibri" charset="0"/>
              </a:rPr>
              <a:t>sumproduct</a:t>
            </a:r>
            <a:r>
              <a:rPr lang="en-US" dirty="0" smtClean="0">
                <a:latin typeface="Calibri" charset="0"/>
              </a:rPr>
              <a:t> was used for each grid.</a:t>
            </a:r>
            <a:r>
              <a:rPr lang="en-US" baseline="0" dirty="0" smtClean="0">
                <a:latin typeface="Calibri" charset="0"/>
              </a:rPr>
              <a:t> Here is Ben’s list of happiness scores</a:t>
            </a:r>
            <a:endParaRPr lang="en-US" dirty="0">
              <a:latin typeface="Calibri"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Arial" charset="0"/>
                <a:ea typeface="ＭＳ Ｐゴシック" charset="0"/>
                <a:cs typeface="ＭＳ Ｐゴシック" charset="0"/>
              </a:defRPr>
            </a:lvl1pPr>
            <a:lvl2pPr marL="742950" indent="-285750" eaLnBrk="0" hangingPunct="0">
              <a:defRPr sz="2400" u="sng">
                <a:solidFill>
                  <a:schemeClr val="tx1"/>
                </a:solidFill>
                <a:latin typeface="Arial" charset="0"/>
                <a:ea typeface="ＭＳ Ｐゴシック" charset="0"/>
              </a:defRPr>
            </a:lvl2pPr>
            <a:lvl3pPr marL="1143000" indent="-228600" eaLnBrk="0" hangingPunct="0">
              <a:defRPr sz="2400" u="sng">
                <a:solidFill>
                  <a:schemeClr val="tx1"/>
                </a:solidFill>
                <a:latin typeface="Arial" charset="0"/>
                <a:ea typeface="ＭＳ Ｐゴシック" charset="0"/>
              </a:defRPr>
            </a:lvl3pPr>
            <a:lvl4pPr marL="1600200" indent="-228600" eaLnBrk="0" hangingPunct="0">
              <a:defRPr sz="2400" u="sng">
                <a:solidFill>
                  <a:schemeClr val="tx1"/>
                </a:solidFill>
                <a:latin typeface="Arial" charset="0"/>
                <a:ea typeface="ＭＳ Ｐゴシック" charset="0"/>
              </a:defRPr>
            </a:lvl4pPr>
            <a:lvl5pPr marL="2057400" indent="-228600" eaLnBrk="0" hangingPunct="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fld id="{98E52EFA-5A3E-6248-B25E-049CFB153DE4}" type="slidenum">
              <a:rPr lang="en-US" sz="1200">
                <a:cs typeface="Arial" charset="0"/>
              </a:rPr>
              <a:pPr eaLnBrk="1" hangingPunct="1"/>
              <a:t>12</a:t>
            </a:fld>
            <a:endParaRPr lang="en-US" sz="1200">
              <a:cs typeface="Arial" charset="0"/>
            </a:endParaRPr>
          </a:p>
        </p:txBody>
      </p:sp>
    </p:spTree>
    <p:extLst>
      <p:ext uri="{BB962C8B-B14F-4D97-AF65-F5344CB8AC3E}">
        <p14:creationId xmlns:p14="http://schemas.microsoft.com/office/powerpoint/2010/main" val="13989720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latin typeface="Calibri" charset="0"/>
              </a:rPr>
              <a:t>Finally, after all</a:t>
            </a:r>
            <a:r>
              <a:rPr lang="en-US" baseline="0" dirty="0" smtClean="0">
                <a:latin typeface="Calibri" charset="0"/>
              </a:rPr>
              <a:t> of this data prep, we can start to build the model. The main inputs to the solver model are the happiness scores for each restaurant-traveler combination.  The decision variables are which restaurant to visit for each traveler and are subject to a few constraints. First, we can only visit each restaurant once, and second, we must visit a restaurant on each traveler’s birthday.    Finally, the objective is to maximize the average happiness of the group.</a:t>
            </a: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Arial" charset="0"/>
                <a:ea typeface="ＭＳ Ｐゴシック" charset="0"/>
                <a:cs typeface="ＭＳ Ｐゴシック" charset="0"/>
              </a:defRPr>
            </a:lvl1pPr>
            <a:lvl2pPr marL="742950" indent="-285750" eaLnBrk="0" hangingPunct="0">
              <a:defRPr sz="2400" u="sng">
                <a:solidFill>
                  <a:schemeClr val="tx1"/>
                </a:solidFill>
                <a:latin typeface="Arial" charset="0"/>
                <a:ea typeface="ＭＳ Ｐゴシック" charset="0"/>
              </a:defRPr>
            </a:lvl2pPr>
            <a:lvl3pPr marL="1143000" indent="-228600" eaLnBrk="0" hangingPunct="0">
              <a:defRPr sz="2400" u="sng">
                <a:solidFill>
                  <a:schemeClr val="tx1"/>
                </a:solidFill>
                <a:latin typeface="Arial" charset="0"/>
                <a:ea typeface="ＭＳ Ｐゴシック" charset="0"/>
              </a:defRPr>
            </a:lvl3pPr>
            <a:lvl4pPr marL="1600200" indent="-228600" eaLnBrk="0" hangingPunct="0">
              <a:defRPr sz="2400" u="sng">
                <a:solidFill>
                  <a:schemeClr val="tx1"/>
                </a:solidFill>
                <a:latin typeface="Arial" charset="0"/>
                <a:ea typeface="ＭＳ Ｐゴシック" charset="0"/>
              </a:defRPr>
            </a:lvl4pPr>
            <a:lvl5pPr marL="2057400" indent="-228600" eaLnBrk="0" hangingPunct="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fld id="{98E52EFA-5A3E-6248-B25E-049CFB153DE4}" type="slidenum">
              <a:rPr lang="en-US" sz="1200">
                <a:cs typeface="Arial" charset="0"/>
              </a:rPr>
              <a:pPr eaLnBrk="1" hangingPunct="1"/>
              <a:t>13</a:t>
            </a:fld>
            <a:endParaRPr lang="en-US" sz="1200">
              <a:cs typeface="Arial" charset="0"/>
            </a:endParaRPr>
          </a:p>
        </p:txBody>
      </p:sp>
    </p:spTree>
    <p:extLst>
      <p:ext uri="{BB962C8B-B14F-4D97-AF65-F5344CB8AC3E}">
        <p14:creationId xmlns:p14="http://schemas.microsoft.com/office/powerpoint/2010/main" val="35969298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latin typeface="Calibri"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Arial" charset="0"/>
                <a:ea typeface="ＭＳ Ｐゴシック" charset="0"/>
                <a:cs typeface="ＭＳ Ｐゴシック" charset="0"/>
              </a:defRPr>
            </a:lvl1pPr>
            <a:lvl2pPr marL="742950" indent="-285750" eaLnBrk="0" hangingPunct="0">
              <a:defRPr sz="2400" u="sng">
                <a:solidFill>
                  <a:schemeClr val="tx1"/>
                </a:solidFill>
                <a:latin typeface="Arial" charset="0"/>
                <a:ea typeface="ＭＳ Ｐゴシック" charset="0"/>
              </a:defRPr>
            </a:lvl2pPr>
            <a:lvl3pPr marL="1143000" indent="-228600" eaLnBrk="0" hangingPunct="0">
              <a:defRPr sz="2400" u="sng">
                <a:solidFill>
                  <a:schemeClr val="tx1"/>
                </a:solidFill>
                <a:latin typeface="Arial" charset="0"/>
                <a:ea typeface="ＭＳ Ｐゴシック" charset="0"/>
              </a:defRPr>
            </a:lvl3pPr>
            <a:lvl4pPr marL="1600200" indent="-228600" eaLnBrk="0" hangingPunct="0">
              <a:defRPr sz="2400" u="sng">
                <a:solidFill>
                  <a:schemeClr val="tx1"/>
                </a:solidFill>
                <a:latin typeface="Arial" charset="0"/>
                <a:ea typeface="ＭＳ Ｐゴシック" charset="0"/>
              </a:defRPr>
            </a:lvl4pPr>
            <a:lvl5pPr marL="2057400" indent="-228600" eaLnBrk="0" hangingPunct="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fld id="{98E52EFA-5A3E-6248-B25E-049CFB153DE4}" type="slidenum">
              <a:rPr lang="en-US" sz="1200">
                <a:cs typeface="Arial" charset="0"/>
              </a:rPr>
              <a:pPr eaLnBrk="1" hangingPunct="1"/>
              <a:t>14</a:t>
            </a:fld>
            <a:endParaRPr lang="en-US" sz="1200">
              <a:cs typeface="Arial" charset="0"/>
            </a:endParaRPr>
          </a:p>
        </p:txBody>
      </p:sp>
    </p:spTree>
    <p:extLst>
      <p:ext uri="{BB962C8B-B14F-4D97-AF65-F5344CB8AC3E}">
        <p14:creationId xmlns:p14="http://schemas.microsoft.com/office/powerpoint/2010/main" val="20195247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latin typeface="Calibri"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Arial" charset="0"/>
                <a:ea typeface="ＭＳ Ｐゴシック" charset="0"/>
                <a:cs typeface="ＭＳ Ｐゴシック" charset="0"/>
              </a:defRPr>
            </a:lvl1pPr>
            <a:lvl2pPr marL="742950" indent="-285750" eaLnBrk="0" hangingPunct="0">
              <a:defRPr sz="2400" u="sng">
                <a:solidFill>
                  <a:schemeClr val="tx1"/>
                </a:solidFill>
                <a:latin typeface="Arial" charset="0"/>
                <a:ea typeface="ＭＳ Ｐゴシック" charset="0"/>
              </a:defRPr>
            </a:lvl2pPr>
            <a:lvl3pPr marL="1143000" indent="-228600" eaLnBrk="0" hangingPunct="0">
              <a:defRPr sz="2400" u="sng">
                <a:solidFill>
                  <a:schemeClr val="tx1"/>
                </a:solidFill>
                <a:latin typeface="Arial" charset="0"/>
                <a:ea typeface="ＭＳ Ｐゴシック" charset="0"/>
              </a:defRPr>
            </a:lvl3pPr>
            <a:lvl4pPr marL="1600200" indent="-228600" eaLnBrk="0" hangingPunct="0">
              <a:defRPr sz="2400" u="sng">
                <a:solidFill>
                  <a:schemeClr val="tx1"/>
                </a:solidFill>
                <a:latin typeface="Arial" charset="0"/>
                <a:ea typeface="ＭＳ Ｐゴシック" charset="0"/>
              </a:defRPr>
            </a:lvl4pPr>
            <a:lvl5pPr marL="2057400" indent="-228600" eaLnBrk="0" hangingPunct="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fld id="{98E52EFA-5A3E-6248-B25E-049CFB153DE4}" type="slidenum">
              <a:rPr lang="en-US" sz="1200">
                <a:cs typeface="Arial" charset="0"/>
              </a:rPr>
              <a:pPr eaLnBrk="1" hangingPunct="1"/>
              <a:t>15</a:t>
            </a:fld>
            <a:endParaRPr lang="en-US" sz="1200">
              <a:cs typeface="Arial" charset="0"/>
            </a:endParaRPr>
          </a:p>
        </p:txBody>
      </p:sp>
    </p:spTree>
    <p:extLst>
      <p:ext uri="{BB962C8B-B14F-4D97-AF65-F5344CB8AC3E}">
        <p14:creationId xmlns:p14="http://schemas.microsoft.com/office/powerpoint/2010/main" val="38529561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latin typeface="Calibri"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Arial" charset="0"/>
                <a:ea typeface="ＭＳ Ｐゴシック" charset="0"/>
                <a:cs typeface="ＭＳ Ｐゴシック" charset="0"/>
              </a:defRPr>
            </a:lvl1pPr>
            <a:lvl2pPr marL="742950" indent="-285750" eaLnBrk="0" hangingPunct="0">
              <a:defRPr sz="2400" u="sng">
                <a:solidFill>
                  <a:schemeClr val="tx1"/>
                </a:solidFill>
                <a:latin typeface="Arial" charset="0"/>
                <a:ea typeface="ＭＳ Ｐゴシック" charset="0"/>
              </a:defRPr>
            </a:lvl2pPr>
            <a:lvl3pPr marL="1143000" indent="-228600" eaLnBrk="0" hangingPunct="0">
              <a:defRPr sz="2400" u="sng">
                <a:solidFill>
                  <a:schemeClr val="tx1"/>
                </a:solidFill>
                <a:latin typeface="Arial" charset="0"/>
                <a:ea typeface="ＭＳ Ｐゴシック" charset="0"/>
              </a:defRPr>
            </a:lvl3pPr>
            <a:lvl4pPr marL="1600200" indent="-228600" eaLnBrk="0" hangingPunct="0">
              <a:defRPr sz="2400" u="sng">
                <a:solidFill>
                  <a:schemeClr val="tx1"/>
                </a:solidFill>
                <a:latin typeface="Arial" charset="0"/>
                <a:ea typeface="ＭＳ Ｐゴシック" charset="0"/>
              </a:defRPr>
            </a:lvl4pPr>
            <a:lvl5pPr marL="2057400" indent="-228600" eaLnBrk="0" hangingPunct="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fld id="{98E52EFA-5A3E-6248-B25E-049CFB153DE4}" type="slidenum">
              <a:rPr lang="en-US" sz="1200">
                <a:cs typeface="Arial" charset="0"/>
              </a:rPr>
              <a:pPr eaLnBrk="1" hangingPunct="1"/>
              <a:t>16</a:t>
            </a:fld>
            <a:endParaRPr lang="en-US" sz="1200">
              <a:cs typeface="Arial" charset="0"/>
            </a:endParaRPr>
          </a:p>
        </p:txBody>
      </p:sp>
    </p:spTree>
    <p:extLst>
      <p:ext uri="{BB962C8B-B14F-4D97-AF65-F5344CB8AC3E}">
        <p14:creationId xmlns:p14="http://schemas.microsoft.com/office/powerpoint/2010/main" val="36344493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latin typeface="Calibri"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Arial" charset="0"/>
                <a:ea typeface="ＭＳ Ｐゴシック" charset="0"/>
                <a:cs typeface="ＭＳ Ｐゴシック" charset="0"/>
              </a:defRPr>
            </a:lvl1pPr>
            <a:lvl2pPr marL="742950" indent="-285750" eaLnBrk="0" hangingPunct="0">
              <a:defRPr sz="2400" u="sng">
                <a:solidFill>
                  <a:schemeClr val="tx1"/>
                </a:solidFill>
                <a:latin typeface="Arial" charset="0"/>
                <a:ea typeface="ＭＳ Ｐゴシック" charset="0"/>
              </a:defRPr>
            </a:lvl2pPr>
            <a:lvl3pPr marL="1143000" indent="-228600" eaLnBrk="0" hangingPunct="0">
              <a:defRPr sz="2400" u="sng">
                <a:solidFill>
                  <a:schemeClr val="tx1"/>
                </a:solidFill>
                <a:latin typeface="Arial" charset="0"/>
                <a:ea typeface="ＭＳ Ｐゴシック" charset="0"/>
              </a:defRPr>
            </a:lvl3pPr>
            <a:lvl4pPr marL="1600200" indent="-228600" eaLnBrk="0" hangingPunct="0">
              <a:defRPr sz="2400" u="sng">
                <a:solidFill>
                  <a:schemeClr val="tx1"/>
                </a:solidFill>
                <a:latin typeface="Arial" charset="0"/>
                <a:ea typeface="ＭＳ Ｐゴシック" charset="0"/>
              </a:defRPr>
            </a:lvl4pPr>
            <a:lvl5pPr marL="2057400" indent="-228600" eaLnBrk="0" hangingPunct="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fld id="{98E52EFA-5A3E-6248-B25E-049CFB153DE4}" type="slidenum">
              <a:rPr lang="en-US" sz="1200">
                <a:cs typeface="Arial" charset="0"/>
              </a:rPr>
              <a:pPr eaLnBrk="1" hangingPunct="1"/>
              <a:t>17</a:t>
            </a:fld>
            <a:endParaRPr lang="en-US" sz="1200">
              <a:cs typeface="Arial" charset="0"/>
            </a:endParaRPr>
          </a:p>
        </p:txBody>
      </p:sp>
    </p:spTree>
    <p:extLst>
      <p:ext uri="{BB962C8B-B14F-4D97-AF65-F5344CB8AC3E}">
        <p14:creationId xmlns:p14="http://schemas.microsoft.com/office/powerpoint/2010/main" val="33014758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latin typeface="Calibri"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Arial" charset="0"/>
                <a:ea typeface="ＭＳ Ｐゴシック" charset="0"/>
                <a:cs typeface="ＭＳ Ｐゴシック" charset="0"/>
              </a:defRPr>
            </a:lvl1pPr>
            <a:lvl2pPr marL="742950" indent="-285750" eaLnBrk="0" hangingPunct="0">
              <a:defRPr sz="2400" u="sng">
                <a:solidFill>
                  <a:schemeClr val="tx1"/>
                </a:solidFill>
                <a:latin typeface="Arial" charset="0"/>
                <a:ea typeface="ＭＳ Ｐゴシック" charset="0"/>
              </a:defRPr>
            </a:lvl2pPr>
            <a:lvl3pPr marL="1143000" indent="-228600" eaLnBrk="0" hangingPunct="0">
              <a:defRPr sz="2400" u="sng">
                <a:solidFill>
                  <a:schemeClr val="tx1"/>
                </a:solidFill>
                <a:latin typeface="Arial" charset="0"/>
                <a:ea typeface="ＭＳ Ｐゴシック" charset="0"/>
              </a:defRPr>
            </a:lvl3pPr>
            <a:lvl4pPr marL="1600200" indent="-228600" eaLnBrk="0" hangingPunct="0">
              <a:defRPr sz="2400" u="sng">
                <a:solidFill>
                  <a:schemeClr val="tx1"/>
                </a:solidFill>
                <a:latin typeface="Arial" charset="0"/>
                <a:ea typeface="ＭＳ Ｐゴシック" charset="0"/>
              </a:defRPr>
            </a:lvl4pPr>
            <a:lvl5pPr marL="2057400" indent="-228600" eaLnBrk="0" hangingPunct="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fld id="{98E52EFA-5A3E-6248-B25E-049CFB153DE4}" type="slidenum">
              <a:rPr lang="en-US" sz="1200">
                <a:cs typeface="Arial" charset="0"/>
              </a:rPr>
              <a:pPr eaLnBrk="1" hangingPunct="1"/>
              <a:t>18</a:t>
            </a:fld>
            <a:endParaRPr lang="en-US" sz="1200">
              <a:cs typeface="Arial" charset="0"/>
            </a:endParaRPr>
          </a:p>
        </p:txBody>
      </p:sp>
    </p:spTree>
    <p:extLst>
      <p:ext uri="{BB962C8B-B14F-4D97-AF65-F5344CB8AC3E}">
        <p14:creationId xmlns:p14="http://schemas.microsoft.com/office/powerpoint/2010/main" val="21198990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latin typeface="Calibri" charset="0"/>
              </a:rPr>
              <a:t>In</a:t>
            </a:r>
            <a:r>
              <a:rPr lang="en-US" baseline="0" dirty="0" smtClean="0">
                <a:latin typeface="Calibri" charset="0"/>
              </a:rPr>
              <a:t> order to set the happiness run, we need to define everyone’s preferences. As we saw before, Ben cares about spending the least possible. Hence, he cares about plane tickets and restaurant price equally. Will, on the other hand, cares mostly about flight time, but also doesn’t want bad weather. We saw that they both prefer going to Eleven Madison in New York City, but it is not possible since we don’t repeat restaurants.</a:t>
            </a:r>
            <a:endParaRPr lang="en-US" dirty="0">
              <a:latin typeface="Calibri"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Arial" charset="0"/>
                <a:ea typeface="ＭＳ Ｐゴシック" charset="0"/>
                <a:cs typeface="ＭＳ Ｐゴシック" charset="0"/>
              </a:defRPr>
            </a:lvl1pPr>
            <a:lvl2pPr marL="742950" indent="-285750" eaLnBrk="0" hangingPunct="0">
              <a:defRPr sz="2400" u="sng">
                <a:solidFill>
                  <a:schemeClr val="tx1"/>
                </a:solidFill>
                <a:latin typeface="Arial" charset="0"/>
                <a:ea typeface="ＭＳ Ｐゴシック" charset="0"/>
              </a:defRPr>
            </a:lvl2pPr>
            <a:lvl3pPr marL="1143000" indent="-228600" eaLnBrk="0" hangingPunct="0">
              <a:defRPr sz="2400" u="sng">
                <a:solidFill>
                  <a:schemeClr val="tx1"/>
                </a:solidFill>
                <a:latin typeface="Arial" charset="0"/>
                <a:ea typeface="ＭＳ Ｐゴシック" charset="0"/>
              </a:defRPr>
            </a:lvl3pPr>
            <a:lvl4pPr marL="1600200" indent="-228600" eaLnBrk="0" hangingPunct="0">
              <a:defRPr sz="2400" u="sng">
                <a:solidFill>
                  <a:schemeClr val="tx1"/>
                </a:solidFill>
                <a:latin typeface="Arial" charset="0"/>
                <a:ea typeface="ＭＳ Ｐゴシック" charset="0"/>
              </a:defRPr>
            </a:lvl4pPr>
            <a:lvl5pPr marL="2057400" indent="-228600" eaLnBrk="0" hangingPunct="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fld id="{98E52EFA-5A3E-6248-B25E-049CFB153DE4}" type="slidenum">
              <a:rPr lang="en-US" sz="1200">
                <a:cs typeface="Arial" charset="0"/>
              </a:rPr>
              <a:pPr eaLnBrk="1" hangingPunct="1"/>
              <a:t>19</a:t>
            </a:fld>
            <a:endParaRPr lang="en-US" sz="1200">
              <a:cs typeface="Arial" charset="0"/>
            </a:endParaRPr>
          </a:p>
        </p:txBody>
      </p:sp>
    </p:spTree>
    <p:extLst>
      <p:ext uri="{BB962C8B-B14F-4D97-AF65-F5344CB8AC3E}">
        <p14:creationId xmlns:p14="http://schemas.microsoft.com/office/powerpoint/2010/main" val="19651900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latin typeface="Calibri" charset="0"/>
              </a:rPr>
              <a:t>Before running Solver,</a:t>
            </a:r>
            <a:r>
              <a:rPr lang="en-US" baseline="0" dirty="0" smtClean="0">
                <a:latin typeface="Calibri" charset="0"/>
              </a:rPr>
              <a:t> the model shows each favorite restaurants, according to their preferences previously set. Ben, Karen and Will prefer the same restaurant. Solver runs the model, maximizing overall happiness given the constraints.  </a:t>
            </a:r>
            <a:endParaRPr lang="en-US" dirty="0">
              <a:latin typeface="Calibri"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Arial" charset="0"/>
                <a:ea typeface="ＭＳ Ｐゴシック" charset="0"/>
                <a:cs typeface="ＭＳ Ｐゴシック" charset="0"/>
              </a:defRPr>
            </a:lvl1pPr>
            <a:lvl2pPr marL="742950" indent="-285750" eaLnBrk="0" hangingPunct="0">
              <a:defRPr sz="2400" u="sng">
                <a:solidFill>
                  <a:schemeClr val="tx1"/>
                </a:solidFill>
                <a:latin typeface="Arial" charset="0"/>
                <a:ea typeface="ＭＳ Ｐゴシック" charset="0"/>
              </a:defRPr>
            </a:lvl2pPr>
            <a:lvl3pPr marL="1143000" indent="-228600" eaLnBrk="0" hangingPunct="0">
              <a:defRPr sz="2400" u="sng">
                <a:solidFill>
                  <a:schemeClr val="tx1"/>
                </a:solidFill>
                <a:latin typeface="Arial" charset="0"/>
                <a:ea typeface="ＭＳ Ｐゴシック" charset="0"/>
              </a:defRPr>
            </a:lvl3pPr>
            <a:lvl4pPr marL="1600200" indent="-228600" eaLnBrk="0" hangingPunct="0">
              <a:defRPr sz="2400" u="sng">
                <a:solidFill>
                  <a:schemeClr val="tx1"/>
                </a:solidFill>
                <a:latin typeface="Arial" charset="0"/>
                <a:ea typeface="ＭＳ Ｐゴシック" charset="0"/>
              </a:defRPr>
            </a:lvl4pPr>
            <a:lvl5pPr marL="2057400" indent="-228600" eaLnBrk="0" hangingPunct="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fld id="{98E52EFA-5A3E-6248-B25E-049CFB153DE4}" type="slidenum">
              <a:rPr lang="en-US" sz="1200">
                <a:cs typeface="Arial" charset="0"/>
              </a:rPr>
              <a:pPr eaLnBrk="1" hangingPunct="1"/>
              <a:t>20</a:t>
            </a:fld>
            <a:endParaRPr lang="en-US" sz="1200">
              <a:cs typeface="Arial" charset="0"/>
            </a:endParaRPr>
          </a:p>
        </p:txBody>
      </p:sp>
    </p:spTree>
    <p:extLst>
      <p:ext uri="{BB962C8B-B14F-4D97-AF65-F5344CB8AC3E}">
        <p14:creationId xmlns:p14="http://schemas.microsoft.com/office/powerpoint/2010/main" val="749948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baseline="0" dirty="0" smtClean="0">
              <a:latin typeface="Calibri" charset="0"/>
            </a:endParaRPr>
          </a:p>
          <a:p>
            <a:endParaRPr lang="en-US" baseline="0" dirty="0" smtClean="0">
              <a:latin typeface="Calibri" charset="0"/>
            </a:endParaRPr>
          </a:p>
          <a:p>
            <a:endParaRPr lang="en-US" dirty="0">
              <a:latin typeface="Calibri"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Arial" charset="0"/>
                <a:ea typeface="ＭＳ Ｐゴシック" charset="0"/>
                <a:cs typeface="ＭＳ Ｐゴシック" charset="0"/>
              </a:defRPr>
            </a:lvl1pPr>
            <a:lvl2pPr marL="742950" indent="-285750" eaLnBrk="0" hangingPunct="0">
              <a:defRPr sz="2400" u="sng">
                <a:solidFill>
                  <a:schemeClr val="tx1"/>
                </a:solidFill>
                <a:latin typeface="Arial" charset="0"/>
                <a:ea typeface="ＭＳ Ｐゴシック" charset="0"/>
              </a:defRPr>
            </a:lvl2pPr>
            <a:lvl3pPr marL="1143000" indent="-228600" eaLnBrk="0" hangingPunct="0">
              <a:defRPr sz="2400" u="sng">
                <a:solidFill>
                  <a:schemeClr val="tx1"/>
                </a:solidFill>
                <a:latin typeface="Arial" charset="0"/>
                <a:ea typeface="ＭＳ Ｐゴシック" charset="0"/>
              </a:defRPr>
            </a:lvl3pPr>
            <a:lvl4pPr marL="1600200" indent="-228600" eaLnBrk="0" hangingPunct="0">
              <a:defRPr sz="2400" u="sng">
                <a:solidFill>
                  <a:schemeClr val="tx1"/>
                </a:solidFill>
                <a:latin typeface="Arial" charset="0"/>
                <a:ea typeface="ＭＳ Ｐゴシック" charset="0"/>
              </a:defRPr>
            </a:lvl4pPr>
            <a:lvl5pPr marL="2057400" indent="-228600" eaLnBrk="0" hangingPunct="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fld id="{98E52EFA-5A3E-6248-B25E-049CFB153DE4}" type="slidenum">
              <a:rPr lang="en-US" sz="1200">
                <a:cs typeface="Arial" charset="0"/>
              </a:rPr>
              <a:pPr eaLnBrk="1" hangingPunct="1"/>
              <a:t>3</a:t>
            </a:fld>
            <a:endParaRPr lang="en-US" sz="1200">
              <a:cs typeface="Arial" charset="0"/>
            </a:endParaRPr>
          </a:p>
        </p:txBody>
      </p:sp>
    </p:spTree>
    <p:extLst>
      <p:ext uri="{BB962C8B-B14F-4D97-AF65-F5344CB8AC3E}">
        <p14:creationId xmlns:p14="http://schemas.microsoft.com/office/powerpoint/2010/main" val="8274624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latin typeface="Calibri" charset="0"/>
              </a:rPr>
              <a:t>This is the result of our happiness run</a:t>
            </a:r>
            <a:r>
              <a:rPr lang="en-US" baseline="0" dirty="0" smtClean="0">
                <a:latin typeface="Calibri" charset="0"/>
              </a:rPr>
              <a:t>. </a:t>
            </a:r>
            <a:endParaRPr lang="en-US" dirty="0">
              <a:latin typeface="Calibri"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Arial" charset="0"/>
                <a:ea typeface="ＭＳ Ｐゴシック" charset="0"/>
                <a:cs typeface="ＭＳ Ｐゴシック" charset="0"/>
              </a:defRPr>
            </a:lvl1pPr>
            <a:lvl2pPr marL="742950" indent="-285750" eaLnBrk="0" hangingPunct="0">
              <a:defRPr sz="2400" u="sng">
                <a:solidFill>
                  <a:schemeClr val="tx1"/>
                </a:solidFill>
                <a:latin typeface="Arial" charset="0"/>
                <a:ea typeface="ＭＳ Ｐゴシック" charset="0"/>
              </a:defRPr>
            </a:lvl2pPr>
            <a:lvl3pPr marL="1143000" indent="-228600" eaLnBrk="0" hangingPunct="0">
              <a:defRPr sz="2400" u="sng">
                <a:solidFill>
                  <a:schemeClr val="tx1"/>
                </a:solidFill>
                <a:latin typeface="Arial" charset="0"/>
                <a:ea typeface="ＭＳ Ｐゴシック" charset="0"/>
              </a:defRPr>
            </a:lvl3pPr>
            <a:lvl4pPr marL="1600200" indent="-228600" eaLnBrk="0" hangingPunct="0">
              <a:defRPr sz="2400" u="sng">
                <a:solidFill>
                  <a:schemeClr val="tx1"/>
                </a:solidFill>
                <a:latin typeface="Arial" charset="0"/>
                <a:ea typeface="ＭＳ Ｐゴシック" charset="0"/>
              </a:defRPr>
            </a:lvl4pPr>
            <a:lvl5pPr marL="2057400" indent="-228600" eaLnBrk="0" hangingPunct="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fld id="{98E52EFA-5A3E-6248-B25E-049CFB153DE4}" type="slidenum">
              <a:rPr lang="en-US" sz="1200">
                <a:cs typeface="Arial" charset="0"/>
              </a:rPr>
              <a:pPr eaLnBrk="1" hangingPunct="1"/>
              <a:t>21</a:t>
            </a:fld>
            <a:endParaRPr lang="en-US" sz="1200">
              <a:cs typeface="Arial" charset="0"/>
            </a:endParaRPr>
          </a:p>
        </p:txBody>
      </p:sp>
    </p:spTree>
    <p:extLst>
      <p:ext uri="{BB962C8B-B14F-4D97-AF65-F5344CB8AC3E}">
        <p14:creationId xmlns:p14="http://schemas.microsoft.com/office/powerpoint/2010/main" val="27422869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 </a:t>
            </a:r>
            <a:br>
              <a:rPr lang="en-US" dirty="0" smtClean="0"/>
            </a:br>
            <a:endParaRPr lang="en-US" dirty="0" smtClean="0"/>
          </a:p>
          <a:p>
            <a:endParaRPr lang="en-US" baseline="0" dirty="0" smtClean="0">
              <a:latin typeface="Calibri" charset="0"/>
            </a:endParaRPr>
          </a:p>
          <a:p>
            <a:endParaRPr lang="en-US" baseline="0" dirty="0" smtClean="0">
              <a:latin typeface="Calibri" charset="0"/>
            </a:endParaRPr>
          </a:p>
          <a:p>
            <a:endParaRPr lang="en-US" dirty="0">
              <a:latin typeface="Calibri"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Arial" charset="0"/>
                <a:ea typeface="ＭＳ Ｐゴシック" charset="0"/>
                <a:cs typeface="ＭＳ Ｐゴシック" charset="0"/>
              </a:defRPr>
            </a:lvl1pPr>
            <a:lvl2pPr marL="742950" indent="-285750" eaLnBrk="0" hangingPunct="0">
              <a:defRPr sz="2400" u="sng">
                <a:solidFill>
                  <a:schemeClr val="tx1"/>
                </a:solidFill>
                <a:latin typeface="Arial" charset="0"/>
                <a:ea typeface="ＭＳ Ｐゴシック" charset="0"/>
              </a:defRPr>
            </a:lvl2pPr>
            <a:lvl3pPr marL="1143000" indent="-228600" eaLnBrk="0" hangingPunct="0">
              <a:defRPr sz="2400" u="sng">
                <a:solidFill>
                  <a:schemeClr val="tx1"/>
                </a:solidFill>
                <a:latin typeface="Arial" charset="0"/>
                <a:ea typeface="ＭＳ Ｐゴシック" charset="0"/>
              </a:defRPr>
            </a:lvl3pPr>
            <a:lvl4pPr marL="1600200" indent="-228600" eaLnBrk="0" hangingPunct="0">
              <a:defRPr sz="2400" u="sng">
                <a:solidFill>
                  <a:schemeClr val="tx1"/>
                </a:solidFill>
                <a:latin typeface="Arial" charset="0"/>
                <a:ea typeface="ＭＳ Ｐゴシック" charset="0"/>
              </a:defRPr>
            </a:lvl4pPr>
            <a:lvl5pPr marL="2057400" indent="-228600" eaLnBrk="0" hangingPunct="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fld id="{98E52EFA-5A3E-6248-B25E-049CFB153DE4}" type="slidenum">
              <a:rPr lang="en-US" sz="1200">
                <a:cs typeface="Arial" charset="0"/>
              </a:rPr>
              <a:pPr eaLnBrk="1" hangingPunct="1"/>
              <a:t>22</a:t>
            </a:fld>
            <a:endParaRPr lang="en-US" sz="1200">
              <a:cs typeface="Arial" charset="0"/>
            </a:endParaRPr>
          </a:p>
        </p:txBody>
      </p:sp>
    </p:spTree>
    <p:extLst>
      <p:ext uri="{BB962C8B-B14F-4D97-AF65-F5344CB8AC3E}">
        <p14:creationId xmlns:p14="http://schemas.microsoft.com/office/powerpoint/2010/main" val="31777543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baseline="0" dirty="0" smtClean="0">
              <a:latin typeface="Calibri" charset="0"/>
            </a:endParaRPr>
          </a:p>
          <a:p>
            <a:endParaRPr lang="en-US" baseline="0" dirty="0" smtClean="0">
              <a:latin typeface="Calibri" charset="0"/>
            </a:endParaRPr>
          </a:p>
          <a:p>
            <a:endParaRPr lang="en-US" dirty="0">
              <a:latin typeface="Calibri"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Arial" charset="0"/>
                <a:ea typeface="ＭＳ Ｐゴシック" charset="0"/>
                <a:cs typeface="ＭＳ Ｐゴシック" charset="0"/>
              </a:defRPr>
            </a:lvl1pPr>
            <a:lvl2pPr marL="742950" indent="-285750" eaLnBrk="0" hangingPunct="0">
              <a:defRPr sz="2400" u="sng">
                <a:solidFill>
                  <a:schemeClr val="tx1"/>
                </a:solidFill>
                <a:latin typeface="Arial" charset="0"/>
                <a:ea typeface="ＭＳ Ｐゴシック" charset="0"/>
              </a:defRPr>
            </a:lvl2pPr>
            <a:lvl3pPr marL="1143000" indent="-228600" eaLnBrk="0" hangingPunct="0">
              <a:defRPr sz="2400" u="sng">
                <a:solidFill>
                  <a:schemeClr val="tx1"/>
                </a:solidFill>
                <a:latin typeface="Arial" charset="0"/>
                <a:ea typeface="ＭＳ Ｐゴシック" charset="0"/>
              </a:defRPr>
            </a:lvl3pPr>
            <a:lvl4pPr marL="1600200" indent="-228600" eaLnBrk="0" hangingPunct="0">
              <a:defRPr sz="2400" u="sng">
                <a:solidFill>
                  <a:schemeClr val="tx1"/>
                </a:solidFill>
                <a:latin typeface="Arial" charset="0"/>
                <a:ea typeface="ＭＳ Ｐゴシック" charset="0"/>
              </a:defRPr>
            </a:lvl4pPr>
            <a:lvl5pPr marL="2057400" indent="-228600" eaLnBrk="0" hangingPunct="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fld id="{98E52EFA-5A3E-6248-B25E-049CFB153DE4}" type="slidenum">
              <a:rPr lang="en-US" sz="1200">
                <a:cs typeface="Arial" charset="0"/>
              </a:rPr>
              <a:pPr eaLnBrk="1" hangingPunct="1"/>
              <a:t>23</a:t>
            </a:fld>
            <a:endParaRPr lang="en-US" sz="1200">
              <a:cs typeface="Arial" charset="0"/>
            </a:endParaRPr>
          </a:p>
        </p:txBody>
      </p:sp>
    </p:spTree>
    <p:extLst>
      <p:ext uri="{BB962C8B-B14F-4D97-AF65-F5344CB8AC3E}">
        <p14:creationId xmlns:p14="http://schemas.microsoft.com/office/powerpoint/2010/main" val="149757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1F3EC4F-3147-4A20-9EE1-56F88DA4D515}" type="slidenum">
              <a:rPr lang="en-US" smtClean="0"/>
              <a:t>4</a:t>
            </a:fld>
            <a:endParaRPr lang="en-US"/>
          </a:p>
        </p:txBody>
      </p:sp>
    </p:spTree>
    <p:extLst>
      <p:ext uri="{BB962C8B-B14F-4D97-AF65-F5344CB8AC3E}">
        <p14:creationId xmlns:p14="http://schemas.microsoft.com/office/powerpoint/2010/main" val="37744226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
            </a:r>
            <a:br>
              <a:rPr lang="en-US" dirty="0" smtClean="0"/>
            </a:br>
            <a:endParaRPr lang="en-US" dirty="0" smtClean="0"/>
          </a:p>
          <a:p>
            <a:endParaRPr lang="en-US" baseline="0" dirty="0" smtClean="0">
              <a:latin typeface="Calibri" charset="0"/>
            </a:endParaRPr>
          </a:p>
          <a:p>
            <a:endParaRPr lang="en-US" baseline="0" dirty="0" smtClean="0">
              <a:latin typeface="Calibri" charset="0"/>
            </a:endParaRPr>
          </a:p>
          <a:p>
            <a:endParaRPr lang="en-US" dirty="0">
              <a:latin typeface="Calibri"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Arial" charset="0"/>
                <a:ea typeface="ＭＳ Ｐゴシック" charset="0"/>
                <a:cs typeface="ＭＳ Ｐゴシック" charset="0"/>
              </a:defRPr>
            </a:lvl1pPr>
            <a:lvl2pPr marL="742950" indent="-285750" eaLnBrk="0" hangingPunct="0">
              <a:defRPr sz="2400" u="sng">
                <a:solidFill>
                  <a:schemeClr val="tx1"/>
                </a:solidFill>
                <a:latin typeface="Arial" charset="0"/>
                <a:ea typeface="ＭＳ Ｐゴシック" charset="0"/>
              </a:defRPr>
            </a:lvl2pPr>
            <a:lvl3pPr marL="1143000" indent="-228600" eaLnBrk="0" hangingPunct="0">
              <a:defRPr sz="2400" u="sng">
                <a:solidFill>
                  <a:schemeClr val="tx1"/>
                </a:solidFill>
                <a:latin typeface="Arial" charset="0"/>
                <a:ea typeface="ＭＳ Ｐゴシック" charset="0"/>
              </a:defRPr>
            </a:lvl3pPr>
            <a:lvl4pPr marL="1600200" indent="-228600" eaLnBrk="0" hangingPunct="0">
              <a:defRPr sz="2400" u="sng">
                <a:solidFill>
                  <a:schemeClr val="tx1"/>
                </a:solidFill>
                <a:latin typeface="Arial" charset="0"/>
                <a:ea typeface="ＭＳ Ｐゴシック" charset="0"/>
              </a:defRPr>
            </a:lvl4pPr>
            <a:lvl5pPr marL="2057400" indent="-228600" eaLnBrk="0" hangingPunct="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fld id="{98E52EFA-5A3E-6248-B25E-049CFB153DE4}" type="slidenum">
              <a:rPr lang="en-US" sz="1200">
                <a:cs typeface="Arial" charset="0"/>
              </a:rPr>
              <a:pPr eaLnBrk="1" hangingPunct="1"/>
              <a:t>5</a:t>
            </a:fld>
            <a:endParaRPr lang="en-US" sz="1200">
              <a:cs typeface="Arial" charset="0"/>
            </a:endParaRPr>
          </a:p>
        </p:txBody>
      </p:sp>
    </p:spTree>
    <p:extLst>
      <p:ext uri="{BB962C8B-B14F-4D97-AF65-F5344CB8AC3E}">
        <p14:creationId xmlns:p14="http://schemas.microsoft.com/office/powerpoint/2010/main" val="38128735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latin typeface="Calibri"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Arial" charset="0"/>
                <a:ea typeface="ＭＳ Ｐゴシック" charset="0"/>
                <a:cs typeface="ＭＳ Ｐゴシック" charset="0"/>
              </a:defRPr>
            </a:lvl1pPr>
            <a:lvl2pPr marL="742950" indent="-285750" eaLnBrk="0" hangingPunct="0">
              <a:defRPr sz="2400" u="sng">
                <a:solidFill>
                  <a:schemeClr val="tx1"/>
                </a:solidFill>
                <a:latin typeface="Arial" charset="0"/>
                <a:ea typeface="ＭＳ Ｐゴシック" charset="0"/>
              </a:defRPr>
            </a:lvl2pPr>
            <a:lvl3pPr marL="1143000" indent="-228600" eaLnBrk="0" hangingPunct="0">
              <a:defRPr sz="2400" u="sng">
                <a:solidFill>
                  <a:schemeClr val="tx1"/>
                </a:solidFill>
                <a:latin typeface="Arial" charset="0"/>
                <a:ea typeface="ＭＳ Ｐゴシック" charset="0"/>
              </a:defRPr>
            </a:lvl3pPr>
            <a:lvl4pPr marL="1600200" indent="-228600" eaLnBrk="0" hangingPunct="0">
              <a:defRPr sz="2400" u="sng">
                <a:solidFill>
                  <a:schemeClr val="tx1"/>
                </a:solidFill>
                <a:latin typeface="Arial" charset="0"/>
                <a:ea typeface="ＭＳ Ｐゴシック" charset="0"/>
              </a:defRPr>
            </a:lvl4pPr>
            <a:lvl5pPr marL="2057400" indent="-228600" eaLnBrk="0" hangingPunct="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fld id="{98E52EFA-5A3E-6248-B25E-049CFB153DE4}" type="slidenum">
              <a:rPr lang="en-US" sz="1200">
                <a:cs typeface="Arial" charset="0"/>
              </a:rPr>
              <a:pPr eaLnBrk="1" hangingPunct="1"/>
              <a:t>6</a:t>
            </a:fld>
            <a:endParaRPr lang="en-US" sz="1200">
              <a:cs typeface="Arial" charset="0"/>
            </a:endParaRPr>
          </a:p>
        </p:txBody>
      </p:sp>
    </p:spTree>
    <p:extLst>
      <p:ext uri="{BB962C8B-B14F-4D97-AF65-F5344CB8AC3E}">
        <p14:creationId xmlns:p14="http://schemas.microsoft.com/office/powerpoint/2010/main" val="1438936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latin typeface="Calibri"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Arial" charset="0"/>
                <a:ea typeface="ＭＳ Ｐゴシック" charset="0"/>
                <a:cs typeface="ＭＳ Ｐゴシック" charset="0"/>
              </a:defRPr>
            </a:lvl1pPr>
            <a:lvl2pPr marL="742950" indent="-285750" eaLnBrk="0" hangingPunct="0">
              <a:defRPr sz="2400" u="sng">
                <a:solidFill>
                  <a:schemeClr val="tx1"/>
                </a:solidFill>
                <a:latin typeface="Arial" charset="0"/>
                <a:ea typeface="ＭＳ Ｐゴシック" charset="0"/>
              </a:defRPr>
            </a:lvl2pPr>
            <a:lvl3pPr marL="1143000" indent="-228600" eaLnBrk="0" hangingPunct="0">
              <a:defRPr sz="2400" u="sng">
                <a:solidFill>
                  <a:schemeClr val="tx1"/>
                </a:solidFill>
                <a:latin typeface="Arial" charset="0"/>
                <a:ea typeface="ＭＳ Ｐゴシック" charset="0"/>
              </a:defRPr>
            </a:lvl3pPr>
            <a:lvl4pPr marL="1600200" indent="-228600" eaLnBrk="0" hangingPunct="0">
              <a:defRPr sz="2400" u="sng">
                <a:solidFill>
                  <a:schemeClr val="tx1"/>
                </a:solidFill>
                <a:latin typeface="Arial" charset="0"/>
                <a:ea typeface="ＭＳ Ｐゴシック" charset="0"/>
              </a:defRPr>
            </a:lvl4pPr>
            <a:lvl5pPr marL="2057400" indent="-228600" eaLnBrk="0" hangingPunct="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fld id="{98E52EFA-5A3E-6248-B25E-049CFB153DE4}" type="slidenum">
              <a:rPr lang="en-US" sz="1200">
                <a:cs typeface="Arial" charset="0"/>
              </a:rPr>
              <a:pPr eaLnBrk="1" hangingPunct="1"/>
              <a:t>7</a:t>
            </a:fld>
            <a:endParaRPr lang="en-US" sz="1200">
              <a:cs typeface="Arial" charset="0"/>
            </a:endParaRPr>
          </a:p>
        </p:txBody>
      </p:sp>
    </p:spTree>
    <p:extLst>
      <p:ext uri="{BB962C8B-B14F-4D97-AF65-F5344CB8AC3E}">
        <p14:creationId xmlns:p14="http://schemas.microsoft.com/office/powerpoint/2010/main" val="561182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latin typeface="Calibri" charset="0"/>
              </a:rPr>
              <a:t>Need</a:t>
            </a:r>
            <a:r>
              <a:rPr lang="en-US" baseline="0" dirty="0" smtClean="0">
                <a:latin typeface="Calibri" charset="0"/>
              </a:rPr>
              <a:t> to also have the data points relating to our preferences.  </a:t>
            </a:r>
            <a:endParaRPr lang="en-US" dirty="0">
              <a:latin typeface="Calibri"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Arial" charset="0"/>
                <a:ea typeface="ＭＳ Ｐゴシック" charset="0"/>
                <a:cs typeface="ＭＳ Ｐゴシック" charset="0"/>
              </a:defRPr>
            </a:lvl1pPr>
            <a:lvl2pPr marL="742950" indent="-285750" eaLnBrk="0" hangingPunct="0">
              <a:defRPr sz="2400" u="sng">
                <a:solidFill>
                  <a:schemeClr val="tx1"/>
                </a:solidFill>
                <a:latin typeface="Arial" charset="0"/>
                <a:ea typeface="ＭＳ Ｐゴシック" charset="0"/>
              </a:defRPr>
            </a:lvl2pPr>
            <a:lvl3pPr marL="1143000" indent="-228600" eaLnBrk="0" hangingPunct="0">
              <a:defRPr sz="2400" u="sng">
                <a:solidFill>
                  <a:schemeClr val="tx1"/>
                </a:solidFill>
                <a:latin typeface="Arial" charset="0"/>
                <a:ea typeface="ＭＳ Ｐゴシック" charset="0"/>
              </a:defRPr>
            </a:lvl3pPr>
            <a:lvl4pPr marL="1600200" indent="-228600" eaLnBrk="0" hangingPunct="0">
              <a:defRPr sz="2400" u="sng">
                <a:solidFill>
                  <a:schemeClr val="tx1"/>
                </a:solidFill>
                <a:latin typeface="Arial" charset="0"/>
                <a:ea typeface="ＭＳ Ｐゴシック" charset="0"/>
              </a:defRPr>
            </a:lvl4pPr>
            <a:lvl5pPr marL="2057400" indent="-228600" eaLnBrk="0" hangingPunct="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fld id="{98E52EFA-5A3E-6248-B25E-049CFB153DE4}" type="slidenum">
              <a:rPr lang="en-US" sz="1200">
                <a:cs typeface="Arial" charset="0"/>
              </a:rPr>
              <a:pPr eaLnBrk="1" hangingPunct="1"/>
              <a:t>8</a:t>
            </a:fld>
            <a:endParaRPr lang="en-US" sz="1200">
              <a:cs typeface="Arial" charset="0"/>
            </a:endParaRPr>
          </a:p>
        </p:txBody>
      </p:sp>
    </p:spTree>
    <p:extLst>
      <p:ext uri="{BB962C8B-B14F-4D97-AF65-F5344CB8AC3E}">
        <p14:creationId xmlns:p14="http://schemas.microsoft.com/office/powerpoint/2010/main" val="23214002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latin typeface="Calibri" charset="0"/>
              </a:rPr>
              <a:t>We had six data sets,</a:t>
            </a:r>
            <a:r>
              <a:rPr lang="en-US" baseline="0" dirty="0" smtClean="0">
                <a:latin typeface="Calibri" charset="0"/>
              </a:rPr>
              <a:t> most with different units, and all with very different scales.  To successfully compare these to each other, we had to standardize them so they would all have the same relative importance in the model.  We used a min-max standardization method.  Taking each value, subtracting the minimum of its data set and dividing by the range results in a new data set that ranges from 0 to 1.  One thing to keep in mind is whether higher or lower values would be preferred. Luckily for us, temperature was the only variable in which a higher value was more valuable than a lower value.  We negated all temp values before standardization so they can be successfully compared to the other variables.</a:t>
            </a:r>
            <a:endParaRPr lang="en-US" dirty="0">
              <a:latin typeface="Calibri"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Arial" charset="0"/>
                <a:ea typeface="ＭＳ Ｐゴシック" charset="0"/>
                <a:cs typeface="ＭＳ Ｐゴシック" charset="0"/>
              </a:defRPr>
            </a:lvl1pPr>
            <a:lvl2pPr marL="742950" indent="-285750" eaLnBrk="0" hangingPunct="0">
              <a:defRPr sz="2400" u="sng">
                <a:solidFill>
                  <a:schemeClr val="tx1"/>
                </a:solidFill>
                <a:latin typeface="Arial" charset="0"/>
                <a:ea typeface="ＭＳ Ｐゴシック" charset="0"/>
              </a:defRPr>
            </a:lvl2pPr>
            <a:lvl3pPr marL="1143000" indent="-228600" eaLnBrk="0" hangingPunct="0">
              <a:defRPr sz="2400" u="sng">
                <a:solidFill>
                  <a:schemeClr val="tx1"/>
                </a:solidFill>
                <a:latin typeface="Arial" charset="0"/>
                <a:ea typeface="ＭＳ Ｐゴシック" charset="0"/>
              </a:defRPr>
            </a:lvl3pPr>
            <a:lvl4pPr marL="1600200" indent="-228600" eaLnBrk="0" hangingPunct="0">
              <a:defRPr sz="2400" u="sng">
                <a:solidFill>
                  <a:schemeClr val="tx1"/>
                </a:solidFill>
                <a:latin typeface="Arial" charset="0"/>
                <a:ea typeface="ＭＳ Ｐゴシック" charset="0"/>
              </a:defRPr>
            </a:lvl4pPr>
            <a:lvl5pPr marL="2057400" indent="-228600" eaLnBrk="0" hangingPunct="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fld id="{98E52EFA-5A3E-6248-B25E-049CFB153DE4}" type="slidenum">
              <a:rPr lang="en-US" sz="1200">
                <a:cs typeface="Arial" charset="0"/>
              </a:rPr>
              <a:pPr eaLnBrk="1" hangingPunct="1"/>
              <a:t>9</a:t>
            </a:fld>
            <a:endParaRPr lang="en-US" sz="1200">
              <a:cs typeface="Arial" charset="0"/>
            </a:endParaRPr>
          </a:p>
        </p:txBody>
      </p:sp>
    </p:spTree>
    <p:extLst>
      <p:ext uri="{BB962C8B-B14F-4D97-AF65-F5344CB8AC3E}">
        <p14:creationId xmlns:p14="http://schemas.microsoft.com/office/powerpoint/2010/main" val="738759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latin typeface="Calibri" charset="0"/>
              </a:rPr>
              <a:t>When</a:t>
            </a:r>
            <a:r>
              <a:rPr lang="en-US" baseline="0" dirty="0" smtClean="0">
                <a:latin typeface="Calibri" charset="0"/>
              </a:rPr>
              <a:t> planning a trip, sometimes tradeoffs must be made. We created this simple slider system to easily change preferences on a simple 0-10 scale.  These values would then be standardized as a percentage of the total points each traveler used. For example, Ben chose 10 for each Flight price and restaurant price.  This resulted in a .5 value for each that will be used in the model.  </a:t>
            </a:r>
            <a:endParaRPr lang="en-US" dirty="0">
              <a:latin typeface="Calibri"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Arial" charset="0"/>
                <a:ea typeface="ＭＳ Ｐゴシック" charset="0"/>
                <a:cs typeface="ＭＳ Ｐゴシック" charset="0"/>
              </a:defRPr>
            </a:lvl1pPr>
            <a:lvl2pPr marL="742950" indent="-285750" eaLnBrk="0" hangingPunct="0">
              <a:defRPr sz="2400" u="sng">
                <a:solidFill>
                  <a:schemeClr val="tx1"/>
                </a:solidFill>
                <a:latin typeface="Arial" charset="0"/>
                <a:ea typeface="ＭＳ Ｐゴシック" charset="0"/>
              </a:defRPr>
            </a:lvl2pPr>
            <a:lvl3pPr marL="1143000" indent="-228600" eaLnBrk="0" hangingPunct="0">
              <a:defRPr sz="2400" u="sng">
                <a:solidFill>
                  <a:schemeClr val="tx1"/>
                </a:solidFill>
                <a:latin typeface="Arial" charset="0"/>
                <a:ea typeface="ＭＳ Ｐゴシック" charset="0"/>
              </a:defRPr>
            </a:lvl3pPr>
            <a:lvl4pPr marL="1600200" indent="-228600" eaLnBrk="0" hangingPunct="0">
              <a:defRPr sz="2400" u="sng">
                <a:solidFill>
                  <a:schemeClr val="tx1"/>
                </a:solidFill>
                <a:latin typeface="Arial" charset="0"/>
                <a:ea typeface="ＭＳ Ｐゴシック" charset="0"/>
              </a:defRPr>
            </a:lvl4pPr>
            <a:lvl5pPr marL="2057400" indent="-228600" eaLnBrk="0" hangingPunct="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fld id="{98E52EFA-5A3E-6248-B25E-049CFB153DE4}" type="slidenum">
              <a:rPr lang="en-US" sz="1200">
                <a:cs typeface="Arial" charset="0"/>
              </a:rPr>
              <a:pPr eaLnBrk="1" hangingPunct="1"/>
              <a:t>10</a:t>
            </a:fld>
            <a:endParaRPr lang="en-US" sz="1200">
              <a:cs typeface="Arial" charset="0"/>
            </a:endParaRPr>
          </a:p>
        </p:txBody>
      </p:sp>
    </p:spTree>
    <p:extLst>
      <p:ext uri="{BB962C8B-B14F-4D97-AF65-F5344CB8AC3E}">
        <p14:creationId xmlns:p14="http://schemas.microsoft.com/office/powerpoint/2010/main" val="13989720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B965BC5F-65F3-824F-986F-185B3568F3C2}" type="slidenum">
              <a:rPr lang="es-ES"/>
              <a:pPr>
                <a:defRPr/>
              </a:pPr>
              <a:t>‹#›</a:t>
            </a:fld>
            <a:endParaRPr lang="es-ES"/>
          </a:p>
        </p:txBody>
      </p:sp>
    </p:spTree>
    <p:extLst>
      <p:ext uri="{BB962C8B-B14F-4D97-AF65-F5344CB8AC3E}">
        <p14:creationId xmlns:p14="http://schemas.microsoft.com/office/powerpoint/2010/main" val="20361130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6E9CA59F-BD7C-EE4B-8CA4-00A27CCEA18C}" type="slidenum">
              <a:rPr lang="es-ES"/>
              <a:pPr>
                <a:defRPr/>
              </a:pPr>
              <a:t>‹#›</a:t>
            </a:fld>
            <a:endParaRPr lang="es-ES"/>
          </a:p>
        </p:txBody>
      </p:sp>
    </p:spTree>
    <p:extLst>
      <p:ext uri="{BB962C8B-B14F-4D97-AF65-F5344CB8AC3E}">
        <p14:creationId xmlns:p14="http://schemas.microsoft.com/office/powerpoint/2010/main" val="808032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E38EF71E-23D7-DC42-9CEC-4A08F79BA2AD}" type="slidenum">
              <a:rPr lang="es-ES"/>
              <a:pPr>
                <a:defRPr/>
              </a:pPr>
              <a:t>‹#›</a:t>
            </a:fld>
            <a:endParaRPr lang="es-ES"/>
          </a:p>
        </p:txBody>
      </p:sp>
    </p:spTree>
    <p:extLst>
      <p:ext uri="{BB962C8B-B14F-4D97-AF65-F5344CB8AC3E}">
        <p14:creationId xmlns:p14="http://schemas.microsoft.com/office/powerpoint/2010/main" val="2551685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085956"/>
            <a:ext cx="8229600" cy="1143000"/>
          </a:xfrm>
        </p:spPr>
        <p:txBody>
          <a:bodyPr anchor="t"/>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2276872"/>
            <a:ext cx="8229600" cy="3744416"/>
          </a:xfrm>
        </p:spPr>
        <p:txBody>
          <a:bodyPr/>
          <a:lstStyle>
            <a:lvl1pPr>
              <a:defRPr sz="2800"/>
            </a:lvl1pPr>
            <a:lvl2pPr>
              <a:defRPr sz="2400"/>
            </a:lvl2pPr>
            <a:lvl3pPr>
              <a:defRPr sz="2000"/>
            </a:lvl3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6E00655D-A8F5-9044-BEB1-E572DF6A2863}" type="slidenum">
              <a:rPr lang="es-ES"/>
              <a:pPr>
                <a:defRPr/>
              </a:pPr>
              <a:t>‹#›</a:t>
            </a:fld>
            <a:endParaRPr lang="es-ES"/>
          </a:p>
        </p:txBody>
      </p:sp>
    </p:spTree>
    <p:extLst>
      <p:ext uri="{BB962C8B-B14F-4D97-AF65-F5344CB8AC3E}">
        <p14:creationId xmlns:p14="http://schemas.microsoft.com/office/powerpoint/2010/main" val="28233867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D379C70E-960E-B34F-8F4C-2647A56B6246}" type="slidenum">
              <a:rPr lang="es-ES"/>
              <a:pPr>
                <a:defRPr/>
              </a:pPr>
              <a:t>‹#›</a:t>
            </a:fld>
            <a:endParaRPr lang="es-ES"/>
          </a:p>
        </p:txBody>
      </p:sp>
    </p:spTree>
    <p:extLst>
      <p:ext uri="{BB962C8B-B14F-4D97-AF65-F5344CB8AC3E}">
        <p14:creationId xmlns:p14="http://schemas.microsoft.com/office/powerpoint/2010/main" val="4159697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1862C820-D2E1-FD47-920C-BACE730F34C8}" type="slidenum">
              <a:rPr lang="es-ES"/>
              <a:pPr>
                <a:defRPr/>
              </a:pPr>
              <a:t>‹#›</a:t>
            </a:fld>
            <a:endParaRPr lang="es-ES"/>
          </a:p>
        </p:txBody>
      </p:sp>
    </p:spTree>
    <p:extLst>
      <p:ext uri="{BB962C8B-B14F-4D97-AF65-F5344CB8AC3E}">
        <p14:creationId xmlns:p14="http://schemas.microsoft.com/office/powerpoint/2010/main" val="402708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49763DFD-4EE0-644C-B305-6C03CEB9D27E}" type="slidenum">
              <a:rPr lang="es-ES"/>
              <a:pPr>
                <a:defRPr/>
              </a:pPr>
              <a:t>‹#›</a:t>
            </a:fld>
            <a:endParaRPr lang="es-ES"/>
          </a:p>
        </p:txBody>
      </p:sp>
    </p:spTree>
    <p:extLst>
      <p:ext uri="{BB962C8B-B14F-4D97-AF65-F5344CB8AC3E}">
        <p14:creationId xmlns:p14="http://schemas.microsoft.com/office/powerpoint/2010/main" val="3109443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85424ABE-6C77-DB4C-BCCE-D3084FEF30CA}" type="slidenum">
              <a:rPr lang="es-ES"/>
              <a:pPr>
                <a:defRPr/>
              </a:pPr>
              <a:t>‹#›</a:t>
            </a:fld>
            <a:endParaRPr lang="es-ES"/>
          </a:p>
        </p:txBody>
      </p:sp>
    </p:spTree>
    <p:extLst>
      <p:ext uri="{BB962C8B-B14F-4D97-AF65-F5344CB8AC3E}">
        <p14:creationId xmlns:p14="http://schemas.microsoft.com/office/powerpoint/2010/main" val="2965513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C7AD25F0-4847-FA4E-8E60-16F7A912C340}" type="slidenum">
              <a:rPr lang="es-ES"/>
              <a:pPr>
                <a:defRPr/>
              </a:pPr>
              <a:t>‹#›</a:t>
            </a:fld>
            <a:endParaRPr lang="es-ES"/>
          </a:p>
        </p:txBody>
      </p:sp>
    </p:spTree>
    <p:extLst>
      <p:ext uri="{BB962C8B-B14F-4D97-AF65-F5344CB8AC3E}">
        <p14:creationId xmlns:p14="http://schemas.microsoft.com/office/powerpoint/2010/main" val="1247653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857BAC69-3065-0E46-8CFE-041D0C191B91}" type="slidenum">
              <a:rPr lang="es-ES"/>
              <a:pPr>
                <a:defRPr/>
              </a:pPr>
              <a:t>‹#›</a:t>
            </a:fld>
            <a:endParaRPr lang="es-ES"/>
          </a:p>
        </p:txBody>
      </p:sp>
    </p:spTree>
    <p:extLst>
      <p:ext uri="{BB962C8B-B14F-4D97-AF65-F5344CB8AC3E}">
        <p14:creationId xmlns:p14="http://schemas.microsoft.com/office/powerpoint/2010/main" val="40109656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70B42212-E7C8-694D-952F-1EC41FB77B14}" type="slidenum">
              <a:rPr lang="es-ES"/>
              <a:pPr>
                <a:defRPr/>
              </a:pPr>
              <a:t>‹#›</a:t>
            </a:fld>
            <a:endParaRPr lang="es-ES"/>
          </a:p>
        </p:txBody>
      </p:sp>
    </p:spTree>
    <p:extLst>
      <p:ext uri="{BB962C8B-B14F-4D97-AF65-F5344CB8AC3E}">
        <p14:creationId xmlns:p14="http://schemas.microsoft.com/office/powerpoint/2010/main" val="2225220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s-ES"/>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u="none">
                <a:ea typeface="+mn-ea"/>
                <a:cs typeface="+mn-cs"/>
              </a:defRPr>
            </a:lvl1pPr>
          </a:lstStyle>
          <a:p>
            <a:pPr>
              <a:defRPr/>
            </a:pPr>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u="none">
                <a:cs typeface="Arial" charset="0"/>
              </a:defRPr>
            </a:lvl1pPr>
          </a:lstStyle>
          <a:p>
            <a:pPr>
              <a:defRPr/>
            </a:pPr>
            <a:fld id="{5050DACA-F324-9845-A316-CD0C296B59AF}" type="slidenum">
              <a:rPr lang="es-ES"/>
              <a:pPr>
                <a:defRPr/>
              </a:pPr>
              <a:t>‹#›</a:t>
            </a:fld>
            <a:endParaRPr lang="es-ES"/>
          </a:p>
        </p:txBody>
      </p:sp>
      <p:sp>
        <p:nvSpPr>
          <p:cNvPr id="1032" name="Line 9"/>
          <p:cNvSpPr>
            <a:spLocks noChangeShapeType="1"/>
          </p:cNvSpPr>
          <p:nvPr/>
        </p:nvSpPr>
        <p:spPr bwMode="auto">
          <a:xfrm>
            <a:off x="455613" y="1125538"/>
            <a:ext cx="8462962" cy="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rtl="0" eaLnBrk="0" fontAlgn="base" hangingPunct="0">
        <a:spcBef>
          <a:spcPct val="0"/>
        </a:spcBef>
        <a:spcAft>
          <a:spcPct val="0"/>
        </a:spcAft>
        <a:defRPr sz="2800">
          <a:solidFill>
            <a:schemeClr val="tx2"/>
          </a:solidFill>
          <a:latin typeface="Calibri" pitchFamily="34" charset="0"/>
          <a:ea typeface="ＭＳ Ｐゴシック" charset="0"/>
          <a:cs typeface="Calibri" pitchFamily="34" charset="0"/>
        </a:defRPr>
      </a:lvl1pPr>
      <a:lvl2pPr algn="l" rtl="0" eaLnBrk="0" fontAlgn="base" hangingPunct="0">
        <a:spcBef>
          <a:spcPct val="0"/>
        </a:spcBef>
        <a:spcAft>
          <a:spcPct val="0"/>
        </a:spcAft>
        <a:defRPr sz="2800">
          <a:solidFill>
            <a:schemeClr val="tx2"/>
          </a:solidFill>
          <a:latin typeface="Calibri" pitchFamily="34" charset="0"/>
          <a:ea typeface="ＭＳ Ｐゴシック" charset="0"/>
          <a:cs typeface="Calibri" pitchFamily="34" charset="0"/>
        </a:defRPr>
      </a:lvl2pPr>
      <a:lvl3pPr algn="l" rtl="0" eaLnBrk="0" fontAlgn="base" hangingPunct="0">
        <a:spcBef>
          <a:spcPct val="0"/>
        </a:spcBef>
        <a:spcAft>
          <a:spcPct val="0"/>
        </a:spcAft>
        <a:defRPr sz="2800">
          <a:solidFill>
            <a:schemeClr val="tx2"/>
          </a:solidFill>
          <a:latin typeface="Calibri" pitchFamily="34" charset="0"/>
          <a:ea typeface="ＭＳ Ｐゴシック" charset="0"/>
          <a:cs typeface="Calibri" pitchFamily="34" charset="0"/>
        </a:defRPr>
      </a:lvl3pPr>
      <a:lvl4pPr algn="l" rtl="0" eaLnBrk="0" fontAlgn="base" hangingPunct="0">
        <a:spcBef>
          <a:spcPct val="0"/>
        </a:spcBef>
        <a:spcAft>
          <a:spcPct val="0"/>
        </a:spcAft>
        <a:defRPr sz="2800">
          <a:solidFill>
            <a:schemeClr val="tx2"/>
          </a:solidFill>
          <a:latin typeface="Calibri" pitchFamily="34" charset="0"/>
          <a:ea typeface="ＭＳ Ｐゴシック" charset="0"/>
          <a:cs typeface="Calibri" pitchFamily="34" charset="0"/>
        </a:defRPr>
      </a:lvl4pPr>
      <a:lvl5pPr algn="l" rtl="0" eaLnBrk="0" fontAlgn="base" hangingPunct="0">
        <a:spcBef>
          <a:spcPct val="0"/>
        </a:spcBef>
        <a:spcAft>
          <a:spcPct val="0"/>
        </a:spcAft>
        <a:defRPr sz="2800">
          <a:solidFill>
            <a:schemeClr val="tx2"/>
          </a:solidFill>
          <a:latin typeface="Calibri" pitchFamily="34" charset="0"/>
          <a:ea typeface="ＭＳ Ｐゴシック" charset="0"/>
          <a:cs typeface="Calibri" pitchFamily="34"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Font typeface="Wingdings" charset="0"/>
        <a:buChar char="§"/>
        <a:defRPr sz="3200">
          <a:solidFill>
            <a:schemeClr val="tx1"/>
          </a:solidFill>
          <a:latin typeface="Calibri" pitchFamily="34" charset="0"/>
          <a:ea typeface="ＭＳ Ｐゴシック" charset="0"/>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Calibri" pitchFamily="34" charset="0"/>
          <a:cs typeface="Calibri" pitchFamily="34" charset="0"/>
        </a:defRPr>
      </a:lvl2pPr>
      <a:lvl3pPr marL="1143000" indent="-228600" algn="l" rtl="0" eaLnBrk="0" fontAlgn="base" hangingPunct="0">
        <a:spcBef>
          <a:spcPct val="20000"/>
        </a:spcBef>
        <a:spcAft>
          <a:spcPct val="0"/>
        </a:spcAft>
        <a:buFont typeface="Wingdings" charset="0"/>
        <a:buChar char="§"/>
        <a:defRPr sz="2400">
          <a:solidFill>
            <a:schemeClr val="tx1"/>
          </a:solidFill>
          <a:latin typeface="Calibri" pitchFamily="34" charset="0"/>
          <a:ea typeface="Calibri" pitchFamily="34" charset="0"/>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8.emf"/></Relationships>
</file>

<file path=ppt/slides/_rels/slide11.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5.jpeg"/><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04" y="836712"/>
            <a:ext cx="9036496" cy="369332"/>
          </a:xfrm>
          <a:prstGeom prst="rect">
            <a:avLst/>
          </a:prstGeom>
          <a:solidFill>
            <a:schemeClr val="bg1"/>
          </a:solidFill>
        </p:spPr>
        <p:txBody>
          <a:bodyPr wrap="square" rtlCol="0">
            <a:spAutoFit/>
          </a:bodyPr>
          <a:lstStyle/>
          <a:p>
            <a:endParaRPr lang="en-US" dirty="0"/>
          </a:p>
        </p:txBody>
      </p:sp>
      <p:sp>
        <p:nvSpPr>
          <p:cNvPr id="3" name="TextBox 2"/>
          <p:cNvSpPr txBox="1"/>
          <p:nvPr/>
        </p:nvSpPr>
        <p:spPr>
          <a:xfrm>
            <a:off x="2480738" y="6428910"/>
            <a:ext cx="184666" cy="369332"/>
          </a:xfrm>
          <a:prstGeom prst="rect">
            <a:avLst/>
          </a:prstGeom>
          <a:noFill/>
        </p:spPr>
        <p:txBody>
          <a:bodyPr wrap="none" rtlCol="0">
            <a:spAutoFit/>
          </a:bodyPr>
          <a:lstStyle/>
          <a:p>
            <a:endParaRPr lang="en-US" dirty="0"/>
          </a:p>
        </p:txBody>
      </p:sp>
      <p:sp>
        <p:nvSpPr>
          <p:cNvPr id="4" name="TextBox 3"/>
          <p:cNvSpPr txBox="1"/>
          <p:nvPr/>
        </p:nvSpPr>
        <p:spPr>
          <a:xfrm>
            <a:off x="2063974" y="6428910"/>
            <a:ext cx="184666" cy="369332"/>
          </a:xfrm>
          <a:prstGeom prst="rect">
            <a:avLst/>
          </a:prstGeom>
          <a:noFill/>
        </p:spPr>
        <p:txBody>
          <a:bodyPr wrap="none" rtlCol="0">
            <a:spAutoFit/>
          </a:bodyPr>
          <a:lstStyle/>
          <a:p>
            <a:endParaRPr lang="en-US" dirty="0"/>
          </a:p>
        </p:txBody>
      </p:sp>
      <p:sp>
        <p:nvSpPr>
          <p:cNvPr id="7" name="TextBox 6"/>
          <p:cNvSpPr txBox="1"/>
          <p:nvPr/>
        </p:nvSpPr>
        <p:spPr>
          <a:xfrm>
            <a:off x="-900608" y="260648"/>
            <a:ext cx="7416824" cy="830997"/>
          </a:xfrm>
          <a:prstGeom prst="rect">
            <a:avLst/>
          </a:prstGeom>
          <a:noFill/>
        </p:spPr>
        <p:txBody>
          <a:bodyPr wrap="square" rtlCol="0">
            <a:spAutoFit/>
          </a:bodyPr>
          <a:lstStyle/>
          <a:p>
            <a:pPr algn="ctr"/>
            <a:r>
              <a:rPr lang="en-US" sz="2400" b="1" u="none" dirty="0" smtClean="0">
                <a:solidFill>
                  <a:schemeClr val="bg1"/>
                </a:solidFill>
                <a:latin typeface="Calibri"/>
                <a:cs typeface="Calibri"/>
              </a:rPr>
              <a:t>Financial Statement Analysis</a:t>
            </a:r>
          </a:p>
          <a:p>
            <a:pPr algn="ctr"/>
            <a:r>
              <a:rPr lang="en-US" sz="2400" b="1" u="none" dirty="0" smtClean="0">
                <a:solidFill>
                  <a:schemeClr val="bg1"/>
                </a:solidFill>
                <a:latin typeface="Calibri"/>
                <a:cs typeface="Calibri"/>
              </a:rPr>
              <a:t>TARGET Company Review and Valuation</a:t>
            </a:r>
            <a:endParaRPr lang="en-US" sz="2400" b="1" u="none" dirty="0">
              <a:solidFill>
                <a:schemeClr val="bg1"/>
              </a:solidFill>
              <a:latin typeface="Calibri"/>
              <a:cs typeface="Calibri"/>
            </a:endParaRPr>
          </a:p>
        </p:txBody>
      </p:sp>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134" y="0"/>
            <a:ext cx="4350842" cy="29969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4" descr="The World's 50 Best Restaurants"/>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451" y="4715588"/>
            <a:ext cx="1944216" cy="216024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625752" y="429925"/>
            <a:ext cx="4320480" cy="1323439"/>
          </a:xfrm>
          <a:prstGeom prst="rect">
            <a:avLst/>
          </a:prstGeom>
          <a:noFill/>
        </p:spPr>
        <p:txBody>
          <a:bodyPr wrap="square" rtlCol="0">
            <a:spAutoFit/>
          </a:bodyPr>
          <a:lstStyle/>
          <a:p>
            <a:r>
              <a:rPr lang="en-US" sz="4000" b="1" u="none" dirty="0" smtClean="0">
                <a:latin typeface="Arial Black" panose="020B0A04020102020204" pitchFamily="34" charset="0"/>
              </a:rPr>
              <a:t>The Traveling  Gourmands</a:t>
            </a:r>
            <a:endParaRPr lang="en-US" sz="4000" b="1" u="none" dirty="0">
              <a:latin typeface="Arial Black" panose="020B0A04020102020204" pitchFamily="34" charset="0"/>
            </a:endParaRPr>
          </a:p>
        </p:txBody>
      </p:sp>
      <p:pic>
        <p:nvPicPr>
          <p:cNvPr id="4100" name="Picture 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625752" y="3861048"/>
            <a:ext cx="4524613" cy="29969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843808" y="2482957"/>
            <a:ext cx="3672408" cy="22322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Subtitle 2"/>
          <p:cNvSpPr>
            <a:spLocks noGrp="1"/>
          </p:cNvSpPr>
          <p:nvPr>
            <p:ph type="subTitle" idx="1"/>
          </p:nvPr>
        </p:nvSpPr>
        <p:spPr>
          <a:xfrm>
            <a:off x="1835696" y="4728164"/>
            <a:ext cx="3146140" cy="2160240"/>
          </a:xfrm>
        </p:spPr>
        <p:txBody>
          <a:bodyPr>
            <a:normAutofit fontScale="92500" lnSpcReduction="10000"/>
          </a:bodyPr>
          <a:lstStyle/>
          <a:p>
            <a:pPr algn="l"/>
            <a:r>
              <a:rPr lang="en-US" sz="2600" dirty="0" smtClean="0">
                <a:solidFill>
                  <a:srgbClr val="7030A0"/>
                </a:solidFill>
                <a:latin typeface="+mj-lt"/>
              </a:rPr>
              <a:t>James Cooper</a:t>
            </a:r>
          </a:p>
          <a:p>
            <a:pPr algn="l"/>
            <a:r>
              <a:rPr lang="en-US" sz="2600" dirty="0" smtClean="0">
                <a:solidFill>
                  <a:srgbClr val="7030A0"/>
                </a:solidFill>
                <a:latin typeface="+mj-lt"/>
              </a:rPr>
              <a:t>Will George</a:t>
            </a:r>
          </a:p>
          <a:p>
            <a:pPr algn="l"/>
            <a:r>
              <a:rPr lang="en-US" sz="2600" dirty="0" smtClean="0">
                <a:solidFill>
                  <a:srgbClr val="7030A0"/>
                </a:solidFill>
                <a:latin typeface="+mj-lt"/>
              </a:rPr>
              <a:t>Ben Spector</a:t>
            </a:r>
          </a:p>
          <a:p>
            <a:pPr algn="l"/>
            <a:r>
              <a:rPr lang="en-US" sz="2600" dirty="0" smtClean="0">
                <a:solidFill>
                  <a:srgbClr val="7030A0"/>
                </a:solidFill>
                <a:latin typeface="+mj-lt"/>
              </a:rPr>
              <a:t>Mauricio Takahashi</a:t>
            </a:r>
          </a:p>
          <a:p>
            <a:pPr algn="l"/>
            <a:r>
              <a:rPr lang="en-US" sz="2600" dirty="0" smtClean="0">
                <a:solidFill>
                  <a:srgbClr val="7030A0"/>
                </a:solidFill>
                <a:latin typeface="+mj-lt"/>
              </a:rPr>
              <a:t>Karen Wong</a:t>
            </a:r>
          </a:p>
          <a:p>
            <a:endParaRPr lang="en-US" dirty="0" smtClean="0"/>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hevron 14"/>
          <p:cNvSpPr/>
          <p:nvPr/>
        </p:nvSpPr>
        <p:spPr bwMode="auto">
          <a:xfrm>
            <a:off x="1684682" y="317822"/>
            <a:ext cx="1417320" cy="676275"/>
          </a:xfrm>
          <a:prstGeom prst="chevron">
            <a:avLst/>
          </a:prstGeom>
          <a:solidFill>
            <a:schemeClr val="accent3">
              <a:lumMod val="8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rgbClr val="7030A0"/>
                </a:solidFill>
                <a:latin typeface="Calibri" pitchFamily="34" charset="0"/>
                <a:ea typeface="+mn-ea"/>
                <a:cs typeface="Calibri" pitchFamily="34" charset="0"/>
              </a:rPr>
              <a:t>Model Overview</a:t>
            </a:r>
            <a:endParaRPr lang="en-US" sz="1000" b="1" u="none" dirty="0">
              <a:solidFill>
                <a:srgbClr val="7030A0"/>
              </a:solidFill>
              <a:latin typeface="Calibri" pitchFamily="34" charset="0"/>
              <a:ea typeface="+mn-ea"/>
              <a:cs typeface="Calibri" pitchFamily="34" charset="0"/>
            </a:endParaRPr>
          </a:p>
        </p:txBody>
      </p:sp>
      <p:sp>
        <p:nvSpPr>
          <p:cNvPr id="14" name="Pentagon 13"/>
          <p:cNvSpPr/>
          <p:nvPr/>
        </p:nvSpPr>
        <p:spPr bwMode="auto">
          <a:xfrm>
            <a:off x="532554" y="309885"/>
            <a:ext cx="1417320" cy="677862"/>
          </a:xfrm>
          <a:prstGeom prst="homePlate">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Introduction &amp; Problem</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6" name="Chevron 15"/>
          <p:cNvSpPr/>
          <p:nvPr/>
        </p:nvSpPr>
        <p:spPr bwMode="auto">
          <a:xfrm>
            <a:off x="2836810" y="317822"/>
            <a:ext cx="1417320" cy="676275"/>
          </a:xfrm>
          <a:prstGeom prst="chevron">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Individual Runs</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7" name="Chevron 16"/>
          <p:cNvSpPr/>
          <p:nvPr/>
        </p:nvSpPr>
        <p:spPr bwMode="auto">
          <a:xfrm>
            <a:off x="3988938" y="317822"/>
            <a:ext cx="1417320" cy="676275"/>
          </a:xfrm>
          <a:prstGeom prst="chevron">
            <a:avLst/>
          </a:prstGeom>
          <a:solidFill>
            <a:schemeClr val="accent3">
              <a:lumMod val="95000"/>
            </a:schemeClr>
          </a:solidFill>
          <a:ln>
            <a:noFill/>
          </a:ln>
          <a:effectLst/>
        </p:spPr>
        <p:txBody>
          <a:bodyPr lIns="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Happiness Maximization</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9" name="Oval 18"/>
          <p:cNvSpPr/>
          <p:nvPr/>
        </p:nvSpPr>
        <p:spPr bwMode="auto">
          <a:xfrm>
            <a:off x="996963"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1</a:t>
            </a:r>
          </a:p>
        </p:txBody>
      </p:sp>
      <p:sp>
        <p:nvSpPr>
          <p:cNvPr id="20" name="Oval 19"/>
          <p:cNvSpPr/>
          <p:nvPr/>
        </p:nvSpPr>
        <p:spPr bwMode="auto">
          <a:xfrm>
            <a:off x="2260746" y="116632"/>
            <a:ext cx="327678" cy="344487"/>
          </a:xfrm>
          <a:prstGeom prst="ellipse">
            <a:avLst/>
          </a:prstGeom>
          <a:solidFill>
            <a:srgbClr val="7030A0"/>
          </a:solidFill>
          <a:ln w="9525">
            <a:noFill/>
            <a:round/>
            <a:headEnd/>
            <a:tailEnd/>
          </a:ln>
        </p:spPr>
        <p:txBody>
          <a:bodyPr wrap="none" anchor="ctr"/>
          <a:lstStyle/>
          <a:p>
            <a:pPr algn="ctr">
              <a:defRPr/>
            </a:pPr>
            <a:r>
              <a:rPr lang="en-US" sz="1200" b="1" u="none" dirty="0">
                <a:solidFill>
                  <a:schemeClr val="bg1"/>
                </a:solidFill>
                <a:latin typeface="Arial" pitchFamily="34" charset="0"/>
                <a:ea typeface="+mn-ea"/>
                <a:cs typeface="+mn-cs"/>
              </a:rPr>
              <a:t>2</a:t>
            </a:r>
          </a:p>
        </p:txBody>
      </p:sp>
      <p:sp>
        <p:nvSpPr>
          <p:cNvPr id="21" name="Oval 20"/>
          <p:cNvSpPr/>
          <p:nvPr/>
        </p:nvSpPr>
        <p:spPr bwMode="auto">
          <a:xfrm>
            <a:off x="3427792"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3</a:t>
            </a:r>
          </a:p>
        </p:txBody>
      </p:sp>
      <p:sp>
        <p:nvSpPr>
          <p:cNvPr id="22" name="Oval 21"/>
          <p:cNvSpPr/>
          <p:nvPr/>
        </p:nvSpPr>
        <p:spPr bwMode="auto">
          <a:xfrm>
            <a:off x="4465778" y="142398"/>
            <a:ext cx="326235"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4</a:t>
            </a:r>
          </a:p>
        </p:txBody>
      </p:sp>
      <p:sp>
        <p:nvSpPr>
          <p:cNvPr id="18" name="Chevron 17"/>
          <p:cNvSpPr/>
          <p:nvPr/>
        </p:nvSpPr>
        <p:spPr bwMode="auto">
          <a:xfrm>
            <a:off x="5141066" y="317822"/>
            <a:ext cx="1663182"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Conclusion &amp; Live Demo</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26" name="Oval 25"/>
          <p:cNvSpPr/>
          <p:nvPr/>
        </p:nvSpPr>
        <p:spPr bwMode="auto">
          <a:xfrm>
            <a:off x="5761885"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smtClean="0">
                <a:solidFill>
                  <a:schemeClr val="bg2">
                    <a:lumMod val="60000"/>
                    <a:lumOff val="40000"/>
                  </a:schemeClr>
                </a:solidFill>
                <a:latin typeface="Arial" pitchFamily="34" charset="0"/>
                <a:ea typeface="+mn-ea"/>
                <a:cs typeface="+mn-cs"/>
              </a:rPr>
              <a:t>5</a:t>
            </a:r>
            <a:endParaRPr lang="en-US" sz="1200" b="1" u="none" dirty="0">
              <a:solidFill>
                <a:schemeClr val="bg2">
                  <a:lumMod val="60000"/>
                  <a:lumOff val="40000"/>
                </a:schemeClr>
              </a:solidFill>
              <a:latin typeface="Arial" pitchFamily="34" charset="0"/>
              <a:ea typeface="+mn-ea"/>
              <a:cs typeface="+mn-cs"/>
            </a:endParaRPr>
          </a:p>
        </p:txBody>
      </p:sp>
      <p:sp>
        <p:nvSpPr>
          <p:cNvPr id="25" name="Title 1"/>
          <p:cNvSpPr>
            <a:spLocks noGrp="1"/>
          </p:cNvSpPr>
          <p:nvPr>
            <p:ph type="title"/>
          </p:nvPr>
        </p:nvSpPr>
        <p:spPr>
          <a:xfrm>
            <a:off x="457200" y="1133475"/>
            <a:ext cx="8229600" cy="1143000"/>
          </a:xfrm>
        </p:spPr>
        <p:txBody>
          <a:bodyPr/>
          <a:lstStyle/>
          <a:p>
            <a:pPr eaLnBrk="1" hangingPunct="1">
              <a:defRPr/>
            </a:pPr>
            <a:r>
              <a:rPr lang="en-US" b="1" dirty="0" smtClean="0">
                <a:solidFill>
                  <a:srgbClr val="7030A0"/>
                </a:solidFill>
                <a:latin typeface="Calibri" charset="0"/>
                <a:cs typeface="Calibri" charset="0"/>
              </a:rPr>
              <a:t>Preferences</a:t>
            </a:r>
            <a:endParaRPr lang="en-US" b="1" dirty="0">
              <a:solidFill>
                <a:srgbClr val="7030A0"/>
              </a:solidFill>
              <a:latin typeface="Calibri" charset="0"/>
              <a:cs typeface="Calibri" charset="0"/>
            </a:endParaRPr>
          </a:p>
        </p:txBody>
      </p:sp>
      <p:sp>
        <p:nvSpPr>
          <p:cNvPr id="4" name="Slide Number Placeholder 3"/>
          <p:cNvSpPr>
            <a:spLocks noGrp="1"/>
          </p:cNvSpPr>
          <p:nvPr>
            <p:ph type="sldNum" sz="quarter" idx="12"/>
          </p:nvPr>
        </p:nvSpPr>
        <p:spPr/>
        <p:txBody>
          <a:bodyPr/>
          <a:lstStyle/>
          <a:p>
            <a:pPr>
              <a:defRPr/>
            </a:pPr>
            <a:fld id="{6E00655D-A8F5-9044-BEB1-E572DF6A2863}" type="slidenum">
              <a:rPr lang="es-ES" smtClean="0"/>
              <a:pPr>
                <a:defRPr/>
              </a:pPr>
              <a:t>10</a:t>
            </a:fld>
            <a:endParaRPr lang="es-ES" dirty="0"/>
          </a:p>
        </p:txBody>
      </p:sp>
      <p:sp>
        <p:nvSpPr>
          <p:cNvPr id="3" name="Rectangle 2"/>
          <p:cNvSpPr/>
          <p:nvPr/>
        </p:nvSpPr>
        <p:spPr bwMode="auto">
          <a:xfrm>
            <a:off x="5406258" y="1781387"/>
            <a:ext cx="69624" cy="216024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sp>
        <p:nvSpPr>
          <p:cNvPr id="23" name="Content Placeholder 1"/>
          <p:cNvSpPr>
            <a:spLocks noGrp="1"/>
          </p:cNvSpPr>
          <p:nvPr>
            <p:ph idx="1"/>
          </p:nvPr>
        </p:nvSpPr>
        <p:spPr>
          <a:xfrm>
            <a:off x="532554" y="1628800"/>
            <a:ext cx="8229600" cy="1080120"/>
          </a:xfrm>
        </p:spPr>
        <p:txBody>
          <a:bodyPr/>
          <a:lstStyle/>
          <a:p>
            <a:r>
              <a:rPr lang="en-US" sz="1400" dirty="0" smtClean="0">
                <a:solidFill>
                  <a:srgbClr val="7030A0"/>
                </a:solidFill>
                <a:latin typeface="+mj-lt"/>
              </a:rPr>
              <a:t>Each traveler selects the importance of the different metrics using the interface</a:t>
            </a:r>
          </a:p>
          <a:p>
            <a:r>
              <a:rPr lang="en-US" sz="1400" dirty="0" smtClean="0">
                <a:solidFill>
                  <a:srgbClr val="7030A0"/>
                </a:solidFill>
                <a:latin typeface="+mj-lt"/>
              </a:rPr>
              <a:t>The values are then standardized as a percentage of the total points chosen</a:t>
            </a:r>
          </a:p>
        </p:txBody>
      </p:sp>
      <p:pic>
        <p:nvPicPr>
          <p:cNvPr id="1028"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316270" y="2204864"/>
            <a:ext cx="6299015" cy="2906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Isosceles Triangle 8"/>
          <p:cNvSpPr/>
          <p:nvPr/>
        </p:nvSpPr>
        <p:spPr bwMode="auto">
          <a:xfrm flipV="1">
            <a:off x="2555776" y="5210695"/>
            <a:ext cx="3711768" cy="216024"/>
          </a:xfrm>
          <a:prstGeom prst="triangl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pic>
        <p:nvPicPr>
          <p:cNvPr id="1026" name="Picture 2"/>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t="14448"/>
          <a:stretch/>
        </p:blipFill>
        <p:spPr bwMode="auto">
          <a:xfrm>
            <a:off x="2509072" y="5486094"/>
            <a:ext cx="3781425" cy="1311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57670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hevron 14"/>
          <p:cNvSpPr/>
          <p:nvPr/>
        </p:nvSpPr>
        <p:spPr bwMode="auto">
          <a:xfrm>
            <a:off x="1684682" y="317822"/>
            <a:ext cx="1417320" cy="676275"/>
          </a:xfrm>
          <a:prstGeom prst="chevron">
            <a:avLst/>
          </a:prstGeom>
          <a:solidFill>
            <a:schemeClr val="accent3">
              <a:lumMod val="8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rgbClr val="7030A0"/>
                </a:solidFill>
                <a:latin typeface="Calibri" pitchFamily="34" charset="0"/>
                <a:ea typeface="+mn-ea"/>
                <a:cs typeface="Calibri" pitchFamily="34" charset="0"/>
              </a:rPr>
              <a:t>Model Overview</a:t>
            </a:r>
            <a:endParaRPr lang="en-US" sz="1000" b="1" u="none" dirty="0">
              <a:solidFill>
                <a:srgbClr val="7030A0"/>
              </a:solidFill>
              <a:latin typeface="Calibri" pitchFamily="34" charset="0"/>
              <a:ea typeface="+mn-ea"/>
              <a:cs typeface="Calibri" pitchFamily="34" charset="0"/>
            </a:endParaRPr>
          </a:p>
        </p:txBody>
      </p:sp>
      <p:sp>
        <p:nvSpPr>
          <p:cNvPr id="14" name="Pentagon 13"/>
          <p:cNvSpPr/>
          <p:nvPr/>
        </p:nvSpPr>
        <p:spPr bwMode="auto">
          <a:xfrm>
            <a:off x="532554" y="309885"/>
            <a:ext cx="1417320" cy="677862"/>
          </a:xfrm>
          <a:prstGeom prst="homePlate">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Introduction &amp; Problem</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6" name="Chevron 15"/>
          <p:cNvSpPr/>
          <p:nvPr/>
        </p:nvSpPr>
        <p:spPr bwMode="auto">
          <a:xfrm>
            <a:off x="2836810" y="317822"/>
            <a:ext cx="1417320" cy="676275"/>
          </a:xfrm>
          <a:prstGeom prst="chevron">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Individual Runs</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7" name="Chevron 16"/>
          <p:cNvSpPr/>
          <p:nvPr/>
        </p:nvSpPr>
        <p:spPr bwMode="auto">
          <a:xfrm>
            <a:off x="3988938" y="317822"/>
            <a:ext cx="1417320" cy="676275"/>
          </a:xfrm>
          <a:prstGeom prst="chevron">
            <a:avLst/>
          </a:prstGeom>
          <a:solidFill>
            <a:schemeClr val="accent3">
              <a:lumMod val="95000"/>
            </a:schemeClr>
          </a:solidFill>
          <a:ln>
            <a:noFill/>
          </a:ln>
          <a:effectLst/>
        </p:spPr>
        <p:txBody>
          <a:bodyPr lIns="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Happiness Maximization</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9" name="Oval 18"/>
          <p:cNvSpPr/>
          <p:nvPr/>
        </p:nvSpPr>
        <p:spPr bwMode="auto">
          <a:xfrm>
            <a:off x="996963"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1</a:t>
            </a:r>
          </a:p>
        </p:txBody>
      </p:sp>
      <p:sp>
        <p:nvSpPr>
          <p:cNvPr id="20" name="Oval 19"/>
          <p:cNvSpPr/>
          <p:nvPr/>
        </p:nvSpPr>
        <p:spPr bwMode="auto">
          <a:xfrm>
            <a:off x="2260746" y="116632"/>
            <a:ext cx="327678" cy="344487"/>
          </a:xfrm>
          <a:prstGeom prst="ellipse">
            <a:avLst/>
          </a:prstGeom>
          <a:solidFill>
            <a:srgbClr val="7030A0"/>
          </a:solidFill>
          <a:ln w="9525">
            <a:noFill/>
            <a:round/>
            <a:headEnd/>
            <a:tailEnd/>
          </a:ln>
        </p:spPr>
        <p:txBody>
          <a:bodyPr wrap="none" anchor="ctr"/>
          <a:lstStyle/>
          <a:p>
            <a:pPr algn="ctr">
              <a:defRPr/>
            </a:pPr>
            <a:r>
              <a:rPr lang="en-US" sz="1200" b="1" u="none" dirty="0">
                <a:solidFill>
                  <a:schemeClr val="bg1"/>
                </a:solidFill>
                <a:latin typeface="Arial" pitchFamily="34" charset="0"/>
                <a:ea typeface="+mn-ea"/>
                <a:cs typeface="+mn-cs"/>
              </a:rPr>
              <a:t>2</a:t>
            </a:r>
          </a:p>
        </p:txBody>
      </p:sp>
      <p:sp>
        <p:nvSpPr>
          <p:cNvPr id="21" name="Oval 20"/>
          <p:cNvSpPr/>
          <p:nvPr/>
        </p:nvSpPr>
        <p:spPr bwMode="auto">
          <a:xfrm>
            <a:off x="3427792"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3</a:t>
            </a:r>
          </a:p>
        </p:txBody>
      </p:sp>
      <p:sp>
        <p:nvSpPr>
          <p:cNvPr id="22" name="Oval 21"/>
          <p:cNvSpPr/>
          <p:nvPr/>
        </p:nvSpPr>
        <p:spPr bwMode="auto">
          <a:xfrm>
            <a:off x="4465778" y="142398"/>
            <a:ext cx="326235"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4</a:t>
            </a:r>
          </a:p>
        </p:txBody>
      </p:sp>
      <p:sp>
        <p:nvSpPr>
          <p:cNvPr id="18" name="Chevron 17"/>
          <p:cNvSpPr/>
          <p:nvPr/>
        </p:nvSpPr>
        <p:spPr bwMode="auto">
          <a:xfrm>
            <a:off x="5141066" y="317822"/>
            <a:ext cx="1663182"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Conclusion &amp; Live Demo</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26" name="Oval 25"/>
          <p:cNvSpPr/>
          <p:nvPr/>
        </p:nvSpPr>
        <p:spPr bwMode="auto">
          <a:xfrm>
            <a:off x="5761885"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smtClean="0">
                <a:solidFill>
                  <a:schemeClr val="bg2">
                    <a:lumMod val="60000"/>
                    <a:lumOff val="40000"/>
                  </a:schemeClr>
                </a:solidFill>
                <a:latin typeface="Arial" pitchFamily="34" charset="0"/>
                <a:ea typeface="+mn-ea"/>
                <a:cs typeface="+mn-cs"/>
              </a:rPr>
              <a:t>5</a:t>
            </a:r>
            <a:endParaRPr lang="en-US" sz="1200" b="1" u="none" dirty="0">
              <a:solidFill>
                <a:schemeClr val="bg2">
                  <a:lumMod val="60000"/>
                  <a:lumOff val="40000"/>
                </a:schemeClr>
              </a:solidFill>
              <a:latin typeface="Arial" pitchFamily="34" charset="0"/>
              <a:ea typeface="+mn-ea"/>
              <a:cs typeface="+mn-cs"/>
            </a:endParaRPr>
          </a:p>
        </p:txBody>
      </p:sp>
      <p:sp>
        <p:nvSpPr>
          <p:cNvPr id="25" name="Title 1"/>
          <p:cNvSpPr>
            <a:spLocks noGrp="1"/>
          </p:cNvSpPr>
          <p:nvPr>
            <p:ph type="title"/>
          </p:nvPr>
        </p:nvSpPr>
        <p:spPr>
          <a:xfrm>
            <a:off x="457200" y="1133475"/>
            <a:ext cx="8229600" cy="1143000"/>
          </a:xfrm>
        </p:spPr>
        <p:txBody>
          <a:bodyPr/>
          <a:lstStyle/>
          <a:p>
            <a:pPr eaLnBrk="1" hangingPunct="1">
              <a:defRPr/>
            </a:pPr>
            <a:r>
              <a:rPr lang="en-US" b="1" dirty="0" smtClean="0">
                <a:solidFill>
                  <a:srgbClr val="7030A0"/>
                </a:solidFill>
                <a:latin typeface="Calibri" charset="0"/>
                <a:cs typeface="Calibri" charset="0"/>
              </a:rPr>
              <a:t>Happiness Equation</a:t>
            </a:r>
            <a:endParaRPr lang="en-US" b="1" dirty="0">
              <a:solidFill>
                <a:srgbClr val="7030A0"/>
              </a:solidFill>
              <a:latin typeface="Calibri" charset="0"/>
              <a:cs typeface="Calibri" charset="0"/>
            </a:endParaRPr>
          </a:p>
        </p:txBody>
      </p:sp>
      <p:sp>
        <p:nvSpPr>
          <p:cNvPr id="4" name="Slide Number Placeholder 3"/>
          <p:cNvSpPr>
            <a:spLocks noGrp="1"/>
          </p:cNvSpPr>
          <p:nvPr>
            <p:ph type="sldNum" sz="quarter" idx="12"/>
          </p:nvPr>
        </p:nvSpPr>
        <p:spPr/>
        <p:txBody>
          <a:bodyPr/>
          <a:lstStyle/>
          <a:p>
            <a:pPr>
              <a:defRPr/>
            </a:pPr>
            <a:fld id="{6E00655D-A8F5-9044-BEB1-E572DF6A2863}" type="slidenum">
              <a:rPr lang="es-ES" smtClean="0"/>
              <a:pPr>
                <a:defRPr/>
              </a:pPr>
              <a:t>11</a:t>
            </a:fld>
            <a:endParaRPr lang="es-ES" dirty="0"/>
          </a:p>
        </p:txBody>
      </p:sp>
      <p:sp>
        <p:nvSpPr>
          <p:cNvPr id="3" name="Rectangle 2"/>
          <p:cNvSpPr/>
          <p:nvPr/>
        </p:nvSpPr>
        <p:spPr bwMode="auto">
          <a:xfrm>
            <a:off x="5406258" y="1781387"/>
            <a:ext cx="69624" cy="216024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sp>
        <p:nvSpPr>
          <p:cNvPr id="23" name="Content Placeholder 1"/>
          <p:cNvSpPr>
            <a:spLocks noGrp="1"/>
          </p:cNvSpPr>
          <p:nvPr>
            <p:ph idx="1"/>
          </p:nvPr>
        </p:nvSpPr>
        <p:spPr>
          <a:xfrm>
            <a:off x="532554" y="1628800"/>
            <a:ext cx="8229600" cy="1080120"/>
          </a:xfrm>
        </p:spPr>
        <p:txBody>
          <a:bodyPr/>
          <a:lstStyle/>
          <a:p>
            <a:pPr marL="0" indent="0">
              <a:buNone/>
            </a:pPr>
            <a:r>
              <a:rPr lang="en-US" sz="1400" dirty="0" smtClean="0">
                <a:solidFill>
                  <a:srgbClr val="7030A0"/>
                </a:solidFill>
                <a:latin typeface="+mj-lt"/>
              </a:rPr>
              <a:t>The preferences and data sets are combined to compute overall satisfaction with each restaurant option for each traveler</a:t>
            </a:r>
          </a:p>
        </p:txBody>
      </p:sp>
      <p:grpSp>
        <p:nvGrpSpPr>
          <p:cNvPr id="2" name="Group 1"/>
          <p:cNvGrpSpPr/>
          <p:nvPr/>
        </p:nvGrpSpPr>
        <p:grpSpPr>
          <a:xfrm>
            <a:off x="1684682" y="2488697"/>
            <a:ext cx="5479385" cy="1801261"/>
            <a:chOff x="1684682" y="2488697"/>
            <a:chExt cx="5479385" cy="1801261"/>
          </a:xfrm>
        </p:grpSpPr>
        <p:grpSp>
          <p:nvGrpSpPr>
            <p:cNvPr id="7" name="Group 6"/>
            <p:cNvGrpSpPr/>
            <p:nvPr/>
          </p:nvGrpSpPr>
          <p:grpSpPr>
            <a:xfrm>
              <a:off x="1684682" y="3519356"/>
              <a:ext cx="5479385" cy="770602"/>
              <a:chOff x="2195735" y="5157192"/>
              <a:chExt cx="5479385" cy="770602"/>
            </a:xfrm>
          </p:grpSpPr>
          <p:sp>
            <p:nvSpPr>
              <p:cNvPr id="6" name="TextBox 5"/>
              <p:cNvSpPr txBox="1"/>
              <p:nvPr/>
            </p:nvSpPr>
            <p:spPr>
              <a:xfrm>
                <a:off x="2195736" y="5157192"/>
                <a:ext cx="3332964" cy="338554"/>
              </a:xfrm>
              <a:prstGeom prst="rect">
                <a:avLst/>
              </a:prstGeom>
              <a:noFill/>
            </p:spPr>
            <p:txBody>
              <a:bodyPr wrap="none" rtlCol="0">
                <a:spAutoFit/>
              </a:bodyPr>
              <a:lstStyle/>
              <a:p>
                <a:r>
                  <a:rPr lang="en-US" sz="1600" u="none" dirty="0" err="1" smtClean="0">
                    <a:latin typeface="+mj-lt"/>
                  </a:rPr>
                  <a:t>p</a:t>
                </a:r>
                <a:r>
                  <a:rPr lang="en-US" sz="1600" u="none" baseline="-25000" dirty="0" err="1" smtClean="0">
                    <a:latin typeface="+mj-lt"/>
                  </a:rPr>
                  <a:t>j</a:t>
                </a:r>
                <a:r>
                  <a:rPr lang="en-US" sz="1600" u="none" dirty="0" smtClean="0">
                    <a:latin typeface="+mj-lt"/>
                  </a:rPr>
                  <a:t> : preference value for </a:t>
                </a:r>
                <a:r>
                  <a:rPr lang="en-US" sz="1600" u="none" dirty="0">
                    <a:latin typeface="+mj-lt"/>
                  </a:rPr>
                  <a:t> </a:t>
                </a:r>
                <a:r>
                  <a:rPr lang="en-US" sz="1600" u="none" dirty="0" smtClean="0">
                    <a:latin typeface="+mj-lt"/>
                  </a:rPr>
                  <a:t>variable </a:t>
                </a:r>
                <a:r>
                  <a:rPr lang="en-US" sz="1600" b="1" u="none" dirty="0" smtClean="0">
                    <a:latin typeface="+mj-lt"/>
                  </a:rPr>
                  <a:t>j</a:t>
                </a:r>
                <a:r>
                  <a:rPr lang="en-US" sz="1600" u="none" dirty="0" smtClean="0">
                    <a:latin typeface="+mj-lt"/>
                  </a:rPr>
                  <a:t> </a:t>
                </a:r>
                <a:endParaRPr lang="en-US" sz="1600" u="none" dirty="0">
                  <a:latin typeface="+mj-lt"/>
                </a:endParaRPr>
              </a:p>
            </p:txBody>
          </p:sp>
          <p:sp>
            <p:nvSpPr>
              <p:cNvPr id="24" name="TextBox 23"/>
              <p:cNvSpPr txBox="1"/>
              <p:nvPr/>
            </p:nvSpPr>
            <p:spPr>
              <a:xfrm>
                <a:off x="2195735" y="5589240"/>
                <a:ext cx="5479385" cy="338554"/>
              </a:xfrm>
              <a:prstGeom prst="rect">
                <a:avLst/>
              </a:prstGeom>
              <a:noFill/>
            </p:spPr>
            <p:txBody>
              <a:bodyPr wrap="none" rtlCol="0">
                <a:spAutoFit/>
              </a:bodyPr>
              <a:lstStyle/>
              <a:p>
                <a:r>
                  <a:rPr lang="en-US" sz="1600" u="none" dirty="0" err="1" smtClean="0">
                    <a:latin typeface="+mj-lt"/>
                  </a:rPr>
                  <a:t>x</a:t>
                </a:r>
                <a:r>
                  <a:rPr lang="en-US" sz="1600" u="none" baseline="-25000" dirty="0" err="1" smtClean="0">
                    <a:latin typeface="+mj-lt"/>
                  </a:rPr>
                  <a:t>i,j</a:t>
                </a:r>
                <a:r>
                  <a:rPr lang="en-US" sz="1600" u="none" dirty="0" smtClean="0">
                    <a:latin typeface="+mj-lt"/>
                  </a:rPr>
                  <a:t> : standardized data value for restaurant </a:t>
                </a:r>
                <a:r>
                  <a:rPr lang="en-US" sz="1600" b="1" u="none" dirty="0" err="1" smtClean="0">
                    <a:latin typeface="+mj-lt"/>
                  </a:rPr>
                  <a:t>i</a:t>
                </a:r>
                <a:r>
                  <a:rPr lang="en-US" sz="1600" u="none" dirty="0" smtClean="0">
                    <a:latin typeface="+mj-lt"/>
                  </a:rPr>
                  <a:t> and variable </a:t>
                </a:r>
                <a:r>
                  <a:rPr lang="en-US" sz="1600" b="1" u="none" dirty="0" smtClean="0">
                    <a:latin typeface="+mj-lt"/>
                  </a:rPr>
                  <a:t>j</a:t>
                </a:r>
                <a:r>
                  <a:rPr lang="en-US" sz="1600" u="none" dirty="0" smtClean="0">
                    <a:latin typeface="+mj-lt"/>
                  </a:rPr>
                  <a:t> </a:t>
                </a:r>
                <a:endParaRPr lang="en-US" sz="1600" u="none" dirty="0">
                  <a:latin typeface="+mj-lt"/>
                </a:endParaRPr>
              </a:p>
            </p:txBody>
          </p:sp>
        </p:grpSp>
        <p:pic>
          <p:nvPicPr>
            <p:cNvPr id="3074"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37456" r="35986"/>
            <a:stretch/>
          </p:blipFill>
          <p:spPr bwMode="auto">
            <a:xfrm>
              <a:off x="1697985" y="2488697"/>
              <a:ext cx="2534450" cy="1030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8090709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hevron 14"/>
          <p:cNvSpPr/>
          <p:nvPr/>
        </p:nvSpPr>
        <p:spPr bwMode="auto">
          <a:xfrm>
            <a:off x="1684682" y="317822"/>
            <a:ext cx="1417320" cy="676275"/>
          </a:xfrm>
          <a:prstGeom prst="chevron">
            <a:avLst/>
          </a:prstGeom>
          <a:solidFill>
            <a:schemeClr val="accent3">
              <a:lumMod val="8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rgbClr val="7030A0"/>
                </a:solidFill>
                <a:latin typeface="Calibri" pitchFamily="34" charset="0"/>
                <a:ea typeface="+mn-ea"/>
                <a:cs typeface="Calibri" pitchFamily="34" charset="0"/>
              </a:rPr>
              <a:t>Model Overview</a:t>
            </a:r>
            <a:endParaRPr lang="en-US" sz="1000" b="1" u="none" dirty="0">
              <a:solidFill>
                <a:srgbClr val="7030A0"/>
              </a:solidFill>
              <a:latin typeface="Calibri" pitchFamily="34" charset="0"/>
              <a:ea typeface="+mn-ea"/>
              <a:cs typeface="Calibri" pitchFamily="34" charset="0"/>
            </a:endParaRPr>
          </a:p>
        </p:txBody>
      </p:sp>
      <p:sp>
        <p:nvSpPr>
          <p:cNvPr id="14" name="Pentagon 13"/>
          <p:cNvSpPr/>
          <p:nvPr/>
        </p:nvSpPr>
        <p:spPr bwMode="auto">
          <a:xfrm>
            <a:off x="532554" y="309885"/>
            <a:ext cx="1417320" cy="677862"/>
          </a:xfrm>
          <a:prstGeom prst="homePlate">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Introduction &amp; Problem</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6" name="Chevron 15"/>
          <p:cNvSpPr/>
          <p:nvPr/>
        </p:nvSpPr>
        <p:spPr bwMode="auto">
          <a:xfrm>
            <a:off x="2836810" y="317822"/>
            <a:ext cx="1417320" cy="676275"/>
          </a:xfrm>
          <a:prstGeom prst="chevron">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Individual Runs</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7" name="Chevron 16"/>
          <p:cNvSpPr/>
          <p:nvPr/>
        </p:nvSpPr>
        <p:spPr bwMode="auto">
          <a:xfrm>
            <a:off x="3988938" y="317822"/>
            <a:ext cx="1417320" cy="676275"/>
          </a:xfrm>
          <a:prstGeom prst="chevron">
            <a:avLst/>
          </a:prstGeom>
          <a:solidFill>
            <a:schemeClr val="accent3">
              <a:lumMod val="95000"/>
            </a:schemeClr>
          </a:solidFill>
          <a:ln>
            <a:noFill/>
          </a:ln>
          <a:effectLst/>
        </p:spPr>
        <p:txBody>
          <a:bodyPr lIns="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Happiness Maximization</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9" name="Oval 18"/>
          <p:cNvSpPr/>
          <p:nvPr/>
        </p:nvSpPr>
        <p:spPr bwMode="auto">
          <a:xfrm>
            <a:off x="996963"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1</a:t>
            </a:r>
          </a:p>
        </p:txBody>
      </p:sp>
      <p:sp>
        <p:nvSpPr>
          <p:cNvPr id="20" name="Oval 19"/>
          <p:cNvSpPr/>
          <p:nvPr/>
        </p:nvSpPr>
        <p:spPr bwMode="auto">
          <a:xfrm>
            <a:off x="2260746" y="116632"/>
            <a:ext cx="327678" cy="344487"/>
          </a:xfrm>
          <a:prstGeom prst="ellipse">
            <a:avLst/>
          </a:prstGeom>
          <a:solidFill>
            <a:srgbClr val="7030A0"/>
          </a:solidFill>
          <a:ln w="9525">
            <a:noFill/>
            <a:round/>
            <a:headEnd/>
            <a:tailEnd/>
          </a:ln>
        </p:spPr>
        <p:txBody>
          <a:bodyPr wrap="none" anchor="ctr"/>
          <a:lstStyle/>
          <a:p>
            <a:pPr algn="ctr">
              <a:defRPr/>
            </a:pPr>
            <a:r>
              <a:rPr lang="en-US" sz="1200" b="1" u="none" dirty="0">
                <a:solidFill>
                  <a:schemeClr val="bg1"/>
                </a:solidFill>
                <a:latin typeface="Arial" pitchFamily="34" charset="0"/>
                <a:ea typeface="+mn-ea"/>
                <a:cs typeface="+mn-cs"/>
              </a:rPr>
              <a:t>2</a:t>
            </a:r>
          </a:p>
        </p:txBody>
      </p:sp>
      <p:sp>
        <p:nvSpPr>
          <p:cNvPr id="21" name="Oval 20"/>
          <p:cNvSpPr/>
          <p:nvPr/>
        </p:nvSpPr>
        <p:spPr bwMode="auto">
          <a:xfrm>
            <a:off x="3427792"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3</a:t>
            </a:r>
          </a:p>
        </p:txBody>
      </p:sp>
      <p:sp>
        <p:nvSpPr>
          <p:cNvPr id="22" name="Oval 21"/>
          <p:cNvSpPr/>
          <p:nvPr/>
        </p:nvSpPr>
        <p:spPr bwMode="auto">
          <a:xfrm>
            <a:off x="4465778" y="142398"/>
            <a:ext cx="326235"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4</a:t>
            </a:r>
          </a:p>
        </p:txBody>
      </p:sp>
      <p:sp>
        <p:nvSpPr>
          <p:cNvPr id="18" name="Chevron 17"/>
          <p:cNvSpPr/>
          <p:nvPr/>
        </p:nvSpPr>
        <p:spPr bwMode="auto">
          <a:xfrm>
            <a:off x="5141066" y="317822"/>
            <a:ext cx="1663182"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Conclusion &amp; Live Demo</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26" name="Oval 25"/>
          <p:cNvSpPr/>
          <p:nvPr/>
        </p:nvSpPr>
        <p:spPr bwMode="auto">
          <a:xfrm>
            <a:off x="5761885"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smtClean="0">
                <a:solidFill>
                  <a:schemeClr val="bg2">
                    <a:lumMod val="60000"/>
                    <a:lumOff val="40000"/>
                  </a:schemeClr>
                </a:solidFill>
                <a:latin typeface="Arial" pitchFamily="34" charset="0"/>
                <a:ea typeface="+mn-ea"/>
                <a:cs typeface="+mn-cs"/>
              </a:rPr>
              <a:t>5</a:t>
            </a:r>
            <a:endParaRPr lang="en-US" sz="1200" b="1" u="none" dirty="0">
              <a:solidFill>
                <a:schemeClr val="bg2">
                  <a:lumMod val="60000"/>
                  <a:lumOff val="40000"/>
                </a:schemeClr>
              </a:solidFill>
              <a:latin typeface="Arial" pitchFamily="34" charset="0"/>
              <a:ea typeface="+mn-ea"/>
              <a:cs typeface="+mn-cs"/>
            </a:endParaRPr>
          </a:p>
        </p:txBody>
      </p:sp>
      <p:sp>
        <p:nvSpPr>
          <p:cNvPr id="25" name="Title 1"/>
          <p:cNvSpPr>
            <a:spLocks noGrp="1"/>
          </p:cNvSpPr>
          <p:nvPr>
            <p:ph type="title"/>
          </p:nvPr>
        </p:nvSpPr>
        <p:spPr>
          <a:xfrm>
            <a:off x="457200" y="1133475"/>
            <a:ext cx="8229600" cy="1143000"/>
          </a:xfrm>
        </p:spPr>
        <p:txBody>
          <a:bodyPr/>
          <a:lstStyle/>
          <a:p>
            <a:pPr eaLnBrk="1" hangingPunct="1">
              <a:defRPr/>
            </a:pPr>
            <a:r>
              <a:rPr lang="en-US" b="1" dirty="0" smtClean="0">
                <a:solidFill>
                  <a:srgbClr val="7030A0"/>
                </a:solidFill>
                <a:latin typeface="Calibri" charset="0"/>
                <a:cs typeface="Calibri" charset="0"/>
              </a:rPr>
              <a:t>Preferences and Happiness Equation</a:t>
            </a:r>
            <a:endParaRPr lang="en-US" b="1" dirty="0">
              <a:solidFill>
                <a:srgbClr val="7030A0"/>
              </a:solidFill>
              <a:latin typeface="Calibri" charset="0"/>
              <a:cs typeface="Calibri" charset="0"/>
            </a:endParaRPr>
          </a:p>
        </p:txBody>
      </p:sp>
      <p:sp>
        <p:nvSpPr>
          <p:cNvPr id="4" name="Slide Number Placeholder 3"/>
          <p:cNvSpPr>
            <a:spLocks noGrp="1"/>
          </p:cNvSpPr>
          <p:nvPr>
            <p:ph type="sldNum" sz="quarter" idx="12"/>
          </p:nvPr>
        </p:nvSpPr>
        <p:spPr/>
        <p:txBody>
          <a:bodyPr/>
          <a:lstStyle/>
          <a:p>
            <a:pPr>
              <a:defRPr/>
            </a:pPr>
            <a:fld id="{6E00655D-A8F5-9044-BEB1-E572DF6A2863}" type="slidenum">
              <a:rPr lang="es-ES" smtClean="0"/>
              <a:pPr>
                <a:defRPr/>
              </a:pPr>
              <a:t>12</a:t>
            </a:fld>
            <a:endParaRPr lang="es-ES" dirty="0"/>
          </a:p>
        </p:txBody>
      </p:sp>
      <p:sp>
        <p:nvSpPr>
          <p:cNvPr id="3" name="Rectangle 2"/>
          <p:cNvSpPr/>
          <p:nvPr/>
        </p:nvSpPr>
        <p:spPr bwMode="auto">
          <a:xfrm>
            <a:off x="5406258" y="1781387"/>
            <a:ext cx="69624" cy="216024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pic>
        <p:nvPicPr>
          <p:cNvPr id="2056" name="Picture 8"/>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91050" y="2348880"/>
            <a:ext cx="7539362"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Content Placeholder 1"/>
          <p:cNvSpPr>
            <a:spLocks noGrp="1"/>
          </p:cNvSpPr>
          <p:nvPr>
            <p:ph idx="1"/>
          </p:nvPr>
        </p:nvSpPr>
        <p:spPr>
          <a:xfrm>
            <a:off x="532554" y="1628800"/>
            <a:ext cx="8229600" cy="1080120"/>
          </a:xfrm>
        </p:spPr>
        <p:txBody>
          <a:bodyPr/>
          <a:lstStyle/>
          <a:p>
            <a:pPr marL="0" indent="0">
              <a:buNone/>
            </a:pPr>
            <a:r>
              <a:rPr lang="en-US" sz="1400" dirty="0" smtClean="0">
                <a:solidFill>
                  <a:srgbClr val="7030A0"/>
                </a:solidFill>
                <a:latin typeface="+mj-lt"/>
              </a:rPr>
              <a:t>A happiness score is calculated for each restaurant for each traveler and these values are used as inputs for the solver model</a:t>
            </a:r>
          </a:p>
        </p:txBody>
      </p:sp>
      <p:sp>
        <p:nvSpPr>
          <p:cNvPr id="6" name="Rectangle 5"/>
          <p:cNvSpPr/>
          <p:nvPr/>
        </p:nvSpPr>
        <p:spPr bwMode="auto">
          <a:xfrm>
            <a:off x="7236296" y="3140968"/>
            <a:ext cx="894116" cy="3024336"/>
          </a:xfrm>
          <a:prstGeom prst="rect">
            <a:avLst/>
          </a:prstGeom>
          <a:noFill/>
          <a:ln w="28575" cap="flat" cmpd="sng" algn="ctr">
            <a:solidFill>
              <a:srgbClr val="FFC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pic>
        <p:nvPicPr>
          <p:cNvPr id="29" name="Picture 8"/>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65031" t="27304" r="2023" b="65508"/>
          <a:stretch/>
        </p:blipFill>
        <p:spPr bwMode="auto">
          <a:xfrm>
            <a:off x="5491122" y="3397756"/>
            <a:ext cx="2483992" cy="27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03847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hevron 14"/>
          <p:cNvSpPr/>
          <p:nvPr/>
        </p:nvSpPr>
        <p:spPr bwMode="auto">
          <a:xfrm>
            <a:off x="1684682" y="317822"/>
            <a:ext cx="1417320" cy="676275"/>
          </a:xfrm>
          <a:prstGeom prst="chevron">
            <a:avLst/>
          </a:prstGeom>
          <a:solidFill>
            <a:schemeClr val="accent3">
              <a:lumMod val="8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rgbClr val="7030A0"/>
                </a:solidFill>
                <a:latin typeface="Calibri" pitchFamily="34" charset="0"/>
                <a:ea typeface="+mn-ea"/>
                <a:cs typeface="Calibri" pitchFamily="34" charset="0"/>
              </a:rPr>
              <a:t>Model Overview</a:t>
            </a:r>
            <a:endParaRPr lang="en-US" sz="1000" b="1" u="none" dirty="0">
              <a:solidFill>
                <a:srgbClr val="7030A0"/>
              </a:solidFill>
              <a:latin typeface="Calibri" pitchFamily="34" charset="0"/>
              <a:ea typeface="+mn-ea"/>
              <a:cs typeface="Calibri" pitchFamily="34" charset="0"/>
            </a:endParaRPr>
          </a:p>
        </p:txBody>
      </p:sp>
      <p:sp>
        <p:nvSpPr>
          <p:cNvPr id="14" name="Pentagon 13"/>
          <p:cNvSpPr/>
          <p:nvPr/>
        </p:nvSpPr>
        <p:spPr bwMode="auto">
          <a:xfrm>
            <a:off x="532554" y="309885"/>
            <a:ext cx="1417320" cy="677862"/>
          </a:xfrm>
          <a:prstGeom prst="homePlate">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Introduction &amp; Problem</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6" name="Chevron 15"/>
          <p:cNvSpPr/>
          <p:nvPr/>
        </p:nvSpPr>
        <p:spPr bwMode="auto">
          <a:xfrm>
            <a:off x="2836810" y="317822"/>
            <a:ext cx="1417320" cy="676275"/>
          </a:xfrm>
          <a:prstGeom prst="chevron">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Individual Runs</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7" name="Chevron 16"/>
          <p:cNvSpPr/>
          <p:nvPr/>
        </p:nvSpPr>
        <p:spPr bwMode="auto">
          <a:xfrm>
            <a:off x="3988938" y="317822"/>
            <a:ext cx="1417320" cy="676275"/>
          </a:xfrm>
          <a:prstGeom prst="chevron">
            <a:avLst/>
          </a:prstGeom>
          <a:solidFill>
            <a:schemeClr val="accent3">
              <a:lumMod val="95000"/>
            </a:schemeClr>
          </a:solidFill>
          <a:ln>
            <a:noFill/>
          </a:ln>
          <a:effectLst/>
        </p:spPr>
        <p:txBody>
          <a:bodyPr lIns="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Happiness Maximization</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9" name="Oval 18"/>
          <p:cNvSpPr/>
          <p:nvPr/>
        </p:nvSpPr>
        <p:spPr bwMode="auto">
          <a:xfrm>
            <a:off x="996963"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1</a:t>
            </a:r>
          </a:p>
        </p:txBody>
      </p:sp>
      <p:sp>
        <p:nvSpPr>
          <p:cNvPr id="20" name="Oval 19"/>
          <p:cNvSpPr/>
          <p:nvPr/>
        </p:nvSpPr>
        <p:spPr bwMode="auto">
          <a:xfrm>
            <a:off x="2260746" y="116632"/>
            <a:ext cx="327678" cy="344487"/>
          </a:xfrm>
          <a:prstGeom prst="ellipse">
            <a:avLst/>
          </a:prstGeom>
          <a:solidFill>
            <a:srgbClr val="7030A0"/>
          </a:solidFill>
          <a:ln w="9525">
            <a:noFill/>
            <a:round/>
            <a:headEnd/>
            <a:tailEnd/>
          </a:ln>
        </p:spPr>
        <p:txBody>
          <a:bodyPr wrap="none" anchor="ctr"/>
          <a:lstStyle/>
          <a:p>
            <a:pPr algn="ctr">
              <a:defRPr/>
            </a:pPr>
            <a:r>
              <a:rPr lang="en-US" sz="1200" b="1" u="none" dirty="0">
                <a:solidFill>
                  <a:schemeClr val="bg1"/>
                </a:solidFill>
                <a:latin typeface="Arial" pitchFamily="34" charset="0"/>
                <a:ea typeface="+mn-ea"/>
                <a:cs typeface="+mn-cs"/>
              </a:rPr>
              <a:t>2</a:t>
            </a:r>
          </a:p>
        </p:txBody>
      </p:sp>
      <p:sp>
        <p:nvSpPr>
          <p:cNvPr id="21" name="Oval 20"/>
          <p:cNvSpPr/>
          <p:nvPr/>
        </p:nvSpPr>
        <p:spPr bwMode="auto">
          <a:xfrm>
            <a:off x="3427792"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3</a:t>
            </a:r>
          </a:p>
        </p:txBody>
      </p:sp>
      <p:sp>
        <p:nvSpPr>
          <p:cNvPr id="22" name="Oval 21"/>
          <p:cNvSpPr/>
          <p:nvPr/>
        </p:nvSpPr>
        <p:spPr bwMode="auto">
          <a:xfrm>
            <a:off x="4465778" y="142398"/>
            <a:ext cx="326235"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4</a:t>
            </a:r>
          </a:p>
        </p:txBody>
      </p:sp>
      <p:sp>
        <p:nvSpPr>
          <p:cNvPr id="18" name="Chevron 17"/>
          <p:cNvSpPr/>
          <p:nvPr/>
        </p:nvSpPr>
        <p:spPr bwMode="auto">
          <a:xfrm>
            <a:off x="5141066" y="317822"/>
            <a:ext cx="1663182"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Conclusion &amp; Live Demo</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26" name="Oval 25"/>
          <p:cNvSpPr/>
          <p:nvPr/>
        </p:nvSpPr>
        <p:spPr bwMode="auto">
          <a:xfrm>
            <a:off x="5761885"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smtClean="0">
                <a:solidFill>
                  <a:schemeClr val="bg2">
                    <a:lumMod val="60000"/>
                    <a:lumOff val="40000"/>
                  </a:schemeClr>
                </a:solidFill>
                <a:latin typeface="Arial" pitchFamily="34" charset="0"/>
                <a:ea typeface="+mn-ea"/>
                <a:cs typeface="+mn-cs"/>
              </a:rPr>
              <a:t>5</a:t>
            </a:r>
            <a:endParaRPr lang="en-US" sz="1200" b="1" u="none" dirty="0">
              <a:solidFill>
                <a:schemeClr val="bg2">
                  <a:lumMod val="60000"/>
                  <a:lumOff val="40000"/>
                </a:schemeClr>
              </a:solidFill>
              <a:latin typeface="Arial" pitchFamily="34" charset="0"/>
              <a:ea typeface="+mn-ea"/>
              <a:cs typeface="+mn-cs"/>
            </a:endParaRPr>
          </a:p>
        </p:txBody>
      </p:sp>
      <p:sp>
        <p:nvSpPr>
          <p:cNvPr id="25" name="Title 1"/>
          <p:cNvSpPr>
            <a:spLocks noGrp="1"/>
          </p:cNvSpPr>
          <p:nvPr>
            <p:ph type="title"/>
          </p:nvPr>
        </p:nvSpPr>
        <p:spPr>
          <a:xfrm>
            <a:off x="457200" y="1133475"/>
            <a:ext cx="8229600" cy="1143000"/>
          </a:xfrm>
        </p:spPr>
        <p:txBody>
          <a:bodyPr/>
          <a:lstStyle/>
          <a:p>
            <a:pPr eaLnBrk="1" hangingPunct="1">
              <a:defRPr/>
            </a:pPr>
            <a:r>
              <a:rPr lang="en-US" b="1" dirty="0" smtClean="0">
                <a:solidFill>
                  <a:srgbClr val="7030A0"/>
                </a:solidFill>
                <a:latin typeface="Calibri" charset="0"/>
                <a:cs typeface="Calibri" charset="0"/>
              </a:rPr>
              <a:t>Set-up</a:t>
            </a:r>
            <a:endParaRPr lang="en-US" b="1" dirty="0">
              <a:solidFill>
                <a:srgbClr val="7030A0"/>
              </a:solidFill>
              <a:latin typeface="Calibri" charset="0"/>
              <a:cs typeface="Calibri" charset="0"/>
            </a:endParaRPr>
          </a:p>
        </p:txBody>
      </p:sp>
      <p:sp>
        <p:nvSpPr>
          <p:cNvPr id="4" name="Slide Number Placeholder 3"/>
          <p:cNvSpPr>
            <a:spLocks noGrp="1"/>
          </p:cNvSpPr>
          <p:nvPr>
            <p:ph type="sldNum" sz="quarter" idx="12"/>
          </p:nvPr>
        </p:nvSpPr>
        <p:spPr/>
        <p:txBody>
          <a:bodyPr/>
          <a:lstStyle/>
          <a:p>
            <a:pPr>
              <a:defRPr/>
            </a:pPr>
            <a:fld id="{6E00655D-A8F5-9044-BEB1-E572DF6A2863}" type="slidenum">
              <a:rPr lang="es-ES" smtClean="0"/>
              <a:pPr>
                <a:defRPr/>
              </a:pPr>
              <a:t>13</a:t>
            </a:fld>
            <a:endParaRPr lang="es-ES" dirty="0"/>
          </a:p>
        </p:txBody>
      </p:sp>
      <p:pic>
        <p:nvPicPr>
          <p:cNvPr id="3084" name="Picture 1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53063" y="1623418"/>
            <a:ext cx="4455789" cy="5234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Rectangle 22"/>
          <p:cNvSpPr/>
          <p:nvPr/>
        </p:nvSpPr>
        <p:spPr bwMode="auto">
          <a:xfrm>
            <a:off x="1160802" y="2132856"/>
            <a:ext cx="602886" cy="1656184"/>
          </a:xfrm>
          <a:prstGeom prst="rect">
            <a:avLst/>
          </a:prstGeom>
          <a:noFill/>
          <a:ln w="28575" cap="flat" cmpd="sng" algn="ctr">
            <a:solidFill>
              <a:srgbClr val="FFC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grpSp>
        <p:nvGrpSpPr>
          <p:cNvPr id="37" name="Group 36"/>
          <p:cNvGrpSpPr/>
          <p:nvPr/>
        </p:nvGrpSpPr>
        <p:grpSpPr>
          <a:xfrm>
            <a:off x="4732429" y="1999873"/>
            <a:ext cx="4016035" cy="738664"/>
            <a:chOff x="4732429" y="1999873"/>
            <a:chExt cx="4016035" cy="738664"/>
          </a:xfrm>
        </p:grpSpPr>
        <p:sp>
          <p:nvSpPr>
            <p:cNvPr id="30" name="Rectangle 29"/>
            <p:cNvSpPr/>
            <p:nvPr/>
          </p:nvSpPr>
          <p:spPr>
            <a:xfrm>
              <a:off x="4732429" y="2276872"/>
              <a:ext cx="4016035" cy="461665"/>
            </a:xfrm>
            <a:prstGeom prst="rect">
              <a:avLst/>
            </a:prstGeom>
          </p:spPr>
          <p:txBody>
            <a:bodyPr wrap="square">
              <a:spAutoFit/>
            </a:bodyPr>
            <a:lstStyle/>
            <a:p>
              <a:pPr marL="171450" indent="-171450">
                <a:buFont typeface="Arial" panose="020B0604020202020204" pitchFamily="34" charset="0"/>
                <a:buChar char="•"/>
              </a:pPr>
              <a:r>
                <a:rPr lang="en-US" sz="1200" u="none" dirty="0" smtClean="0"/>
                <a:t>Use calculated </a:t>
              </a:r>
              <a:r>
                <a:rPr lang="en-US" sz="1200" u="none" dirty="0"/>
                <a:t>happiness values indicating utility of each restaurant destination</a:t>
              </a:r>
            </a:p>
          </p:txBody>
        </p:sp>
        <p:sp>
          <p:nvSpPr>
            <p:cNvPr id="32" name="Rectangle 31"/>
            <p:cNvSpPr/>
            <p:nvPr/>
          </p:nvSpPr>
          <p:spPr>
            <a:xfrm>
              <a:off x="4732429" y="1999873"/>
              <a:ext cx="1216873" cy="276999"/>
            </a:xfrm>
            <a:prstGeom prst="rect">
              <a:avLst/>
            </a:prstGeom>
          </p:spPr>
          <p:txBody>
            <a:bodyPr wrap="square">
              <a:spAutoFit/>
            </a:bodyPr>
            <a:lstStyle/>
            <a:p>
              <a:r>
                <a:rPr lang="en-US" sz="1200" b="1" u="none" dirty="0" smtClean="0"/>
                <a:t>Inputs</a:t>
              </a:r>
              <a:endParaRPr lang="en-US" sz="1200" u="none" dirty="0"/>
            </a:p>
          </p:txBody>
        </p:sp>
      </p:grpSp>
      <p:grpSp>
        <p:nvGrpSpPr>
          <p:cNvPr id="12" name="Group 11"/>
          <p:cNvGrpSpPr/>
          <p:nvPr/>
        </p:nvGrpSpPr>
        <p:grpSpPr>
          <a:xfrm>
            <a:off x="4732428" y="4941168"/>
            <a:ext cx="3259119" cy="1087048"/>
            <a:chOff x="4732428" y="5170589"/>
            <a:chExt cx="3259119" cy="1087048"/>
          </a:xfrm>
        </p:grpSpPr>
        <p:sp>
          <p:nvSpPr>
            <p:cNvPr id="31" name="Rectangle 30"/>
            <p:cNvSpPr/>
            <p:nvPr/>
          </p:nvSpPr>
          <p:spPr>
            <a:xfrm>
              <a:off x="4732428" y="5426640"/>
              <a:ext cx="3259119" cy="830997"/>
            </a:xfrm>
            <a:prstGeom prst="rect">
              <a:avLst/>
            </a:prstGeom>
          </p:spPr>
          <p:txBody>
            <a:bodyPr wrap="square">
              <a:spAutoFit/>
            </a:bodyPr>
            <a:lstStyle/>
            <a:p>
              <a:pPr marL="171450" indent="-171450">
                <a:buFont typeface="Arial" panose="020B0604020202020204" pitchFamily="34" charset="0"/>
                <a:buChar char="•"/>
              </a:pPr>
              <a:r>
                <a:rPr lang="en-US" sz="1200" u="none" dirty="0"/>
                <a:t>O</a:t>
              </a:r>
              <a:r>
                <a:rPr lang="en-US" sz="1200" u="none" dirty="0" smtClean="0"/>
                <a:t>nly visit each restaurant once</a:t>
              </a:r>
            </a:p>
            <a:p>
              <a:pPr marL="171450" indent="-171450">
                <a:buFont typeface="Arial" panose="020B0604020202020204" pitchFamily="34" charset="0"/>
                <a:buChar char="•"/>
              </a:pPr>
              <a:r>
                <a:rPr lang="en-US" sz="1200" u="none" dirty="0"/>
                <a:t>Each traveler must have exactly one restaurant</a:t>
              </a:r>
            </a:p>
            <a:p>
              <a:endParaRPr lang="en-US" sz="1200" u="none" dirty="0"/>
            </a:p>
          </p:txBody>
        </p:sp>
        <p:sp>
          <p:nvSpPr>
            <p:cNvPr id="33" name="Rectangle 32"/>
            <p:cNvSpPr/>
            <p:nvPr/>
          </p:nvSpPr>
          <p:spPr>
            <a:xfrm>
              <a:off x="4732429" y="5170589"/>
              <a:ext cx="1216873" cy="276999"/>
            </a:xfrm>
            <a:prstGeom prst="rect">
              <a:avLst/>
            </a:prstGeom>
          </p:spPr>
          <p:txBody>
            <a:bodyPr wrap="square">
              <a:spAutoFit/>
            </a:bodyPr>
            <a:lstStyle/>
            <a:p>
              <a:r>
                <a:rPr lang="en-US" sz="1200" b="1" u="none" dirty="0" smtClean="0"/>
                <a:t>Constraints</a:t>
              </a:r>
              <a:endParaRPr lang="en-US" sz="1200" u="none" dirty="0"/>
            </a:p>
          </p:txBody>
        </p:sp>
      </p:grpSp>
      <p:grpSp>
        <p:nvGrpSpPr>
          <p:cNvPr id="38" name="Group 37"/>
          <p:cNvGrpSpPr/>
          <p:nvPr/>
        </p:nvGrpSpPr>
        <p:grpSpPr>
          <a:xfrm>
            <a:off x="4732428" y="6187369"/>
            <a:ext cx="3556207" cy="553998"/>
            <a:chOff x="4732428" y="6187369"/>
            <a:chExt cx="3556207" cy="553998"/>
          </a:xfrm>
        </p:grpSpPr>
        <p:sp>
          <p:nvSpPr>
            <p:cNvPr id="9" name="Rectangle 8"/>
            <p:cNvSpPr/>
            <p:nvPr/>
          </p:nvSpPr>
          <p:spPr>
            <a:xfrm>
              <a:off x="4732429" y="6187369"/>
              <a:ext cx="3175516" cy="276999"/>
            </a:xfrm>
            <a:prstGeom prst="rect">
              <a:avLst/>
            </a:prstGeom>
          </p:spPr>
          <p:txBody>
            <a:bodyPr wrap="square">
              <a:spAutoFit/>
            </a:bodyPr>
            <a:lstStyle/>
            <a:p>
              <a:r>
                <a:rPr lang="en-US" sz="1200" b="1" u="none" dirty="0" smtClean="0"/>
                <a:t>Objective</a:t>
              </a:r>
              <a:endParaRPr lang="en-US" sz="1200" u="none" dirty="0"/>
            </a:p>
          </p:txBody>
        </p:sp>
        <p:sp>
          <p:nvSpPr>
            <p:cNvPr id="34" name="Rectangle 33"/>
            <p:cNvSpPr/>
            <p:nvPr/>
          </p:nvSpPr>
          <p:spPr>
            <a:xfrm>
              <a:off x="4732428" y="6464368"/>
              <a:ext cx="3556207" cy="276999"/>
            </a:xfrm>
            <a:prstGeom prst="rect">
              <a:avLst/>
            </a:prstGeom>
          </p:spPr>
          <p:txBody>
            <a:bodyPr wrap="square">
              <a:spAutoFit/>
            </a:bodyPr>
            <a:lstStyle/>
            <a:p>
              <a:pPr marL="171450" indent="-171450">
                <a:buFont typeface="Arial" panose="020B0604020202020204" pitchFamily="34" charset="0"/>
                <a:buChar char="•"/>
              </a:pPr>
              <a:r>
                <a:rPr lang="en-US" sz="1200" u="none" dirty="0"/>
                <a:t>Maximize the average happiness</a:t>
              </a:r>
            </a:p>
          </p:txBody>
        </p:sp>
      </p:grpSp>
      <p:grpSp>
        <p:nvGrpSpPr>
          <p:cNvPr id="13" name="Group 12"/>
          <p:cNvGrpSpPr/>
          <p:nvPr/>
        </p:nvGrpSpPr>
        <p:grpSpPr>
          <a:xfrm>
            <a:off x="4732428" y="3959353"/>
            <a:ext cx="3259119" cy="738664"/>
            <a:chOff x="4732428" y="3959353"/>
            <a:chExt cx="3259119" cy="738664"/>
          </a:xfrm>
        </p:grpSpPr>
        <p:sp>
          <p:nvSpPr>
            <p:cNvPr id="35" name="Rectangle 34"/>
            <p:cNvSpPr/>
            <p:nvPr/>
          </p:nvSpPr>
          <p:spPr>
            <a:xfrm>
              <a:off x="4732429" y="3959353"/>
              <a:ext cx="2239413" cy="276999"/>
            </a:xfrm>
            <a:prstGeom prst="rect">
              <a:avLst/>
            </a:prstGeom>
          </p:spPr>
          <p:txBody>
            <a:bodyPr wrap="square">
              <a:spAutoFit/>
            </a:bodyPr>
            <a:lstStyle/>
            <a:p>
              <a:r>
                <a:rPr lang="en-US" sz="1200" b="1" u="none" dirty="0" smtClean="0"/>
                <a:t>Decision Variables</a:t>
              </a:r>
              <a:endParaRPr lang="en-US" sz="1200" u="none" dirty="0"/>
            </a:p>
          </p:txBody>
        </p:sp>
        <p:sp>
          <p:nvSpPr>
            <p:cNvPr id="36" name="Rectangle 35"/>
            <p:cNvSpPr/>
            <p:nvPr/>
          </p:nvSpPr>
          <p:spPr>
            <a:xfrm>
              <a:off x="4732428" y="4236352"/>
              <a:ext cx="3259119" cy="461665"/>
            </a:xfrm>
            <a:prstGeom prst="rect">
              <a:avLst/>
            </a:prstGeom>
          </p:spPr>
          <p:txBody>
            <a:bodyPr wrap="square">
              <a:spAutoFit/>
            </a:bodyPr>
            <a:lstStyle/>
            <a:p>
              <a:pPr marL="171450" indent="-171450">
                <a:buFont typeface="Arial" panose="020B0604020202020204" pitchFamily="34" charset="0"/>
                <a:buChar char="•"/>
              </a:pPr>
              <a:r>
                <a:rPr lang="en-US" sz="1200" u="none" dirty="0" smtClean="0"/>
                <a:t>Decide which restaurant to visit for each traveler</a:t>
              </a:r>
              <a:endParaRPr lang="en-US" sz="1200" u="none" dirty="0"/>
            </a:p>
          </p:txBody>
        </p:sp>
      </p:grpSp>
    </p:spTree>
    <p:extLst>
      <p:ext uri="{BB962C8B-B14F-4D97-AF65-F5344CB8AC3E}">
        <p14:creationId xmlns:p14="http://schemas.microsoft.com/office/powerpoint/2010/main" val="26209649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hevron 14"/>
          <p:cNvSpPr/>
          <p:nvPr/>
        </p:nvSpPr>
        <p:spPr bwMode="auto">
          <a:xfrm>
            <a:off x="1684682" y="317822"/>
            <a:ext cx="1417320"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Model Overview</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4" name="Pentagon 13"/>
          <p:cNvSpPr/>
          <p:nvPr/>
        </p:nvSpPr>
        <p:spPr bwMode="auto">
          <a:xfrm>
            <a:off x="532554" y="309885"/>
            <a:ext cx="1417320" cy="677862"/>
          </a:xfrm>
          <a:prstGeom prst="homePlate">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Introduction &amp; Problem</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6" name="Chevron 15"/>
          <p:cNvSpPr/>
          <p:nvPr/>
        </p:nvSpPr>
        <p:spPr bwMode="auto">
          <a:xfrm>
            <a:off x="2836810" y="317822"/>
            <a:ext cx="1417320" cy="676275"/>
          </a:xfrm>
          <a:prstGeom prst="chevron">
            <a:avLst/>
          </a:prstGeom>
          <a:solidFill>
            <a:schemeClr val="accent3">
              <a:lumMod val="8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rgbClr val="7030A0"/>
                </a:solidFill>
                <a:latin typeface="Calibri" pitchFamily="34" charset="0"/>
                <a:ea typeface="+mn-ea"/>
                <a:cs typeface="Calibri" pitchFamily="34" charset="0"/>
              </a:rPr>
              <a:t>Individual Runs</a:t>
            </a:r>
            <a:endParaRPr lang="en-US" sz="1000" b="1" u="none" dirty="0">
              <a:solidFill>
                <a:srgbClr val="7030A0"/>
              </a:solidFill>
              <a:latin typeface="Calibri" pitchFamily="34" charset="0"/>
              <a:ea typeface="+mn-ea"/>
              <a:cs typeface="Calibri" pitchFamily="34" charset="0"/>
            </a:endParaRPr>
          </a:p>
        </p:txBody>
      </p:sp>
      <p:sp>
        <p:nvSpPr>
          <p:cNvPr id="17" name="Chevron 16"/>
          <p:cNvSpPr/>
          <p:nvPr/>
        </p:nvSpPr>
        <p:spPr bwMode="auto">
          <a:xfrm>
            <a:off x="3988938" y="317822"/>
            <a:ext cx="1417320" cy="676275"/>
          </a:xfrm>
          <a:prstGeom prst="chevron">
            <a:avLst/>
          </a:prstGeom>
          <a:solidFill>
            <a:schemeClr val="accent3">
              <a:lumMod val="95000"/>
            </a:schemeClr>
          </a:solidFill>
          <a:ln>
            <a:noFill/>
          </a:ln>
          <a:effectLst/>
        </p:spPr>
        <p:txBody>
          <a:bodyPr lIns="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Happiness Maximization</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9" name="Oval 18"/>
          <p:cNvSpPr/>
          <p:nvPr/>
        </p:nvSpPr>
        <p:spPr bwMode="auto">
          <a:xfrm>
            <a:off x="996963"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1</a:t>
            </a:r>
          </a:p>
        </p:txBody>
      </p:sp>
      <p:sp>
        <p:nvSpPr>
          <p:cNvPr id="20" name="Oval 19"/>
          <p:cNvSpPr/>
          <p:nvPr/>
        </p:nvSpPr>
        <p:spPr bwMode="auto">
          <a:xfrm>
            <a:off x="2260746"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2</a:t>
            </a:r>
          </a:p>
        </p:txBody>
      </p:sp>
      <p:sp>
        <p:nvSpPr>
          <p:cNvPr id="21" name="Oval 20"/>
          <p:cNvSpPr/>
          <p:nvPr/>
        </p:nvSpPr>
        <p:spPr bwMode="auto">
          <a:xfrm>
            <a:off x="3427792" y="116632"/>
            <a:ext cx="327679" cy="344487"/>
          </a:xfrm>
          <a:prstGeom prst="ellipse">
            <a:avLst/>
          </a:prstGeom>
          <a:solidFill>
            <a:srgbClr val="7030A0"/>
          </a:solidFill>
          <a:ln w="9525">
            <a:noFill/>
            <a:round/>
            <a:headEnd/>
            <a:tailEnd/>
          </a:ln>
        </p:spPr>
        <p:txBody>
          <a:bodyPr wrap="none" anchor="ctr"/>
          <a:lstStyle/>
          <a:p>
            <a:pPr algn="ctr">
              <a:defRPr/>
            </a:pPr>
            <a:r>
              <a:rPr lang="en-US" sz="1200" b="1" u="none" dirty="0">
                <a:solidFill>
                  <a:schemeClr val="bg1"/>
                </a:solidFill>
                <a:latin typeface="Arial" pitchFamily="34" charset="0"/>
                <a:ea typeface="+mn-ea"/>
                <a:cs typeface="+mn-cs"/>
              </a:rPr>
              <a:t>3</a:t>
            </a:r>
          </a:p>
        </p:txBody>
      </p:sp>
      <p:sp>
        <p:nvSpPr>
          <p:cNvPr id="22" name="Oval 21"/>
          <p:cNvSpPr/>
          <p:nvPr/>
        </p:nvSpPr>
        <p:spPr bwMode="auto">
          <a:xfrm>
            <a:off x="4465778" y="142398"/>
            <a:ext cx="326235"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4</a:t>
            </a:r>
          </a:p>
        </p:txBody>
      </p:sp>
      <p:sp>
        <p:nvSpPr>
          <p:cNvPr id="18" name="Chevron 17"/>
          <p:cNvSpPr/>
          <p:nvPr/>
        </p:nvSpPr>
        <p:spPr bwMode="auto">
          <a:xfrm>
            <a:off x="5141066" y="317822"/>
            <a:ext cx="1663182"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Conclusion &amp; Live Demo</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26" name="Oval 25"/>
          <p:cNvSpPr/>
          <p:nvPr/>
        </p:nvSpPr>
        <p:spPr bwMode="auto">
          <a:xfrm>
            <a:off x="5761885"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smtClean="0">
                <a:solidFill>
                  <a:schemeClr val="bg2">
                    <a:lumMod val="60000"/>
                    <a:lumOff val="40000"/>
                  </a:schemeClr>
                </a:solidFill>
                <a:latin typeface="Arial" pitchFamily="34" charset="0"/>
                <a:ea typeface="+mn-ea"/>
                <a:cs typeface="+mn-cs"/>
              </a:rPr>
              <a:t>5</a:t>
            </a:r>
            <a:endParaRPr lang="en-US" sz="1200" b="1" u="none" dirty="0">
              <a:solidFill>
                <a:schemeClr val="bg2">
                  <a:lumMod val="60000"/>
                  <a:lumOff val="40000"/>
                </a:schemeClr>
              </a:solidFill>
              <a:latin typeface="Arial" pitchFamily="34" charset="0"/>
              <a:ea typeface="+mn-ea"/>
              <a:cs typeface="+mn-cs"/>
            </a:endParaRPr>
          </a:p>
        </p:txBody>
      </p:sp>
      <p:sp>
        <p:nvSpPr>
          <p:cNvPr id="25" name="Title 1"/>
          <p:cNvSpPr>
            <a:spLocks noGrp="1"/>
          </p:cNvSpPr>
          <p:nvPr>
            <p:ph type="title"/>
          </p:nvPr>
        </p:nvSpPr>
        <p:spPr>
          <a:xfrm>
            <a:off x="457200" y="1133475"/>
            <a:ext cx="8229600" cy="1143000"/>
          </a:xfrm>
        </p:spPr>
        <p:txBody>
          <a:bodyPr/>
          <a:lstStyle/>
          <a:p>
            <a:pPr eaLnBrk="1" hangingPunct="1">
              <a:defRPr/>
            </a:pPr>
            <a:r>
              <a:rPr lang="en-US" b="1" dirty="0" smtClean="0">
                <a:solidFill>
                  <a:srgbClr val="7030A0"/>
                </a:solidFill>
                <a:latin typeface="Calibri" charset="0"/>
                <a:cs typeface="Calibri" charset="0"/>
              </a:rPr>
              <a:t>Birthday Traveler #1: Ben Spector (The Cheap Guy)</a:t>
            </a:r>
            <a:endParaRPr lang="en-US" b="1" dirty="0">
              <a:solidFill>
                <a:srgbClr val="7030A0"/>
              </a:solidFill>
              <a:latin typeface="Calibri" charset="0"/>
              <a:cs typeface="Calibri" charset="0"/>
            </a:endParaRPr>
          </a:p>
        </p:txBody>
      </p:sp>
      <p:sp>
        <p:nvSpPr>
          <p:cNvPr id="4" name="Slide Number Placeholder 3"/>
          <p:cNvSpPr>
            <a:spLocks noGrp="1"/>
          </p:cNvSpPr>
          <p:nvPr>
            <p:ph type="sldNum" sz="quarter" idx="12"/>
          </p:nvPr>
        </p:nvSpPr>
        <p:spPr/>
        <p:txBody>
          <a:bodyPr/>
          <a:lstStyle/>
          <a:p>
            <a:pPr>
              <a:defRPr/>
            </a:pPr>
            <a:fld id="{6E00655D-A8F5-9044-BEB1-E572DF6A2863}" type="slidenum">
              <a:rPr lang="es-ES" smtClean="0"/>
              <a:pPr>
                <a:defRPr/>
              </a:pPr>
              <a:t>14</a:t>
            </a:fld>
            <a:endParaRPr lang="es-ES"/>
          </a:p>
        </p:txBody>
      </p:sp>
      <p:sp>
        <p:nvSpPr>
          <p:cNvPr id="3" name="Rectangle 2"/>
          <p:cNvSpPr/>
          <p:nvPr/>
        </p:nvSpPr>
        <p:spPr bwMode="auto">
          <a:xfrm>
            <a:off x="5406258" y="1781387"/>
            <a:ext cx="69624" cy="216024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grpSp>
        <p:nvGrpSpPr>
          <p:cNvPr id="23" name="Group 4"/>
          <p:cNvGrpSpPr>
            <a:grpSpLocks/>
          </p:cNvGrpSpPr>
          <p:nvPr/>
        </p:nvGrpSpPr>
        <p:grpSpPr bwMode="auto">
          <a:xfrm>
            <a:off x="392113" y="1899369"/>
            <a:ext cx="4013200" cy="233363"/>
            <a:chOff x="247" y="708"/>
            <a:chExt cx="2528" cy="147"/>
          </a:xfrm>
        </p:grpSpPr>
        <p:sp>
          <p:nvSpPr>
            <p:cNvPr id="24" name="Line 5"/>
            <p:cNvSpPr>
              <a:spLocks noChangeShapeType="1"/>
            </p:cNvSpPr>
            <p:nvPr/>
          </p:nvSpPr>
          <p:spPr bwMode="gray">
            <a:xfrm>
              <a:off x="247" y="778"/>
              <a:ext cx="2528" cy="0"/>
            </a:xfrm>
            <a:prstGeom prst="line">
              <a:avLst/>
            </a:prstGeom>
            <a:noFill/>
            <a:ln w="12700" cap="rnd">
              <a:solidFill>
                <a:schemeClr val="accent1"/>
              </a:solidFill>
              <a:round/>
              <a:headEnd/>
              <a:tailEnd/>
            </a:ln>
          </p:spPr>
          <p:txBody>
            <a:bodyPr wrap="none" anchor="ctr"/>
            <a:lstStyle/>
            <a:p>
              <a:endParaRPr lang="en-US">
                <a:solidFill>
                  <a:srgbClr val="7030A0"/>
                </a:solidFill>
              </a:endParaRPr>
            </a:p>
          </p:txBody>
        </p:sp>
        <p:sp>
          <p:nvSpPr>
            <p:cNvPr id="27" name="Rectangle 6"/>
            <p:cNvSpPr>
              <a:spLocks noChangeArrowheads="1"/>
            </p:cNvSpPr>
            <p:nvPr/>
          </p:nvSpPr>
          <p:spPr bwMode="gray">
            <a:xfrm>
              <a:off x="1218" y="708"/>
              <a:ext cx="560" cy="147"/>
            </a:xfrm>
            <a:prstGeom prst="rect">
              <a:avLst/>
            </a:prstGeom>
            <a:solidFill>
              <a:schemeClr val="bg1"/>
            </a:solidFill>
            <a:ln w="12700" cap="rnd" algn="ctr">
              <a:noFill/>
              <a:miter lim="800000"/>
              <a:headEnd/>
              <a:tailEnd/>
            </a:ln>
          </p:spPr>
          <p:txBody>
            <a:bodyPr wrap="none" lIns="72000" tIns="0" rIns="72000" bIns="0" anchor="b" anchorCtr="1">
              <a:spAutoFit/>
            </a:bodyPr>
            <a:lstStyle/>
            <a:p>
              <a:pPr algn="ctr">
                <a:lnSpc>
                  <a:spcPct val="95000"/>
                </a:lnSpc>
              </a:pPr>
              <a:r>
                <a:rPr lang="en-US" sz="1600" u="none" dirty="0" smtClean="0">
                  <a:solidFill>
                    <a:srgbClr val="7030A0"/>
                  </a:solidFill>
                </a:rPr>
                <a:t>Traveler</a:t>
              </a:r>
              <a:endParaRPr lang="en-US" sz="1600" u="none" dirty="0">
                <a:solidFill>
                  <a:srgbClr val="7030A0"/>
                </a:solidFill>
              </a:endParaRPr>
            </a:p>
          </p:txBody>
        </p:sp>
      </p:grpSp>
      <p:pic>
        <p:nvPicPr>
          <p:cNvPr id="31" name="Picture 6"/>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95536" y="2207122"/>
            <a:ext cx="1865210" cy="20422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78432" y="3941627"/>
            <a:ext cx="1882314" cy="323165"/>
          </a:xfrm>
          <a:prstGeom prst="rect">
            <a:avLst/>
          </a:prstGeom>
          <a:noFill/>
        </p:spPr>
        <p:txBody>
          <a:bodyPr wrap="square" rtlCol="0">
            <a:spAutoFit/>
          </a:bodyPr>
          <a:lstStyle/>
          <a:p>
            <a:r>
              <a:rPr lang="en-US" sz="1500" b="1" u="none" dirty="0" smtClean="0">
                <a:solidFill>
                  <a:schemeClr val="bg1"/>
                </a:solidFill>
              </a:rPr>
              <a:t>The Cheap Guy</a:t>
            </a:r>
          </a:p>
        </p:txBody>
      </p:sp>
      <p:sp>
        <p:nvSpPr>
          <p:cNvPr id="6" name="Rounded Rectangular Callout 5"/>
          <p:cNvSpPr/>
          <p:nvPr/>
        </p:nvSpPr>
        <p:spPr bwMode="auto">
          <a:xfrm>
            <a:off x="2378076" y="2348880"/>
            <a:ext cx="2027237" cy="1080120"/>
          </a:xfrm>
          <a:prstGeom prst="wedgeRoundRectCallout">
            <a:avLst/>
          </a:prstGeom>
          <a:solidFill>
            <a:srgbClr val="7030A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b="1" u="none" dirty="0" smtClean="0">
                <a:solidFill>
                  <a:schemeClr val="bg1"/>
                </a:solidFill>
              </a:rPr>
              <a:t>“The cheaper the better”</a:t>
            </a:r>
            <a:endParaRPr kumimoji="0" lang="en-US" sz="1800" b="1" i="0" u="none" strike="noStrike" cap="none" normalizeH="0" baseline="0" dirty="0" smtClean="0">
              <a:ln>
                <a:noFill/>
              </a:ln>
              <a:solidFill>
                <a:schemeClr val="bg1"/>
              </a:solidFill>
              <a:effectLst/>
            </a:endParaRPr>
          </a:p>
        </p:txBody>
      </p:sp>
      <p:grpSp>
        <p:nvGrpSpPr>
          <p:cNvPr id="32" name="Group 4"/>
          <p:cNvGrpSpPr>
            <a:grpSpLocks/>
          </p:cNvGrpSpPr>
          <p:nvPr/>
        </p:nvGrpSpPr>
        <p:grpSpPr bwMode="auto">
          <a:xfrm>
            <a:off x="4591248" y="1907000"/>
            <a:ext cx="4013200" cy="233363"/>
            <a:chOff x="247" y="709"/>
            <a:chExt cx="2528" cy="147"/>
          </a:xfrm>
        </p:grpSpPr>
        <p:sp>
          <p:nvSpPr>
            <p:cNvPr id="33" name="Line 5"/>
            <p:cNvSpPr>
              <a:spLocks noChangeShapeType="1"/>
            </p:cNvSpPr>
            <p:nvPr/>
          </p:nvSpPr>
          <p:spPr bwMode="gray">
            <a:xfrm>
              <a:off x="247" y="778"/>
              <a:ext cx="2528" cy="0"/>
            </a:xfrm>
            <a:prstGeom prst="line">
              <a:avLst/>
            </a:prstGeom>
            <a:noFill/>
            <a:ln w="12700" cap="rnd">
              <a:solidFill>
                <a:schemeClr val="accent1"/>
              </a:solidFill>
              <a:round/>
              <a:headEnd/>
              <a:tailEnd/>
            </a:ln>
          </p:spPr>
          <p:txBody>
            <a:bodyPr wrap="none" anchor="ctr"/>
            <a:lstStyle/>
            <a:p>
              <a:endParaRPr lang="en-US">
                <a:solidFill>
                  <a:srgbClr val="7030A0"/>
                </a:solidFill>
              </a:endParaRPr>
            </a:p>
          </p:txBody>
        </p:sp>
        <p:sp>
          <p:nvSpPr>
            <p:cNvPr id="34" name="Rectangle 6"/>
            <p:cNvSpPr>
              <a:spLocks noChangeArrowheads="1"/>
            </p:cNvSpPr>
            <p:nvPr/>
          </p:nvSpPr>
          <p:spPr bwMode="gray">
            <a:xfrm>
              <a:off x="1255" y="709"/>
              <a:ext cx="522" cy="147"/>
            </a:xfrm>
            <a:prstGeom prst="rect">
              <a:avLst/>
            </a:prstGeom>
            <a:solidFill>
              <a:schemeClr val="bg1"/>
            </a:solidFill>
            <a:ln w="12700" cap="rnd" algn="ctr">
              <a:noFill/>
              <a:miter lim="800000"/>
              <a:headEnd/>
              <a:tailEnd/>
            </a:ln>
          </p:spPr>
          <p:txBody>
            <a:bodyPr wrap="none" lIns="72000" tIns="0" rIns="72000" bIns="0" anchor="b" anchorCtr="1">
              <a:spAutoFit/>
            </a:bodyPr>
            <a:lstStyle/>
            <a:p>
              <a:pPr algn="ctr">
                <a:lnSpc>
                  <a:spcPct val="95000"/>
                </a:lnSpc>
              </a:pPr>
              <a:r>
                <a:rPr lang="en-US" sz="1600" u="none" dirty="0" smtClean="0">
                  <a:solidFill>
                    <a:srgbClr val="7030A0"/>
                  </a:solidFill>
                </a:rPr>
                <a:t>Results</a:t>
              </a:r>
              <a:endParaRPr lang="en-US" sz="1600" u="none" dirty="0">
                <a:solidFill>
                  <a:srgbClr val="7030A0"/>
                </a:solidFill>
              </a:endParaRPr>
            </a:p>
          </p:txBody>
        </p:sp>
      </p:grpSp>
      <p:sp>
        <p:nvSpPr>
          <p:cNvPr id="8" name="TextBox 7"/>
          <p:cNvSpPr txBox="1"/>
          <p:nvPr/>
        </p:nvSpPr>
        <p:spPr>
          <a:xfrm>
            <a:off x="379043" y="4468470"/>
            <a:ext cx="4026270" cy="1815882"/>
          </a:xfrm>
          <a:prstGeom prst="rect">
            <a:avLst/>
          </a:prstGeom>
          <a:noFill/>
          <a:ln>
            <a:solidFill>
              <a:schemeClr val="tx1"/>
            </a:solidFill>
          </a:ln>
        </p:spPr>
        <p:txBody>
          <a:bodyPr wrap="square" rtlCol="0">
            <a:spAutoFit/>
          </a:bodyPr>
          <a:lstStyle/>
          <a:p>
            <a:r>
              <a:rPr lang="en-US" sz="1600" b="1" u="none" dirty="0" smtClean="0">
                <a:solidFill>
                  <a:srgbClr val="7030A0"/>
                </a:solidFill>
              </a:rPr>
              <a:t>Ben Spector </a:t>
            </a:r>
          </a:p>
          <a:p>
            <a:endParaRPr lang="en-US" sz="1600" u="none" dirty="0">
              <a:solidFill>
                <a:srgbClr val="7030A0"/>
              </a:solidFill>
            </a:endParaRPr>
          </a:p>
          <a:p>
            <a:r>
              <a:rPr lang="en-US" sz="1600" u="none" dirty="0" smtClean="0">
                <a:solidFill>
                  <a:srgbClr val="7030A0"/>
                </a:solidFill>
              </a:rPr>
              <a:t>Birthday: 1/24</a:t>
            </a:r>
          </a:p>
          <a:p>
            <a:r>
              <a:rPr lang="en-US" sz="1600" u="none" dirty="0" smtClean="0">
                <a:solidFill>
                  <a:srgbClr val="7030A0"/>
                </a:solidFill>
              </a:rPr>
              <a:t>Priorities</a:t>
            </a:r>
          </a:p>
          <a:p>
            <a:pPr marL="285750" indent="-285750">
              <a:buFont typeface="Arial" panose="020B0604020202020204" pitchFamily="34" charset="0"/>
              <a:buChar char="•"/>
            </a:pPr>
            <a:r>
              <a:rPr lang="en-US" sz="1600" u="none" dirty="0" smtClean="0">
                <a:solidFill>
                  <a:srgbClr val="7030A0"/>
                </a:solidFill>
              </a:rPr>
              <a:t>High: Flight Cost, Restaurant Price </a:t>
            </a:r>
          </a:p>
          <a:p>
            <a:pPr marL="285750" indent="-285750">
              <a:buFont typeface="Arial" panose="020B0604020202020204" pitchFamily="34" charset="0"/>
              <a:buChar char="•"/>
            </a:pPr>
            <a:r>
              <a:rPr lang="en-US" sz="1600" u="none" dirty="0" smtClean="0">
                <a:solidFill>
                  <a:srgbClr val="7030A0"/>
                </a:solidFill>
              </a:rPr>
              <a:t>Medium: None</a:t>
            </a:r>
          </a:p>
          <a:p>
            <a:pPr marL="285750" indent="-285750">
              <a:buFont typeface="Arial" panose="020B0604020202020204" pitchFamily="34" charset="0"/>
              <a:buChar char="•"/>
            </a:pPr>
            <a:r>
              <a:rPr lang="en-US" sz="1600" u="none" dirty="0" smtClean="0">
                <a:solidFill>
                  <a:srgbClr val="7030A0"/>
                </a:solidFill>
              </a:rPr>
              <a:t>Low: Rank, Weather, Flight Time</a:t>
            </a:r>
            <a:endParaRPr lang="en-US" sz="1600" u="none" dirty="0">
              <a:solidFill>
                <a:srgbClr val="7030A0"/>
              </a:solidFill>
            </a:endParaRPr>
          </a:p>
        </p:txBody>
      </p:sp>
      <p:grpSp>
        <p:nvGrpSpPr>
          <p:cNvPr id="28" name="Group 27"/>
          <p:cNvGrpSpPr/>
          <p:nvPr/>
        </p:nvGrpSpPr>
        <p:grpSpPr>
          <a:xfrm>
            <a:off x="4628898" y="2207122"/>
            <a:ext cx="4100941" cy="4077231"/>
            <a:chOff x="4628892" y="2207122"/>
            <a:chExt cx="4100941" cy="4323451"/>
          </a:xfrm>
        </p:grpSpPr>
        <p:pic>
          <p:nvPicPr>
            <p:cNvPr id="2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8892" y="2238331"/>
              <a:ext cx="4100939" cy="2439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 name="TextBox 29"/>
            <p:cNvSpPr txBox="1"/>
            <p:nvPr/>
          </p:nvSpPr>
          <p:spPr>
            <a:xfrm>
              <a:off x="4628894" y="2207122"/>
              <a:ext cx="4100939" cy="707886"/>
            </a:xfrm>
            <a:prstGeom prst="rect">
              <a:avLst/>
            </a:prstGeom>
            <a:noFill/>
          </p:spPr>
          <p:txBody>
            <a:bodyPr wrap="square" rtlCol="0">
              <a:spAutoFit/>
            </a:bodyPr>
            <a:lstStyle/>
            <a:p>
              <a:pPr algn="ctr"/>
              <a:r>
                <a:rPr lang="en-US" sz="2000" b="1" u="none" dirty="0" smtClean="0">
                  <a:ln w="12700" cmpd="sng">
                    <a:solidFill>
                      <a:schemeClr val="tx1"/>
                    </a:solidFill>
                  </a:ln>
                  <a:solidFill>
                    <a:schemeClr val="bg1"/>
                  </a:solidFill>
                </a:rPr>
                <a:t>Eleven Madison Park</a:t>
              </a:r>
            </a:p>
            <a:p>
              <a:pPr algn="ctr"/>
              <a:r>
                <a:rPr lang="en-US" sz="2000" b="1" u="none" dirty="0" smtClean="0">
                  <a:ln w="12700" cmpd="sng">
                    <a:solidFill>
                      <a:schemeClr val="tx1"/>
                    </a:solidFill>
                  </a:ln>
                  <a:solidFill>
                    <a:schemeClr val="bg1"/>
                  </a:solidFill>
                </a:rPr>
                <a:t>New York City, USA</a:t>
              </a:r>
              <a:endParaRPr lang="en-US" sz="2000" b="1" u="none" dirty="0">
                <a:ln w="12700" cmpd="sng">
                  <a:solidFill>
                    <a:schemeClr val="tx1"/>
                  </a:solidFill>
                </a:ln>
                <a:solidFill>
                  <a:schemeClr val="bg1"/>
                </a:solidFill>
              </a:endParaRPr>
            </a:p>
          </p:txBody>
        </p:sp>
        <p:pic>
          <p:nvPicPr>
            <p:cNvPr id="3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8895" y="4677594"/>
              <a:ext cx="4100938" cy="18529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0330115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113" y="2207122"/>
            <a:ext cx="1868633" cy="20576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Chevron 14"/>
          <p:cNvSpPr/>
          <p:nvPr/>
        </p:nvSpPr>
        <p:spPr bwMode="auto">
          <a:xfrm>
            <a:off x="1684682" y="317822"/>
            <a:ext cx="1417320"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Model Overview</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4" name="Pentagon 13"/>
          <p:cNvSpPr/>
          <p:nvPr/>
        </p:nvSpPr>
        <p:spPr bwMode="auto">
          <a:xfrm>
            <a:off x="532554" y="309885"/>
            <a:ext cx="1417320" cy="677862"/>
          </a:xfrm>
          <a:prstGeom prst="homePlate">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Introduction &amp; Problem</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6" name="Chevron 15"/>
          <p:cNvSpPr/>
          <p:nvPr/>
        </p:nvSpPr>
        <p:spPr bwMode="auto">
          <a:xfrm>
            <a:off x="2836810" y="317822"/>
            <a:ext cx="1417320" cy="676275"/>
          </a:xfrm>
          <a:prstGeom prst="chevron">
            <a:avLst/>
          </a:prstGeom>
          <a:solidFill>
            <a:schemeClr val="accent3">
              <a:lumMod val="8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rgbClr val="7030A0"/>
                </a:solidFill>
                <a:latin typeface="Calibri" pitchFamily="34" charset="0"/>
                <a:ea typeface="+mn-ea"/>
                <a:cs typeface="Calibri" pitchFamily="34" charset="0"/>
              </a:rPr>
              <a:t>Individual Runs</a:t>
            </a:r>
            <a:endParaRPr lang="en-US" sz="1000" b="1" u="none" dirty="0">
              <a:solidFill>
                <a:srgbClr val="7030A0"/>
              </a:solidFill>
              <a:latin typeface="Calibri" pitchFamily="34" charset="0"/>
              <a:ea typeface="+mn-ea"/>
              <a:cs typeface="Calibri" pitchFamily="34" charset="0"/>
            </a:endParaRPr>
          </a:p>
        </p:txBody>
      </p:sp>
      <p:sp>
        <p:nvSpPr>
          <p:cNvPr id="17" name="Chevron 16"/>
          <p:cNvSpPr/>
          <p:nvPr/>
        </p:nvSpPr>
        <p:spPr bwMode="auto">
          <a:xfrm>
            <a:off x="3988938" y="317822"/>
            <a:ext cx="1417320" cy="676275"/>
          </a:xfrm>
          <a:prstGeom prst="chevron">
            <a:avLst/>
          </a:prstGeom>
          <a:solidFill>
            <a:schemeClr val="accent3">
              <a:lumMod val="95000"/>
            </a:schemeClr>
          </a:solidFill>
          <a:ln>
            <a:noFill/>
          </a:ln>
          <a:effectLst/>
        </p:spPr>
        <p:txBody>
          <a:bodyPr lIns="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Happiness Maximization</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9" name="Oval 18"/>
          <p:cNvSpPr/>
          <p:nvPr/>
        </p:nvSpPr>
        <p:spPr bwMode="auto">
          <a:xfrm>
            <a:off x="996963"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1</a:t>
            </a:r>
          </a:p>
        </p:txBody>
      </p:sp>
      <p:sp>
        <p:nvSpPr>
          <p:cNvPr id="20" name="Oval 19"/>
          <p:cNvSpPr/>
          <p:nvPr/>
        </p:nvSpPr>
        <p:spPr bwMode="auto">
          <a:xfrm>
            <a:off x="2260746"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2</a:t>
            </a:r>
          </a:p>
        </p:txBody>
      </p:sp>
      <p:sp>
        <p:nvSpPr>
          <p:cNvPr id="21" name="Oval 20"/>
          <p:cNvSpPr/>
          <p:nvPr/>
        </p:nvSpPr>
        <p:spPr bwMode="auto">
          <a:xfrm>
            <a:off x="3427792" y="116632"/>
            <a:ext cx="327679" cy="344487"/>
          </a:xfrm>
          <a:prstGeom prst="ellipse">
            <a:avLst/>
          </a:prstGeom>
          <a:solidFill>
            <a:srgbClr val="7030A0"/>
          </a:solidFill>
          <a:ln w="9525">
            <a:noFill/>
            <a:round/>
            <a:headEnd/>
            <a:tailEnd/>
          </a:ln>
        </p:spPr>
        <p:txBody>
          <a:bodyPr wrap="none" anchor="ctr"/>
          <a:lstStyle/>
          <a:p>
            <a:pPr algn="ctr">
              <a:defRPr/>
            </a:pPr>
            <a:r>
              <a:rPr lang="en-US" sz="1200" b="1" u="none" dirty="0">
                <a:solidFill>
                  <a:schemeClr val="bg1"/>
                </a:solidFill>
                <a:latin typeface="Arial" pitchFamily="34" charset="0"/>
                <a:ea typeface="+mn-ea"/>
                <a:cs typeface="+mn-cs"/>
              </a:rPr>
              <a:t>3</a:t>
            </a:r>
          </a:p>
        </p:txBody>
      </p:sp>
      <p:sp>
        <p:nvSpPr>
          <p:cNvPr id="22" name="Oval 21"/>
          <p:cNvSpPr/>
          <p:nvPr/>
        </p:nvSpPr>
        <p:spPr bwMode="auto">
          <a:xfrm>
            <a:off x="4465778" y="142398"/>
            <a:ext cx="326235"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4</a:t>
            </a:r>
          </a:p>
        </p:txBody>
      </p:sp>
      <p:sp>
        <p:nvSpPr>
          <p:cNvPr id="18" name="Chevron 17"/>
          <p:cNvSpPr/>
          <p:nvPr/>
        </p:nvSpPr>
        <p:spPr bwMode="auto">
          <a:xfrm>
            <a:off x="5141066" y="317822"/>
            <a:ext cx="1663182"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Conclusion &amp; Live Demo</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26" name="Oval 25"/>
          <p:cNvSpPr/>
          <p:nvPr/>
        </p:nvSpPr>
        <p:spPr bwMode="auto">
          <a:xfrm>
            <a:off x="5761885"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smtClean="0">
                <a:solidFill>
                  <a:schemeClr val="bg2">
                    <a:lumMod val="60000"/>
                    <a:lumOff val="40000"/>
                  </a:schemeClr>
                </a:solidFill>
                <a:latin typeface="Arial" pitchFamily="34" charset="0"/>
                <a:ea typeface="+mn-ea"/>
                <a:cs typeface="+mn-cs"/>
              </a:rPr>
              <a:t>5</a:t>
            </a:r>
            <a:endParaRPr lang="en-US" sz="1200" b="1" u="none" dirty="0">
              <a:solidFill>
                <a:schemeClr val="bg2">
                  <a:lumMod val="60000"/>
                  <a:lumOff val="40000"/>
                </a:schemeClr>
              </a:solidFill>
              <a:latin typeface="Arial" pitchFamily="34" charset="0"/>
              <a:ea typeface="+mn-ea"/>
              <a:cs typeface="+mn-cs"/>
            </a:endParaRPr>
          </a:p>
        </p:txBody>
      </p:sp>
      <p:sp>
        <p:nvSpPr>
          <p:cNvPr id="25" name="Title 1"/>
          <p:cNvSpPr>
            <a:spLocks noGrp="1"/>
          </p:cNvSpPr>
          <p:nvPr>
            <p:ph type="title"/>
          </p:nvPr>
        </p:nvSpPr>
        <p:spPr>
          <a:xfrm>
            <a:off x="457200" y="1133475"/>
            <a:ext cx="9011344" cy="1143000"/>
          </a:xfrm>
        </p:spPr>
        <p:txBody>
          <a:bodyPr/>
          <a:lstStyle/>
          <a:p>
            <a:pPr eaLnBrk="1" hangingPunct="1">
              <a:defRPr/>
            </a:pPr>
            <a:r>
              <a:rPr lang="en-US" b="1" dirty="0" smtClean="0">
                <a:solidFill>
                  <a:srgbClr val="7030A0"/>
                </a:solidFill>
                <a:latin typeface="Calibri" charset="0"/>
                <a:cs typeface="Calibri" charset="0"/>
              </a:rPr>
              <a:t>Birthday Traveler #2: James Cooper (The Pleasure Junkie)</a:t>
            </a:r>
            <a:endParaRPr lang="en-US" b="1" dirty="0">
              <a:solidFill>
                <a:srgbClr val="7030A0"/>
              </a:solidFill>
              <a:latin typeface="Calibri" charset="0"/>
              <a:cs typeface="Calibri" charset="0"/>
            </a:endParaRPr>
          </a:p>
        </p:txBody>
      </p:sp>
      <p:sp>
        <p:nvSpPr>
          <p:cNvPr id="4" name="Slide Number Placeholder 3"/>
          <p:cNvSpPr>
            <a:spLocks noGrp="1"/>
          </p:cNvSpPr>
          <p:nvPr>
            <p:ph type="sldNum" sz="quarter" idx="12"/>
          </p:nvPr>
        </p:nvSpPr>
        <p:spPr/>
        <p:txBody>
          <a:bodyPr/>
          <a:lstStyle/>
          <a:p>
            <a:pPr>
              <a:defRPr/>
            </a:pPr>
            <a:fld id="{6E00655D-A8F5-9044-BEB1-E572DF6A2863}" type="slidenum">
              <a:rPr lang="es-ES" smtClean="0"/>
              <a:pPr>
                <a:defRPr/>
              </a:pPr>
              <a:t>15</a:t>
            </a:fld>
            <a:endParaRPr lang="es-ES"/>
          </a:p>
        </p:txBody>
      </p:sp>
      <p:sp>
        <p:nvSpPr>
          <p:cNvPr id="3" name="Rectangle 2"/>
          <p:cNvSpPr/>
          <p:nvPr/>
        </p:nvSpPr>
        <p:spPr bwMode="auto">
          <a:xfrm>
            <a:off x="5406258" y="1781387"/>
            <a:ext cx="69624" cy="216024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grpSp>
        <p:nvGrpSpPr>
          <p:cNvPr id="23" name="Group 4"/>
          <p:cNvGrpSpPr>
            <a:grpSpLocks/>
          </p:cNvGrpSpPr>
          <p:nvPr/>
        </p:nvGrpSpPr>
        <p:grpSpPr bwMode="auto">
          <a:xfrm>
            <a:off x="392113" y="1899369"/>
            <a:ext cx="4013200" cy="233363"/>
            <a:chOff x="247" y="708"/>
            <a:chExt cx="2528" cy="147"/>
          </a:xfrm>
        </p:grpSpPr>
        <p:sp>
          <p:nvSpPr>
            <p:cNvPr id="24" name="Line 5"/>
            <p:cNvSpPr>
              <a:spLocks noChangeShapeType="1"/>
            </p:cNvSpPr>
            <p:nvPr/>
          </p:nvSpPr>
          <p:spPr bwMode="gray">
            <a:xfrm>
              <a:off x="247" y="778"/>
              <a:ext cx="2528" cy="0"/>
            </a:xfrm>
            <a:prstGeom prst="line">
              <a:avLst/>
            </a:prstGeom>
            <a:noFill/>
            <a:ln w="12700" cap="rnd">
              <a:solidFill>
                <a:schemeClr val="accent1"/>
              </a:solidFill>
              <a:round/>
              <a:headEnd/>
              <a:tailEnd/>
            </a:ln>
          </p:spPr>
          <p:txBody>
            <a:bodyPr wrap="none" anchor="ctr"/>
            <a:lstStyle/>
            <a:p>
              <a:endParaRPr lang="en-US">
                <a:solidFill>
                  <a:srgbClr val="7030A0"/>
                </a:solidFill>
              </a:endParaRPr>
            </a:p>
          </p:txBody>
        </p:sp>
        <p:sp>
          <p:nvSpPr>
            <p:cNvPr id="27" name="Rectangle 6"/>
            <p:cNvSpPr>
              <a:spLocks noChangeArrowheads="1"/>
            </p:cNvSpPr>
            <p:nvPr/>
          </p:nvSpPr>
          <p:spPr bwMode="gray">
            <a:xfrm>
              <a:off x="1218" y="708"/>
              <a:ext cx="560" cy="147"/>
            </a:xfrm>
            <a:prstGeom prst="rect">
              <a:avLst/>
            </a:prstGeom>
            <a:solidFill>
              <a:schemeClr val="bg1"/>
            </a:solidFill>
            <a:ln w="12700" cap="rnd" algn="ctr">
              <a:noFill/>
              <a:miter lim="800000"/>
              <a:headEnd/>
              <a:tailEnd/>
            </a:ln>
          </p:spPr>
          <p:txBody>
            <a:bodyPr wrap="none" lIns="72000" tIns="0" rIns="72000" bIns="0" anchor="b" anchorCtr="1">
              <a:spAutoFit/>
            </a:bodyPr>
            <a:lstStyle/>
            <a:p>
              <a:pPr algn="ctr">
                <a:lnSpc>
                  <a:spcPct val="95000"/>
                </a:lnSpc>
              </a:pPr>
              <a:r>
                <a:rPr lang="en-US" sz="1600" u="none" dirty="0" smtClean="0">
                  <a:solidFill>
                    <a:srgbClr val="7030A0"/>
                  </a:solidFill>
                </a:rPr>
                <a:t>Traveler</a:t>
              </a:r>
              <a:endParaRPr lang="en-US" sz="1600" u="none" dirty="0">
                <a:solidFill>
                  <a:srgbClr val="7030A0"/>
                </a:solidFill>
              </a:endParaRPr>
            </a:p>
          </p:txBody>
        </p:sp>
      </p:grpSp>
      <p:sp>
        <p:nvSpPr>
          <p:cNvPr id="5" name="TextBox 4"/>
          <p:cNvSpPr txBox="1"/>
          <p:nvPr/>
        </p:nvSpPr>
        <p:spPr>
          <a:xfrm>
            <a:off x="378432" y="3941627"/>
            <a:ext cx="1882314" cy="323165"/>
          </a:xfrm>
          <a:prstGeom prst="rect">
            <a:avLst/>
          </a:prstGeom>
          <a:noFill/>
        </p:spPr>
        <p:txBody>
          <a:bodyPr wrap="square" rtlCol="0">
            <a:spAutoFit/>
          </a:bodyPr>
          <a:lstStyle/>
          <a:p>
            <a:r>
              <a:rPr lang="en-US" sz="1500" b="1" u="none" dirty="0" smtClean="0">
                <a:solidFill>
                  <a:schemeClr val="bg1"/>
                </a:solidFill>
              </a:rPr>
              <a:t>Pleasure Junkie</a:t>
            </a:r>
          </a:p>
        </p:txBody>
      </p:sp>
      <p:sp>
        <p:nvSpPr>
          <p:cNvPr id="6" name="Rounded Rectangular Callout 5"/>
          <p:cNvSpPr/>
          <p:nvPr/>
        </p:nvSpPr>
        <p:spPr bwMode="auto">
          <a:xfrm>
            <a:off x="2378076" y="2348880"/>
            <a:ext cx="2027237" cy="1080120"/>
          </a:xfrm>
          <a:prstGeom prst="wedgeRoundRectCallout">
            <a:avLst/>
          </a:prstGeom>
          <a:solidFill>
            <a:srgbClr val="7030A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b="1" u="none" dirty="0" smtClean="0">
                <a:solidFill>
                  <a:schemeClr val="bg1"/>
                </a:solidFill>
              </a:rPr>
              <a:t>“All I wanna do is have some fun”</a:t>
            </a:r>
            <a:endParaRPr kumimoji="0" lang="en-US" sz="1800" b="1" i="0" u="none" strike="noStrike" cap="none" normalizeH="0" baseline="0" dirty="0" smtClean="0">
              <a:ln>
                <a:noFill/>
              </a:ln>
              <a:solidFill>
                <a:schemeClr val="bg1"/>
              </a:solidFill>
              <a:effectLst/>
            </a:endParaRPr>
          </a:p>
        </p:txBody>
      </p:sp>
      <p:grpSp>
        <p:nvGrpSpPr>
          <p:cNvPr id="32" name="Group 4"/>
          <p:cNvGrpSpPr>
            <a:grpSpLocks/>
          </p:cNvGrpSpPr>
          <p:nvPr/>
        </p:nvGrpSpPr>
        <p:grpSpPr bwMode="auto">
          <a:xfrm>
            <a:off x="4591248" y="1901760"/>
            <a:ext cx="4013200" cy="233363"/>
            <a:chOff x="247" y="709"/>
            <a:chExt cx="2528" cy="147"/>
          </a:xfrm>
        </p:grpSpPr>
        <p:sp>
          <p:nvSpPr>
            <p:cNvPr id="33" name="Line 5"/>
            <p:cNvSpPr>
              <a:spLocks noChangeShapeType="1"/>
            </p:cNvSpPr>
            <p:nvPr/>
          </p:nvSpPr>
          <p:spPr bwMode="gray">
            <a:xfrm>
              <a:off x="247" y="778"/>
              <a:ext cx="2528" cy="0"/>
            </a:xfrm>
            <a:prstGeom prst="line">
              <a:avLst/>
            </a:prstGeom>
            <a:noFill/>
            <a:ln w="12700" cap="rnd">
              <a:solidFill>
                <a:schemeClr val="accent1"/>
              </a:solidFill>
              <a:round/>
              <a:headEnd/>
              <a:tailEnd/>
            </a:ln>
          </p:spPr>
          <p:txBody>
            <a:bodyPr wrap="none" anchor="ctr"/>
            <a:lstStyle/>
            <a:p>
              <a:endParaRPr lang="en-US">
                <a:solidFill>
                  <a:srgbClr val="7030A0"/>
                </a:solidFill>
              </a:endParaRPr>
            </a:p>
          </p:txBody>
        </p:sp>
        <p:sp>
          <p:nvSpPr>
            <p:cNvPr id="34" name="Rectangle 6"/>
            <p:cNvSpPr>
              <a:spLocks noChangeArrowheads="1"/>
            </p:cNvSpPr>
            <p:nvPr/>
          </p:nvSpPr>
          <p:spPr bwMode="gray">
            <a:xfrm>
              <a:off x="1255" y="709"/>
              <a:ext cx="522" cy="147"/>
            </a:xfrm>
            <a:prstGeom prst="rect">
              <a:avLst/>
            </a:prstGeom>
            <a:solidFill>
              <a:schemeClr val="bg1"/>
            </a:solidFill>
            <a:ln w="12700" cap="rnd" algn="ctr">
              <a:noFill/>
              <a:miter lim="800000"/>
              <a:headEnd/>
              <a:tailEnd/>
            </a:ln>
          </p:spPr>
          <p:txBody>
            <a:bodyPr wrap="none" lIns="72000" tIns="0" rIns="72000" bIns="0" anchor="b" anchorCtr="1">
              <a:spAutoFit/>
            </a:bodyPr>
            <a:lstStyle/>
            <a:p>
              <a:pPr algn="ctr">
                <a:lnSpc>
                  <a:spcPct val="95000"/>
                </a:lnSpc>
              </a:pPr>
              <a:r>
                <a:rPr lang="en-US" sz="1600" u="none" dirty="0" smtClean="0">
                  <a:solidFill>
                    <a:srgbClr val="7030A0"/>
                  </a:solidFill>
                </a:rPr>
                <a:t>Results</a:t>
              </a:r>
              <a:endParaRPr lang="en-US" sz="1600" u="none" dirty="0">
                <a:solidFill>
                  <a:srgbClr val="7030A0"/>
                </a:solidFill>
              </a:endParaRPr>
            </a:p>
          </p:txBody>
        </p:sp>
      </p:grpSp>
      <p:sp>
        <p:nvSpPr>
          <p:cNvPr id="8" name="TextBox 7"/>
          <p:cNvSpPr txBox="1"/>
          <p:nvPr/>
        </p:nvSpPr>
        <p:spPr>
          <a:xfrm>
            <a:off x="392113" y="4468470"/>
            <a:ext cx="4013200" cy="1815882"/>
          </a:xfrm>
          <a:prstGeom prst="rect">
            <a:avLst/>
          </a:prstGeom>
          <a:noFill/>
          <a:ln>
            <a:solidFill>
              <a:schemeClr val="tx1"/>
            </a:solidFill>
          </a:ln>
        </p:spPr>
        <p:txBody>
          <a:bodyPr wrap="square" rtlCol="0">
            <a:spAutoFit/>
          </a:bodyPr>
          <a:lstStyle/>
          <a:p>
            <a:r>
              <a:rPr lang="en-US" sz="1600" b="1" u="none" dirty="0" smtClean="0">
                <a:solidFill>
                  <a:srgbClr val="7030A0"/>
                </a:solidFill>
              </a:rPr>
              <a:t>James Cooper</a:t>
            </a:r>
          </a:p>
          <a:p>
            <a:endParaRPr lang="en-US" sz="1600" u="none" dirty="0">
              <a:solidFill>
                <a:srgbClr val="7030A0"/>
              </a:solidFill>
            </a:endParaRPr>
          </a:p>
          <a:p>
            <a:r>
              <a:rPr lang="en-US" sz="1600" u="none" dirty="0" smtClean="0">
                <a:solidFill>
                  <a:srgbClr val="7030A0"/>
                </a:solidFill>
              </a:rPr>
              <a:t>Birthday: 3/1</a:t>
            </a:r>
          </a:p>
          <a:p>
            <a:r>
              <a:rPr lang="en-US" sz="1600" u="none" dirty="0" smtClean="0">
                <a:solidFill>
                  <a:srgbClr val="7030A0"/>
                </a:solidFill>
              </a:rPr>
              <a:t>Priorities</a:t>
            </a:r>
          </a:p>
          <a:p>
            <a:pPr marL="285750" indent="-285750">
              <a:buFont typeface="Arial" panose="020B0604020202020204" pitchFamily="34" charset="0"/>
              <a:buChar char="•"/>
            </a:pPr>
            <a:r>
              <a:rPr lang="en-US" sz="1600" u="none" dirty="0" smtClean="0">
                <a:solidFill>
                  <a:srgbClr val="7030A0"/>
                </a:solidFill>
              </a:rPr>
              <a:t>High: Rank, Weather</a:t>
            </a:r>
          </a:p>
          <a:p>
            <a:pPr marL="285750" indent="-285750">
              <a:buFont typeface="Arial" panose="020B0604020202020204" pitchFamily="34" charset="0"/>
              <a:buChar char="•"/>
            </a:pPr>
            <a:r>
              <a:rPr lang="en-US" sz="1600" u="none" dirty="0" smtClean="0">
                <a:solidFill>
                  <a:srgbClr val="7030A0"/>
                </a:solidFill>
              </a:rPr>
              <a:t>Medium: Flight Time</a:t>
            </a:r>
          </a:p>
          <a:p>
            <a:pPr marL="285750" indent="-285750">
              <a:buFont typeface="Arial" panose="020B0604020202020204" pitchFamily="34" charset="0"/>
              <a:buChar char="•"/>
            </a:pPr>
            <a:r>
              <a:rPr lang="en-US" sz="1600" u="none" dirty="0" smtClean="0">
                <a:solidFill>
                  <a:srgbClr val="7030A0"/>
                </a:solidFill>
              </a:rPr>
              <a:t>Low: </a:t>
            </a:r>
            <a:r>
              <a:rPr lang="en-US" sz="1600" u="none" dirty="0">
                <a:solidFill>
                  <a:srgbClr val="7030A0"/>
                </a:solidFill>
              </a:rPr>
              <a:t>Flight Cost, Restaurant Price </a:t>
            </a:r>
          </a:p>
        </p:txBody>
      </p:sp>
      <p:grpSp>
        <p:nvGrpSpPr>
          <p:cNvPr id="29" name="Group 28"/>
          <p:cNvGrpSpPr/>
          <p:nvPr/>
        </p:nvGrpSpPr>
        <p:grpSpPr>
          <a:xfrm>
            <a:off x="4591248" y="2207123"/>
            <a:ext cx="4100941" cy="4077230"/>
            <a:chOff x="4628892" y="2207122"/>
            <a:chExt cx="4100941" cy="4323451"/>
          </a:xfrm>
        </p:grpSpPr>
        <p:pic>
          <p:nvPicPr>
            <p:cNvPr id="30"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628892" y="2207122"/>
              <a:ext cx="4100941" cy="24460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TextBox 30"/>
            <p:cNvSpPr txBox="1"/>
            <p:nvPr/>
          </p:nvSpPr>
          <p:spPr>
            <a:xfrm>
              <a:off x="4628894" y="2207122"/>
              <a:ext cx="4100939" cy="707886"/>
            </a:xfrm>
            <a:prstGeom prst="rect">
              <a:avLst/>
            </a:prstGeom>
            <a:noFill/>
          </p:spPr>
          <p:txBody>
            <a:bodyPr wrap="square" rtlCol="0">
              <a:spAutoFit/>
            </a:bodyPr>
            <a:lstStyle/>
            <a:p>
              <a:pPr algn="ctr"/>
              <a:r>
                <a:rPr lang="en-US" sz="2000" b="1" u="none" dirty="0" smtClean="0">
                  <a:ln w="12700" cmpd="sng">
                    <a:solidFill>
                      <a:schemeClr val="tx1"/>
                    </a:solidFill>
                  </a:ln>
                  <a:solidFill>
                    <a:schemeClr val="bg1"/>
                  </a:solidFill>
                </a:rPr>
                <a:t>El </a:t>
              </a:r>
              <a:r>
                <a:rPr lang="en-US" sz="2000" b="1" u="none" dirty="0" err="1" smtClean="0">
                  <a:ln w="12700" cmpd="sng">
                    <a:solidFill>
                      <a:schemeClr val="tx1"/>
                    </a:solidFill>
                  </a:ln>
                  <a:solidFill>
                    <a:schemeClr val="bg1"/>
                  </a:solidFill>
                </a:rPr>
                <a:t>Celler</a:t>
              </a:r>
              <a:r>
                <a:rPr lang="en-US" sz="2000" b="1" u="none" dirty="0" smtClean="0">
                  <a:ln w="12700" cmpd="sng">
                    <a:solidFill>
                      <a:schemeClr val="tx1"/>
                    </a:solidFill>
                  </a:ln>
                  <a:solidFill>
                    <a:schemeClr val="bg1"/>
                  </a:solidFill>
                </a:rPr>
                <a:t> de Can Roca.</a:t>
              </a:r>
            </a:p>
            <a:p>
              <a:pPr algn="ctr"/>
              <a:r>
                <a:rPr lang="en-US" sz="2000" b="1" u="none" dirty="0" err="1" smtClean="0">
                  <a:ln w="12700" cmpd="sng">
                    <a:solidFill>
                      <a:schemeClr val="tx1"/>
                    </a:solidFill>
                  </a:ln>
                  <a:solidFill>
                    <a:schemeClr val="bg1"/>
                  </a:solidFill>
                </a:rPr>
                <a:t>Girona</a:t>
              </a:r>
              <a:r>
                <a:rPr lang="en-US" sz="2000" b="1" u="none" dirty="0" smtClean="0">
                  <a:ln w="12700" cmpd="sng">
                    <a:solidFill>
                      <a:schemeClr val="tx1"/>
                    </a:solidFill>
                  </a:ln>
                  <a:solidFill>
                    <a:schemeClr val="bg1"/>
                  </a:solidFill>
                </a:rPr>
                <a:t>, Spain</a:t>
              </a:r>
              <a:endParaRPr lang="en-US" sz="2000" b="1" u="none" dirty="0">
                <a:ln w="12700" cmpd="sng">
                  <a:solidFill>
                    <a:schemeClr val="tx1"/>
                  </a:solidFill>
                </a:ln>
                <a:solidFill>
                  <a:schemeClr val="bg1"/>
                </a:solidFill>
              </a:endParaRPr>
            </a:p>
          </p:txBody>
        </p:sp>
        <p:pic>
          <p:nvPicPr>
            <p:cNvPr id="35" name="Picture 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631316" y="4640135"/>
              <a:ext cx="4098517" cy="1890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7058504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8894" y="2238331"/>
            <a:ext cx="4092035" cy="24528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55051" y="2238331"/>
            <a:ext cx="1881703" cy="19663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Chevron 14"/>
          <p:cNvSpPr/>
          <p:nvPr/>
        </p:nvSpPr>
        <p:spPr bwMode="auto">
          <a:xfrm>
            <a:off x="1684682" y="317822"/>
            <a:ext cx="1417320"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Model Overview</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4" name="Pentagon 13"/>
          <p:cNvSpPr/>
          <p:nvPr/>
        </p:nvSpPr>
        <p:spPr bwMode="auto">
          <a:xfrm>
            <a:off x="532554" y="309885"/>
            <a:ext cx="1417320" cy="677862"/>
          </a:xfrm>
          <a:prstGeom prst="homePlate">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Introduction &amp; Problem</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6" name="Chevron 15"/>
          <p:cNvSpPr/>
          <p:nvPr/>
        </p:nvSpPr>
        <p:spPr bwMode="auto">
          <a:xfrm>
            <a:off x="2836810" y="317822"/>
            <a:ext cx="1417320" cy="676275"/>
          </a:xfrm>
          <a:prstGeom prst="chevron">
            <a:avLst/>
          </a:prstGeom>
          <a:solidFill>
            <a:schemeClr val="accent3">
              <a:lumMod val="8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rgbClr val="7030A0"/>
                </a:solidFill>
                <a:latin typeface="Calibri" pitchFamily="34" charset="0"/>
                <a:ea typeface="+mn-ea"/>
                <a:cs typeface="Calibri" pitchFamily="34" charset="0"/>
              </a:rPr>
              <a:t>Individual Runs</a:t>
            </a:r>
            <a:endParaRPr lang="en-US" sz="1000" b="1" u="none" dirty="0">
              <a:solidFill>
                <a:srgbClr val="7030A0"/>
              </a:solidFill>
              <a:latin typeface="Calibri" pitchFamily="34" charset="0"/>
              <a:ea typeface="+mn-ea"/>
              <a:cs typeface="Calibri" pitchFamily="34" charset="0"/>
            </a:endParaRPr>
          </a:p>
        </p:txBody>
      </p:sp>
      <p:sp>
        <p:nvSpPr>
          <p:cNvPr id="17" name="Chevron 16"/>
          <p:cNvSpPr/>
          <p:nvPr/>
        </p:nvSpPr>
        <p:spPr bwMode="auto">
          <a:xfrm>
            <a:off x="3988938" y="317822"/>
            <a:ext cx="1417320" cy="676275"/>
          </a:xfrm>
          <a:prstGeom prst="chevron">
            <a:avLst/>
          </a:prstGeom>
          <a:solidFill>
            <a:schemeClr val="accent3">
              <a:lumMod val="95000"/>
            </a:schemeClr>
          </a:solidFill>
          <a:ln>
            <a:noFill/>
          </a:ln>
          <a:effectLst/>
        </p:spPr>
        <p:txBody>
          <a:bodyPr lIns="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Happiness Maximization</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9" name="Oval 18"/>
          <p:cNvSpPr/>
          <p:nvPr/>
        </p:nvSpPr>
        <p:spPr bwMode="auto">
          <a:xfrm>
            <a:off x="996963"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1</a:t>
            </a:r>
          </a:p>
        </p:txBody>
      </p:sp>
      <p:sp>
        <p:nvSpPr>
          <p:cNvPr id="20" name="Oval 19"/>
          <p:cNvSpPr/>
          <p:nvPr/>
        </p:nvSpPr>
        <p:spPr bwMode="auto">
          <a:xfrm>
            <a:off x="2260746"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2</a:t>
            </a:r>
          </a:p>
        </p:txBody>
      </p:sp>
      <p:sp>
        <p:nvSpPr>
          <p:cNvPr id="21" name="Oval 20"/>
          <p:cNvSpPr/>
          <p:nvPr/>
        </p:nvSpPr>
        <p:spPr bwMode="auto">
          <a:xfrm>
            <a:off x="3427792" y="116632"/>
            <a:ext cx="327679" cy="344487"/>
          </a:xfrm>
          <a:prstGeom prst="ellipse">
            <a:avLst/>
          </a:prstGeom>
          <a:solidFill>
            <a:srgbClr val="7030A0"/>
          </a:solidFill>
          <a:ln w="9525">
            <a:noFill/>
            <a:round/>
            <a:headEnd/>
            <a:tailEnd/>
          </a:ln>
        </p:spPr>
        <p:txBody>
          <a:bodyPr wrap="none" anchor="ctr"/>
          <a:lstStyle/>
          <a:p>
            <a:pPr algn="ctr">
              <a:defRPr/>
            </a:pPr>
            <a:r>
              <a:rPr lang="en-US" sz="1200" b="1" u="none" dirty="0">
                <a:solidFill>
                  <a:schemeClr val="bg1"/>
                </a:solidFill>
                <a:latin typeface="Arial" pitchFamily="34" charset="0"/>
                <a:ea typeface="+mn-ea"/>
                <a:cs typeface="+mn-cs"/>
              </a:rPr>
              <a:t>3</a:t>
            </a:r>
          </a:p>
        </p:txBody>
      </p:sp>
      <p:sp>
        <p:nvSpPr>
          <p:cNvPr id="22" name="Oval 21"/>
          <p:cNvSpPr/>
          <p:nvPr/>
        </p:nvSpPr>
        <p:spPr bwMode="auto">
          <a:xfrm>
            <a:off x="4465778" y="142398"/>
            <a:ext cx="326235"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4</a:t>
            </a:r>
          </a:p>
        </p:txBody>
      </p:sp>
      <p:sp>
        <p:nvSpPr>
          <p:cNvPr id="18" name="Chevron 17"/>
          <p:cNvSpPr/>
          <p:nvPr/>
        </p:nvSpPr>
        <p:spPr bwMode="auto">
          <a:xfrm>
            <a:off x="5141066" y="317822"/>
            <a:ext cx="1663182"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Conclusion &amp; Live Demo</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26" name="Oval 25"/>
          <p:cNvSpPr/>
          <p:nvPr/>
        </p:nvSpPr>
        <p:spPr bwMode="auto">
          <a:xfrm>
            <a:off x="5761885"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smtClean="0">
                <a:solidFill>
                  <a:schemeClr val="bg2">
                    <a:lumMod val="60000"/>
                    <a:lumOff val="40000"/>
                  </a:schemeClr>
                </a:solidFill>
                <a:latin typeface="Arial" pitchFamily="34" charset="0"/>
                <a:ea typeface="+mn-ea"/>
                <a:cs typeface="+mn-cs"/>
              </a:rPr>
              <a:t>5</a:t>
            </a:r>
            <a:endParaRPr lang="en-US" sz="1200" b="1" u="none" dirty="0">
              <a:solidFill>
                <a:schemeClr val="bg2">
                  <a:lumMod val="60000"/>
                  <a:lumOff val="40000"/>
                </a:schemeClr>
              </a:solidFill>
              <a:latin typeface="Arial" pitchFamily="34" charset="0"/>
              <a:ea typeface="+mn-ea"/>
              <a:cs typeface="+mn-cs"/>
            </a:endParaRPr>
          </a:p>
        </p:txBody>
      </p:sp>
      <p:sp>
        <p:nvSpPr>
          <p:cNvPr id="25" name="Title 1"/>
          <p:cNvSpPr>
            <a:spLocks noGrp="1"/>
          </p:cNvSpPr>
          <p:nvPr>
            <p:ph type="title"/>
          </p:nvPr>
        </p:nvSpPr>
        <p:spPr>
          <a:xfrm>
            <a:off x="457200" y="1133475"/>
            <a:ext cx="8867328" cy="1143000"/>
          </a:xfrm>
        </p:spPr>
        <p:txBody>
          <a:bodyPr/>
          <a:lstStyle/>
          <a:p>
            <a:pPr eaLnBrk="1" hangingPunct="1">
              <a:defRPr/>
            </a:pPr>
            <a:r>
              <a:rPr lang="en-US" b="1" dirty="0" smtClean="0">
                <a:solidFill>
                  <a:srgbClr val="7030A0"/>
                </a:solidFill>
                <a:latin typeface="Calibri" charset="0"/>
                <a:cs typeface="Calibri" charset="0"/>
              </a:rPr>
              <a:t>Birthday Traveler #3: Mauricio Takahashi (The Wildcard)</a:t>
            </a:r>
            <a:endParaRPr lang="en-US" b="1" dirty="0">
              <a:solidFill>
                <a:srgbClr val="7030A0"/>
              </a:solidFill>
              <a:latin typeface="Calibri" charset="0"/>
              <a:cs typeface="Calibri" charset="0"/>
            </a:endParaRPr>
          </a:p>
        </p:txBody>
      </p:sp>
      <p:sp>
        <p:nvSpPr>
          <p:cNvPr id="4" name="Slide Number Placeholder 3"/>
          <p:cNvSpPr>
            <a:spLocks noGrp="1"/>
          </p:cNvSpPr>
          <p:nvPr>
            <p:ph type="sldNum" sz="quarter" idx="12"/>
          </p:nvPr>
        </p:nvSpPr>
        <p:spPr/>
        <p:txBody>
          <a:bodyPr/>
          <a:lstStyle/>
          <a:p>
            <a:pPr>
              <a:defRPr/>
            </a:pPr>
            <a:fld id="{6E00655D-A8F5-9044-BEB1-E572DF6A2863}" type="slidenum">
              <a:rPr lang="es-ES" smtClean="0"/>
              <a:pPr>
                <a:defRPr/>
              </a:pPr>
              <a:t>16</a:t>
            </a:fld>
            <a:endParaRPr lang="es-ES"/>
          </a:p>
        </p:txBody>
      </p:sp>
      <p:sp>
        <p:nvSpPr>
          <p:cNvPr id="3" name="Rectangle 2"/>
          <p:cNvSpPr/>
          <p:nvPr/>
        </p:nvSpPr>
        <p:spPr bwMode="auto">
          <a:xfrm>
            <a:off x="5406258" y="1781387"/>
            <a:ext cx="69624" cy="216024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grpSp>
        <p:nvGrpSpPr>
          <p:cNvPr id="23" name="Group 4"/>
          <p:cNvGrpSpPr>
            <a:grpSpLocks/>
          </p:cNvGrpSpPr>
          <p:nvPr/>
        </p:nvGrpSpPr>
        <p:grpSpPr bwMode="auto">
          <a:xfrm>
            <a:off x="392113" y="1899369"/>
            <a:ext cx="4013200" cy="233363"/>
            <a:chOff x="247" y="708"/>
            <a:chExt cx="2528" cy="147"/>
          </a:xfrm>
        </p:grpSpPr>
        <p:sp>
          <p:nvSpPr>
            <p:cNvPr id="24" name="Line 5"/>
            <p:cNvSpPr>
              <a:spLocks noChangeShapeType="1"/>
            </p:cNvSpPr>
            <p:nvPr/>
          </p:nvSpPr>
          <p:spPr bwMode="gray">
            <a:xfrm>
              <a:off x="247" y="778"/>
              <a:ext cx="2528" cy="0"/>
            </a:xfrm>
            <a:prstGeom prst="line">
              <a:avLst/>
            </a:prstGeom>
            <a:noFill/>
            <a:ln w="12700" cap="rnd">
              <a:solidFill>
                <a:schemeClr val="accent1"/>
              </a:solidFill>
              <a:round/>
              <a:headEnd/>
              <a:tailEnd/>
            </a:ln>
          </p:spPr>
          <p:txBody>
            <a:bodyPr wrap="none" anchor="ctr"/>
            <a:lstStyle/>
            <a:p>
              <a:endParaRPr lang="en-US">
                <a:solidFill>
                  <a:srgbClr val="7030A0"/>
                </a:solidFill>
              </a:endParaRPr>
            </a:p>
          </p:txBody>
        </p:sp>
        <p:sp>
          <p:nvSpPr>
            <p:cNvPr id="27" name="Rectangle 6"/>
            <p:cNvSpPr>
              <a:spLocks noChangeArrowheads="1"/>
            </p:cNvSpPr>
            <p:nvPr/>
          </p:nvSpPr>
          <p:spPr bwMode="gray">
            <a:xfrm>
              <a:off x="1218" y="708"/>
              <a:ext cx="560" cy="147"/>
            </a:xfrm>
            <a:prstGeom prst="rect">
              <a:avLst/>
            </a:prstGeom>
            <a:solidFill>
              <a:schemeClr val="bg1"/>
            </a:solidFill>
            <a:ln w="12700" cap="rnd" algn="ctr">
              <a:noFill/>
              <a:miter lim="800000"/>
              <a:headEnd/>
              <a:tailEnd/>
            </a:ln>
          </p:spPr>
          <p:txBody>
            <a:bodyPr wrap="none" lIns="72000" tIns="0" rIns="72000" bIns="0" anchor="b" anchorCtr="1">
              <a:spAutoFit/>
            </a:bodyPr>
            <a:lstStyle/>
            <a:p>
              <a:pPr algn="ctr">
                <a:lnSpc>
                  <a:spcPct val="95000"/>
                </a:lnSpc>
              </a:pPr>
              <a:r>
                <a:rPr lang="en-US" sz="1600" u="none" dirty="0" smtClean="0">
                  <a:solidFill>
                    <a:srgbClr val="7030A0"/>
                  </a:solidFill>
                </a:rPr>
                <a:t>Traveler</a:t>
              </a:r>
              <a:endParaRPr lang="en-US" sz="1600" u="none" dirty="0">
                <a:solidFill>
                  <a:srgbClr val="7030A0"/>
                </a:solidFill>
              </a:endParaRPr>
            </a:p>
          </p:txBody>
        </p:sp>
      </p:grpSp>
      <p:sp>
        <p:nvSpPr>
          <p:cNvPr id="5" name="TextBox 4"/>
          <p:cNvSpPr txBox="1"/>
          <p:nvPr/>
        </p:nvSpPr>
        <p:spPr>
          <a:xfrm>
            <a:off x="378432" y="3941627"/>
            <a:ext cx="1882314" cy="323165"/>
          </a:xfrm>
          <a:prstGeom prst="rect">
            <a:avLst/>
          </a:prstGeom>
          <a:noFill/>
        </p:spPr>
        <p:txBody>
          <a:bodyPr wrap="square" rtlCol="0">
            <a:spAutoFit/>
          </a:bodyPr>
          <a:lstStyle/>
          <a:p>
            <a:r>
              <a:rPr lang="en-US" sz="1500" b="1" u="none" dirty="0" smtClean="0">
                <a:solidFill>
                  <a:schemeClr val="bg1"/>
                </a:solidFill>
              </a:rPr>
              <a:t>The Wildcard</a:t>
            </a:r>
          </a:p>
        </p:txBody>
      </p:sp>
      <p:sp>
        <p:nvSpPr>
          <p:cNvPr id="6" name="Rounded Rectangular Callout 5"/>
          <p:cNvSpPr/>
          <p:nvPr/>
        </p:nvSpPr>
        <p:spPr bwMode="auto">
          <a:xfrm>
            <a:off x="2378076" y="2348880"/>
            <a:ext cx="2027237" cy="1080120"/>
          </a:xfrm>
          <a:prstGeom prst="wedgeRoundRectCallout">
            <a:avLst/>
          </a:prstGeom>
          <a:solidFill>
            <a:srgbClr val="7030A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b="1" u="none" dirty="0" smtClean="0">
                <a:solidFill>
                  <a:schemeClr val="bg1"/>
                </a:solidFill>
              </a:rPr>
              <a:t>“I do what I want”</a:t>
            </a:r>
            <a:endParaRPr kumimoji="0" lang="en-US" sz="1800" b="1" i="0" u="none" strike="noStrike" cap="none" normalizeH="0" baseline="0" dirty="0" smtClean="0">
              <a:ln>
                <a:noFill/>
              </a:ln>
              <a:solidFill>
                <a:schemeClr val="bg1"/>
              </a:solidFill>
              <a:effectLst/>
            </a:endParaRPr>
          </a:p>
        </p:txBody>
      </p:sp>
      <p:grpSp>
        <p:nvGrpSpPr>
          <p:cNvPr id="32" name="Group 4"/>
          <p:cNvGrpSpPr>
            <a:grpSpLocks/>
          </p:cNvGrpSpPr>
          <p:nvPr/>
        </p:nvGrpSpPr>
        <p:grpSpPr bwMode="auto">
          <a:xfrm>
            <a:off x="4591248" y="1901760"/>
            <a:ext cx="4013200" cy="233363"/>
            <a:chOff x="247" y="709"/>
            <a:chExt cx="2528" cy="147"/>
          </a:xfrm>
        </p:grpSpPr>
        <p:sp>
          <p:nvSpPr>
            <p:cNvPr id="33" name="Line 5"/>
            <p:cNvSpPr>
              <a:spLocks noChangeShapeType="1"/>
            </p:cNvSpPr>
            <p:nvPr/>
          </p:nvSpPr>
          <p:spPr bwMode="gray">
            <a:xfrm>
              <a:off x="247" y="778"/>
              <a:ext cx="2528" cy="0"/>
            </a:xfrm>
            <a:prstGeom prst="line">
              <a:avLst/>
            </a:prstGeom>
            <a:noFill/>
            <a:ln w="12700" cap="rnd">
              <a:solidFill>
                <a:schemeClr val="accent1"/>
              </a:solidFill>
              <a:round/>
              <a:headEnd/>
              <a:tailEnd/>
            </a:ln>
          </p:spPr>
          <p:txBody>
            <a:bodyPr wrap="none" anchor="ctr"/>
            <a:lstStyle/>
            <a:p>
              <a:endParaRPr lang="en-US">
                <a:solidFill>
                  <a:srgbClr val="7030A0"/>
                </a:solidFill>
              </a:endParaRPr>
            </a:p>
          </p:txBody>
        </p:sp>
        <p:sp>
          <p:nvSpPr>
            <p:cNvPr id="34" name="Rectangle 6"/>
            <p:cNvSpPr>
              <a:spLocks noChangeArrowheads="1"/>
            </p:cNvSpPr>
            <p:nvPr/>
          </p:nvSpPr>
          <p:spPr bwMode="gray">
            <a:xfrm>
              <a:off x="1255" y="709"/>
              <a:ext cx="522" cy="147"/>
            </a:xfrm>
            <a:prstGeom prst="rect">
              <a:avLst/>
            </a:prstGeom>
            <a:solidFill>
              <a:schemeClr val="bg1"/>
            </a:solidFill>
            <a:ln w="12700" cap="rnd" algn="ctr">
              <a:noFill/>
              <a:miter lim="800000"/>
              <a:headEnd/>
              <a:tailEnd/>
            </a:ln>
          </p:spPr>
          <p:txBody>
            <a:bodyPr wrap="none" lIns="72000" tIns="0" rIns="72000" bIns="0" anchor="b" anchorCtr="1">
              <a:spAutoFit/>
            </a:bodyPr>
            <a:lstStyle/>
            <a:p>
              <a:pPr algn="ctr">
                <a:lnSpc>
                  <a:spcPct val="95000"/>
                </a:lnSpc>
              </a:pPr>
              <a:r>
                <a:rPr lang="en-US" sz="1600" u="none" dirty="0" smtClean="0">
                  <a:solidFill>
                    <a:srgbClr val="7030A0"/>
                  </a:solidFill>
                </a:rPr>
                <a:t>Results</a:t>
              </a:r>
              <a:endParaRPr lang="en-US" sz="1600" u="none" dirty="0">
                <a:solidFill>
                  <a:srgbClr val="7030A0"/>
                </a:solidFill>
              </a:endParaRPr>
            </a:p>
          </p:txBody>
        </p:sp>
      </p:grpSp>
      <p:sp>
        <p:nvSpPr>
          <p:cNvPr id="7" name="TextBox 6"/>
          <p:cNvSpPr txBox="1"/>
          <p:nvPr/>
        </p:nvSpPr>
        <p:spPr>
          <a:xfrm>
            <a:off x="4628894" y="2207122"/>
            <a:ext cx="4100939" cy="707886"/>
          </a:xfrm>
          <a:prstGeom prst="rect">
            <a:avLst/>
          </a:prstGeom>
          <a:noFill/>
        </p:spPr>
        <p:txBody>
          <a:bodyPr wrap="square" rtlCol="0">
            <a:spAutoFit/>
          </a:bodyPr>
          <a:lstStyle/>
          <a:p>
            <a:pPr algn="ctr"/>
            <a:r>
              <a:rPr lang="en-US" sz="2000" b="1" u="none" dirty="0" err="1" smtClean="0">
                <a:ln w="12700" cmpd="sng">
                  <a:solidFill>
                    <a:schemeClr val="tx1"/>
                  </a:solidFill>
                </a:ln>
                <a:solidFill>
                  <a:schemeClr val="bg1"/>
                </a:solidFill>
              </a:rPr>
              <a:t>Noma</a:t>
            </a:r>
            <a:r>
              <a:rPr lang="en-US" sz="2000" b="1" u="none" dirty="0" smtClean="0">
                <a:ln w="12700" cmpd="sng">
                  <a:solidFill>
                    <a:schemeClr val="tx1"/>
                  </a:solidFill>
                </a:ln>
                <a:solidFill>
                  <a:schemeClr val="bg1"/>
                </a:solidFill>
              </a:rPr>
              <a:t>.</a:t>
            </a:r>
          </a:p>
          <a:p>
            <a:pPr algn="ctr"/>
            <a:r>
              <a:rPr lang="en-US" sz="2000" b="1" u="none" dirty="0" smtClean="0">
                <a:ln w="12700" cmpd="sng">
                  <a:solidFill>
                    <a:schemeClr val="tx1"/>
                  </a:solidFill>
                </a:ln>
                <a:solidFill>
                  <a:schemeClr val="bg1"/>
                </a:solidFill>
              </a:rPr>
              <a:t>Copenhagen, Denmark</a:t>
            </a:r>
            <a:endParaRPr lang="en-US" sz="2000" b="1" u="none" dirty="0">
              <a:ln w="12700" cmpd="sng">
                <a:solidFill>
                  <a:schemeClr val="tx1"/>
                </a:solidFill>
              </a:ln>
              <a:solidFill>
                <a:schemeClr val="bg1"/>
              </a:solidFill>
            </a:endParaRPr>
          </a:p>
        </p:txBody>
      </p:sp>
      <p:sp>
        <p:nvSpPr>
          <p:cNvPr id="8" name="TextBox 7"/>
          <p:cNvSpPr txBox="1"/>
          <p:nvPr/>
        </p:nvSpPr>
        <p:spPr>
          <a:xfrm>
            <a:off x="455051" y="4468470"/>
            <a:ext cx="3950262" cy="1815882"/>
          </a:xfrm>
          <a:prstGeom prst="rect">
            <a:avLst/>
          </a:prstGeom>
          <a:noFill/>
          <a:ln>
            <a:solidFill>
              <a:schemeClr val="tx1"/>
            </a:solidFill>
          </a:ln>
        </p:spPr>
        <p:txBody>
          <a:bodyPr wrap="square" rtlCol="0">
            <a:spAutoFit/>
          </a:bodyPr>
          <a:lstStyle/>
          <a:p>
            <a:r>
              <a:rPr lang="en-US" sz="1600" b="1" u="none" dirty="0" smtClean="0">
                <a:solidFill>
                  <a:srgbClr val="7030A0"/>
                </a:solidFill>
              </a:rPr>
              <a:t>Mauricio Takahashi</a:t>
            </a:r>
          </a:p>
          <a:p>
            <a:endParaRPr lang="en-US" sz="1600" u="none" dirty="0">
              <a:solidFill>
                <a:srgbClr val="7030A0"/>
              </a:solidFill>
            </a:endParaRPr>
          </a:p>
          <a:p>
            <a:r>
              <a:rPr lang="en-US" sz="1600" u="none" dirty="0" smtClean="0">
                <a:solidFill>
                  <a:srgbClr val="7030A0"/>
                </a:solidFill>
              </a:rPr>
              <a:t>Birthday: 6/29</a:t>
            </a:r>
          </a:p>
          <a:p>
            <a:r>
              <a:rPr lang="en-US" sz="1600" u="none" dirty="0" smtClean="0">
                <a:solidFill>
                  <a:srgbClr val="7030A0"/>
                </a:solidFill>
              </a:rPr>
              <a:t>Priorities</a:t>
            </a:r>
          </a:p>
          <a:p>
            <a:pPr marL="285750" indent="-285750">
              <a:buFont typeface="Arial" panose="020B0604020202020204" pitchFamily="34" charset="0"/>
              <a:buChar char="•"/>
            </a:pPr>
            <a:r>
              <a:rPr lang="en-US" sz="1600" u="none" dirty="0" smtClean="0">
                <a:solidFill>
                  <a:srgbClr val="7030A0"/>
                </a:solidFill>
              </a:rPr>
              <a:t>High: Restaurant Price</a:t>
            </a:r>
          </a:p>
          <a:p>
            <a:pPr marL="285750" indent="-285750">
              <a:buFont typeface="Arial" panose="020B0604020202020204" pitchFamily="34" charset="0"/>
              <a:buChar char="•"/>
            </a:pPr>
            <a:r>
              <a:rPr lang="en-US" sz="1600" u="none" dirty="0" smtClean="0">
                <a:solidFill>
                  <a:srgbClr val="7030A0"/>
                </a:solidFill>
              </a:rPr>
              <a:t>Medium: Rank, Rain</a:t>
            </a:r>
          </a:p>
          <a:p>
            <a:pPr marL="285750" indent="-285750">
              <a:buFont typeface="Arial" panose="020B0604020202020204" pitchFamily="34" charset="0"/>
              <a:buChar char="•"/>
            </a:pPr>
            <a:r>
              <a:rPr lang="en-US" sz="1600" u="none" dirty="0" smtClean="0">
                <a:solidFill>
                  <a:srgbClr val="7030A0"/>
                </a:solidFill>
              </a:rPr>
              <a:t>Low: </a:t>
            </a:r>
            <a:r>
              <a:rPr lang="en-US" sz="1600" u="none" dirty="0">
                <a:solidFill>
                  <a:srgbClr val="7030A0"/>
                </a:solidFill>
              </a:rPr>
              <a:t>Flight Cost, </a:t>
            </a:r>
            <a:r>
              <a:rPr lang="en-US" sz="1600" u="none" dirty="0" smtClean="0">
                <a:solidFill>
                  <a:srgbClr val="7030A0"/>
                </a:solidFill>
              </a:rPr>
              <a:t>Flight Time, Temp</a:t>
            </a:r>
            <a:endParaRPr lang="en-US" sz="1600" u="none" dirty="0">
              <a:solidFill>
                <a:srgbClr val="7030A0"/>
              </a:solidFill>
            </a:endParaRPr>
          </a:p>
        </p:txBody>
      </p:sp>
      <p:pic>
        <p:nvPicPr>
          <p:cNvPr id="3075" name="Picture 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628893" y="4677594"/>
            <a:ext cx="4100939" cy="16067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572279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2207122"/>
            <a:ext cx="1881703" cy="19975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Chevron 14"/>
          <p:cNvSpPr/>
          <p:nvPr/>
        </p:nvSpPr>
        <p:spPr bwMode="auto">
          <a:xfrm>
            <a:off x="1684682" y="317822"/>
            <a:ext cx="1417320"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Model Overview</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4" name="Pentagon 13"/>
          <p:cNvSpPr/>
          <p:nvPr/>
        </p:nvSpPr>
        <p:spPr bwMode="auto">
          <a:xfrm>
            <a:off x="532554" y="309885"/>
            <a:ext cx="1417320" cy="677862"/>
          </a:xfrm>
          <a:prstGeom prst="homePlate">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Introduction &amp; Problem</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6" name="Chevron 15"/>
          <p:cNvSpPr/>
          <p:nvPr/>
        </p:nvSpPr>
        <p:spPr bwMode="auto">
          <a:xfrm>
            <a:off x="2836810" y="317822"/>
            <a:ext cx="1417320" cy="676275"/>
          </a:xfrm>
          <a:prstGeom prst="chevron">
            <a:avLst/>
          </a:prstGeom>
          <a:solidFill>
            <a:schemeClr val="accent3">
              <a:lumMod val="8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rgbClr val="7030A0"/>
                </a:solidFill>
                <a:latin typeface="Calibri" pitchFamily="34" charset="0"/>
                <a:ea typeface="+mn-ea"/>
                <a:cs typeface="Calibri" pitchFamily="34" charset="0"/>
              </a:rPr>
              <a:t>Individual Runs</a:t>
            </a:r>
            <a:endParaRPr lang="en-US" sz="1000" b="1" u="none" dirty="0">
              <a:solidFill>
                <a:srgbClr val="7030A0"/>
              </a:solidFill>
              <a:latin typeface="Calibri" pitchFamily="34" charset="0"/>
              <a:ea typeface="+mn-ea"/>
              <a:cs typeface="Calibri" pitchFamily="34" charset="0"/>
            </a:endParaRPr>
          </a:p>
        </p:txBody>
      </p:sp>
      <p:sp>
        <p:nvSpPr>
          <p:cNvPr id="17" name="Chevron 16"/>
          <p:cNvSpPr/>
          <p:nvPr/>
        </p:nvSpPr>
        <p:spPr bwMode="auto">
          <a:xfrm>
            <a:off x="3988938" y="317822"/>
            <a:ext cx="1417320" cy="676275"/>
          </a:xfrm>
          <a:prstGeom prst="chevron">
            <a:avLst/>
          </a:prstGeom>
          <a:solidFill>
            <a:schemeClr val="accent3">
              <a:lumMod val="95000"/>
            </a:schemeClr>
          </a:solidFill>
          <a:ln>
            <a:noFill/>
          </a:ln>
          <a:effectLst/>
        </p:spPr>
        <p:txBody>
          <a:bodyPr lIns="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Happiness Maximization</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9" name="Oval 18"/>
          <p:cNvSpPr/>
          <p:nvPr/>
        </p:nvSpPr>
        <p:spPr bwMode="auto">
          <a:xfrm>
            <a:off x="996963"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1</a:t>
            </a:r>
          </a:p>
        </p:txBody>
      </p:sp>
      <p:sp>
        <p:nvSpPr>
          <p:cNvPr id="20" name="Oval 19"/>
          <p:cNvSpPr/>
          <p:nvPr/>
        </p:nvSpPr>
        <p:spPr bwMode="auto">
          <a:xfrm>
            <a:off x="2260746"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2</a:t>
            </a:r>
          </a:p>
        </p:txBody>
      </p:sp>
      <p:sp>
        <p:nvSpPr>
          <p:cNvPr id="21" name="Oval 20"/>
          <p:cNvSpPr/>
          <p:nvPr/>
        </p:nvSpPr>
        <p:spPr bwMode="auto">
          <a:xfrm>
            <a:off x="3427792" y="116632"/>
            <a:ext cx="327679" cy="344487"/>
          </a:xfrm>
          <a:prstGeom prst="ellipse">
            <a:avLst/>
          </a:prstGeom>
          <a:solidFill>
            <a:srgbClr val="7030A0"/>
          </a:solidFill>
          <a:ln w="9525">
            <a:noFill/>
            <a:round/>
            <a:headEnd/>
            <a:tailEnd/>
          </a:ln>
        </p:spPr>
        <p:txBody>
          <a:bodyPr wrap="none" anchor="ctr"/>
          <a:lstStyle/>
          <a:p>
            <a:pPr algn="ctr">
              <a:defRPr/>
            </a:pPr>
            <a:r>
              <a:rPr lang="en-US" sz="1200" b="1" u="none" dirty="0">
                <a:solidFill>
                  <a:schemeClr val="bg1"/>
                </a:solidFill>
                <a:latin typeface="Arial" pitchFamily="34" charset="0"/>
                <a:ea typeface="+mn-ea"/>
                <a:cs typeface="+mn-cs"/>
              </a:rPr>
              <a:t>3</a:t>
            </a:r>
          </a:p>
        </p:txBody>
      </p:sp>
      <p:sp>
        <p:nvSpPr>
          <p:cNvPr id="22" name="Oval 21"/>
          <p:cNvSpPr/>
          <p:nvPr/>
        </p:nvSpPr>
        <p:spPr bwMode="auto">
          <a:xfrm>
            <a:off x="4465778" y="142398"/>
            <a:ext cx="326235"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4</a:t>
            </a:r>
          </a:p>
        </p:txBody>
      </p:sp>
      <p:sp>
        <p:nvSpPr>
          <p:cNvPr id="18" name="Chevron 17"/>
          <p:cNvSpPr/>
          <p:nvPr/>
        </p:nvSpPr>
        <p:spPr bwMode="auto">
          <a:xfrm>
            <a:off x="5141066" y="317822"/>
            <a:ext cx="1663182"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Conclusion &amp; Live Demo</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26" name="Oval 25"/>
          <p:cNvSpPr/>
          <p:nvPr/>
        </p:nvSpPr>
        <p:spPr bwMode="auto">
          <a:xfrm>
            <a:off x="5761885"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smtClean="0">
                <a:solidFill>
                  <a:schemeClr val="bg2">
                    <a:lumMod val="60000"/>
                    <a:lumOff val="40000"/>
                  </a:schemeClr>
                </a:solidFill>
                <a:latin typeface="Arial" pitchFamily="34" charset="0"/>
                <a:ea typeface="+mn-ea"/>
                <a:cs typeface="+mn-cs"/>
              </a:rPr>
              <a:t>5</a:t>
            </a:r>
            <a:endParaRPr lang="en-US" sz="1200" b="1" u="none" dirty="0">
              <a:solidFill>
                <a:schemeClr val="bg2">
                  <a:lumMod val="60000"/>
                  <a:lumOff val="40000"/>
                </a:schemeClr>
              </a:solidFill>
              <a:latin typeface="Arial" pitchFamily="34" charset="0"/>
              <a:ea typeface="+mn-ea"/>
              <a:cs typeface="+mn-cs"/>
            </a:endParaRPr>
          </a:p>
        </p:txBody>
      </p:sp>
      <p:sp>
        <p:nvSpPr>
          <p:cNvPr id="25" name="Title 1"/>
          <p:cNvSpPr>
            <a:spLocks noGrp="1"/>
          </p:cNvSpPr>
          <p:nvPr>
            <p:ph type="title"/>
          </p:nvPr>
        </p:nvSpPr>
        <p:spPr>
          <a:xfrm>
            <a:off x="457200" y="1133475"/>
            <a:ext cx="8867328" cy="1143000"/>
          </a:xfrm>
        </p:spPr>
        <p:txBody>
          <a:bodyPr/>
          <a:lstStyle/>
          <a:p>
            <a:pPr eaLnBrk="1" hangingPunct="1">
              <a:defRPr/>
            </a:pPr>
            <a:r>
              <a:rPr lang="en-US" b="1" dirty="0" smtClean="0">
                <a:solidFill>
                  <a:srgbClr val="7030A0"/>
                </a:solidFill>
                <a:latin typeface="Calibri" charset="0"/>
                <a:cs typeface="Calibri" charset="0"/>
              </a:rPr>
              <a:t>Birthday Traveler #4: Karen Wong (The Egalitarian)</a:t>
            </a:r>
            <a:endParaRPr lang="en-US" b="1" dirty="0">
              <a:solidFill>
                <a:srgbClr val="7030A0"/>
              </a:solidFill>
              <a:latin typeface="Calibri" charset="0"/>
              <a:cs typeface="Calibri" charset="0"/>
            </a:endParaRPr>
          </a:p>
        </p:txBody>
      </p:sp>
      <p:sp>
        <p:nvSpPr>
          <p:cNvPr id="4" name="Slide Number Placeholder 3"/>
          <p:cNvSpPr>
            <a:spLocks noGrp="1"/>
          </p:cNvSpPr>
          <p:nvPr>
            <p:ph type="sldNum" sz="quarter" idx="12"/>
          </p:nvPr>
        </p:nvSpPr>
        <p:spPr/>
        <p:txBody>
          <a:bodyPr/>
          <a:lstStyle/>
          <a:p>
            <a:pPr>
              <a:defRPr/>
            </a:pPr>
            <a:fld id="{6E00655D-A8F5-9044-BEB1-E572DF6A2863}" type="slidenum">
              <a:rPr lang="es-ES" smtClean="0"/>
              <a:pPr>
                <a:defRPr/>
              </a:pPr>
              <a:t>17</a:t>
            </a:fld>
            <a:endParaRPr lang="es-ES"/>
          </a:p>
        </p:txBody>
      </p:sp>
      <p:sp>
        <p:nvSpPr>
          <p:cNvPr id="3" name="Rectangle 2"/>
          <p:cNvSpPr/>
          <p:nvPr/>
        </p:nvSpPr>
        <p:spPr bwMode="auto">
          <a:xfrm>
            <a:off x="5406258" y="1781387"/>
            <a:ext cx="69624" cy="216024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grpSp>
        <p:nvGrpSpPr>
          <p:cNvPr id="23" name="Group 4"/>
          <p:cNvGrpSpPr>
            <a:grpSpLocks/>
          </p:cNvGrpSpPr>
          <p:nvPr/>
        </p:nvGrpSpPr>
        <p:grpSpPr bwMode="auto">
          <a:xfrm>
            <a:off x="392113" y="1899369"/>
            <a:ext cx="4013200" cy="233363"/>
            <a:chOff x="247" y="708"/>
            <a:chExt cx="2528" cy="147"/>
          </a:xfrm>
        </p:grpSpPr>
        <p:sp>
          <p:nvSpPr>
            <p:cNvPr id="24" name="Line 5"/>
            <p:cNvSpPr>
              <a:spLocks noChangeShapeType="1"/>
            </p:cNvSpPr>
            <p:nvPr/>
          </p:nvSpPr>
          <p:spPr bwMode="gray">
            <a:xfrm>
              <a:off x="247" y="778"/>
              <a:ext cx="2528" cy="0"/>
            </a:xfrm>
            <a:prstGeom prst="line">
              <a:avLst/>
            </a:prstGeom>
            <a:noFill/>
            <a:ln w="12700" cap="rnd">
              <a:solidFill>
                <a:schemeClr val="accent1"/>
              </a:solidFill>
              <a:round/>
              <a:headEnd/>
              <a:tailEnd/>
            </a:ln>
          </p:spPr>
          <p:txBody>
            <a:bodyPr wrap="none" anchor="ctr"/>
            <a:lstStyle/>
            <a:p>
              <a:endParaRPr lang="en-US">
                <a:solidFill>
                  <a:srgbClr val="7030A0"/>
                </a:solidFill>
              </a:endParaRPr>
            </a:p>
          </p:txBody>
        </p:sp>
        <p:sp>
          <p:nvSpPr>
            <p:cNvPr id="27" name="Rectangle 6"/>
            <p:cNvSpPr>
              <a:spLocks noChangeArrowheads="1"/>
            </p:cNvSpPr>
            <p:nvPr/>
          </p:nvSpPr>
          <p:spPr bwMode="gray">
            <a:xfrm>
              <a:off x="1218" y="708"/>
              <a:ext cx="560" cy="147"/>
            </a:xfrm>
            <a:prstGeom prst="rect">
              <a:avLst/>
            </a:prstGeom>
            <a:solidFill>
              <a:schemeClr val="bg1"/>
            </a:solidFill>
            <a:ln w="12700" cap="rnd" algn="ctr">
              <a:noFill/>
              <a:miter lim="800000"/>
              <a:headEnd/>
              <a:tailEnd/>
            </a:ln>
          </p:spPr>
          <p:txBody>
            <a:bodyPr wrap="none" lIns="72000" tIns="0" rIns="72000" bIns="0" anchor="b" anchorCtr="1">
              <a:spAutoFit/>
            </a:bodyPr>
            <a:lstStyle/>
            <a:p>
              <a:pPr algn="ctr">
                <a:lnSpc>
                  <a:spcPct val="95000"/>
                </a:lnSpc>
              </a:pPr>
              <a:r>
                <a:rPr lang="en-US" sz="1600" u="none" dirty="0" smtClean="0">
                  <a:solidFill>
                    <a:srgbClr val="7030A0"/>
                  </a:solidFill>
                </a:rPr>
                <a:t>Traveler</a:t>
              </a:r>
              <a:endParaRPr lang="en-US" sz="1600" u="none" dirty="0">
                <a:solidFill>
                  <a:srgbClr val="7030A0"/>
                </a:solidFill>
              </a:endParaRPr>
            </a:p>
          </p:txBody>
        </p:sp>
      </p:grpSp>
      <p:sp>
        <p:nvSpPr>
          <p:cNvPr id="5" name="TextBox 4"/>
          <p:cNvSpPr txBox="1"/>
          <p:nvPr/>
        </p:nvSpPr>
        <p:spPr>
          <a:xfrm>
            <a:off x="378432" y="3941627"/>
            <a:ext cx="1882314" cy="323165"/>
          </a:xfrm>
          <a:prstGeom prst="rect">
            <a:avLst/>
          </a:prstGeom>
          <a:noFill/>
        </p:spPr>
        <p:txBody>
          <a:bodyPr wrap="square" rtlCol="0">
            <a:spAutoFit/>
          </a:bodyPr>
          <a:lstStyle/>
          <a:p>
            <a:r>
              <a:rPr lang="en-US" sz="1500" b="1" u="none" dirty="0" smtClean="0">
                <a:solidFill>
                  <a:schemeClr val="bg1"/>
                </a:solidFill>
              </a:rPr>
              <a:t>The Egalitarian</a:t>
            </a:r>
          </a:p>
        </p:txBody>
      </p:sp>
      <p:sp>
        <p:nvSpPr>
          <p:cNvPr id="6" name="Rounded Rectangular Callout 5"/>
          <p:cNvSpPr/>
          <p:nvPr/>
        </p:nvSpPr>
        <p:spPr bwMode="auto">
          <a:xfrm>
            <a:off x="2378076" y="2348880"/>
            <a:ext cx="2027237" cy="1080120"/>
          </a:xfrm>
          <a:prstGeom prst="wedgeRoundRectCallout">
            <a:avLst/>
          </a:prstGeom>
          <a:solidFill>
            <a:srgbClr val="7030A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b="1" u="none" dirty="0" smtClean="0">
                <a:solidFill>
                  <a:schemeClr val="bg1"/>
                </a:solidFill>
              </a:rPr>
              <a:t>“Equal Opportunity”</a:t>
            </a:r>
            <a:endParaRPr kumimoji="0" lang="en-US" sz="1800" b="1" i="0" u="none" strike="noStrike" cap="none" normalizeH="0" baseline="0" dirty="0" smtClean="0">
              <a:ln>
                <a:noFill/>
              </a:ln>
              <a:solidFill>
                <a:schemeClr val="bg1"/>
              </a:solidFill>
              <a:effectLst/>
            </a:endParaRPr>
          </a:p>
        </p:txBody>
      </p:sp>
      <p:grpSp>
        <p:nvGrpSpPr>
          <p:cNvPr id="32" name="Group 4"/>
          <p:cNvGrpSpPr>
            <a:grpSpLocks/>
          </p:cNvGrpSpPr>
          <p:nvPr/>
        </p:nvGrpSpPr>
        <p:grpSpPr bwMode="auto">
          <a:xfrm>
            <a:off x="4591248" y="1901760"/>
            <a:ext cx="4013200" cy="233363"/>
            <a:chOff x="247" y="709"/>
            <a:chExt cx="2528" cy="147"/>
          </a:xfrm>
        </p:grpSpPr>
        <p:sp>
          <p:nvSpPr>
            <p:cNvPr id="33" name="Line 5"/>
            <p:cNvSpPr>
              <a:spLocks noChangeShapeType="1"/>
            </p:cNvSpPr>
            <p:nvPr/>
          </p:nvSpPr>
          <p:spPr bwMode="gray">
            <a:xfrm>
              <a:off x="247" y="778"/>
              <a:ext cx="2528" cy="0"/>
            </a:xfrm>
            <a:prstGeom prst="line">
              <a:avLst/>
            </a:prstGeom>
            <a:noFill/>
            <a:ln w="12700" cap="rnd">
              <a:solidFill>
                <a:schemeClr val="accent1"/>
              </a:solidFill>
              <a:round/>
              <a:headEnd/>
              <a:tailEnd/>
            </a:ln>
          </p:spPr>
          <p:txBody>
            <a:bodyPr wrap="none" anchor="ctr"/>
            <a:lstStyle/>
            <a:p>
              <a:endParaRPr lang="en-US">
                <a:solidFill>
                  <a:srgbClr val="7030A0"/>
                </a:solidFill>
              </a:endParaRPr>
            </a:p>
          </p:txBody>
        </p:sp>
        <p:sp>
          <p:nvSpPr>
            <p:cNvPr id="34" name="Rectangle 6"/>
            <p:cNvSpPr>
              <a:spLocks noChangeArrowheads="1"/>
            </p:cNvSpPr>
            <p:nvPr/>
          </p:nvSpPr>
          <p:spPr bwMode="gray">
            <a:xfrm>
              <a:off x="1255" y="709"/>
              <a:ext cx="522" cy="147"/>
            </a:xfrm>
            <a:prstGeom prst="rect">
              <a:avLst/>
            </a:prstGeom>
            <a:solidFill>
              <a:schemeClr val="bg1"/>
            </a:solidFill>
            <a:ln w="12700" cap="rnd" algn="ctr">
              <a:noFill/>
              <a:miter lim="800000"/>
              <a:headEnd/>
              <a:tailEnd/>
            </a:ln>
          </p:spPr>
          <p:txBody>
            <a:bodyPr wrap="none" lIns="72000" tIns="0" rIns="72000" bIns="0" anchor="b" anchorCtr="1">
              <a:spAutoFit/>
            </a:bodyPr>
            <a:lstStyle/>
            <a:p>
              <a:pPr algn="ctr">
                <a:lnSpc>
                  <a:spcPct val="95000"/>
                </a:lnSpc>
              </a:pPr>
              <a:r>
                <a:rPr lang="en-US" sz="1600" u="none" dirty="0" smtClean="0">
                  <a:solidFill>
                    <a:srgbClr val="7030A0"/>
                  </a:solidFill>
                </a:rPr>
                <a:t>Results</a:t>
              </a:r>
              <a:endParaRPr lang="en-US" sz="1600" u="none" dirty="0">
                <a:solidFill>
                  <a:srgbClr val="7030A0"/>
                </a:solidFill>
              </a:endParaRPr>
            </a:p>
          </p:txBody>
        </p:sp>
      </p:grpSp>
      <p:sp>
        <p:nvSpPr>
          <p:cNvPr id="8" name="TextBox 7"/>
          <p:cNvSpPr txBox="1"/>
          <p:nvPr/>
        </p:nvSpPr>
        <p:spPr>
          <a:xfrm>
            <a:off x="378432" y="4468470"/>
            <a:ext cx="4026881" cy="2062103"/>
          </a:xfrm>
          <a:prstGeom prst="rect">
            <a:avLst/>
          </a:prstGeom>
          <a:noFill/>
          <a:ln>
            <a:solidFill>
              <a:schemeClr val="tx1"/>
            </a:solidFill>
          </a:ln>
        </p:spPr>
        <p:txBody>
          <a:bodyPr wrap="square" rtlCol="0">
            <a:spAutoFit/>
          </a:bodyPr>
          <a:lstStyle/>
          <a:p>
            <a:r>
              <a:rPr lang="en-US" sz="1600" b="1" u="none" dirty="0" smtClean="0">
                <a:solidFill>
                  <a:srgbClr val="7030A0"/>
                </a:solidFill>
              </a:rPr>
              <a:t>Karen Wong</a:t>
            </a:r>
          </a:p>
          <a:p>
            <a:endParaRPr lang="en-US" sz="1600" u="none" dirty="0">
              <a:solidFill>
                <a:srgbClr val="7030A0"/>
              </a:solidFill>
            </a:endParaRPr>
          </a:p>
          <a:p>
            <a:r>
              <a:rPr lang="en-US" sz="1600" u="none" dirty="0" smtClean="0">
                <a:solidFill>
                  <a:srgbClr val="7030A0"/>
                </a:solidFill>
              </a:rPr>
              <a:t>Birthday: 9/7</a:t>
            </a:r>
          </a:p>
          <a:p>
            <a:r>
              <a:rPr lang="en-US" sz="1600" u="none" dirty="0" smtClean="0">
                <a:solidFill>
                  <a:srgbClr val="7030A0"/>
                </a:solidFill>
              </a:rPr>
              <a:t>Priorities</a:t>
            </a:r>
          </a:p>
          <a:p>
            <a:pPr marL="285750" indent="-285750">
              <a:buFont typeface="Arial" panose="020B0604020202020204" pitchFamily="34" charset="0"/>
              <a:buChar char="•"/>
            </a:pPr>
            <a:r>
              <a:rPr lang="en-US" sz="1600" u="none" dirty="0" smtClean="0">
                <a:solidFill>
                  <a:srgbClr val="7030A0"/>
                </a:solidFill>
              </a:rPr>
              <a:t>High: None</a:t>
            </a:r>
          </a:p>
          <a:p>
            <a:pPr marL="285750" indent="-285750">
              <a:buFont typeface="Arial" panose="020B0604020202020204" pitchFamily="34" charset="0"/>
              <a:buChar char="•"/>
            </a:pPr>
            <a:r>
              <a:rPr lang="en-US" sz="1600" u="none" dirty="0" smtClean="0">
                <a:solidFill>
                  <a:srgbClr val="7030A0"/>
                </a:solidFill>
              </a:rPr>
              <a:t>Medium: Rank, Flight </a:t>
            </a:r>
            <a:r>
              <a:rPr lang="en-US" sz="1600" u="none" dirty="0">
                <a:solidFill>
                  <a:srgbClr val="7030A0"/>
                </a:solidFill>
              </a:rPr>
              <a:t>Cost, </a:t>
            </a:r>
            <a:r>
              <a:rPr lang="en-US" sz="1600" u="none" dirty="0" smtClean="0">
                <a:solidFill>
                  <a:srgbClr val="7030A0"/>
                </a:solidFill>
              </a:rPr>
              <a:t>Restaurant Price, Flight </a:t>
            </a:r>
            <a:r>
              <a:rPr lang="en-US" sz="1600" u="none" dirty="0">
                <a:solidFill>
                  <a:srgbClr val="7030A0"/>
                </a:solidFill>
              </a:rPr>
              <a:t>Time, </a:t>
            </a:r>
            <a:r>
              <a:rPr lang="en-US" sz="1600" u="none" dirty="0" smtClean="0">
                <a:solidFill>
                  <a:srgbClr val="7030A0"/>
                </a:solidFill>
              </a:rPr>
              <a:t>Weather</a:t>
            </a:r>
            <a:endParaRPr lang="en-US" sz="1600" u="none" dirty="0">
              <a:solidFill>
                <a:srgbClr val="7030A0"/>
              </a:solidFill>
            </a:endParaRPr>
          </a:p>
          <a:p>
            <a:pPr marL="285750" indent="-285750">
              <a:buFont typeface="Arial" panose="020B0604020202020204" pitchFamily="34" charset="0"/>
              <a:buChar char="•"/>
            </a:pPr>
            <a:r>
              <a:rPr lang="en-US" sz="1600" u="none" dirty="0" smtClean="0">
                <a:solidFill>
                  <a:srgbClr val="7030A0"/>
                </a:solidFill>
              </a:rPr>
              <a:t>Low: None</a:t>
            </a:r>
            <a:endParaRPr lang="en-US" sz="1600" u="none" dirty="0">
              <a:solidFill>
                <a:srgbClr val="7030A0"/>
              </a:solidFill>
            </a:endParaRPr>
          </a:p>
        </p:txBody>
      </p:sp>
      <p:grpSp>
        <p:nvGrpSpPr>
          <p:cNvPr id="29" name="Group 28"/>
          <p:cNvGrpSpPr/>
          <p:nvPr/>
        </p:nvGrpSpPr>
        <p:grpSpPr>
          <a:xfrm>
            <a:off x="4660579" y="2207122"/>
            <a:ext cx="4100941" cy="4323451"/>
            <a:chOff x="4628892" y="2207122"/>
            <a:chExt cx="4100941" cy="4323451"/>
          </a:xfrm>
        </p:grpSpPr>
        <p:pic>
          <p:nvPicPr>
            <p:cNvPr id="3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8892" y="2238331"/>
              <a:ext cx="4100939" cy="2439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TextBox 30"/>
            <p:cNvSpPr txBox="1"/>
            <p:nvPr/>
          </p:nvSpPr>
          <p:spPr>
            <a:xfrm>
              <a:off x="4628894" y="2207122"/>
              <a:ext cx="4100939" cy="707886"/>
            </a:xfrm>
            <a:prstGeom prst="rect">
              <a:avLst/>
            </a:prstGeom>
            <a:noFill/>
          </p:spPr>
          <p:txBody>
            <a:bodyPr wrap="square" rtlCol="0">
              <a:spAutoFit/>
            </a:bodyPr>
            <a:lstStyle/>
            <a:p>
              <a:pPr algn="ctr"/>
              <a:r>
                <a:rPr lang="en-US" sz="2000" b="1" u="none" dirty="0" smtClean="0">
                  <a:ln w="12700" cmpd="sng">
                    <a:solidFill>
                      <a:schemeClr val="tx1"/>
                    </a:solidFill>
                  </a:ln>
                  <a:solidFill>
                    <a:schemeClr val="bg1"/>
                  </a:solidFill>
                </a:rPr>
                <a:t>Eleven Madison Park</a:t>
              </a:r>
            </a:p>
            <a:p>
              <a:pPr algn="ctr"/>
              <a:r>
                <a:rPr lang="en-US" sz="2000" b="1" u="none" dirty="0" smtClean="0">
                  <a:ln w="12700" cmpd="sng">
                    <a:solidFill>
                      <a:schemeClr val="tx1"/>
                    </a:solidFill>
                  </a:ln>
                  <a:solidFill>
                    <a:schemeClr val="bg1"/>
                  </a:solidFill>
                </a:rPr>
                <a:t>New York City, USA</a:t>
              </a:r>
              <a:endParaRPr lang="en-US" sz="2000" b="1" u="none" dirty="0">
                <a:ln w="12700" cmpd="sng">
                  <a:solidFill>
                    <a:schemeClr val="tx1"/>
                  </a:solidFill>
                </a:ln>
                <a:solidFill>
                  <a:schemeClr val="bg1"/>
                </a:solidFill>
              </a:endParaRPr>
            </a:p>
          </p:txBody>
        </p:sp>
        <p:pic>
          <p:nvPicPr>
            <p:cNvPr id="3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8895" y="4677594"/>
              <a:ext cx="4100938" cy="18529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7458982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5"/>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16021"/>
          <a:stretch/>
        </p:blipFill>
        <p:spPr bwMode="auto">
          <a:xfrm>
            <a:off x="467544" y="2238331"/>
            <a:ext cx="1762022" cy="19949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Chevron 14"/>
          <p:cNvSpPr/>
          <p:nvPr/>
        </p:nvSpPr>
        <p:spPr bwMode="auto">
          <a:xfrm>
            <a:off x="1684682" y="317822"/>
            <a:ext cx="1417320"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Model Overview</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4" name="Pentagon 13"/>
          <p:cNvSpPr/>
          <p:nvPr/>
        </p:nvSpPr>
        <p:spPr bwMode="auto">
          <a:xfrm>
            <a:off x="532554" y="309885"/>
            <a:ext cx="1417320" cy="677862"/>
          </a:xfrm>
          <a:prstGeom prst="homePlate">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Introduction &amp; Problem</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6" name="Chevron 15"/>
          <p:cNvSpPr/>
          <p:nvPr/>
        </p:nvSpPr>
        <p:spPr bwMode="auto">
          <a:xfrm>
            <a:off x="2836810" y="317822"/>
            <a:ext cx="1417320" cy="676275"/>
          </a:xfrm>
          <a:prstGeom prst="chevron">
            <a:avLst/>
          </a:prstGeom>
          <a:solidFill>
            <a:schemeClr val="accent3">
              <a:lumMod val="8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rgbClr val="7030A0"/>
                </a:solidFill>
                <a:latin typeface="Calibri" pitchFamily="34" charset="0"/>
                <a:ea typeface="+mn-ea"/>
                <a:cs typeface="Calibri" pitchFamily="34" charset="0"/>
              </a:rPr>
              <a:t>Individual Runs</a:t>
            </a:r>
            <a:endParaRPr lang="en-US" sz="1000" b="1" u="none" dirty="0">
              <a:solidFill>
                <a:srgbClr val="7030A0"/>
              </a:solidFill>
              <a:latin typeface="Calibri" pitchFamily="34" charset="0"/>
              <a:ea typeface="+mn-ea"/>
              <a:cs typeface="Calibri" pitchFamily="34" charset="0"/>
            </a:endParaRPr>
          </a:p>
        </p:txBody>
      </p:sp>
      <p:sp>
        <p:nvSpPr>
          <p:cNvPr id="17" name="Chevron 16"/>
          <p:cNvSpPr/>
          <p:nvPr/>
        </p:nvSpPr>
        <p:spPr bwMode="auto">
          <a:xfrm>
            <a:off x="3988938" y="317822"/>
            <a:ext cx="1417320" cy="676275"/>
          </a:xfrm>
          <a:prstGeom prst="chevron">
            <a:avLst/>
          </a:prstGeom>
          <a:solidFill>
            <a:schemeClr val="accent3">
              <a:lumMod val="95000"/>
            </a:schemeClr>
          </a:solidFill>
          <a:ln>
            <a:noFill/>
          </a:ln>
          <a:effectLst/>
        </p:spPr>
        <p:txBody>
          <a:bodyPr lIns="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Happiness Maximization</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9" name="Oval 18"/>
          <p:cNvSpPr/>
          <p:nvPr/>
        </p:nvSpPr>
        <p:spPr bwMode="auto">
          <a:xfrm>
            <a:off x="996963"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1</a:t>
            </a:r>
          </a:p>
        </p:txBody>
      </p:sp>
      <p:sp>
        <p:nvSpPr>
          <p:cNvPr id="20" name="Oval 19"/>
          <p:cNvSpPr/>
          <p:nvPr/>
        </p:nvSpPr>
        <p:spPr bwMode="auto">
          <a:xfrm>
            <a:off x="2260746"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2</a:t>
            </a:r>
          </a:p>
        </p:txBody>
      </p:sp>
      <p:sp>
        <p:nvSpPr>
          <p:cNvPr id="21" name="Oval 20"/>
          <p:cNvSpPr/>
          <p:nvPr/>
        </p:nvSpPr>
        <p:spPr bwMode="auto">
          <a:xfrm>
            <a:off x="3427792" y="116632"/>
            <a:ext cx="327679" cy="344487"/>
          </a:xfrm>
          <a:prstGeom prst="ellipse">
            <a:avLst/>
          </a:prstGeom>
          <a:solidFill>
            <a:srgbClr val="7030A0"/>
          </a:solidFill>
          <a:ln w="9525">
            <a:noFill/>
            <a:round/>
            <a:headEnd/>
            <a:tailEnd/>
          </a:ln>
        </p:spPr>
        <p:txBody>
          <a:bodyPr wrap="none" anchor="ctr"/>
          <a:lstStyle/>
          <a:p>
            <a:pPr algn="ctr">
              <a:defRPr/>
            </a:pPr>
            <a:r>
              <a:rPr lang="en-US" sz="1200" b="1" u="none" dirty="0">
                <a:solidFill>
                  <a:schemeClr val="bg1"/>
                </a:solidFill>
                <a:latin typeface="Arial" pitchFamily="34" charset="0"/>
                <a:ea typeface="+mn-ea"/>
                <a:cs typeface="+mn-cs"/>
              </a:rPr>
              <a:t>3</a:t>
            </a:r>
          </a:p>
        </p:txBody>
      </p:sp>
      <p:sp>
        <p:nvSpPr>
          <p:cNvPr id="22" name="Oval 21"/>
          <p:cNvSpPr/>
          <p:nvPr/>
        </p:nvSpPr>
        <p:spPr bwMode="auto">
          <a:xfrm>
            <a:off x="4465778" y="142398"/>
            <a:ext cx="326235"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4</a:t>
            </a:r>
          </a:p>
        </p:txBody>
      </p:sp>
      <p:sp>
        <p:nvSpPr>
          <p:cNvPr id="18" name="Chevron 17"/>
          <p:cNvSpPr/>
          <p:nvPr/>
        </p:nvSpPr>
        <p:spPr bwMode="auto">
          <a:xfrm>
            <a:off x="5141066" y="317822"/>
            <a:ext cx="1663182"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Conclusion &amp; Live Demo</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26" name="Oval 25"/>
          <p:cNvSpPr/>
          <p:nvPr/>
        </p:nvSpPr>
        <p:spPr bwMode="auto">
          <a:xfrm>
            <a:off x="5761885"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smtClean="0">
                <a:solidFill>
                  <a:schemeClr val="bg2">
                    <a:lumMod val="60000"/>
                    <a:lumOff val="40000"/>
                  </a:schemeClr>
                </a:solidFill>
                <a:latin typeface="Arial" pitchFamily="34" charset="0"/>
                <a:ea typeface="+mn-ea"/>
                <a:cs typeface="+mn-cs"/>
              </a:rPr>
              <a:t>5</a:t>
            </a:r>
            <a:endParaRPr lang="en-US" sz="1200" b="1" u="none" dirty="0">
              <a:solidFill>
                <a:schemeClr val="bg2">
                  <a:lumMod val="60000"/>
                  <a:lumOff val="40000"/>
                </a:schemeClr>
              </a:solidFill>
              <a:latin typeface="Arial" pitchFamily="34" charset="0"/>
              <a:ea typeface="+mn-ea"/>
              <a:cs typeface="+mn-cs"/>
            </a:endParaRPr>
          </a:p>
        </p:txBody>
      </p:sp>
      <p:sp>
        <p:nvSpPr>
          <p:cNvPr id="25" name="Title 1"/>
          <p:cNvSpPr>
            <a:spLocks noGrp="1"/>
          </p:cNvSpPr>
          <p:nvPr>
            <p:ph type="title"/>
          </p:nvPr>
        </p:nvSpPr>
        <p:spPr>
          <a:xfrm>
            <a:off x="395536" y="1133475"/>
            <a:ext cx="9659416" cy="1143000"/>
          </a:xfrm>
        </p:spPr>
        <p:txBody>
          <a:bodyPr/>
          <a:lstStyle/>
          <a:p>
            <a:pPr eaLnBrk="1" hangingPunct="1">
              <a:defRPr/>
            </a:pPr>
            <a:r>
              <a:rPr lang="en-US" sz="2700" b="1" dirty="0" smtClean="0">
                <a:solidFill>
                  <a:srgbClr val="7030A0"/>
                </a:solidFill>
                <a:latin typeface="Calibri" charset="0"/>
                <a:cs typeface="Calibri" charset="0"/>
              </a:rPr>
              <a:t>Birthday Traveler #5: Will George (That Guy)</a:t>
            </a:r>
            <a:endParaRPr lang="en-US" sz="2700" b="1" dirty="0">
              <a:solidFill>
                <a:srgbClr val="7030A0"/>
              </a:solidFill>
              <a:latin typeface="Calibri" charset="0"/>
              <a:cs typeface="Calibri" charset="0"/>
            </a:endParaRPr>
          </a:p>
        </p:txBody>
      </p:sp>
      <p:sp>
        <p:nvSpPr>
          <p:cNvPr id="4" name="Slide Number Placeholder 3"/>
          <p:cNvSpPr>
            <a:spLocks noGrp="1"/>
          </p:cNvSpPr>
          <p:nvPr>
            <p:ph type="sldNum" sz="quarter" idx="12"/>
          </p:nvPr>
        </p:nvSpPr>
        <p:spPr/>
        <p:txBody>
          <a:bodyPr/>
          <a:lstStyle/>
          <a:p>
            <a:pPr>
              <a:defRPr/>
            </a:pPr>
            <a:fld id="{6E00655D-A8F5-9044-BEB1-E572DF6A2863}" type="slidenum">
              <a:rPr lang="es-ES" smtClean="0"/>
              <a:pPr>
                <a:defRPr/>
              </a:pPr>
              <a:t>18</a:t>
            </a:fld>
            <a:endParaRPr lang="es-ES"/>
          </a:p>
        </p:txBody>
      </p:sp>
      <p:sp>
        <p:nvSpPr>
          <p:cNvPr id="3" name="Rectangle 2"/>
          <p:cNvSpPr/>
          <p:nvPr/>
        </p:nvSpPr>
        <p:spPr bwMode="auto">
          <a:xfrm>
            <a:off x="5406258" y="1781387"/>
            <a:ext cx="69624" cy="216024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grpSp>
        <p:nvGrpSpPr>
          <p:cNvPr id="23" name="Group 4"/>
          <p:cNvGrpSpPr>
            <a:grpSpLocks/>
          </p:cNvGrpSpPr>
          <p:nvPr/>
        </p:nvGrpSpPr>
        <p:grpSpPr bwMode="auto">
          <a:xfrm>
            <a:off x="392113" y="1899369"/>
            <a:ext cx="4013200" cy="233363"/>
            <a:chOff x="247" y="708"/>
            <a:chExt cx="2528" cy="147"/>
          </a:xfrm>
        </p:grpSpPr>
        <p:sp>
          <p:nvSpPr>
            <p:cNvPr id="24" name="Line 5"/>
            <p:cNvSpPr>
              <a:spLocks noChangeShapeType="1"/>
            </p:cNvSpPr>
            <p:nvPr/>
          </p:nvSpPr>
          <p:spPr bwMode="gray">
            <a:xfrm>
              <a:off x="247" y="778"/>
              <a:ext cx="2528" cy="0"/>
            </a:xfrm>
            <a:prstGeom prst="line">
              <a:avLst/>
            </a:prstGeom>
            <a:noFill/>
            <a:ln w="12700" cap="rnd">
              <a:solidFill>
                <a:schemeClr val="accent1"/>
              </a:solidFill>
              <a:round/>
              <a:headEnd/>
              <a:tailEnd/>
            </a:ln>
          </p:spPr>
          <p:txBody>
            <a:bodyPr wrap="none" anchor="ctr"/>
            <a:lstStyle/>
            <a:p>
              <a:endParaRPr lang="en-US">
                <a:solidFill>
                  <a:srgbClr val="7030A0"/>
                </a:solidFill>
              </a:endParaRPr>
            </a:p>
          </p:txBody>
        </p:sp>
        <p:sp>
          <p:nvSpPr>
            <p:cNvPr id="27" name="Rectangle 6"/>
            <p:cNvSpPr>
              <a:spLocks noChangeArrowheads="1"/>
            </p:cNvSpPr>
            <p:nvPr/>
          </p:nvSpPr>
          <p:spPr bwMode="gray">
            <a:xfrm>
              <a:off x="1218" y="708"/>
              <a:ext cx="560" cy="147"/>
            </a:xfrm>
            <a:prstGeom prst="rect">
              <a:avLst/>
            </a:prstGeom>
            <a:solidFill>
              <a:schemeClr val="bg1"/>
            </a:solidFill>
            <a:ln w="12700" cap="rnd" algn="ctr">
              <a:noFill/>
              <a:miter lim="800000"/>
              <a:headEnd/>
              <a:tailEnd/>
            </a:ln>
          </p:spPr>
          <p:txBody>
            <a:bodyPr wrap="none" lIns="72000" tIns="0" rIns="72000" bIns="0" anchor="b" anchorCtr="1">
              <a:spAutoFit/>
            </a:bodyPr>
            <a:lstStyle/>
            <a:p>
              <a:pPr algn="ctr">
                <a:lnSpc>
                  <a:spcPct val="95000"/>
                </a:lnSpc>
              </a:pPr>
              <a:r>
                <a:rPr lang="en-US" sz="1600" u="none" dirty="0" smtClean="0">
                  <a:solidFill>
                    <a:srgbClr val="7030A0"/>
                  </a:solidFill>
                </a:rPr>
                <a:t>Traveler</a:t>
              </a:r>
              <a:endParaRPr lang="en-US" sz="1600" u="none" dirty="0">
                <a:solidFill>
                  <a:srgbClr val="7030A0"/>
                </a:solidFill>
              </a:endParaRPr>
            </a:p>
          </p:txBody>
        </p:sp>
      </p:grpSp>
      <p:sp>
        <p:nvSpPr>
          <p:cNvPr id="5" name="TextBox 4"/>
          <p:cNvSpPr txBox="1"/>
          <p:nvPr/>
        </p:nvSpPr>
        <p:spPr>
          <a:xfrm>
            <a:off x="395536" y="3717032"/>
            <a:ext cx="1882314" cy="553998"/>
          </a:xfrm>
          <a:prstGeom prst="rect">
            <a:avLst/>
          </a:prstGeom>
          <a:noFill/>
        </p:spPr>
        <p:txBody>
          <a:bodyPr wrap="square" rtlCol="0">
            <a:spAutoFit/>
          </a:bodyPr>
          <a:lstStyle/>
          <a:p>
            <a:r>
              <a:rPr lang="en-US" sz="1500" b="1" u="none" dirty="0" smtClean="0">
                <a:solidFill>
                  <a:schemeClr val="bg1"/>
                </a:solidFill>
              </a:rPr>
              <a:t>The Guy who hates flying</a:t>
            </a:r>
          </a:p>
        </p:txBody>
      </p:sp>
      <p:sp>
        <p:nvSpPr>
          <p:cNvPr id="6" name="Rounded Rectangular Callout 5"/>
          <p:cNvSpPr/>
          <p:nvPr/>
        </p:nvSpPr>
        <p:spPr bwMode="auto">
          <a:xfrm>
            <a:off x="2378076" y="2348880"/>
            <a:ext cx="2027237" cy="1080120"/>
          </a:xfrm>
          <a:prstGeom prst="wedgeRoundRectCallout">
            <a:avLst/>
          </a:prstGeom>
          <a:solidFill>
            <a:srgbClr val="7030A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b="1" u="none" dirty="0" smtClean="0">
                <a:solidFill>
                  <a:schemeClr val="bg1"/>
                </a:solidFill>
              </a:rPr>
              <a:t>“Planes scare me”</a:t>
            </a:r>
            <a:endParaRPr kumimoji="0" lang="en-US" sz="1800" b="1" i="0" u="none" strike="noStrike" cap="none" normalizeH="0" baseline="0" dirty="0" smtClean="0">
              <a:ln>
                <a:noFill/>
              </a:ln>
              <a:solidFill>
                <a:schemeClr val="bg1"/>
              </a:solidFill>
              <a:effectLst/>
            </a:endParaRPr>
          </a:p>
        </p:txBody>
      </p:sp>
      <p:grpSp>
        <p:nvGrpSpPr>
          <p:cNvPr id="32" name="Group 4"/>
          <p:cNvGrpSpPr>
            <a:grpSpLocks/>
          </p:cNvGrpSpPr>
          <p:nvPr/>
        </p:nvGrpSpPr>
        <p:grpSpPr bwMode="auto">
          <a:xfrm>
            <a:off x="4591248" y="1901760"/>
            <a:ext cx="4013200" cy="233363"/>
            <a:chOff x="247" y="709"/>
            <a:chExt cx="2528" cy="147"/>
          </a:xfrm>
        </p:grpSpPr>
        <p:sp>
          <p:nvSpPr>
            <p:cNvPr id="33" name="Line 5"/>
            <p:cNvSpPr>
              <a:spLocks noChangeShapeType="1"/>
            </p:cNvSpPr>
            <p:nvPr/>
          </p:nvSpPr>
          <p:spPr bwMode="gray">
            <a:xfrm>
              <a:off x="247" y="778"/>
              <a:ext cx="2528" cy="0"/>
            </a:xfrm>
            <a:prstGeom prst="line">
              <a:avLst/>
            </a:prstGeom>
            <a:noFill/>
            <a:ln w="12700" cap="rnd">
              <a:solidFill>
                <a:schemeClr val="accent1"/>
              </a:solidFill>
              <a:round/>
              <a:headEnd/>
              <a:tailEnd/>
            </a:ln>
          </p:spPr>
          <p:txBody>
            <a:bodyPr wrap="none" anchor="ctr"/>
            <a:lstStyle/>
            <a:p>
              <a:endParaRPr lang="en-US">
                <a:solidFill>
                  <a:srgbClr val="7030A0"/>
                </a:solidFill>
              </a:endParaRPr>
            </a:p>
          </p:txBody>
        </p:sp>
        <p:sp>
          <p:nvSpPr>
            <p:cNvPr id="34" name="Rectangle 6"/>
            <p:cNvSpPr>
              <a:spLocks noChangeArrowheads="1"/>
            </p:cNvSpPr>
            <p:nvPr/>
          </p:nvSpPr>
          <p:spPr bwMode="gray">
            <a:xfrm>
              <a:off x="1255" y="709"/>
              <a:ext cx="522" cy="147"/>
            </a:xfrm>
            <a:prstGeom prst="rect">
              <a:avLst/>
            </a:prstGeom>
            <a:solidFill>
              <a:schemeClr val="bg1"/>
            </a:solidFill>
            <a:ln w="12700" cap="rnd" algn="ctr">
              <a:noFill/>
              <a:miter lim="800000"/>
              <a:headEnd/>
              <a:tailEnd/>
            </a:ln>
          </p:spPr>
          <p:txBody>
            <a:bodyPr wrap="none" lIns="72000" tIns="0" rIns="72000" bIns="0" anchor="b" anchorCtr="1">
              <a:spAutoFit/>
            </a:bodyPr>
            <a:lstStyle/>
            <a:p>
              <a:pPr algn="ctr">
                <a:lnSpc>
                  <a:spcPct val="95000"/>
                </a:lnSpc>
              </a:pPr>
              <a:r>
                <a:rPr lang="en-US" sz="1600" u="none" dirty="0" smtClean="0">
                  <a:solidFill>
                    <a:srgbClr val="7030A0"/>
                  </a:solidFill>
                </a:rPr>
                <a:t>Results</a:t>
              </a:r>
              <a:endParaRPr lang="en-US" sz="1600" u="none" dirty="0">
                <a:solidFill>
                  <a:srgbClr val="7030A0"/>
                </a:solidFill>
              </a:endParaRPr>
            </a:p>
          </p:txBody>
        </p:sp>
      </p:grpSp>
      <p:sp>
        <p:nvSpPr>
          <p:cNvPr id="8" name="TextBox 7"/>
          <p:cNvSpPr txBox="1"/>
          <p:nvPr/>
        </p:nvSpPr>
        <p:spPr>
          <a:xfrm>
            <a:off x="455051" y="4468470"/>
            <a:ext cx="3950262" cy="2062103"/>
          </a:xfrm>
          <a:prstGeom prst="rect">
            <a:avLst/>
          </a:prstGeom>
          <a:noFill/>
          <a:ln>
            <a:solidFill>
              <a:schemeClr val="tx1"/>
            </a:solidFill>
          </a:ln>
        </p:spPr>
        <p:txBody>
          <a:bodyPr wrap="square" rtlCol="0">
            <a:spAutoFit/>
          </a:bodyPr>
          <a:lstStyle/>
          <a:p>
            <a:r>
              <a:rPr lang="en-US" sz="1600" b="1" u="none" dirty="0" smtClean="0">
                <a:solidFill>
                  <a:srgbClr val="7030A0"/>
                </a:solidFill>
              </a:rPr>
              <a:t>Will George</a:t>
            </a:r>
          </a:p>
          <a:p>
            <a:endParaRPr lang="en-US" sz="1600" u="none" dirty="0">
              <a:solidFill>
                <a:srgbClr val="7030A0"/>
              </a:solidFill>
            </a:endParaRPr>
          </a:p>
          <a:p>
            <a:r>
              <a:rPr lang="en-US" sz="1600" u="none" dirty="0" smtClean="0">
                <a:solidFill>
                  <a:srgbClr val="7030A0"/>
                </a:solidFill>
              </a:rPr>
              <a:t>Birthday: 10/16</a:t>
            </a:r>
          </a:p>
          <a:p>
            <a:r>
              <a:rPr lang="en-US" sz="1600" u="none" dirty="0" smtClean="0">
                <a:solidFill>
                  <a:srgbClr val="7030A0"/>
                </a:solidFill>
              </a:rPr>
              <a:t>Priorities</a:t>
            </a:r>
          </a:p>
          <a:p>
            <a:pPr marL="285750" indent="-285750">
              <a:buFont typeface="Arial" panose="020B0604020202020204" pitchFamily="34" charset="0"/>
              <a:buChar char="•"/>
            </a:pPr>
            <a:r>
              <a:rPr lang="en-US" sz="1600" u="none" dirty="0" smtClean="0">
                <a:solidFill>
                  <a:srgbClr val="7030A0"/>
                </a:solidFill>
              </a:rPr>
              <a:t>High: Flight Time </a:t>
            </a:r>
          </a:p>
          <a:p>
            <a:pPr marL="285750" indent="-285750">
              <a:buFont typeface="Arial" panose="020B0604020202020204" pitchFamily="34" charset="0"/>
              <a:buChar char="•"/>
            </a:pPr>
            <a:r>
              <a:rPr lang="en-US" sz="1600" u="none" dirty="0" smtClean="0">
                <a:solidFill>
                  <a:srgbClr val="7030A0"/>
                </a:solidFill>
              </a:rPr>
              <a:t>Medium: Weather</a:t>
            </a:r>
          </a:p>
          <a:p>
            <a:pPr marL="285750" indent="-285750">
              <a:buFont typeface="Arial" panose="020B0604020202020204" pitchFamily="34" charset="0"/>
              <a:buChar char="•"/>
            </a:pPr>
            <a:r>
              <a:rPr lang="en-US" sz="1600" u="none" dirty="0" smtClean="0">
                <a:solidFill>
                  <a:srgbClr val="7030A0"/>
                </a:solidFill>
              </a:rPr>
              <a:t>Low: Rank, Flight </a:t>
            </a:r>
            <a:r>
              <a:rPr lang="en-US" sz="1600" u="none" dirty="0">
                <a:solidFill>
                  <a:srgbClr val="7030A0"/>
                </a:solidFill>
              </a:rPr>
              <a:t>Cost, </a:t>
            </a:r>
            <a:r>
              <a:rPr lang="en-US" sz="1600" u="none" dirty="0" smtClean="0">
                <a:solidFill>
                  <a:srgbClr val="7030A0"/>
                </a:solidFill>
              </a:rPr>
              <a:t>Restaurant Price</a:t>
            </a:r>
            <a:endParaRPr lang="en-US" sz="1600" u="none" dirty="0">
              <a:solidFill>
                <a:srgbClr val="7030A0"/>
              </a:solidFill>
            </a:endParaRPr>
          </a:p>
        </p:txBody>
      </p:sp>
      <p:grpSp>
        <p:nvGrpSpPr>
          <p:cNvPr id="2" name="Group 1"/>
          <p:cNvGrpSpPr/>
          <p:nvPr/>
        </p:nvGrpSpPr>
        <p:grpSpPr>
          <a:xfrm>
            <a:off x="4628892" y="2207122"/>
            <a:ext cx="4100941" cy="4323451"/>
            <a:chOff x="4628892" y="2207122"/>
            <a:chExt cx="4100941" cy="4323451"/>
          </a:xfrm>
        </p:grpSpPr>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8892" y="2238331"/>
              <a:ext cx="4100939" cy="2439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4628894" y="2207122"/>
              <a:ext cx="4100939" cy="707886"/>
            </a:xfrm>
            <a:prstGeom prst="rect">
              <a:avLst/>
            </a:prstGeom>
            <a:noFill/>
          </p:spPr>
          <p:txBody>
            <a:bodyPr wrap="square" rtlCol="0">
              <a:spAutoFit/>
            </a:bodyPr>
            <a:lstStyle/>
            <a:p>
              <a:pPr algn="ctr"/>
              <a:r>
                <a:rPr lang="en-US" sz="2000" b="1" u="none" dirty="0" smtClean="0">
                  <a:ln w="12700" cmpd="sng">
                    <a:solidFill>
                      <a:schemeClr val="tx1"/>
                    </a:solidFill>
                  </a:ln>
                  <a:solidFill>
                    <a:schemeClr val="bg1"/>
                  </a:solidFill>
                </a:rPr>
                <a:t>Eleven Madison Park</a:t>
              </a:r>
            </a:p>
            <a:p>
              <a:pPr algn="ctr"/>
              <a:r>
                <a:rPr lang="en-US" sz="2000" b="1" u="none" dirty="0" smtClean="0">
                  <a:ln w="12700" cmpd="sng">
                    <a:solidFill>
                      <a:schemeClr val="tx1"/>
                    </a:solidFill>
                  </a:ln>
                  <a:solidFill>
                    <a:schemeClr val="bg1"/>
                  </a:solidFill>
                </a:rPr>
                <a:t>New York City, USA</a:t>
              </a:r>
              <a:endParaRPr lang="en-US" sz="2000" b="1" u="none" dirty="0">
                <a:ln w="12700" cmpd="sng">
                  <a:solidFill>
                    <a:schemeClr val="tx1"/>
                  </a:solidFill>
                </a:ln>
                <a:solidFill>
                  <a:schemeClr val="bg1"/>
                </a:solidFill>
              </a:endParaRPr>
            </a:p>
          </p:txBody>
        </p:sp>
        <p:pic>
          <p:nvPicPr>
            <p:cNvPr id="512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8895" y="4677594"/>
              <a:ext cx="4100938" cy="18529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3328178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hevron 14"/>
          <p:cNvSpPr/>
          <p:nvPr/>
        </p:nvSpPr>
        <p:spPr bwMode="auto">
          <a:xfrm>
            <a:off x="1684682" y="317822"/>
            <a:ext cx="1417320"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Model Overview</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4" name="Pentagon 13"/>
          <p:cNvSpPr/>
          <p:nvPr/>
        </p:nvSpPr>
        <p:spPr bwMode="auto">
          <a:xfrm>
            <a:off x="532554" y="309885"/>
            <a:ext cx="1417320" cy="677862"/>
          </a:xfrm>
          <a:prstGeom prst="homePlate">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Introduction &amp; Problem</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6" name="Chevron 15"/>
          <p:cNvSpPr/>
          <p:nvPr/>
        </p:nvSpPr>
        <p:spPr bwMode="auto">
          <a:xfrm>
            <a:off x="2836810" y="317822"/>
            <a:ext cx="1417320" cy="676275"/>
          </a:xfrm>
          <a:prstGeom prst="chevron">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Individual Runs</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7" name="Chevron 16"/>
          <p:cNvSpPr/>
          <p:nvPr/>
        </p:nvSpPr>
        <p:spPr bwMode="auto">
          <a:xfrm>
            <a:off x="3988938" y="317822"/>
            <a:ext cx="1417320" cy="676275"/>
          </a:xfrm>
          <a:prstGeom prst="chevron">
            <a:avLst/>
          </a:prstGeom>
          <a:solidFill>
            <a:schemeClr val="accent3">
              <a:lumMod val="85000"/>
            </a:schemeClr>
          </a:solidFill>
          <a:ln>
            <a:noFill/>
          </a:ln>
          <a:effectLst/>
        </p:spPr>
        <p:txBody>
          <a:bodyPr lIns="0" tIns="182880" rIns="0" bIns="91440" anchor="ctr"/>
          <a:lstStyle/>
          <a:p>
            <a:pPr algn="ctr">
              <a:spcBef>
                <a:spcPct val="20000"/>
              </a:spcBef>
              <a:buFont typeface="Wingdings" pitchFamily="2" charset="2"/>
              <a:buNone/>
              <a:defRPr/>
            </a:pPr>
            <a:r>
              <a:rPr lang="en-US" sz="1000" b="1" u="none" dirty="0" smtClean="0">
                <a:solidFill>
                  <a:srgbClr val="7030A0"/>
                </a:solidFill>
                <a:latin typeface="Calibri" pitchFamily="34" charset="0"/>
                <a:ea typeface="+mn-ea"/>
                <a:cs typeface="Calibri" pitchFamily="34" charset="0"/>
              </a:rPr>
              <a:t>Happiness Maximization</a:t>
            </a:r>
            <a:endParaRPr lang="en-US" sz="1000" b="1" u="none" dirty="0">
              <a:solidFill>
                <a:srgbClr val="7030A0"/>
              </a:solidFill>
              <a:latin typeface="Calibri" pitchFamily="34" charset="0"/>
              <a:ea typeface="+mn-ea"/>
              <a:cs typeface="Calibri" pitchFamily="34" charset="0"/>
            </a:endParaRPr>
          </a:p>
        </p:txBody>
      </p:sp>
      <p:sp>
        <p:nvSpPr>
          <p:cNvPr id="19" name="Oval 18"/>
          <p:cNvSpPr/>
          <p:nvPr/>
        </p:nvSpPr>
        <p:spPr bwMode="auto">
          <a:xfrm>
            <a:off x="996963"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1</a:t>
            </a:r>
          </a:p>
        </p:txBody>
      </p:sp>
      <p:sp>
        <p:nvSpPr>
          <p:cNvPr id="20" name="Oval 19"/>
          <p:cNvSpPr/>
          <p:nvPr/>
        </p:nvSpPr>
        <p:spPr bwMode="auto">
          <a:xfrm>
            <a:off x="2260746"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2</a:t>
            </a:r>
          </a:p>
        </p:txBody>
      </p:sp>
      <p:sp>
        <p:nvSpPr>
          <p:cNvPr id="21" name="Oval 20"/>
          <p:cNvSpPr/>
          <p:nvPr/>
        </p:nvSpPr>
        <p:spPr bwMode="auto">
          <a:xfrm>
            <a:off x="3427792"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3</a:t>
            </a:r>
          </a:p>
        </p:txBody>
      </p:sp>
      <p:sp>
        <p:nvSpPr>
          <p:cNvPr id="22" name="Oval 21"/>
          <p:cNvSpPr/>
          <p:nvPr/>
        </p:nvSpPr>
        <p:spPr bwMode="auto">
          <a:xfrm>
            <a:off x="4465778" y="142398"/>
            <a:ext cx="326235" cy="344487"/>
          </a:xfrm>
          <a:prstGeom prst="ellipse">
            <a:avLst/>
          </a:prstGeom>
          <a:solidFill>
            <a:srgbClr val="7030A0"/>
          </a:solidFill>
          <a:ln w="9525">
            <a:noFill/>
            <a:round/>
            <a:headEnd/>
            <a:tailEnd/>
          </a:ln>
        </p:spPr>
        <p:txBody>
          <a:bodyPr wrap="none" anchor="ctr"/>
          <a:lstStyle/>
          <a:p>
            <a:pPr algn="ctr">
              <a:defRPr/>
            </a:pPr>
            <a:r>
              <a:rPr lang="en-US" sz="1200" b="1" u="none" dirty="0">
                <a:solidFill>
                  <a:schemeClr val="bg1"/>
                </a:solidFill>
                <a:latin typeface="Arial" pitchFamily="34" charset="0"/>
                <a:ea typeface="+mn-ea"/>
                <a:cs typeface="+mn-cs"/>
              </a:rPr>
              <a:t>4</a:t>
            </a:r>
          </a:p>
        </p:txBody>
      </p:sp>
      <p:sp>
        <p:nvSpPr>
          <p:cNvPr id="18" name="Chevron 17"/>
          <p:cNvSpPr/>
          <p:nvPr/>
        </p:nvSpPr>
        <p:spPr bwMode="auto">
          <a:xfrm>
            <a:off x="5141066" y="317822"/>
            <a:ext cx="1663182"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Conclusion &amp; Live Demo</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26" name="Oval 25"/>
          <p:cNvSpPr/>
          <p:nvPr/>
        </p:nvSpPr>
        <p:spPr bwMode="auto">
          <a:xfrm>
            <a:off x="5761885"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smtClean="0">
                <a:solidFill>
                  <a:schemeClr val="bg2">
                    <a:lumMod val="60000"/>
                    <a:lumOff val="40000"/>
                  </a:schemeClr>
                </a:solidFill>
                <a:latin typeface="Arial" pitchFamily="34" charset="0"/>
                <a:ea typeface="+mn-ea"/>
                <a:cs typeface="+mn-cs"/>
              </a:rPr>
              <a:t>5</a:t>
            </a:r>
            <a:endParaRPr lang="en-US" sz="1200" b="1" u="none" dirty="0">
              <a:solidFill>
                <a:schemeClr val="bg2">
                  <a:lumMod val="60000"/>
                  <a:lumOff val="40000"/>
                </a:schemeClr>
              </a:solidFill>
              <a:latin typeface="Arial" pitchFamily="34" charset="0"/>
              <a:ea typeface="+mn-ea"/>
              <a:cs typeface="+mn-cs"/>
            </a:endParaRPr>
          </a:p>
        </p:txBody>
      </p:sp>
      <p:sp>
        <p:nvSpPr>
          <p:cNvPr id="25" name="Title 1"/>
          <p:cNvSpPr>
            <a:spLocks noGrp="1"/>
          </p:cNvSpPr>
          <p:nvPr>
            <p:ph type="title"/>
          </p:nvPr>
        </p:nvSpPr>
        <p:spPr>
          <a:xfrm>
            <a:off x="457200" y="1133475"/>
            <a:ext cx="8229600" cy="1143000"/>
          </a:xfrm>
        </p:spPr>
        <p:txBody>
          <a:bodyPr/>
          <a:lstStyle/>
          <a:p>
            <a:pPr eaLnBrk="1" hangingPunct="1">
              <a:defRPr/>
            </a:pPr>
            <a:r>
              <a:rPr lang="en-US" b="1" dirty="0" smtClean="0">
                <a:solidFill>
                  <a:srgbClr val="7030A0"/>
                </a:solidFill>
                <a:latin typeface="Calibri" charset="0"/>
                <a:cs typeface="Calibri" charset="0"/>
              </a:rPr>
              <a:t>Happiness Run</a:t>
            </a:r>
            <a:endParaRPr lang="en-US" b="1" dirty="0">
              <a:solidFill>
                <a:srgbClr val="7030A0"/>
              </a:solidFill>
              <a:latin typeface="Calibri" charset="0"/>
              <a:cs typeface="Calibri" charset="0"/>
            </a:endParaRPr>
          </a:p>
        </p:txBody>
      </p:sp>
      <p:sp>
        <p:nvSpPr>
          <p:cNvPr id="4" name="Slide Number Placeholder 3"/>
          <p:cNvSpPr>
            <a:spLocks noGrp="1"/>
          </p:cNvSpPr>
          <p:nvPr>
            <p:ph type="sldNum" sz="quarter" idx="12"/>
          </p:nvPr>
        </p:nvSpPr>
        <p:spPr/>
        <p:txBody>
          <a:bodyPr/>
          <a:lstStyle/>
          <a:p>
            <a:pPr>
              <a:defRPr/>
            </a:pPr>
            <a:fld id="{6E00655D-A8F5-9044-BEB1-E572DF6A2863}" type="slidenum">
              <a:rPr lang="es-ES" smtClean="0"/>
              <a:pPr>
                <a:defRPr/>
              </a:pPr>
              <a:t>19</a:t>
            </a:fld>
            <a:endParaRPr lang="es-ES"/>
          </a:p>
        </p:txBody>
      </p:sp>
      <p:sp>
        <p:nvSpPr>
          <p:cNvPr id="3" name="Rectangle 2"/>
          <p:cNvSpPr/>
          <p:nvPr/>
        </p:nvSpPr>
        <p:spPr bwMode="auto">
          <a:xfrm>
            <a:off x="5406258" y="1781387"/>
            <a:ext cx="69624" cy="216024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pic>
        <p:nvPicPr>
          <p:cNvPr id="22530"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2739" t="4564" b="11177"/>
          <a:stretch/>
        </p:blipFill>
        <p:spPr bwMode="auto">
          <a:xfrm>
            <a:off x="755576" y="1844824"/>
            <a:ext cx="7920880"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32935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hevron 14"/>
          <p:cNvSpPr/>
          <p:nvPr/>
        </p:nvSpPr>
        <p:spPr bwMode="auto">
          <a:xfrm>
            <a:off x="1684682" y="317822"/>
            <a:ext cx="1417320"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Model Overview</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4" name="Pentagon 13"/>
          <p:cNvSpPr/>
          <p:nvPr/>
        </p:nvSpPr>
        <p:spPr bwMode="auto">
          <a:xfrm>
            <a:off x="532554" y="309885"/>
            <a:ext cx="1417320" cy="677862"/>
          </a:xfrm>
          <a:prstGeom prst="homePlate">
            <a:avLst/>
          </a:prstGeom>
          <a:solidFill>
            <a:schemeClr val="accent3">
              <a:lumMod val="8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tIns="182880" rIns="0" bIns="91440" anchor="ctr"/>
          <a:lstStyle/>
          <a:p>
            <a:pPr algn="ctr">
              <a:spcBef>
                <a:spcPct val="20000"/>
              </a:spcBef>
              <a:buFont typeface="Wingdings" pitchFamily="2" charset="2"/>
              <a:buNone/>
              <a:defRPr/>
            </a:pPr>
            <a:r>
              <a:rPr lang="en-US" sz="1000" b="1" u="none" dirty="0" smtClean="0">
                <a:solidFill>
                  <a:srgbClr val="7030A0"/>
                </a:solidFill>
                <a:latin typeface="Calibri" pitchFamily="34" charset="0"/>
                <a:ea typeface="+mn-ea"/>
                <a:cs typeface="Calibri" pitchFamily="34" charset="0"/>
              </a:rPr>
              <a:t>Introduction &amp; Problem</a:t>
            </a:r>
            <a:endParaRPr lang="en-US" sz="1000" b="1" u="none" dirty="0">
              <a:solidFill>
                <a:srgbClr val="7030A0"/>
              </a:solidFill>
              <a:latin typeface="Calibri" pitchFamily="34" charset="0"/>
              <a:ea typeface="+mn-ea"/>
              <a:cs typeface="Calibri" pitchFamily="34" charset="0"/>
            </a:endParaRPr>
          </a:p>
        </p:txBody>
      </p:sp>
      <p:sp>
        <p:nvSpPr>
          <p:cNvPr id="16" name="Chevron 15"/>
          <p:cNvSpPr/>
          <p:nvPr/>
        </p:nvSpPr>
        <p:spPr bwMode="auto">
          <a:xfrm>
            <a:off x="2836810" y="317822"/>
            <a:ext cx="1417320" cy="676275"/>
          </a:xfrm>
          <a:prstGeom prst="chevron">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Individual Runs</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7" name="Chevron 16"/>
          <p:cNvSpPr/>
          <p:nvPr/>
        </p:nvSpPr>
        <p:spPr bwMode="auto">
          <a:xfrm>
            <a:off x="3988938" y="317822"/>
            <a:ext cx="1417320" cy="676275"/>
          </a:xfrm>
          <a:prstGeom prst="chevron">
            <a:avLst/>
          </a:prstGeom>
          <a:solidFill>
            <a:schemeClr val="accent3">
              <a:lumMod val="95000"/>
            </a:schemeClr>
          </a:solidFill>
          <a:ln>
            <a:noFill/>
          </a:ln>
          <a:effectLst/>
        </p:spPr>
        <p:txBody>
          <a:bodyPr lIns="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Happiness Maximization</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9" name="Oval 18"/>
          <p:cNvSpPr/>
          <p:nvPr/>
        </p:nvSpPr>
        <p:spPr bwMode="auto">
          <a:xfrm>
            <a:off x="996963" y="116632"/>
            <a:ext cx="327679" cy="344487"/>
          </a:xfrm>
          <a:prstGeom prst="ellipse">
            <a:avLst/>
          </a:prstGeom>
          <a:solidFill>
            <a:srgbClr val="7030A0"/>
          </a:solidFill>
          <a:ln w="9525">
            <a:noFill/>
            <a:round/>
            <a:headEnd/>
            <a:tailEnd/>
          </a:ln>
        </p:spPr>
        <p:txBody>
          <a:bodyPr wrap="none" anchor="ctr"/>
          <a:lstStyle/>
          <a:p>
            <a:pPr algn="ctr">
              <a:defRPr/>
            </a:pPr>
            <a:r>
              <a:rPr lang="en-US" sz="1200" b="1" u="none" dirty="0">
                <a:solidFill>
                  <a:schemeClr val="bg1"/>
                </a:solidFill>
                <a:latin typeface="Arial" pitchFamily="34" charset="0"/>
                <a:ea typeface="+mn-ea"/>
                <a:cs typeface="+mn-cs"/>
              </a:rPr>
              <a:t>1</a:t>
            </a:r>
          </a:p>
        </p:txBody>
      </p:sp>
      <p:sp>
        <p:nvSpPr>
          <p:cNvPr id="20" name="Oval 19"/>
          <p:cNvSpPr/>
          <p:nvPr/>
        </p:nvSpPr>
        <p:spPr bwMode="auto">
          <a:xfrm>
            <a:off x="2260746"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2</a:t>
            </a:r>
          </a:p>
        </p:txBody>
      </p:sp>
      <p:sp>
        <p:nvSpPr>
          <p:cNvPr id="21" name="Oval 20"/>
          <p:cNvSpPr/>
          <p:nvPr/>
        </p:nvSpPr>
        <p:spPr bwMode="auto">
          <a:xfrm>
            <a:off x="3427792"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3</a:t>
            </a:r>
          </a:p>
        </p:txBody>
      </p:sp>
      <p:sp>
        <p:nvSpPr>
          <p:cNvPr id="22" name="Oval 21"/>
          <p:cNvSpPr/>
          <p:nvPr/>
        </p:nvSpPr>
        <p:spPr bwMode="auto">
          <a:xfrm>
            <a:off x="4465778" y="142398"/>
            <a:ext cx="326235"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4</a:t>
            </a:r>
          </a:p>
        </p:txBody>
      </p:sp>
      <p:sp>
        <p:nvSpPr>
          <p:cNvPr id="18" name="Chevron 17"/>
          <p:cNvSpPr/>
          <p:nvPr/>
        </p:nvSpPr>
        <p:spPr bwMode="auto">
          <a:xfrm>
            <a:off x="5141066" y="317822"/>
            <a:ext cx="1663182"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Conclusion &amp; Live Demo</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26" name="Oval 25"/>
          <p:cNvSpPr/>
          <p:nvPr/>
        </p:nvSpPr>
        <p:spPr bwMode="auto">
          <a:xfrm>
            <a:off x="5761885"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smtClean="0">
                <a:solidFill>
                  <a:schemeClr val="bg2">
                    <a:lumMod val="60000"/>
                    <a:lumOff val="40000"/>
                  </a:schemeClr>
                </a:solidFill>
                <a:latin typeface="Arial" pitchFamily="34" charset="0"/>
                <a:ea typeface="+mn-ea"/>
                <a:cs typeface="+mn-cs"/>
              </a:rPr>
              <a:t>5</a:t>
            </a:r>
            <a:endParaRPr lang="en-US" sz="1200" b="1" u="none" dirty="0">
              <a:solidFill>
                <a:schemeClr val="bg2">
                  <a:lumMod val="60000"/>
                  <a:lumOff val="40000"/>
                </a:schemeClr>
              </a:solidFill>
              <a:latin typeface="Arial" pitchFamily="34" charset="0"/>
              <a:ea typeface="+mn-ea"/>
              <a:cs typeface="+mn-cs"/>
            </a:endParaRPr>
          </a:p>
        </p:txBody>
      </p:sp>
      <p:sp>
        <p:nvSpPr>
          <p:cNvPr id="25" name="Title 1"/>
          <p:cNvSpPr>
            <a:spLocks noGrp="1"/>
          </p:cNvSpPr>
          <p:nvPr>
            <p:ph type="title"/>
          </p:nvPr>
        </p:nvSpPr>
        <p:spPr>
          <a:xfrm>
            <a:off x="457200" y="1133475"/>
            <a:ext cx="8229600" cy="1143000"/>
          </a:xfrm>
        </p:spPr>
        <p:txBody>
          <a:bodyPr/>
          <a:lstStyle/>
          <a:p>
            <a:pPr eaLnBrk="1" hangingPunct="1">
              <a:defRPr/>
            </a:pPr>
            <a:r>
              <a:rPr lang="en-US" b="1" dirty="0" smtClean="0">
                <a:solidFill>
                  <a:srgbClr val="7030A0"/>
                </a:solidFill>
                <a:latin typeface="Calibri" charset="0"/>
                <a:cs typeface="Calibri" charset="0"/>
              </a:rPr>
              <a:t>Problem</a:t>
            </a:r>
            <a:endParaRPr lang="en-US" b="1" dirty="0">
              <a:solidFill>
                <a:srgbClr val="7030A0"/>
              </a:solidFill>
              <a:latin typeface="Calibri" charset="0"/>
              <a:cs typeface="Calibri" charset="0"/>
            </a:endParaRPr>
          </a:p>
        </p:txBody>
      </p:sp>
      <p:sp>
        <p:nvSpPr>
          <p:cNvPr id="4" name="Slide Number Placeholder 3"/>
          <p:cNvSpPr>
            <a:spLocks noGrp="1"/>
          </p:cNvSpPr>
          <p:nvPr>
            <p:ph type="sldNum" sz="quarter" idx="12"/>
          </p:nvPr>
        </p:nvSpPr>
        <p:spPr/>
        <p:txBody>
          <a:bodyPr/>
          <a:lstStyle/>
          <a:p>
            <a:pPr>
              <a:defRPr/>
            </a:pPr>
            <a:fld id="{6E00655D-A8F5-9044-BEB1-E572DF6A2863}" type="slidenum">
              <a:rPr lang="es-ES" smtClean="0"/>
              <a:pPr>
                <a:defRPr/>
              </a:pPr>
              <a:t>2</a:t>
            </a:fld>
            <a:endParaRPr lang="es-ES"/>
          </a:p>
        </p:txBody>
      </p:sp>
      <p:sp>
        <p:nvSpPr>
          <p:cNvPr id="2" name="Rectangle 1"/>
          <p:cNvSpPr/>
          <p:nvPr/>
        </p:nvSpPr>
        <p:spPr>
          <a:xfrm>
            <a:off x="532554" y="1916832"/>
            <a:ext cx="8431934" cy="2677656"/>
          </a:xfrm>
          <a:prstGeom prst="rect">
            <a:avLst/>
          </a:prstGeom>
        </p:spPr>
        <p:txBody>
          <a:bodyPr wrap="square">
            <a:spAutoFit/>
          </a:bodyPr>
          <a:lstStyle/>
          <a:p>
            <a:pPr marL="342900" indent="-342900">
              <a:buFont typeface="Arial" panose="020B0604020202020204" pitchFamily="34" charset="0"/>
              <a:buChar char="•"/>
            </a:pPr>
            <a:r>
              <a:rPr lang="en-US" sz="2400" u="none" dirty="0" smtClean="0">
                <a:solidFill>
                  <a:srgbClr val="7030A0"/>
                </a:solidFill>
              </a:rPr>
              <a:t>Five </a:t>
            </a:r>
            <a:r>
              <a:rPr lang="en-US" sz="2400" u="none" dirty="0">
                <a:solidFill>
                  <a:srgbClr val="7030A0"/>
                </a:solidFill>
              </a:rPr>
              <a:t>Friends love </a:t>
            </a:r>
            <a:r>
              <a:rPr lang="en-US" sz="2400" u="none" dirty="0" smtClean="0">
                <a:solidFill>
                  <a:srgbClr val="7030A0"/>
                </a:solidFill>
              </a:rPr>
              <a:t>Travel</a:t>
            </a:r>
            <a:r>
              <a:rPr lang="en-US" sz="2400" u="none" dirty="0">
                <a:solidFill>
                  <a:srgbClr val="7030A0"/>
                </a:solidFill>
              </a:rPr>
              <a:t>, </a:t>
            </a:r>
            <a:r>
              <a:rPr lang="en-US" sz="2400" u="none" dirty="0" smtClean="0">
                <a:solidFill>
                  <a:srgbClr val="7030A0"/>
                </a:solidFill>
              </a:rPr>
              <a:t>Food</a:t>
            </a:r>
            <a:r>
              <a:rPr lang="en-US" sz="2400" u="none" dirty="0">
                <a:solidFill>
                  <a:srgbClr val="7030A0"/>
                </a:solidFill>
              </a:rPr>
              <a:t>, and Birthday Celebrations</a:t>
            </a:r>
          </a:p>
          <a:p>
            <a:pPr marL="342900" indent="-342900">
              <a:buFont typeface="Arial" panose="020B0604020202020204" pitchFamily="34" charset="0"/>
              <a:buChar char="•"/>
            </a:pPr>
            <a:r>
              <a:rPr lang="en-US" sz="2400" u="none" dirty="0">
                <a:solidFill>
                  <a:srgbClr val="7030A0"/>
                </a:solidFill>
              </a:rPr>
              <a:t>In 2014, we will travel together to one of the world’s top 10 restaurants on each of our </a:t>
            </a:r>
            <a:r>
              <a:rPr lang="en-US" sz="2400" u="none" dirty="0" smtClean="0">
                <a:solidFill>
                  <a:srgbClr val="7030A0"/>
                </a:solidFill>
              </a:rPr>
              <a:t>birthdays</a:t>
            </a:r>
          </a:p>
          <a:p>
            <a:pPr marL="342900" indent="-342900">
              <a:buFont typeface="Arial" panose="020B0604020202020204" pitchFamily="34" charset="0"/>
              <a:buChar char="•"/>
            </a:pPr>
            <a:endParaRPr lang="en-US" sz="2400" u="none" dirty="0">
              <a:solidFill>
                <a:srgbClr val="7030A0"/>
              </a:solidFill>
            </a:endParaRPr>
          </a:p>
          <a:p>
            <a:pPr marL="342900" indent="-342900">
              <a:buFont typeface="Arial" panose="020B0604020202020204" pitchFamily="34" charset="0"/>
              <a:buChar char="•"/>
            </a:pPr>
            <a:r>
              <a:rPr lang="en-US" sz="2400" b="1" u="none" dirty="0">
                <a:solidFill>
                  <a:srgbClr val="7030A0"/>
                </a:solidFill>
              </a:rPr>
              <a:t>The Problem: Which </a:t>
            </a:r>
            <a:r>
              <a:rPr lang="en-US" sz="2400" b="1" u="none" dirty="0" smtClean="0">
                <a:solidFill>
                  <a:srgbClr val="7030A0"/>
                </a:solidFill>
              </a:rPr>
              <a:t>restaurant should the group person visit on each person’s birthday to maximize overall happiness?</a:t>
            </a:r>
            <a:endParaRPr lang="en-US" sz="2400" b="1" u="none" dirty="0">
              <a:solidFill>
                <a:srgbClr val="7030A0"/>
              </a:solidFill>
            </a:endParaRPr>
          </a:p>
        </p:txBody>
      </p:sp>
      <p:sp>
        <p:nvSpPr>
          <p:cNvPr id="5" name="AutoShape 2" descr="data:image/jpeg;base64,/9j/4AAQSkZJRgABAQAAAQABAAD/2wCEAAkGBxQTEhUUEhQUFhUXFxcXGBcXFxgYFxwcGBcXFxcYHBQYHCggGhwlHBcXITEhJSksLi4uGB8zODMsNygtLisBCgoKDg0OGxAQGywkICQsLCwsLCwsLCwsLCwsLCwsLCwsLCwsLCwsLCwsLCwsLCwsLCwsLCwsLCwsLCwsLCwsLP/AABEIAKgBLAMBEQACEQEDEQH/xAAcAAABBQEBAQAAAAAAAAAAAAACAQMEBgcFAAj/xABAEAACAQIDBQYDBQcEAgIDAAABAgMAEQQSIQUGMUFREyJhcYGRBzKhFCNCscFSYnKCktHwM6LC4TSy0vEVQ5P/xAAaAQACAwEBAAAAAAAAAAAAAAACAwABBAUG/8QAMxEAAgIBBAECBQMEAgEFAAAAAAECAxEEEiExQRNRBSJhcYEyobEjkcHwQtEUJDM04fH/2gAMAwEAAhEDEQA/AMTy1WSBBahBaosWrILULFAqi0GFqBJBharISiFlqshbT2Wpkm0UCoWkScOl6XJ4H1xyy/707lLhkw+IjLHDzIhJOpRioYjxBFyPIis8nOMU35G1SU5NNcos++3w9wq4Qz4Im8aCRhmzB4yLlx0Nu9ppYGrcoJ4jLldoTXdKUsTRlL7Mk7PtMjdnfLnsct+mbheiVsc4yPdZEAtTOwOi8bi7wYoumGEv3IWS4bWylTmAPS9jblaufrKYpb/I2EVJ8r/URsduRKsEmIjIkiSQoSAc1sqntLfs3a3hT67nKO5rgktu/Znkqzxa09MFxPBaheC47SWafZ0cz5QIwsZObvMqEqlxbiOnhesUMRva9xuMQwg9090BjYGkjciWJwJI/wBqNtQ6Hkw7wtzt7ulve7bzjwB6kYTip9PydNd5J9nYgdk5eJgGaJ75eml9UNhy66g1n00v+UVyadbRXYy7Qx7O2xEzBFEwHeHyyqepy/Ovjr6VqnKMoNxWJI5WbaJJN5iY9vJu+8DE5G7Iu6o/I5DlYeYNBp71ZFPybZxTfBXnirUmJcAOwq9wPpjbxVaYDgTNibHfFSiGK3aNfKCbXIFyL9bA+1LttVccsuEE854AxuzXidkkUqykhlI1BHKijYpcot1eSC6UxMTKIyy0WRTQBFWAARUBBIqymJUIIahBKhQVQsWoQ9VFhAVCCgVCwgKhY4ooWMih5EoWxyiToNnswuFJHW1KlbFPlj40tojTQEUcZZFzg0NBaLItIkwGxoGOhwbvsJ1x2wuy0Mio6gfvRHMn0y+9Z5XQS9KXfa/AuWYX711/2ZvuxtOV27EzlIuylXXkrD5R4XN7efWsuqhGMfUS54NNk9qNsw2xIpdmJhu7laAAH961848c2tbq/TlVFdNr9znyskrd/wBT5uxUeViCLEGxHiOVSDyjoySydTc98uLi8cy/1KwpWp5rYdX6jbtxNpRHBiNyLhuzdT++ulx0Oo9DQx1MKopSXb/kxaiqcrMx9s/2MY3u2aMPjJ4V4I5C/wAJsy+uUimx44RrhLfBS9ybuLu4uNxBhdit43IYcmFracx4VOZSUUS2fpw3YJ+2NnPh8E8EgsyYgg9Pl4jwPH1pKz63Pt/ktYlFSQfwr2v9nxyKTZJvuj5nVD/UAP5qapbJqTF6mG6t/Tk6HxpwCx4iORLfeKbjoynU+tx7Gq/p+o9n5K01spV4l44RXPh9AJMYoZnUKrPdGKtpYAZhrbWsnxGx107l30PS3Jo2RdiRYrBzQHW8kjKTxV2PaAj1f2JpvwxOzS/N3kwXTdVyl9EfP2Pw+R2U8QSD5g2NaIPjk3yx4NA+HexsBjIGw8y5MUCzBwxBZTqLAm114EW4a9aqKjJtN4fgz3TsqakuUV3f/dA4BwM4dXuVNrGw6i9XGTU3B+AozjZDcis7IxbQzJLGbPGwZT4g39uXrRzWUDFLpm3b0bAi2rhExmGA7Ypew4tb5kP7ykEDy8qko7o749+RNVvpSdU+jCMZDYkdKKDyhtseSEwppnaGmWiyLcRsirF4AIqygSKhWBCKhQlqhAqogoFQsUCoQICoXgICoFgNVqshpDiihGJD8QoGNijZ/g5vKgH2J0+YsUYAdLlW9tDSq8RnhrsvU1uUd6fRH+L26MSI2Kw4VcrBZoxoAW+VwOV7i48QetC3CM8Rf4BpslJbZfhmQstPyFjAqioWi6fDnFT9sYomshDM1+V1yZgOfFfaufrq4OO59mip54fRzMThThca0RJIR8hJFrhh0ueTU3Pq05FzXDL9sTfB4jhImBYE5RbiCCY5FI6fI39Vc51yeZJ/p5/uSuuNkee2sf2M629hXSeQSKVLMzAHozEg+VdOiUZQWGMnFp4LR8KthjEY1C4ukas56EjuqPdgfSicfUls/uLum669y7HIsHk2kkbMwUMynKbX7N5Mt+ouAaxajiqS8oblyimvJxd6QHxTOpYhwGJc3a5uDr6UzSyfpcg1LdHJe9w9inC4nBzE3TEwvb91spYr7AWPn0p0G1OMpdMVqJqdc4rtM7G9WyhtF3jhYK9i2vAsgAUeAIYa1nrulfduivH8BRToqW/3/kyaLDPFiEB7rrIAb/hIb9CPpTZtODybK45kvKZY/iXh53WLESWy2CEX1ubkaeQ1rLoJRTcPIFkIx4h0jnfDP/yJG6R292H9qH4v/wC0l9Safls0jYO8gSDG2I7RMSVAPjHGAfK6t7GpXbKrSqEe2Z7qPUvWesGWbOh+149BxEs6ltLXzPd9OnGt2GoqPljJNRi2vCLfv9skw7UjeJjEJAsgZR8mQEOQPJL253odTFUxaS48CaLN9L3eDg/FbaDS4iIs+b7pTYC1r87dTxtS9DZO1SnPvIMMRjhFGU1vZaNQ+EG9HZGTCyNYSAvFfhnA1X+YAeq+NZNRKVdcmvKBtq9Rp/7go++E4kxczLbV29SDYmmaVNVRyOtjzhHE+zEi9ja9r+PG1aN6TwJ9NtZGZIqNMXKGBgrRZEuI0VohbQJFQHABFQoSrKFtVFi1CBAVCwgKoJDgFUGkGq1QxIdRKFsYoh2tVBYwWHcna32fGQSN8qyLm8j3T9CaVPKW5doP9UXH3NT3i2jh5MVDKGDCeIrkv3c8TZlJHXX/AG1ytRa7lvSw12adFXKGYP8ABlO9GyuxnbKLI92Xw11X0P0tW/S3b4c9ovU0bJ8dM5cGGLsqrxYgC+mp4a1pzjkzbSwbjyLHi0EoJU3V11BtxI637tZ9RzHP1QyCeGl2XL4p7mMGONg70TBc9tStgAGvzUi2vKiVXorj9Iim71Pkl2VfC4rKI5ecUySekgyP9QKxuPzOPusGjTJKbi/f+Ts/EWDO0U3UFf8Akv8AypejkoRcTZKnC+xc/h3ss4DtBOAHk7LKRqMrBjx8GuD6VpWqjT80k+f49zl6lethV9LJVt4hl2wfCT/3XN/yodVzGeDRp+aosrG0heUfw/8AJqqn9AzTr5TWZMKX2XgypKsjQFWHFbtkJ9mp13/xE/YyRaWqmn1yBhGjweMhXPcSEqb20ugVfqq+9YdBdiW6XCSG37rqG8eTk/FHYiiSLFRgESMFe3DMPlPqBb0rfftkvUg+GT4dY2/Tl2ujh/EJrxIv74/2of71i0nEsnRnH5DmfD+PK8reCD6saV8VeVBAUxxkd3dwsTtiZZi3flaJSp/bzXPoDWlpquMV4WREv1MjfDHL/wDk4P2czkX8I3K/lWxtZUpGa/ippGg/E0q8kFjrZ4z4ZihP+0N71j1eqhd+jwZaYyjW0/ODGd4cZ22IkblfKPJe6PyrVpq9lSRoF2FseTEyrFEMztewuBwBY6nTgDTJSxwGsJbn0XXdPd4wTSHExDMmUKHHA3JzDxFhrXP1lkmtvRsprUluiz3xJ3XSNYsVDfJObnnYsoYe4v7UzSO2McT68GaNisbi+0dL4Q7PinhxmGlUEOIz4j5xceINjWuEI2TefYz6mUq9skZ/vXsVsNM8TcVJHmOR9RrV1t5w/A6e2UVJeStSCtCMkkMNRoRIbarAYBqFAmrBDqghQKhYQFQsMChDSHFFUMSHkWhbGpFj3R2EcXiI4R+JgCei8WPoL0iTbeF5HrEIuT8HZ+LOw4sNjQkKhEMMZAHXvKT5nKDVxj6bcciqpOyG59lJowui34jDxnCCSHMJIMj3J5PqfYn865inNXbZ9S4ArunGz7Fn3egi2g2HMoBHaAsPEfMp8D/agrg4Xen7/wAHY1Filp3Ndo5e8+7gwO0QBZYWOdCdQqm9x/Kbj261vm3XmPft9Tm0yVsMv8kDbgyyxTgWueljYEFcw5EqT7ULe5NDoLBpGw94ScBJF3WkjDqqtqHQfhsePdPDpWe/USVagnjr+xnemTuUn03+5mOMVY8yAGzLaxOgzEOB42PCpDMsS9jYqcWOSZYQ/b4EX1ZP+P8A1f3rNL5LX9ToYyjRt4MM8uChkQWlQRPbhocuYHw5+ldHUxhZQm+8HndNP073F9PKM63kgkXGpJKVJcqRbotkF+hsBWGDzU0dSO3biPhlcxwOfyuP9xp9X6StOnt/Jo2xttq+Cw8A4g5WH8JLL+VIusm2oeEDDTYulY/wN4TALi9pBGvkjTM2vGx4X8ytHpat7Uf7h6qx0UZXZZ99tnu8SJHlCBgzKf3DmGXx40eujCjG3hPwc3Q2pWbp8squ2N22xWHaZGuYmbuW4iy3IPUdPOg0tcnBzXg6dupjCyNbXa7KpsSXsc4tqdfak6mv1Wn7GuuCI4YxYcD8VpZD5t92v/tf0rasP9l/kwyXzY+5xNhdquIi7D/VzjIPHha55WvTLtrg93QO33LnvZLOlpJ7BhEbAG4zkBSL+B/OuZp4wfyx9/2E3RzKLj1/kzXszXbyD6bRp3wm3ZE4lnLFWjyiJgeEnzZj1A0FudzSfSdkuHjH8i77vTSjjvv7F23s2un2IvIuSYAixGoYd0gHpfh6Vl1Gohc1Xj5k+Q9FXOu1tP5e/wDoi7Kwwx2xFj4uilR/FETlHqth61tgt9OPKESn6Wq3Pp/5KF8PdrjC7QXObI4aNr8r6r/uUD1pHqOteolnBq1NfqRwiV8bcVC00ZQ/eAZX8RxU+Y19xV0Xu+bljCE1xddeJGUyGtyESYw1GhLGjVgME1ARKsgYFUEEBVF4CUVAkOKKEYh5FoWx0USI0oGxqiah8EggxMrMRdY+7/MdT7D61nnfGmSlIrUKTrwvc5nxk2gsuOGQ3AhjFx5u360Vdqu/qIGqDrhtfuUE05BFq3VmDK0TcHR4vX5kP1I9K52ri09y8ci5JKSfvwO7j7WOGxChuGYadCp/XUU25fpsXg31PfBwflGjfFxkkw0Uq2LRygejC9j4XC0H/mRvntSx2Y9JXOEmn5RTsJgxijGhJLNLGGbqXJuAOirahW5NRXn/AHJubSTl7Fm342BHhmHZ3WNsjgA6gxkJJY+KMPrTL6fTnFLz7mbSXuyMt3aK1vph4ldOyBBFw5POwTL7A0rTuW3L6ZtrbbaYG6+JC50c91rEefA0vURy00a4PETX9627PCF1/Bl/pPdI9jXQ1dClVHHjB5rSNO3EvOTLd5e/Nc68D7qv9qwReK1+TuUpZaO1vXsJfsWGxMYAIjRHtz07rH10v4itEopVQmvJl0939edb9+CRsXAQJg43H+qQGJvzPH0tXMslY7GvA9O31tvg5Gwts9ji5ZP2kZAfVP8A4mtEnJQ+X2wO1VCtxF+Gdzb+8PaKqg96Fg7eIEmUj2pDlOVcYy8ZOXPTelmS+j/7Je5W0yMRJAR3GFh/Epb6FfyFbtBbtlh/8jR8Sp31K1eCo7+bJEGKZUHdazKOmbl71c0o2NIdpbnZSpPs4O1DxXplT0QXP+5vpR9Jf3LrWW2S93dlOmKQupXKpcXHEFbKQeYOYWIpNtilHHuNSUuVySN/sT2jdmWN1A08aXpFte5IRZVL5dq4KPkIrp5yA4tGy/CLHpHgZGYgffm//wDNDes89WtNFtrLbMGpqlZYlH2OL8Xt4QWECEZbhiRz0BA9z9Ky01xt1Mro9GiiHpU5fbJHwS233psMTxAlT0sr/mn1rowl6bf1/ky6yO5KS+xwd7NiLJtFuyBCt94yjhfNY2I+VSbm/LXwrBXqn6TcvfBokpxhFLllK3pmBmIDZiL3YMSDroNeg00rdpY4gZ5OXUuzhMa1imxtjRCmAasEA1CmIahQ8BVDAgKoJIICqCSHFFUxkUPRigY2JZN1dgSYuURRC5OpPIDmSeQpMm28R7NCcYR3S6LhvvBDsxYoML/5PzyzfjsQQEHQHjbwHWl20wb2Pl+RdVs55n0vCOFtbAQ4iMtB/rqoc6WEq/iKj9oHl4VjptnTLE/09fYTKySniX/6U4CuoNOlslirXHgf6dfyuPWk3pSRcq8wLXs/dt55cTLEbdnF2y6XzE/h9Rm9qyQnKUNqWcd/YbVaq8N++DpxbP8AtGALPMxezOF5dwEBbenGs2/Zd8qN0stpNHM3Rx3ZzRFiLK6gDzYM7HyVa2PCkpfkRbHMWvoy9/FPGo8aqPmRwR5EEH65aGer9a3alwvJk0NEopyflFT3h2e5j+0W+7LhAed+zU8OmlvShrbUF+TdXOPqOPnGTgQGxo5LI9vasm5w45Z8GpNj2kHA8CStiPejv10Mek/Y86q5RtyvDMh2pLm7NuscZ+jA/lSYr5Wvqzvw/X+C2bO22smzJMO3zopyjqt73Hleqnb8irfusGWemcdSrF0+yLgZh9lTUCw48uFIk/mZ0YxxPJ28Duyk2zEBsrljJntc/MQfE939K3egv/H9RLnv8HHt1co6t+3WCt7fwkSyhomLCZJVYcgyjl6gVjeVHD8YHbnZBpk/caUtjYyToUzepj1+t6bpI/1Yr7k1M29H/Y6PxH2eyuMQrAWCrbnzFTWNQ1G3HfIHwyxSh6bRnGK775ja/hp9PrVp8HTUEujU9ysE0+CUSgWUkRP+ILfUeVx/lqfRD14ODXXTOPq7fQvzB99ozrfDZ0keIkEgsSbg8iORB6WpMY+m9j8HUrtjbBSiVeWOtCZUols2LA8eCZAdZnVra8DYE6Dmo+orl3TVt+fEf5M90oVYz2ym7w4lpJmJ5d31BN/rXW00FCCSAvbn10O7mx4s4pfsY+9QFtSAuUaNmJ5HMBbxqtXOqNebOv8AJlSecPos+9EjYdpu0e7SZSEW4JRVyjtG0yrfN3RxvxNc/S7bVHauvL/waLpYec/gzWaQsSTxNd2KwsHPb5GTRC2BarBEIqFYBIqwQTUKHrUIzAQFUGkGBVBJDiihGIejFUxsTbPhVtHDYfBSyllzqCzgfOcouBbjbpy51hVnp3uUvbhe5Wprc9qiZbt/az4qeSZ+LsW8hyHoLD0rRBeX2x2NsVFeANjY9o2GtiDdD0bmP4TwNLvqUlkVOG9fVdE/bez1Y/aIxZWPfT9h+enQ0nT2uP8ATl+PqSnl4YOysGzuoUXJIAHjTLJcYN8Y8cn0Fu7sSPDRLEACxTvtzPX0F7CtNGmjW+e2uThW2ubyuvBnmFwvYvLAfwSuv8rcPoa4ty22NHp9PL1KlL6FEjjKsRzGZf0Nbc5iA68yLhFseWfCCdpRcB2ytckhdLXvx7t/WufK+FdrikLlYoy24LZjcKH2Ivgqv6h/7Xrr7P8A0v7/ALnNjPGt/b9jLm41lR2splt3exjHDqn7D6eWbN+ZNY74pTyC6or5vcHc3YIxcpSW/ZxRsNONySE9tT6V0KYOyTj+THq7fQipR7Jm6H3LzIyqXVspNteYIv0uvCuRr9ywNtj6sVJMZ2qbLMAAO85sNBrcjSm0cpfY3VR+RfYue721I1weGRj3pI2sPK966L1ka4KvGeHn6HnbqJTvnNeGZztGfSE9JZT6doL0mxZbX0X8HSpjmLJu5MxXEwtY2U5CeXeLqt/cVKZbLov6gW1v/wAaUX/uCyfEzEAoFHJgD7E0GqtVuq4/4rAr4XBpN+5mxGtH4OuzZdwSPsaANmyswv65v1rpaCWavyzznxOOL39UisfFBRnBNiMnA9TcX9PztWDULGpaXnBs+HS/p4+pmDimLo6bLF9tYQFrEMRq2oUC2ir1YjnyFc+NUVPBgkt1jePoUeaLXXjXZi1gKUC5bi4fsoZJjoZCEB/dTUn3J9q4vxOzfZGteORlUPLKtvdtJpHIJHEkgfTMeZt7V09DSoQyYdTNuWCtkV0TG0ARUBaBqwcAGrBYJqwQahWB8UA4JRUCSDoQw1qmGh5aEYjsbu4/sJlkIzAcr9ef/VIuhvhhDocGqbB2DBtKZJpIwvZEFgvySKblATYc9fLSkUUTfyp8efdC77fSX18GYbewgTFTqvyiaUDyDsB9KfW8Rx7DF8yT9y2bA2FI2CkxXzKhyPHb5kAF281v7Csl1bknJdIC5xjYl5Z0Ph5ssDHJrdApkU9baAeYJFXTbFyTnxgO61+g8d9GmSbUUY5Yb8cOz+ucD8ga2PV1qe7PGDmqpulv6/4KdvkAmNLDhLGr/wAyHKfplrmamcLZ74Ps7fwqT9PY/DM+2pFaeToWv76/rTqnmCNk44kW3dWUmDJxsWB8jr+tcnWxxZn7MCSR2X26g2c0H4lhyeot+tdCOrta9N/pOfPRN3eon5M3Y3N7Vo4wboQcTu7sbQMbqlhZ5ADcX0I0seRvQSrUk37IrUPiK+peNxMZCglJyq7sAwF+IaS2h4c6OvUR00nuXDwczWQsuUcc4ycOacDH4kKdCS31B/5Vzte1YnOPTZ0tMn6MU+8HF3gxLCZkuMrhT7ix19KPRpOvJqrk0sE3BxyusOQFliJF7i1r5mt9aKUoKTz5M18q4Swny+ziYiW6R+cp95D/AGrVP9T+y/grT9F9+FsakTggcI/a7/rTdFFSnLPsjD8VbShj6/4IPxHjdGF+DMSPQf8AdYPT2aiUWaPh9kZV4XaKMGp7R0Ey7bn7cEWExCqe+pVwD+93dPYe9BOyShsXlnP1WmVl0W+sPJG2hvAjwzyGIdqQlyTcXcBTp4AX0rO4TlYsv/UZXHbJxj0sY/JSY4s5AHE/5xra3tR131k0jdLGQYpPseICPYHsmUWAtxRWOpsOfPWj0rjL+nNfZ+Tj376361b+/sVXfrdE4ZwI+8GtlNrE3NgvS/8A3RN+lNxl4NlN8dRXuxhje2Z1gw4jGoVQnG1/2jfxP51ytPB33Ob8jL5quBXZ9z8Q+FXGKFeJr/JqUsSCGW2mo8a70ZOK64ObiM3szyVaaEinp5FSi1wR2o0LY21WLYBqwGBerBEqFEpRS2zQkFVBiqKjLSHQtDkZgNapholQGgY2J9G/DvBrBgIr6M69q382o/22odPfUltzyzn6uTnb9FwZVtjDpiy08QAmF2kQfjHHOvU9axxk4d9Pz7fRnUgvHsaV8K1VsAVOozuCPMCt+mScGmc/X8Wp/QznF4p8DipI1NgrkX6C/H1FjXLnQnmL8f6joVRU0p+GTtvzvDJFikkL6FG4aBgbWtyN29bVj0k1YpUyWDS4L24IO2MXiGCSOrALpmI0GcA2PmLH1rTVCtNxTKqui5cdnI7QsxLG5NaMJLCNTeeWaN8KIwWmBse4v1Ov6UelqjZY9y8HK+KSahHHuc7ePY0cZnvIQQ5yrbiSMyr6gjWsMt1Vvp46/gOrVN7ZY4eF+SnGtR0hYJsrI3RlPswpkFnK90xGoXyZ9mdjDJIcS6Rgk5ydOQve/kA1Ju2+nFy9ga2op59xGWSDEAzKRcc+Y1APlcUiajZXiI+EoyXyg7XnDuCNRlC/Um/1pemg4R5GYwTsBM8admSQvZzG3X5Sp9j9aqxKUt31Rzb0pW/hnBjvYAn5QRz1uxbh6mt05ZeTZVXtikW74e7R7PEWPyspDfSx9/zNDVeqLFKXT4M+vp9SrjtD3xFkZprZrqOA6Hn76Gs8JKVs5fUH4fDbWuOylMutPzwdDHJZdy8JHNN2b31BufDSwv52pTW6ai3jLwI1drrqcorkHffZAwzdmlyHKvY9FW3HnqL+tEoTrs2z8fuYNM/V+ZeXl/gqAkCnVA3QEm3mQOPPSn7W+mb7FmOBYNpNHKsiP3lIINrWta2nIeFEoccGWrdLdCa4NP29tU4rDQzFCllEhBtqToLHprcc+FZNZbK6XHtgVpKVTJpvyZPvHjs8luIXT151q0VOyGfcfbNNl8+De8Sqz4OQi0nejvwLWsy+oAPoa20vbJp9P+TnayvKU4+Cs/F3ZEMGJvAMobUoDoDzIHIeFK01vqTkl0nwW8+kpS7M5c1tRmbGyaIW2ATVgiVCj1QolXpRqyLarLwOotA2NSDFUEEKoJDkcgBF9darGS1LBq+G38HZO1+7lYAdLqQvpwHpXE/8OcLV9x84VThlGdbI2kyZbMRb5WHEf3HhXXnWhcXnk1bcfedFjlsAHJV2QcL2szr4HSsF07qI4g+H5/wVZSr5LPGCpb+41ZsUZE/Gi5h0ZboR7KPemUylNbpdmiqv047M5A2LjBJG0L9LDy5HzB/SsOrqdditiaYvcsMmYrHSPGsTtobxONLZxrG/qQP6qlcY7t6+/wD2cyxOqUWvDw/8HAjPvW98nWi8ov3wrxoXEshPzRn3Ug/lejosjVJyl1gwfEo7qlj3JnxHYZywOjCJvVXKt9MtZbrYXXKcPYx0pqlp+GmZ3KadFHczwCTdSPA0ceJJg2fNBo7uzMcVmDL/APsWMk8+GtvUa0q6vMPs2L06UpYflE3enVkbzHvYj9az0/owaIxwjl4QAsB5Cil0E2X/AOIWCCCKQC33Tx+wBH0B9q1a+pLbJfY8/op7m0/9yZvSTvIte5myXl7V+CovHx1NvoKzXUTu4j45Zn1OpjVhPtkneXZiiAymXMwykC3XKuU68uNZdNd821eQKbZOeNuEUpj5V0sG4sm48mWZm5AL9Wv/AMaz3S2uL+pm1Ud0MF7392Ys2GMgtnjBZT1H4l/X0rs6z03BSb58HE+HWyrt244ZiWKbU1jgj0DZHkiNr20POjzzgFx4ydDam0HGGSMO1u0YgX5JoKKMV6jePCMEecfdlXkGpNaV0Rx5O1uTs0TYi75gkdmJUlTe91sw1FrE+lZtXb6cOO2HTU55+gfxM2jFNPmjJLfiJvbQWAA9zV/D4TjH5hWsrjCCj5RRi1dLBycgmrBEqEPGoUJUITQKSa0gkFUworyHVBngfaoQ9mqYJuEzVZTZbNx9pxxlkcaswsTYg6EFfrXP19U5JSj4NellFcMlb4bJCt28QAR9HAFgrcAbDk35+dL0Wocl6cu0Osrw8oDcvBNPioogSuYnvDiAASeOnAcK0XN4xFZb4Eze2Lk/BfN8fh3li7XD5mZfnXmRa11HUWvbnS1TfSvm5X08CadapzxLgzXCtkcN0qWR9SGDeuGT2xudiDoHFgejDVT/AJ4UiNPpx+wvUw3L7/6hqV8xDdeI6MPmHvr6imx4WCaOxyjtfaJeAxbRMHQ2IBHuLH86CS3LDNkopol7UxUjXSQnWJmX1yn9PpSoRhhOPuYtQm8r6M5rd7Xrr761oXymmp7q0wAhq8h4Lr8OdjJPKe1GYRxkDzZtD5jWiri75uPjswauyWnipQ7yBvDEQrLzRrf0kqawwW2Ti/DOpCW6CkvPJXlmI86a45Jn3LnvxvEs8KonCwN/NRf6Eio7Z3TW/pHL02k9PLfkpuDW5sOelSzhHSRtGzsCMNg8o4hCW/iI1/t6V041qnTP7Ns81ZY79Rn68fYz3enEWht1YD21/SvM6OObF+T0EY4Kjm8K6g5He3cbKrtzJA9h/wB1j1PaRUjqz7zdthGhY99Hyr4oxIHtw9q0ybcYJ+DFHTbL3NdNfuUPHrzsdeZPHob+VaYs14e0jRPqBfug3I8tf0o8C5yxFnf2Juu2PXLHKiyRID2bA65ze4Ye3Cri5OxxS7/wYJWxqSciv7a2BNhmyTIyn6HxB4EeVN3YeHwOjtmsxeTrwOMHhCOEklyeuvL0Fh71hl/Xu+iOhFKmHPjn8lGxcl2udb8a6sFhHFvnueX5OW9aEc19ig1CCVChKhBKhRMJpJryOCqGdC1RDxqyA1ZR4VChwOQBbQ3v7f8A1VYz2TdjovWwNsCaNklsSRZlPMHnauNqdO6pqUDqU2KccMmbp2we0Imc/d5tG/dYFdfEZta003Ke2Xs+QL6m65RXsbw8oHE10btTXVje+zz6i30Yt8TthrBiQ6DuTAsAOAYfOPLUH1rBOKjP5enyjuaK12V4faKSwolyapLjA4k+a/iAT/ENL+oodmDLCE1ZuX5HonPOgkkb02XzbGP7TCvpoAHt5HX6Xrh0RcbkmLlWuyh4Um1j5e2gruzRKIOEMMlg/nSx7NM+FMf+s3gg98x/StWhXzyZyPisuIr7nH2+4M063sO0kHlqa59yxdI6+j5oj9ioxLmZRxuQPcgUc3iLZZbt4lw4wzdnGFJZTpyNwDbwtfSudp7JysWWZq67FLl8HD3Z72JhXkXUHyuCfpeujLC5Yy+e2uTXszVd5dpr9nOUjvMq/W5+imm6n4hC2iUY9nE0enkr1ldGZbemzZB5muXpY4yz0CLVvXuun2GOSJe/GqlrcWUjXztofeupXpttKt89s5NGslLUOEnw+ijYLGLGhVs3Mi2vHl4Vlsrc5ZR1WjrbrLHHC0kiKzMxCkgEgLpcE8Nb+1Y9ZZLfsixNkHJrDxg4+2NpI5cgcSe7/njW7T1yUVk1RklXgreIfTTpr5HQ1vr4ZjuW6OCVsXbbwYgYiM2IOgPAroCp8CBUlDCWO1yI9NTi4y6ZvOCxWF2nhgxVXXmp+ZG6X5Hx51plOFlTb8HIat0tnD/+zFviLg+znYK/cX5Q3E+AtobXvyrn6GSceEdmy2U605fcoM7a3rqROdY+ckFzrTTC3yeqEPVCCVCj1QhOQc6S2bYryH+dUGEKos8ahBDVlAE1YD4EJ7o8/wC9F5AzwiVgcSUYMvEf5al2QUlhmiqeOUXDD7QSaPvEA8fFT1rkyplVPg6UZqSLRs7fktheylb72K2Vv204WPiPqKrWVTt2/QRGmMLHNdP+RjefapxWEjPExtmHXIy2PsbUmmUq5quXQ2uqKk5x8opXGuj0OOzuvs8S4qFG+VnUHy50qbcltQFj9ODkvCNO3w3FieEvh0CSICbDg4A1FuvQ06Wi9OO6Db98nL0/xCe/FnT/AGKTs580WQ81KH1BFcK5bbNy98naKtGSD/l67Lw0RcMk5vGgCyX/AOGu2khWVX4sQR/KOH51S1EqJZSymc7XaaVuGvBV9pYp5JpnS9mdmNhe1yTQNruT5N9P9OCivBEwFu0TT8S/Q0Nv6GHk6e28ReMDq35A1i0kPmyUjlYPEFHV14jh6i3D1rotblhlSSwTp9oTIFEmcrcsLi3IqRr0vSpUxlF4Ag8vJCmxed78rD/upCrZHAxM27drEifBxE2N0ysPEd1h9K7GkalQl+DzGqi675Y98mTb4bFOHxBj1sdUPUHh68q51kPSk4nodNerq1Lz5B2riBFGsY/AoHrz+tcqqLtscmMZWYSCe9wtxrrvrgJd8jW0YwBcWHlR1tg3RWMnN7StGDLlFi3C228OKVgzBCCrAcGuNAwPIcb8fes2rTjW9vZk1FiliGMt/t9Tn79bT7adsrAgEi4NxxOgI+tHoa9lfKFucprLKlOa6ERFjxwQmNMMbCBqi0LULPEVCCWqEwdEGkG5Bj60IZ6oQS/tVlAyGrQMmMu2lGkKb4EJ+79T+dX/AMhb/QFC9U0HXImwuRwPHjSpLJtgycj6Uryac8Fz2JisOYxDnLSWOTkCSNUItwvf3rn6jTzk3PBULVF4TK9PYOyi9gT5+R/KnwT2pvs1KSfRO2RjuylRxxRlYehvVNNPKJJKUXF+T6Ew2PR40kBGVwGB8xXQs1ddaTk+zzEqpKTj5RjO1V7DFzxDgshI8j3l+hFcLVVrLx0ej09m6uMvoV3aC2la37V/fvfrWmh5rWR7ALUaCOxu28faWf5myhDcgXub366UNibj9EItbWMGwbrbNhSG8aizknrztbXyp+i08Zp2TWcnE1l03Pbnooe+uykw2LzKtkk7y24Bjofrr/NWfW0utuMemdXQXuyrntcFX2jJcKOPGs2njg2kGHFFGDDipzC/C66jTppWyMcvAu2XyMf2jt151iBCjKpbQc2tfU8jbhReio7vuZ6Jc8exDWQ8aHCxg1mifDPeMKxw7mwc3Q8s3Ar66eo8abp7fTzF9P8Ak5nxHT716kfHf2JW/G0I3kRWAJQkqeYI5eRPLwrkuVljkxmhp9OO73My2tjszkVs01G2OWanPk5ks3jW1RKlMYL9RR49he73GJDRITZNRWWPPP2aWXR3Hqq828z/AJwoFHfLL6RgjlvL7l+yObKwtpyFaEh8mksLwQJmvTUjDZLJGY60ZnfYqmoWgxVBIWoWIahRMzUnBsywgaoJMJReoWuQqotjUhokLkNtRoUwYj3WFR9oCL+VoCBqKRVcifE3Wks3QaHlehwOUhwOVIYG3A3HIjgaix0xdsXjcjuY2btlXELxPdkHRxz9azKGx7H+PsaKrNyyRhJUwaMlp2ZvY6YQwE6o2ZD4HUr76+prLdp3ZJeyA2RjNz84ONtjackkqyuLM6CxI+YL3c3jwApsaYKO32KrnF/pIMk5YlidT/a36UcYKKwh2T0cnWraImSI58pDDipB9jeqSzx7lWdZNq+HG11lieK/eRsw/hfW/wDVf6U/QvEHH2ON8Qh8+/3E+JeDEuELr80Rzeh0YfkfSs+o1NVmMdp4C+HycLMeGY5HGx1VSaU3FdncTI+In0a+hs2n8pptceULvktjI2BIH9K3+tNty/7iNKkv7Iks9Jwa8hxSkcOJ4efKqkl5I5JLksW18ZhmUO8ueRVZHGpZprWDemvTjeslKuUsJcP+Dmqzc+HwuMFLK8+ddLJrxg9GutzyqN+CJDc549OlFFAzGO0UXJ4La46nko+lHhvhHNtk3L5ul+5DeUsSzHU8f7DwGlMUdqwiR92MySXvRpASmRJGFMRlk1kj1YoIVCw71QQVQs9UITRSTYggKoL6Bg1QQJarwVkFuFWgZdAAVYvHkjo1m89KZ4M+cSGzoavsHpkqN6Bo0QmSleltGqMh6+lD5G+B7ZmN7Nyrf6b91v0bzFSyG+PHa6EKXpz+h1IsGQxzfLewbQg3Fx9KyynxlG+Es9j2IlEbKVILLY2IuNOvnS4KUlyFZysCSbaaeJoyAuRi2Ua6G+uvS5olQq5qWc5OZW3Bv3T/AGIKv1prXsdWLTHlIoGmMTPM3LnVrjkGWHwdXdjeGTCzRyJxUmNgeDDkD56UaTi3KP3Mc4xnHbL7Fz3p3geb/wAcMVfIGW2qs5C5G5A3PrXLjVH1XKXHkdTX6daWOSny4wwkxyIwZdCPqNRp0p/o+o90XwP3YOFj3z3seN9NOdbKltE2rcsA4YkcfD6Vc+S6ltHhJ0NBt9xu72DWbs1Mp4r8v8Z+X21PpQ7dz2mbVW7YfU52EF9Ty08zzP6e9aJ8cIz6SvHL8D8j2/SgSNzkCZeVTaU5keaQDnTIoVOSXk5s+tPjwc+1bnkGQ6Wq12DLiOCO3CjM76GHNWKYFWUEKosOqLCqBHqhCYTSjVnB7NUwTcezVME3HgajImKBfyqdFrkB2q0gJMjzjnRoRNeT02oDe9RexUuVkTDya2q2iQlhkuKSltGqE/BJil01oGjRCfHIExGv0q4i7MMkRbQYoqHTLzOtxyB8Qb6+NDKtZySmx4wxwyHlxocGvc/A0cQVcSDya3McDV7U04mS7iSsX5JknhYjQjyPClpGmmXG326+x5ZbdfWptNG7AjSGokC5DLOQTa+tvQimIRPOX9SzbN3leMPZQcwQHN1UkhvrWG7TKbNdLxHLIG2MY00hkbVmAJ06acPIUyqChHahlqXGPY5zMachDyHFLVNFqQ521uWlDtyFuwQtrY8MQF0Vf/Y8T6Cw9KbTU4rL7OPbY5S58fyAHsLA6cv+/GiwboySikjxl8z41WC94y7A0SyLckxm1GJ5AkPWrQE8vsZY3NH0IbyxmZqtCpMYJogBKhAxVEDqghRULFqEJN6AfkS9QmQgKoJBBarISQb9KFBvhDNqYJfLElW4qJlTWURoX4g8DRsRF+GAy2NWC+B+GXrxoWhsJ8kpGoGjTGXAWf8AtVYL3CBraip2UnjlD6yjlehaHqaZ6ZtKiRVjysCYac5Qp5E2Ph0qSis5FUtrh+CSrCgwbE0eQ9KjIsM9ULY8zmxvx0/OhxyNTwmG0mi6/wCa0O0OUspMESa3H+Xq8C8iXqEzgBqJAshOgvempvBklCOci68tKoLnwI5vzq0VJ5EFjoPyFTlFLD4QLSgcL38aiTYLnFfcjPJ1NMSM8p57GjJarwK3YI7G9ELbEqyhKhAxVFhCqLDFQs9UIP0A4IVAkEKoJcBrQhoBzRICTFC1WS1EQ1aBfBDnXWmIzTWGJe48RUK7G6sEkRYjrQtDY2YJHaUOBymEsgPGqax0GpxfYYtwHp1qhiwuEOZfWhyHtyBa3GiAxjsMSdKrAW72DU+lCw0w/PQ1Qf3HCRka7a8h1111/Sq5yg9yUXlgJMCBao48kVicUhT/AJwqFcHlNuvrVvkieBJJPA1EipSGO2HSi2sT6kUD2g6fU1eGVviNO45WokhUpLwebEACw9zU2sp2pLCGDKDR4EuabyMvJerwKlLI0zXqwRKsoSoQUVRAxULCFUWFUCPVCYHxQDUFUCFFUWgr1QeTyio2UlkImqQTeENcaMV2DIlxUTBlHKIZFqYZ+hTr51CAmoUKr2qFp4H0lFVgNSRIWcdKBxNCuQTSg61W0J2Z5HhJcUOMDlPKBI/zjVgnlxFuVRxIrcdoIzX4afWq2hO3PQBNxrV4Ft5XImU/4bVMkw8Chjbn6VOC8ySFYt/mtRYLbmJ2h529amEVvfkFZAeVXhoFTi/ALnpVoqTT6ANqsW8DDrc6cKJCWsvgbkIGgN6tAvA2TVgnqoglWQ9UIEBVFhVCBLVFh1Aj1Qh//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descr="data:image/jpeg;base64,/9j/4AAQSkZJRgABAQAAAQABAAD/2wCEAAkGBxQTEhUUEhQUFhUXFxcXGBcXFxgYFxwcGBcXFxcYHBQYHCggGhwlHBcXITEhJSksLi4uGB8zODMsNygtLisBCgoKDg0OGxAQGywkICQsLCwsLCwsLCwsLCwsLCwsLCwsLCwsLCwsLCwsLCwsLCwsLCwsLCwsLCwsLCwsLCwsLP/AABEIAKgBLAMBEQACEQEDEQH/xAAcAAABBQEBAQAAAAAAAAAAAAACAQMEBgcFAAj/xABAEAACAQIDBQYDBQcEAgIDAAABAgMAEQQSIQUGMUFREyJhcYGRBzKhFCNCscFSYnKCktHwM6LC4TSy0vEVQ5P/xAAaAQACAwEBAAAAAAAAAAAAAAACAwABBAUG/8QAMxEAAgIBBAECBQMEAgEFAAAAAAECAxEEEiExQRNRBSJhcYEyobEjkcHwQtEUJDM04fH/2gAMAwEAAhEDEQA/AMTy1WSBBahBaosWrILULFAqi0GFqBJBharISiFlqshbT2Wpkm0UCoWkScOl6XJ4H1xyy/707lLhkw+IjLHDzIhJOpRioYjxBFyPIis8nOMU35G1SU5NNcos++3w9wq4Qz4Im8aCRhmzB4yLlx0Nu9ppYGrcoJ4jLldoTXdKUsTRlL7Mk7PtMjdnfLnsct+mbheiVsc4yPdZEAtTOwOi8bi7wYoumGEv3IWS4bWylTmAPS9jblaufrKYpb/I2EVJ8r/URsduRKsEmIjIkiSQoSAc1sqntLfs3a3hT67nKO5rgktu/Znkqzxa09MFxPBaheC47SWafZ0cz5QIwsZObvMqEqlxbiOnhesUMRva9xuMQwg9090BjYGkjciWJwJI/wBqNtQ6Hkw7wtzt7ulve7bzjwB6kYTip9PydNd5J9nYgdk5eJgGaJ75eml9UNhy66g1n00v+UVyadbRXYy7Qx7O2xEzBFEwHeHyyqepy/Ovjr6VqnKMoNxWJI5WbaJJN5iY9vJu+8DE5G7Iu6o/I5DlYeYNBp71ZFPybZxTfBXnirUmJcAOwq9wPpjbxVaYDgTNibHfFSiGK3aNfKCbXIFyL9bA+1LttVccsuEE854AxuzXidkkUqykhlI1BHKijYpcot1eSC6UxMTKIyy0WRTQBFWAARUBBIqymJUIIahBKhQVQsWoQ9VFhAVCCgVCwgKhY4ooWMih5EoWxyiToNnswuFJHW1KlbFPlj40tojTQEUcZZFzg0NBaLItIkwGxoGOhwbvsJ1x2wuy0Mio6gfvRHMn0y+9Z5XQS9KXfa/AuWYX711/2ZvuxtOV27EzlIuylXXkrD5R4XN7efWsuqhGMfUS54NNk9qNsw2xIpdmJhu7laAAH961848c2tbq/TlVFdNr9znyskrd/wBT5uxUeViCLEGxHiOVSDyjoySydTc98uLi8cy/1KwpWp5rYdX6jbtxNpRHBiNyLhuzdT++ulx0Oo9DQx1MKopSXb/kxaiqcrMx9s/2MY3u2aMPjJ4V4I5C/wAJsy+uUimx44RrhLfBS9ybuLu4uNxBhdit43IYcmFracx4VOZSUUS2fpw3YJ+2NnPh8E8EgsyYgg9Pl4jwPH1pKz63Pt/ktYlFSQfwr2v9nxyKTZJvuj5nVD/UAP5qapbJqTF6mG6t/Tk6HxpwCx4iORLfeKbjoynU+tx7Gq/p+o9n5K01spV4l44RXPh9AJMYoZnUKrPdGKtpYAZhrbWsnxGx107l30PS3Jo2RdiRYrBzQHW8kjKTxV2PaAj1f2JpvwxOzS/N3kwXTdVyl9EfP2Pw+R2U8QSD5g2NaIPjk3yx4NA+HexsBjIGw8y5MUCzBwxBZTqLAm114EW4a9aqKjJtN4fgz3TsqakuUV3f/dA4BwM4dXuVNrGw6i9XGTU3B+AozjZDcis7IxbQzJLGbPGwZT4g39uXrRzWUDFLpm3b0bAi2rhExmGA7Ypew4tb5kP7ykEDy8qko7o749+RNVvpSdU+jCMZDYkdKKDyhtseSEwppnaGmWiyLcRsirF4AIqygSKhWBCKhQlqhAqogoFQsUCoQICoXgICoFgNVqshpDiihGJD8QoGNijZ/g5vKgH2J0+YsUYAdLlW9tDSq8RnhrsvU1uUd6fRH+L26MSI2Kw4VcrBZoxoAW+VwOV7i48QetC3CM8Rf4BpslJbZfhmQstPyFjAqioWi6fDnFT9sYomshDM1+V1yZgOfFfaufrq4OO59mip54fRzMThThca0RJIR8hJFrhh0ueTU3Pq05FzXDL9sTfB4jhImBYE5RbiCCY5FI6fI39Vc51yeZJ/p5/uSuuNkee2sf2M629hXSeQSKVLMzAHozEg+VdOiUZQWGMnFp4LR8KthjEY1C4ukas56EjuqPdgfSicfUls/uLum669y7HIsHk2kkbMwUMynKbX7N5Mt+ouAaxajiqS8oblyimvJxd6QHxTOpYhwGJc3a5uDr6UzSyfpcg1LdHJe9w9inC4nBzE3TEwvb91spYr7AWPn0p0G1OMpdMVqJqdc4rtM7G9WyhtF3jhYK9i2vAsgAUeAIYa1nrulfduivH8BRToqW/3/kyaLDPFiEB7rrIAb/hIb9CPpTZtODybK45kvKZY/iXh53WLESWy2CEX1ubkaeQ1rLoJRTcPIFkIx4h0jnfDP/yJG6R292H9qH4v/wC0l9Safls0jYO8gSDG2I7RMSVAPjHGAfK6t7GpXbKrSqEe2Z7qPUvWesGWbOh+149BxEs6ltLXzPd9OnGt2GoqPljJNRi2vCLfv9skw7UjeJjEJAsgZR8mQEOQPJL253odTFUxaS48CaLN9L3eDg/FbaDS4iIs+b7pTYC1r87dTxtS9DZO1SnPvIMMRjhFGU1vZaNQ+EG9HZGTCyNYSAvFfhnA1X+YAeq+NZNRKVdcmvKBtq9Rp/7go++E4kxczLbV29SDYmmaVNVRyOtjzhHE+zEi9ja9r+PG1aN6TwJ9NtZGZIqNMXKGBgrRZEuI0VohbQJFQHABFQoSrKFtVFi1CBAVCwgKoJDgFUGkGq1QxIdRKFsYoh2tVBYwWHcna32fGQSN8qyLm8j3T9CaVPKW5doP9UXH3NT3i2jh5MVDKGDCeIrkv3c8TZlJHXX/AG1ytRa7lvSw12adFXKGYP8ABlO9GyuxnbKLI92Xw11X0P0tW/S3b4c9ovU0bJ8dM5cGGLsqrxYgC+mp4a1pzjkzbSwbjyLHi0EoJU3V11BtxI637tZ9RzHP1QyCeGl2XL4p7mMGONg70TBc9tStgAGvzUi2vKiVXorj9Iim71Pkl2VfC4rKI5ecUySekgyP9QKxuPzOPusGjTJKbi/f+Ts/EWDO0U3UFf8Akv8AypejkoRcTZKnC+xc/h3ss4DtBOAHk7LKRqMrBjx8GuD6VpWqjT80k+f49zl6lethV9LJVt4hl2wfCT/3XN/yodVzGeDRp+aosrG0heUfw/8AJqqn9AzTr5TWZMKX2XgypKsjQFWHFbtkJ9mp13/xE/YyRaWqmn1yBhGjweMhXPcSEqb20ugVfqq+9YdBdiW6XCSG37rqG8eTk/FHYiiSLFRgESMFe3DMPlPqBb0rfftkvUg+GT4dY2/Tl2ujh/EJrxIv74/2of71i0nEsnRnH5DmfD+PK8reCD6saV8VeVBAUxxkd3dwsTtiZZi3flaJSp/bzXPoDWlpquMV4WREv1MjfDHL/wDk4P2czkX8I3K/lWxtZUpGa/ippGg/E0q8kFjrZ4z4ZihP+0N71j1eqhd+jwZaYyjW0/ODGd4cZ22IkblfKPJe6PyrVpq9lSRoF2FseTEyrFEMztewuBwBY6nTgDTJSxwGsJbn0XXdPd4wTSHExDMmUKHHA3JzDxFhrXP1lkmtvRsprUluiz3xJ3XSNYsVDfJObnnYsoYe4v7UzSO2McT68GaNisbi+0dL4Q7PinhxmGlUEOIz4j5xceINjWuEI2TefYz6mUq9skZ/vXsVsNM8TcVJHmOR9RrV1t5w/A6e2UVJeStSCtCMkkMNRoRIbarAYBqFAmrBDqghQKhYQFQsMChDSHFFUMSHkWhbGpFj3R2EcXiI4R+JgCei8WPoL0iTbeF5HrEIuT8HZ+LOw4sNjQkKhEMMZAHXvKT5nKDVxj6bcciqpOyG59lJowui34jDxnCCSHMJIMj3J5PqfYn865inNXbZ9S4ArunGz7Fn3egi2g2HMoBHaAsPEfMp8D/agrg4Xen7/wAHY1Filp3Ndo5e8+7gwO0QBZYWOdCdQqm9x/Kbj261vm3XmPft9Tm0yVsMv8kDbgyyxTgWueljYEFcw5EqT7ULe5NDoLBpGw94ScBJF3WkjDqqtqHQfhsePdPDpWe/USVagnjr+xnemTuUn03+5mOMVY8yAGzLaxOgzEOB42PCpDMsS9jYqcWOSZYQ/b4EX1ZP+P8A1f3rNL5LX9ToYyjRt4MM8uChkQWlQRPbhocuYHw5+ldHUxhZQm+8HndNP073F9PKM63kgkXGpJKVJcqRbotkF+hsBWGDzU0dSO3biPhlcxwOfyuP9xp9X6StOnt/Jo2xttq+Cw8A4g5WH8JLL+VIusm2oeEDDTYulY/wN4TALi9pBGvkjTM2vGx4X8ytHpat7Uf7h6qx0UZXZZ99tnu8SJHlCBgzKf3DmGXx40eujCjG3hPwc3Q2pWbp8squ2N22xWHaZGuYmbuW4iy3IPUdPOg0tcnBzXg6dupjCyNbXa7KpsSXsc4tqdfak6mv1Wn7GuuCI4YxYcD8VpZD5t92v/tf0rasP9l/kwyXzY+5xNhdquIi7D/VzjIPHha55WvTLtrg93QO33LnvZLOlpJ7BhEbAG4zkBSL+B/OuZp4wfyx9/2E3RzKLj1/kzXszXbyD6bRp3wm3ZE4lnLFWjyiJgeEnzZj1A0FudzSfSdkuHjH8i77vTSjjvv7F23s2un2IvIuSYAixGoYd0gHpfh6Vl1Gohc1Xj5k+Q9FXOu1tP5e/wDoi7Kwwx2xFj4uilR/FETlHqth61tgt9OPKESn6Wq3Pp/5KF8PdrjC7QXObI4aNr8r6r/uUD1pHqOteolnBq1NfqRwiV8bcVC00ZQ/eAZX8RxU+Y19xV0Xu+bljCE1xddeJGUyGtyESYw1GhLGjVgME1ARKsgYFUEEBVF4CUVAkOKKEYh5FoWx0USI0oGxqiah8EggxMrMRdY+7/MdT7D61nnfGmSlIrUKTrwvc5nxk2gsuOGQ3AhjFx5u360Vdqu/qIGqDrhtfuUE05BFq3VmDK0TcHR4vX5kP1I9K52ri09y8ci5JKSfvwO7j7WOGxChuGYadCp/XUU25fpsXg31PfBwflGjfFxkkw0Uq2LRygejC9j4XC0H/mRvntSx2Y9JXOEmn5RTsJgxijGhJLNLGGbqXJuAOirahW5NRXn/AHJubSTl7Fm342BHhmHZ3WNsjgA6gxkJJY+KMPrTL6fTnFLz7mbSXuyMt3aK1vph4ldOyBBFw5POwTL7A0rTuW3L6ZtrbbaYG6+JC50c91rEefA0vURy00a4PETX9627PCF1/Bl/pPdI9jXQ1dClVHHjB5rSNO3EvOTLd5e/Nc68D7qv9qwReK1+TuUpZaO1vXsJfsWGxMYAIjRHtz07rH10v4itEopVQmvJl0939edb9+CRsXAQJg43H+qQGJvzPH0tXMslY7GvA9O31tvg5Gwts9ji5ZP2kZAfVP8A4mtEnJQ+X2wO1VCtxF+Gdzb+8PaKqg96Fg7eIEmUj2pDlOVcYy8ZOXPTelmS+j/7Je5W0yMRJAR3GFh/Epb6FfyFbtBbtlh/8jR8Sp31K1eCo7+bJEGKZUHdazKOmbl71c0o2NIdpbnZSpPs4O1DxXplT0QXP+5vpR9Jf3LrWW2S93dlOmKQupXKpcXHEFbKQeYOYWIpNtilHHuNSUuVySN/sT2jdmWN1A08aXpFte5IRZVL5dq4KPkIrp5yA4tGy/CLHpHgZGYgffm//wDNDes89WtNFtrLbMGpqlZYlH2OL8Xt4QWECEZbhiRz0BA9z9Ky01xt1Mro9GiiHpU5fbJHwS233psMTxAlT0sr/mn1rowl6bf1/ky6yO5KS+xwd7NiLJtFuyBCt94yjhfNY2I+VSbm/LXwrBXqn6TcvfBokpxhFLllK3pmBmIDZiL3YMSDroNeg00rdpY4gZ5OXUuzhMa1imxtjRCmAasEA1CmIahQ8BVDAgKoJIICqCSHFFUxkUPRigY2JZN1dgSYuURRC5OpPIDmSeQpMm28R7NCcYR3S6LhvvBDsxYoML/5PzyzfjsQQEHQHjbwHWl20wb2Pl+RdVs55n0vCOFtbAQ4iMtB/rqoc6WEq/iKj9oHl4VjptnTLE/09fYTKySniX/6U4CuoNOlslirXHgf6dfyuPWk3pSRcq8wLXs/dt55cTLEbdnF2y6XzE/h9Rm9qyQnKUNqWcd/YbVaq8N++DpxbP8AtGALPMxezOF5dwEBbenGs2/Zd8qN0stpNHM3Rx3ZzRFiLK6gDzYM7HyVa2PCkpfkRbHMWvoy9/FPGo8aqPmRwR5EEH65aGer9a3alwvJk0NEopyflFT3h2e5j+0W+7LhAed+zU8OmlvShrbUF+TdXOPqOPnGTgQGxo5LI9vasm5w45Z8GpNj2kHA8CStiPejv10Mek/Y86q5RtyvDMh2pLm7NuscZ+jA/lSYr5Wvqzvw/X+C2bO22smzJMO3zopyjqt73Hleqnb8irfusGWemcdSrF0+yLgZh9lTUCw48uFIk/mZ0YxxPJ28Duyk2zEBsrljJntc/MQfE939K3egv/H9RLnv8HHt1co6t+3WCt7fwkSyhomLCZJVYcgyjl6gVjeVHD8YHbnZBpk/caUtjYyToUzepj1+t6bpI/1Yr7k1M29H/Y6PxH2eyuMQrAWCrbnzFTWNQ1G3HfIHwyxSh6bRnGK775ja/hp9PrVp8HTUEujU9ysE0+CUSgWUkRP+ILfUeVx/lqfRD14ODXXTOPq7fQvzB99ozrfDZ0keIkEgsSbg8iORB6WpMY+m9j8HUrtjbBSiVeWOtCZUols2LA8eCZAdZnVra8DYE6Dmo+orl3TVt+fEf5M90oVYz2ym7w4lpJmJ5d31BN/rXW00FCCSAvbn10O7mx4s4pfsY+9QFtSAuUaNmJ5HMBbxqtXOqNebOv8AJlSecPos+9EjYdpu0e7SZSEW4JRVyjtG0yrfN3RxvxNc/S7bVHauvL/waLpYec/gzWaQsSTxNd2KwsHPb5GTRC2BarBEIqFYBIqwQTUKHrUIzAQFUGkGBVBJDiihGIejFUxsTbPhVtHDYfBSyllzqCzgfOcouBbjbpy51hVnp3uUvbhe5Wprc9qiZbt/az4qeSZ+LsW8hyHoLD0rRBeX2x2NsVFeANjY9o2GtiDdD0bmP4TwNLvqUlkVOG9fVdE/bez1Y/aIxZWPfT9h+enQ0nT2uP8ATl+PqSnl4YOysGzuoUXJIAHjTLJcYN8Y8cn0Fu7sSPDRLEACxTvtzPX0F7CtNGmjW+e2uThW2ubyuvBnmFwvYvLAfwSuv8rcPoa4ty22NHp9PL1KlL6FEjjKsRzGZf0Nbc5iA68yLhFseWfCCdpRcB2ytckhdLXvx7t/WufK+FdrikLlYoy24LZjcKH2Ivgqv6h/7Xrr7P8A0v7/ALnNjPGt/b9jLm41lR2splt3exjHDqn7D6eWbN+ZNY74pTyC6or5vcHc3YIxcpSW/ZxRsNONySE9tT6V0KYOyTj+THq7fQipR7Jm6H3LzIyqXVspNteYIv0uvCuRr9ywNtj6sVJMZ2qbLMAAO85sNBrcjSm0cpfY3VR+RfYue721I1weGRj3pI2sPK966L1ka4KvGeHn6HnbqJTvnNeGZztGfSE9JZT6doL0mxZbX0X8HSpjmLJu5MxXEwtY2U5CeXeLqt/cVKZbLov6gW1v/wAaUX/uCyfEzEAoFHJgD7E0GqtVuq4/4rAr4XBpN+5mxGtH4OuzZdwSPsaANmyswv65v1rpaCWavyzznxOOL39UisfFBRnBNiMnA9TcX9PztWDULGpaXnBs+HS/p4+pmDimLo6bLF9tYQFrEMRq2oUC2ir1YjnyFc+NUVPBgkt1jePoUeaLXXjXZi1gKUC5bi4fsoZJjoZCEB/dTUn3J9q4vxOzfZGteORlUPLKtvdtJpHIJHEkgfTMeZt7V09DSoQyYdTNuWCtkV0TG0ARUBaBqwcAGrBYJqwQahWB8UA4JRUCSDoQw1qmGh5aEYjsbu4/sJlkIzAcr9ef/VIuhvhhDocGqbB2DBtKZJpIwvZEFgvySKblATYc9fLSkUUTfyp8efdC77fSX18GYbewgTFTqvyiaUDyDsB9KfW8Rx7DF8yT9y2bA2FI2CkxXzKhyPHb5kAF281v7Csl1bknJdIC5xjYl5Z0Ph5ssDHJrdApkU9baAeYJFXTbFyTnxgO61+g8d9GmSbUUY5Yb8cOz+ucD8ga2PV1qe7PGDmqpulv6/4KdvkAmNLDhLGr/wAyHKfplrmamcLZ74Ps7fwqT9PY/DM+2pFaeToWv76/rTqnmCNk44kW3dWUmDJxsWB8jr+tcnWxxZn7MCSR2X26g2c0H4lhyeot+tdCOrta9N/pOfPRN3eon5M3Y3N7Vo4wboQcTu7sbQMbqlhZ5ADcX0I0seRvQSrUk37IrUPiK+peNxMZCglJyq7sAwF+IaS2h4c6OvUR00nuXDwczWQsuUcc4ycOacDH4kKdCS31B/5Vzte1YnOPTZ0tMn6MU+8HF3gxLCZkuMrhT7ix19KPRpOvJqrk0sE3BxyusOQFliJF7i1r5mt9aKUoKTz5M18q4Swny+ziYiW6R+cp95D/AGrVP9T+y/grT9F9+FsakTggcI/a7/rTdFFSnLPsjD8VbShj6/4IPxHjdGF+DMSPQf8AdYPT2aiUWaPh9kZV4XaKMGp7R0Ey7bn7cEWExCqe+pVwD+93dPYe9BOyShsXlnP1WmVl0W+sPJG2hvAjwzyGIdqQlyTcXcBTp4AX0rO4TlYsv/UZXHbJxj0sY/JSY4s5AHE/5xra3tR131k0jdLGQYpPseICPYHsmUWAtxRWOpsOfPWj0rjL+nNfZ+Tj376361b+/sVXfrdE4ZwI+8GtlNrE3NgvS/8A3RN+lNxl4NlN8dRXuxhje2Z1gw4jGoVQnG1/2jfxP51ytPB33Ob8jL5quBXZ9z8Q+FXGKFeJr/JqUsSCGW2mo8a70ZOK64ObiM3szyVaaEinp5FSi1wR2o0LY21WLYBqwGBerBEqFEpRS2zQkFVBiqKjLSHQtDkZgNapholQGgY2J9G/DvBrBgIr6M69q382o/22odPfUltzyzn6uTnb9FwZVtjDpiy08QAmF2kQfjHHOvU9axxk4d9Pz7fRnUgvHsaV8K1VsAVOozuCPMCt+mScGmc/X8Wp/QznF4p8DipI1NgrkX6C/H1FjXLnQnmL8f6joVRU0p+GTtvzvDJFikkL6FG4aBgbWtyN29bVj0k1YpUyWDS4L24IO2MXiGCSOrALpmI0GcA2PmLH1rTVCtNxTKqui5cdnI7QsxLG5NaMJLCNTeeWaN8KIwWmBse4v1Ov6UelqjZY9y8HK+KSahHHuc7ePY0cZnvIQQ5yrbiSMyr6gjWsMt1Vvp46/gOrVN7ZY4eF+SnGtR0hYJsrI3RlPswpkFnK90xGoXyZ9mdjDJIcS6Rgk5ydOQve/kA1Ju2+nFy9ga2op59xGWSDEAzKRcc+Y1APlcUiajZXiI+EoyXyg7XnDuCNRlC/Um/1pemg4R5GYwTsBM8admSQvZzG3X5Sp9j9aqxKUt31Rzb0pW/hnBjvYAn5QRz1uxbh6mt05ZeTZVXtikW74e7R7PEWPyspDfSx9/zNDVeqLFKXT4M+vp9SrjtD3xFkZprZrqOA6Hn76Gs8JKVs5fUH4fDbWuOylMutPzwdDHJZdy8JHNN2b31BufDSwv52pTW6ai3jLwI1drrqcorkHffZAwzdmlyHKvY9FW3HnqL+tEoTrs2z8fuYNM/V+ZeXl/gqAkCnVA3QEm3mQOPPSn7W+mb7FmOBYNpNHKsiP3lIINrWta2nIeFEoccGWrdLdCa4NP29tU4rDQzFCllEhBtqToLHprcc+FZNZbK6XHtgVpKVTJpvyZPvHjs8luIXT151q0VOyGfcfbNNl8+De8Sqz4OQi0nejvwLWsy+oAPoa20vbJp9P+TnayvKU4+Cs/F3ZEMGJvAMobUoDoDzIHIeFK01vqTkl0nwW8+kpS7M5c1tRmbGyaIW2ATVgiVCj1QolXpRqyLarLwOotA2NSDFUEEKoJDkcgBF9darGS1LBq+G38HZO1+7lYAdLqQvpwHpXE/8OcLV9x84VThlGdbI2kyZbMRb5WHEf3HhXXnWhcXnk1bcfedFjlsAHJV2QcL2szr4HSsF07qI4g+H5/wVZSr5LPGCpb+41ZsUZE/Gi5h0ZboR7KPemUylNbpdmiqv047M5A2LjBJG0L9LDy5HzB/SsOrqdditiaYvcsMmYrHSPGsTtobxONLZxrG/qQP6qlcY7t6+/wD2cyxOqUWvDw/8HAjPvW98nWi8ov3wrxoXEshPzRn3Ug/lejosjVJyl1gwfEo7qlj3JnxHYZywOjCJvVXKt9MtZbrYXXKcPYx0pqlp+GmZ3KadFHczwCTdSPA0ceJJg2fNBo7uzMcVmDL/APsWMk8+GtvUa0q6vMPs2L06UpYflE3enVkbzHvYj9az0/owaIxwjl4QAsB5Cil0E2X/AOIWCCCKQC33Tx+wBH0B9q1a+pLbJfY8/op7m0/9yZvSTvIte5myXl7V+CovHx1NvoKzXUTu4j45Zn1OpjVhPtkneXZiiAymXMwykC3XKuU68uNZdNd821eQKbZOeNuEUpj5V0sG4sm48mWZm5AL9Wv/AMaz3S2uL+pm1Ud0MF7392Ys2GMgtnjBZT1H4l/X0rs6z03BSb58HE+HWyrt244ZiWKbU1jgj0DZHkiNr20POjzzgFx4ydDam0HGGSMO1u0YgX5JoKKMV6jePCMEecfdlXkGpNaV0Rx5O1uTs0TYi75gkdmJUlTe91sw1FrE+lZtXb6cOO2HTU55+gfxM2jFNPmjJLfiJvbQWAA9zV/D4TjH5hWsrjCCj5RRi1dLBycgmrBEqEPGoUJUITQKSa0gkFUworyHVBngfaoQ9mqYJuEzVZTZbNx9pxxlkcaswsTYg6EFfrXP19U5JSj4NellFcMlb4bJCt28QAR9HAFgrcAbDk35+dL0Wocl6cu0Osrw8oDcvBNPioogSuYnvDiAASeOnAcK0XN4xFZb4Eze2Lk/BfN8fh3li7XD5mZfnXmRa11HUWvbnS1TfSvm5X08CadapzxLgzXCtkcN0qWR9SGDeuGT2xudiDoHFgejDVT/AJ4UiNPpx+wvUw3L7/6hqV8xDdeI6MPmHvr6imx4WCaOxyjtfaJeAxbRMHQ2IBHuLH86CS3LDNkopol7UxUjXSQnWJmX1yn9PpSoRhhOPuYtQm8r6M5rd7Xrr761oXymmp7q0wAhq8h4Lr8OdjJPKe1GYRxkDzZtD5jWiri75uPjswauyWnipQ7yBvDEQrLzRrf0kqawwW2Ti/DOpCW6CkvPJXlmI86a45Jn3LnvxvEs8KonCwN/NRf6Eio7Z3TW/pHL02k9PLfkpuDW5sOelSzhHSRtGzsCMNg8o4hCW/iI1/t6V041qnTP7Ns81ZY79Rn68fYz3enEWht1YD21/SvM6OObF+T0EY4Kjm8K6g5He3cbKrtzJA9h/wB1j1PaRUjqz7zdthGhY99Hyr4oxIHtw9q0ybcYJ+DFHTbL3NdNfuUPHrzsdeZPHob+VaYs14e0jRPqBfug3I8tf0o8C5yxFnf2Juu2PXLHKiyRID2bA65ze4Ye3Cri5OxxS7/wYJWxqSciv7a2BNhmyTIyn6HxB4EeVN3YeHwOjtmsxeTrwOMHhCOEklyeuvL0Fh71hl/Xu+iOhFKmHPjn8lGxcl2udb8a6sFhHFvnueX5OW9aEc19ig1CCVChKhBKhRMJpJryOCqGdC1RDxqyA1ZR4VChwOQBbQ3v7f8A1VYz2TdjovWwNsCaNklsSRZlPMHnauNqdO6pqUDqU2KccMmbp2we0Imc/d5tG/dYFdfEZta003Ke2Xs+QL6m65RXsbw8oHE10btTXVje+zz6i30Yt8TthrBiQ6DuTAsAOAYfOPLUH1rBOKjP5enyjuaK12V4faKSwolyapLjA4k+a/iAT/ENL+oodmDLCE1ZuX5HonPOgkkb02XzbGP7TCvpoAHt5HX6Xrh0RcbkmLlWuyh4Um1j5e2gruzRKIOEMMlg/nSx7NM+FMf+s3gg98x/StWhXzyZyPisuIr7nH2+4M063sO0kHlqa59yxdI6+j5oj9ioxLmZRxuQPcgUc3iLZZbt4lw4wzdnGFJZTpyNwDbwtfSudp7JysWWZq67FLl8HD3Z72JhXkXUHyuCfpeujLC5Yy+e2uTXszVd5dpr9nOUjvMq/W5+imm6n4hC2iUY9nE0enkr1ldGZbemzZB5muXpY4yz0CLVvXuun2GOSJe/GqlrcWUjXztofeupXpttKt89s5NGslLUOEnw+ijYLGLGhVs3Mi2vHl4Vlsrc5ZR1WjrbrLHHC0kiKzMxCkgEgLpcE8Nb+1Y9ZZLfsixNkHJrDxg4+2NpI5cgcSe7/njW7T1yUVk1RklXgreIfTTpr5HQ1vr4ZjuW6OCVsXbbwYgYiM2IOgPAroCp8CBUlDCWO1yI9NTi4y6ZvOCxWF2nhgxVXXmp+ZG6X5Hx51plOFlTb8HIat0tnD/+zFviLg+znYK/cX5Q3E+AtobXvyrn6GSceEdmy2U605fcoM7a3rqROdY+ckFzrTTC3yeqEPVCCVCj1QhOQc6S2bYryH+dUGEKos8ahBDVlAE1YD4EJ7o8/wC9F5AzwiVgcSUYMvEf5al2QUlhmiqeOUXDD7QSaPvEA8fFT1rkyplVPg6UZqSLRs7fktheylb72K2Vv204WPiPqKrWVTt2/QRGmMLHNdP+RjefapxWEjPExtmHXIy2PsbUmmUq5quXQ2uqKk5x8opXGuj0OOzuvs8S4qFG+VnUHy50qbcltQFj9ODkvCNO3w3FieEvh0CSICbDg4A1FuvQ06Wi9OO6Db98nL0/xCe/FnT/AGKTs580WQ81KH1BFcK5bbNy98naKtGSD/l67Lw0RcMk5vGgCyX/AOGu2khWVX4sQR/KOH51S1EqJZSymc7XaaVuGvBV9pYp5JpnS9mdmNhe1yTQNruT5N9P9OCivBEwFu0TT8S/Q0Nv6GHk6e28ReMDq35A1i0kPmyUjlYPEFHV14jh6i3D1rotblhlSSwTp9oTIFEmcrcsLi3IqRr0vSpUxlF4Ag8vJCmxed78rD/upCrZHAxM27drEifBxE2N0ysPEd1h9K7GkalQl+DzGqi675Y98mTb4bFOHxBj1sdUPUHh68q51kPSk4nodNerq1Lz5B2riBFGsY/AoHrz+tcqqLtscmMZWYSCe9wtxrrvrgJd8jW0YwBcWHlR1tg3RWMnN7StGDLlFi3C228OKVgzBCCrAcGuNAwPIcb8fes2rTjW9vZk1FiliGMt/t9Tn79bT7adsrAgEi4NxxOgI+tHoa9lfKFucprLKlOa6ERFjxwQmNMMbCBqi0LULPEVCCWqEwdEGkG5Bj60IZ6oQS/tVlAyGrQMmMu2lGkKb4EJ+79T+dX/AMhb/QFC9U0HXImwuRwPHjSpLJtgycj6Uryac8Fz2JisOYxDnLSWOTkCSNUItwvf3rn6jTzk3PBULVF4TK9PYOyi9gT5+R/KnwT2pvs1KSfRO2RjuylRxxRlYehvVNNPKJJKUXF+T6Ew2PR40kBGVwGB8xXQs1ddaTk+zzEqpKTj5RjO1V7DFzxDgshI8j3l+hFcLVVrLx0ej09m6uMvoV3aC2la37V/fvfrWmh5rWR7ALUaCOxu28faWf5myhDcgXub366UNibj9EItbWMGwbrbNhSG8aizknrztbXyp+i08Zp2TWcnE1l03Pbnooe+uykw2LzKtkk7y24Bjofrr/NWfW0utuMemdXQXuyrntcFX2jJcKOPGs2njg2kGHFFGDDipzC/C66jTppWyMcvAu2XyMf2jt151iBCjKpbQc2tfU8jbhReio7vuZ6Jc8exDWQ8aHCxg1mifDPeMKxw7mwc3Q8s3Ar66eo8abp7fTzF9P8Ak5nxHT716kfHf2JW/G0I3kRWAJQkqeYI5eRPLwrkuVljkxmhp9OO73My2tjszkVs01G2OWanPk5ks3jW1RKlMYL9RR49he73GJDRITZNRWWPPP2aWXR3Hqq828z/AJwoFHfLL6RgjlvL7l+yObKwtpyFaEh8mksLwQJmvTUjDZLJGY60ZnfYqmoWgxVBIWoWIahRMzUnBsywgaoJMJReoWuQqotjUhokLkNtRoUwYj3WFR9oCL+VoCBqKRVcifE3Wks3QaHlehwOUhwOVIYG3A3HIjgaix0xdsXjcjuY2btlXELxPdkHRxz9azKGx7H+PsaKrNyyRhJUwaMlp2ZvY6YQwE6o2ZD4HUr76+prLdp3ZJeyA2RjNz84ONtjackkqyuLM6CxI+YL3c3jwApsaYKO32KrnF/pIMk5YlidT/a36UcYKKwh2T0cnWraImSI58pDDipB9jeqSzx7lWdZNq+HG11lieK/eRsw/hfW/wDVf6U/QvEHH2ON8Qh8+/3E+JeDEuELr80Rzeh0YfkfSs+o1NVmMdp4C+HycLMeGY5HGx1VSaU3FdncTI+In0a+hs2n8pptceULvktjI2BIH9K3+tNty/7iNKkv7Iks9Jwa8hxSkcOJ4efKqkl5I5JLksW18ZhmUO8ueRVZHGpZprWDemvTjeslKuUsJcP+Dmqzc+HwuMFLK8+ddLJrxg9GutzyqN+CJDc549OlFFAzGO0UXJ4La46nko+lHhvhHNtk3L5ul+5DeUsSzHU8f7DwGlMUdqwiR92MySXvRpASmRJGFMRlk1kj1YoIVCw71QQVQs9UITRSTYggKoL6Bg1QQJarwVkFuFWgZdAAVYvHkjo1m89KZ4M+cSGzoavsHpkqN6Bo0QmSleltGqMh6+lD5G+B7ZmN7Nyrf6b91v0bzFSyG+PHa6EKXpz+h1IsGQxzfLewbQg3Fx9KyynxlG+Es9j2IlEbKVILLY2IuNOvnS4KUlyFZysCSbaaeJoyAuRi2Ua6G+uvS5olQq5qWc5OZW3Bv3T/AGIKv1prXsdWLTHlIoGmMTPM3LnVrjkGWHwdXdjeGTCzRyJxUmNgeDDkD56UaTi3KP3Mc4xnHbL7Fz3p3geb/wAcMVfIGW2qs5C5G5A3PrXLjVH1XKXHkdTX6daWOSny4wwkxyIwZdCPqNRp0p/o+o90XwP3YOFj3z3seN9NOdbKltE2rcsA4YkcfD6Vc+S6ltHhJ0NBt9xu72DWbs1Mp4r8v8Z+X21PpQ7dz2mbVW7YfU52EF9Ty08zzP6e9aJ8cIz6SvHL8D8j2/SgSNzkCZeVTaU5keaQDnTIoVOSXk5s+tPjwc+1bnkGQ6Wq12DLiOCO3CjM76GHNWKYFWUEKosOqLCqBHqhCYTSjVnB7NUwTcezVME3HgajImKBfyqdFrkB2q0gJMjzjnRoRNeT02oDe9RexUuVkTDya2q2iQlhkuKSltGqE/BJil01oGjRCfHIExGv0q4i7MMkRbQYoqHTLzOtxyB8Qb6+NDKtZySmx4wxwyHlxocGvc/A0cQVcSDya3McDV7U04mS7iSsX5JknhYjQjyPClpGmmXG326+x5ZbdfWptNG7AjSGokC5DLOQTa+tvQimIRPOX9SzbN3leMPZQcwQHN1UkhvrWG7TKbNdLxHLIG2MY00hkbVmAJ06acPIUyqChHahlqXGPY5zMachDyHFLVNFqQ521uWlDtyFuwQtrY8MQF0Vf/Y8T6Cw9KbTU4rL7OPbY5S58fyAHsLA6cv+/GiwboySikjxl8z41WC94y7A0SyLckxm1GJ5AkPWrQE8vsZY3NH0IbyxmZqtCpMYJogBKhAxVEDqghRULFqEJN6AfkS9QmQgKoJBBarISQb9KFBvhDNqYJfLElW4qJlTWURoX4g8DRsRF+GAy2NWC+B+GXrxoWhsJ8kpGoGjTGXAWf8AtVYL3CBraip2UnjlD6yjlehaHqaZ6ZtKiRVjysCYac5Qp5E2Ph0qSis5FUtrh+CSrCgwbE0eQ9KjIsM9ULY8zmxvx0/OhxyNTwmG0mi6/wCa0O0OUspMESa3H+Xq8C8iXqEzgBqJAshOgvempvBklCOci68tKoLnwI5vzq0VJ5EFjoPyFTlFLD4QLSgcL38aiTYLnFfcjPJ1NMSM8p57GjJarwK3YI7G9ELbEqyhKhAxVFhCqLDFQs9UIP0A4IVAkEKoJcBrQhoBzRICTFC1WS1EQ1aBfBDnXWmIzTWGJe48RUK7G6sEkRYjrQtDY2YJHaUOBymEsgPGqax0GpxfYYtwHp1qhiwuEOZfWhyHtyBa3GiAxjsMSdKrAW72DU+lCw0w/PQ1Qf3HCRka7a8h1111/Sq5yg9yUXlgJMCBao48kVicUhT/AJwqFcHlNuvrVvkieBJJPA1EipSGO2HSi2sT6kUD2g6fU1eGVviNO45WokhUpLwebEACw9zU2sp2pLCGDKDR4EuabyMvJerwKlLI0zXqwRKsoSoQUVRAxULCFUWFUCPVCYHxQDUFUCFFUWgr1QeTyio2UlkImqQTeENcaMV2DIlxUTBlHKIZFqYZ+hTr51CAmoUKr2qFp4H0lFVgNSRIWcdKBxNCuQTSg61W0J2Z5HhJcUOMDlPKBI/zjVgnlxFuVRxIrcdoIzX4afWq2hO3PQBNxrV4Ft5XImU/4bVMkw8Chjbn6VOC8ySFYt/mtRYLbmJ2h529amEVvfkFZAeVXhoFTi/ALnpVoqTT6ANqsW8DDrc6cKJCWsvgbkIGgN6tAvA2TVgnqoglWQ9UIEBVFhVCBLVFh1Aj1Qh//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data:image/jpeg;base64,/9j/4AAQSkZJRgABAQAAAQABAAD/2wCEAAkGBxQTEhUUEhQUFhUXFxcXGBcXFxgYFxwcGBcXFxcYHBQYHCggGhwlHBcXITEhJSksLi4uGB8zODMsNygtLisBCgoKDg0OGxAQGywkICQsLCwsLCwsLCwsLCwsLCwsLCwsLCwsLCwsLCwsLCwsLCwsLCwsLCwsLCwsLCwsLCwsLP/AABEIAKgBLAMBEQACEQEDEQH/xAAcAAABBQEBAQAAAAAAAAAAAAACAQMEBgcFAAj/xABAEAACAQIDBQYDBQcEAgIDAAABAgMAEQQSIQUGMUFREyJhcYGRBzKhFCNCscFSYnKCktHwM6LC4TSy0vEVQ5P/xAAaAQACAwEBAAAAAAAAAAAAAAACAwABBAUG/8QAMxEAAgIBBAECBQMEAgEFAAAAAAECAxEEEiExQRNRBSJhcYEyobEjkcHwQtEUJDM04fH/2gAMAwEAAhEDEQA/AMTy1WSBBahBaosWrILULFAqi0GFqBJBharISiFlqshbT2Wpkm0UCoWkScOl6XJ4H1xyy/707lLhkw+IjLHDzIhJOpRioYjxBFyPIis8nOMU35G1SU5NNcos++3w9wq4Qz4Im8aCRhmzB4yLlx0Nu9ppYGrcoJ4jLldoTXdKUsTRlL7Mk7PtMjdnfLnsct+mbheiVsc4yPdZEAtTOwOi8bi7wYoumGEv3IWS4bWylTmAPS9jblaufrKYpb/I2EVJ8r/URsduRKsEmIjIkiSQoSAc1sqntLfs3a3hT67nKO5rgktu/Znkqzxa09MFxPBaheC47SWafZ0cz5QIwsZObvMqEqlxbiOnhesUMRva9xuMQwg9090BjYGkjciWJwJI/wBqNtQ6Hkw7wtzt7ulve7bzjwB6kYTip9PydNd5J9nYgdk5eJgGaJ75eml9UNhy66g1n00v+UVyadbRXYy7Qx7O2xEzBFEwHeHyyqepy/Ovjr6VqnKMoNxWJI5WbaJJN5iY9vJu+8DE5G7Iu6o/I5DlYeYNBp71ZFPybZxTfBXnirUmJcAOwq9wPpjbxVaYDgTNibHfFSiGK3aNfKCbXIFyL9bA+1LttVccsuEE854AxuzXidkkUqykhlI1BHKijYpcot1eSC6UxMTKIyy0WRTQBFWAARUBBIqymJUIIahBKhQVQsWoQ9VFhAVCCgVCwgKhY4ooWMih5EoWxyiToNnswuFJHW1KlbFPlj40tojTQEUcZZFzg0NBaLItIkwGxoGOhwbvsJ1x2wuy0Mio6gfvRHMn0y+9Z5XQS9KXfa/AuWYX711/2ZvuxtOV27EzlIuylXXkrD5R4XN7efWsuqhGMfUS54NNk9qNsw2xIpdmJhu7laAAH961848c2tbq/TlVFdNr9znyskrd/wBT5uxUeViCLEGxHiOVSDyjoySydTc98uLi8cy/1KwpWp5rYdX6jbtxNpRHBiNyLhuzdT++ulx0Oo9DQx1MKopSXb/kxaiqcrMx9s/2MY3u2aMPjJ4V4I5C/wAJsy+uUimx44RrhLfBS9ybuLu4uNxBhdit43IYcmFracx4VOZSUUS2fpw3YJ+2NnPh8E8EgsyYgg9Pl4jwPH1pKz63Pt/ktYlFSQfwr2v9nxyKTZJvuj5nVD/UAP5qapbJqTF6mG6t/Tk6HxpwCx4iORLfeKbjoynU+tx7Gq/p+o9n5K01spV4l44RXPh9AJMYoZnUKrPdGKtpYAZhrbWsnxGx107l30PS3Jo2RdiRYrBzQHW8kjKTxV2PaAj1f2JpvwxOzS/N3kwXTdVyl9EfP2Pw+R2U8QSD5g2NaIPjk3yx4NA+HexsBjIGw8y5MUCzBwxBZTqLAm114EW4a9aqKjJtN4fgz3TsqakuUV3f/dA4BwM4dXuVNrGw6i9XGTU3B+AozjZDcis7IxbQzJLGbPGwZT4g39uXrRzWUDFLpm3b0bAi2rhExmGA7Ypew4tb5kP7ykEDy8qko7o749+RNVvpSdU+jCMZDYkdKKDyhtseSEwppnaGmWiyLcRsirF4AIqygSKhWBCKhQlqhAqogoFQsUCoQICoXgICoFgNVqshpDiihGJD8QoGNijZ/g5vKgH2J0+YsUYAdLlW9tDSq8RnhrsvU1uUd6fRH+L26MSI2Kw4VcrBZoxoAW+VwOV7i48QetC3CM8Rf4BpslJbZfhmQstPyFjAqioWi6fDnFT9sYomshDM1+V1yZgOfFfaufrq4OO59mip54fRzMThThca0RJIR8hJFrhh0ueTU3Pq05FzXDL9sTfB4jhImBYE5RbiCCY5FI6fI39Vc51yeZJ/p5/uSuuNkee2sf2M629hXSeQSKVLMzAHozEg+VdOiUZQWGMnFp4LR8KthjEY1C4ukas56EjuqPdgfSicfUls/uLum669y7HIsHk2kkbMwUMynKbX7N5Mt+ouAaxajiqS8oblyimvJxd6QHxTOpYhwGJc3a5uDr6UzSyfpcg1LdHJe9w9inC4nBzE3TEwvb91spYr7AWPn0p0G1OMpdMVqJqdc4rtM7G9WyhtF3jhYK9i2vAsgAUeAIYa1nrulfduivH8BRToqW/3/kyaLDPFiEB7rrIAb/hIb9CPpTZtODybK45kvKZY/iXh53WLESWy2CEX1ubkaeQ1rLoJRTcPIFkIx4h0jnfDP/yJG6R292H9qH4v/wC0l9Safls0jYO8gSDG2I7RMSVAPjHGAfK6t7GpXbKrSqEe2Z7qPUvWesGWbOh+149BxEs6ltLXzPd9OnGt2GoqPljJNRi2vCLfv9skw7UjeJjEJAsgZR8mQEOQPJL253odTFUxaS48CaLN9L3eDg/FbaDS4iIs+b7pTYC1r87dTxtS9DZO1SnPvIMMRjhFGU1vZaNQ+EG9HZGTCyNYSAvFfhnA1X+YAeq+NZNRKVdcmvKBtq9Rp/7go++E4kxczLbV29SDYmmaVNVRyOtjzhHE+zEi9ja9r+PG1aN6TwJ9NtZGZIqNMXKGBgrRZEuI0VohbQJFQHABFQoSrKFtVFi1CBAVCwgKoJDgFUGkGq1QxIdRKFsYoh2tVBYwWHcna32fGQSN8qyLm8j3T9CaVPKW5doP9UXH3NT3i2jh5MVDKGDCeIrkv3c8TZlJHXX/AG1ytRa7lvSw12adFXKGYP8ABlO9GyuxnbKLI92Xw11X0P0tW/S3b4c9ovU0bJ8dM5cGGLsqrxYgC+mp4a1pzjkzbSwbjyLHi0EoJU3V11BtxI637tZ9RzHP1QyCeGl2XL4p7mMGONg70TBc9tStgAGvzUi2vKiVXorj9Iim71Pkl2VfC4rKI5ecUySekgyP9QKxuPzOPusGjTJKbi/f+Ts/EWDO0U3UFf8Akv8AypejkoRcTZKnC+xc/h3ss4DtBOAHk7LKRqMrBjx8GuD6VpWqjT80k+f49zl6lethV9LJVt4hl2wfCT/3XN/yodVzGeDRp+aosrG0heUfw/8AJqqn9AzTr5TWZMKX2XgypKsjQFWHFbtkJ9mp13/xE/YyRaWqmn1yBhGjweMhXPcSEqb20ugVfqq+9YdBdiW6XCSG37rqG8eTk/FHYiiSLFRgESMFe3DMPlPqBb0rfftkvUg+GT4dY2/Tl2ujh/EJrxIv74/2of71i0nEsnRnH5DmfD+PK8reCD6saV8VeVBAUxxkd3dwsTtiZZi3flaJSp/bzXPoDWlpquMV4WREv1MjfDHL/wDk4P2czkX8I3K/lWxtZUpGa/ippGg/E0q8kFjrZ4z4ZihP+0N71j1eqhd+jwZaYyjW0/ODGd4cZ22IkblfKPJe6PyrVpq9lSRoF2FseTEyrFEMztewuBwBY6nTgDTJSxwGsJbn0XXdPd4wTSHExDMmUKHHA3JzDxFhrXP1lkmtvRsprUluiz3xJ3XSNYsVDfJObnnYsoYe4v7UzSO2McT68GaNisbi+0dL4Q7PinhxmGlUEOIz4j5xceINjWuEI2TefYz6mUq9skZ/vXsVsNM8TcVJHmOR9RrV1t5w/A6e2UVJeStSCtCMkkMNRoRIbarAYBqFAmrBDqghQKhYQFQsMChDSHFFUMSHkWhbGpFj3R2EcXiI4R+JgCei8WPoL0iTbeF5HrEIuT8HZ+LOw4sNjQkKhEMMZAHXvKT5nKDVxj6bcciqpOyG59lJowui34jDxnCCSHMJIMj3J5PqfYn865inNXbZ9S4ArunGz7Fn3egi2g2HMoBHaAsPEfMp8D/agrg4Xen7/wAHY1Filp3Ndo5e8+7gwO0QBZYWOdCdQqm9x/Kbj261vm3XmPft9Tm0yVsMv8kDbgyyxTgWueljYEFcw5EqT7ULe5NDoLBpGw94ScBJF3WkjDqqtqHQfhsePdPDpWe/USVagnjr+xnemTuUn03+5mOMVY8yAGzLaxOgzEOB42PCpDMsS9jYqcWOSZYQ/b4EX1ZP+P8A1f3rNL5LX9ToYyjRt4MM8uChkQWlQRPbhocuYHw5+ldHUxhZQm+8HndNP073F9PKM63kgkXGpJKVJcqRbotkF+hsBWGDzU0dSO3biPhlcxwOfyuP9xp9X6StOnt/Jo2xttq+Cw8A4g5WH8JLL+VIusm2oeEDDTYulY/wN4TALi9pBGvkjTM2vGx4X8ytHpat7Uf7h6qx0UZXZZ99tnu8SJHlCBgzKf3DmGXx40eujCjG3hPwc3Q2pWbp8squ2N22xWHaZGuYmbuW4iy3IPUdPOg0tcnBzXg6dupjCyNbXa7KpsSXsc4tqdfak6mv1Wn7GuuCI4YxYcD8VpZD5t92v/tf0rasP9l/kwyXzY+5xNhdquIi7D/VzjIPHha55WvTLtrg93QO33LnvZLOlpJ7BhEbAG4zkBSL+B/OuZp4wfyx9/2E3RzKLj1/kzXszXbyD6bRp3wm3ZE4lnLFWjyiJgeEnzZj1A0FudzSfSdkuHjH8i77vTSjjvv7F23s2un2IvIuSYAixGoYd0gHpfh6Vl1Gohc1Xj5k+Q9FXOu1tP5e/wDoi7Kwwx2xFj4uilR/FETlHqth61tgt9OPKESn6Wq3Pp/5KF8PdrjC7QXObI4aNr8r6r/uUD1pHqOteolnBq1NfqRwiV8bcVC00ZQ/eAZX8RxU+Y19xV0Xu+bljCE1xddeJGUyGtyESYw1GhLGjVgME1ARKsgYFUEEBVF4CUVAkOKKEYh5FoWx0USI0oGxqiah8EggxMrMRdY+7/MdT7D61nnfGmSlIrUKTrwvc5nxk2gsuOGQ3AhjFx5u360Vdqu/qIGqDrhtfuUE05BFq3VmDK0TcHR4vX5kP1I9K52ri09y8ci5JKSfvwO7j7WOGxChuGYadCp/XUU25fpsXg31PfBwflGjfFxkkw0Uq2LRygejC9j4XC0H/mRvntSx2Y9JXOEmn5RTsJgxijGhJLNLGGbqXJuAOirahW5NRXn/AHJubSTl7Fm342BHhmHZ3WNsjgA6gxkJJY+KMPrTL6fTnFLz7mbSXuyMt3aK1vph4ldOyBBFw5POwTL7A0rTuW3L6ZtrbbaYG6+JC50c91rEefA0vURy00a4PETX9627PCF1/Bl/pPdI9jXQ1dClVHHjB5rSNO3EvOTLd5e/Nc68D7qv9qwReK1+TuUpZaO1vXsJfsWGxMYAIjRHtz07rH10v4itEopVQmvJl0939edb9+CRsXAQJg43H+qQGJvzPH0tXMslY7GvA9O31tvg5Gwts9ji5ZP2kZAfVP8A4mtEnJQ+X2wO1VCtxF+Gdzb+8PaKqg96Fg7eIEmUj2pDlOVcYy8ZOXPTelmS+j/7Je5W0yMRJAR3GFh/Epb6FfyFbtBbtlh/8jR8Sp31K1eCo7+bJEGKZUHdazKOmbl71c0o2NIdpbnZSpPs4O1DxXplT0QXP+5vpR9Jf3LrWW2S93dlOmKQupXKpcXHEFbKQeYOYWIpNtilHHuNSUuVySN/sT2jdmWN1A08aXpFte5IRZVL5dq4KPkIrp5yA4tGy/CLHpHgZGYgffm//wDNDes89WtNFtrLbMGpqlZYlH2OL8Xt4QWECEZbhiRz0BA9z9Ky01xt1Mro9GiiHpU5fbJHwS233psMTxAlT0sr/mn1rowl6bf1/ky6yO5KS+xwd7NiLJtFuyBCt94yjhfNY2I+VSbm/LXwrBXqn6TcvfBokpxhFLllK3pmBmIDZiL3YMSDroNeg00rdpY4gZ5OXUuzhMa1imxtjRCmAasEA1CmIahQ8BVDAgKoJIICqCSHFFUxkUPRigY2JZN1dgSYuURRC5OpPIDmSeQpMm28R7NCcYR3S6LhvvBDsxYoML/5PzyzfjsQQEHQHjbwHWl20wb2Pl+RdVs55n0vCOFtbAQ4iMtB/rqoc6WEq/iKj9oHl4VjptnTLE/09fYTKySniX/6U4CuoNOlslirXHgf6dfyuPWk3pSRcq8wLXs/dt55cTLEbdnF2y6XzE/h9Rm9qyQnKUNqWcd/YbVaq8N++DpxbP8AtGALPMxezOF5dwEBbenGs2/Zd8qN0stpNHM3Rx3ZzRFiLK6gDzYM7HyVa2PCkpfkRbHMWvoy9/FPGo8aqPmRwR5EEH65aGer9a3alwvJk0NEopyflFT3h2e5j+0W+7LhAed+zU8OmlvShrbUF+TdXOPqOPnGTgQGxo5LI9vasm5w45Z8GpNj2kHA8CStiPejv10Mek/Y86q5RtyvDMh2pLm7NuscZ+jA/lSYr5Wvqzvw/X+C2bO22smzJMO3zopyjqt73Hleqnb8irfusGWemcdSrF0+yLgZh9lTUCw48uFIk/mZ0YxxPJ28Duyk2zEBsrljJntc/MQfE939K3egv/H9RLnv8HHt1co6t+3WCt7fwkSyhomLCZJVYcgyjl6gVjeVHD8YHbnZBpk/caUtjYyToUzepj1+t6bpI/1Yr7k1M29H/Y6PxH2eyuMQrAWCrbnzFTWNQ1G3HfIHwyxSh6bRnGK775ja/hp9PrVp8HTUEujU9ysE0+CUSgWUkRP+ILfUeVx/lqfRD14ODXXTOPq7fQvzB99ozrfDZ0keIkEgsSbg8iORB6WpMY+m9j8HUrtjbBSiVeWOtCZUols2LA8eCZAdZnVra8DYE6Dmo+orl3TVt+fEf5M90oVYz2ym7w4lpJmJ5d31BN/rXW00FCCSAvbn10O7mx4s4pfsY+9QFtSAuUaNmJ5HMBbxqtXOqNebOv8AJlSecPos+9EjYdpu0e7SZSEW4JRVyjtG0yrfN3RxvxNc/S7bVHauvL/waLpYec/gzWaQsSTxNd2KwsHPb5GTRC2BarBEIqFYBIqwQTUKHrUIzAQFUGkGBVBJDiihGIejFUxsTbPhVtHDYfBSyllzqCzgfOcouBbjbpy51hVnp3uUvbhe5Wprc9qiZbt/az4qeSZ+LsW8hyHoLD0rRBeX2x2NsVFeANjY9o2GtiDdD0bmP4TwNLvqUlkVOG9fVdE/bez1Y/aIxZWPfT9h+enQ0nT2uP8ATl+PqSnl4YOysGzuoUXJIAHjTLJcYN8Y8cn0Fu7sSPDRLEACxTvtzPX0F7CtNGmjW+e2uThW2ubyuvBnmFwvYvLAfwSuv8rcPoa4ty22NHp9PL1KlL6FEjjKsRzGZf0Nbc5iA68yLhFseWfCCdpRcB2ytckhdLXvx7t/WufK+FdrikLlYoy24LZjcKH2Ivgqv6h/7Xrr7P8A0v7/ALnNjPGt/b9jLm41lR2splt3exjHDqn7D6eWbN+ZNY74pTyC6or5vcHc3YIxcpSW/ZxRsNONySE9tT6V0KYOyTj+THq7fQipR7Jm6H3LzIyqXVspNteYIv0uvCuRr9ywNtj6sVJMZ2qbLMAAO85sNBrcjSm0cpfY3VR+RfYue721I1weGRj3pI2sPK966L1ka4KvGeHn6HnbqJTvnNeGZztGfSE9JZT6doL0mxZbX0X8HSpjmLJu5MxXEwtY2U5CeXeLqt/cVKZbLov6gW1v/wAaUX/uCyfEzEAoFHJgD7E0GqtVuq4/4rAr4XBpN+5mxGtH4OuzZdwSPsaANmyswv65v1rpaCWavyzznxOOL39UisfFBRnBNiMnA9TcX9PztWDULGpaXnBs+HS/p4+pmDimLo6bLF9tYQFrEMRq2oUC2ir1YjnyFc+NUVPBgkt1jePoUeaLXXjXZi1gKUC5bi4fsoZJjoZCEB/dTUn3J9q4vxOzfZGteORlUPLKtvdtJpHIJHEkgfTMeZt7V09DSoQyYdTNuWCtkV0TG0ARUBaBqwcAGrBYJqwQahWB8UA4JRUCSDoQw1qmGh5aEYjsbu4/sJlkIzAcr9ef/VIuhvhhDocGqbB2DBtKZJpIwvZEFgvySKblATYc9fLSkUUTfyp8efdC77fSX18GYbewgTFTqvyiaUDyDsB9KfW8Rx7DF8yT9y2bA2FI2CkxXzKhyPHb5kAF281v7Csl1bknJdIC5xjYl5Z0Ph5ssDHJrdApkU9baAeYJFXTbFyTnxgO61+g8d9GmSbUUY5Yb8cOz+ucD8ga2PV1qe7PGDmqpulv6/4KdvkAmNLDhLGr/wAyHKfplrmamcLZ74Ps7fwqT9PY/DM+2pFaeToWv76/rTqnmCNk44kW3dWUmDJxsWB8jr+tcnWxxZn7MCSR2X26g2c0H4lhyeot+tdCOrta9N/pOfPRN3eon5M3Y3N7Vo4wboQcTu7sbQMbqlhZ5ADcX0I0seRvQSrUk37IrUPiK+peNxMZCglJyq7sAwF+IaS2h4c6OvUR00nuXDwczWQsuUcc4ycOacDH4kKdCS31B/5Vzte1YnOPTZ0tMn6MU+8HF3gxLCZkuMrhT7ix19KPRpOvJqrk0sE3BxyusOQFliJF7i1r5mt9aKUoKTz5M18q4Swny+ziYiW6R+cp95D/AGrVP9T+y/grT9F9+FsakTggcI/a7/rTdFFSnLPsjD8VbShj6/4IPxHjdGF+DMSPQf8AdYPT2aiUWaPh9kZV4XaKMGp7R0Ey7bn7cEWExCqe+pVwD+93dPYe9BOyShsXlnP1WmVl0W+sPJG2hvAjwzyGIdqQlyTcXcBTp4AX0rO4TlYsv/UZXHbJxj0sY/JSY4s5AHE/5xra3tR131k0jdLGQYpPseICPYHsmUWAtxRWOpsOfPWj0rjL+nNfZ+Tj376361b+/sVXfrdE4ZwI+8GtlNrE3NgvS/8A3RN+lNxl4NlN8dRXuxhje2Z1gw4jGoVQnG1/2jfxP51ytPB33Ob8jL5quBXZ9z8Q+FXGKFeJr/JqUsSCGW2mo8a70ZOK64ObiM3szyVaaEinp5FSi1wR2o0LY21WLYBqwGBerBEqFEpRS2zQkFVBiqKjLSHQtDkZgNapholQGgY2J9G/DvBrBgIr6M69q382o/22odPfUltzyzn6uTnb9FwZVtjDpiy08QAmF2kQfjHHOvU9axxk4d9Pz7fRnUgvHsaV8K1VsAVOozuCPMCt+mScGmc/X8Wp/QznF4p8DipI1NgrkX6C/H1FjXLnQnmL8f6joVRU0p+GTtvzvDJFikkL6FG4aBgbWtyN29bVj0k1YpUyWDS4L24IO2MXiGCSOrALpmI0GcA2PmLH1rTVCtNxTKqui5cdnI7QsxLG5NaMJLCNTeeWaN8KIwWmBse4v1Ov6UelqjZY9y8HK+KSahHHuc7ePY0cZnvIQQ5yrbiSMyr6gjWsMt1Vvp46/gOrVN7ZY4eF+SnGtR0hYJsrI3RlPswpkFnK90xGoXyZ9mdjDJIcS6Rgk5ydOQve/kA1Ju2+nFy9ga2op59xGWSDEAzKRcc+Y1APlcUiajZXiI+EoyXyg7XnDuCNRlC/Um/1pemg4R5GYwTsBM8admSQvZzG3X5Sp9j9aqxKUt31Rzb0pW/hnBjvYAn5QRz1uxbh6mt05ZeTZVXtikW74e7R7PEWPyspDfSx9/zNDVeqLFKXT4M+vp9SrjtD3xFkZprZrqOA6Hn76Gs8JKVs5fUH4fDbWuOylMutPzwdDHJZdy8JHNN2b31BufDSwv52pTW6ai3jLwI1drrqcorkHffZAwzdmlyHKvY9FW3HnqL+tEoTrs2z8fuYNM/V+ZeXl/gqAkCnVA3QEm3mQOPPSn7W+mb7FmOBYNpNHKsiP3lIINrWta2nIeFEoccGWrdLdCa4NP29tU4rDQzFCllEhBtqToLHprcc+FZNZbK6XHtgVpKVTJpvyZPvHjs8luIXT151q0VOyGfcfbNNl8+De8Sqz4OQi0nejvwLWsy+oAPoa20vbJp9P+TnayvKU4+Cs/F3ZEMGJvAMobUoDoDzIHIeFK01vqTkl0nwW8+kpS7M5c1tRmbGyaIW2ATVgiVCj1QolXpRqyLarLwOotA2NSDFUEEKoJDkcgBF9darGS1LBq+G38HZO1+7lYAdLqQvpwHpXE/8OcLV9x84VThlGdbI2kyZbMRb5WHEf3HhXXnWhcXnk1bcfedFjlsAHJV2QcL2szr4HSsF07qI4g+H5/wVZSr5LPGCpb+41ZsUZE/Gi5h0ZboR7KPemUylNbpdmiqv047M5A2LjBJG0L9LDy5HzB/SsOrqdditiaYvcsMmYrHSPGsTtobxONLZxrG/qQP6qlcY7t6+/wD2cyxOqUWvDw/8HAjPvW98nWi8ov3wrxoXEshPzRn3Ug/lejosjVJyl1gwfEo7qlj3JnxHYZywOjCJvVXKt9MtZbrYXXKcPYx0pqlp+GmZ3KadFHczwCTdSPA0ceJJg2fNBo7uzMcVmDL/APsWMk8+GtvUa0q6vMPs2L06UpYflE3enVkbzHvYj9az0/owaIxwjl4QAsB5Cil0E2X/AOIWCCCKQC33Tx+wBH0B9q1a+pLbJfY8/op7m0/9yZvSTvIte5myXl7V+CovHx1NvoKzXUTu4j45Zn1OpjVhPtkneXZiiAymXMwykC3XKuU68uNZdNd821eQKbZOeNuEUpj5V0sG4sm48mWZm5AL9Wv/AMaz3S2uL+pm1Ud0MF7392Ys2GMgtnjBZT1H4l/X0rs6z03BSb58HE+HWyrt244ZiWKbU1jgj0DZHkiNr20POjzzgFx4ydDam0HGGSMO1u0YgX5JoKKMV6jePCMEecfdlXkGpNaV0Rx5O1uTs0TYi75gkdmJUlTe91sw1FrE+lZtXb6cOO2HTU55+gfxM2jFNPmjJLfiJvbQWAA9zV/D4TjH5hWsrjCCj5RRi1dLBycgmrBEqEPGoUJUITQKSa0gkFUworyHVBngfaoQ9mqYJuEzVZTZbNx9pxxlkcaswsTYg6EFfrXP19U5JSj4NellFcMlb4bJCt28QAR9HAFgrcAbDk35+dL0Wocl6cu0Osrw8oDcvBNPioogSuYnvDiAASeOnAcK0XN4xFZb4Eze2Lk/BfN8fh3li7XD5mZfnXmRa11HUWvbnS1TfSvm5X08CadapzxLgzXCtkcN0qWR9SGDeuGT2xudiDoHFgejDVT/AJ4UiNPpx+wvUw3L7/6hqV8xDdeI6MPmHvr6imx4WCaOxyjtfaJeAxbRMHQ2IBHuLH86CS3LDNkopol7UxUjXSQnWJmX1yn9PpSoRhhOPuYtQm8r6M5rd7Xrr761oXymmp7q0wAhq8h4Lr8OdjJPKe1GYRxkDzZtD5jWiri75uPjswauyWnipQ7yBvDEQrLzRrf0kqawwW2Ti/DOpCW6CkvPJXlmI86a45Jn3LnvxvEs8KonCwN/NRf6Eio7Z3TW/pHL02k9PLfkpuDW5sOelSzhHSRtGzsCMNg8o4hCW/iI1/t6V041qnTP7Ns81ZY79Rn68fYz3enEWht1YD21/SvM6OObF+T0EY4Kjm8K6g5He3cbKrtzJA9h/wB1j1PaRUjqz7zdthGhY99Hyr4oxIHtw9q0ybcYJ+DFHTbL3NdNfuUPHrzsdeZPHob+VaYs14e0jRPqBfug3I8tf0o8C5yxFnf2Juu2PXLHKiyRID2bA65ze4Ye3Cri5OxxS7/wYJWxqSciv7a2BNhmyTIyn6HxB4EeVN3YeHwOjtmsxeTrwOMHhCOEklyeuvL0Fh71hl/Xu+iOhFKmHPjn8lGxcl2udb8a6sFhHFvnueX5OW9aEc19ig1CCVChKhBKhRMJpJryOCqGdC1RDxqyA1ZR4VChwOQBbQ3v7f8A1VYz2TdjovWwNsCaNklsSRZlPMHnauNqdO6pqUDqU2KccMmbp2we0Imc/d5tG/dYFdfEZta003Ke2Xs+QL6m65RXsbw8oHE10btTXVje+zz6i30Yt8TthrBiQ6DuTAsAOAYfOPLUH1rBOKjP5enyjuaK12V4faKSwolyapLjA4k+a/iAT/ENL+oodmDLCE1ZuX5HonPOgkkb02XzbGP7TCvpoAHt5HX6Xrh0RcbkmLlWuyh4Um1j5e2gruzRKIOEMMlg/nSx7NM+FMf+s3gg98x/StWhXzyZyPisuIr7nH2+4M063sO0kHlqa59yxdI6+j5oj9ioxLmZRxuQPcgUc3iLZZbt4lw4wzdnGFJZTpyNwDbwtfSudp7JysWWZq67FLl8HD3Z72JhXkXUHyuCfpeujLC5Yy+e2uTXszVd5dpr9nOUjvMq/W5+imm6n4hC2iUY9nE0enkr1ldGZbemzZB5muXpY4yz0CLVvXuun2GOSJe/GqlrcWUjXztofeupXpttKt89s5NGslLUOEnw+ijYLGLGhVs3Mi2vHl4Vlsrc5ZR1WjrbrLHHC0kiKzMxCkgEgLpcE8Nb+1Y9ZZLfsixNkHJrDxg4+2NpI5cgcSe7/njW7T1yUVk1RklXgreIfTTpr5HQ1vr4ZjuW6OCVsXbbwYgYiM2IOgPAroCp8CBUlDCWO1yI9NTi4y6ZvOCxWF2nhgxVXXmp+ZG6X5Hx51plOFlTb8HIat0tnD/+zFviLg+znYK/cX5Q3E+AtobXvyrn6GSceEdmy2U605fcoM7a3rqROdY+ckFzrTTC3yeqEPVCCVCj1QhOQc6S2bYryH+dUGEKos8ahBDVlAE1YD4EJ7o8/wC9F5AzwiVgcSUYMvEf5al2QUlhmiqeOUXDD7QSaPvEA8fFT1rkyplVPg6UZqSLRs7fktheylb72K2Vv204WPiPqKrWVTt2/QRGmMLHNdP+RjefapxWEjPExtmHXIy2PsbUmmUq5quXQ2uqKk5x8opXGuj0OOzuvs8S4qFG+VnUHy50qbcltQFj9ODkvCNO3w3FieEvh0CSICbDg4A1FuvQ06Wi9OO6Db98nL0/xCe/FnT/AGKTs580WQ81KH1BFcK5bbNy98naKtGSD/l67Lw0RcMk5vGgCyX/AOGu2khWVX4sQR/KOH51S1EqJZSymc7XaaVuGvBV9pYp5JpnS9mdmNhe1yTQNruT5N9P9OCivBEwFu0TT8S/Q0Nv6GHk6e28ReMDq35A1i0kPmyUjlYPEFHV14jh6i3D1rotblhlSSwTp9oTIFEmcrcsLi3IqRr0vSpUxlF4Ag8vJCmxed78rD/upCrZHAxM27drEifBxE2N0ysPEd1h9K7GkalQl+DzGqi675Y98mTb4bFOHxBj1sdUPUHh68q51kPSk4nodNerq1Lz5B2riBFGsY/AoHrz+tcqqLtscmMZWYSCe9wtxrrvrgJd8jW0YwBcWHlR1tg3RWMnN7StGDLlFi3C228OKVgzBCCrAcGuNAwPIcb8fes2rTjW9vZk1FiliGMt/t9Tn79bT7adsrAgEi4NxxOgI+tHoa9lfKFucprLKlOa6ERFjxwQmNMMbCBqi0LULPEVCCWqEwdEGkG5Bj60IZ6oQS/tVlAyGrQMmMu2lGkKb4EJ+79T+dX/AMhb/QFC9U0HXImwuRwPHjSpLJtgycj6Uryac8Fz2JisOYxDnLSWOTkCSNUItwvf3rn6jTzk3PBULVF4TK9PYOyi9gT5+R/KnwT2pvs1KSfRO2RjuylRxxRlYehvVNNPKJJKUXF+T6Ew2PR40kBGVwGB8xXQs1ddaTk+zzEqpKTj5RjO1V7DFzxDgshI8j3l+hFcLVVrLx0ej09m6uMvoV3aC2la37V/fvfrWmh5rWR7ALUaCOxu28faWf5myhDcgXub366UNibj9EItbWMGwbrbNhSG8aizknrztbXyp+i08Zp2TWcnE1l03Pbnooe+uykw2LzKtkk7y24Bjofrr/NWfW0utuMemdXQXuyrntcFX2jJcKOPGs2njg2kGHFFGDDipzC/C66jTppWyMcvAu2XyMf2jt151iBCjKpbQc2tfU8jbhReio7vuZ6Jc8exDWQ8aHCxg1mifDPeMKxw7mwc3Q8s3Ar66eo8abp7fTzF9P8Ak5nxHT716kfHf2JW/G0I3kRWAJQkqeYI5eRPLwrkuVljkxmhp9OO73My2tjszkVs01G2OWanPk5ks3jW1RKlMYL9RR49he73GJDRITZNRWWPPP2aWXR3Hqq828z/AJwoFHfLL6RgjlvL7l+yObKwtpyFaEh8mksLwQJmvTUjDZLJGY60ZnfYqmoWgxVBIWoWIahRMzUnBsywgaoJMJReoWuQqotjUhokLkNtRoUwYj3WFR9oCL+VoCBqKRVcifE3Wks3QaHlehwOUhwOVIYG3A3HIjgaix0xdsXjcjuY2btlXELxPdkHRxz9azKGx7H+PsaKrNyyRhJUwaMlp2ZvY6YQwE6o2ZD4HUr76+prLdp3ZJeyA2RjNz84ONtjackkqyuLM6CxI+YL3c3jwApsaYKO32KrnF/pIMk5YlidT/a36UcYKKwh2T0cnWraImSI58pDDipB9jeqSzx7lWdZNq+HG11lieK/eRsw/hfW/wDVf6U/QvEHH2ON8Qh8+/3E+JeDEuELr80Rzeh0YfkfSs+o1NVmMdp4C+HycLMeGY5HGx1VSaU3FdncTI+In0a+hs2n8pptceULvktjI2BIH9K3+tNty/7iNKkv7Iks9Jwa8hxSkcOJ4efKqkl5I5JLksW18ZhmUO8ueRVZHGpZprWDemvTjeslKuUsJcP+Dmqzc+HwuMFLK8+ddLJrxg9GutzyqN+CJDc549OlFFAzGO0UXJ4La46nko+lHhvhHNtk3L5ul+5DeUsSzHU8f7DwGlMUdqwiR92MySXvRpASmRJGFMRlk1kj1YoIVCw71QQVQs9UITRSTYggKoL6Bg1QQJarwVkFuFWgZdAAVYvHkjo1m89KZ4M+cSGzoavsHpkqN6Bo0QmSleltGqMh6+lD5G+B7ZmN7Nyrf6b91v0bzFSyG+PHa6EKXpz+h1IsGQxzfLewbQg3Fx9KyynxlG+Es9j2IlEbKVILLY2IuNOvnS4KUlyFZysCSbaaeJoyAuRi2Ua6G+uvS5olQq5qWc5OZW3Bv3T/AGIKv1prXsdWLTHlIoGmMTPM3LnVrjkGWHwdXdjeGTCzRyJxUmNgeDDkD56UaTi3KP3Mc4xnHbL7Fz3p3geb/wAcMVfIGW2qs5C5G5A3PrXLjVH1XKXHkdTX6daWOSny4wwkxyIwZdCPqNRp0p/o+o90XwP3YOFj3z3seN9NOdbKltE2rcsA4YkcfD6Vc+S6ltHhJ0NBt9xu72DWbs1Mp4r8v8Z+X21PpQ7dz2mbVW7YfU52EF9Ty08zzP6e9aJ8cIz6SvHL8D8j2/SgSNzkCZeVTaU5keaQDnTIoVOSXk5s+tPjwc+1bnkGQ6Wq12DLiOCO3CjM76GHNWKYFWUEKosOqLCqBHqhCYTSjVnB7NUwTcezVME3HgajImKBfyqdFrkB2q0gJMjzjnRoRNeT02oDe9RexUuVkTDya2q2iQlhkuKSltGqE/BJil01oGjRCfHIExGv0q4i7MMkRbQYoqHTLzOtxyB8Qb6+NDKtZySmx4wxwyHlxocGvc/A0cQVcSDya3McDV7U04mS7iSsX5JknhYjQjyPClpGmmXG326+x5ZbdfWptNG7AjSGokC5DLOQTa+tvQimIRPOX9SzbN3leMPZQcwQHN1UkhvrWG7TKbNdLxHLIG2MY00hkbVmAJ06acPIUyqChHahlqXGPY5zMachDyHFLVNFqQ521uWlDtyFuwQtrY8MQF0Vf/Y8T6Cw9KbTU4rL7OPbY5S58fyAHsLA6cv+/GiwboySikjxl8z41WC94y7A0SyLckxm1GJ5AkPWrQE8vsZY3NH0IbyxmZqtCpMYJogBKhAxVEDqghRULFqEJN6AfkS9QmQgKoJBBarISQb9KFBvhDNqYJfLElW4qJlTWURoX4g8DRsRF+GAy2NWC+B+GXrxoWhsJ8kpGoGjTGXAWf8AtVYL3CBraip2UnjlD6yjlehaHqaZ6ZtKiRVjysCYac5Qp5E2Ph0qSis5FUtrh+CSrCgwbE0eQ9KjIsM9ULY8zmxvx0/OhxyNTwmG0mi6/wCa0O0OUspMESa3H+Xq8C8iXqEzgBqJAshOgvempvBklCOci68tKoLnwI5vzq0VJ5EFjoPyFTlFLD4QLSgcL38aiTYLnFfcjPJ1NMSM8p57GjJarwK3YI7G9ELbEqyhKhAxVFhCqLDFQs9UIP0A4IVAkEKoJcBrQhoBzRICTFC1WS1EQ1aBfBDnXWmIzTWGJe48RUK7G6sEkRYjrQtDY2YJHaUOBymEsgPGqax0GpxfYYtwHp1qhiwuEOZfWhyHtyBa3GiAxjsMSdKrAW72DU+lCw0w/PQ1Qf3HCRka7a8h1111/Sq5yg9yUXlgJMCBao48kVicUhT/AJwqFcHlNuvrVvkieBJJPA1EipSGO2HSi2sT6kUD2g6fU1eGVviNO45WokhUpLwebEACw9zU2sp2pLCGDKDR4EuabyMvJerwKlLI0zXqwRKsoSoQUVRAxULCFUWFUCPVCYHxQDUFUCFFUWgr1QeTyio2UlkImqQTeENcaMV2DIlxUTBlHKIZFqYZ+hTr51CAmoUKr2qFp4H0lFVgNSRIWcdKBxNCuQTSg61W0J2Z5HhJcUOMDlPKBI/zjVgnlxFuVRxIrcdoIzX4afWq2hO3PQBNxrV4Ft5XImU/4bVMkw8Chjbn6VOC8ySFYt/mtRYLbmJ2h529amEVvfkFZAeVXhoFTi/ALnpVoqTT6ANqsW8DDrc6cKJCWsvgbkIGgN6tAvA2TVgnqoglWQ9UIEBVFhVCBLVFh1Aj1Qh//9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8" descr="data:image/jpeg;base64,/9j/4AAQSkZJRgABAQAAAQABAAD/2wCEAAkGBxQTEhUUEhQUFhUXFxcXGBcXFxgYFxwcGBcXFxcYHBQYHCggGhwlHBcXITEhJSksLi4uGB8zODMsNygtLisBCgoKDg0OGxAQGywkICQsLCwsLCwsLCwsLCwsLCwsLCwsLCwsLCwsLCwsLCwsLCwsLCwsLCwsLCwsLCwsLCwsLP/AABEIAKgBLAMBEQACEQEDEQH/xAAcAAABBQEBAQAAAAAAAAAAAAACAQMEBgcFAAj/xABAEAACAQIDBQYDBQcEAgIDAAABAgMAEQQSIQUGMUFREyJhcYGRBzKhFCNCscFSYnKCktHwM6LC4TSy0vEVQ5P/xAAaAQACAwEBAAAAAAAAAAAAAAACAwABBAUG/8QAMxEAAgIBBAECBQMEAgEFAAAAAAECAxEEEiExQRNRBSJhcYEyobEjkcHwQtEUJDM04fH/2gAMAwEAAhEDEQA/AMTy1WSBBahBaosWrILULFAqi0GFqBJBharISiFlqshbT2Wpkm0UCoWkScOl6XJ4H1xyy/707lLhkw+IjLHDzIhJOpRioYjxBFyPIis8nOMU35G1SU5NNcos++3w9wq4Qz4Im8aCRhmzB4yLlx0Nu9ppYGrcoJ4jLldoTXdKUsTRlL7Mk7PtMjdnfLnsct+mbheiVsc4yPdZEAtTOwOi8bi7wYoumGEv3IWS4bWylTmAPS9jblaufrKYpb/I2EVJ8r/URsduRKsEmIjIkiSQoSAc1sqntLfs3a3hT67nKO5rgktu/Znkqzxa09MFxPBaheC47SWafZ0cz5QIwsZObvMqEqlxbiOnhesUMRva9xuMQwg9090BjYGkjciWJwJI/wBqNtQ6Hkw7wtzt7ulve7bzjwB6kYTip9PydNd5J9nYgdk5eJgGaJ75eml9UNhy66g1n00v+UVyadbRXYy7Qx7O2xEzBFEwHeHyyqepy/Ovjr6VqnKMoNxWJI5WbaJJN5iY9vJu+8DE5G7Iu6o/I5DlYeYNBp71ZFPybZxTfBXnirUmJcAOwq9wPpjbxVaYDgTNibHfFSiGK3aNfKCbXIFyL9bA+1LttVccsuEE854AxuzXidkkUqykhlI1BHKijYpcot1eSC6UxMTKIyy0WRTQBFWAARUBBIqymJUIIahBKhQVQsWoQ9VFhAVCCgVCwgKhY4ooWMih5EoWxyiToNnswuFJHW1KlbFPlj40tojTQEUcZZFzg0NBaLItIkwGxoGOhwbvsJ1x2wuy0Mio6gfvRHMn0y+9Z5XQS9KXfa/AuWYX711/2ZvuxtOV27EzlIuylXXkrD5R4XN7efWsuqhGMfUS54NNk9qNsw2xIpdmJhu7laAAH961848c2tbq/TlVFdNr9znyskrd/wBT5uxUeViCLEGxHiOVSDyjoySydTc98uLi8cy/1KwpWp5rYdX6jbtxNpRHBiNyLhuzdT++ulx0Oo9DQx1MKopSXb/kxaiqcrMx9s/2MY3u2aMPjJ4V4I5C/wAJsy+uUimx44RrhLfBS9ybuLu4uNxBhdit43IYcmFracx4VOZSUUS2fpw3YJ+2NnPh8E8EgsyYgg9Pl4jwPH1pKz63Pt/ktYlFSQfwr2v9nxyKTZJvuj5nVD/UAP5qapbJqTF6mG6t/Tk6HxpwCx4iORLfeKbjoynU+tx7Gq/p+o9n5K01spV4l44RXPh9AJMYoZnUKrPdGKtpYAZhrbWsnxGx107l30PS3Jo2RdiRYrBzQHW8kjKTxV2PaAj1f2JpvwxOzS/N3kwXTdVyl9EfP2Pw+R2U8QSD5g2NaIPjk3yx4NA+HexsBjIGw8y5MUCzBwxBZTqLAm114EW4a9aqKjJtN4fgz3TsqakuUV3f/dA4BwM4dXuVNrGw6i9XGTU3B+AozjZDcis7IxbQzJLGbPGwZT4g39uXrRzWUDFLpm3b0bAi2rhExmGA7Ypew4tb5kP7ykEDy8qko7o749+RNVvpSdU+jCMZDYkdKKDyhtseSEwppnaGmWiyLcRsirF4AIqygSKhWBCKhQlqhAqogoFQsUCoQICoXgICoFgNVqshpDiihGJD8QoGNijZ/g5vKgH2J0+YsUYAdLlW9tDSq8RnhrsvU1uUd6fRH+L26MSI2Kw4VcrBZoxoAW+VwOV7i48QetC3CM8Rf4BpslJbZfhmQstPyFjAqioWi6fDnFT9sYomshDM1+V1yZgOfFfaufrq4OO59mip54fRzMThThca0RJIR8hJFrhh0ueTU3Pq05FzXDL9sTfB4jhImBYE5RbiCCY5FI6fI39Vc51yeZJ/p5/uSuuNkee2sf2M629hXSeQSKVLMzAHozEg+VdOiUZQWGMnFp4LR8KthjEY1C4ukas56EjuqPdgfSicfUls/uLum669y7HIsHk2kkbMwUMynKbX7N5Mt+ouAaxajiqS8oblyimvJxd6QHxTOpYhwGJc3a5uDr6UzSyfpcg1LdHJe9w9inC4nBzE3TEwvb91spYr7AWPn0p0G1OMpdMVqJqdc4rtM7G9WyhtF3jhYK9i2vAsgAUeAIYa1nrulfduivH8BRToqW/3/kyaLDPFiEB7rrIAb/hIb9CPpTZtODybK45kvKZY/iXh53WLESWy2CEX1ubkaeQ1rLoJRTcPIFkIx4h0jnfDP/yJG6R292H9qH4v/wC0l9Safls0jYO8gSDG2I7RMSVAPjHGAfK6t7GpXbKrSqEe2Z7qPUvWesGWbOh+149BxEs6ltLXzPd9OnGt2GoqPljJNRi2vCLfv9skw7UjeJjEJAsgZR8mQEOQPJL253odTFUxaS48CaLN9L3eDg/FbaDS4iIs+b7pTYC1r87dTxtS9DZO1SnPvIMMRjhFGU1vZaNQ+EG9HZGTCyNYSAvFfhnA1X+YAeq+NZNRKVdcmvKBtq9Rp/7go++E4kxczLbV29SDYmmaVNVRyOtjzhHE+zEi9ja9r+PG1aN6TwJ9NtZGZIqNMXKGBgrRZEuI0VohbQJFQHABFQoSrKFtVFi1CBAVCwgKoJDgFUGkGq1QxIdRKFsYoh2tVBYwWHcna32fGQSN8qyLm8j3T9CaVPKW5doP9UXH3NT3i2jh5MVDKGDCeIrkv3c8TZlJHXX/AG1ytRa7lvSw12adFXKGYP8ABlO9GyuxnbKLI92Xw11X0P0tW/S3b4c9ovU0bJ8dM5cGGLsqrxYgC+mp4a1pzjkzbSwbjyLHi0EoJU3V11BtxI637tZ9RzHP1QyCeGl2XL4p7mMGONg70TBc9tStgAGvzUi2vKiVXorj9Iim71Pkl2VfC4rKI5ecUySekgyP9QKxuPzOPusGjTJKbi/f+Ts/EWDO0U3UFf8Akv8AypejkoRcTZKnC+xc/h3ss4DtBOAHk7LKRqMrBjx8GuD6VpWqjT80k+f49zl6lethV9LJVt4hl2wfCT/3XN/yodVzGeDRp+aosrG0heUfw/8AJqqn9AzTr5TWZMKX2XgypKsjQFWHFbtkJ9mp13/xE/YyRaWqmn1yBhGjweMhXPcSEqb20ugVfqq+9YdBdiW6XCSG37rqG8eTk/FHYiiSLFRgESMFe3DMPlPqBb0rfftkvUg+GT4dY2/Tl2ujh/EJrxIv74/2of71i0nEsnRnH5DmfD+PK8reCD6saV8VeVBAUxxkd3dwsTtiZZi3flaJSp/bzXPoDWlpquMV4WREv1MjfDHL/wDk4P2czkX8I3K/lWxtZUpGa/ippGg/E0q8kFjrZ4z4ZihP+0N71j1eqhd+jwZaYyjW0/ODGd4cZ22IkblfKPJe6PyrVpq9lSRoF2FseTEyrFEMztewuBwBY6nTgDTJSxwGsJbn0XXdPd4wTSHExDMmUKHHA3JzDxFhrXP1lkmtvRsprUluiz3xJ3XSNYsVDfJObnnYsoYe4v7UzSO2McT68GaNisbi+0dL4Q7PinhxmGlUEOIz4j5xceINjWuEI2TefYz6mUq9skZ/vXsVsNM8TcVJHmOR9RrV1t5w/A6e2UVJeStSCtCMkkMNRoRIbarAYBqFAmrBDqghQKhYQFQsMChDSHFFUMSHkWhbGpFj3R2EcXiI4R+JgCei8WPoL0iTbeF5HrEIuT8HZ+LOw4sNjQkKhEMMZAHXvKT5nKDVxj6bcciqpOyG59lJowui34jDxnCCSHMJIMj3J5PqfYn865inNXbZ9S4ArunGz7Fn3egi2g2HMoBHaAsPEfMp8D/agrg4Xen7/wAHY1Filp3Ndo5e8+7gwO0QBZYWOdCdQqm9x/Kbj261vm3XmPft9Tm0yVsMv8kDbgyyxTgWueljYEFcw5EqT7ULe5NDoLBpGw94ScBJF3WkjDqqtqHQfhsePdPDpWe/USVagnjr+xnemTuUn03+5mOMVY8yAGzLaxOgzEOB42PCpDMsS9jYqcWOSZYQ/b4EX1ZP+P8A1f3rNL5LX9ToYyjRt4MM8uChkQWlQRPbhocuYHw5+ldHUxhZQm+8HndNP073F9PKM63kgkXGpJKVJcqRbotkF+hsBWGDzU0dSO3biPhlcxwOfyuP9xp9X6StOnt/Jo2xttq+Cw8A4g5WH8JLL+VIusm2oeEDDTYulY/wN4TALi9pBGvkjTM2vGx4X8ytHpat7Uf7h6qx0UZXZZ99tnu8SJHlCBgzKf3DmGXx40eujCjG3hPwc3Q2pWbp8squ2N22xWHaZGuYmbuW4iy3IPUdPOg0tcnBzXg6dupjCyNbXa7KpsSXsc4tqdfak6mv1Wn7GuuCI4YxYcD8VpZD5t92v/tf0rasP9l/kwyXzY+5xNhdquIi7D/VzjIPHha55WvTLtrg93QO33LnvZLOlpJ7BhEbAG4zkBSL+B/OuZp4wfyx9/2E3RzKLj1/kzXszXbyD6bRp3wm3ZE4lnLFWjyiJgeEnzZj1A0FudzSfSdkuHjH8i77vTSjjvv7F23s2un2IvIuSYAixGoYd0gHpfh6Vl1Gohc1Xj5k+Q9FXOu1tP5e/wDoi7Kwwx2xFj4uilR/FETlHqth61tgt9OPKESn6Wq3Pp/5KF8PdrjC7QXObI4aNr8r6r/uUD1pHqOteolnBq1NfqRwiV8bcVC00ZQ/eAZX8RxU+Y19xV0Xu+bljCE1xddeJGUyGtyESYw1GhLGjVgME1ARKsgYFUEEBVF4CUVAkOKKEYh5FoWx0USI0oGxqiah8EggxMrMRdY+7/MdT7D61nnfGmSlIrUKTrwvc5nxk2gsuOGQ3AhjFx5u360Vdqu/qIGqDrhtfuUE05BFq3VmDK0TcHR4vX5kP1I9K52ri09y8ci5JKSfvwO7j7WOGxChuGYadCp/XUU25fpsXg31PfBwflGjfFxkkw0Uq2LRygejC9j4XC0H/mRvntSx2Y9JXOEmn5RTsJgxijGhJLNLGGbqXJuAOirahW5NRXn/AHJubSTl7Fm342BHhmHZ3WNsjgA6gxkJJY+KMPrTL6fTnFLz7mbSXuyMt3aK1vph4ldOyBBFw5POwTL7A0rTuW3L6ZtrbbaYG6+JC50c91rEefA0vURy00a4PETX9627PCF1/Bl/pPdI9jXQ1dClVHHjB5rSNO3EvOTLd5e/Nc68D7qv9qwReK1+TuUpZaO1vXsJfsWGxMYAIjRHtz07rH10v4itEopVQmvJl0939edb9+CRsXAQJg43H+qQGJvzPH0tXMslY7GvA9O31tvg5Gwts9ji5ZP2kZAfVP8A4mtEnJQ+X2wO1VCtxF+Gdzb+8PaKqg96Fg7eIEmUj2pDlOVcYy8ZOXPTelmS+j/7Je5W0yMRJAR3GFh/Epb6FfyFbtBbtlh/8jR8Sp31K1eCo7+bJEGKZUHdazKOmbl71c0o2NIdpbnZSpPs4O1DxXplT0QXP+5vpR9Jf3LrWW2S93dlOmKQupXKpcXHEFbKQeYOYWIpNtilHHuNSUuVySN/sT2jdmWN1A08aXpFte5IRZVL5dq4KPkIrp5yA4tGy/CLHpHgZGYgffm//wDNDes89WtNFtrLbMGpqlZYlH2OL8Xt4QWECEZbhiRz0BA9z9Ky01xt1Mro9GiiHpU5fbJHwS233psMTxAlT0sr/mn1rowl6bf1/ky6yO5KS+xwd7NiLJtFuyBCt94yjhfNY2I+VSbm/LXwrBXqn6TcvfBokpxhFLllK3pmBmIDZiL3YMSDroNeg00rdpY4gZ5OXUuzhMa1imxtjRCmAasEA1CmIahQ8BVDAgKoJIICqCSHFFUxkUPRigY2JZN1dgSYuURRC5OpPIDmSeQpMm28R7NCcYR3S6LhvvBDsxYoML/5PzyzfjsQQEHQHjbwHWl20wb2Pl+RdVs55n0vCOFtbAQ4iMtB/rqoc6WEq/iKj9oHl4VjptnTLE/09fYTKySniX/6U4CuoNOlslirXHgf6dfyuPWk3pSRcq8wLXs/dt55cTLEbdnF2y6XzE/h9Rm9qyQnKUNqWcd/YbVaq8N++DpxbP8AtGALPMxezOF5dwEBbenGs2/Zd8qN0stpNHM3Rx3ZzRFiLK6gDzYM7HyVa2PCkpfkRbHMWvoy9/FPGo8aqPmRwR5EEH65aGer9a3alwvJk0NEopyflFT3h2e5j+0W+7LhAed+zU8OmlvShrbUF+TdXOPqOPnGTgQGxo5LI9vasm5w45Z8GpNj2kHA8CStiPejv10Mek/Y86q5RtyvDMh2pLm7NuscZ+jA/lSYr5Wvqzvw/X+C2bO22smzJMO3zopyjqt73Hleqnb8irfusGWemcdSrF0+yLgZh9lTUCw48uFIk/mZ0YxxPJ28Duyk2zEBsrljJntc/MQfE939K3egv/H9RLnv8HHt1co6t+3WCt7fwkSyhomLCZJVYcgyjl6gVjeVHD8YHbnZBpk/caUtjYyToUzepj1+t6bpI/1Yr7k1M29H/Y6PxH2eyuMQrAWCrbnzFTWNQ1G3HfIHwyxSh6bRnGK775ja/hp9PrVp8HTUEujU9ysE0+CUSgWUkRP+ILfUeVx/lqfRD14ODXXTOPq7fQvzB99ozrfDZ0keIkEgsSbg8iORB6WpMY+m9j8HUrtjbBSiVeWOtCZUols2LA8eCZAdZnVra8DYE6Dmo+orl3TVt+fEf5M90oVYz2ym7w4lpJmJ5d31BN/rXW00FCCSAvbn10O7mx4s4pfsY+9QFtSAuUaNmJ5HMBbxqtXOqNebOv8AJlSecPos+9EjYdpu0e7SZSEW4JRVyjtG0yrfN3RxvxNc/S7bVHauvL/waLpYec/gzWaQsSTxNd2KwsHPb5GTRC2BarBEIqFYBIqwQTUKHrUIzAQFUGkGBVBJDiihGIejFUxsTbPhVtHDYfBSyllzqCzgfOcouBbjbpy51hVnp3uUvbhe5Wprc9qiZbt/az4qeSZ+LsW8hyHoLD0rRBeX2x2NsVFeANjY9o2GtiDdD0bmP4TwNLvqUlkVOG9fVdE/bez1Y/aIxZWPfT9h+enQ0nT2uP8ATl+PqSnl4YOysGzuoUXJIAHjTLJcYN8Y8cn0Fu7sSPDRLEACxTvtzPX0F7CtNGmjW+e2uThW2ubyuvBnmFwvYvLAfwSuv8rcPoa4ty22NHp9PL1KlL6FEjjKsRzGZf0Nbc5iA68yLhFseWfCCdpRcB2ytckhdLXvx7t/WufK+FdrikLlYoy24LZjcKH2Ivgqv6h/7Xrr7P8A0v7/ALnNjPGt/b9jLm41lR2splt3exjHDqn7D6eWbN+ZNY74pTyC6or5vcHc3YIxcpSW/ZxRsNONySE9tT6V0KYOyTj+THq7fQipR7Jm6H3LzIyqXVspNteYIv0uvCuRr9ywNtj6sVJMZ2qbLMAAO85sNBrcjSm0cpfY3VR+RfYue721I1weGRj3pI2sPK966L1ka4KvGeHn6HnbqJTvnNeGZztGfSE9JZT6doL0mxZbX0X8HSpjmLJu5MxXEwtY2U5CeXeLqt/cVKZbLov6gW1v/wAaUX/uCyfEzEAoFHJgD7E0GqtVuq4/4rAr4XBpN+5mxGtH4OuzZdwSPsaANmyswv65v1rpaCWavyzznxOOL39UisfFBRnBNiMnA9TcX9PztWDULGpaXnBs+HS/p4+pmDimLo6bLF9tYQFrEMRq2oUC2ir1YjnyFc+NUVPBgkt1jePoUeaLXXjXZi1gKUC5bi4fsoZJjoZCEB/dTUn3J9q4vxOzfZGteORlUPLKtvdtJpHIJHEkgfTMeZt7V09DSoQyYdTNuWCtkV0TG0ARUBaBqwcAGrBYJqwQahWB8UA4JRUCSDoQw1qmGh5aEYjsbu4/sJlkIzAcr9ef/VIuhvhhDocGqbB2DBtKZJpIwvZEFgvySKblATYc9fLSkUUTfyp8efdC77fSX18GYbewgTFTqvyiaUDyDsB9KfW8Rx7DF8yT9y2bA2FI2CkxXzKhyPHb5kAF281v7Csl1bknJdIC5xjYl5Z0Ph5ssDHJrdApkU9baAeYJFXTbFyTnxgO61+g8d9GmSbUUY5Yb8cOz+ucD8ga2PV1qe7PGDmqpulv6/4KdvkAmNLDhLGr/wAyHKfplrmamcLZ74Ps7fwqT9PY/DM+2pFaeToWv76/rTqnmCNk44kW3dWUmDJxsWB8jr+tcnWxxZn7MCSR2X26g2c0H4lhyeot+tdCOrta9N/pOfPRN3eon5M3Y3N7Vo4wboQcTu7sbQMbqlhZ5ADcX0I0seRvQSrUk37IrUPiK+peNxMZCglJyq7sAwF+IaS2h4c6OvUR00nuXDwczWQsuUcc4ycOacDH4kKdCS31B/5Vzte1YnOPTZ0tMn6MU+8HF3gxLCZkuMrhT7ix19KPRpOvJqrk0sE3BxyusOQFliJF7i1r5mt9aKUoKTz5M18q4Swny+ziYiW6R+cp95D/AGrVP9T+y/grT9F9+FsakTggcI/a7/rTdFFSnLPsjD8VbShj6/4IPxHjdGF+DMSPQf8AdYPT2aiUWaPh9kZV4XaKMGp7R0Ey7bn7cEWExCqe+pVwD+93dPYe9BOyShsXlnP1WmVl0W+sPJG2hvAjwzyGIdqQlyTcXcBTp4AX0rO4TlYsv/UZXHbJxj0sY/JSY4s5AHE/5xra3tR131k0jdLGQYpPseICPYHsmUWAtxRWOpsOfPWj0rjL+nNfZ+Tj376361b+/sVXfrdE4ZwI+8GtlNrE3NgvS/8A3RN+lNxl4NlN8dRXuxhje2Z1gw4jGoVQnG1/2jfxP51ytPB33Ob8jL5quBXZ9z8Q+FXGKFeJr/JqUsSCGW2mo8a70ZOK64ObiM3szyVaaEinp5FSi1wR2o0LY21WLYBqwGBerBEqFEpRS2zQkFVBiqKjLSHQtDkZgNapholQGgY2J9G/DvBrBgIr6M69q382o/22odPfUltzyzn6uTnb9FwZVtjDpiy08QAmF2kQfjHHOvU9axxk4d9Pz7fRnUgvHsaV8K1VsAVOozuCPMCt+mScGmc/X8Wp/QznF4p8DipI1NgrkX6C/H1FjXLnQnmL8f6joVRU0p+GTtvzvDJFikkL6FG4aBgbWtyN29bVj0k1YpUyWDS4L24IO2MXiGCSOrALpmI0GcA2PmLH1rTVCtNxTKqui5cdnI7QsxLG5NaMJLCNTeeWaN8KIwWmBse4v1Ov6UelqjZY9y8HK+KSahHHuc7ePY0cZnvIQQ5yrbiSMyr6gjWsMt1Vvp46/gOrVN7ZY4eF+SnGtR0hYJsrI3RlPswpkFnK90xGoXyZ9mdjDJIcS6Rgk5ydOQve/kA1Ju2+nFy9ga2op59xGWSDEAzKRcc+Y1APlcUiajZXiI+EoyXyg7XnDuCNRlC/Um/1pemg4R5GYwTsBM8admSQvZzG3X5Sp9j9aqxKUt31Rzb0pW/hnBjvYAn5QRz1uxbh6mt05ZeTZVXtikW74e7R7PEWPyspDfSx9/zNDVeqLFKXT4M+vp9SrjtD3xFkZprZrqOA6Hn76Gs8JKVs5fUH4fDbWuOylMutPzwdDHJZdy8JHNN2b31BufDSwv52pTW6ai3jLwI1drrqcorkHffZAwzdmlyHKvY9FW3HnqL+tEoTrs2z8fuYNM/V+ZeXl/gqAkCnVA3QEm3mQOPPSn7W+mb7FmOBYNpNHKsiP3lIINrWta2nIeFEoccGWrdLdCa4NP29tU4rDQzFCllEhBtqToLHprcc+FZNZbK6XHtgVpKVTJpvyZPvHjs8luIXT151q0VOyGfcfbNNl8+De8Sqz4OQi0nejvwLWsy+oAPoa20vbJp9P+TnayvKU4+Cs/F3ZEMGJvAMobUoDoDzIHIeFK01vqTkl0nwW8+kpS7M5c1tRmbGyaIW2ATVgiVCj1QolXpRqyLarLwOotA2NSDFUEEKoJDkcgBF9darGS1LBq+G38HZO1+7lYAdLqQvpwHpXE/8OcLV9x84VThlGdbI2kyZbMRb5WHEf3HhXXnWhcXnk1bcfedFjlsAHJV2QcL2szr4HSsF07qI4g+H5/wVZSr5LPGCpb+41ZsUZE/Gi5h0ZboR7KPemUylNbpdmiqv047M5A2LjBJG0L9LDy5HzB/SsOrqdditiaYvcsMmYrHSPGsTtobxONLZxrG/qQP6qlcY7t6+/wD2cyxOqUWvDw/8HAjPvW98nWi8ov3wrxoXEshPzRn3Ug/lejosjVJyl1gwfEo7qlj3JnxHYZywOjCJvVXKt9MtZbrYXXKcPYx0pqlp+GmZ3KadFHczwCTdSPA0ceJJg2fNBo7uzMcVmDL/APsWMk8+GtvUa0q6vMPs2L06UpYflE3enVkbzHvYj9az0/owaIxwjl4QAsB5Cil0E2X/AOIWCCCKQC33Tx+wBH0B9q1a+pLbJfY8/op7m0/9yZvSTvIte5myXl7V+CovHx1NvoKzXUTu4j45Zn1OpjVhPtkneXZiiAymXMwykC3XKuU68uNZdNd821eQKbZOeNuEUpj5V0sG4sm48mWZm5AL9Wv/AMaz3S2uL+pm1Ud0MF7392Ys2GMgtnjBZT1H4l/X0rs6z03BSb58HE+HWyrt244ZiWKbU1jgj0DZHkiNr20POjzzgFx4ydDam0HGGSMO1u0YgX5JoKKMV6jePCMEecfdlXkGpNaV0Rx5O1uTs0TYi75gkdmJUlTe91sw1FrE+lZtXb6cOO2HTU55+gfxM2jFNPmjJLfiJvbQWAA9zV/D4TjH5hWsrjCCj5RRi1dLBycgmrBEqEPGoUJUITQKSa0gkFUworyHVBngfaoQ9mqYJuEzVZTZbNx9pxxlkcaswsTYg6EFfrXP19U5JSj4NellFcMlb4bJCt28QAR9HAFgrcAbDk35+dL0Wocl6cu0Osrw8oDcvBNPioogSuYnvDiAASeOnAcK0XN4xFZb4Eze2Lk/BfN8fh3li7XD5mZfnXmRa11HUWvbnS1TfSvm5X08CadapzxLgzXCtkcN0qWR9SGDeuGT2xudiDoHFgejDVT/AJ4UiNPpx+wvUw3L7/6hqV8xDdeI6MPmHvr6imx4WCaOxyjtfaJeAxbRMHQ2IBHuLH86CS3LDNkopol7UxUjXSQnWJmX1yn9PpSoRhhOPuYtQm8r6M5rd7Xrr761oXymmp7q0wAhq8h4Lr8OdjJPKe1GYRxkDzZtD5jWiri75uPjswauyWnipQ7yBvDEQrLzRrf0kqawwW2Ti/DOpCW6CkvPJXlmI86a45Jn3LnvxvEs8KonCwN/NRf6Eio7Z3TW/pHL02k9PLfkpuDW5sOelSzhHSRtGzsCMNg8o4hCW/iI1/t6V041qnTP7Ns81ZY79Rn68fYz3enEWht1YD21/SvM6OObF+T0EY4Kjm8K6g5He3cbKrtzJA9h/wB1j1PaRUjqz7zdthGhY99Hyr4oxIHtw9q0ybcYJ+DFHTbL3NdNfuUPHrzsdeZPHob+VaYs14e0jRPqBfug3I8tf0o8C5yxFnf2Juu2PXLHKiyRID2bA65ze4Ye3Cri5OxxS7/wYJWxqSciv7a2BNhmyTIyn6HxB4EeVN3YeHwOjtmsxeTrwOMHhCOEklyeuvL0Fh71hl/Xu+iOhFKmHPjn8lGxcl2udb8a6sFhHFvnueX5OW9aEc19ig1CCVChKhBKhRMJpJryOCqGdC1RDxqyA1ZR4VChwOQBbQ3v7f8A1VYz2TdjovWwNsCaNklsSRZlPMHnauNqdO6pqUDqU2KccMmbp2we0Imc/d5tG/dYFdfEZta003Ke2Xs+QL6m65RXsbw8oHE10btTXVje+zz6i30Yt8TthrBiQ6DuTAsAOAYfOPLUH1rBOKjP5enyjuaK12V4faKSwolyapLjA4k+a/iAT/ENL+oodmDLCE1ZuX5HonPOgkkb02XzbGP7TCvpoAHt5HX6Xrh0RcbkmLlWuyh4Um1j5e2gruzRKIOEMMlg/nSx7NM+FMf+s3gg98x/StWhXzyZyPisuIr7nH2+4M063sO0kHlqa59yxdI6+j5oj9ioxLmZRxuQPcgUc3iLZZbt4lw4wzdnGFJZTpyNwDbwtfSudp7JysWWZq67FLl8HD3Z72JhXkXUHyuCfpeujLC5Yy+e2uTXszVd5dpr9nOUjvMq/W5+imm6n4hC2iUY9nE0enkr1ldGZbemzZB5muXpY4yz0CLVvXuun2GOSJe/GqlrcWUjXztofeupXpttKt89s5NGslLUOEnw+ijYLGLGhVs3Mi2vHl4Vlsrc5ZR1WjrbrLHHC0kiKzMxCkgEgLpcE8Nb+1Y9ZZLfsixNkHJrDxg4+2NpI5cgcSe7/njW7T1yUVk1RklXgreIfTTpr5HQ1vr4ZjuW6OCVsXbbwYgYiM2IOgPAroCp8CBUlDCWO1yI9NTi4y6ZvOCxWF2nhgxVXXmp+ZG6X5Hx51plOFlTb8HIat0tnD/+zFviLg+znYK/cX5Q3E+AtobXvyrn6GSceEdmy2U605fcoM7a3rqROdY+ckFzrTTC3yeqEPVCCVCj1QhOQc6S2bYryH+dUGEKos8ahBDVlAE1YD4EJ7o8/wC9F5AzwiVgcSUYMvEf5al2QUlhmiqeOUXDD7QSaPvEA8fFT1rkyplVPg6UZqSLRs7fktheylb72K2Vv204WPiPqKrWVTt2/QRGmMLHNdP+RjefapxWEjPExtmHXIy2PsbUmmUq5quXQ2uqKk5x8opXGuj0OOzuvs8S4qFG+VnUHy50qbcltQFj9ODkvCNO3w3FieEvh0CSICbDg4A1FuvQ06Wi9OO6Db98nL0/xCe/FnT/AGKTs580WQ81KH1BFcK5bbNy98naKtGSD/l67Lw0RcMk5vGgCyX/AOGu2khWVX4sQR/KOH51S1EqJZSymc7XaaVuGvBV9pYp5JpnS9mdmNhe1yTQNruT5N9P9OCivBEwFu0TT8S/Q0Nv6GHk6e28ReMDq35A1i0kPmyUjlYPEFHV14jh6i3D1rotblhlSSwTp9oTIFEmcrcsLi3IqRr0vSpUxlF4Ag8vJCmxed78rD/upCrZHAxM27drEifBxE2N0ysPEd1h9K7GkalQl+DzGqi675Y98mTb4bFOHxBj1sdUPUHh68q51kPSk4nodNerq1Lz5B2riBFGsY/AoHrz+tcqqLtscmMZWYSCe9wtxrrvrgJd8jW0YwBcWHlR1tg3RWMnN7StGDLlFi3C228OKVgzBCCrAcGuNAwPIcb8fes2rTjW9vZk1FiliGMt/t9Tn79bT7adsrAgEi4NxxOgI+tHoa9lfKFucprLKlOa6ERFjxwQmNMMbCBqi0LULPEVCCWqEwdEGkG5Bj60IZ6oQS/tVlAyGrQMmMu2lGkKb4EJ+79T+dX/AMhb/QFC9U0HXImwuRwPHjSpLJtgycj6Uryac8Fz2JisOYxDnLSWOTkCSNUItwvf3rn6jTzk3PBULVF4TK9PYOyi9gT5+R/KnwT2pvs1KSfRO2RjuylRxxRlYehvVNNPKJJKUXF+T6Ew2PR40kBGVwGB8xXQs1ddaTk+zzEqpKTj5RjO1V7DFzxDgshI8j3l+hFcLVVrLx0ej09m6uMvoV3aC2la37V/fvfrWmh5rWR7ALUaCOxu28faWf5myhDcgXub366UNibj9EItbWMGwbrbNhSG8aizknrztbXyp+i08Zp2TWcnE1l03Pbnooe+uykw2LzKtkk7y24Bjofrr/NWfW0utuMemdXQXuyrntcFX2jJcKOPGs2njg2kGHFFGDDipzC/C66jTppWyMcvAu2XyMf2jt151iBCjKpbQc2tfU8jbhReio7vuZ6Jc8exDWQ8aHCxg1mifDPeMKxw7mwc3Q8s3Ar66eo8abp7fTzF9P8Ak5nxHT716kfHf2JW/G0I3kRWAJQkqeYI5eRPLwrkuVljkxmhp9OO73My2tjszkVs01G2OWanPk5ks3jW1RKlMYL9RR49he73GJDRITZNRWWPPP2aWXR3Hqq828z/AJwoFHfLL6RgjlvL7l+yObKwtpyFaEh8mksLwQJmvTUjDZLJGY60ZnfYqmoWgxVBIWoWIahRMzUnBsywgaoJMJReoWuQqotjUhokLkNtRoUwYj3WFR9oCL+VoCBqKRVcifE3Wks3QaHlehwOUhwOVIYG3A3HIjgaix0xdsXjcjuY2btlXELxPdkHRxz9azKGx7H+PsaKrNyyRhJUwaMlp2ZvY6YQwE6o2ZD4HUr76+prLdp3ZJeyA2RjNz84ONtjackkqyuLM6CxI+YL3c3jwApsaYKO32KrnF/pIMk5YlidT/a36UcYKKwh2T0cnWraImSI58pDDipB9jeqSzx7lWdZNq+HG11lieK/eRsw/hfW/wDVf6U/QvEHH2ON8Qh8+/3E+JeDEuELr80Rzeh0YfkfSs+o1NVmMdp4C+HycLMeGY5HGx1VSaU3FdncTI+In0a+hs2n8pptceULvktjI2BIH9K3+tNty/7iNKkv7Iks9Jwa8hxSkcOJ4efKqkl5I5JLksW18ZhmUO8ueRVZHGpZprWDemvTjeslKuUsJcP+Dmqzc+HwuMFLK8+ddLJrxg9GutzyqN+CJDc549OlFFAzGO0UXJ4La46nko+lHhvhHNtk3L5ul+5DeUsSzHU8f7DwGlMUdqwiR92MySXvRpASmRJGFMRlk1kj1YoIVCw71QQVQs9UITRSTYggKoL6Bg1QQJarwVkFuFWgZdAAVYvHkjo1m89KZ4M+cSGzoavsHpkqN6Bo0QmSleltGqMh6+lD5G+B7ZmN7Nyrf6b91v0bzFSyG+PHa6EKXpz+h1IsGQxzfLewbQg3Fx9KyynxlG+Es9j2IlEbKVILLY2IuNOvnS4KUlyFZysCSbaaeJoyAuRi2Ua6G+uvS5olQq5qWc5OZW3Bv3T/AGIKv1prXsdWLTHlIoGmMTPM3LnVrjkGWHwdXdjeGTCzRyJxUmNgeDDkD56UaTi3KP3Mc4xnHbL7Fz3p3geb/wAcMVfIGW2qs5C5G5A3PrXLjVH1XKXHkdTX6daWOSny4wwkxyIwZdCPqNRp0p/o+o90XwP3YOFj3z3seN9NOdbKltE2rcsA4YkcfD6Vc+S6ltHhJ0NBt9xu72DWbs1Mp4r8v8Z+X21PpQ7dz2mbVW7YfU52EF9Ty08zzP6e9aJ8cIz6SvHL8D8j2/SgSNzkCZeVTaU5keaQDnTIoVOSXk5s+tPjwc+1bnkGQ6Wq12DLiOCO3CjM76GHNWKYFWUEKosOqLCqBHqhCYTSjVnB7NUwTcezVME3HgajImKBfyqdFrkB2q0gJMjzjnRoRNeT02oDe9RexUuVkTDya2q2iQlhkuKSltGqE/BJil01oGjRCfHIExGv0q4i7MMkRbQYoqHTLzOtxyB8Qb6+NDKtZySmx4wxwyHlxocGvc/A0cQVcSDya3McDV7U04mS7iSsX5JknhYjQjyPClpGmmXG326+x5ZbdfWptNG7AjSGokC5DLOQTa+tvQimIRPOX9SzbN3leMPZQcwQHN1UkhvrWG7TKbNdLxHLIG2MY00hkbVmAJ06acPIUyqChHahlqXGPY5zMachDyHFLVNFqQ521uWlDtyFuwQtrY8MQF0Vf/Y8T6Cw9KbTU4rL7OPbY5S58fyAHsLA6cv+/GiwboySikjxl8z41WC94y7A0SyLckxm1GJ5AkPWrQE8vsZY3NH0IbyxmZqtCpMYJogBKhAxVEDqghRULFqEJN6AfkS9QmQgKoJBBarISQb9KFBvhDNqYJfLElW4qJlTWURoX4g8DRsRF+GAy2NWC+B+GXrxoWhsJ8kpGoGjTGXAWf8AtVYL3CBraip2UnjlD6yjlehaHqaZ6ZtKiRVjysCYac5Qp5E2Ph0qSis5FUtrh+CSrCgwbE0eQ9KjIsM9ULY8zmxvx0/OhxyNTwmG0mi6/wCa0O0OUspMESa3H+Xq8C8iXqEzgBqJAshOgvempvBklCOci68tKoLnwI5vzq0VJ5EFjoPyFTlFLD4QLSgcL38aiTYLnFfcjPJ1NMSM8p57GjJarwK3YI7G9ELbEqyhKhAxVFhCqLDFQs9UIP0A4IVAkEKoJcBrQhoBzRICTFC1WS1EQ1aBfBDnXWmIzTWGJe48RUK7G6sEkRYjrQtDY2YJHaUOBymEsgPGqax0GpxfYYtwHp1qhiwuEOZfWhyHtyBa3GiAxjsMSdKrAW72DU+lCw0w/PQ1Qf3HCRka7a8h1111/Sq5yg9yUXlgJMCBao48kVicUhT/AJwqFcHlNuvrVvkieBJJPA1EipSGO2HSi2sT6kUD2g6fU1eGVviNO45WokhUpLwebEACw9zU2sp2pLCGDKDR4EuabyMvJerwKlLI0zXqwRKsoSoQUVRAxULCFUWFUCPVCYHxQDUFUCFFUWgr1QeTyio2UlkImqQTeENcaMV2DIlxUTBlHKIZFqYZ+hTr51CAmoUKr2qFp4H0lFVgNSRIWcdKBxNCuQTSg61W0J2Z5HhJcUOMDlPKBI/zjVgnlxFuVRxIrcdoIzX4afWq2hO3PQBNxrV4Ft5XImU/4bVMkw8Chjbn6VOC8ySFYt/mtRYLbmJ2h529amEVvfkFZAeVXhoFTi/ALnpVoqTT6ANqsW8DDrc6cKJCWsvgbkIGgN6tAvA2TVgnqoglWQ9UIEBVFhVCBLVFh1Aj1Qh//9k="/>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10" descr="data:image/jpeg;base64,/9j/4AAQSkZJRgABAQAAAQABAAD/2wCEAAkGBxQSEhIUEhQPFBIUFRUVFBAPFA8PFRQUFBEWFhUUFBQYHCggGBolHBQUITEhJSkrLi4uFx80ODMvNygtLywBCgoKDg0OGhAQFywkHBwsLCwsLCwsLCwsLCwsLCwsLCwsLCwsLCwsLCwsLCwsLCwsLCwsLCwsLCwsLCwsLCwsLP/AABEIALcBFAMBEQACEQEDEQH/xAAcAAACAgMBAQAAAAAAAAAAAAAEBQMGAQIHCAD/xABKEAABAwIEAQgECgcGBgMAAAABAAIDBBEFEiExBgcTIkFRYXGxc4GRoRQjJTJydLKzwdEkNDVCgpKiUmJjwuHwFUNTk6PDM0SD/8QAGgEAAgMBAQAAAAAAAAAAAAAAAgMAAQQFBv/EADQRAAICAQMBBgQFBAIDAAAAAAABAhEDBBIhMQUTIkFRcTJhgbGRocHR8BQjM0Lh8SRSYv/aAAwDAQACEQMRAD8ASct37Vf6CHycgkCyiWQlGCFCAz2ogjUNULJ441TZTCo40DYJs6NSyGj2aK0yC9zdUYaDMPju9viqXLGIe1jOiPFWx+M1iYkyHphQboksICqlIlMRzjUrSuhnfUwwKyI3YFTYVE7QhKXUvuFw5Wg9w0WU6L9BoxXQJmRtxZQOJTscblkt3fiVEiZJcEERVMyPkmAVESIKgIohUJqpuq0QYqaAnhNEs+jGqjKSH9GLWWSZqiN4xdIY1MyGaqmwkyayEuwjCx+kU3p4fvWo4fEvdAZPhfseil1jjnnTltHyq/0EP+ZBIplGDEuybT4tV2U0DvCIsxG1Rsg0pKS+pSpSFykMm0w7Euxdg1TT21GytMOLAZGpiDFz901dAkG4aem096pdRkR1O65t2IpD4kkTUiQ1MkeksNMX1J3VotiaUarQhEjDAoyRJWBCGTwsuR4hC3wUlydFoo7gHqSTXu4D2BVYJLzV90LZN1dCv4zh7XON9+1KeRphN2IpKMxnXY7FMWRSQuiVsSHcRIgqI0UWHQpqmJ8WBJC6YJ6M8zWIK2AkPKN1wFlkaYvgb05SWFYRZAWmakqgkwjCj+kUw/x4fvWoofEvdFTfhfsejF1zkHnjlpbfFX+hh8nJOR0MhGyoRwrM5mmOI0njsEUZAzxC6QLQmZWqJqGO5CGT4AkWKni2SGxDDWxILAN5qQOae1UpEVplaqI7XT4s1JCqZuqemFRLA62qphwHOFxul237Ve6zQkPmYSQN9UqQygGojLNClMJCutKkS5CuQJyFM1aFbIghjUDYQbSQEkEDYjzS5TQUYs6BRts0BLuxofC1A2U2TAIWwWwaqgaTsss3yMg+BXX0oLTptqFISaYTQoLLJ9g0RTRghEmWhLWx7p8GDIUTBaomaRiIKMqI0oXWKRMbEcRvSgwhjktohHn3UaLTCcFd+k0/p4fvWoo9V7oqT4fsekF1TlnnrllHys/0MPk5Z8xu0sLiVNrlmo3KCNZAogZw4FlS3VaYs52WFMJwwdNVN8GaceCyUoWZsS4B1PHdAytpJJoCqCWMq+JDpXWiDHxjwJ5wnouiFhuQEQcUX3CKYRxtA3tqUuzSkNGWUsIAxiG7CesagoGrIypTOuoimwJwTAT5oVMsPo4rnuSpug4ocQ9VlmY0t9EdB3qrKYwYLBU2CSDZA2A+oNOdVnm+RsOgFW/NKkeoYjnWiIJA4oyxZiDetNgUxHM1aomdojARA0GUz0EkEmNaQF5AG5SGqGFvosMa1vS1Kos1q8Ma4aaFRognwyMsq6cH/rw/etVRXiXuipfCz0iuocw8+8sn7Vf6GHycs2bqdTR/B9SoRtSDYSuiVWCxZVsT4MxZUfUT8rgVJK0I2Wiz02trLMK2Dqki6KFi3DkhqyLWVpDYwK1icabEPaI5mp6ANKBl5G+I81cnwMiuToDHWASbNCRsJFLLMl+YEHrUslFLqGWc4dhI96tci2jR1G/fK72J3dzq6A3x9SABAw0MqHZIn1GxHFLHcgLPIIslDJbT2JaZbQzzbKmwKN3SABBJ0Uo2CuckjkDVRuCjiQUzRp8QWDviTEirFOI6CybBckfQTPatCEMjyowLJQLWQ9S0yy8IxZnk9gSZ9RsehdG6IQjJsVZBNU0+WqpXds8Iv/8As1WlygZdH7HfV0Dmnn3ljPyq/wBDD5OWbN1Ono34KK3TxLK2bLCHxaKkwJSFNbGnwZkm7YHGLFMCjEeYdMRZLlGySxpj+mqTttdLcaFTxeZHMrKoT14RIlCCpFrpsRD6kNObEHsN1cg4sujJrgEJRqRuCqLI5ZbKimyGGjDem4dN2uvVfqXSwYlCNvqYcuRydeRhzk/cBQDiFFnu5vzvNIy41LldRuOdcMiwtml1zchsj0HdCNbrPJBDONyU0GiZ8/VdAwkTQTdRS2i6N3uQ0Qgkd1JsUULpHXK0RiKbPsiOihXi1MXDTceSZHgvyEssVk1CJA5CNCrN8t7IS0y18Hi2b1JMupoiWfOqCPg5WQ0njzOp+1tRAf8AzNuij1RUujO2Lecw89csR+V3+hh8nJGY16eVITUg0WGRt3hDwhQEpArsNfJfK0nvTFOhSTYBWYa+PVzSB2psZpmiCokw/dNYbLDDEbJTFyNpQhENCitVoor9cmwAnECjdqmMCKLLhtRoEo0xGsbkLCNHtzOa3tcB71UFckheR1FsLrl1WznxFLzqgsaTQIrJRoIsriOq/nqubmXiZsg/CgulO6zSG0GiVKaDSNHOQ0HRn4RYd6raWbfD3W2Hiq7tAsw6YkeKbCKAZoxqfQsna1QhFVR2aSrIV6piRJgONgD4kakBKBq06q2LqiwYBPlf4hJfUdFloa9XQwlaoQ+EtpIfTQj1mZgRR6okvhZ2xbjlnn/leZ8rvP8Agw+TlnzM04egngZosTNFhlFSGR7Wjr3PYOtT5FFq+DhjQ1osAiqg0Lq2EEEEXCHzGxZXYcMySafN3H5J6laCY9hgUFtmJ6bTRQBlaxRtlSAfUrdW5OiipdAWmaXOsEyXCFRassFFSkdazuQxTGtK3WxUbHJpo3leGuaeoOB96qDqSYuStMLxEbrpmGhLJuhCQRTKDEjLzd7h4eQWHK/GzXjXCMsNis7NCiEgpbCUT50iGg9oNLPqiUS6NfhSmwFxCaGTMTdWuBUkMmMTAaJWtUKoFxR9mgdqjIkJJyFSGKAumeExIFxBjumGacRrhjtbpckUiz002itBJhjZFA0AVFT+kUrB11MBP/fYriuRleF+z+x6BW045wTlcHyq/wBDD5OWXN1NWFeEUUrdFkY+ixcNwavd3Ae3U+SuBGNpQiZaF9S1CMQO2C7Se9HEtslY1GAZLFChBxPTWZnHbYofMGXQoFY65WqCESlYXhrMvil5HYCGkUiWNQ9w1umu6BsjkZr6cOabaFUnRFNoX0VdmHNv+e3QX6x1Lo4Z7lQucfNGJI9UxgpGXTCNuY+odpQTltVjoIHged+vdc+TNsUE57pbHxRjnLbKqsZRE95Omp7laj6Fh0GEvIuSG93WtcdJJq3wZpaiK6EVZQOjF9CO0IcmmlBX5EjmUuDWhk1WZouSHMUyqwKJDUAKWXQurHX1KtES5E1Y9HFDWKpJE9IRKVEHO6gIqM0pFtwSis0F256lmlKxMsnkiwx04I0070NtAKbQLLK5pIKYuTVCaasW09zVU31iD79iZHqPT8L9n9j0ktZxzg/K035Uf6KLyKyZviNeD4RVSDQLLI0lkwB3zx4HzRQBkMpAiZSAJwgYxEcXzSO9HDoRkkbEZRvkUBFPFLbU7/V5qmin0OXzjVaI9BAVAUEgQ+l1IS2XZYKNyWUmTzHRC2QqWLizsw3vuFoxMKJEzE5Bpmv46p7mw1FHxlc43cSUqTb6j4xGED0lodEID0BoiaueoGNMBgBu8+A/EroaPF/szJqcleFDdzluox2RyG4sqa4KsRVMXNv0+adR+S5WoxbJcdGbcU9y5C4ZVkYdEhkUJQJVSaIkWkIqyRNgXLoKpnrUkc/JJ2TYay7rnqQZHwKbLvhx0CximOoFAWR4jDcB3qKOLoLHkrg0w2iD5oO0TREHwlaVafiQbzOP1O8roGc4Vysj5Tf6KLyKxZ/jNuD4RTSbJI8Y0NVkeD1bHwVdGRosYOYXGxRgAlQ1AwxXBWgy5RtbftKuDIOI2JwLZvkUKK3xtNaEN6ydu5D5kfQ5xM3VPRnZLCqYNjKg3SpFWP6VJbImZqH6IepGyt4rsfFaMQUWK2J7GwfISwpbRqi+AmN6pxLsmEqBxHRkYdKooh7iz4IfiGd9/Mrr6aNY0c3US8bCXuTqEbiF71TRNwsxZ/RB7HeYWLVR8Jr075Boahc3aa2ybnle0qyCd6tRLsUVbkyKAyS4FkhWhHPm+Q/C+tJygSZa6B+yyMTZYKUqAykb1juj6wiQtSpkuCM+Oh9JH9sKL4l7lOds7WumNOGcq5+U3+ii8isOo+M36deAS0p0WezTtGdFBc69WqvqU0NI5S3b2K7oBokmgfINdAepRpsq0hPVYM5hu06jUdSGmi+odQYm06P6Luu6bGaKaCKrEGMbe4KJyRVFEx2uMz79Q2CFMqQgqGJ0WJkj6IK2KYdTGxS5Asf0p0WeXUFM0nKiLbK3isnUtWJeYSYviTmFB8hNOwnYKKLZqUiYxkIu7ZN6I+dQ7Q1M2L0agF3hZuGqjNEW9bT7j/srfg+GjFnfisYSlOaEWDSPQtFpiXHKmzWjrJv6gsmoXFGnDOmL4KlYthq7wMjmupsLUid0DiNvajWGRTyIUV8ZbuLInjaFznYseVDHOQbhstjbtSskQbtFqojoFkYlssFC64QiZSM1L7kBEgbG2CM+Mi9Iz7YVR+Je4KfKOwrqGw4NytyWxR/oovIrFqF4joab4BLhktzZZqNTZYaN9gfFEkLbDaV13a9WqOMbYucqQa+dMaFRYNUy3CXJDYsrmMx36Q360qghO911ZGDShEAxZVhOgxciGJyNiGExPQtADOCtsLFJcQaPqiuAabbq4w5KK1UyXJutcUE2YpWlxAG5RVboKLHjWBgsPWe1aUkhtg0j1CrB5G3160LSCTZG1Quw3D6sxPDh4EdoRxntdlSjaLKyuZILgjwO4WlZExLi0C1dS1ouSFW9FbWVSuqTI8u6tgOwLNN7nYfQhD7IGglNofYd0Wgnc+5MhBIJ5Aszo6B3kU1niztvJFSapguRWq6EscQfUe0LJOO10LkaROsgaKsseGYgMtnb9qyzhyJkuR3RYoBoEpxYuSsOhmuVQLRZMHkAkiv/ANRn2wpDqio9UdeXTNh585ZpLYq/0MPk5Zsytm7TvwfUr+Fz63WbaaWx7TVW4RJC2H0lVumQE5X0JXVatoGJDLV6JchkRfVTXa7wS2MsRukVURsiL1YFgdQ1NiBIAecpTlyIkSMnCpxAJBLdVtIbOddUlRQvnCcmQkwl9pPUU2HUtDKWVMsYCveqshhjlSYRrGVVhIluq3BGMym4oikNxqqTIwYo7EswApZQ65yydZR9zqm4s+EytSKF2NOuWeH4pOXqimBMCQ2DQdCbWQMGgyCWxuEuSBaHNLibRuUpwYDiTUvELnVNKxuxqIAT3GdgTMeLm2VHHyel1sHnnTlufbFX+hh8nJU1ZpwypFUw+ZZ5I0qQ5hmO4QlNhcdTb1oo9RU+h8+sRsWmaPqrpTGpg1TUdEqnENMAUojZhpV0C2TR0T5L5GudYEnKCbAak+Cq6KYprI7FOgxMkBFMACaZtygk6IkWQcOSfBuf/dzZbde17+HUlbvMJx8it1UVk6LsFoDiflcCnRZEHZ7omwiNyGyHzCpZaJIG3QuQaJXRkKtwRC9XZRkRkhVuSIyB0RRWLaMc2QpuKCjIm7gTTnVNxZjnVakQEqZMzvDRBOVsE+YEogREULBoJjjJOiByRaiTVlK+PR7XNPY4Fp1FxoVIyTI4NEWBu/TKT6zT/fsTog0eu0wh5t5dHfKz/QQ+TkLGQZS6WayTKI/cX7k8wxtVUMY75u7h2galJauSRHOkN+VLBmU0oMQDGvaHBrdgdjb2Kmts6CUrjZzx1b2ptCwqjmzGyGXBaHmN8MTQxRSvbZkgu2xuR9LsNtUu2qvzDVeQVwRwz8MkyOJa0AlzhqR2e+yiW6VEbpWKsdwo08z4zu1xHsO6pN9CM6DyV4c0tlksCbBnqOp8gjwxuTYGR0kc14yohFPKwbNe4ewqY+OCSKs/daEKG2DR3cPFJysZFHcqfCgcNy20yF3rvdBFf2L+ZU/8hw/HY8riEeJkmhC/daEKHfD2HunkaxouTsgnOkGuOWWDjfhB1AWAuDw9uYOAtrs4W7ih3OMtrC4atFUghzGyuUuCki34TwlKHwGRhayY9Bx6wDYrPLI/xGpeY95UOHmQOY+Noa1zQLN0F2i3lZMn4MleTJB7oWczdumA2Xrk44fZVS2kF2NaS4ai/UNR3lKXimolt7Y2KuJcD5ipfGNmuIHhfRDGbVp+Rco+a8x5xFwU2GhhqGk53Ac4Da3SF229Su2lGV9QeG2vQ52RY2WlS4F0HNwmQx87ldzYNi+xsD2X7UPeroXtfUVSmxsmWARxMuULZEWSg4amljdIxjnNZq5wGgvtdIeXl/Ibs4sXPpspRbrB2lv4DwgT1EQcLjMCR2ganySJeKSj6sYlScvQsnK/QABj7DMRY+olOycZPoZ4HKsD/XaP6zB9+xPiVI9fJgJ5o5enWxZ3oIfJyotMocT0DQyzoHJVjbIKyMyOystJmce6JxHvsqx4nKfBU5qMbYz5XeJY6maMQuuxsQ7rOLnXB79lWXE4zW5c0THkUo8PzOauepRdjbAJAJG32uEnKuA4M9C8fwsOGudpZojLfcB7ijzw8C+QOOXiKhyNVbTLUNJAtGHXNhpnA/EKsMabky8j4oRcp9S34dMB1ZQfHID+KueNKT+ZIydFg5IMYiZFVCV7WBrorFx/tZx+CLFCk3XmDklfBzbjatElXUEG452SxHWA82KFw2yaC3WkVpyMAY4bPlISsisZFnobBpw7CBJcf/BIf5c35JkMf9vZ8gJS8dnnnHKjM8nvS8S4DyMSlPFF85J5B8Pgb/adb2Ak+SW4bpIt/CWvlvr289HELXbHc9xcSR7rJeSLeW/kMg6x/U59w8GmVubbML+1VkTa4Ljyd54vlZAKDYfGtDR3WaD5hTNB3jiv50JhfEv56ld5cJgyOnbp0jJ7sv5o80bkmVidRaOIOOqIh1DkVrmioka4gAxE3JA2c380OONTcn5IkncaFPKHXD/iE9iCGvsCO4BKlDxSDUvCi5cZYvG7BYMr2F7hAC0EXF43E6epPyY/Ao+lC4y8TfrZxZr7uVVwQ7bSQxjh5z7CxaXE/wB7nQy6X3b7p+t2E5LvF7HCavc2T49BbPqU2cFJdCI9F8nTIzhj3aW+Mz/ws/1WfFH+3Nvz/YbkdyikcUxxw5x1tsx81WK2i5cFu5HaoOrg0kACORxJ02Fv8wTI4/HufkC5eFpeZPy2YuDUcy0g82xl7drhm8nBXON5E/kDHiJzLAHXraP6zB98xPiKZ7CRgnmbl9/azvQReTlCFAiKFhl65O8GgqOddOZAY3RZDG4Nv88yNdcEEEZP9lZsuaeKScPmbtLo1ni21aTX7kPKHhcVPOzmXvcJg+RzX5bR9OzWMsB0QL7q8WWeTmfVUhepwLDKkqvkbYFwDDPBBI6omZJKxry3Ix7W5tgNQdrdaTkzyi2q4Q/HoXPGp2VeLDZDUvp4Q+WRsskbQxvSfzb3DMG9Wjb9yfe6KfqYWqdF54o4grmULIapj2tmYzKHsc0sbE4DpadEnKNDrqtE8uCUXtvdx1/P9hEFlUuarnp+Qo5OsJqaqocILtjAAnluAGNdct0vdxJZsOxLx5e7vi7Q2UFKm3VP+IZYnyd4o4l7omSOcdck0ROgsL5iOxVly75uVLkvHFQio7rrzIuAeDaioqJ45TzDIOjURyZhJmex/NZW21Fxe97W2vdVHUSxJ7Grddfk/wCfiLyYoza3eV/mqLEeSCERWlrH/CTcl7GM5m5OnQPS/qWXNrsSk23yworakvQU4LyUB4lFRUOY+OQtHMsa9j2FoLJGucQdbkWtoWlZ8vaeKEVJc2NjjbBJuTf5RFFHUWb8GFSZ5Y72vIY8mVpF9RvftTo6zE8ayN0m6/KyKLQVxlTVOFU8cLXOfFKwsdOCAwvdmuxrb3HQHX2uK24dVGafHKpJ/L192Jlj5VPjlv5+nsjl9RNdSKCbsEbJcplFFj4PpJpahvMaOYMznXDcjCQxzh1kjPsEt544PHJX1VfQbj07zvYnXTn2ZbsT4BrZ3ySOmpXOLrMbJK/M5gADXXyWGltCVkn2hilK6rp5Dv6ScU1y+vP1KxR4NVMqfg3MyCp1tCbAus0uu03s4WaSCDY20T4ZE6lHkS4tcMuXGFPisghdPDMQ0Mc0gNsx8zmNawkHR2bKLd6dknFyThFqnfPvwKxqSVSkna8vzCMb4CxSr5tzgzWJr3CeUMLZHaOisL9IZWknQa7o8rUuIxpJv8/2Bx+H4pW6X5fuU08HVMdbBSVLHQGeQMbLYSsLS6xewg2dbe1wdr2SHwNRfqHko5qVrmVzXNuQ9piMTstj812cgm4GllUM+y3Hq1XIyWK63RfHIFJyUVDnMdLU0pBe0SGMyFwDnht2Zm2cdRvZDkzKUnNtcgxhtiopPgh5ReCBRUkcsdRnZHljex7bF73vdZ4INhYG1u7dBj13fPu96aXKr5Kvt+oCxRi9yVP93f3EvBnJ6/EIDO2oihAkdHkfG95OUNJdcOH9rbuQ5tXhwvbkkkEot+RYqjgbFG05pWPifFzhaCZRGwxdF4kINyBmuMtib6rbDNCUKSXTr9f2ENNSu316fT9+Si8ScE1tG0vmja6IbzU7xMxv0rdJviQB3oQ1JMr1O0uc1rQXOcQGtaCS5xNgABuSepRlo6NDiWIYbQPimhliilMsfxjCLOcxoLr9WhFr75Ta6OE8NbXe5J+zt8fh1YL37rVVa91X7guHcD/CYoZjWRs51odk5l7y25sWk5xcghc6WqWNuKi3R0IaPJkjuXQ14c4OnySTNlizZZmshDyyV7muytvms1oJbfV3UPVojro451XDq/bhsU9BknG+V1r3p0VDG6iUzzc+fjQ8tf0mvs5py5czSQbWtp2LRKSyPcuj6exl2uC2vqiPho/ptH9Zg++YrQJ7GRFHmbl+/azvQQ+TlCFAiQhlw4OqSxj7db/Jo/1WLUrxI9H2LJRxSvzf6I34jw6oqpWuiZnDYwPnMbrmcf3iO0KYMkYqpPkX2rpsuXIpY42kvz5L1gr+bbBGdDGyNhHYWsAI9yTKVtnRx4NuBL5C3kliHwysq3fuySxx/SkkLnn+XKP4ik9o6h4oQjF0+p5zHp3lc36NnXqipZURyROLS2RjmOHc9pG3rWLH2plfxICWmcTkHJBUOp5MRYTZzRC130o5Jmn33Xcm00mHpcSnJxfkOsd48kp6iBpsYZAc51zNOYAOBvtrqEKSa4NuohDBOEZLiQ2n4ha1zpRYPdG2NzutwY4uZfwzP/mWDVRc0oxF63R91DciicT8YzRzQvjeclnCSM2LXWI9hsTqEeDQ45RakufU4kLd2WfCeIr3bf52o9WvkVztRpnFeFHZ7PqXhkMJMWHOtkv0hHzYP93PmPvskbZOGyuDpLTQTKByscQGZ1PDe4jDpCO91mt9wd7V2OysO2MpNfI5PaEYwkox92c1nlXYSOc2axK2RFs5P5i2dxB/5ZH9bVj1nEV7nY7FSeaSf/r+qLHi2L1Aq6cROflIGdo1aRns4u7NOtZ8ccbxttHS1iyx1GOGNcPr6dfP6FnpsSDsRw1xtnjFRc9eQxOsD6yfes0pvDinOHlRj7Q0yU4xXWVlr4yxsGlGv/2aL3V8BPuBSNB2lmzZlCfTn8kc7NpXig5FU4z4+mY1xjINnN0dexBdYjTbxXpItKO7zOF48mXY3xyAniznGRyPGYR5Z2AmxDmDMLHq6x4Eoc0YtWjboXKE3GfKRJhHFpqWue1rmWdls4g62Bvp4rDkex0z1uj7vUwckqp0YHGzefbB8Zn5xgvYZbhwde9+5KzwcsLl5UIyZMHedzT3XRtxzLLU0j4o2ukc6SM5G6nouvouR2bjhgz7nwqYOu0/9rwK2S8Dc7S0DY5Wvjfzsrix4ymxIANvUp2pGGfUJrmkhehweC5IFxjjGUFzQ42Fxv2L0XZ6SwxvyR5/tOEu+ai+LFvC/HDpHWk3/eYek1zTobX3HaCtjcZqq5MndTwu07QRwxgMVPjD5BbmY4/hEDeoGW7Q3+H4wD+FcntHO4YaXVv7HX0uNZH9Dp82ONexzHhpa5pa5ptq1wIN/euDDXZ11N39DH1OPYDWGGJ8JJvTTSR3PWA8lp9dyu9ke5qS6SSZ1eyNrxShLrFtG8mNZb2NgLk+sknzVLG2dDvMOOPyRziqnL3Ocd3Oc4+LnEnzXTSpV6Hhck3OTk/Nt/iG8MfrtH9Zg++YiQs9kKyHmXl//azvQReTlCHORIVC7LVw460I8XeaxZ/iO/2a6xfVjP8A4+yF2VziHaGwDjv4JXcymrRvl2jhwvZN8+w8oK05wT4pElSOj3icQnhM8zTRDZzxzj/pSdL3AgepZNYu8yv5cfgef0624l8+fxN+FeInOxCuaXdE83lHZzQyO95VanS7NPiceqv8+RGLJuzTi/5RjDvi8QxO2jZWRyj+Iku/qL1uxZN2CD90O0eLbqZr2Ylxqk5+WMk9Fma/abkGw9iZHJtTN2s0v9Rkg74jd/kQV2Lgyc003IYXOt1EFoA8dT7lSxvbvZj7S1MZvul5csXSRCXLm2aSe71nsTVLb0OHGFsAxHHy2SMxG/NuzEjZxtYtHdYketMhp7i1LzDWXu5Jx8i4OxDY9RF1zli8jvLL5nPsVrzLK95/eOn0RoB7Autihsio+hwM2XvJuXqLXlOEGWlUWWTgl3xzz/c/zD8lk1i8COv2O/7svb9SwYjjwgexrmkhwuXA2yi9tutZYafvE2mdrVdpLTTjGUbT8/QaYXRt+FsnaXXs4ODiXDVhALb7eCy55t4HjaF6nTR71Z038/8AgZcWVZMLRfeeD3Ttd+CRoMSWW/k/sczWyvHXsVLFmmW7b2uRc9wN16CL8Jw1GpWB4nVZI8jb6tyg9QaBY+uytu+BkFVsO4UfaF3fIfstWLU/F9D0fZLrC/f9EK6SS+ItP+M73Nd+SbNf+O/Y5u69bf8A9P8AUulZjbaYc4/Na4HRFzcrlx0zy+FHUy6iOJbpdCRuPioiEjC7KbgZhY6Gx0Q/0vdTp9SQzxyQ3R6FNr5buee93mV2MPEUjganmbYnwlxErCOq/sylPsRJWqL1Q4kdD15Q2/cC4j7RXP1cVKVGzRrbEho8eJrpWX05ljbd7CXf+0+xJnpl3Cdeb/P/AKNMM395r5fz7i2vzCueG/NnYHnxa2xP9P8AUtGKu4V/6uh2nnKOqaXSa+wmxeYtaR2m35rRiVsmuyuMGvXgRlaTiMY8MfrtH9Zg++YrKPZCso8y8v8A+1negi8nKEObKELXgA+Jb4u+0VizfGzv9n/4V9fuKsZN6ojsLB7m/mn4v8ZztW71T91+hcKa5uBuQQPWLLDLpZ6Nyex+w5qqxsbS55DWNtqdhrYLJGDk6XUwTlGKt9AfCzSl5khMJkN7uY7pHNqbi/4Isvfbds7oVjWFy3QqwyZ1pi/rdAWE/QkBH2yphdQ2/P7/APRrwqsu71X2f/JT+LKp7WsyOc27iDlJbfTtC36aKbdozdqZZxjFRdWJ+GmXkk7cnm4J2pfhXucfCrb9iXiDRjB2uPuH+qHB1bKyKkIwFpEnQZx5LlI77RQHDVdU4JgtUIYcrIWHgk/GSfRH2lk1fwo6/Y/+SXsPq/CGzPa5xdZotlFtdb7rNDM4JpHV1OhjqJqUn08hnh9c0VMcIIzFrnOA/dAboD439yz5cbeJyJqtRFSWFder+QXxK74tnpo/dc/gl6ReP6M5eq+EqWMzuYzM3cOb69diuvCnwcuq5Nm5Z49Nnestcqb2vkNRvp0YZgURZFlI1D3X9yy5mnLg7vZ6ccNP1YioZQK9pJAHOvuSbAaOG605E3gpehyVJLVtv1f6jbjGqY6EBrmE84NGuB/dd2JGkg1PleRo12SLx8Pz/cn4bmaKWMZm36elxf556kGoi+9fAekku5Sv1+4qqDe57S77RWqHBzs3MiCFrYmkk+s7nuARt26Qvb5sfUfRjDnadHMe7S6xT5lSOhjjtiDUXEEL3NFnNc4gAuaNSdBqLop6eaQMNRBv5sY1TQHtkJAytezUgfOsfwKVC2tvsb9PtWVTb6JlWx35oP8Ae/Arbh6mXtF2lXqJLrScljPhf9do/rMH3zFaBPZCsh5l5f8A9rO9BF5OUIc2UITR1T2izXvA7A4gIXGL6oOOScVSkzR0hJuSS7fMSb37bq6VUC5Nu2+Q+kxyeNwIeTbqfZw2S5YISVNGmOszR/2/Ekr8fmmbkkLctwbNaG7bIcenhB2kDk1OTIqk+AOjqjG9j27scHD1HZNnFSi4vzFQm4yUl5Flm42c4C0TQeu7nHTs2Hd7FijoUv8AY6C7TkukV+InxbGTOGgta2xvcEnqstOPCoO7EanWSzpJqqAIpy05mlzT2tJCY4p8MyqTTtM2qq18ls7i7Le2jRvvtvsqjCMeiLlOUurICUYAyZj04/fv9INPvskvT4/Q0rV5V5i3MnGYznVF2alysolpqlzDdjnNO12khDKKfVB48k4O4uvYKdik5/5sv8xCHuoeiHPV52q3v8TSjr5In85G8tfYjNYOOu+91J44zW2S4FRySjLcnyFzcR1L7B8pNjmHRjGoBAO3eUEdNij0iG9Tkl1f2A5sQkeLPe5w3sbWumLHFdEA8knw2RMqHDZzgOsNJA9yLagdzRs2qeNnvHXo5w17d1W1egSySXRv8SJ0l99Te9zcq6AbvqagqyjOYdihYQMRkADQ6wAsAA38kHdxu6C7yXQhfOSbkkntKJJLoDbfUy6qcdC55HYXOKravQtyb8zUSK6Ksklq3vFnPe4djnOcPYSqUIroi3OT6sjMnV1K6Ks1a5QoccL/AK5R/WYPvmKEPZCsh5l5f/2s70EXk5QhzZQh8oQ+UIfKEPlCHyhDN1CGFCHyhDN1CH11CGFCHyhD5Qh8oQ2AUISjZUWaOKhRqrIfKEPlCGCoQwoQ+UIfKEPlCHyhD5Qh8oQ+UIfKEMhQg34UP6bR/WYPvmKEPZahD//Z"/>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AutoShape 12" descr="data:image/jpeg;base64,/9j/4AAQSkZJRgABAQAAAQABAAD/2wCEAAkGBxQSEhIUEhQPFBIUFRUVFBAPFA8PFRQUFBEWFhUUFBQYHCggGBolHBQUITEhJSkrLi4uFx80ODMvNygtLywBCgoKDg0OGhAQFywkHBwsLCwsLCwsLCwsLCwsLCwsLCwsLCwsLCwsLCwsLCwsLCwsLCwsLCwsLCwsLCwsLCwsLP/AABEIALcBFAMBEQACEQEDEQH/xAAcAAACAgMBAQAAAAAAAAAAAAAEBQMGAQIHCAD/xABKEAABAwIEAQgECgcGBgMAAAABAAIDBBEFEiExBgcTIkFRYXGxc4GRoRQjJTJydLKzwdEkNDVCgpKiUmJjwuHwFUNTk6PDM0SD/8QAGgEAAgMBAQAAAAAAAAAAAAAAAgMAAQQFBv/EADQRAAICAQMBBgQFBAIDAAAAAAABAhEDBBIhMQUTIkFRcTJhgbGRocHR8BQjM0Lh8SRSYv/aAAwDAQACEQMRAD8ASct37Vf6CHycgkCyiWQlGCFCAz2ogjUNULJ441TZTCo40DYJs6NSyGj2aK0yC9zdUYaDMPju9viqXLGIe1jOiPFWx+M1iYkyHphQboksICqlIlMRzjUrSuhnfUwwKyI3YFTYVE7QhKXUvuFw5Wg9w0WU6L9BoxXQJmRtxZQOJTscblkt3fiVEiZJcEERVMyPkmAVESIKgIohUJqpuq0QYqaAnhNEs+jGqjKSH9GLWWSZqiN4xdIY1MyGaqmwkyayEuwjCx+kU3p4fvWo4fEvdAZPhfseil1jjnnTltHyq/0EP+ZBIplGDEuybT4tV2U0DvCIsxG1Rsg0pKS+pSpSFykMm0w7Euxdg1TT21GytMOLAZGpiDFz901dAkG4aem096pdRkR1O65t2IpD4kkTUiQ1MkeksNMX1J3VotiaUarQhEjDAoyRJWBCGTwsuR4hC3wUlydFoo7gHqSTXu4D2BVYJLzV90LZN1dCv4zh7XON9+1KeRphN2IpKMxnXY7FMWRSQuiVsSHcRIgqI0UWHQpqmJ8WBJC6YJ6M8zWIK2AkPKN1wFlkaYvgb05SWFYRZAWmakqgkwjCj+kUw/x4fvWoofEvdFTfhfsejF1zkHnjlpbfFX+hh8nJOR0MhGyoRwrM5mmOI0njsEUZAzxC6QLQmZWqJqGO5CGT4AkWKni2SGxDDWxILAN5qQOae1UpEVplaqI7XT4s1JCqZuqemFRLA62qphwHOFxul237Ve6zQkPmYSQN9UqQygGojLNClMJCutKkS5CuQJyFM1aFbIghjUDYQbSQEkEDYjzS5TQUYs6BRts0BLuxofC1A2U2TAIWwWwaqgaTsss3yMg+BXX0oLTptqFISaYTQoLLJ9g0RTRghEmWhLWx7p8GDIUTBaomaRiIKMqI0oXWKRMbEcRvSgwhjktohHn3UaLTCcFd+k0/p4fvWoo9V7oqT4fsekF1TlnnrllHys/0MPk5Z8xu0sLiVNrlmo3KCNZAogZw4FlS3VaYs52WFMJwwdNVN8GaceCyUoWZsS4B1PHdAytpJJoCqCWMq+JDpXWiDHxjwJ5wnouiFhuQEQcUX3CKYRxtA3tqUuzSkNGWUsIAxiG7CesagoGrIypTOuoimwJwTAT5oVMsPo4rnuSpug4ocQ9VlmY0t9EdB3qrKYwYLBU2CSDZA2A+oNOdVnm+RsOgFW/NKkeoYjnWiIJA4oyxZiDetNgUxHM1aomdojARA0GUz0EkEmNaQF5AG5SGqGFvosMa1vS1Kos1q8Ma4aaFRognwyMsq6cH/rw/etVRXiXuipfCz0iuocw8+8sn7Vf6GHycs2bqdTR/B9SoRtSDYSuiVWCxZVsT4MxZUfUT8rgVJK0I2Wiz02trLMK2Dqki6KFi3DkhqyLWVpDYwK1icabEPaI5mp6ANKBl5G+I81cnwMiuToDHWASbNCRsJFLLMl+YEHrUslFLqGWc4dhI96tci2jR1G/fK72J3dzq6A3x9SABAw0MqHZIn1GxHFLHcgLPIIslDJbT2JaZbQzzbKmwKN3SABBJ0Uo2CuckjkDVRuCjiQUzRp8QWDviTEirFOI6CybBckfQTPatCEMjyowLJQLWQ9S0yy8IxZnk9gSZ9RsehdG6IQjJsVZBNU0+WqpXds8Iv/8As1WlygZdH7HfV0Dmnn3ljPyq/wBDD5OWbN1Ono34KK3TxLK2bLCHxaKkwJSFNbGnwZkm7YHGLFMCjEeYdMRZLlGySxpj+mqTttdLcaFTxeZHMrKoT14RIlCCpFrpsRD6kNObEHsN1cg4sujJrgEJRqRuCqLI5ZbKimyGGjDem4dN2uvVfqXSwYlCNvqYcuRydeRhzk/cBQDiFFnu5vzvNIy41LldRuOdcMiwtml1zchsj0HdCNbrPJBDONyU0GiZ8/VdAwkTQTdRS2i6N3uQ0Qgkd1JsUULpHXK0RiKbPsiOihXi1MXDTceSZHgvyEssVk1CJA5CNCrN8t7IS0y18Hi2b1JMupoiWfOqCPg5WQ0njzOp+1tRAf8AzNuij1RUujO2Lecw89csR+V3+hh8nJGY16eVITUg0WGRt3hDwhQEpArsNfJfK0nvTFOhSTYBWYa+PVzSB2psZpmiCokw/dNYbLDDEbJTFyNpQhENCitVoor9cmwAnECjdqmMCKLLhtRoEo0xGsbkLCNHtzOa3tcB71UFckheR1FsLrl1WznxFLzqgsaTQIrJRoIsriOq/nqubmXiZsg/CgulO6zSG0GiVKaDSNHOQ0HRn4RYd6raWbfD3W2Hiq7tAsw6YkeKbCKAZoxqfQsna1QhFVR2aSrIV6piRJgONgD4kakBKBq06q2LqiwYBPlf4hJfUdFloa9XQwlaoQ+EtpIfTQj1mZgRR6okvhZ2xbjlnn/leZ8rvP8Agw+TlnzM04egngZosTNFhlFSGR7Wjr3PYOtT5FFq+DhjQ1osAiqg0Lq2EEEEXCHzGxZXYcMySafN3H5J6laCY9hgUFtmJ6bTRQBlaxRtlSAfUrdW5OiipdAWmaXOsEyXCFRassFFSkdazuQxTGtK3WxUbHJpo3leGuaeoOB96qDqSYuStMLxEbrpmGhLJuhCQRTKDEjLzd7h4eQWHK/GzXjXCMsNis7NCiEgpbCUT50iGg9oNLPqiUS6NfhSmwFxCaGTMTdWuBUkMmMTAaJWtUKoFxR9mgdqjIkJJyFSGKAumeExIFxBjumGacRrhjtbpckUiz002itBJhjZFA0AVFT+kUrB11MBP/fYriuRleF+z+x6BW045wTlcHyq/wBDD5OWXN1NWFeEUUrdFkY+ixcNwavd3Ae3U+SuBGNpQiZaF9S1CMQO2C7Se9HEtslY1GAZLFChBxPTWZnHbYofMGXQoFY65WqCESlYXhrMvil5HYCGkUiWNQ9w1umu6BsjkZr6cOabaFUnRFNoX0VdmHNv+e3QX6x1Lo4Z7lQucfNGJI9UxgpGXTCNuY+odpQTltVjoIHged+vdc+TNsUE57pbHxRjnLbKqsZRE95Omp7laj6Fh0GEvIuSG93WtcdJJq3wZpaiK6EVZQOjF9CO0IcmmlBX5EjmUuDWhk1WZouSHMUyqwKJDUAKWXQurHX1KtES5E1Y9HFDWKpJE9IRKVEHO6gIqM0pFtwSis0F256lmlKxMsnkiwx04I0070NtAKbQLLK5pIKYuTVCaasW09zVU31iD79iZHqPT8L9n9j0ktZxzg/K035Uf6KLyKyZviNeD4RVSDQLLI0lkwB3zx4HzRQBkMpAiZSAJwgYxEcXzSO9HDoRkkbEZRvkUBFPFLbU7/V5qmin0OXzjVaI9BAVAUEgQ+l1IS2XZYKNyWUmTzHRC2QqWLizsw3vuFoxMKJEzE5Bpmv46p7mw1FHxlc43cSUqTb6j4xGED0lodEID0BoiaueoGNMBgBu8+A/EroaPF/szJqcleFDdzluox2RyG4sqa4KsRVMXNv0+adR+S5WoxbJcdGbcU9y5C4ZVkYdEhkUJQJVSaIkWkIqyRNgXLoKpnrUkc/JJ2TYay7rnqQZHwKbLvhx0CximOoFAWR4jDcB3qKOLoLHkrg0w2iD5oO0TREHwlaVafiQbzOP1O8roGc4Vysj5Tf6KLyKxZ/jNuD4RTSbJI8Y0NVkeD1bHwVdGRosYOYXGxRgAlQ1AwxXBWgy5RtbftKuDIOI2JwLZvkUKK3xtNaEN6ydu5D5kfQ5xM3VPRnZLCqYNjKg3SpFWP6VJbImZqH6IepGyt4rsfFaMQUWK2J7GwfISwpbRqi+AmN6pxLsmEqBxHRkYdKooh7iz4IfiGd9/Mrr6aNY0c3US8bCXuTqEbiF71TRNwsxZ/RB7HeYWLVR8Jr075Boahc3aa2ybnle0qyCd6tRLsUVbkyKAyS4FkhWhHPm+Q/C+tJygSZa6B+yyMTZYKUqAykb1juj6wiQtSpkuCM+Oh9JH9sKL4l7lOds7WumNOGcq5+U3+ii8isOo+M36deAS0p0WezTtGdFBc69WqvqU0NI5S3b2K7oBokmgfINdAepRpsq0hPVYM5hu06jUdSGmi+odQYm06P6Luu6bGaKaCKrEGMbe4KJyRVFEx2uMz79Q2CFMqQgqGJ0WJkj6IK2KYdTGxS5Asf0p0WeXUFM0nKiLbK3isnUtWJeYSYviTmFB8hNOwnYKKLZqUiYxkIu7ZN6I+dQ7Q1M2L0agF3hZuGqjNEW9bT7j/srfg+GjFnfisYSlOaEWDSPQtFpiXHKmzWjrJv6gsmoXFGnDOmL4KlYthq7wMjmupsLUid0DiNvajWGRTyIUV8ZbuLInjaFznYseVDHOQbhstjbtSskQbtFqojoFkYlssFC64QiZSM1L7kBEgbG2CM+Mi9Iz7YVR+Je4KfKOwrqGw4NytyWxR/oovIrFqF4joab4BLhktzZZqNTZYaN9gfFEkLbDaV13a9WqOMbYucqQa+dMaFRYNUy3CXJDYsrmMx36Q360qghO911ZGDShEAxZVhOgxciGJyNiGExPQtADOCtsLFJcQaPqiuAabbq4w5KK1UyXJutcUE2YpWlxAG5RVboKLHjWBgsPWe1aUkhtg0j1CrB5G3160LSCTZG1Quw3D6sxPDh4EdoRxntdlSjaLKyuZILgjwO4WlZExLi0C1dS1ouSFW9FbWVSuqTI8u6tgOwLNN7nYfQhD7IGglNofYd0Wgnc+5MhBIJ5Aszo6B3kU1niztvJFSapguRWq6EscQfUe0LJOO10LkaROsgaKsseGYgMtnb9qyzhyJkuR3RYoBoEpxYuSsOhmuVQLRZMHkAkiv/ANRn2wpDqio9UdeXTNh585ZpLYq/0MPk5Zsytm7TvwfUr+Fz63WbaaWx7TVW4RJC2H0lVumQE5X0JXVatoGJDLV6JchkRfVTXa7wS2MsRukVURsiL1YFgdQ1NiBIAecpTlyIkSMnCpxAJBLdVtIbOddUlRQvnCcmQkwl9pPUU2HUtDKWVMsYCveqshhjlSYRrGVVhIluq3BGMym4oikNxqqTIwYo7EswApZQ65yydZR9zqm4s+EytSKF2NOuWeH4pOXqimBMCQ2DQdCbWQMGgyCWxuEuSBaHNLibRuUpwYDiTUvELnVNKxuxqIAT3GdgTMeLm2VHHyel1sHnnTlufbFX+hh8nJU1ZpwypFUw+ZZ5I0qQ5hmO4QlNhcdTb1oo9RU+h8+sRsWmaPqrpTGpg1TUdEqnENMAUojZhpV0C2TR0T5L5GudYEnKCbAak+Cq6KYprI7FOgxMkBFMACaZtygk6IkWQcOSfBuf/dzZbde17+HUlbvMJx8it1UVk6LsFoDiflcCnRZEHZ7omwiNyGyHzCpZaJIG3QuQaJXRkKtwRC9XZRkRkhVuSIyB0RRWLaMc2QpuKCjIm7gTTnVNxZjnVakQEqZMzvDRBOVsE+YEogREULBoJjjJOiByRaiTVlK+PR7XNPY4Fp1FxoVIyTI4NEWBu/TKT6zT/fsTog0eu0wh5t5dHfKz/QQ+TkLGQZS6WayTKI/cX7k8wxtVUMY75u7h2galJauSRHOkN+VLBmU0oMQDGvaHBrdgdjb2Kmts6CUrjZzx1b2ptCwqjmzGyGXBaHmN8MTQxRSvbZkgu2xuR9LsNtUu2qvzDVeQVwRwz8MkyOJa0AlzhqR2e+yiW6VEbpWKsdwo08z4zu1xHsO6pN9CM6DyV4c0tlksCbBnqOp8gjwxuTYGR0kc14yohFPKwbNe4ewqY+OCSKs/daEKG2DR3cPFJysZFHcqfCgcNy20yF3rvdBFf2L+ZU/8hw/HY8riEeJkmhC/daEKHfD2HunkaxouTsgnOkGuOWWDjfhB1AWAuDw9uYOAtrs4W7ih3OMtrC4atFUghzGyuUuCki34TwlKHwGRhayY9Bx6wDYrPLI/xGpeY95UOHmQOY+Noa1zQLN0F2i3lZMn4MleTJB7oWczdumA2Xrk44fZVS2kF2NaS4ai/UNR3lKXimolt7Y2KuJcD5ipfGNmuIHhfRDGbVp+Rco+a8x5xFwU2GhhqGk53Ac4Da3SF229Su2lGV9QeG2vQ52RY2WlS4F0HNwmQx87ldzYNi+xsD2X7UPeroXtfUVSmxsmWARxMuULZEWSg4amljdIxjnNZq5wGgvtdIeXl/Ibs4sXPpspRbrB2lv4DwgT1EQcLjMCR2ganySJeKSj6sYlScvQsnK/QABj7DMRY+olOycZPoZ4HKsD/XaP6zB9+xPiVI9fJgJ5o5enWxZ3oIfJyotMocT0DQyzoHJVjbIKyMyOystJmce6JxHvsqx4nKfBU5qMbYz5XeJY6maMQuuxsQ7rOLnXB79lWXE4zW5c0THkUo8PzOauepRdjbAJAJG32uEnKuA4M9C8fwsOGudpZojLfcB7ijzw8C+QOOXiKhyNVbTLUNJAtGHXNhpnA/EKsMabky8j4oRcp9S34dMB1ZQfHID+KueNKT+ZIydFg5IMYiZFVCV7WBrorFx/tZx+CLFCk3XmDklfBzbjatElXUEG452SxHWA82KFw2yaC3WkVpyMAY4bPlISsisZFnobBpw7CBJcf/BIf5c35JkMf9vZ8gJS8dnnnHKjM8nvS8S4DyMSlPFF85J5B8Pgb/adb2Ak+SW4bpIt/CWvlvr289HELXbHc9xcSR7rJeSLeW/kMg6x/U59w8GmVubbML+1VkTa4Ljyd54vlZAKDYfGtDR3WaD5hTNB3jiv50JhfEv56ld5cJgyOnbp0jJ7sv5o80bkmVidRaOIOOqIh1DkVrmioka4gAxE3JA2c380OONTcn5IkncaFPKHXD/iE9iCGvsCO4BKlDxSDUvCi5cZYvG7BYMr2F7hAC0EXF43E6epPyY/Ao+lC4y8TfrZxZr7uVVwQ7bSQxjh5z7CxaXE/wB7nQy6X3b7p+t2E5LvF7HCavc2T49BbPqU2cFJdCI9F8nTIzhj3aW+Mz/ws/1WfFH+3Nvz/YbkdyikcUxxw5x1tsx81WK2i5cFu5HaoOrg0kACORxJ02Fv8wTI4/HufkC5eFpeZPy2YuDUcy0g82xl7drhm8nBXON5E/kDHiJzLAHXraP6zB98xPiKZ7CRgnmbl9/azvQReTlCFAiKFhl65O8GgqOddOZAY3RZDG4Nv88yNdcEEEZP9lZsuaeKScPmbtLo1ni21aTX7kPKHhcVPOzmXvcJg+RzX5bR9OzWMsB0QL7q8WWeTmfVUhepwLDKkqvkbYFwDDPBBI6omZJKxry3Ix7W5tgNQdrdaTkzyi2q4Q/HoXPGp2VeLDZDUvp4Q+WRsskbQxvSfzb3DMG9Wjb9yfe6KfqYWqdF54o4grmULIapj2tmYzKHsc0sbE4DpadEnKNDrqtE8uCUXtvdx1/P9hEFlUuarnp+Qo5OsJqaqocILtjAAnluAGNdct0vdxJZsOxLx5e7vi7Q2UFKm3VP+IZYnyd4o4l7omSOcdck0ROgsL5iOxVly75uVLkvHFQio7rrzIuAeDaioqJ45TzDIOjURyZhJmex/NZW21Fxe97W2vdVHUSxJ7Grddfk/wCfiLyYoza3eV/mqLEeSCERWlrH/CTcl7GM5m5OnQPS/qWXNrsSk23yworakvQU4LyUB4lFRUOY+OQtHMsa9j2FoLJGucQdbkWtoWlZ8vaeKEVJc2NjjbBJuTf5RFFHUWb8GFSZ5Y72vIY8mVpF9RvftTo6zE8ayN0m6/KyKLQVxlTVOFU8cLXOfFKwsdOCAwvdmuxrb3HQHX2uK24dVGafHKpJ/L192Jlj5VPjlv5+nsjl9RNdSKCbsEbJcplFFj4PpJpahvMaOYMznXDcjCQxzh1kjPsEt544PHJX1VfQbj07zvYnXTn2ZbsT4BrZ3ySOmpXOLrMbJK/M5gADXXyWGltCVkn2hilK6rp5Dv6ScU1y+vP1KxR4NVMqfg3MyCp1tCbAus0uu03s4WaSCDY20T4ZE6lHkS4tcMuXGFPisghdPDMQ0Mc0gNsx8zmNawkHR2bKLd6dknFyThFqnfPvwKxqSVSkna8vzCMb4CxSr5tzgzWJr3CeUMLZHaOisL9IZWknQa7o8rUuIxpJv8/2Bx+H4pW6X5fuU08HVMdbBSVLHQGeQMbLYSsLS6xewg2dbe1wdr2SHwNRfqHko5qVrmVzXNuQ9piMTstj812cgm4GllUM+y3Hq1XIyWK63RfHIFJyUVDnMdLU0pBe0SGMyFwDnht2Zm2cdRvZDkzKUnNtcgxhtiopPgh5ReCBRUkcsdRnZHljex7bF73vdZ4INhYG1u7dBj13fPu96aXKr5Kvt+oCxRi9yVP93f3EvBnJ6/EIDO2oihAkdHkfG95OUNJdcOH9rbuQ5tXhwvbkkkEot+RYqjgbFG05pWPifFzhaCZRGwxdF4kINyBmuMtib6rbDNCUKSXTr9f2ENNSu316fT9+Si8ScE1tG0vmja6IbzU7xMxv0rdJviQB3oQ1JMr1O0uc1rQXOcQGtaCS5xNgABuSepRlo6NDiWIYbQPimhliilMsfxjCLOcxoLr9WhFr75Ta6OE8NbXe5J+zt8fh1YL37rVVa91X7guHcD/CYoZjWRs51odk5l7y25sWk5xcghc6WqWNuKi3R0IaPJkjuXQ14c4OnySTNlizZZmshDyyV7muytvms1oJbfV3UPVojro451XDq/bhsU9BknG+V1r3p0VDG6iUzzc+fjQ8tf0mvs5py5czSQbWtp2LRKSyPcuj6exl2uC2vqiPho/ptH9Zg++YrQJ7GRFHmbl+/azvQQ+TlCFAiQhlw4OqSxj7db/Jo/1WLUrxI9H2LJRxSvzf6I34jw6oqpWuiZnDYwPnMbrmcf3iO0KYMkYqpPkX2rpsuXIpY42kvz5L1gr+bbBGdDGyNhHYWsAI9yTKVtnRx4NuBL5C3kliHwysq3fuySxx/SkkLnn+XKP4ik9o6h4oQjF0+p5zHp3lc36NnXqipZURyROLS2RjmOHc9pG3rWLH2plfxICWmcTkHJBUOp5MRYTZzRC130o5Jmn33Xcm00mHpcSnJxfkOsd48kp6iBpsYZAc51zNOYAOBvtrqEKSa4NuohDBOEZLiQ2n4ha1zpRYPdG2NzutwY4uZfwzP/mWDVRc0oxF63R91DciicT8YzRzQvjeclnCSM2LXWI9hsTqEeDQ45RakufU4kLd2WfCeIr3bf52o9WvkVztRpnFeFHZ7PqXhkMJMWHOtkv0hHzYP93PmPvskbZOGyuDpLTQTKByscQGZ1PDe4jDpCO91mt9wd7V2OysO2MpNfI5PaEYwkox92c1nlXYSOc2axK2RFs5P5i2dxB/5ZH9bVj1nEV7nY7FSeaSf/r+qLHi2L1Aq6cROflIGdo1aRns4u7NOtZ8ccbxttHS1iyx1GOGNcPr6dfP6FnpsSDsRw1xtnjFRc9eQxOsD6yfes0pvDinOHlRj7Q0yU4xXWVlr4yxsGlGv/2aL3V8BPuBSNB2lmzZlCfTn8kc7NpXig5FU4z4+mY1xjINnN0dexBdYjTbxXpItKO7zOF48mXY3xyAniznGRyPGYR5Z2AmxDmDMLHq6x4Eoc0YtWjboXKE3GfKRJhHFpqWue1rmWdls4g62Bvp4rDkex0z1uj7vUwckqp0YHGzefbB8Zn5xgvYZbhwde9+5KzwcsLl5UIyZMHedzT3XRtxzLLU0j4o2ukc6SM5G6nouvouR2bjhgz7nwqYOu0/9rwK2S8Dc7S0DY5Wvjfzsrix4ymxIANvUp2pGGfUJrmkhehweC5IFxjjGUFzQ42Fxv2L0XZ6SwxvyR5/tOEu+ai+LFvC/HDpHWk3/eYek1zTobX3HaCtjcZqq5MndTwu07QRwxgMVPjD5BbmY4/hEDeoGW7Q3+H4wD+FcntHO4YaXVv7HX0uNZH9Dp82ONexzHhpa5pa5ptq1wIN/euDDXZ11N39DH1OPYDWGGJ8JJvTTSR3PWA8lp9dyu9ke5qS6SSZ1eyNrxShLrFtG8mNZb2NgLk+sknzVLG2dDvMOOPyRziqnL3Ocd3Oc4+LnEnzXTSpV6Hhck3OTk/Nt/iG8MfrtH9Zg++YiQs9kKyHmXl//azvQReTlCHORIVC7LVw460I8XeaxZ/iO/2a6xfVjP8A4+yF2VziHaGwDjv4JXcymrRvl2jhwvZN8+w8oK05wT4pElSOj3icQnhM8zTRDZzxzj/pSdL3AgepZNYu8yv5cfgef0624l8+fxN+FeInOxCuaXdE83lHZzQyO95VanS7NPiceqv8+RGLJuzTi/5RjDvi8QxO2jZWRyj+Iku/qL1uxZN2CD90O0eLbqZr2Ylxqk5+WMk9Fma/abkGw9iZHJtTN2s0v9Rkg74jd/kQV2Lgyc003IYXOt1EFoA8dT7lSxvbvZj7S1MZvul5csXSRCXLm2aSe71nsTVLb0OHGFsAxHHy2SMxG/NuzEjZxtYtHdYketMhp7i1LzDWXu5Jx8i4OxDY9RF1zli8jvLL5nPsVrzLK95/eOn0RoB7Autihsio+hwM2XvJuXqLXlOEGWlUWWTgl3xzz/c/zD8lk1i8COv2O/7svb9SwYjjwgexrmkhwuXA2yi9tutZYafvE2mdrVdpLTTjGUbT8/QaYXRt+FsnaXXs4ODiXDVhALb7eCy55t4HjaF6nTR71Z038/8AgZcWVZMLRfeeD3Ttd+CRoMSWW/k/sczWyvHXsVLFmmW7b2uRc9wN16CL8Jw1GpWB4nVZI8jb6tyg9QaBY+uytu+BkFVsO4UfaF3fIfstWLU/F9D0fZLrC/f9EK6SS+ItP+M73Nd+SbNf+O/Y5u69bf8A9P8AUulZjbaYc4/Na4HRFzcrlx0zy+FHUy6iOJbpdCRuPioiEjC7KbgZhY6Gx0Q/0vdTp9SQzxyQ3R6FNr5buee93mV2MPEUjganmbYnwlxErCOq/sylPsRJWqL1Q4kdD15Q2/cC4j7RXP1cVKVGzRrbEho8eJrpWX05ljbd7CXf+0+xJnpl3Cdeb/P/AKNMM395r5fz7i2vzCueG/NnYHnxa2xP9P8AUtGKu4V/6uh2nnKOqaXSa+wmxeYtaR2m35rRiVsmuyuMGvXgRlaTiMY8MfrtH9Zg++YrKPZCso8y8v8A+1negi8nKEObKELXgA+Jb4u+0VizfGzv9n/4V9fuKsZN6ojsLB7m/mn4v8ZztW71T91+hcKa5uBuQQPWLLDLpZ6Nyex+w5qqxsbS55DWNtqdhrYLJGDk6XUwTlGKt9AfCzSl5khMJkN7uY7pHNqbi/4Isvfbds7oVjWFy3QqwyZ1pi/rdAWE/QkBH2yphdQ2/P7/APRrwqsu71X2f/JT+LKp7WsyOc27iDlJbfTtC36aKbdozdqZZxjFRdWJ+GmXkk7cnm4J2pfhXucfCrb9iXiDRjB2uPuH+qHB1bKyKkIwFpEnQZx5LlI77RQHDVdU4JgtUIYcrIWHgk/GSfRH2lk1fwo6/Y/+SXsPq/CGzPa5xdZotlFtdb7rNDM4JpHV1OhjqJqUn08hnh9c0VMcIIzFrnOA/dAboD439yz5cbeJyJqtRFSWFder+QXxK74tnpo/dc/gl6ReP6M5eq+EqWMzuYzM3cOb69diuvCnwcuq5Nm5Z49Nnestcqb2vkNRvp0YZgURZFlI1D3X9yy5mnLg7vZ6ccNP1YioZQK9pJAHOvuSbAaOG605E3gpehyVJLVtv1f6jbjGqY6EBrmE84NGuB/dd2JGkg1PleRo12SLx8Pz/cn4bmaKWMZm36elxf556kGoi+9fAekku5Sv1+4qqDe57S77RWqHBzs3MiCFrYmkk+s7nuARt26Qvb5sfUfRjDnadHMe7S6xT5lSOhjjtiDUXEEL3NFnNc4gAuaNSdBqLop6eaQMNRBv5sY1TQHtkJAytezUgfOsfwKVC2tvsb9PtWVTb6JlWx35oP8Ae/Arbh6mXtF2lXqJLrScljPhf9do/rMH3zFaBPZCsh5l5f8A9rO9BF5OUIc2UITR1T2izXvA7A4gIXGL6oOOScVSkzR0hJuSS7fMSb37bq6VUC5Nu2+Q+kxyeNwIeTbqfZw2S5YISVNGmOszR/2/Ekr8fmmbkkLctwbNaG7bIcenhB2kDk1OTIqk+AOjqjG9j27scHD1HZNnFSi4vzFQm4yUl5Flm42c4C0TQeu7nHTs2Hd7FijoUv8AY6C7TkukV+InxbGTOGgta2xvcEnqstOPCoO7EanWSzpJqqAIpy05mlzT2tJCY4p8MyqTTtM2qq18ls7i7Le2jRvvtvsqjCMeiLlOUurICUYAyZj04/fv9INPvskvT4/Q0rV5V5i3MnGYznVF2alysolpqlzDdjnNO12khDKKfVB48k4O4uvYKdik5/5sv8xCHuoeiHPV52q3v8TSjr5In85G8tfYjNYOOu+91J44zW2S4FRySjLcnyFzcR1L7B8pNjmHRjGoBAO3eUEdNij0iG9Tkl1f2A5sQkeLPe5w3sbWumLHFdEA8knw2RMqHDZzgOsNJA9yLagdzRs2qeNnvHXo5w17d1W1egSySXRv8SJ0l99Te9zcq6AbvqagqyjOYdihYQMRkADQ6wAsAA38kHdxu6C7yXQhfOSbkkntKJJLoDbfUy6qcdC55HYXOKravQtyb8zUSK6Ksklq3vFnPe4djnOcPYSqUIroi3OT6sjMnV1K6Ks1a5QoccL/AK5R/WYPvmKEPZCsh5l5f/2s70EXk5QhzZQh8oQ+UIfKEPlCHyhDN1CGFCHyhDN1CH11CGFCHyhD5Qh8oQ2AUISjZUWaOKhRqrIfKEPlCGCoQwoQ+UIfKEPlCHyhD5Qh8oQ+UIfKEMhQg34UP6bR/WYPvmKEPZahD//Z"/>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7764875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hevron 14"/>
          <p:cNvSpPr/>
          <p:nvPr/>
        </p:nvSpPr>
        <p:spPr bwMode="auto">
          <a:xfrm>
            <a:off x="1684682" y="317822"/>
            <a:ext cx="1417320"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Model Overview</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4" name="Pentagon 13"/>
          <p:cNvSpPr/>
          <p:nvPr/>
        </p:nvSpPr>
        <p:spPr bwMode="auto">
          <a:xfrm>
            <a:off x="532554" y="309885"/>
            <a:ext cx="1417320" cy="677862"/>
          </a:xfrm>
          <a:prstGeom prst="homePlate">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Introduction &amp; Problem</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6" name="Chevron 15"/>
          <p:cNvSpPr/>
          <p:nvPr/>
        </p:nvSpPr>
        <p:spPr bwMode="auto">
          <a:xfrm>
            <a:off x="2836810" y="317822"/>
            <a:ext cx="1417320" cy="676275"/>
          </a:xfrm>
          <a:prstGeom prst="chevron">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Individual Runs</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7" name="Chevron 16"/>
          <p:cNvSpPr/>
          <p:nvPr/>
        </p:nvSpPr>
        <p:spPr bwMode="auto">
          <a:xfrm>
            <a:off x="3988938" y="317822"/>
            <a:ext cx="1417320" cy="676275"/>
          </a:xfrm>
          <a:prstGeom prst="chevron">
            <a:avLst/>
          </a:prstGeom>
          <a:solidFill>
            <a:schemeClr val="accent3">
              <a:lumMod val="85000"/>
            </a:schemeClr>
          </a:solidFill>
          <a:ln>
            <a:noFill/>
          </a:ln>
          <a:effectLst/>
        </p:spPr>
        <p:txBody>
          <a:bodyPr lIns="0" tIns="182880" rIns="0" bIns="91440" anchor="ctr"/>
          <a:lstStyle/>
          <a:p>
            <a:pPr algn="ctr">
              <a:spcBef>
                <a:spcPct val="20000"/>
              </a:spcBef>
              <a:buFont typeface="Wingdings" pitchFamily="2" charset="2"/>
              <a:buNone/>
              <a:defRPr/>
            </a:pPr>
            <a:r>
              <a:rPr lang="en-US" sz="1000" b="1" u="none" dirty="0" smtClean="0">
                <a:solidFill>
                  <a:srgbClr val="7030A0"/>
                </a:solidFill>
                <a:latin typeface="Calibri" pitchFamily="34" charset="0"/>
                <a:ea typeface="+mn-ea"/>
                <a:cs typeface="Calibri" pitchFamily="34" charset="0"/>
              </a:rPr>
              <a:t>Happiness Maximization</a:t>
            </a:r>
            <a:endParaRPr lang="en-US" sz="1000" b="1" u="none" dirty="0">
              <a:solidFill>
                <a:srgbClr val="7030A0"/>
              </a:solidFill>
              <a:latin typeface="Calibri" pitchFamily="34" charset="0"/>
              <a:ea typeface="+mn-ea"/>
              <a:cs typeface="Calibri" pitchFamily="34" charset="0"/>
            </a:endParaRPr>
          </a:p>
        </p:txBody>
      </p:sp>
      <p:sp>
        <p:nvSpPr>
          <p:cNvPr id="19" name="Oval 18"/>
          <p:cNvSpPr/>
          <p:nvPr/>
        </p:nvSpPr>
        <p:spPr bwMode="auto">
          <a:xfrm>
            <a:off x="996963"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1</a:t>
            </a:r>
          </a:p>
        </p:txBody>
      </p:sp>
      <p:sp>
        <p:nvSpPr>
          <p:cNvPr id="20" name="Oval 19"/>
          <p:cNvSpPr/>
          <p:nvPr/>
        </p:nvSpPr>
        <p:spPr bwMode="auto">
          <a:xfrm>
            <a:off x="2260746"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2</a:t>
            </a:r>
          </a:p>
        </p:txBody>
      </p:sp>
      <p:sp>
        <p:nvSpPr>
          <p:cNvPr id="21" name="Oval 20"/>
          <p:cNvSpPr/>
          <p:nvPr/>
        </p:nvSpPr>
        <p:spPr bwMode="auto">
          <a:xfrm>
            <a:off x="3427792"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3</a:t>
            </a:r>
          </a:p>
        </p:txBody>
      </p:sp>
      <p:sp>
        <p:nvSpPr>
          <p:cNvPr id="22" name="Oval 21"/>
          <p:cNvSpPr/>
          <p:nvPr/>
        </p:nvSpPr>
        <p:spPr bwMode="auto">
          <a:xfrm>
            <a:off x="4465778" y="142398"/>
            <a:ext cx="326235" cy="344487"/>
          </a:xfrm>
          <a:prstGeom prst="ellipse">
            <a:avLst/>
          </a:prstGeom>
          <a:solidFill>
            <a:srgbClr val="7030A0"/>
          </a:solidFill>
          <a:ln w="9525">
            <a:noFill/>
            <a:round/>
            <a:headEnd/>
            <a:tailEnd/>
          </a:ln>
        </p:spPr>
        <p:txBody>
          <a:bodyPr wrap="none" anchor="ctr"/>
          <a:lstStyle/>
          <a:p>
            <a:pPr algn="ctr">
              <a:defRPr/>
            </a:pPr>
            <a:r>
              <a:rPr lang="en-US" sz="1200" b="1" u="none" dirty="0">
                <a:solidFill>
                  <a:schemeClr val="bg1"/>
                </a:solidFill>
                <a:latin typeface="Arial" pitchFamily="34" charset="0"/>
                <a:ea typeface="+mn-ea"/>
                <a:cs typeface="+mn-cs"/>
              </a:rPr>
              <a:t>4</a:t>
            </a:r>
          </a:p>
        </p:txBody>
      </p:sp>
      <p:sp>
        <p:nvSpPr>
          <p:cNvPr id="18" name="Chevron 17"/>
          <p:cNvSpPr/>
          <p:nvPr/>
        </p:nvSpPr>
        <p:spPr bwMode="auto">
          <a:xfrm>
            <a:off x="5141066" y="317822"/>
            <a:ext cx="1663182"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Conclusion &amp; Live Demo</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26" name="Oval 25"/>
          <p:cNvSpPr/>
          <p:nvPr/>
        </p:nvSpPr>
        <p:spPr bwMode="auto">
          <a:xfrm>
            <a:off x="5761885"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smtClean="0">
                <a:solidFill>
                  <a:schemeClr val="bg2">
                    <a:lumMod val="60000"/>
                    <a:lumOff val="40000"/>
                  </a:schemeClr>
                </a:solidFill>
                <a:latin typeface="Arial" pitchFamily="34" charset="0"/>
                <a:ea typeface="+mn-ea"/>
                <a:cs typeface="+mn-cs"/>
              </a:rPr>
              <a:t>5</a:t>
            </a:r>
            <a:endParaRPr lang="en-US" sz="1200" b="1" u="none" dirty="0">
              <a:solidFill>
                <a:schemeClr val="bg2">
                  <a:lumMod val="60000"/>
                  <a:lumOff val="40000"/>
                </a:schemeClr>
              </a:solidFill>
              <a:latin typeface="Arial" pitchFamily="34" charset="0"/>
              <a:ea typeface="+mn-ea"/>
              <a:cs typeface="+mn-cs"/>
            </a:endParaRPr>
          </a:p>
        </p:txBody>
      </p:sp>
      <p:sp>
        <p:nvSpPr>
          <p:cNvPr id="25" name="Title 1"/>
          <p:cNvSpPr>
            <a:spLocks noGrp="1"/>
          </p:cNvSpPr>
          <p:nvPr>
            <p:ph type="title"/>
          </p:nvPr>
        </p:nvSpPr>
        <p:spPr>
          <a:xfrm>
            <a:off x="457200" y="1133475"/>
            <a:ext cx="8229600" cy="1143000"/>
          </a:xfrm>
        </p:spPr>
        <p:txBody>
          <a:bodyPr/>
          <a:lstStyle/>
          <a:p>
            <a:pPr eaLnBrk="1" hangingPunct="1">
              <a:defRPr/>
            </a:pPr>
            <a:r>
              <a:rPr lang="en-US" b="1" dirty="0" smtClean="0">
                <a:solidFill>
                  <a:srgbClr val="7030A0"/>
                </a:solidFill>
                <a:latin typeface="Calibri" charset="0"/>
                <a:cs typeface="Calibri" charset="0"/>
              </a:rPr>
              <a:t>Happiness Run – Maximize overall satisfaction</a:t>
            </a:r>
            <a:endParaRPr lang="en-US" b="1" dirty="0">
              <a:solidFill>
                <a:srgbClr val="7030A0"/>
              </a:solidFill>
              <a:latin typeface="Calibri" charset="0"/>
              <a:cs typeface="Calibri" charset="0"/>
            </a:endParaRPr>
          </a:p>
        </p:txBody>
      </p:sp>
      <p:sp>
        <p:nvSpPr>
          <p:cNvPr id="4" name="Slide Number Placeholder 3"/>
          <p:cNvSpPr>
            <a:spLocks noGrp="1"/>
          </p:cNvSpPr>
          <p:nvPr>
            <p:ph type="sldNum" sz="quarter" idx="12"/>
          </p:nvPr>
        </p:nvSpPr>
        <p:spPr/>
        <p:txBody>
          <a:bodyPr/>
          <a:lstStyle/>
          <a:p>
            <a:pPr>
              <a:defRPr/>
            </a:pPr>
            <a:fld id="{6E00655D-A8F5-9044-BEB1-E572DF6A2863}" type="slidenum">
              <a:rPr lang="es-ES" smtClean="0"/>
              <a:pPr>
                <a:defRPr/>
              </a:pPr>
              <a:t>20</a:t>
            </a:fld>
            <a:endParaRPr lang="es-ES"/>
          </a:p>
        </p:txBody>
      </p:sp>
      <p:sp>
        <p:nvSpPr>
          <p:cNvPr id="3" name="Rectangle 2"/>
          <p:cNvSpPr/>
          <p:nvPr/>
        </p:nvSpPr>
        <p:spPr bwMode="auto">
          <a:xfrm>
            <a:off x="5406258" y="1781387"/>
            <a:ext cx="69624" cy="216024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pic>
        <p:nvPicPr>
          <p:cNvPr id="23" name="Picture 4"/>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t="2858"/>
          <a:stretch/>
        </p:blipFill>
        <p:spPr bwMode="auto">
          <a:xfrm>
            <a:off x="588281" y="1916832"/>
            <a:ext cx="5304685" cy="47101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bwMode="auto">
          <a:xfrm>
            <a:off x="3797004" y="1628800"/>
            <a:ext cx="2304256" cy="396044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sp>
        <p:nvSpPr>
          <p:cNvPr id="5" name="Rectangle 4"/>
          <p:cNvSpPr/>
          <p:nvPr/>
        </p:nvSpPr>
        <p:spPr bwMode="auto">
          <a:xfrm>
            <a:off x="532554" y="6309320"/>
            <a:ext cx="1417320" cy="432048"/>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sp>
        <p:nvSpPr>
          <p:cNvPr id="6" name="Rectangle 5"/>
          <p:cNvSpPr/>
          <p:nvPr/>
        </p:nvSpPr>
        <p:spPr bwMode="auto">
          <a:xfrm>
            <a:off x="532554" y="4581128"/>
            <a:ext cx="464409" cy="122413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sp>
        <p:nvSpPr>
          <p:cNvPr id="24" name="Isosceles Triangle 23"/>
          <p:cNvSpPr/>
          <p:nvPr/>
        </p:nvSpPr>
        <p:spPr>
          <a:xfrm rot="5400000">
            <a:off x="3398978" y="2542220"/>
            <a:ext cx="1752600" cy="381000"/>
          </a:xfrm>
          <a:prstGeom prst="triangl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bwMode="auto">
          <a:xfrm>
            <a:off x="4949132" y="2060848"/>
            <a:ext cx="3295276" cy="1224136"/>
          </a:xfrm>
          <a:prstGeom prst="roundRect">
            <a:avLst/>
          </a:prstGeom>
          <a:solidFill>
            <a:srgbClr val="7030A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charset="0"/>
              </a:rPr>
              <a:t>Ben, Karen, and Will all have Eleven Madison Park (#5) as their first choice.  However,</a:t>
            </a:r>
            <a:r>
              <a:rPr kumimoji="0" lang="en-US" sz="1400" b="0" i="0" u="none" strike="noStrike" cap="none" normalizeH="0" dirty="0" smtClean="0">
                <a:ln>
                  <a:noFill/>
                </a:ln>
                <a:solidFill>
                  <a:schemeClr val="bg1"/>
                </a:solidFill>
                <a:effectLst/>
                <a:latin typeface="Arial" charset="0"/>
              </a:rPr>
              <a:t> the </a:t>
            </a:r>
            <a:r>
              <a:rPr lang="en-US" sz="1400" u="none" dirty="0">
                <a:solidFill>
                  <a:schemeClr val="bg1"/>
                </a:solidFill>
              </a:rPr>
              <a:t>m</a:t>
            </a:r>
            <a:r>
              <a:rPr kumimoji="0" lang="en-US" sz="1400" b="0" i="0" u="none" strike="noStrike" cap="none" normalizeH="0" baseline="0" dirty="0" smtClean="0">
                <a:ln>
                  <a:noFill/>
                </a:ln>
                <a:solidFill>
                  <a:schemeClr val="bg1"/>
                </a:solidFill>
                <a:effectLst/>
                <a:latin typeface="Arial" charset="0"/>
              </a:rPr>
              <a:t>odel can only pick one </a:t>
            </a:r>
            <a:r>
              <a:rPr kumimoji="0" lang="en-US" sz="1400" b="0" i="0" u="none" strike="noStrike" cap="none" normalizeH="0" dirty="0" smtClean="0">
                <a:ln>
                  <a:noFill/>
                </a:ln>
                <a:solidFill>
                  <a:schemeClr val="bg1"/>
                </a:solidFill>
                <a:effectLst/>
                <a:latin typeface="Arial" charset="0"/>
              </a:rPr>
              <a:t>restaurant per person in this run (with no repeat restaurants).</a:t>
            </a:r>
            <a:endParaRPr kumimoji="0" lang="en-US" sz="1400" b="0" i="0" u="none" strike="noStrike" cap="none" normalizeH="0" baseline="0" dirty="0" smtClean="0">
              <a:ln>
                <a:noFill/>
              </a:ln>
              <a:solidFill>
                <a:schemeClr val="bg1"/>
              </a:solidFill>
              <a:effectLst/>
              <a:latin typeface="Arial" charset="0"/>
            </a:endParaRPr>
          </a:p>
        </p:txBody>
      </p:sp>
      <p:sp>
        <p:nvSpPr>
          <p:cNvPr id="27" name="Isosceles Triangle 26"/>
          <p:cNvSpPr/>
          <p:nvPr/>
        </p:nvSpPr>
        <p:spPr>
          <a:xfrm rot="5400000">
            <a:off x="3398978" y="4522440"/>
            <a:ext cx="1752600" cy="381000"/>
          </a:xfrm>
          <a:prstGeom prst="triangl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ounded Rectangle 27"/>
          <p:cNvSpPr/>
          <p:nvPr/>
        </p:nvSpPr>
        <p:spPr bwMode="auto">
          <a:xfrm>
            <a:off x="4949132" y="4100872"/>
            <a:ext cx="3295276" cy="1224136"/>
          </a:xfrm>
          <a:prstGeom prst="roundRect">
            <a:avLst/>
          </a:prstGeom>
          <a:solidFill>
            <a:srgbClr val="7030A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charset="0"/>
              </a:rPr>
              <a:t>Decision Models after Optimization.  Only Will can go to </a:t>
            </a:r>
            <a:r>
              <a:rPr lang="en-US" sz="1400" u="none" dirty="0" smtClean="0">
                <a:solidFill>
                  <a:schemeClr val="bg1"/>
                </a:solidFill>
              </a:rPr>
              <a:t>Eleven Madison Park (Restaurant #5)</a:t>
            </a:r>
            <a:endParaRPr kumimoji="0" lang="en-US" sz="1400" b="0" i="0" u="none" strike="noStrike" cap="none" normalizeH="0" baseline="0" dirty="0" smtClean="0">
              <a:ln>
                <a:noFill/>
              </a:ln>
              <a:solidFill>
                <a:schemeClr val="bg1"/>
              </a:solidFill>
              <a:effectLst/>
              <a:latin typeface="Arial" charset="0"/>
            </a:endParaRPr>
          </a:p>
        </p:txBody>
      </p:sp>
      <p:sp>
        <p:nvSpPr>
          <p:cNvPr id="8" name="Rounded Rectangle 7"/>
          <p:cNvSpPr/>
          <p:nvPr/>
        </p:nvSpPr>
        <p:spPr bwMode="auto">
          <a:xfrm>
            <a:off x="3995936" y="6279723"/>
            <a:ext cx="1677107" cy="317629"/>
          </a:xfrm>
          <a:prstGeom prst="roundRect">
            <a:avLst/>
          </a:prstGeom>
          <a:solidFill>
            <a:srgbClr val="7030A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sz="1400" u="none" dirty="0">
                <a:solidFill>
                  <a:schemeClr val="bg1"/>
                </a:solidFill>
              </a:rPr>
              <a:t>Overall Happiness</a:t>
            </a:r>
          </a:p>
        </p:txBody>
      </p:sp>
      <p:sp>
        <p:nvSpPr>
          <p:cNvPr id="29" name="Rounded Rectangle 28"/>
          <p:cNvSpPr/>
          <p:nvPr/>
        </p:nvSpPr>
        <p:spPr bwMode="auto">
          <a:xfrm>
            <a:off x="107504" y="6279723"/>
            <a:ext cx="1850961" cy="317629"/>
          </a:xfrm>
          <a:prstGeom prst="roundRect">
            <a:avLst/>
          </a:prstGeom>
          <a:solidFill>
            <a:srgbClr val="7030A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sz="1400" u="none" dirty="0" smtClean="0">
                <a:solidFill>
                  <a:schemeClr val="bg1"/>
                </a:solidFill>
              </a:rPr>
              <a:t>Individual </a:t>
            </a:r>
            <a:r>
              <a:rPr lang="en-US" sz="1400" u="none" dirty="0">
                <a:solidFill>
                  <a:schemeClr val="bg1"/>
                </a:solidFill>
              </a:rPr>
              <a:t>Happiness</a:t>
            </a:r>
          </a:p>
        </p:txBody>
      </p:sp>
    </p:spTree>
    <p:extLst>
      <p:ext uri="{BB962C8B-B14F-4D97-AF65-F5344CB8AC3E}">
        <p14:creationId xmlns:p14="http://schemas.microsoft.com/office/powerpoint/2010/main" val="20328059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hevron 14"/>
          <p:cNvSpPr/>
          <p:nvPr/>
        </p:nvSpPr>
        <p:spPr bwMode="auto">
          <a:xfrm>
            <a:off x="1684682" y="317822"/>
            <a:ext cx="1417320"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Model Overview</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4" name="Pentagon 13"/>
          <p:cNvSpPr/>
          <p:nvPr/>
        </p:nvSpPr>
        <p:spPr bwMode="auto">
          <a:xfrm>
            <a:off x="532554" y="309885"/>
            <a:ext cx="1417320" cy="677862"/>
          </a:xfrm>
          <a:prstGeom prst="homePlate">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Introduction &amp; Problem</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6" name="Chevron 15"/>
          <p:cNvSpPr/>
          <p:nvPr/>
        </p:nvSpPr>
        <p:spPr bwMode="auto">
          <a:xfrm>
            <a:off x="2836810" y="317822"/>
            <a:ext cx="1417320" cy="676275"/>
          </a:xfrm>
          <a:prstGeom prst="chevron">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Individual Runs</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7" name="Chevron 16"/>
          <p:cNvSpPr/>
          <p:nvPr/>
        </p:nvSpPr>
        <p:spPr bwMode="auto">
          <a:xfrm>
            <a:off x="3988938" y="317822"/>
            <a:ext cx="1417320" cy="676275"/>
          </a:xfrm>
          <a:prstGeom prst="chevron">
            <a:avLst/>
          </a:prstGeom>
          <a:solidFill>
            <a:schemeClr val="accent3">
              <a:lumMod val="85000"/>
            </a:schemeClr>
          </a:solidFill>
          <a:ln>
            <a:noFill/>
          </a:ln>
          <a:effectLst/>
        </p:spPr>
        <p:txBody>
          <a:bodyPr lIns="0" tIns="182880" rIns="0" bIns="91440" anchor="ctr"/>
          <a:lstStyle/>
          <a:p>
            <a:pPr algn="ctr">
              <a:spcBef>
                <a:spcPct val="20000"/>
              </a:spcBef>
              <a:buFont typeface="Wingdings" pitchFamily="2" charset="2"/>
              <a:buNone/>
              <a:defRPr/>
            </a:pPr>
            <a:r>
              <a:rPr lang="en-US" sz="1000" b="1" u="none" dirty="0" smtClean="0">
                <a:solidFill>
                  <a:srgbClr val="7030A0"/>
                </a:solidFill>
                <a:latin typeface="Calibri" pitchFamily="34" charset="0"/>
                <a:ea typeface="+mn-ea"/>
                <a:cs typeface="Calibri" pitchFamily="34" charset="0"/>
              </a:rPr>
              <a:t>Happiness Maximization</a:t>
            </a:r>
            <a:endParaRPr lang="en-US" sz="1000" b="1" u="none" dirty="0">
              <a:solidFill>
                <a:srgbClr val="7030A0"/>
              </a:solidFill>
              <a:latin typeface="Calibri" pitchFamily="34" charset="0"/>
              <a:ea typeface="+mn-ea"/>
              <a:cs typeface="Calibri" pitchFamily="34" charset="0"/>
            </a:endParaRPr>
          </a:p>
        </p:txBody>
      </p:sp>
      <p:sp>
        <p:nvSpPr>
          <p:cNvPr id="19" name="Oval 18"/>
          <p:cNvSpPr/>
          <p:nvPr/>
        </p:nvSpPr>
        <p:spPr bwMode="auto">
          <a:xfrm>
            <a:off x="996963"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1</a:t>
            </a:r>
          </a:p>
        </p:txBody>
      </p:sp>
      <p:sp>
        <p:nvSpPr>
          <p:cNvPr id="20" name="Oval 19"/>
          <p:cNvSpPr/>
          <p:nvPr/>
        </p:nvSpPr>
        <p:spPr bwMode="auto">
          <a:xfrm>
            <a:off x="2260746"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2</a:t>
            </a:r>
          </a:p>
        </p:txBody>
      </p:sp>
      <p:sp>
        <p:nvSpPr>
          <p:cNvPr id="21" name="Oval 20"/>
          <p:cNvSpPr/>
          <p:nvPr/>
        </p:nvSpPr>
        <p:spPr bwMode="auto">
          <a:xfrm>
            <a:off x="3427792"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3</a:t>
            </a:r>
          </a:p>
        </p:txBody>
      </p:sp>
      <p:sp>
        <p:nvSpPr>
          <p:cNvPr id="22" name="Oval 21"/>
          <p:cNvSpPr/>
          <p:nvPr/>
        </p:nvSpPr>
        <p:spPr bwMode="auto">
          <a:xfrm>
            <a:off x="4465778" y="142398"/>
            <a:ext cx="326235" cy="344487"/>
          </a:xfrm>
          <a:prstGeom prst="ellipse">
            <a:avLst/>
          </a:prstGeom>
          <a:solidFill>
            <a:srgbClr val="7030A0"/>
          </a:solidFill>
          <a:ln w="9525">
            <a:noFill/>
            <a:round/>
            <a:headEnd/>
            <a:tailEnd/>
          </a:ln>
        </p:spPr>
        <p:txBody>
          <a:bodyPr wrap="none" anchor="ctr"/>
          <a:lstStyle/>
          <a:p>
            <a:pPr algn="ctr">
              <a:defRPr/>
            </a:pPr>
            <a:r>
              <a:rPr lang="en-US" sz="1200" b="1" u="none" dirty="0">
                <a:solidFill>
                  <a:schemeClr val="bg1"/>
                </a:solidFill>
                <a:latin typeface="Arial" pitchFamily="34" charset="0"/>
                <a:ea typeface="+mn-ea"/>
                <a:cs typeface="+mn-cs"/>
              </a:rPr>
              <a:t>4</a:t>
            </a:r>
          </a:p>
        </p:txBody>
      </p:sp>
      <p:sp>
        <p:nvSpPr>
          <p:cNvPr id="18" name="Chevron 17"/>
          <p:cNvSpPr/>
          <p:nvPr/>
        </p:nvSpPr>
        <p:spPr bwMode="auto">
          <a:xfrm>
            <a:off x="5141066" y="317822"/>
            <a:ext cx="1663182"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Conclusion &amp; Live Demo</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26" name="Oval 25"/>
          <p:cNvSpPr/>
          <p:nvPr/>
        </p:nvSpPr>
        <p:spPr bwMode="auto">
          <a:xfrm>
            <a:off x="5761885"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smtClean="0">
                <a:solidFill>
                  <a:schemeClr val="bg2">
                    <a:lumMod val="60000"/>
                    <a:lumOff val="40000"/>
                  </a:schemeClr>
                </a:solidFill>
                <a:latin typeface="Arial" pitchFamily="34" charset="0"/>
                <a:ea typeface="+mn-ea"/>
                <a:cs typeface="+mn-cs"/>
              </a:rPr>
              <a:t>5</a:t>
            </a:r>
            <a:endParaRPr lang="en-US" sz="1200" b="1" u="none" dirty="0">
              <a:solidFill>
                <a:schemeClr val="bg2">
                  <a:lumMod val="60000"/>
                  <a:lumOff val="40000"/>
                </a:schemeClr>
              </a:solidFill>
              <a:latin typeface="Arial" pitchFamily="34" charset="0"/>
              <a:ea typeface="+mn-ea"/>
              <a:cs typeface="+mn-cs"/>
            </a:endParaRPr>
          </a:p>
        </p:txBody>
      </p:sp>
      <p:sp>
        <p:nvSpPr>
          <p:cNvPr id="25" name="Title 1"/>
          <p:cNvSpPr>
            <a:spLocks noGrp="1"/>
          </p:cNvSpPr>
          <p:nvPr>
            <p:ph type="title"/>
          </p:nvPr>
        </p:nvSpPr>
        <p:spPr>
          <a:xfrm>
            <a:off x="457200" y="1133475"/>
            <a:ext cx="8229600" cy="1143000"/>
          </a:xfrm>
        </p:spPr>
        <p:txBody>
          <a:bodyPr/>
          <a:lstStyle/>
          <a:p>
            <a:pPr eaLnBrk="1" hangingPunct="1">
              <a:defRPr/>
            </a:pPr>
            <a:r>
              <a:rPr lang="en-US" b="1" dirty="0" smtClean="0">
                <a:solidFill>
                  <a:srgbClr val="7030A0"/>
                </a:solidFill>
                <a:latin typeface="Calibri" charset="0"/>
                <a:cs typeface="Calibri" charset="0"/>
              </a:rPr>
              <a:t>Happiness Run - Results</a:t>
            </a:r>
            <a:endParaRPr lang="en-US" b="1" dirty="0">
              <a:solidFill>
                <a:srgbClr val="7030A0"/>
              </a:solidFill>
              <a:latin typeface="Calibri" charset="0"/>
              <a:cs typeface="Calibri" charset="0"/>
            </a:endParaRPr>
          </a:p>
        </p:txBody>
      </p:sp>
      <p:sp>
        <p:nvSpPr>
          <p:cNvPr id="4" name="Slide Number Placeholder 3"/>
          <p:cNvSpPr>
            <a:spLocks noGrp="1"/>
          </p:cNvSpPr>
          <p:nvPr>
            <p:ph type="sldNum" sz="quarter" idx="12"/>
          </p:nvPr>
        </p:nvSpPr>
        <p:spPr/>
        <p:txBody>
          <a:bodyPr/>
          <a:lstStyle/>
          <a:p>
            <a:pPr>
              <a:defRPr/>
            </a:pPr>
            <a:fld id="{6E00655D-A8F5-9044-BEB1-E572DF6A2863}" type="slidenum">
              <a:rPr lang="es-ES" smtClean="0"/>
              <a:pPr>
                <a:defRPr/>
              </a:pPr>
              <a:t>21</a:t>
            </a:fld>
            <a:endParaRPr lang="es-ES"/>
          </a:p>
        </p:txBody>
      </p:sp>
      <p:sp>
        <p:nvSpPr>
          <p:cNvPr id="3" name="Rectangle 2"/>
          <p:cNvSpPr/>
          <p:nvPr/>
        </p:nvSpPr>
        <p:spPr bwMode="auto">
          <a:xfrm>
            <a:off x="5406258" y="1781387"/>
            <a:ext cx="69624" cy="216024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pic>
        <p:nvPicPr>
          <p:cNvPr id="23"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907333" y="1781387"/>
            <a:ext cx="1528763"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5912" y="1772816"/>
            <a:ext cx="1524000"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03964" y="1772816"/>
            <a:ext cx="1632332"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 name="Picture 5"/>
          <p:cNvPicPr>
            <a:picLocks noChangeAspect="1" noChangeArrowheads="1"/>
          </p:cNvPicPr>
          <p:nvPr/>
        </p:nvPicPr>
        <p:blipFill rotWithShape="1">
          <a:blip r:embed="rId6" cstate="email">
            <a:extLst>
              <a:ext uri="{28A0092B-C50C-407E-A947-70E740481C1C}">
                <a14:useLocalDpi xmlns:a14="http://schemas.microsoft.com/office/drawing/2010/main" val="0"/>
              </a:ext>
            </a:extLst>
          </a:blip>
          <a:srcRect l="16021"/>
          <a:stretch/>
        </p:blipFill>
        <p:spPr bwMode="auto">
          <a:xfrm>
            <a:off x="618558" y="1772816"/>
            <a:ext cx="1565346" cy="1743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 name="Picture 6"/>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7380313" y="1781386"/>
            <a:ext cx="1584176" cy="17345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30" name="Table 29"/>
          <p:cNvGraphicFramePr>
            <a:graphicFrameLocks noGrp="1"/>
          </p:cNvGraphicFramePr>
          <p:nvPr>
            <p:extLst>
              <p:ext uri="{D42A27DB-BD31-4B8C-83A1-F6EECF244321}">
                <p14:modId xmlns:p14="http://schemas.microsoft.com/office/powerpoint/2010/main" val="4192270508"/>
              </p:ext>
            </p:extLst>
          </p:nvPr>
        </p:nvGraphicFramePr>
        <p:xfrm>
          <a:off x="618559" y="3645025"/>
          <a:ext cx="8345930" cy="2448272"/>
        </p:xfrm>
        <a:graphic>
          <a:graphicData uri="http://schemas.openxmlformats.org/drawingml/2006/table">
            <a:tbl>
              <a:tblPr bandRow="1">
                <a:tableStyleId>{5C22544A-7EE6-4342-B048-85BDC9FD1C3A}</a:tableStyleId>
              </a:tblPr>
              <a:tblGrid>
                <a:gridCol w="1577177"/>
                <a:gridCol w="1656184"/>
                <a:gridCol w="1656184"/>
                <a:gridCol w="1787199"/>
                <a:gridCol w="1669186"/>
              </a:tblGrid>
              <a:tr h="871529">
                <a:tc>
                  <a:txBody>
                    <a:bodyPr/>
                    <a:lstStyle/>
                    <a:p>
                      <a:pPr algn="ctr"/>
                      <a:r>
                        <a:rPr lang="en-US" sz="3200" dirty="0" smtClean="0"/>
                        <a:t>Oct 16</a:t>
                      </a:r>
                      <a:endParaRPr lang="en-US" sz="3200" dirty="0"/>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algn="ctr"/>
                      <a:r>
                        <a:rPr lang="en-US" sz="3200" dirty="0" smtClean="0"/>
                        <a:t>Sept</a:t>
                      </a:r>
                      <a:r>
                        <a:rPr lang="en-US" sz="3200" baseline="0" dirty="0" smtClean="0"/>
                        <a:t> 7</a:t>
                      </a:r>
                      <a:endParaRPr lang="en-US" sz="3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algn="ctr"/>
                      <a:r>
                        <a:rPr lang="en-US" sz="3200" dirty="0" smtClean="0"/>
                        <a:t>June 29</a:t>
                      </a:r>
                      <a:endParaRPr lang="en-US" sz="3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algn="ctr"/>
                      <a:r>
                        <a:rPr lang="en-US" sz="3200" dirty="0" smtClean="0"/>
                        <a:t>March 1</a:t>
                      </a:r>
                      <a:endParaRPr lang="en-US" sz="3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algn="ctr"/>
                      <a:r>
                        <a:rPr lang="en-US" sz="3200" dirty="0" smtClean="0"/>
                        <a:t>Jan 24</a:t>
                      </a:r>
                      <a:endParaRPr lang="en-US" sz="3200" dirty="0"/>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noFill/>
                  </a:tcPr>
                </a:tc>
              </a:tr>
              <a:tr h="1576743">
                <a:tc>
                  <a:txBody>
                    <a:bodyPr/>
                    <a:lstStyle/>
                    <a:p>
                      <a:pPr algn="ctr"/>
                      <a:r>
                        <a:rPr lang="en-US" sz="2000" dirty="0" smtClean="0"/>
                        <a:t>Eleven Madison Park</a:t>
                      </a:r>
                    </a:p>
                    <a:p>
                      <a:pPr algn="ctr"/>
                      <a:r>
                        <a:rPr lang="en-US" sz="2000" dirty="0" smtClean="0"/>
                        <a:t> (NY, USA)</a:t>
                      </a:r>
                      <a:endParaRPr lang="en-US" sz="20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algn="ctr"/>
                      <a:r>
                        <a:rPr lang="en-US" sz="2000" dirty="0" smtClean="0"/>
                        <a:t>El </a:t>
                      </a:r>
                      <a:r>
                        <a:rPr lang="en-US" sz="2000" dirty="0" err="1" smtClean="0"/>
                        <a:t>Celler</a:t>
                      </a:r>
                      <a:r>
                        <a:rPr lang="en-US" sz="2000" baseline="0" dirty="0" smtClean="0"/>
                        <a:t> De Can Roca</a:t>
                      </a:r>
                    </a:p>
                    <a:p>
                      <a:pPr algn="ctr"/>
                      <a:r>
                        <a:rPr lang="en-US" sz="2000" baseline="0" dirty="0" smtClean="0"/>
                        <a:t>(GRO, Spain)</a:t>
                      </a:r>
                      <a:endParaRPr lang="en-US" sz="2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algn="ctr"/>
                      <a:r>
                        <a:rPr lang="en-US" sz="2000" dirty="0" err="1" smtClean="0"/>
                        <a:t>Noma</a:t>
                      </a:r>
                      <a:endParaRPr lang="en-US" sz="2000" dirty="0" smtClean="0"/>
                    </a:p>
                    <a:p>
                      <a:pPr algn="ctr"/>
                      <a:r>
                        <a:rPr lang="en-US" sz="2000" dirty="0" smtClean="0"/>
                        <a:t>(CPH, Denmark)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algn="ctr"/>
                      <a:r>
                        <a:rPr lang="en-US" sz="2000" dirty="0" smtClean="0"/>
                        <a:t>D.O.M.</a:t>
                      </a:r>
                    </a:p>
                    <a:p>
                      <a:pPr algn="ctr"/>
                      <a:r>
                        <a:rPr lang="en-US" sz="2000" dirty="0" smtClean="0"/>
                        <a:t>(SP</a:t>
                      </a:r>
                      <a:r>
                        <a:rPr lang="en-US" sz="2000" baseline="0" dirty="0" smtClean="0"/>
                        <a:t>, Brazil)</a:t>
                      </a:r>
                      <a:endParaRPr lang="en-US" sz="2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algn="ctr"/>
                      <a:r>
                        <a:rPr lang="en-US" sz="2000" dirty="0" err="1" smtClean="0"/>
                        <a:t>Arzak</a:t>
                      </a:r>
                      <a:endParaRPr lang="en-US" sz="2000" dirty="0" smtClean="0"/>
                    </a:p>
                    <a:p>
                      <a:pPr algn="ctr"/>
                      <a:r>
                        <a:rPr lang="en-US" sz="2000" dirty="0" smtClean="0"/>
                        <a:t>(San Sebastian, Spain)</a:t>
                      </a:r>
                      <a:endParaRPr lang="en-US" sz="20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r>
            </a:tbl>
          </a:graphicData>
        </a:graphic>
      </p:graphicFrame>
    </p:spTree>
    <p:extLst>
      <p:ext uri="{BB962C8B-B14F-4D97-AF65-F5344CB8AC3E}">
        <p14:creationId xmlns:p14="http://schemas.microsoft.com/office/powerpoint/2010/main" val="24141647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hevron 14"/>
          <p:cNvSpPr/>
          <p:nvPr/>
        </p:nvSpPr>
        <p:spPr bwMode="auto">
          <a:xfrm>
            <a:off x="1684682" y="317822"/>
            <a:ext cx="1417320"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Model Overview</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4" name="Pentagon 13"/>
          <p:cNvSpPr/>
          <p:nvPr/>
        </p:nvSpPr>
        <p:spPr bwMode="auto">
          <a:xfrm>
            <a:off x="532554" y="309885"/>
            <a:ext cx="1417320" cy="677862"/>
          </a:xfrm>
          <a:prstGeom prst="homePlate">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Introduction &amp; Problem</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6" name="Chevron 15"/>
          <p:cNvSpPr/>
          <p:nvPr/>
        </p:nvSpPr>
        <p:spPr bwMode="auto">
          <a:xfrm>
            <a:off x="2836810" y="317822"/>
            <a:ext cx="1417320" cy="676275"/>
          </a:xfrm>
          <a:prstGeom prst="chevron">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Individual Runs</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7" name="Chevron 16"/>
          <p:cNvSpPr/>
          <p:nvPr/>
        </p:nvSpPr>
        <p:spPr bwMode="auto">
          <a:xfrm>
            <a:off x="3988938" y="317822"/>
            <a:ext cx="1417320" cy="676275"/>
          </a:xfrm>
          <a:prstGeom prst="chevron">
            <a:avLst/>
          </a:prstGeom>
          <a:solidFill>
            <a:schemeClr val="accent3">
              <a:lumMod val="95000"/>
            </a:schemeClr>
          </a:solidFill>
          <a:ln>
            <a:noFill/>
          </a:ln>
          <a:effectLst/>
        </p:spPr>
        <p:txBody>
          <a:bodyPr lIns="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Happiness Maximization</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9" name="Oval 18"/>
          <p:cNvSpPr/>
          <p:nvPr/>
        </p:nvSpPr>
        <p:spPr bwMode="auto">
          <a:xfrm>
            <a:off x="996963"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1</a:t>
            </a:r>
          </a:p>
        </p:txBody>
      </p:sp>
      <p:sp>
        <p:nvSpPr>
          <p:cNvPr id="20" name="Oval 19"/>
          <p:cNvSpPr/>
          <p:nvPr/>
        </p:nvSpPr>
        <p:spPr bwMode="auto">
          <a:xfrm>
            <a:off x="2260746"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2</a:t>
            </a:r>
          </a:p>
        </p:txBody>
      </p:sp>
      <p:sp>
        <p:nvSpPr>
          <p:cNvPr id="21" name="Oval 20"/>
          <p:cNvSpPr/>
          <p:nvPr/>
        </p:nvSpPr>
        <p:spPr bwMode="auto">
          <a:xfrm>
            <a:off x="3427792"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3</a:t>
            </a:r>
          </a:p>
        </p:txBody>
      </p:sp>
      <p:sp>
        <p:nvSpPr>
          <p:cNvPr id="22" name="Oval 21"/>
          <p:cNvSpPr/>
          <p:nvPr/>
        </p:nvSpPr>
        <p:spPr bwMode="auto">
          <a:xfrm>
            <a:off x="4465778" y="142398"/>
            <a:ext cx="326235"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4</a:t>
            </a:r>
          </a:p>
        </p:txBody>
      </p:sp>
      <p:sp>
        <p:nvSpPr>
          <p:cNvPr id="18" name="Chevron 17"/>
          <p:cNvSpPr/>
          <p:nvPr/>
        </p:nvSpPr>
        <p:spPr bwMode="auto">
          <a:xfrm>
            <a:off x="5141066" y="317822"/>
            <a:ext cx="1663182" cy="676275"/>
          </a:xfrm>
          <a:prstGeom prst="chevron">
            <a:avLst/>
          </a:prstGeom>
          <a:solidFill>
            <a:schemeClr val="accent3">
              <a:lumMod val="8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rgbClr val="7030A0"/>
                </a:solidFill>
                <a:latin typeface="Calibri" pitchFamily="34" charset="0"/>
                <a:ea typeface="+mn-ea"/>
                <a:cs typeface="Calibri" pitchFamily="34" charset="0"/>
              </a:rPr>
              <a:t>Conclusion &amp; Live Demo</a:t>
            </a:r>
            <a:endParaRPr lang="en-US" sz="1000" b="1" u="none" dirty="0">
              <a:solidFill>
                <a:srgbClr val="7030A0"/>
              </a:solidFill>
              <a:latin typeface="Calibri" pitchFamily="34" charset="0"/>
              <a:ea typeface="+mn-ea"/>
              <a:cs typeface="Calibri" pitchFamily="34" charset="0"/>
            </a:endParaRPr>
          </a:p>
        </p:txBody>
      </p:sp>
      <p:sp>
        <p:nvSpPr>
          <p:cNvPr id="26" name="Oval 25"/>
          <p:cNvSpPr/>
          <p:nvPr/>
        </p:nvSpPr>
        <p:spPr bwMode="auto">
          <a:xfrm>
            <a:off x="5761885" y="116632"/>
            <a:ext cx="327678" cy="344487"/>
          </a:xfrm>
          <a:prstGeom prst="ellipse">
            <a:avLst/>
          </a:prstGeom>
          <a:solidFill>
            <a:srgbClr val="7030A0"/>
          </a:solidFill>
          <a:ln w="9525">
            <a:noFill/>
            <a:round/>
            <a:headEnd/>
            <a:tailEnd/>
          </a:ln>
        </p:spPr>
        <p:txBody>
          <a:bodyPr wrap="none" anchor="ctr"/>
          <a:lstStyle/>
          <a:p>
            <a:pPr algn="ctr">
              <a:defRPr/>
            </a:pPr>
            <a:r>
              <a:rPr lang="en-US" sz="1200" b="1" u="none" dirty="0" smtClean="0">
                <a:solidFill>
                  <a:schemeClr val="bg1"/>
                </a:solidFill>
                <a:latin typeface="Arial" pitchFamily="34" charset="0"/>
                <a:ea typeface="+mn-ea"/>
                <a:cs typeface="+mn-cs"/>
              </a:rPr>
              <a:t>5</a:t>
            </a:r>
            <a:endParaRPr lang="en-US" sz="1200" b="1" u="none" dirty="0">
              <a:solidFill>
                <a:schemeClr val="bg1"/>
              </a:solidFill>
              <a:latin typeface="Arial" pitchFamily="34" charset="0"/>
              <a:ea typeface="+mn-ea"/>
              <a:cs typeface="+mn-cs"/>
            </a:endParaRPr>
          </a:p>
        </p:txBody>
      </p:sp>
      <p:sp>
        <p:nvSpPr>
          <p:cNvPr id="4" name="Slide Number Placeholder 3"/>
          <p:cNvSpPr>
            <a:spLocks noGrp="1"/>
          </p:cNvSpPr>
          <p:nvPr>
            <p:ph type="sldNum" sz="quarter" idx="12"/>
          </p:nvPr>
        </p:nvSpPr>
        <p:spPr/>
        <p:txBody>
          <a:bodyPr/>
          <a:lstStyle/>
          <a:p>
            <a:pPr>
              <a:defRPr/>
            </a:pPr>
            <a:fld id="{6E00655D-A8F5-9044-BEB1-E572DF6A2863}" type="slidenum">
              <a:rPr lang="es-ES" smtClean="0"/>
              <a:pPr>
                <a:defRPr/>
              </a:pPr>
              <a:t>22</a:t>
            </a:fld>
            <a:endParaRPr lang="es-ES"/>
          </a:p>
        </p:txBody>
      </p:sp>
      <p:sp>
        <p:nvSpPr>
          <p:cNvPr id="3" name="Rectangle 2"/>
          <p:cNvSpPr/>
          <p:nvPr/>
        </p:nvSpPr>
        <p:spPr bwMode="auto">
          <a:xfrm>
            <a:off x="5406258" y="1781387"/>
            <a:ext cx="69624" cy="216024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pic>
        <p:nvPicPr>
          <p:cNvPr id="2050" name="Picture 2" descr="http://media.tumblr.com/38a3ef46e6da715d7aa6d3982182d08c/tumblr_inline_ml0ou2VSwi1qz4rg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0067" y="2060848"/>
            <a:ext cx="4048125" cy="3333750"/>
          </a:xfrm>
          <a:prstGeom prst="rect">
            <a:avLst/>
          </a:prstGeom>
          <a:noFill/>
          <a:extLst>
            <a:ext uri="{909E8E84-426E-40DD-AFC4-6F175D3DCCD1}">
              <a14:hiddenFill xmlns:a14="http://schemas.microsoft.com/office/drawing/2010/main">
                <a:solidFill>
                  <a:srgbClr val="FFFFFF"/>
                </a:solidFill>
              </a14:hiddenFill>
            </a:ext>
          </a:extLst>
        </p:spPr>
      </p:pic>
      <p:sp>
        <p:nvSpPr>
          <p:cNvPr id="23" name="Title 1"/>
          <p:cNvSpPr txBox="1">
            <a:spLocks/>
          </p:cNvSpPr>
          <p:nvPr/>
        </p:nvSpPr>
        <p:spPr bwMode="auto">
          <a:xfrm>
            <a:off x="457200" y="1133475"/>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800">
                <a:solidFill>
                  <a:schemeClr val="tx2"/>
                </a:solidFill>
                <a:latin typeface="Calibri" pitchFamily="34" charset="0"/>
                <a:ea typeface="ＭＳ Ｐゴシック" charset="0"/>
                <a:cs typeface="Calibri" pitchFamily="34" charset="0"/>
              </a:defRPr>
            </a:lvl1pPr>
            <a:lvl2pPr algn="l" rtl="0" eaLnBrk="0" fontAlgn="base" hangingPunct="0">
              <a:spcBef>
                <a:spcPct val="0"/>
              </a:spcBef>
              <a:spcAft>
                <a:spcPct val="0"/>
              </a:spcAft>
              <a:defRPr sz="2800">
                <a:solidFill>
                  <a:schemeClr val="tx2"/>
                </a:solidFill>
                <a:latin typeface="Calibri" pitchFamily="34" charset="0"/>
                <a:ea typeface="ＭＳ Ｐゴシック" charset="0"/>
                <a:cs typeface="Calibri" pitchFamily="34" charset="0"/>
              </a:defRPr>
            </a:lvl2pPr>
            <a:lvl3pPr algn="l" rtl="0" eaLnBrk="0" fontAlgn="base" hangingPunct="0">
              <a:spcBef>
                <a:spcPct val="0"/>
              </a:spcBef>
              <a:spcAft>
                <a:spcPct val="0"/>
              </a:spcAft>
              <a:defRPr sz="2800">
                <a:solidFill>
                  <a:schemeClr val="tx2"/>
                </a:solidFill>
                <a:latin typeface="Calibri" pitchFamily="34" charset="0"/>
                <a:ea typeface="ＭＳ Ｐゴシック" charset="0"/>
                <a:cs typeface="Calibri" pitchFamily="34" charset="0"/>
              </a:defRPr>
            </a:lvl3pPr>
            <a:lvl4pPr algn="l" rtl="0" eaLnBrk="0" fontAlgn="base" hangingPunct="0">
              <a:spcBef>
                <a:spcPct val="0"/>
              </a:spcBef>
              <a:spcAft>
                <a:spcPct val="0"/>
              </a:spcAft>
              <a:defRPr sz="2800">
                <a:solidFill>
                  <a:schemeClr val="tx2"/>
                </a:solidFill>
                <a:latin typeface="Calibri" pitchFamily="34" charset="0"/>
                <a:ea typeface="ＭＳ Ｐゴシック" charset="0"/>
                <a:cs typeface="Calibri" pitchFamily="34" charset="0"/>
              </a:defRPr>
            </a:lvl4pPr>
            <a:lvl5pPr algn="l" rtl="0" eaLnBrk="0" fontAlgn="base" hangingPunct="0">
              <a:spcBef>
                <a:spcPct val="0"/>
              </a:spcBef>
              <a:spcAft>
                <a:spcPct val="0"/>
              </a:spcAft>
              <a:defRPr sz="2800">
                <a:solidFill>
                  <a:schemeClr val="tx2"/>
                </a:solidFill>
                <a:latin typeface="Calibri" pitchFamily="34" charset="0"/>
                <a:ea typeface="ＭＳ Ｐゴシック" charset="0"/>
                <a:cs typeface="Calibri" pitchFamily="34"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defRPr/>
            </a:pPr>
            <a:r>
              <a:rPr lang="en-US" b="1" u="none" kern="0" dirty="0" smtClean="0">
                <a:solidFill>
                  <a:srgbClr val="7030A0"/>
                </a:solidFill>
                <a:latin typeface="Calibri" charset="0"/>
                <a:cs typeface="Calibri" charset="0"/>
              </a:rPr>
              <a:t>Live Demo</a:t>
            </a:r>
            <a:endParaRPr lang="en-US" b="1" u="none" kern="0" dirty="0">
              <a:solidFill>
                <a:srgbClr val="7030A0"/>
              </a:solidFill>
              <a:latin typeface="Calibri" charset="0"/>
              <a:cs typeface="Calibri" charset="0"/>
            </a:endParaRPr>
          </a:p>
        </p:txBody>
      </p:sp>
    </p:spTree>
    <p:extLst>
      <p:ext uri="{BB962C8B-B14F-4D97-AF65-F5344CB8AC3E}">
        <p14:creationId xmlns:p14="http://schemas.microsoft.com/office/powerpoint/2010/main" val="28233201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hevron 14"/>
          <p:cNvSpPr/>
          <p:nvPr/>
        </p:nvSpPr>
        <p:spPr bwMode="auto">
          <a:xfrm>
            <a:off x="1684682" y="317822"/>
            <a:ext cx="1417320"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Model Overview</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4" name="Pentagon 13"/>
          <p:cNvSpPr/>
          <p:nvPr/>
        </p:nvSpPr>
        <p:spPr bwMode="auto">
          <a:xfrm>
            <a:off x="532554" y="309885"/>
            <a:ext cx="1417320" cy="677862"/>
          </a:xfrm>
          <a:prstGeom prst="homePlate">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Introduction &amp; Problem</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6" name="Chevron 15"/>
          <p:cNvSpPr/>
          <p:nvPr/>
        </p:nvSpPr>
        <p:spPr bwMode="auto">
          <a:xfrm>
            <a:off x="2836810" y="317822"/>
            <a:ext cx="1417320" cy="676275"/>
          </a:xfrm>
          <a:prstGeom prst="chevron">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Individual Runs</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7" name="Chevron 16"/>
          <p:cNvSpPr/>
          <p:nvPr/>
        </p:nvSpPr>
        <p:spPr bwMode="auto">
          <a:xfrm>
            <a:off x="3988938" y="317822"/>
            <a:ext cx="1417320" cy="676275"/>
          </a:xfrm>
          <a:prstGeom prst="chevron">
            <a:avLst/>
          </a:prstGeom>
          <a:solidFill>
            <a:schemeClr val="accent3">
              <a:lumMod val="95000"/>
            </a:schemeClr>
          </a:solidFill>
          <a:ln>
            <a:noFill/>
          </a:ln>
          <a:effectLst/>
        </p:spPr>
        <p:txBody>
          <a:bodyPr lIns="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Happiness Maximization</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9" name="Oval 18"/>
          <p:cNvSpPr/>
          <p:nvPr/>
        </p:nvSpPr>
        <p:spPr bwMode="auto">
          <a:xfrm>
            <a:off x="996963"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1</a:t>
            </a:r>
          </a:p>
        </p:txBody>
      </p:sp>
      <p:sp>
        <p:nvSpPr>
          <p:cNvPr id="20" name="Oval 19"/>
          <p:cNvSpPr/>
          <p:nvPr/>
        </p:nvSpPr>
        <p:spPr bwMode="auto">
          <a:xfrm>
            <a:off x="2260746"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2</a:t>
            </a:r>
          </a:p>
        </p:txBody>
      </p:sp>
      <p:sp>
        <p:nvSpPr>
          <p:cNvPr id="21" name="Oval 20"/>
          <p:cNvSpPr/>
          <p:nvPr/>
        </p:nvSpPr>
        <p:spPr bwMode="auto">
          <a:xfrm>
            <a:off x="3427792"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3</a:t>
            </a:r>
          </a:p>
        </p:txBody>
      </p:sp>
      <p:sp>
        <p:nvSpPr>
          <p:cNvPr id="22" name="Oval 21"/>
          <p:cNvSpPr/>
          <p:nvPr/>
        </p:nvSpPr>
        <p:spPr bwMode="auto">
          <a:xfrm>
            <a:off x="4465778" y="142398"/>
            <a:ext cx="326235"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4</a:t>
            </a:r>
          </a:p>
        </p:txBody>
      </p:sp>
      <p:sp>
        <p:nvSpPr>
          <p:cNvPr id="18" name="Chevron 17"/>
          <p:cNvSpPr/>
          <p:nvPr/>
        </p:nvSpPr>
        <p:spPr bwMode="auto">
          <a:xfrm>
            <a:off x="5141066" y="317822"/>
            <a:ext cx="1663182" cy="676275"/>
          </a:xfrm>
          <a:prstGeom prst="chevron">
            <a:avLst/>
          </a:prstGeom>
          <a:solidFill>
            <a:schemeClr val="accent3">
              <a:lumMod val="8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rgbClr val="7030A0"/>
                </a:solidFill>
                <a:latin typeface="Calibri" pitchFamily="34" charset="0"/>
                <a:ea typeface="+mn-ea"/>
                <a:cs typeface="Calibri" pitchFamily="34" charset="0"/>
              </a:rPr>
              <a:t>Conclusion &amp; Live Demo</a:t>
            </a:r>
            <a:endParaRPr lang="en-US" sz="1000" b="1" u="none" dirty="0">
              <a:solidFill>
                <a:srgbClr val="7030A0"/>
              </a:solidFill>
              <a:latin typeface="Calibri" pitchFamily="34" charset="0"/>
              <a:ea typeface="+mn-ea"/>
              <a:cs typeface="Calibri" pitchFamily="34" charset="0"/>
            </a:endParaRPr>
          </a:p>
        </p:txBody>
      </p:sp>
      <p:sp>
        <p:nvSpPr>
          <p:cNvPr id="26" name="Oval 25"/>
          <p:cNvSpPr/>
          <p:nvPr/>
        </p:nvSpPr>
        <p:spPr bwMode="auto">
          <a:xfrm>
            <a:off x="5761885" y="116632"/>
            <a:ext cx="327678" cy="344487"/>
          </a:xfrm>
          <a:prstGeom prst="ellipse">
            <a:avLst/>
          </a:prstGeom>
          <a:solidFill>
            <a:srgbClr val="7030A0"/>
          </a:solidFill>
          <a:ln w="9525">
            <a:noFill/>
            <a:round/>
            <a:headEnd/>
            <a:tailEnd/>
          </a:ln>
        </p:spPr>
        <p:txBody>
          <a:bodyPr wrap="none" anchor="ctr"/>
          <a:lstStyle/>
          <a:p>
            <a:pPr algn="ctr">
              <a:defRPr/>
            </a:pPr>
            <a:r>
              <a:rPr lang="en-US" sz="1200" b="1" u="none" dirty="0" smtClean="0">
                <a:solidFill>
                  <a:schemeClr val="bg1"/>
                </a:solidFill>
                <a:latin typeface="Arial" pitchFamily="34" charset="0"/>
                <a:ea typeface="+mn-ea"/>
                <a:cs typeface="+mn-cs"/>
              </a:rPr>
              <a:t>5</a:t>
            </a:r>
            <a:endParaRPr lang="en-US" sz="1200" b="1" u="none" dirty="0">
              <a:solidFill>
                <a:schemeClr val="bg1"/>
              </a:solidFill>
              <a:latin typeface="Arial" pitchFamily="34" charset="0"/>
              <a:ea typeface="+mn-ea"/>
              <a:cs typeface="+mn-cs"/>
            </a:endParaRPr>
          </a:p>
        </p:txBody>
      </p:sp>
      <p:sp>
        <p:nvSpPr>
          <p:cNvPr id="4" name="Slide Number Placeholder 3"/>
          <p:cNvSpPr>
            <a:spLocks noGrp="1"/>
          </p:cNvSpPr>
          <p:nvPr>
            <p:ph type="sldNum" sz="quarter" idx="12"/>
          </p:nvPr>
        </p:nvSpPr>
        <p:spPr/>
        <p:txBody>
          <a:bodyPr/>
          <a:lstStyle/>
          <a:p>
            <a:pPr>
              <a:defRPr/>
            </a:pPr>
            <a:fld id="{6E00655D-A8F5-9044-BEB1-E572DF6A2863}" type="slidenum">
              <a:rPr lang="es-ES" smtClean="0"/>
              <a:pPr>
                <a:defRPr/>
              </a:pPr>
              <a:t>23</a:t>
            </a:fld>
            <a:endParaRPr lang="es-ES"/>
          </a:p>
        </p:txBody>
      </p:sp>
      <p:sp>
        <p:nvSpPr>
          <p:cNvPr id="3" name="Rectangle 2"/>
          <p:cNvSpPr/>
          <p:nvPr/>
        </p:nvSpPr>
        <p:spPr bwMode="auto">
          <a:xfrm>
            <a:off x="5406258" y="1781387"/>
            <a:ext cx="69624" cy="216024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pic>
        <p:nvPicPr>
          <p:cNvPr id="2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0" y="1700808"/>
            <a:ext cx="8951913" cy="285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 name="Picture 4" descr="The World's 50 Best Restaurants"/>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07505" y="1988840"/>
            <a:ext cx="1944216" cy="2160240"/>
          </a:xfrm>
          <a:prstGeom prst="rect">
            <a:avLst/>
          </a:prstGeom>
          <a:noFill/>
          <a:extLst>
            <a:ext uri="{909E8E84-426E-40DD-AFC4-6F175D3DCCD1}">
              <a14:hiddenFill xmlns:a14="http://schemas.microsoft.com/office/drawing/2010/main">
                <a:solidFill>
                  <a:srgbClr val="FFFFFF"/>
                </a:solidFill>
              </a14:hiddenFill>
            </a:ext>
          </a:extLst>
        </p:spPr>
      </p:pic>
      <p:sp>
        <p:nvSpPr>
          <p:cNvPr id="27" name="Content Placeholder 2"/>
          <p:cNvSpPr>
            <a:spLocks noGrp="1"/>
          </p:cNvSpPr>
          <p:nvPr>
            <p:ph idx="1"/>
          </p:nvPr>
        </p:nvSpPr>
        <p:spPr>
          <a:xfrm>
            <a:off x="457200" y="4365104"/>
            <a:ext cx="8229600" cy="1440160"/>
          </a:xfrm>
        </p:spPr>
        <p:txBody>
          <a:bodyPr/>
          <a:lstStyle/>
          <a:p>
            <a:pPr marL="0" indent="0" algn="ctr">
              <a:buNone/>
            </a:pPr>
            <a:r>
              <a:rPr lang="en-US" sz="8000" dirty="0" smtClean="0">
                <a:solidFill>
                  <a:srgbClr val="7030A0"/>
                </a:solidFill>
              </a:rPr>
              <a:t>Questions?</a:t>
            </a:r>
            <a:endParaRPr lang="en-US" sz="8000" dirty="0">
              <a:solidFill>
                <a:srgbClr val="7030A0"/>
              </a:solidFill>
            </a:endParaRPr>
          </a:p>
        </p:txBody>
      </p:sp>
    </p:spTree>
    <p:extLst>
      <p:ext uri="{BB962C8B-B14F-4D97-AF65-F5344CB8AC3E}">
        <p14:creationId xmlns:p14="http://schemas.microsoft.com/office/powerpoint/2010/main" val="30116940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hevron 14"/>
          <p:cNvSpPr/>
          <p:nvPr/>
        </p:nvSpPr>
        <p:spPr bwMode="auto">
          <a:xfrm>
            <a:off x="1684682" y="317822"/>
            <a:ext cx="1417320"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Model Overview</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4" name="Pentagon 13"/>
          <p:cNvSpPr/>
          <p:nvPr/>
        </p:nvSpPr>
        <p:spPr bwMode="auto">
          <a:xfrm>
            <a:off x="532554" y="309885"/>
            <a:ext cx="1417320" cy="677862"/>
          </a:xfrm>
          <a:prstGeom prst="homePlate">
            <a:avLst/>
          </a:prstGeom>
          <a:solidFill>
            <a:schemeClr val="accent3">
              <a:lumMod val="8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tIns="182880" rIns="0" bIns="91440" anchor="ctr"/>
          <a:lstStyle/>
          <a:p>
            <a:pPr algn="ctr">
              <a:spcBef>
                <a:spcPct val="20000"/>
              </a:spcBef>
              <a:buFont typeface="Wingdings" pitchFamily="2" charset="2"/>
              <a:buNone/>
              <a:defRPr/>
            </a:pPr>
            <a:r>
              <a:rPr lang="en-US" sz="1000" b="1" u="none" dirty="0" smtClean="0">
                <a:solidFill>
                  <a:srgbClr val="7030A0"/>
                </a:solidFill>
                <a:latin typeface="Calibri" pitchFamily="34" charset="0"/>
                <a:ea typeface="+mn-ea"/>
                <a:cs typeface="Calibri" pitchFamily="34" charset="0"/>
              </a:rPr>
              <a:t>Introduction &amp; Problem</a:t>
            </a:r>
            <a:endParaRPr lang="en-US" sz="1000" b="1" u="none" dirty="0">
              <a:solidFill>
                <a:srgbClr val="7030A0"/>
              </a:solidFill>
              <a:latin typeface="Calibri" pitchFamily="34" charset="0"/>
              <a:ea typeface="+mn-ea"/>
              <a:cs typeface="Calibri" pitchFamily="34" charset="0"/>
            </a:endParaRPr>
          </a:p>
        </p:txBody>
      </p:sp>
      <p:sp>
        <p:nvSpPr>
          <p:cNvPr id="16" name="Chevron 15"/>
          <p:cNvSpPr/>
          <p:nvPr/>
        </p:nvSpPr>
        <p:spPr bwMode="auto">
          <a:xfrm>
            <a:off x="2836810" y="317822"/>
            <a:ext cx="1417320" cy="676275"/>
          </a:xfrm>
          <a:prstGeom prst="chevron">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Individual Runs</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7" name="Chevron 16"/>
          <p:cNvSpPr/>
          <p:nvPr/>
        </p:nvSpPr>
        <p:spPr bwMode="auto">
          <a:xfrm>
            <a:off x="3988938" y="317822"/>
            <a:ext cx="1417320" cy="676275"/>
          </a:xfrm>
          <a:prstGeom prst="chevron">
            <a:avLst/>
          </a:prstGeom>
          <a:solidFill>
            <a:schemeClr val="accent3">
              <a:lumMod val="95000"/>
            </a:schemeClr>
          </a:solidFill>
          <a:ln>
            <a:noFill/>
          </a:ln>
          <a:effectLst/>
        </p:spPr>
        <p:txBody>
          <a:bodyPr lIns="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Happiness Maximization</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9" name="Oval 18"/>
          <p:cNvSpPr/>
          <p:nvPr/>
        </p:nvSpPr>
        <p:spPr bwMode="auto">
          <a:xfrm>
            <a:off x="996963" y="116632"/>
            <a:ext cx="327679" cy="344487"/>
          </a:xfrm>
          <a:prstGeom prst="ellipse">
            <a:avLst/>
          </a:prstGeom>
          <a:solidFill>
            <a:srgbClr val="7030A0"/>
          </a:solidFill>
          <a:ln w="9525">
            <a:noFill/>
            <a:round/>
            <a:headEnd/>
            <a:tailEnd/>
          </a:ln>
        </p:spPr>
        <p:txBody>
          <a:bodyPr wrap="none" anchor="ctr"/>
          <a:lstStyle/>
          <a:p>
            <a:pPr algn="ctr">
              <a:defRPr/>
            </a:pPr>
            <a:r>
              <a:rPr lang="en-US" sz="1200" b="1" u="none" dirty="0">
                <a:solidFill>
                  <a:schemeClr val="bg1"/>
                </a:solidFill>
                <a:latin typeface="Arial" pitchFamily="34" charset="0"/>
                <a:ea typeface="+mn-ea"/>
                <a:cs typeface="+mn-cs"/>
              </a:rPr>
              <a:t>1</a:t>
            </a:r>
          </a:p>
        </p:txBody>
      </p:sp>
      <p:sp>
        <p:nvSpPr>
          <p:cNvPr id="20" name="Oval 19"/>
          <p:cNvSpPr/>
          <p:nvPr/>
        </p:nvSpPr>
        <p:spPr bwMode="auto">
          <a:xfrm>
            <a:off x="2260746"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2</a:t>
            </a:r>
          </a:p>
        </p:txBody>
      </p:sp>
      <p:sp>
        <p:nvSpPr>
          <p:cNvPr id="21" name="Oval 20"/>
          <p:cNvSpPr/>
          <p:nvPr/>
        </p:nvSpPr>
        <p:spPr bwMode="auto">
          <a:xfrm>
            <a:off x="3427792"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3</a:t>
            </a:r>
          </a:p>
        </p:txBody>
      </p:sp>
      <p:sp>
        <p:nvSpPr>
          <p:cNvPr id="22" name="Oval 21"/>
          <p:cNvSpPr/>
          <p:nvPr/>
        </p:nvSpPr>
        <p:spPr bwMode="auto">
          <a:xfrm>
            <a:off x="4465778" y="142398"/>
            <a:ext cx="326235"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4</a:t>
            </a:r>
          </a:p>
        </p:txBody>
      </p:sp>
      <p:sp>
        <p:nvSpPr>
          <p:cNvPr id="18" name="Chevron 17"/>
          <p:cNvSpPr/>
          <p:nvPr/>
        </p:nvSpPr>
        <p:spPr bwMode="auto">
          <a:xfrm>
            <a:off x="5141066" y="317822"/>
            <a:ext cx="1663182"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Conclusion &amp; Live Demo</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26" name="Oval 25"/>
          <p:cNvSpPr/>
          <p:nvPr/>
        </p:nvSpPr>
        <p:spPr bwMode="auto">
          <a:xfrm>
            <a:off x="5761885"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smtClean="0">
                <a:solidFill>
                  <a:schemeClr val="bg2">
                    <a:lumMod val="60000"/>
                    <a:lumOff val="40000"/>
                  </a:schemeClr>
                </a:solidFill>
                <a:latin typeface="Arial" pitchFamily="34" charset="0"/>
                <a:ea typeface="+mn-ea"/>
                <a:cs typeface="+mn-cs"/>
              </a:rPr>
              <a:t>5</a:t>
            </a:r>
            <a:endParaRPr lang="en-US" sz="1200" b="1" u="none" dirty="0">
              <a:solidFill>
                <a:schemeClr val="bg2">
                  <a:lumMod val="60000"/>
                  <a:lumOff val="40000"/>
                </a:schemeClr>
              </a:solidFill>
              <a:latin typeface="Arial" pitchFamily="34" charset="0"/>
              <a:ea typeface="+mn-ea"/>
              <a:cs typeface="+mn-cs"/>
            </a:endParaRPr>
          </a:p>
        </p:txBody>
      </p:sp>
      <p:sp>
        <p:nvSpPr>
          <p:cNvPr id="25" name="Title 1"/>
          <p:cNvSpPr>
            <a:spLocks noGrp="1"/>
          </p:cNvSpPr>
          <p:nvPr>
            <p:ph type="title"/>
          </p:nvPr>
        </p:nvSpPr>
        <p:spPr>
          <a:xfrm>
            <a:off x="457200" y="1133475"/>
            <a:ext cx="8229600" cy="1143000"/>
          </a:xfrm>
        </p:spPr>
        <p:txBody>
          <a:bodyPr/>
          <a:lstStyle/>
          <a:p>
            <a:pPr eaLnBrk="1" hangingPunct="1">
              <a:defRPr/>
            </a:pPr>
            <a:r>
              <a:rPr lang="en-US" b="1" dirty="0" smtClean="0">
                <a:solidFill>
                  <a:srgbClr val="7030A0"/>
                </a:solidFill>
                <a:latin typeface="Calibri" charset="0"/>
                <a:cs typeface="Calibri" charset="0"/>
              </a:rPr>
              <a:t>The Restaurants</a:t>
            </a:r>
            <a:endParaRPr lang="en-US" b="1" dirty="0">
              <a:solidFill>
                <a:srgbClr val="7030A0"/>
              </a:solidFill>
              <a:latin typeface="Calibri" charset="0"/>
              <a:cs typeface="Calibri" charset="0"/>
            </a:endParaRPr>
          </a:p>
        </p:txBody>
      </p:sp>
      <p:sp>
        <p:nvSpPr>
          <p:cNvPr id="4" name="Slide Number Placeholder 3"/>
          <p:cNvSpPr>
            <a:spLocks noGrp="1"/>
          </p:cNvSpPr>
          <p:nvPr>
            <p:ph type="sldNum" sz="quarter" idx="12"/>
          </p:nvPr>
        </p:nvSpPr>
        <p:spPr/>
        <p:txBody>
          <a:bodyPr/>
          <a:lstStyle/>
          <a:p>
            <a:pPr>
              <a:defRPr/>
            </a:pPr>
            <a:fld id="{6E00655D-A8F5-9044-BEB1-E572DF6A2863}" type="slidenum">
              <a:rPr lang="es-ES" smtClean="0"/>
              <a:pPr>
                <a:defRPr/>
              </a:pPr>
              <a:t>3</a:t>
            </a:fld>
            <a:endParaRPr lang="es-ES"/>
          </a:p>
        </p:txBody>
      </p:sp>
      <p:grpSp>
        <p:nvGrpSpPr>
          <p:cNvPr id="23" name="Group 22"/>
          <p:cNvGrpSpPr/>
          <p:nvPr/>
        </p:nvGrpSpPr>
        <p:grpSpPr>
          <a:xfrm>
            <a:off x="532554" y="1700808"/>
            <a:ext cx="8403383" cy="1695450"/>
            <a:chOff x="91505" y="1600200"/>
            <a:chExt cx="8756425" cy="1695450"/>
          </a:xfrm>
        </p:grpSpPr>
        <p:grpSp>
          <p:nvGrpSpPr>
            <p:cNvPr id="24" name="Group 23"/>
            <p:cNvGrpSpPr/>
            <p:nvPr/>
          </p:nvGrpSpPr>
          <p:grpSpPr>
            <a:xfrm>
              <a:off x="91505" y="1600200"/>
              <a:ext cx="8686801" cy="1695450"/>
              <a:chOff x="-6248400" y="3657601"/>
              <a:chExt cx="8686801" cy="1695450"/>
            </a:xfrm>
          </p:grpSpPr>
          <p:pic>
            <p:nvPicPr>
              <p:cNvPr id="28"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b="67309"/>
              <a:stretch/>
            </p:blipFill>
            <p:spPr bwMode="auto">
              <a:xfrm>
                <a:off x="-6248400" y="3657601"/>
                <a:ext cx="5202959" cy="1695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r="33041" b="68682"/>
              <a:stretch/>
            </p:blipFill>
            <p:spPr bwMode="auto">
              <a:xfrm>
                <a:off x="-1045441" y="3657601"/>
                <a:ext cx="3483842" cy="1624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27"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364088" y="1631354"/>
              <a:ext cx="3483842" cy="1664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3" name="Rectangle 2"/>
          <p:cNvSpPr/>
          <p:nvPr/>
        </p:nvSpPr>
        <p:spPr bwMode="auto">
          <a:xfrm>
            <a:off x="5406258" y="1700808"/>
            <a:ext cx="69624" cy="216024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pic>
        <p:nvPicPr>
          <p:cNvPr id="3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79912" y="3429000"/>
            <a:ext cx="1495425" cy="1571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7308304" y="5013176"/>
            <a:ext cx="1627633" cy="1695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 name="Group 4"/>
          <p:cNvGrpSpPr/>
          <p:nvPr/>
        </p:nvGrpSpPr>
        <p:grpSpPr>
          <a:xfrm>
            <a:off x="532554" y="5000624"/>
            <a:ext cx="6695597" cy="1695451"/>
            <a:chOff x="293182" y="5000624"/>
            <a:chExt cx="6934969" cy="1695451"/>
          </a:xfrm>
        </p:grpSpPr>
        <p:pic>
          <p:nvPicPr>
            <p:cNvPr id="6147" name="Picture 3"/>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293182" y="5000625"/>
              <a:ext cx="1670865" cy="1695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2029639" y="5000624"/>
              <a:ext cx="5198512" cy="16954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6" name="Rectangle 5"/>
          <p:cNvSpPr/>
          <p:nvPr/>
        </p:nvSpPr>
        <p:spPr bwMode="auto">
          <a:xfrm>
            <a:off x="5406258" y="1700808"/>
            <a:ext cx="186299" cy="194421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2039284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The Restaurants</a:t>
            </a:r>
            <a:endParaRPr lang="en-US" dirty="0">
              <a:effectLst>
                <a:outerShdw blurRad="38100" dist="38100" dir="2700000" algn="tl">
                  <a:srgbClr val="000000">
                    <a:alpha val="43137"/>
                  </a:srgbClr>
                </a:outerShdw>
              </a:effectLst>
            </a:endParaRPr>
          </a:p>
        </p:txBody>
      </p:sp>
      <p:pic>
        <p:nvPicPr>
          <p:cNvPr id="12290" name="Picture 2" descr="http://www.outline-world-map.com/map-images-original/blank-world-map-white-thin-b3a.pn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r="32985"/>
          <a:stretch/>
        </p:blipFill>
        <p:spPr bwMode="auto">
          <a:xfrm>
            <a:off x="482839" y="1219200"/>
            <a:ext cx="7724041" cy="53340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748010" y="2438400"/>
            <a:ext cx="609600" cy="646331"/>
          </a:xfrm>
          <a:prstGeom prst="rect">
            <a:avLst/>
          </a:prstGeom>
          <a:noFill/>
        </p:spPr>
        <p:txBody>
          <a:bodyPr wrap="square" lIns="91440" tIns="45720" rIns="91440" bIns="45720">
            <a:spAutoFit/>
          </a:bodyPr>
          <a:lstStyle/>
          <a:p>
            <a:pPr algn="ctr"/>
            <a:r>
              <a:rPr lang="en-US" b="1" u="none" dirty="0">
                <a:ln w="12700">
                  <a:solidFill>
                    <a:schemeClr val="tx2">
                      <a:satMod val="155000"/>
                    </a:schemeClr>
                  </a:solidFill>
                  <a:prstDash val="solid"/>
                </a:ln>
                <a:solidFill>
                  <a:schemeClr val="accent2"/>
                </a:solidFill>
                <a:effectLst>
                  <a:outerShdw blurRad="38100" dist="38100" dir="2700000" algn="tl" rotWithShape="0">
                    <a:srgbClr val="000000">
                      <a:alpha val="43137"/>
                    </a:srgbClr>
                  </a:outerShdw>
                </a:effectLst>
              </a:rPr>
              <a:t>1, 4</a:t>
            </a:r>
          </a:p>
          <a:p>
            <a:pPr algn="ctr"/>
            <a:r>
              <a:rPr lang="en-US" b="1" u="none" dirty="0">
                <a:ln w="12700">
                  <a:solidFill>
                    <a:schemeClr val="tx2">
                      <a:satMod val="155000"/>
                    </a:schemeClr>
                  </a:solidFill>
                  <a:prstDash val="solid"/>
                </a:ln>
                <a:solidFill>
                  <a:schemeClr val="accent2"/>
                </a:solidFill>
                <a:effectLst>
                  <a:outerShdw blurRad="38100" dist="38100" dir="2700000" algn="tl" rotWithShape="0">
                    <a:srgbClr val="000000">
                      <a:alpha val="43137"/>
                    </a:srgbClr>
                  </a:outerShdw>
                </a:effectLst>
              </a:rPr>
              <a:t>8</a:t>
            </a:r>
          </a:p>
        </p:txBody>
      </p:sp>
      <p:sp>
        <p:nvSpPr>
          <p:cNvPr id="13" name="Rectangle 12"/>
          <p:cNvSpPr/>
          <p:nvPr/>
        </p:nvSpPr>
        <p:spPr>
          <a:xfrm>
            <a:off x="5357610" y="2066793"/>
            <a:ext cx="267862" cy="369332"/>
          </a:xfrm>
          <a:prstGeom prst="rect">
            <a:avLst/>
          </a:prstGeom>
          <a:noFill/>
        </p:spPr>
        <p:txBody>
          <a:bodyPr wrap="square" lIns="91440" tIns="45720" rIns="91440" bIns="45720">
            <a:spAutoFit/>
          </a:bodyPr>
          <a:lstStyle/>
          <a:p>
            <a:pPr algn="ctr"/>
            <a:r>
              <a:rPr lang="en-US" b="1" u="none" cap="none" spc="0" dirty="0" smtClean="0">
                <a:ln w="12700">
                  <a:solidFill>
                    <a:schemeClr val="tx2">
                      <a:satMod val="155000"/>
                    </a:schemeClr>
                  </a:solidFill>
                  <a:prstDash val="solid"/>
                </a:ln>
                <a:solidFill>
                  <a:schemeClr val="accent2"/>
                </a:solidFill>
                <a:effectLst>
                  <a:outerShdw blurRad="38100" dist="38100" dir="2700000" algn="tl" rotWithShape="0">
                    <a:srgbClr val="000000">
                      <a:alpha val="43137"/>
                    </a:srgbClr>
                  </a:outerShdw>
                </a:effectLst>
              </a:rPr>
              <a:t>2</a:t>
            </a:r>
            <a:endParaRPr lang="en-US" b="1" u="none" cap="none" spc="0" dirty="0">
              <a:ln w="12700">
                <a:solidFill>
                  <a:schemeClr val="tx2">
                    <a:satMod val="155000"/>
                  </a:schemeClr>
                </a:solidFill>
                <a:prstDash val="solid"/>
              </a:ln>
              <a:solidFill>
                <a:schemeClr val="accent2"/>
              </a:solidFill>
              <a:effectLst>
                <a:outerShdw blurRad="38100" dist="38100" dir="2700000" algn="tl" rotWithShape="0">
                  <a:srgbClr val="000000">
                    <a:alpha val="43137"/>
                  </a:srgbClr>
                </a:outerShdw>
              </a:effectLst>
            </a:endParaRPr>
          </a:p>
        </p:txBody>
      </p:sp>
      <p:sp>
        <p:nvSpPr>
          <p:cNvPr id="14" name="Rectangle 13"/>
          <p:cNvSpPr/>
          <p:nvPr/>
        </p:nvSpPr>
        <p:spPr>
          <a:xfrm>
            <a:off x="5625472" y="2560851"/>
            <a:ext cx="267862" cy="369332"/>
          </a:xfrm>
          <a:prstGeom prst="rect">
            <a:avLst/>
          </a:prstGeom>
          <a:noFill/>
        </p:spPr>
        <p:txBody>
          <a:bodyPr wrap="square" lIns="91440" tIns="45720" rIns="91440" bIns="45720">
            <a:spAutoFit/>
          </a:bodyPr>
          <a:lstStyle/>
          <a:p>
            <a:pPr algn="ctr"/>
            <a:r>
              <a:rPr lang="en-US" b="1" u="none" cap="none" spc="0" dirty="0" smtClean="0">
                <a:ln w="12700">
                  <a:solidFill>
                    <a:schemeClr val="tx2">
                      <a:satMod val="155000"/>
                    </a:schemeClr>
                  </a:solidFill>
                  <a:prstDash val="solid"/>
                </a:ln>
                <a:solidFill>
                  <a:schemeClr val="accent2"/>
                </a:solidFill>
                <a:effectLst>
                  <a:outerShdw blurRad="38100" dist="38100" dir="2700000" algn="tl" rotWithShape="0">
                    <a:srgbClr val="000000">
                      <a:alpha val="43137"/>
                    </a:srgbClr>
                  </a:outerShdw>
                </a:effectLst>
              </a:rPr>
              <a:t>3</a:t>
            </a:r>
            <a:endParaRPr lang="en-US" b="1" u="none" cap="none" spc="0" dirty="0">
              <a:ln w="12700">
                <a:solidFill>
                  <a:schemeClr val="tx2">
                    <a:satMod val="155000"/>
                  </a:schemeClr>
                </a:solidFill>
                <a:prstDash val="solid"/>
              </a:ln>
              <a:solidFill>
                <a:schemeClr val="accent2"/>
              </a:solidFill>
              <a:effectLst>
                <a:outerShdw blurRad="38100" dist="38100" dir="2700000" algn="tl" rotWithShape="0">
                  <a:srgbClr val="000000">
                    <a:alpha val="43137"/>
                  </a:srgbClr>
                </a:outerShdw>
              </a:effectLst>
            </a:endParaRPr>
          </a:p>
        </p:txBody>
      </p:sp>
      <p:sp>
        <p:nvSpPr>
          <p:cNvPr id="15" name="Rectangle 14"/>
          <p:cNvSpPr/>
          <p:nvPr/>
        </p:nvSpPr>
        <p:spPr>
          <a:xfrm>
            <a:off x="2667000" y="2570960"/>
            <a:ext cx="267862" cy="369332"/>
          </a:xfrm>
          <a:prstGeom prst="rect">
            <a:avLst/>
          </a:prstGeom>
          <a:noFill/>
        </p:spPr>
        <p:txBody>
          <a:bodyPr wrap="square" lIns="91440" tIns="45720" rIns="91440" bIns="45720">
            <a:spAutoFit/>
          </a:bodyPr>
          <a:lstStyle/>
          <a:p>
            <a:pPr algn="ctr"/>
            <a:r>
              <a:rPr lang="en-US" b="1" u="none" dirty="0">
                <a:ln w="12700">
                  <a:solidFill>
                    <a:schemeClr val="tx2">
                      <a:satMod val="155000"/>
                    </a:schemeClr>
                  </a:solidFill>
                  <a:prstDash val="solid"/>
                </a:ln>
                <a:solidFill>
                  <a:schemeClr val="accent2"/>
                </a:solidFill>
                <a:effectLst>
                  <a:outerShdw blurRad="38100" dist="38100" dir="2700000" algn="tl" rotWithShape="0">
                    <a:srgbClr val="000000">
                      <a:alpha val="43137"/>
                    </a:srgbClr>
                  </a:outerShdw>
                </a:effectLst>
              </a:rPr>
              <a:t>5</a:t>
            </a:r>
            <a:endParaRPr lang="en-US" b="1" u="none" cap="none" spc="0" dirty="0">
              <a:ln w="12700">
                <a:solidFill>
                  <a:schemeClr val="tx2">
                    <a:satMod val="155000"/>
                  </a:schemeClr>
                </a:solidFill>
                <a:prstDash val="solid"/>
              </a:ln>
              <a:solidFill>
                <a:schemeClr val="accent2"/>
              </a:solidFill>
              <a:effectLst>
                <a:outerShdw blurRad="38100" dist="38100" dir="2700000" algn="tl" rotWithShape="0">
                  <a:srgbClr val="000000">
                    <a:alpha val="43137"/>
                  </a:srgbClr>
                </a:outerShdw>
              </a:effectLst>
            </a:endParaRPr>
          </a:p>
        </p:txBody>
      </p:sp>
      <p:sp>
        <p:nvSpPr>
          <p:cNvPr id="16" name="Rectangle 15"/>
          <p:cNvSpPr/>
          <p:nvPr/>
        </p:nvSpPr>
        <p:spPr>
          <a:xfrm>
            <a:off x="3295662" y="5246132"/>
            <a:ext cx="267862" cy="369332"/>
          </a:xfrm>
          <a:prstGeom prst="rect">
            <a:avLst/>
          </a:prstGeom>
          <a:noFill/>
        </p:spPr>
        <p:txBody>
          <a:bodyPr wrap="square" lIns="91440" tIns="45720" rIns="91440" bIns="45720">
            <a:spAutoFit/>
          </a:bodyPr>
          <a:lstStyle/>
          <a:p>
            <a:pPr algn="ctr"/>
            <a:r>
              <a:rPr lang="en-US" b="1" u="none" dirty="0" smtClean="0">
                <a:ln w="12700">
                  <a:solidFill>
                    <a:schemeClr val="tx2">
                      <a:satMod val="155000"/>
                    </a:schemeClr>
                  </a:solidFill>
                  <a:prstDash val="solid"/>
                </a:ln>
                <a:solidFill>
                  <a:schemeClr val="accent2"/>
                </a:solidFill>
                <a:effectLst>
                  <a:outerShdw blurRad="38100" dist="38100" dir="2700000" algn="tl" rotWithShape="0">
                    <a:srgbClr val="000000">
                      <a:alpha val="43137"/>
                    </a:srgbClr>
                  </a:outerShdw>
                </a:effectLst>
              </a:rPr>
              <a:t>6</a:t>
            </a:r>
            <a:endParaRPr lang="en-US" b="1" u="none" cap="none" spc="0" dirty="0">
              <a:ln w="12700">
                <a:solidFill>
                  <a:schemeClr val="tx2">
                    <a:satMod val="155000"/>
                  </a:schemeClr>
                </a:solidFill>
                <a:prstDash val="solid"/>
              </a:ln>
              <a:solidFill>
                <a:schemeClr val="accent2"/>
              </a:solidFill>
              <a:effectLst>
                <a:outerShdw blurRad="38100" dist="38100" dir="2700000" algn="tl" rotWithShape="0">
                  <a:srgbClr val="000000">
                    <a:alpha val="43137"/>
                  </a:srgbClr>
                </a:outerShdw>
              </a:effectLst>
            </a:endParaRPr>
          </a:p>
        </p:txBody>
      </p:sp>
      <p:sp>
        <p:nvSpPr>
          <p:cNvPr id="17" name="Rectangle 16"/>
          <p:cNvSpPr/>
          <p:nvPr/>
        </p:nvSpPr>
        <p:spPr>
          <a:xfrm>
            <a:off x="5003586" y="2070795"/>
            <a:ext cx="267862" cy="369332"/>
          </a:xfrm>
          <a:prstGeom prst="rect">
            <a:avLst/>
          </a:prstGeom>
          <a:noFill/>
        </p:spPr>
        <p:txBody>
          <a:bodyPr wrap="square" lIns="91440" tIns="45720" rIns="91440" bIns="45720">
            <a:spAutoFit/>
          </a:bodyPr>
          <a:lstStyle/>
          <a:p>
            <a:pPr algn="ctr"/>
            <a:r>
              <a:rPr lang="en-US" b="1" u="none" dirty="0" smtClean="0">
                <a:ln w="12700">
                  <a:solidFill>
                    <a:schemeClr val="tx2">
                      <a:satMod val="155000"/>
                    </a:schemeClr>
                  </a:solidFill>
                  <a:prstDash val="solid"/>
                </a:ln>
                <a:solidFill>
                  <a:schemeClr val="accent2"/>
                </a:solidFill>
                <a:effectLst>
                  <a:outerShdw blurRad="38100" dist="38100" dir="2700000" algn="tl" rotWithShape="0">
                    <a:srgbClr val="000000">
                      <a:alpha val="43137"/>
                    </a:srgbClr>
                  </a:outerShdw>
                </a:effectLst>
              </a:rPr>
              <a:t>7</a:t>
            </a:r>
            <a:endParaRPr lang="en-US" b="1" u="none" cap="none" spc="0" dirty="0">
              <a:ln w="12700">
                <a:solidFill>
                  <a:schemeClr val="tx2">
                    <a:satMod val="155000"/>
                  </a:schemeClr>
                </a:solidFill>
                <a:prstDash val="solid"/>
              </a:ln>
              <a:solidFill>
                <a:schemeClr val="accent2"/>
              </a:solidFill>
              <a:effectLst>
                <a:outerShdw blurRad="38100" dist="38100" dir="2700000" algn="tl" rotWithShape="0">
                  <a:srgbClr val="000000">
                    <a:alpha val="43137"/>
                  </a:srgbClr>
                </a:outerShdw>
              </a:effectLst>
            </a:endParaRPr>
          </a:p>
        </p:txBody>
      </p:sp>
      <p:sp>
        <p:nvSpPr>
          <p:cNvPr id="18" name="Rectangle 17"/>
          <p:cNvSpPr/>
          <p:nvPr/>
        </p:nvSpPr>
        <p:spPr>
          <a:xfrm>
            <a:off x="5764274" y="2357861"/>
            <a:ext cx="267862" cy="369332"/>
          </a:xfrm>
          <a:prstGeom prst="rect">
            <a:avLst/>
          </a:prstGeom>
          <a:noFill/>
        </p:spPr>
        <p:txBody>
          <a:bodyPr wrap="square" lIns="91440" tIns="45720" rIns="91440" bIns="45720">
            <a:spAutoFit/>
          </a:bodyPr>
          <a:lstStyle/>
          <a:p>
            <a:pPr algn="ctr"/>
            <a:r>
              <a:rPr lang="en-US" b="1" u="none" dirty="0">
                <a:ln w="12700">
                  <a:solidFill>
                    <a:schemeClr val="tx2">
                      <a:satMod val="155000"/>
                    </a:schemeClr>
                  </a:solidFill>
                  <a:prstDash val="solid"/>
                </a:ln>
                <a:solidFill>
                  <a:schemeClr val="accent2"/>
                </a:solidFill>
                <a:effectLst>
                  <a:outerShdw blurRad="38100" dist="38100" dir="2700000" algn="tl" rotWithShape="0">
                    <a:srgbClr val="000000">
                      <a:alpha val="43137"/>
                    </a:srgbClr>
                  </a:outerShdw>
                </a:effectLst>
              </a:rPr>
              <a:t>9</a:t>
            </a:r>
            <a:endParaRPr lang="en-US" b="1" u="none" cap="none" spc="0" dirty="0">
              <a:ln w="12700">
                <a:solidFill>
                  <a:schemeClr val="tx2">
                    <a:satMod val="155000"/>
                  </a:schemeClr>
                </a:solidFill>
                <a:prstDash val="solid"/>
              </a:ln>
              <a:solidFill>
                <a:schemeClr val="accent2"/>
              </a:solidFill>
              <a:effectLst>
                <a:outerShdw blurRad="38100" dist="38100" dir="2700000" algn="tl" rotWithShape="0">
                  <a:srgbClr val="000000">
                    <a:alpha val="43137"/>
                  </a:srgbClr>
                </a:outerShdw>
              </a:effectLst>
            </a:endParaRPr>
          </a:p>
        </p:txBody>
      </p:sp>
      <p:sp>
        <p:nvSpPr>
          <p:cNvPr id="19" name="Rectangle 18"/>
          <p:cNvSpPr/>
          <p:nvPr/>
        </p:nvSpPr>
        <p:spPr>
          <a:xfrm>
            <a:off x="5410200" y="2173195"/>
            <a:ext cx="545861" cy="369332"/>
          </a:xfrm>
          <a:prstGeom prst="rect">
            <a:avLst/>
          </a:prstGeom>
          <a:noFill/>
        </p:spPr>
        <p:txBody>
          <a:bodyPr wrap="square" lIns="91440" tIns="45720" rIns="91440" bIns="45720">
            <a:spAutoFit/>
          </a:bodyPr>
          <a:lstStyle/>
          <a:p>
            <a:pPr algn="ctr"/>
            <a:r>
              <a:rPr lang="en-US" b="1" u="none" dirty="0" smtClean="0">
                <a:ln w="12700">
                  <a:solidFill>
                    <a:schemeClr val="tx2">
                      <a:satMod val="155000"/>
                    </a:schemeClr>
                  </a:solidFill>
                  <a:prstDash val="solid"/>
                </a:ln>
                <a:solidFill>
                  <a:schemeClr val="accent2"/>
                </a:solidFill>
                <a:effectLst>
                  <a:outerShdw blurRad="38100" dist="38100" dir="2700000" algn="tl" rotWithShape="0">
                    <a:srgbClr val="000000">
                      <a:alpha val="43137"/>
                    </a:srgbClr>
                  </a:outerShdw>
                </a:effectLst>
              </a:rPr>
              <a:t>10</a:t>
            </a:r>
            <a:endParaRPr lang="en-US" b="1" u="none" cap="none" spc="0" dirty="0">
              <a:ln w="12700">
                <a:solidFill>
                  <a:schemeClr val="tx2">
                    <a:satMod val="155000"/>
                  </a:schemeClr>
                </a:solidFill>
                <a:prstDash val="solid"/>
              </a:ln>
              <a:solidFill>
                <a:schemeClr val="accent2"/>
              </a:solidFill>
              <a:effectLst>
                <a:outerShdw blurRad="38100" dist="38100" dir="2700000" algn="tl" rotWithShape="0">
                  <a:srgbClr val="000000">
                    <a:alpha val="43137"/>
                  </a:srgbClr>
                </a:outerShdw>
              </a:effectLst>
            </a:endParaRPr>
          </a:p>
        </p:txBody>
      </p:sp>
      <p:sp>
        <p:nvSpPr>
          <p:cNvPr id="20" name="Chevron 19"/>
          <p:cNvSpPr/>
          <p:nvPr/>
        </p:nvSpPr>
        <p:spPr bwMode="auto">
          <a:xfrm>
            <a:off x="1684682" y="317822"/>
            <a:ext cx="1417320"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Model Overview</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21" name="Chevron 20"/>
          <p:cNvSpPr/>
          <p:nvPr/>
        </p:nvSpPr>
        <p:spPr bwMode="auto">
          <a:xfrm>
            <a:off x="2836810" y="317822"/>
            <a:ext cx="1417320" cy="676275"/>
          </a:xfrm>
          <a:prstGeom prst="chevron">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Individual Runs</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22" name="Chevron 21"/>
          <p:cNvSpPr/>
          <p:nvPr/>
        </p:nvSpPr>
        <p:spPr bwMode="auto">
          <a:xfrm>
            <a:off x="3988938" y="317822"/>
            <a:ext cx="1417320" cy="676275"/>
          </a:xfrm>
          <a:prstGeom prst="chevron">
            <a:avLst/>
          </a:prstGeom>
          <a:solidFill>
            <a:schemeClr val="accent3">
              <a:lumMod val="95000"/>
            </a:schemeClr>
          </a:solidFill>
          <a:ln>
            <a:noFill/>
          </a:ln>
          <a:effectLst/>
        </p:spPr>
        <p:txBody>
          <a:bodyPr lIns="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Happiness Maximization</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24" name="Oval 23"/>
          <p:cNvSpPr/>
          <p:nvPr/>
        </p:nvSpPr>
        <p:spPr bwMode="auto">
          <a:xfrm>
            <a:off x="2260746"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2</a:t>
            </a:r>
          </a:p>
        </p:txBody>
      </p:sp>
      <p:sp>
        <p:nvSpPr>
          <p:cNvPr id="25" name="Oval 24"/>
          <p:cNvSpPr/>
          <p:nvPr/>
        </p:nvSpPr>
        <p:spPr bwMode="auto">
          <a:xfrm>
            <a:off x="3427792"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3</a:t>
            </a:r>
          </a:p>
        </p:txBody>
      </p:sp>
      <p:sp>
        <p:nvSpPr>
          <p:cNvPr id="26" name="Oval 25"/>
          <p:cNvSpPr/>
          <p:nvPr/>
        </p:nvSpPr>
        <p:spPr bwMode="auto">
          <a:xfrm>
            <a:off x="4465778" y="142398"/>
            <a:ext cx="326235"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4</a:t>
            </a:r>
          </a:p>
        </p:txBody>
      </p:sp>
      <p:sp>
        <p:nvSpPr>
          <p:cNvPr id="27" name="Chevron 26"/>
          <p:cNvSpPr/>
          <p:nvPr/>
        </p:nvSpPr>
        <p:spPr bwMode="auto">
          <a:xfrm>
            <a:off x="5141066" y="317822"/>
            <a:ext cx="1663182"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Conclusion &amp; Live Demo</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28" name="Oval 27"/>
          <p:cNvSpPr/>
          <p:nvPr/>
        </p:nvSpPr>
        <p:spPr bwMode="auto">
          <a:xfrm>
            <a:off x="5761885"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smtClean="0">
                <a:solidFill>
                  <a:schemeClr val="bg2">
                    <a:lumMod val="60000"/>
                    <a:lumOff val="40000"/>
                  </a:schemeClr>
                </a:solidFill>
                <a:latin typeface="Arial" pitchFamily="34" charset="0"/>
                <a:ea typeface="+mn-ea"/>
                <a:cs typeface="+mn-cs"/>
              </a:rPr>
              <a:t>5</a:t>
            </a:r>
            <a:endParaRPr lang="en-US" sz="1200" b="1" u="none" dirty="0">
              <a:solidFill>
                <a:schemeClr val="bg2">
                  <a:lumMod val="60000"/>
                  <a:lumOff val="40000"/>
                </a:schemeClr>
              </a:solidFill>
              <a:latin typeface="Arial" pitchFamily="34" charset="0"/>
              <a:ea typeface="+mn-ea"/>
              <a:cs typeface="+mn-cs"/>
            </a:endParaRPr>
          </a:p>
        </p:txBody>
      </p:sp>
      <p:sp>
        <p:nvSpPr>
          <p:cNvPr id="29" name="Pentagon 28"/>
          <p:cNvSpPr/>
          <p:nvPr/>
        </p:nvSpPr>
        <p:spPr bwMode="auto">
          <a:xfrm>
            <a:off x="532554" y="309885"/>
            <a:ext cx="1417320" cy="677862"/>
          </a:xfrm>
          <a:prstGeom prst="homePlate">
            <a:avLst/>
          </a:prstGeom>
          <a:solidFill>
            <a:schemeClr val="accent3">
              <a:lumMod val="8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tIns="182880" rIns="0" bIns="91440" anchor="ctr"/>
          <a:lstStyle/>
          <a:p>
            <a:pPr algn="ctr">
              <a:spcBef>
                <a:spcPct val="20000"/>
              </a:spcBef>
              <a:buFont typeface="Wingdings" pitchFamily="2" charset="2"/>
              <a:buNone/>
              <a:defRPr/>
            </a:pPr>
            <a:r>
              <a:rPr lang="en-US" sz="1000" b="1" u="none" dirty="0" smtClean="0">
                <a:solidFill>
                  <a:srgbClr val="7030A0"/>
                </a:solidFill>
                <a:latin typeface="Calibri" pitchFamily="34" charset="0"/>
                <a:ea typeface="+mn-ea"/>
                <a:cs typeface="Calibri" pitchFamily="34" charset="0"/>
              </a:rPr>
              <a:t>Introduction &amp; Problem</a:t>
            </a:r>
            <a:endParaRPr lang="en-US" sz="1000" b="1" u="none" dirty="0">
              <a:solidFill>
                <a:srgbClr val="7030A0"/>
              </a:solidFill>
              <a:latin typeface="Calibri" pitchFamily="34" charset="0"/>
              <a:ea typeface="+mn-ea"/>
              <a:cs typeface="Calibri" pitchFamily="34" charset="0"/>
            </a:endParaRPr>
          </a:p>
        </p:txBody>
      </p:sp>
      <p:sp>
        <p:nvSpPr>
          <p:cNvPr id="23" name="Oval 22"/>
          <p:cNvSpPr/>
          <p:nvPr/>
        </p:nvSpPr>
        <p:spPr bwMode="auto">
          <a:xfrm>
            <a:off x="996963" y="116632"/>
            <a:ext cx="327679" cy="344487"/>
          </a:xfrm>
          <a:prstGeom prst="ellipse">
            <a:avLst/>
          </a:prstGeom>
          <a:solidFill>
            <a:srgbClr val="7030A0"/>
          </a:solidFill>
          <a:ln w="9525">
            <a:noFill/>
            <a:round/>
            <a:headEnd/>
            <a:tailEnd/>
          </a:ln>
        </p:spPr>
        <p:txBody>
          <a:bodyPr wrap="none" anchor="ctr"/>
          <a:lstStyle/>
          <a:p>
            <a:pPr algn="ctr">
              <a:defRPr/>
            </a:pPr>
            <a:r>
              <a:rPr lang="en-US" sz="1200" b="1" u="none" dirty="0">
                <a:solidFill>
                  <a:schemeClr val="bg1"/>
                </a:solidFill>
                <a:latin typeface="Arial" pitchFamily="34" charset="0"/>
                <a:ea typeface="+mn-ea"/>
                <a:cs typeface="+mn-cs"/>
              </a:rPr>
              <a:t>1</a:t>
            </a:r>
          </a:p>
        </p:txBody>
      </p:sp>
      <p:sp>
        <p:nvSpPr>
          <p:cNvPr id="4" name="Rectangle 3"/>
          <p:cNvSpPr/>
          <p:nvPr/>
        </p:nvSpPr>
        <p:spPr bwMode="auto">
          <a:xfrm>
            <a:off x="4254130" y="5877272"/>
            <a:ext cx="4206302" cy="675928"/>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endParaRPr>
          </a:p>
        </p:txBody>
      </p:sp>
    </p:spTree>
    <p:extLst>
      <p:ext uri="{BB962C8B-B14F-4D97-AF65-F5344CB8AC3E}">
        <p14:creationId xmlns:p14="http://schemas.microsoft.com/office/powerpoint/2010/main" val="24205139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hevron 14"/>
          <p:cNvSpPr/>
          <p:nvPr/>
        </p:nvSpPr>
        <p:spPr bwMode="auto">
          <a:xfrm>
            <a:off x="1684682" y="317822"/>
            <a:ext cx="1417320"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Model Overview</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4" name="Pentagon 13"/>
          <p:cNvSpPr/>
          <p:nvPr/>
        </p:nvSpPr>
        <p:spPr bwMode="auto">
          <a:xfrm>
            <a:off x="532554" y="309885"/>
            <a:ext cx="1417320" cy="677862"/>
          </a:xfrm>
          <a:prstGeom prst="homePlate">
            <a:avLst/>
          </a:prstGeom>
          <a:solidFill>
            <a:schemeClr val="accent3">
              <a:lumMod val="8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tIns="182880" rIns="0" bIns="91440" anchor="ctr"/>
          <a:lstStyle/>
          <a:p>
            <a:pPr algn="ctr">
              <a:spcBef>
                <a:spcPct val="20000"/>
              </a:spcBef>
              <a:buFont typeface="Wingdings" pitchFamily="2" charset="2"/>
              <a:buNone/>
              <a:defRPr/>
            </a:pPr>
            <a:r>
              <a:rPr lang="en-US" sz="1000" b="1" u="none" dirty="0" smtClean="0">
                <a:solidFill>
                  <a:srgbClr val="7030A0"/>
                </a:solidFill>
                <a:latin typeface="Calibri" pitchFamily="34" charset="0"/>
                <a:ea typeface="+mn-ea"/>
                <a:cs typeface="Calibri" pitchFamily="34" charset="0"/>
              </a:rPr>
              <a:t>Introduction &amp; Problem</a:t>
            </a:r>
            <a:endParaRPr lang="en-US" sz="1000" b="1" u="none" dirty="0">
              <a:solidFill>
                <a:srgbClr val="7030A0"/>
              </a:solidFill>
              <a:latin typeface="Calibri" pitchFamily="34" charset="0"/>
              <a:ea typeface="+mn-ea"/>
              <a:cs typeface="Calibri" pitchFamily="34" charset="0"/>
            </a:endParaRPr>
          </a:p>
        </p:txBody>
      </p:sp>
      <p:sp>
        <p:nvSpPr>
          <p:cNvPr id="16" name="Chevron 15"/>
          <p:cNvSpPr/>
          <p:nvPr/>
        </p:nvSpPr>
        <p:spPr bwMode="auto">
          <a:xfrm>
            <a:off x="2836810" y="317822"/>
            <a:ext cx="1417320" cy="676275"/>
          </a:xfrm>
          <a:prstGeom prst="chevron">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Individual Runs</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7" name="Chevron 16"/>
          <p:cNvSpPr/>
          <p:nvPr/>
        </p:nvSpPr>
        <p:spPr bwMode="auto">
          <a:xfrm>
            <a:off x="3988938" y="317822"/>
            <a:ext cx="1417320" cy="676275"/>
          </a:xfrm>
          <a:prstGeom prst="chevron">
            <a:avLst/>
          </a:prstGeom>
          <a:solidFill>
            <a:schemeClr val="accent3">
              <a:lumMod val="95000"/>
            </a:schemeClr>
          </a:solidFill>
          <a:ln>
            <a:noFill/>
          </a:ln>
          <a:effectLst/>
        </p:spPr>
        <p:txBody>
          <a:bodyPr lIns="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Happiness Maximization</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9" name="Oval 18"/>
          <p:cNvSpPr/>
          <p:nvPr/>
        </p:nvSpPr>
        <p:spPr bwMode="auto">
          <a:xfrm>
            <a:off x="996963" y="116632"/>
            <a:ext cx="327679" cy="344487"/>
          </a:xfrm>
          <a:prstGeom prst="ellipse">
            <a:avLst/>
          </a:prstGeom>
          <a:solidFill>
            <a:srgbClr val="7030A0"/>
          </a:solidFill>
          <a:ln w="9525">
            <a:noFill/>
            <a:round/>
            <a:headEnd/>
            <a:tailEnd/>
          </a:ln>
        </p:spPr>
        <p:txBody>
          <a:bodyPr wrap="none" anchor="ctr"/>
          <a:lstStyle/>
          <a:p>
            <a:pPr algn="ctr">
              <a:defRPr/>
            </a:pPr>
            <a:r>
              <a:rPr lang="en-US" sz="1200" b="1" u="none" dirty="0">
                <a:solidFill>
                  <a:schemeClr val="bg1"/>
                </a:solidFill>
                <a:latin typeface="Arial" pitchFamily="34" charset="0"/>
                <a:ea typeface="+mn-ea"/>
                <a:cs typeface="+mn-cs"/>
              </a:rPr>
              <a:t>1</a:t>
            </a:r>
          </a:p>
        </p:txBody>
      </p:sp>
      <p:sp>
        <p:nvSpPr>
          <p:cNvPr id="20" name="Oval 19"/>
          <p:cNvSpPr/>
          <p:nvPr/>
        </p:nvSpPr>
        <p:spPr bwMode="auto">
          <a:xfrm>
            <a:off x="2260746"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2</a:t>
            </a:r>
          </a:p>
        </p:txBody>
      </p:sp>
      <p:sp>
        <p:nvSpPr>
          <p:cNvPr id="21" name="Oval 20"/>
          <p:cNvSpPr/>
          <p:nvPr/>
        </p:nvSpPr>
        <p:spPr bwMode="auto">
          <a:xfrm>
            <a:off x="3427792"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3</a:t>
            </a:r>
          </a:p>
        </p:txBody>
      </p:sp>
      <p:sp>
        <p:nvSpPr>
          <p:cNvPr id="22" name="Oval 21"/>
          <p:cNvSpPr/>
          <p:nvPr/>
        </p:nvSpPr>
        <p:spPr bwMode="auto">
          <a:xfrm>
            <a:off x="4465778" y="142398"/>
            <a:ext cx="326235"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4</a:t>
            </a:r>
          </a:p>
        </p:txBody>
      </p:sp>
      <p:sp>
        <p:nvSpPr>
          <p:cNvPr id="18" name="Chevron 17"/>
          <p:cNvSpPr/>
          <p:nvPr/>
        </p:nvSpPr>
        <p:spPr bwMode="auto">
          <a:xfrm>
            <a:off x="5141066" y="317822"/>
            <a:ext cx="1663182"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Conclusion &amp; Live Demo</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26" name="Oval 25"/>
          <p:cNvSpPr/>
          <p:nvPr/>
        </p:nvSpPr>
        <p:spPr bwMode="auto">
          <a:xfrm>
            <a:off x="5761885"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smtClean="0">
                <a:solidFill>
                  <a:schemeClr val="bg2">
                    <a:lumMod val="60000"/>
                    <a:lumOff val="40000"/>
                  </a:schemeClr>
                </a:solidFill>
                <a:latin typeface="Arial" pitchFamily="34" charset="0"/>
                <a:ea typeface="+mn-ea"/>
                <a:cs typeface="+mn-cs"/>
              </a:rPr>
              <a:t>5</a:t>
            </a:r>
            <a:endParaRPr lang="en-US" sz="1200" b="1" u="none" dirty="0">
              <a:solidFill>
                <a:schemeClr val="bg2">
                  <a:lumMod val="60000"/>
                  <a:lumOff val="40000"/>
                </a:schemeClr>
              </a:solidFill>
              <a:latin typeface="Arial" pitchFamily="34" charset="0"/>
              <a:ea typeface="+mn-ea"/>
              <a:cs typeface="+mn-cs"/>
            </a:endParaRPr>
          </a:p>
        </p:txBody>
      </p:sp>
      <p:sp>
        <p:nvSpPr>
          <p:cNvPr id="25" name="Title 1"/>
          <p:cNvSpPr>
            <a:spLocks noGrp="1"/>
          </p:cNvSpPr>
          <p:nvPr>
            <p:ph type="title"/>
          </p:nvPr>
        </p:nvSpPr>
        <p:spPr>
          <a:xfrm>
            <a:off x="457200" y="1133475"/>
            <a:ext cx="8229600" cy="1143000"/>
          </a:xfrm>
        </p:spPr>
        <p:txBody>
          <a:bodyPr/>
          <a:lstStyle/>
          <a:p>
            <a:pPr eaLnBrk="1" hangingPunct="1">
              <a:defRPr/>
            </a:pPr>
            <a:r>
              <a:rPr lang="en-US" b="1" dirty="0" smtClean="0">
                <a:solidFill>
                  <a:srgbClr val="7030A0"/>
                </a:solidFill>
                <a:latin typeface="Calibri" charset="0"/>
                <a:cs typeface="Calibri" charset="0"/>
              </a:rPr>
              <a:t>Restaurant Highlights</a:t>
            </a:r>
            <a:endParaRPr lang="en-US" b="1" dirty="0">
              <a:solidFill>
                <a:srgbClr val="7030A0"/>
              </a:solidFill>
              <a:latin typeface="Calibri" charset="0"/>
              <a:cs typeface="Calibri" charset="0"/>
            </a:endParaRPr>
          </a:p>
        </p:txBody>
      </p:sp>
      <p:sp>
        <p:nvSpPr>
          <p:cNvPr id="4" name="Slide Number Placeholder 3"/>
          <p:cNvSpPr>
            <a:spLocks noGrp="1"/>
          </p:cNvSpPr>
          <p:nvPr>
            <p:ph type="sldNum" sz="quarter" idx="12"/>
          </p:nvPr>
        </p:nvSpPr>
        <p:spPr/>
        <p:txBody>
          <a:bodyPr/>
          <a:lstStyle/>
          <a:p>
            <a:pPr>
              <a:defRPr/>
            </a:pPr>
            <a:fld id="{6E00655D-A8F5-9044-BEB1-E572DF6A2863}" type="slidenum">
              <a:rPr lang="es-ES" smtClean="0"/>
              <a:pPr>
                <a:defRPr/>
              </a:pPr>
              <a:t>5</a:t>
            </a:fld>
            <a:endParaRPr lang="es-ES"/>
          </a:p>
        </p:txBody>
      </p:sp>
      <p:sp>
        <p:nvSpPr>
          <p:cNvPr id="3" name="Rectangle 2"/>
          <p:cNvSpPr/>
          <p:nvPr/>
        </p:nvSpPr>
        <p:spPr bwMode="auto">
          <a:xfrm>
            <a:off x="5406258" y="1781387"/>
            <a:ext cx="69624" cy="216024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pic>
        <p:nvPicPr>
          <p:cNvPr id="32" name="Picture 12" descr="http://static.guim.co.uk/sys-images/Guardian/About/General/2009/5/20/1242836539089/Noma-Copenhagen-0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8751" y="3749554"/>
            <a:ext cx="5987811" cy="2871749"/>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http://www.luxuryseekersonline.com/wp-content/uploads/2013/04/interior-celler-de-can-roca.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99470" y="1781386"/>
            <a:ext cx="5962934" cy="2871749"/>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4" descr="http://farm5.static.flickr.com/4138/4885465563_d63b7440a5.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462404" y="1763745"/>
            <a:ext cx="2504158" cy="1985809"/>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18" descr="http://farm3.staticflickr.com/2437/3633391383_da0aea5dc4_z.jpg?zz=1"/>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99470" y="4653136"/>
            <a:ext cx="2602531" cy="196816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462404" y="3501008"/>
            <a:ext cx="2504158" cy="307777"/>
          </a:xfrm>
          <a:prstGeom prst="rect">
            <a:avLst/>
          </a:prstGeom>
          <a:noFill/>
        </p:spPr>
        <p:txBody>
          <a:bodyPr wrap="square" rtlCol="0">
            <a:spAutoFit/>
          </a:bodyPr>
          <a:lstStyle/>
          <a:p>
            <a:r>
              <a:rPr lang="en-US" sz="1400" b="1" u="none" dirty="0" smtClean="0"/>
              <a:t>EL CELLER DE CAN ROCA</a:t>
            </a:r>
            <a:endParaRPr lang="en-US" sz="1400" b="1" u="none" dirty="0"/>
          </a:p>
        </p:txBody>
      </p:sp>
      <p:sp>
        <p:nvSpPr>
          <p:cNvPr id="35" name="TextBox 34"/>
          <p:cNvSpPr txBox="1"/>
          <p:nvPr/>
        </p:nvSpPr>
        <p:spPr>
          <a:xfrm>
            <a:off x="499470" y="6313527"/>
            <a:ext cx="2504158" cy="307777"/>
          </a:xfrm>
          <a:prstGeom prst="rect">
            <a:avLst/>
          </a:prstGeom>
          <a:noFill/>
        </p:spPr>
        <p:txBody>
          <a:bodyPr wrap="square" rtlCol="0">
            <a:spAutoFit/>
          </a:bodyPr>
          <a:lstStyle/>
          <a:p>
            <a:r>
              <a:rPr lang="en-US" sz="1400" b="1" u="none" dirty="0" smtClean="0"/>
              <a:t>NOMA</a:t>
            </a:r>
            <a:endParaRPr lang="en-US" sz="1400" b="1" u="none" dirty="0"/>
          </a:p>
        </p:txBody>
      </p:sp>
    </p:spTree>
    <p:extLst>
      <p:ext uri="{BB962C8B-B14F-4D97-AF65-F5344CB8AC3E}">
        <p14:creationId xmlns:p14="http://schemas.microsoft.com/office/powerpoint/2010/main" val="31903974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hevron 14"/>
          <p:cNvSpPr/>
          <p:nvPr/>
        </p:nvSpPr>
        <p:spPr bwMode="auto">
          <a:xfrm>
            <a:off x="1684682" y="317822"/>
            <a:ext cx="1417320"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Model Overview</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4" name="Pentagon 13"/>
          <p:cNvSpPr/>
          <p:nvPr/>
        </p:nvSpPr>
        <p:spPr bwMode="auto">
          <a:xfrm>
            <a:off x="532554" y="309885"/>
            <a:ext cx="1417320" cy="677862"/>
          </a:xfrm>
          <a:prstGeom prst="homePlate">
            <a:avLst/>
          </a:prstGeom>
          <a:solidFill>
            <a:schemeClr val="accent3">
              <a:lumMod val="8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tIns="182880" rIns="0" bIns="91440" anchor="ctr"/>
          <a:lstStyle/>
          <a:p>
            <a:pPr algn="ctr">
              <a:spcBef>
                <a:spcPct val="20000"/>
              </a:spcBef>
              <a:buFont typeface="Wingdings" pitchFamily="2" charset="2"/>
              <a:buNone/>
              <a:defRPr/>
            </a:pPr>
            <a:r>
              <a:rPr lang="en-US" sz="1000" b="1" u="none" dirty="0" smtClean="0">
                <a:solidFill>
                  <a:srgbClr val="7030A0"/>
                </a:solidFill>
                <a:latin typeface="Calibri" pitchFamily="34" charset="0"/>
                <a:ea typeface="+mn-ea"/>
                <a:cs typeface="Calibri" pitchFamily="34" charset="0"/>
              </a:rPr>
              <a:t>Introduction &amp; Problem</a:t>
            </a:r>
            <a:endParaRPr lang="en-US" sz="1000" b="1" u="none" dirty="0">
              <a:solidFill>
                <a:srgbClr val="7030A0"/>
              </a:solidFill>
              <a:latin typeface="Calibri" pitchFamily="34" charset="0"/>
              <a:ea typeface="+mn-ea"/>
              <a:cs typeface="Calibri" pitchFamily="34" charset="0"/>
            </a:endParaRPr>
          </a:p>
        </p:txBody>
      </p:sp>
      <p:sp>
        <p:nvSpPr>
          <p:cNvPr id="16" name="Chevron 15"/>
          <p:cNvSpPr/>
          <p:nvPr/>
        </p:nvSpPr>
        <p:spPr bwMode="auto">
          <a:xfrm>
            <a:off x="2836810" y="317822"/>
            <a:ext cx="1417320" cy="676275"/>
          </a:xfrm>
          <a:prstGeom prst="chevron">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Individual Runs</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7" name="Chevron 16"/>
          <p:cNvSpPr/>
          <p:nvPr/>
        </p:nvSpPr>
        <p:spPr bwMode="auto">
          <a:xfrm>
            <a:off x="3988938" y="317822"/>
            <a:ext cx="1417320" cy="676275"/>
          </a:xfrm>
          <a:prstGeom prst="chevron">
            <a:avLst/>
          </a:prstGeom>
          <a:solidFill>
            <a:schemeClr val="accent3">
              <a:lumMod val="95000"/>
            </a:schemeClr>
          </a:solidFill>
          <a:ln>
            <a:noFill/>
          </a:ln>
          <a:effectLst/>
        </p:spPr>
        <p:txBody>
          <a:bodyPr lIns="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Happiness Maximization</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9" name="Oval 18"/>
          <p:cNvSpPr/>
          <p:nvPr/>
        </p:nvSpPr>
        <p:spPr bwMode="auto">
          <a:xfrm>
            <a:off x="996963" y="116632"/>
            <a:ext cx="327679" cy="344487"/>
          </a:xfrm>
          <a:prstGeom prst="ellipse">
            <a:avLst/>
          </a:prstGeom>
          <a:solidFill>
            <a:srgbClr val="7030A0"/>
          </a:solidFill>
          <a:ln w="9525">
            <a:noFill/>
            <a:round/>
            <a:headEnd/>
            <a:tailEnd/>
          </a:ln>
        </p:spPr>
        <p:txBody>
          <a:bodyPr wrap="none" anchor="ctr"/>
          <a:lstStyle/>
          <a:p>
            <a:pPr algn="ctr">
              <a:defRPr/>
            </a:pPr>
            <a:r>
              <a:rPr lang="en-US" sz="1200" b="1" u="none" dirty="0">
                <a:solidFill>
                  <a:schemeClr val="bg1"/>
                </a:solidFill>
                <a:latin typeface="Arial" pitchFamily="34" charset="0"/>
                <a:ea typeface="+mn-ea"/>
                <a:cs typeface="+mn-cs"/>
              </a:rPr>
              <a:t>1</a:t>
            </a:r>
          </a:p>
        </p:txBody>
      </p:sp>
      <p:sp>
        <p:nvSpPr>
          <p:cNvPr id="20" name="Oval 19"/>
          <p:cNvSpPr/>
          <p:nvPr/>
        </p:nvSpPr>
        <p:spPr bwMode="auto">
          <a:xfrm>
            <a:off x="2260746"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2</a:t>
            </a:r>
          </a:p>
        </p:txBody>
      </p:sp>
      <p:sp>
        <p:nvSpPr>
          <p:cNvPr id="21" name="Oval 20"/>
          <p:cNvSpPr/>
          <p:nvPr/>
        </p:nvSpPr>
        <p:spPr bwMode="auto">
          <a:xfrm>
            <a:off x="3427792"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3</a:t>
            </a:r>
          </a:p>
        </p:txBody>
      </p:sp>
      <p:sp>
        <p:nvSpPr>
          <p:cNvPr id="22" name="Oval 21"/>
          <p:cNvSpPr/>
          <p:nvPr/>
        </p:nvSpPr>
        <p:spPr bwMode="auto">
          <a:xfrm>
            <a:off x="4465778" y="142398"/>
            <a:ext cx="326235"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4</a:t>
            </a:r>
          </a:p>
        </p:txBody>
      </p:sp>
      <p:sp>
        <p:nvSpPr>
          <p:cNvPr id="18" name="Chevron 17"/>
          <p:cNvSpPr/>
          <p:nvPr/>
        </p:nvSpPr>
        <p:spPr bwMode="auto">
          <a:xfrm>
            <a:off x="5141066" y="317822"/>
            <a:ext cx="1663182"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Conclusion &amp; Live Demo</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26" name="Oval 25"/>
          <p:cNvSpPr/>
          <p:nvPr/>
        </p:nvSpPr>
        <p:spPr bwMode="auto">
          <a:xfrm>
            <a:off x="5761885"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smtClean="0">
                <a:solidFill>
                  <a:schemeClr val="bg2">
                    <a:lumMod val="60000"/>
                    <a:lumOff val="40000"/>
                  </a:schemeClr>
                </a:solidFill>
                <a:latin typeface="Arial" pitchFamily="34" charset="0"/>
                <a:ea typeface="+mn-ea"/>
                <a:cs typeface="+mn-cs"/>
              </a:rPr>
              <a:t>5</a:t>
            </a:r>
            <a:endParaRPr lang="en-US" sz="1200" b="1" u="none" dirty="0">
              <a:solidFill>
                <a:schemeClr val="bg2">
                  <a:lumMod val="60000"/>
                  <a:lumOff val="40000"/>
                </a:schemeClr>
              </a:solidFill>
              <a:latin typeface="Arial" pitchFamily="34" charset="0"/>
              <a:ea typeface="+mn-ea"/>
              <a:cs typeface="+mn-cs"/>
            </a:endParaRPr>
          </a:p>
        </p:txBody>
      </p:sp>
      <p:sp>
        <p:nvSpPr>
          <p:cNvPr id="25" name="Title 1"/>
          <p:cNvSpPr>
            <a:spLocks noGrp="1"/>
          </p:cNvSpPr>
          <p:nvPr>
            <p:ph type="title"/>
          </p:nvPr>
        </p:nvSpPr>
        <p:spPr>
          <a:xfrm>
            <a:off x="457200" y="1133475"/>
            <a:ext cx="8229600" cy="1143000"/>
          </a:xfrm>
        </p:spPr>
        <p:txBody>
          <a:bodyPr/>
          <a:lstStyle/>
          <a:p>
            <a:pPr eaLnBrk="1" hangingPunct="1">
              <a:defRPr/>
            </a:pPr>
            <a:r>
              <a:rPr lang="en-US" b="1" dirty="0" smtClean="0">
                <a:solidFill>
                  <a:srgbClr val="7030A0"/>
                </a:solidFill>
                <a:latin typeface="Calibri" charset="0"/>
                <a:cs typeface="Calibri" charset="0"/>
              </a:rPr>
              <a:t>The Birthday Travelers</a:t>
            </a:r>
            <a:endParaRPr lang="en-US" b="1" dirty="0">
              <a:solidFill>
                <a:srgbClr val="7030A0"/>
              </a:solidFill>
              <a:latin typeface="Calibri" charset="0"/>
              <a:cs typeface="Calibri" charset="0"/>
            </a:endParaRPr>
          </a:p>
        </p:txBody>
      </p:sp>
      <p:sp>
        <p:nvSpPr>
          <p:cNvPr id="4" name="Slide Number Placeholder 3"/>
          <p:cNvSpPr>
            <a:spLocks noGrp="1"/>
          </p:cNvSpPr>
          <p:nvPr>
            <p:ph type="sldNum" sz="quarter" idx="12"/>
          </p:nvPr>
        </p:nvSpPr>
        <p:spPr/>
        <p:txBody>
          <a:bodyPr/>
          <a:lstStyle/>
          <a:p>
            <a:pPr>
              <a:defRPr/>
            </a:pPr>
            <a:fld id="{6E00655D-A8F5-9044-BEB1-E572DF6A2863}" type="slidenum">
              <a:rPr lang="es-ES" smtClean="0"/>
              <a:pPr>
                <a:defRPr/>
              </a:pPr>
              <a:t>6</a:t>
            </a:fld>
            <a:endParaRPr lang="es-ES"/>
          </a:p>
        </p:txBody>
      </p:sp>
      <p:sp>
        <p:nvSpPr>
          <p:cNvPr id="3" name="Rectangle 2"/>
          <p:cNvSpPr/>
          <p:nvPr/>
        </p:nvSpPr>
        <p:spPr bwMode="auto">
          <a:xfrm>
            <a:off x="5406258" y="1781387"/>
            <a:ext cx="69624" cy="216024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pic>
        <p:nvPicPr>
          <p:cNvPr id="23"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907333" y="1781387"/>
            <a:ext cx="1528763"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5912" y="1772816"/>
            <a:ext cx="1524000"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03964" y="1772816"/>
            <a:ext cx="1632332"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 name="Picture 5"/>
          <p:cNvPicPr>
            <a:picLocks noChangeAspect="1" noChangeArrowheads="1"/>
          </p:cNvPicPr>
          <p:nvPr/>
        </p:nvPicPr>
        <p:blipFill rotWithShape="1">
          <a:blip r:embed="rId6" cstate="email">
            <a:extLst>
              <a:ext uri="{28A0092B-C50C-407E-A947-70E740481C1C}">
                <a14:useLocalDpi xmlns:a14="http://schemas.microsoft.com/office/drawing/2010/main" val="0"/>
              </a:ext>
            </a:extLst>
          </a:blip>
          <a:srcRect l="16021"/>
          <a:stretch/>
        </p:blipFill>
        <p:spPr bwMode="auto">
          <a:xfrm>
            <a:off x="618558" y="1772816"/>
            <a:ext cx="1565346" cy="1743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 name="Picture 6"/>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7380313" y="1781386"/>
            <a:ext cx="1584176" cy="17345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30" name="Table 29"/>
          <p:cNvGraphicFramePr>
            <a:graphicFrameLocks noGrp="1"/>
          </p:cNvGraphicFramePr>
          <p:nvPr>
            <p:extLst>
              <p:ext uri="{D42A27DB-BD31-4B8C-83A1-F6EECF244321}">
                <p14:modId xmlns:p14="http://schemas.microsoft.com/office/powerpoint/2010/main" val="2895830457"/>
              </p:ext>
            </p:extLst>
          </p:nvPr>
        </p:nvGraphicFramePr>
        <p:xfrm>
          <a:off x="618559" y="3645025"/>
          <a:ext cx="8345930" cy="2486969"/>
        </p:xfrm>
        <a:graphic>
          <a:graphicData uri="http://schemas.openxmlformats.org/drawingml/2006/table">
            <a:tbl>
              <a:tblPr bandRow="1">
                <a:tableStyleId>{5C22544A-7EE6-4342-B048-85BDC9FD1C3A}</a:tableStyleId>
              </a:tblPr>
              <a:tblGrid>
                <a:gridCol w="1577177"/>
                <a:gridCol w="1656184"/>
                <a:gridCol w="1656184"/>
                <a:gridCol w="1787199"/>
                <a:gridCol w="1669186"/>
              </a:tblGrid>
              <a:tr h="871529">
                <a:tc>
                  <a:txBody>
                    <a:bodyPr/>
                    <a:lstStyle/>
                    <a:p>
                      <a:pPr algn="ctr"/>
                      <a:r>
                        <a:rPr lang="en-US" sz="3200" dirty="0" smtClean="0">
                          <a:solidFill>
                            <a:srgbClr val="7030A0"/>
                          </a:solidFill>
                        </a:rPr>
                        <a:t>Oct 16</a:t>
                      </a:r>
                      <a:endParaRPr lang="en-US" sz="3200" dirty="0">
                        <a:solidFill>
                          <a:srgbClr val="7030A0"/>
                        </a:solidFill>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algn="ctr"/>
                      <a:r>
                        <a:rPr lang="en-US" sz="3200" dirty="0" smtClean="0">
                          <a:solidFill>
                            <a:srgbClr val="7030A0"/>
                          </a:solidFill>
                        </a:rPr>
                        <a:t>Sept</a:t>
                      </a:r>
                      <a:r>
                        <a:rPr lang="en-US" sz="3200" baseline="0" dirty="0" smtClean="0">
                          <a:solidFill>
                            <a:srgbClr val="7030A0"/>
                          </a:solidFill>
                        </a:rPr>
                        <a:t> 7</a:t>
                      </a:r>
                      <a:endParaRPr lang="en-US" sz="3200" dirty="0">
                        <a:solidFill>
                          <a:srgbClr val="7030A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algn="ctr"/>
                      <a:r>
                        <a:rPr lang="en-US" sz="3200" dirty="0" smtClean="0">
                          <a:solidFill>
                            <a:srgbClr val="7030A0"/>
                          </a:solidFill>
                        </a:rPr>
                        <a:t>June 29</a:t>
                      </a:r>
                      <a:endParaRPr lang="en-US" sz="3200" dirty="0">
                        <a:solidFill>
                          <a:srgbClr val="7030A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algn="ctr"/>
                      <a:r>
                        <a:rPr lang="en-US" sz="3200" dirty="0" smtClean="0">
                          <a:solidFill>
                            <a:srgbClr val="7030A0"/>
                          </a:solidFill>
                        </a:rPr>
                        <a:t>March 1</a:t>
                      </a:r>
                      <a:endParaRPr lang="en-US" sz="3200" dirty="0">
                        <a:solidFill>
                          <a:srgbClr val="7030A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algn="ctr"/>
                      <a:r>
                        <a:rPr lang="en-US" sz="3200" dirty="0" smtClean="0">
                          <a:solidFill>
                            <a:srgbClr val="7030A0"/>
                          </a:solidFill>
                        </a:rPr>
                        <a:t>Jan 24</a:t>
                      </a:r>
                      <a:endParaRPr lang="en-US" sz="3200" dirty="0">
                        <a:solidFill>
                          <a:srgbClr val="7030A0"/>
                        </a:solidFill>
                      </a:endParaRP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noFill/>
                  </a:tcPr>
                </a:tc>
              </a:tr>
              <a:tr h="1576743">
                <a:tc>
                  <a:txBody>
                    <a:bodyPr/>
                    <a:lstStyle/>
                    <a:p>
                      <a:pPr algn="ctr"/>
                      <a:r>
                        <a:rPr lang="en-US" sz="2000" dirty="0" smtClean="0">
                          <a:solidFill>
                            <a:srgbClr val="7030A0"/>
                          </a:solidFill>
                        </a:rPr>
                        <a:t>“That guy who hates flying”</a:t>
                      </a:r>
                      <a:endParaRPr lang="en-US" sz="2000" dirty="0">
                        <a:solidFill>
                          <a:srgbClr val="7030A0"/>
                        </a:solidFill>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algn="ctr"/>
                      <a:r>
                        <a:rPr lang="en-US" sz="2000" dirty="0" smtClean="0">
                          <a:solidFill>
                            <a:srgbClr val="7030A0"/>
                          </a:solidFill>
                        </a:rPr>
                        <a:t>“The</a:t>
                      </a:r>
                      <a:r>
                        <a:rPr lang="en-US" sz="2000" baseline="0" dirty="0" smtClean="0">
                          <a:solidFill>
                            <a:srgbClr val="7030A0"/>
                          </a:solidFill>
                        </a:rPr>
                        <a:t> Egalitarian”</a:t>
                      </a:r>
                      <a:endParaRPr lang="en-US" sz="2000" dirty="0">
                        <a:solidFill>
                          <a:srgbClr val="7030A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algn="ctr"/>
                      <a:r>
                        <a:rPr lang="en-US" sz="2000" dirty="0" smtClean="0">
                          <a:solidFill>
                            <a:srgbClr val="7030A0"/>
                          </a:solidFill>
                        </a:rPr>
                        <a:t>“The Wildcard”</a:t>
                      </a:r>
                    </a:p>
                    <a:p>
                      <a:pPr algn="ctr"/>
                      <a:r>
                        <a:rPr lang="en-US" sz="2000" dirty="0" smtClean="0">
                          <a:solidFill>
                            <a:srgbClr val="7030A0"/>
                          </a:solidFill>
                        </a:rPr>
                        <a:t>Aka</a:t>
                      </a:r>
                    </a:p>
                    <a:p>
                      <a:pPr algn="ctr"/>
                      <a:r>
                        <a:rPr lang="en-US" sz="2000" dirty="0" smtClean="0">
                          <a:solidFill>
                            <a:srgbClr val="7030A0"/>
                          </a:solidFill>
                        </a:rPr>
                        <a:t>“The </a:t>
                      </a:r>
                      <a:r>
                        <a:rPr lang="en-US" sz="2000" dirty="0" err="1" smtClean="0">
                          <a:solidFill>
                            <a:srgbClr val="7030A0"/>
                          </a:solidFill>
                        </a:rPr>
                        <a:t>Eyecandy</a:t>
                      </a:r>
                      <a:r>
                        <a:rPr lang="en-US" sz="2000" dirty="0" smtClean="0">
                          <a:solidFill>
                            <a:srgbClr val="7030A0"/>
                          </a:solidFill>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algn="ctr"/>
                      <a:r>
                        <a:rPr lang="en-US" sz="2000" dirty="0" smtClean="0">
                          <a:solidFill>
                            <a:srgbClr val="7030A0"/>
                          </a:solidFill>
                        </a:rPr>
                        <a:t>“Pleasure Junkie</a:t>
                      </a:r>
                      <a:r>
                        <a:rPr lang="en-US" sz="2000" baseline="0" dirty="0" smtClean="0">
                          <a:solidFill>
                            <a:srgbClr val="7030A0"/>
                          </a:solidFill>
                        </a:rPr>
                        <a:t>”</a:t>
                      </a:r>
                      <a:endParaRPr lang="en-US" sz="2000" dirty="0">
                        <a:solidFill>
                          <a:srgbClr val="7030A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algn="ctr"/>
                      <a:r>
                        <a:rPr lang="en-US" sz="2000" dirty="0" smtClean="0">
                          <a:solidFill>
                            <a:srgbClr val="7030A0"/>
                          </a:solidFill>
                        </a:rPr>
                        <a:t>“The Cheap</a:t>
                      </a:r>
                      <a:r>
                        <a:rPr lang="en-US" sz="2000" baseline="0" dirty="0" smtClean="0">
                          <a:solidFill>
                            <a:srgbClr val="7030A0"/>
                          </a:solidFill>
                        </a:rPr>
                        <a:t> Guy"</a:t>
                      </a:r>
                      <a:endParaRPr lang="en-US" sz="2000" dirty="0">
                        <a:solidFill>
                          <a:srgbClr val="7030A0"/>
                        </a:solidFill>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r>
            </a:tbl>
          </a:graphicData>
        </a:graphic>
      </p:graphicFrame>
    </p:spTree>
    <p:extLst>
      <p:ext uri="{BB962C8B-B14F-4D97-AF65-F5344CB8AC3E}">
        <p14:creationId xmlns:p14="http://schemas.microsoft.com/office/powerpoint/2010/main" val="16385170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hevron 14"/>
          <p:cNvSpPr/>
          <p:nvPr/>
        </p:nvSpPr>
        <p:spPr bwMode="auto">
          <a:xfrm>
            <a:off x="1684682" y="317822"/>
            <a:ext cx="1417320" cy="676275"/>
          </a:xfrm>
          <a:prstGeom prst="chevron">
            <a:avLst/>
          </a:prstGeom>
          <a:solidFill>
            <a:schemeClr val="accent3">
              <a:lumMod val="8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rgbClr val="7030A0"/>
                </a:solidFill>
                <a:latin typeface="Calibri" pitchFamily="34" charset="0"/>
                <a:ea typeface="+mn-ea"/>
                <a:cs typeface="Calibri" pitchFamily="34" charset="0"/>
              </a:rPr>
              <a:t>Model Overview</a:t>
            </a:r>
            <a:endParaRPr lang="en-US" sz="1000" b="1" u="none" dirty="0">
              <a:solidFill>
                <a:srgbClr val="7030A0"/>
              </a:solidFill>
              <a:latin typeface="Calibri" pitchFamily="34" charset="0"/>
              <a:ea typeface="+mn-ea"/>
              <a:cs typeface="Calibri" pitchFamily="34" charset="0"/>
            </a:endParaRPr>
          </a:p>
        </p:txBody>
      </p:sp>
      <p:sp>
        <p:nvSpPr>
          <p:cNvPr id="14" name="Pentagon 13"/>
          <p:cNvSpPr/>
          <p:nvPr/>
        </p:nvSpPr>
        <p:spPr bwMode="auto">
          <a:xfrm>
            <a:off x="532554" y="309885"/>
            <a:ext cx="1417320" cy="677862"/>
          </a:xfrm>
          <a:prstGeom prst="homePlate">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Introduction &amp; Problem</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6" name="Chevron 15"/>
          <p:cNvSpPr/>
          <p:nvPr/>
        </p:nvSpPr>
        <p:spPr bwMode="auto">
          <a:xfrm>
            <a:off x="2836810" y="317822"/>
            <a:ext cx="1417320" cy="676275"/>
          </a:xfrm>
          <a:prstGeom prst="chevron">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Individual Runs</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7" name="Chevron 16"/>
          <p:cNvSpPr/>
          <p:nvPr/>
        </p:nvSpPr>
        <p:spPr bwMode="auto">
          <a:xfrm>
            <a:off x="3988938" y="317822"/>
            <a:ext cx="1417320" cy="676275"/>
          </a:xfrm>
          <a:prstGeom prst="chevron">
            <a:avLst/>
          </a:prstGeom>
          <a:solidFill>
            <a:schemeClr val="accent3">
              <a:lumMod val="95000"/>
            </a:schemeClr>
          </a:solidFill>
          <a:ln>
            <a:noFill/>
          </a:ln>
          <a:effectLst/>
        </p:spPr>
        <p:txBody>
          <a:bodyPr lIns="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Happiness Maximization</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9" name="Oval 18"/>
          <p:cNvSpPr/>
          <p:nvPr/>
        </p:nvSpPr>
        <p:spPr bwMode="auto">
          <a:xfrm>
            <a:off x="996963"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1</a:t>
            </a:r>
          </a:p>
        </p:txBody>
      </p:sp>
      <p:sp>
        <p:nvSpPr>
          <p:cNvPr id="20" name="Oval 19"/>
          <p:cNvSpPr/>
          <p:nvPr/>
        </p:nvSpPr>
        <p:spPr bwMode="auto">
          <a:xfrm>
            <a:off x="2260746" y="116632"/>
            <a:ext cx="327678" cy="344487"/>
          </a:xfrm>
          <a:prstGeom prst="ellipse">
            <a:avLst/>
          </a:prstGeom>
          <a:solidFill>
            <a:srgbClr val="7030A0"/>
          </a:solidFill>
          <a:ln w="9525">
            <a:noFill/>
            <a:round/>
            <a:headEnd/>
            <a:tailEnd/>
          </a:ln>
        </p:spPr>
        <p:txBody>
          <a:bodyPr wrap="none" anchor="ctr"/>
          <a:lstStyle/>
          <a:p>
            <a:pPr algn="ctr">
              <a:defRPr/>
            </a:pPr>
            <a:r>
              <a:rPr lang="en-US" sz="1200" b="1" u="none" dirty="0">
                <a:solidFill>
                  <a:schemeClr val="bg1"/>
                </a:solidFill>
                <a:latin typeface="Arial" pitchFamily="34" charset="0"/>
                <a:ea typeface="+mn-ea"/>
                <a:cs typeface="+mn-cs"/>
              </a:rPr>
              <a:t>2</a:t>
            </a:r>
          </a:p>
        </p:txBody>
      </p:sp>
      <p:sp>
        <p:nvSpPr>
          <p:cNvPr id="21" name="Oval 20"/>
          <p:cNvSpPr/>
          <p:nvPr/>
        </p:nvSpPr>
        <p:spPr bwMode="auto">
          <a:xfrm>
            <a:off x="3427792"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3</a:t>
            </a:r>
          </a:p>
        </p:txBody>
      </p:sp>
      <p:sp>
        <p:nvSpPr>
          <p:cNvPr id="22" name="Oval 21"/>
          <p:cNvSpPr/>
          <p:nvPr/>
        </p:nvSpPr>
        <p:spPr bwMode="auto">
          <a:xfrm>
            <a:off x="4465778" y="142398"/>
            <a:ext cx="326235"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4</a:t>
            </a:r>
          </a:p>
        </p:txBody>
      </p:sp>
      <p:sp>
        <p:nvSpPr>
          <p:cNvPr id="18" name="Chevron 17"/>
          <p:cNvSpPr/>
          <p:nvPr/>
        </p:nvSpPr>
        <p:spPr bwMode="auto">
          <a:xfrm>
            <a:off x="5141066" y="317822"/>
            <a:ext cx="1663182"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Conclusion &amp; Live Demo</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26" name="Oval 25"/>
          <p:cNvSpPr/>
          <p:nvPr/>
        </p:nvSpPr>
        <p:spPr bwMode="auto">
          <a:xfrm>
            <a:off x="5761885"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smtClean="0">
                <a:solidFill>
                  <a:schemeClr val="bg2">
                    <a:lumMod val="60000"/>
                    <a:lumOff val="40000"/>
                  </a:schemeClr>
                </a:solidFill>
                <a:latin typeface="Arial" pitchFamily="34" charset="0"/>
                <a:ea typeface="+mn-ea"/>
                <a:cs typeface="+mn-cs"/>
              </a:rPr>
              <a:t>5</a:t>
            </a:r>
            <a:endParaRPr lang="en-US" sz="1200" b="1" u="none" dirty="0">
              <a:solidFill>
                <a:schemeClr val="bg2">
                  <a:lumMod val="60000"/>
                  <a:lumOff val="40000"/>
                </a:schemeClr>
              </a:solidFill>
              <a:latin typeface="Arial" pitchFamily="34" charset="0"/>
              <a:ea typeface="+mn-ea"/>
              <a:cs typeface="+mn-cs"/>
            </a:endParaRPr>
          </a:p>
        </p:txBody>
      </p:sp>
      <p:sp>
        <p:nvSpPr>
          <p:cNvPr id="25" name="Title 1"/>
          <p:cNvSpPr>
            <a:spLocks noGrp="1"/>
          </p:cNvSpPr>
          <p:nvPr>
            <p:ph type="title"/>
          </p:nvPr>
        </p:nvSpPr>
        <p:spPr>
          <a:xfrm>
            <a:off x="457200" y="1133475"/>
            <a:ext cx="8229600" cy="1143000"/>
          </a:xfrm>
        </p:spPr>
        <p:txBody>
          <a:bodyPr/>
          <a:lstStyle/>
          <a:p>
            <a:pPr eaLnBrk="1" hangingPunct="1">
              <a:defRPr/>
            </a:pPr>
            <a:r>
              <a:rPr lang="en-US" b="1" dirty="0" smtClean="0">
                <a:solidFill>
                  <a:srgbClr val="7030A0"/>
                </a:solidFill>
                <a:latin typeface="Calibri" charset="0"/>
                <a:cs typeface="Calibri" charset="0"/>
              </a:rPr>
              <a:t>Model Overview</a:t>
            </a:r>
            <a:endParaRPr lang="en-US" b="1" dirty="0">
              <a:solidFill>
                <a:srgbClr val="7030A0"/>
              </a:solidFill>
              <a:latin typeface="Calibri" charset="0"/>
              <a:cs typeface="Calibri" charset="0"/>
            </a:endParaRPr>
          </a:p>
        </p:txBody>
      </p:sp>
      <p:sp>
        <p:nvSpPr>
          <p:cNvPr id="4" name="Slide Number Placeholder 3"/>
          <p:cNvSpPr>
            <a:spLocks noGrp="1"/>
          </p:cNvSpPr>
          <p:nvPr>
            <p:ph type="sldNum" sz="quarter" idx="12"/>
          </p:nvPr>
        </p:nvSpPr>
        <p:spPr/>
        <p:txBody>
          <a:bodyPr/>
          <a:lstStyle/>
          <a:p>
            <a:pPr>
              <a:defRPr/>
            </a:pPr>
            <a:fld id="{6E00655D-A8F5-9044-BEB1-E572DF6A2863}" type="slidenum">
              <a:rPr lang="es-ES" smtClean="0"/>
              <a:pPr>
                <a:defRPr/>
              </a:pPr>
              <a:t>7</a:t>
            </a:fld>
            <a:endParaRPr lang="es-ES"/>
          </a:p>
        </p:txBody>
      </p:sp>
      <p:sp>
        <p:nvSpPr>
          <p:cNvPr id="3" name="Rectangle 2"/>
          <p:cNvSpPr/>
          <p:nvPr/>
        </p:nvSpPr>
        <p:spPr bwMode="auto">
          <a:xfrm>
            <a:off x="5406258" y="1781387"/>
            <a:ext cx="69624" cy="216024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sp>
        <p:nvSpPr>
          <p:cNvPr id="23" name="Content Placeholder 1"/>
          <p:cNvSpPr>
            <a:spLocks noGrp="1"/>
          </p:cNvSpPr>
          <p:nvPr>
            <p:ph idx="1"/>
          </p:nvPr>
        </p:nvSpPr>
        <p:spPr>
          <a:xfrm>
            <a:off x="457200" y="1844824"/>
            <a:ext cx="8229600" cy="3744416"/>
          </a:xfrm>
        </p:spPr>
        <p:txBody>
          <a:bodyPr/>
          <a:lstStyle/>
          <a:p>
            <a:r>
              <a:rPr lang="en-US" dirty="0" smtClean="0">
                <a:solidFill>
                  <a:srgbClr val="7030A0"/>
                </a:solidFill>
                <a:latin typeface="+mj-lt"/>
              </a:rPr>
              <a:t>Solver model</a:t>
            </a:r>
          </a:p>
          <a:p>
            <a:pPr lvl="1"/>
            <a:r>
              <a:rPr lang="en-US" dirty="0" smtClean="0">
                <a:solidFill>
                  <a:srgbClr val="7030A0"/>
                </a:solidFill>
                <a:latin typeface="+mj-lt"/>
              </a:rPr>
              <a:t>Maximize overall utility</a:t>
            </a:r>
          </a:p>
          <a:p>
            <a:pPr lvl="2"/>
            <a:r>
              <a:rPr lang="en-US" dirty="0" smtClean="0">
                <a:solidFill>
                  <a:srgbClr val="7030A0"/>
                </a:solidFill>
                <a:latin typeface="+mj-lt"/>
              </a:rPr>
              <a:t>Based on individual preferences</a:t>
            </a:r>
          </a:p>
          <a:p>
            <a:pPr lvl="1"/>
            <a:r>
              <a:rPr lang="en-US" dirty="0" smtClean="0">
                <a:solidFill>
                  <a:srgbClr val="7030A0"/>
                </a:solidFill>
                <a:latin typeface="+mj-lt"/>
              </a:rPr>
              <a:t>Constraints:</a:t>
            </a:r>
          </a:p>
          <a:p>
            <a:pPr lvl="2"/>
            <a:r>
              <a:rPr lang="en-US" dirty="0" smtClean="0">
                <a:solidFill>
                  <a:srgbClr val="7030A0"/>
                </a:solidFill>
                <a:latin typeface="+mj-lt"/>
              </a:rPr>
              <a:t>Must visit a restaurant on each birthday</a:t>
            </a:r>
          </a:p>
          <a:p>
            <a:pPr lvl="2"/>
            <a:r>
              <a:rPr lang="en-US" dirty="0" smtClean="0">
                <a:solidFill>
                  <a:srgbClr val="7030A0"/>
                </a:solidFill>
                <a:latin typeface="+mj-lt"/>
              </a:rPr>
              <a:t>Each restaurant can only be visited once</a:t>
            </a:r>
            <a:endParaRPr lang="en-US" dirty="0">
              <a:solidFill>
                <a:srgbClr val="7030A0"/>
              </a:solidFill>
              <a:latin typeface="+mj-lt"/>
            </a:endParaRPr>
          </a:p>
        </p:txBody>
      </p:sp>
    </p:spTree>
    <p:extLst>
      <p:ext uri="{BB962C8B-B14F-4D97-AF65-F5344CB8AC3E}">
        <p14:creationId xmlns:p14="http://schemas.microsoft.com/office/powerpoint/2010/main" val="38587697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hevron 14"/>
          <p:cNvSpPr/>
          <p:nvPr/>
        </p:nvSpPr>
        <p:spPr bwMode="auto">
          <a:xfrm>
            <a:off x="1684682" y="317822"/>
            <a:ext cx="1417320" cy="676275"/>
          </a:xfrm>
          <a:prstGeom prst="chevron">
            <a:avLst/>
          </a:prstGeom>
          <a:solidFill>
            <a:schemeClr val="accent3">
              <a:lumMod val="8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rgbClr val="7030A0"/>
                </a:solidFill>
                <a:latin typeface="Calibri" pitchFamily="34" charset="0"/>
                <a:ea typeface="+mn-ea"/>
                <a:cs typeface="Calibri" pitchFamily="34" charset="0"/>
              </a:rPr>
              <a:t>Model Overview</a:t>
            </a:r>
            <a:endParaRPr lang="en-US" sz="1000" b="1" u="none" dirty="0">
              <a:solidFill>
                <a:srgbClr val="7030A0"/>
              </a:solidFill>
              <a:latin typeface="Calibri" pitchFamily="34" charset="0"/>
              <a:ea typeface="+mn-ea"/>
              <a:cs typeface="Calibri" pitchFamily="34" charset="0"/>
            </a:endParaRPr>
          </a:p>
        </p:txBody>
      </p:sp>
      <p:sp>
        <p:nvSpPr>
          <p:cNvPr id="14" name="Pentagon 13"/>
          <p:cNvSpPr/>
          <p:nvPr/>
        </p:nvSpPr>
        <p:spPr bwMode="auto">
          <a:xfrm>
            <a:off x="532554" y="309885"/>
            <a:ext cx="1417320" cy="677862"/>
          </a:xfrm>
          <a:prstGeom prst="homePlate">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Introduction &amp; Problem</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6" name="Chevron 15"/>
          <p:cNvSpPr/>
          <p:nvPr/>
        </p:nvSpPr>
        <p:spPr bwMode="auto">
          <a:xfrm>
            <a:off x="2836810" y="317822"/>
            <a:ext cx="1417320" cy="676275"/>
          </a:xfrm>
          <a:prstGeom prst="chevron">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Individual Runs</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7" name="Chevron 16"/>
          <p:cNvSpPr/>
          <p:nvPr/>
        </p:nvSpPr>
        <p:spPr bwMode="auto">
          <a:xfrm>
            <a:off x="3988938" y="317822"/>
            <a:ext cx="1417320" cy="676275"/>
          </a:xfrm>
          <a:prstGeom prst="chevron">
            <a:avLst/>
          </a:prstGeom>
          <a:solidFill>
            <a:schemeClr val="accent3">
              <a:lumMod val="95000"/>
            </a:schemeClr>
          </a:solidFill>
          <a:ln>
            <a:noFill/>
          </a:ln>
          <a:effectLst/>
        </p:spPr>
        <p:txBody>
          <a:bodyPr lIns="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Happiness Maximization</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9" name="Oval 18"/>
          <p:cNvSpPr/>
          <p:nvPr/>
        </p:nvSpPr>
        <p:spPr bwMode="auto">
          <a:xfrm>
            <a:off x="996963"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1</a:t>
            </a:r>
          </a:p>
        </p:txBody>
      </p:sp>
      <p:sp>
        <p:nvSpPr>
          <p:cNvPr id="20" name="Oval 19"/>
          <p:cNvSpPr/>
          <p:nvPr/>
        </p:nvSpPr>
        <p:spPr bwMode="auto">
          <a:xfrm>
            <a:off x="2260746" y="116632"/>
            <a:ext cx="327678" cy="344487"/>
          </a:xfrm>
          <a:prstGeom prst="ellipse">
            <a:avLst/>
          </a:prstGeom>
          <a:solidFill>
            <a:srgbClr val="7030A0"/>
          </a:solidFill>
          <a:ln w="9525">
            <a:noFill/>
            <a:round/>
            <a:headEnd/>
            <a:tailEnd/>
          </a:ln>
        </p:spPr>
        <p:txBody>
          <a:bodyPr wrap="none" anchor="ctr"/>
          <a:lstStyle/>
          <a:p>
            <a:pPr algn="ctr">
              <a:defRPr/>
            </a:pPr>
            <a:r>
              <a:rPr lang="en-US" sz="1200" b="1" u="none" dirty="0">
                <a:solidFill>
                  <a:schemeClr val="bg1"/>
                </a:solidFill>
                <a:latin typeface="Arial" pitchFamily="34" charset="0"/>
                <a:ea typeface="+mn-ea"/>
                <a:cs typeface="+mn-cs"/>
              </a:rPr>
              <a:t>2</a:t>
            </a:r>
          </a:p>
        </p:txBody>
      </p:sp>
      <p:sp>
        <p:nvSpPr>
          <p:cNvPr id="21" name="Oval 20"/>
          <p:cNvSpPr/>
          <p:nvPr/>
        </p:nvSpPr>
        <p:spPr bwMode="auto">
          <a:xfrm>
            <a:off x="3427792"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3</a:t>
            </a:r>
          </a:p>
        </p:txBody>
      </p:sp>
      <p:sp>
        <p:nvSpPr>
          <p:cNvPr id="22" name="Oval 21"/>
          <p:cNvSpPr/>
          <p:nvPr/>
        </p:nvSpPr>
        <p:spPr bwMode="auto">
          <a:xfrm>
            <a:off x="4465778" y="142398"/>
            <a:ext cx="326235"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4</a:t>
            </a:r>
          </a:p>
        </p:txBody>
      </p:sp>
      <p:sp>
        <p:nvSpPr>
          <p:cNvPr id="18" name="Chevron 17"/>
          <p:cNvSpPr/>
          <p:nvPr/>
        </p:nvSpPr>
        <p:spPr bwMode="auto">
          <a:xfrm>
            <a:off x="5141066" y="317822"/>
            <a:ext cx="1663182"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Conclusion &amp; Live Demo</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26" name="Oval 25"/>
          <p:cNvSpPr/>
          <p:nvPr/>
        </p:nvSpPr>
        <p:spPr bwMode="auto">
          <a:xfrm>
            <a:off x="5761885"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smtClean="0">
                <a:solidFill>
                  <a:schemeClr val="bg2">
                    <a:lumMod val="60000"/>
                    <a:lumOff val="40000"/>
                  </a:schemeClr>
                </a:solidFill>
                <a:latin typeface="Arial" pitchFamily="34" charset="0"/>
                <a:ea typeface="+mn-ea"/>
                <a:cs typeface="+mn-cs"/>
              </a:rPr>
              <a:t>5</a:t>
            </a:r>
            <a:endParaRPr lang="en-US" sz="1200" b="1" u="none" dirty="0">
              <a:solidFill>
                <a:schemeClr val="bg2">
                  <a:lumMod val="60000"/>
                  <a:lumOff val="40000"/>
                </a:schemeClr>
              </a:solidFill>
              <a:latin typeface="Arial" pitchFamily="34" charset="0"/>
              <a:ea typeface="+mn-ea"/>
              <a:cs typeface="+mn-cs"/>
            </a:endParaRPr>
          </a:p>
        </p:txBody>
      </p:sp>
      <p:sp>
        <p:nvSpPr>
          <p:cNvPr id="25" name="Title 1"/>
          <p:cNvSpPr>
            <a:spLocks noGrp="1"/>
          </p:cNvSpPr>
          <p:nvPr>
            <p:ph type="title"/>
          </p:nvPr>
        </p:nvSpPr>
        <p:spPr>
          <a:xfrm>
            <a:off x="457200" y="1133475"/>
            <a:ext cx="8229600" cy="1143000"/>
          </a:xfrm>
        </p:spPr>
        <p:txBody>
          <a:bodyPr/>
          <a:lstStyle/>
          <a:p>
            <a:pPr eaLnBrk="1" hangingPunct="1">
              <a:defRPr/>
            </a:pPr>
            <a:r>
              <a:rPr lang="en-US" b="1" dirty="0" smtClean="0">
                <a:solidFill>
                  <a:srgbClr val="7030A0"/>
                </a:solidFill>
                <a:latin typeface="Calibri" charset="0"/>
                <a:cs typeface="Calibri" charset="0"/>
              </a:rPr>
              <a:t>Data</a:t>
            </a:r>
            <a:endParaRPr lang="en-US" b="1" dirty="0">
              <a:solidFill>
                <a:srgbClr val="7030A0"/>
              </a:solidFill>
              <a:latin typeface="Calibri" charset="0"/>
              <a:cs typeface="Calibri" charset="0"/>
            </a:endParaRPr>
          </a:p>
        </p:txBody>
      </p:sp>
      <p:sp>
        <p:nvSpPr>
          <p:cNvPr id="4" name="Slide Number Placeholder 3"/>
          <p:cNvSpPr>
            <a:spLocks noGrp="1"/>
          </p:cNvSpPr>
          <p:nvPr>
            <p:ph type="sldNum" sz="quarter" idx="12"/>
          </p:nvPr>
        </p:nvSpPr>
        <p:spPr/>
        <p:txBody>
          <a:bodyPr/>
          <a:lstStyle/>
          <a:p>
            <a:pPr>
              <a:defRPr/>
            </a:pPr>
            <a:fld id="{6E00655D-A8F5-9044-BEB1-E572DF6A2863}" type="slidenum">
              <a:rPr lang="es-ES" smtClean="0"/>
              <a:pPr>
                <a:defRPr/>
              </a:pPr>
              <a:t>8</a:t>
            </a:fld>
            <a:endParaRPr lang="es-ES"/>
          </a:p>
        </p:txBody>
      </p:sp>
      <p:sp>
        <p:nvSpPr>
          <p:cNvPr id="3" name="Rectangle 2"/>
          <p:cNvSpPr/>
          <p:nvPr/>
        </p:nvSpPr>
        <p:spPr bwMode="auto">
          <a:xfrm>
            <a:off x="5406258" y="1781387"/>
            <a:ext cx="69624" cy="216024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sp>
        <p:nvSpPr>
          <p:cNvPr id="23" name="Content Placeholder 1"/>
          <p:cNvSpPr>
            <a:spLocks noGrp="1"/>
          </p:cNvSpPr>
          <p:nvPr>
            <p:ph idx="1"/>
          </p:nvPr>
        </p:nvSpPr>
        <p:spPr>
          <a:xfrm>
            <a:off x="457200" y="1844824"/>
            <a:ext cx="4920563" cy="3744416"/>
          </a:xfrm>
        </p:spPr>
        <p:txBody>
          <a:bodyPr/>
          <a:lstStyle/>
          <a:p>
            <a:r>
              <a:rPr lang="en-US" sz="2000" dirty="0" smtClean="0">
                <a:solidFill>
                  <a:srgbClr val="7030A0"/>
                </a:solidFill>
                <a:latin typeface="+mj-lt"/>
              </a:rPr>
              <a:t>Data required</a:t>
            </a:r>
          </a:p>
          <a:p>
            <a:pPr lvl="1"/>
            <a:r>
              <a:rPr lang="en-US" sz="1600" dirty="0" smtClean="0">
                <a:solidFill>
                  <a:srgbClr val="7030A0"/>
                </a:solidFill>
                <a:latin typeface="+mj-lt"/>
              </a:rPr>
              <a:t>Flight </a:t>
            </a:r>
            <a:r>
              <a:rPr lang="en-US" sz="1600" dirty="0">
                <a:solidFill>
                  <a:srgbClr val="7030A0"/>
                </a:solidFill>
                <a:latin typeface="+mj-lt"/>
              </a:rPr>
              <a:t>costs &amp; flight </a:t>
            </a:r>
            <a:r>
              <a:rPr lang="en-US" sz="1600" dirty="0" smtClean="0">
                <a:solidFill>
                  <a:srgbClr val="7030A0"/>
                </a:solidFill>
                <a:latin typeface="+mj-lt"/>
              </a:rPr>
              <a:t>time to nearest city on each birthday</a:t>
            </a:r>
            <a:endParaRPr lang="en-US" sz="1600" dirty="0">
              <a:solidFill>
                <a:srgbClr val="7030A0"/>
              </a:solidFill>
              <a:latin typeface="+mj-lt"/>
            </a:endParaRPr>
          </a:p>
          <a:p>
            <a:pPr lvl="1"/>
            <a:r>
              <a:rPr lang="en-US" sz="1600" dirty="0" smtClean="0">
                <a:solidFill>
                  <a:srgbClr val="7030A0"/>
                </a:solidFill>
                <a:latin typeface="+mj-lt"/>
              </a:rPr>
              <a:t>Average temperature &amp; chance </a:t>
            </a:r>
            <a:r>
              <a:rPr lang="en-US" sz="1600" dirty="0">
                <a:solidFill>
                  <a:srgbClr val="7030A0"/>
                </a:solidFill>
                <a:latin typeface="+mj-lt"/>
              </a:rPr>
              <a:t>of </a:t>
            </a:r>
            <a:r>
              <a:rPr lang="en-US" sz="1600" dirty="0" smtClean="0">
                <a:solidFill>
                  <a:srgbClr val="7030A0"/>
                </a:solidFill>
                <a:latin typeface="+mj-lt"/>
              </a:rPr>
              <a:t>rain on each birthday</a:t>
            </a:r>
          </a:p>
          <a:p>
            <a:pPr lvl="1"/>
            <a:r>
              <a:rPr lang="en-US" sz="1600" dirty="0" smtClean="0">
                <a:solidFill>
                  <a:srgbClr val="7030A0"/>
                </a:solidFill>
                <a:latin typeface="+mj-lt"/>
              </a:rPr>
              <a:t>Cost </a:t>
            </a:r>
            <a:r>
              <a:rPr lang="en-US" sz="1600" dirty="0">
                <a:solidFill>
                  <a:srgbClr val="7030A0"/>
                </a:solidFill>
                <a:latin typeface="+mj-lt"/>
              </a:rPr>
              <a:t>of </a:t>
            </a:r>
            <a:r>
              <a:rPr lang="en-US" sz="1600" dirty="0" smtClean="0">
                <a:solidFill>
                  <a:srgbClr val="7030A0"/>
                </a:solidFill>
                <a:latin typeface="+mj-lt"/>
              </a:rPr>
              <a:t>best </a:t>
            </a:r>
            <a:r>
              <a:rPr lang="en-US" sz="1600" dirty="0">
                <a:solidFill>
                  <a:srgbClr val="7030A0"/>
                </a:solidFill>
                <a:latin typeface="+mj-lt"/>
              </a:rPr>
              <a:t>set </a:t>
            </a:r>
            <a:r>
              <a:rPr lang="en-US" sz="1600" dirty="0" smtClean="0">
                <a:solidFill>
                  <a:srgbClr val="7030A0"/>
                </a:solidFill>
                <a:latin typeface="+mj-lt"/>
              </a:rPr>
              <a:t>menu at </a:t>
            </a:r>
            <a:r>
              <a:rPr lang="en-US" sz="1600" dirty="0">
                <a:solidFill>
                  <a:srgbClr val="7030A0"/>
                </a:solidFill>
                <a:latin typeface="+mj-lt"/>
              </a:rPr>
              <a:t>each </a:t>
            </a:r>
            <a:r>
              <a:rPr lang="en-US" sz="1600" dirty="0" smtClean="0">
                <a:solidFill>
                  <a:srgbClr val="7030A0"/>
                </a:solidFill>
                <a:latin typeface="+mj-lt"/>
              </a:rPr>
              <a:t>restaurant</a:t>
            </a:r>
          </a:p>
        </p:txBody>
      </p:sp>
      <p:pic>
        <p:nvPicPr>
          <p:cNvPr id="24" name="Picture 23"/>
          <p:cNvPicPr>
            <a:picLocks noChangeAspect="1"/>
          </p:cNvPicPr>
          <p:nvPr/>
        </p:nvPicPr>
        <p:blipFill rotWithShape="1">
          <a:blip r:embed="rId3"/>
          <a:srcRect l="7503" t="12808" r="42510" b="19939"/>
          <a:stretch/>
        </p:blipFill>
        <p:spPr>
          <a:xfrm>
            <a:off x="5774545" y="3933056"/>
            <a:ext cx="3045927" cy="2304048"/>
          </a:xfrm>
          <a:prstGeom prst="rect">
            <a:avLst/>
          </a:prstGeom>
        </p:spPr>
      </p:pic>
      <p:pic>
        <p:nvPicPr>
          <p:cNvPr id="29" name="Picture 28"/>
          <p:cNvPicPr>
            <a:picLocks noChangeAspect="1"/>
          </p:cNvPicPr>
          <p:nvPr/>
        </p:nvPicPr>
        <p:blipFill rotWithShape="1">
          <a:blip r:embed="rId4"/>
          <a:srcRect l="23242" t="30766" r="47855" b="21699"/>
          <a:stretch/>
        </p:blipFill>
        <p:spPr>
          <a:xfrm>
            <a:off x="3254265" y="3933056"/>
            <a:ext cx="2491785" cy="2304048"/>
          </a:xfrm>
          <a:prstGeom prst="rect">
            <a:avLst/>
          </a:prstGeom>
        </p:spPr>
      </p:pic>
      <p:pic>
        <p:nvPicPr>
          <p:cNvPr id="30" name="Picture 29"/>
          <p:cNvPicPr>
            <a:picLocks noChangeAspect="1"/>
          </p:cNvPicPr>
          <p:nvPr/>
        </p:nvPicPr>
        <p:blipFill rotWithShape="1">
          <a:blip r:embed="rId5"/>
          <a:srcRect l="19381" t="27949" r="43500" b="24868"/>
          <a:stretch/>
        </p:blipFill>
        <p:spPr>
          <a:xfrm>
            <a:off x="123124" y="3933056"/>
            <a:ext cx="3223949" cy="2304048"/>
          </a:xfrm>
          <a:prstGeom prst="rect">
            <a:avLst/>
          </a:prstGeom>
        </p:spPr>
      </p:pic>
      <p:pic>
        <p:nvPicPr>
          <p:cNvPr id="2" name="Picture 1"/>
          <p:cNvPicPr>
            <a:picLocks noChangeAspect="1"/>
          </p:cNvPicPr>
          <p:nvPr/>
        </p:nvPicPr>
        <p:blipFill rotWithShape="1">
          <a:blip r:embed="rId6"/>
          <a:srcRect l="26756" t="25806" r="27309" b="14563"/>
          <a:stretch/>
        </p:blipFill>
        <p:spPr>
          <a:xfrm>
            <a:off x="5704868" y="1463430"/>
            <a:ext cx="3115604" cy="2273954"/>
          </a:xfrm>
          <a:prstGeom prst="rect">
            <a:avLst/>
          </a:prstGeom>
        </p:spPr>
      </p:pic>
    </p:spTree>
    <p:extLst>
      <p:ext uri="{BB962C8B-B14F-4D97-AF65-F5344CB8AC3E}">
        <p14:creationId xmlns:p14="http://schemas.microsoft.com/office/powerpoint/2010/main" val="4193311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hevron 14"/>
          <p:cNvSpPr/>
          <p:nvPr/>
        </p:nvSpPr>
        <p:spPr bwMode="auto">
          <a:xfrm>
            <a:off x="1684682" y="317822"/>
            <a:ext cx="1417320" cy="676275"/>
          </a:xfrm>
          <a:prstGeom prst="chevron">
            <a:avLst/>
          </a:prstGeom>
          <a:solidFill>
            <a:schemeClr val="accent3">
              <a:lumMod val="8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rgbClr val="7030A0"/>
                </a:solidFill>
                <a:latin typeface="Calibri" pitchFamily="34" charset="0"/>
                <a:ea typeface="+mn-ea"/>
                <a:cs typeface="Calibri" pitchFamily="34" charset="0"/>
              </a:rPr>
              <a:t>Model Overview</a:t>
            </a:r>
            <a:endParaRPr lang="en-US" sz="1000" b="1" u="none" dirty="0">
              <a:solidFill>
                <a:srgbClr val="7030A0"/>
              </a:solidFill>
              <a:latin typeface="Calibri" pitchFamily="34" charset="0"/>
              <a:ea typeface="+mn-ea"/>
              <a:cs typeface="Calibri" pitchFamily="34" charset="0"/>
            </a:endParaRPr>
          </a:p>
        </p:txBody>
      </p:sp>
      <p:sp>
        <p:nvSpPr>
          <p:cNvPr id="14" name="Pentagon 13"/>
          <p:cNvSpPr/>
          <p:nvPr/>
        </p:nvSpPr>
        <p:spPr bwMode="auto">
          <a:xfrm>
            <a:off x="532554" y="309885"/>
            <a:ext cx="1417320" cy="677862"/>
          </a:xfrm>
          <a:prstGeom prst="homePlate">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Introduction &amp; Problem</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6" name="Chevron 15"/>
          <p:cNvSpPr/>
          <p:nvPr/>
        </p:nvSpPr>
        <p:spPr bwMode="auto">
          <a:xfrm>
            <a:off x="2836810" y="317822"/>
            <a:ext cx="1417320" cy="676275"/>
          </a:xfrm>
          <a:prstGeom prst="chevron">
            <a:avLst/>
          </a:prstGeom>
          <a:solidFill>
            <a:schemeClr val="accent3">
              <a:lumMod val="95000"/>
            </a:schemeClr>
          </a:solidFill>
          <a:ln>
            <a:noFill/>
          </a:ln>
          <a:effectLst/>
          <a:ex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Individual Runs</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7" name="Chevron 16"/>
          <p:cNvSpPr/>
          <p:nvPr/>
        </p:nvSpPr>
        <p:spPr bwMode="auto">
          <a:xfrm>
            <a:off x="3988938" y="317822"/>
            <a:ext cx="1417320" cy="676275"/>
          </a:xfrm>
          <a:prstGeom prst="chevron">
            <a:avLst/>
          </a:prstGeom>
          <a:solidFill>
            <a:schemeClr val="accent3">
              <a:lumMod val="95000"/>
            </a:schemeClr>
          </a:solidFill>
          <a:ln>
            <a:noFill/>
          </a:ln>
          <a:effectLst/>
        </p:spPr>
        <p:txBody>
          <a:bodyPr lIns="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Happiness Maximization</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19" name="Oval 18"/>
          <p:cNvSpPr/>
          <p:nvPr/>
        </p:nvSpPr>
        <p:spPr bwMode="auto">
          <a:xfrm>
            <a:off x="996963"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1</a:t>
            </a:r>
          </a:p>
        </p:txBody>
      </p:sp>
      <p:sp>
        <p:nvSpPr>
          <p:cNvPr id="20" name="Oval 19"/>
          <p:cNvSpPr/>
          <p:nvPr/>
        </p:nvSpPr>
        <p:spPr bwMode="auto">
          <a:xfrm>
            <a:off x="2260746" y="116632"/>
            <a:ext cx="327678" cy="344487"/>
          </a:xfrm>
          <a:prstGeom prst="ellipse">
            <a:avLst/>
          </a:prstGeom>
          <a:solidFill>
            <a:srgbClr val="7030A0"/>
          </a:solidFill>
          <a:ln w="9525">
            <a:noFill/>
            <a:round/>
            <a:headEnd/>
            <a:tailEnd/>
          </a:ln>
        </p:spPr>
        <p:txBody>
          <a:bodyPr wrap="none" anchor="ctr"/>
          <a:lstStyle/>
          <a:p>
            <a:pPr algn="ctr">
              <a:defRPr/>
            </a:pPr>
            <a:r>
              <a:rPr lang="en-US" sz="1200" b="1" u="none" dirty="0">
                <a:solidFill>
                  <a:schemeClr val="bg1"/>
                </a:solidFill>
                <a:latin typeface="Arial" pitchFamily="34" charset="0"/>
                <a:ea typeface="+mn-ea"/>
                <a:cs typeface="+mn-cs"/>
              </a:rPr>
              <a:t>2</a:t>
            </a:r>
          </a:p>
        </p:txBody>
      </p:sp>
      <p:sp>
        <p:nvSpPr>
          <p:cNvPr id="21" name="Oval 20"/>
          <p:cNvSpPr/>
          <p:nvPr/>
        </p:nvSpPr>
        <p:spPr bwMode="auto">
          <a:xfrm>
            <a:off x="3427792" y="116632"/>
            <a:ext cx="327679"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3</a:t>
            </a:r>
          </a:p>
        </p:txBody>
      </p:sp>
      <p:sp>
        <p:nvSpPr>
          <p:cNvPr id="22" name="Oval 21"/>
          <p:cNvSpPr/>
          <p:nvPr/>
        </p:nvSpPr>
        <p:spPr bwMode="auto">
          <a:xfrm>
            <a:off x="4465778" y="142398"/>
            <a:ext cx="326235"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a:solidFill>
                  <a:schemeClr val="bg2">
                    <a:lumMod val="60000"/>
                    <a:lumOff val="40000"/>
                  </a:schemeClr>
                </a:solidFill>
                <a:latin typeface="Arial" pitchFamily="34" charset="0"/>
                <a:ea typeface="+mn-ea"/>
                <a:cs typeface="+mn-cs"/>
              </a:rPr>
              <a:t>4</a:t>
            </a:r>
          </a:p>
        </p:txBody>
      </p:sp>
      <p:sp>
        <p:nvSpPr>
          <p:cNvPr id="18" name="Chevron 17"/>
          <p:cNvSpPr/>
          <p:nvPr/>
        </p:nvSpPr>
        <p:spPr bwMode="auto">
          <a:xfrm>
            <a:off x="5141066" y="317822"/>
            <a:ext cx="1663182" cy="676275"/>
          </a:xfrm>
          <a:prstGeom prst="chevron">
            <a:avLst/>
          </a:prstGeom>
          <a:solidFill>
            <a:schemeClr val="accent3">
              <a:lumMod val="95000"/>
            </a:schemeClr>
          </a:solidFill>
          <a:ln>
            <a:noFill/>
          </a:ln>
          <a:effectLst/>
        </p:spPr>
        <p:txBody>
          <a:bodyPr lIns="45720" tIns="182880" rIns="0" bIns="91440" anchor="ctr"/>
          <a:lstStyle/>
          <a:p>
            <a:pPr algn="ctr">
              <a:spcBef>
                <a:spcPct val="20000"/>
              </a:spcBef>
              <a:buFont typeface="Wingdings" pitchFamily="2" charset="2"/>
              <a:buNone/>
              <a:defRPr/>
            </a:pPr>
            <a:r>
              <a:rPr lang="en-US" sz="1000" b="1" u="none" dirty="0" smtClean="0">
                <a:solidFill>
                  <a:schemeClr val="bg2">
                    <a:lumMod val="60000"/>
                    <a:lumOff val="40000"/>
                  </a:schemeClr>
                </a:solidFill>
                <a:latin typeface="Calibri" pitchFamily="34" charset="0"/>
                <a:ea typeface="+mn-ea"/>
                <a:cs typeface="Calibri" pitchFamily="34" charset="0"/>
              </a:rPr>
              <a:t>Conclusion &amp; Live Demo</a:t>
            </a:r>
            <a:endParaRPr lang="en-US" sz="1000" b="1" u="none" dirty="0">
              <a:solidFill>
                <a:schemeClr val="bg2">
                  <a:lumMod val="60000"/>
                  <a:lumOff val="40000"/>
                </a:schemeClr>
              </a:solidFill>
              <a:latin typeface="Calibri" pitchFamily="34" charset="0"/>
              <a:ea typeface="+mn-ea"/>
              <a:cs typeface="Calibri" pitchFamily="34" charset="0"/>
            </a:endParaRPr>
          </a:p>
        </p:txBody>
      </p:sp>
      <p:sp>
        <p:nvSpPr>
          <p:cNvPr id="26" name="Oval 25"/>
          <p:cNvSpPr/>
          <p:nvPr/>
        </p:nvSpPr>
        <p:spPr bwMode="auto">
          <a:xfrm>
            <a:off x="5761885" y="116632"/>
            <a:ext cx="327678" cy="344487"/>
          </a:xfrm>
          <a:prstGeom prst="ellipse">
            <a:avLst/>
          </a:prstGeom>
          <a:solidFill>
            <a:schemeClr val="accent3">
              <a:lumMod val="85000"/>
            </a:schemeClr>
          </a:solidFill>
          <a:ln w="9525">
            <a:noFill/>
            <a:round/>
            <a:headEnd/>
            <a:tailEnd/>
          </a:ln>
        </p:spPr>
        <p:txBody>
          <a:bodyPr wrap="none" anchor="ctr"/>
          <a:lstStyle/>
          <a:p>
            <a:pPr algn="ctr">
              <a:defRPr/>
            </a:pPr>
            <a:r>
              <a:rPr lang="en-US" sz="1200" b="1" u="none" dirty="0" smtClean="0">
                <a:solidFill>
                  <a:schemeClr val="bg2">
                    <a:lumMod val="60000"/>
                    <a:lumOff val="40000"/>
                  </a:schemeClr>
                </a:solidFill>
                <a:latin typeface="Arial" pitchFamily="34" charset="0"/>
                <a:ea typeface="+mn-ea"/>
                <a:cs typeface="+mn-cs"/>
              </a:rPr>
              <a:t>5</a:t>
            </a:r>
            <a:endParaRPr lang="en-US" sz="1200" b="1" u="none" dirty="0">
              <a:solidFill>
                <a:schemeClr val="bg2">
                  <a:lumMod val="60000"/>
                  <a:lumOff val="40000"/>
                </a:schemeClr>
              </a:solidFill>
              <a:latin typeface="Arial" pitchFamily="34" charset="0"/>
              <a:ea typeface="+mn-ea"/>
              <a:cs typeface="+mn-cs"/>
            </a:endParaRPr>
          </a:p>
        </p:txBody>
      </p:sp>
      <p:sp>
        <p:nvSpPr>
          <p:cNvPr id="25" name="Title 1"/>
          <p:cNvSpPr>
            <a:spLocks noGrp="1"/>
          </p:cNvSpPr>
          <p:nvPr>
            <p:ph type="title"/>
          </p:nvPr>
        </p:nvSpPr>
        <p:spPr>
          <a:xfrm>
            <a:off x="457200" y="1133475"/>
            <a:ext cx="8229600" cy="1143000"/>
          </a:xfrm>
        </p:spPr>
        <p:txBody>
          <a:bodyPr/>
          <a:lstStyle/>
          <a:p>
            <a:pPr eaLnBrk="1" hangingPunct="1">
              <a:defRPr/>
            </a:pPr>
            <a:r>
              <a:rPr lang="en-US" b="1" dirty="0">
                <a:solidFill>
                  <a:srgbClr val="7030A0"/>
                </a:solidFill>
                <a:latin typeface="Calibri" charset="0"/>
                <a:cs typeface="Calibri" charset="0"/>
              </a:rPr>
              <a:t>Standardization</a:t>
            </a:r>
          </a:p>
        </p:txBody>
      </p:sp>
      <p:sp>
        <p:nvSpPr>
          <p:cNvPr id="4" name="Slide Number Placeholder 3"/>
          <p:cNvSpPr>
            <a:spLocks noGrp="1"/>
          </p:cNvSpPr>
          <p:nvPr>
            <p:ph type="sldNum" sz="quarter" idx="12"/>
          </p:nvPr>
        </p:nvSpPr>
        <p:spPr/>
        <p:txBody>
          <a:bodyPr/>
          <a:lstStyle/>
          <a:p>
            <a:pPr>
              <a:defRPr/>
            </a:pPr>
            <a:fld id="{6E00655D-A8F5-9044-BEB1-E572DF6A2863}" type="slidenum">
              <a:rPr lang="es-ES" smtClean="0"/>
              <a:pPr>
                <a:defRPr/>
              </a:pPr>
              <a:t>9</a:t>
            </a:fld>
            <a:endParaRPr lang="es-ES"/>
          </a:p>
        </p:txBody>
      </p:sp>
      <p:sp>
        <p:nvSpPr>
          <p:cNvPr id="3" name="Rectangle 2"/>
          <p:cNvSpPr/>
          <p:nvPr/>
        </p:nvSpPr>
        <p:spPr bwMode="auto">
          <a:xfrm>
            <a:off x="5406258" y="1781387"/>
            <a:ext cx="69624" cy="216024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sp>
        <p:nvSpPr>
          <p:cNvPr id="24" name="Content Placeholder 1"/>
          <p:cNvSpPr>
            <a:spLocks noGrp="1"/>
          </p:cNvSpPr>
          <p:nvPr>
            <p:ph idx="1"/>
          </p:nvPr>
        </p:nvSpPr>
        <p:spPr>
          <a:xfrm>
            <a:off x="532554" y="1628800"/>
            <a:ext cx="8229600" cy="1080120"/>
          </a:xfrm>
        </p:spPr>
        <p:txBody>
          <a:bodyPr/>
          <a:lstStyle/>
          <a:p>
            <a:pPr marL="285750" indent="-285750">
              <a:buFont typeface="Arial" pitchFamily="34" charset="0"/>
              <a:buChar char="•"/>
            </a:pPr>
            <a:r>
              <a:rPr lang="en-US" sz="1400" dirty="0" smtClean="0">
                <a:solidFill>
                  <a:srgbClr val="7030A0"/>
                </a:solidFill>
                <a:latin typeface="+mj-lt"/>
              </a:rPr>
              <a:t>To successfully compare the data, it must be standardized</a:t>
            </a:r>
            <a:endParaRPr lang="en-US" sz="1400" dirty="0">
              <a:solidFill>
                <a:srgbClr val="7030A0"/>
              </a:solidFill>
              <a:latin typeface="+mj-lt"/>
            </a:endParaRPr>
          </a:p>
          <a:p>
            <a:pPr marL="285750" indent="-285750">
              <a:buFont typeface="Arial" pitchFamily="34" charset="0"/>
              <a:buChar char="•"/>
            </a:pPr>
            <a:r>
              <a:rPr lang="en-US" sz="1400" dirty="0">
                <a:solidFill>
                  <a:srgbClr val="7030A0"/>
                </a:solidFill>
                <a:latin typeface="+mj-lt"/>
              </a:rPr>
              <a:t>Each </a:t>
            </a:r>
            <a:r>
              <a:rPr lang="en-US" sz="1400" dirty="0" smtClean="0">
                <a:solidFill>
                  <a:srgbClr val="7030A0"/>
                </a:solidFill>
                <a:latin typeface="+mj-lt"/>
              </a:rPr>
              <a:t>data set </a:t>
            </a:r>
            <a:r>
              <a:rPr lang="en-US" sz="1400" dirty="0">
                <a:solidFill>
                  <a:srgbClr val="7030A0"/>
                </a:solidFill>
                <a:latin typeface="+mj-lt"/>
              </a:rPr>
              <a:t>was </a:t>
            </a:r>
            <a:r>
              <a:rPr lang="en-US" sz="1400" dirty="0" smtClean="0">
                <a:solidFill>
                  <a:srgbClr val="7030A0"/>
                </a:solidFill>
                <a:latin typeface="+mj-lt"/>
              </a:rPr>
              <a:t>scaled </a:t>
            </a:r>
            <a:r>
              <a:rPr lang="en-US" sz="1400" dirty="0">
                <a:solidFill>
                  <a:srgbClr val="7030A0"/>
                </a:solidFill>
                <a:latin typeface="+mj-lt"/>
              </a:rPr>
              <a:t>from 0 to </a:t>
            </a:r>
            <a:r>
              <a:rPr lang="en-US" sz="1400" dirty="0" smtClean="0">
                <a:solidFill>
                  <a:srgbClr val="7030A0"/>
                </a:solidFill>
                <a:latin typeface="+mj-lt"/>
              </a:rPr>
              <a:t>1 by subtracting the minimum and dividing by the range for each traveler</a:t>
            </a:r>
          </a:p>
        </p:txBody>
      </p:sp>
      <p:grpSp>
        <p:nvGrpSpPr>
          <p:cNvPr id="12" name="Group 11"/>
          <p:cNvGrpSpPr/>
          <p:nvPr/>
        </p:nvGrpSpPr>
        <p:grpSpPr>
          <a:xfrm>
            <a:off x="3178996" y="2466001"/>
            <a:ext cx="2482538" cy="791011"/>
            <a:chOff x="1241214" y="4149080"/>
            <a:chExt cx="3205215" cy="1021277"/>
          </a:xfrm>
        </p:grpSpPr>
        <p:pic>
          <p:nvPicPr>
            <p:cNvPr id="1026"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38706" t="-8989" r="37420" b="10464"/>
            <a:stretch/>
          </p:blipFill>
          <p:spPr bwMode="auto">
            <a:xfrm>
              <a:off x="1241214" y="4149080"/>
              <a:ext cx="2980851" cy="102127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p:cNvSpPr/>
            <p:nvPr/>
          </p:nvSpPr>
          <p:spPr>
            <a:xfrm>
              <a:off x="4207922" y="4388853"/>
              <a:ext cx="238507" cy="397372"/>
            </a:xfrm>
            <a:prstGeom prst="rect">
              <a:avLst/>
            </a:prstGeom>
          </p:spPr>
          <p:txBody>
            <a:bodyPr wrap="none">
              <a:spAutoFit/>
            </a:bodyPr>
            <a:lstStyle/>
            <a:p>
              <a:endParaRPr lang="en-US" sz="1400" u="none" dirty="0"/>
            </a:p>
          </p:txBody>
        </p:sp>
      </p:grpSp>
      <p:grpSp>
        <p:nvGrpSpPr>
          <p:cNvPr id="30" name="Group 29"/>
          <p:cNvGrpSpPr/>
          <p:nvPr/>
        </p:nvGrpSpPr>
        <p:grpSpPr>
          <a:xfrm>
            <a:off x="471024" y="3389005"/>
            <a:ext cx="8035923" cy="3057770"/>
            <a:chOff x="647549" y="3821558"/>
            <a:chExt cx="7141616" cy="2717475"/>
          </a:xfrm>
        </p:grpSpPr>
        <p:pic>
          <p:nvPicPr>
            <p:cNvPr id="1027"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47549" y="4137906"/>
              <a:ext cx="7141616" cy="2401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9" name="Group 28"/>
            <p:cNvGrpSpPr/>
            <p:nvPr/>
          </p:nvGrpSpPr>
          <p:grpSpPr>
            <a:xfrm>
              <a:off x="1872067" y="3821558"/>
              <a:ext cx="5151700" cy="273525"/>
              <a:chOff x="1872067" y="3768574"/>
              <a:chExt cx="5151700" cy="273525"/>
            </a:xfrm>
          </p:grpSpPr>
          <p:sp>
            <p:nvSpPr>
              <p:cNvPr id="28" name="Rectangle 27"/>
              <p:cNvSpPr/>
              <p:nvPr/>
            </p:nvSpPr>
            <p:spPr>
              <a:xfrm>
                <a:off x="1872067" y="3768574"/>
                <a:ext cx="880692" cy="273525"/>
              </a:xfrm>
              <a:prstGeom prst="rect">
                <a:avLst/>
              </a:prstGeom>
            </p:spPr>
            <p:txBody>
              <a:bodyPr wrap="none">
                <a:spAutoFit/>
              </a:bodyPr>
              <a:lstStyle/>
              <a:p>
                <a:r>
                  <a:rPr lang="en-US" sz="1400" b="1" u="none" dirty="0" smtClean="0"/>
                  <a:t>Raw Data</a:t>
                </a:r>
                <a:endParaRPr lang="en-US" sz="1400" b="1" u="none" dirty="0"/>
              </a:p>
            </p:txBody>
          </p:sp>
          <p:sp>
            <p:nvSpPr>
              <p:cNvPr id="31" name="Rectangle 30"/>
              <p:cNvSpPr/>
              <p:nvPr/>
            </p:nvSpPr>
            <p:spPr>
              <a:xfrm>
                <a:off x="5472085" y="3768574"/>
                <a:ext cx="1551682" cy="273525"/>
              </a:xfrm>
              <a:prstGeom prst="rect">
                <a:avLst/>
              </a:prstGeom>
            </p:spPr>
            <p:txBody>
              <a:bodyPr wrap="none">
                <a:spAutoFit/>
              </a:bodyPr>
              <a:lstStyle/>
              <a:p>
                <a:r>
                  <a:rPr lang="en-US" sz="1400" b="1" u="none" dirty="0" smtClean="0"/>
                  <a:t>Standardized Data</a:t>
                </a:r>
                <a:endParaRPr lang="en-US" sz="1400" b="1" u="none" dirty="0"/>
              </a:p>
            </p:txBody>
          </p:sp>
        </p:grpSp>
      </p:grpSp>
    </p:spTree>
    <p:extLst>
      <p:ext uri="{BB962C8B-B14F-4D97-AF65-F5344CB8AC3E}">
        <p14:creationId xmlns:p14="http://schemas.microsoft.com/office/powerpoint/2010/main" val="816011898"/>
      </p:ext>
    </p:extLst>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sng" strike="noStrike" cap="none" normalizeH="0" baseline="0" smtClean="0">
            <a:ln>
              <a:noFill/>
            </a:ln>
            <a:solidFill>
              <a:schemeClr val="tx1"/>
            </a:solidFill>
            <a:effectLst/>
            <a:latin typeface="Arial"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10000</TotalTime>
  <Words>1717</Words>
  <Application>Microsoft Office PowerPoint</Application>
  <PresentationFormat>On-screen Show (4:3)</PresentationFormat>
  <Paragraphs>450</Paragraphs>
  <Slides>23</Slides>
  <Notes>22</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Diseño predeterminado</vt:lpstr>
      <vt:lpstr>PowerPoint Presentation</vt:lpstr>
      <vt:lpstr>Problem</vt:lpstr>
      <vt:lpstr>The Restaurants</vt:lpstr>
      <vt:lpstr>The Restaurants</vt:lpstr>
      <vt:lpstr>Restaurant Highlights</vt:lpstr>
      <vt:lpstr>The Birthday Travelers</vt:lpstr>
      <vt:lpstr>Model Overview</vt:lpstr>
      <vt:lpstr>Data</vt:lpstr>
      <vt:lpstr>Standardization</vt:lpstr>
      <vt:lpstr>Preferences</vt:lpstr>
      <vt:lpstr>Happiness Equation</vt:lpstr>
      <vt:lpstr>Preferences and Happiness Equation</vt:lpstr>
      <vt:lpstr>Set-up</vt:lpstr>
      <vt:lpstr>Birthday Traveler #1: Ben Spector (The Cheap Guy)</vt:lpstr>
      <vt:lpstr>Birthday Traveler #2: James Cooper (The Pleasure Junkie)</vt:lpstr>
      <vt:lpstr>Birthday Traveler #3: Mauricio Takahashi (The Wildcard)</vt:lpstr>
      <vt:lpstr>Birthday Traveler #4: Karen Wong (The Egalitarian)</vt:lpstr>
      <vt:lpstr>Birthday Traveler #5: Will George (That Guy)</vt:lpstr>
      <vt:lpstr>Happiness Run</vt:lpstr>
      <vt:lpstr>Happiness Run – Maximize overall satisfaction</vt:lpstr>
      <vt:lpstr>Happiness Run - Results</vt:lpstr>
      <vt:lpstr>PowerPoint Presentation</vt:lpstr>
      <vt:lpstr>PowerPoint Presentation</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Will George</cp:lastModifiedBy>
  <cp:revision>933</cp:revision>
  <cp:lastPrinted>2013-04-03T21:50:37Z</cp:lastPrinted>
  <dcterms:created xsi:type="dcterms:W3CDTF">2012-01-14T11:39:38Z</dcterms:created>
  <dcterms:modified xsi:type="dcterms:W3CDTF">2013-12-05T15:01:36Z</dcterms:modified>
</cp:coreProperties>
</file>