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77" r:id="rId4"/>
    <p:sldId id="257" r:id="rId5"/>
    <p:sldId id="260" r:id="rId6"/>
    <p:sldId id="258" r:id="rId7"/>
    <p:sldId id="259" r:id="rId8"/>
    <p:sldId id="266" r:id="rId9"/>
    <p:sldId id="268" r:id="rId10"/>
    <p:sldId id="269" r:id="rId11"/>
    <p:sldId id="262" r:id="rId12"/>
    <p:sldId id="263" r:id="rId13"/>
    <p:sldId id="275" r:id="rId14"/>
    <p:sldId id="274" r:id="rId15"/>
    <p:sldId id="264" r:id="rId16"/>
    <p:sldId id="270" r:id="rId17"/>
    <p:sldId id="271" r:id="rId18"/>
    <p:sldId id="276" r:id="rId19"/>
    <p:sldId id="273" r:id="rId20"/>
    <p:sldId id="265" r:id="rId21"/>
    <p:sldId id="267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4F7AC1F-AEC8-4A5C-8E65-233E1C8E9302}" type="datetimeFigureOut">
              <a:rPr lang="en-US" smtClean="0"/>
              <a:t>12/10/2013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93FD8E4-67B5-4CA6-8FDB-F648BDF4F7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Advertising Language Optimization on the 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801368"/>
          </a:xfrm>
        </p:spPr>
        <p:txBody>
          <a:bodyPr>
            <a:normAutofit/>
          </a:bodyPr>
          <a:lstStyle/>
          <a:p>
            <a:r>
              <a:rPr lang="en-US" b="1" dirty="0" smtClean="0"/>
              <a:t>Dan Gidycz</a:t>
            </a:r>
          </a:p>
          <a:p>
            <a:r>
              <a:rPr lang="en-US" b="1" dirty="0" smtClean="0"/>
              <a:t>Dontae Rayford</a:t>
            </a:r>
          </a:p>
          <a:p>
            <a:r>
              <a:rPr lang="en-US" b="1" dirty="0" smtClean="0"/>
              <a:t>Amit Gutt</a:t>
            </a:r>
          </a:p>
          <a:p>
            <a:r>
              <a:rPr lang="en-US" b="1" dirty="0" smtClean="0"/>
              <a:t>Sam Scanlan</a:t>
            </a:r>
          </a:p>
          <a:p>
            <a:r>
              <a:rPr lang="en-US" b="1" dirty="0" smtClean="0"/>
              <a:t>Mike Grant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981325"/>
            <a:ext cx="6191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153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090" y="1277937"/>
            <a:ext cx="6181857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% Speaks English </a:t>
            </a:r>
            <a:br>
              <a:rPr lang="en-US" dirty="0" smtClean="0"/>
            </a:br>
            <a:r>
              <a:rPr lang="en-US" dirty="0" smtClean="0"/>
              <a:t>“Less Than Very Well”</a:t>
            </a:r>
            <a:br>
              <a:rPr lang="en-US" dirty="0" smtClean="0"/>
            </a:br>
            <a:r>
              <a:rPr lang="en-US" dirty="0" smtClean="0"/>
              <a:t> Queens Stops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148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Crystal Ball Fit a correlated distribution for riders ship at each stop</a:t>
            </a:r>
            <a:endParaRPr lang="en-US" dirty="0"/>
          </a:p>
        </p:txBody>
      </p:sp>
      <p:pic>
        <p:nvPicPr>
          <p:cNvPr id="1026" name="Picture 2" descr="C:\Users\gidyczd\Google Drive\Decision Models MTA Project\Pictures\3-77th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16"/>
          <a:stretch/>
        </p:blipFill>
        <p:spPr bwMode="auto">
          <a:xfrm>
            <a:off x="914400" y="1855802"/>
            <a:ext cx="7362497" cy="363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365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Fares at Most Stops Were Best-Fit by a Min Extreme Distribution</a:t>
            </a:r>
          </a:p>
          <a:p>
            <a:pPr lvl="1"/>
            <a:r>
              <a:rPr lang="en-US" dirty="0" smtClean="0"/>
              <a:t>Others Were More </a:t>
            </a:r>
            <a:r>
              <a:rPr lang="en-US" dirty="0"/>
              <a:t>N</a:t>
            </a:r>
            <a:r>
              <a:rPr lang="en-US" dirty="0" smtClean="0"/>
              <a:t>ormally Distributed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As-expected, Ridership is Highly </a:t>
            </a:r>
            <a:r>
              <a:rPr lang="en-US" dirty="0"/>
              <a:t>C</a:t>
            </a:r>
            <a:r>
              <a:rPr lang="en-US" dirty="0" smtClean="0"/>
              <a:t>orrelated </a:t>
            </a:r>
            <a:r>
              <a:rPr lang="en-US" dirty="0"/>
              <a:t>A</a:t>
            </a:r>
            <a:r>
              <a:rPr lang="en-US" dirty="0" smtClean="0"/>
              <a:t>cross Stops </a:t>
            </a:r>
          </a:p>
          <a:p>
            <a:pPr lvl="1"/>
            <a:r>
              <a:rPr lang="en-US" dirty="0" smtClean="0"/>
              <a:t>(busy weeks are busy weeks across the system)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10,000 Samples From Fitted Distributions for Each R Stop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Fixed Neighborhood % Language Preferences Applied by Stop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553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Monte Carlo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91" y="800572"/>
            <a:ext cx="7964709" cy="4457228"/>
          </a:xfrm>
        </p:spPr>
      </p:pic>
    </p:spTree>
    <p:extLst>
      <p:ext uri="{BB962C8B-B14F-4D97-AF65-F5344CB8AC3E}">
        <p14:creationId xmlns:p14="http://schemas.microsoft.com/office/powerpoint/2010/main" val="102673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85" y="1157286"/>
            <a:ext cx="8240520" cy="3262314"/>
          </a:xfrm>
        </p:spPr>
      </p:pic>
    </p:spTree>
    <p:extLst>
      <p:ext uri="{BB962C8B-B14F-4D97-AF65-F5344CB8AC3E}">
        <p14:creationId xmlns:p14="http://schemas.microsoft.com/office/powerpoint/2010/main" val="2261832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of Means</a:t>
            </a:r>
            <a:br>
              <a:rPr lang="en-US" dirty="0" smtClean="0"/>
            </a:br>
            <a:r>
              <a:rPr lang="en-US" dirty="0" smtClean="0"/>
              <a:t>Manhattan &amp; Queens </a:t>
            </a:r>
            <a:r>
              <a:rPr lang="en-US" dirty="0" err="1" smtClean="0"/>
              <a:t>vs</a:t>
            </a:r>
            <a:r>
              <a:rPr lang="en-US" dirty="0" smtClean="0"/>
              <a:t> Full R Line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81" y="576262"/>
            <a:ext cx="6619875" cy="4095750"/>
          </a:xfrm>
        </p:spPr>
      </p:pic>
    </p:spTree>
    <p:extLst>
      <p:ext uri="{BB962C8B-B14F-4D97-AF65-F5344CB8AC3E}">
        <p14:creationId xmlns:p14="http://schemas.microsoft.com/office/powerpoint/2010/main" val="357658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of Means</a:t>
            </a:r>
            <a:br>
              <a:rPr lang="en-US" dirty="0" smtClean="0"/>
            </a:br>
            <a:r>
              <a:rPr lang="en-US" dirty="0" smtClean="0"/>
              <a:t>Brooklyn vs. Full R Line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994" y="628650"/>
            <a:ext cx="6496050" cy="3990975"/>
          </a:xfrm>
        </p:spPr>
      </p:pic>
    </p:spTree>
    <p:extLst>
      <p:ext uri="{BB962C8B-B14F-4D97-AF65-F5344CB8AC3E}">
        <p14:creationId xmlns:p14="http://schemas.microsoft.com/office/powerpoint/2010/main" val="585082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Incremental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/>
          </a:bodyPr>
          <a:lstStyle/>
          <a:p>
            <a:r>
              <a:rPr lang="en-US" dirty="0" smtClean="0"/>
              <a:t>Assume current ads are multilingual at the line-average proportion</a:t>
            </a:r>
          </a:p>
          <a:p>
            <a:pPr lvl="1"/>
            <a:r>
              <a:rPr lang="en-US" dirty="0" err="1" smtClean="0"/>
              <a:t>Sumproduct</a:t>
            </a:r>
            <a:r>
              <a:rPr lang="en-US" dirty="0" smtClean="0"/>
              <a:t> % of non-English speakers with count of riders divided by total R riders</a:t>
            </a:r>
          </a:p>
          <a:p>
            <a:r>
              <a:rPr lang="en-US" dirty="0" smtClean="0"/>
              <a:t>Rebalance proportions according to forecasted non-English-speaking ridership in Brooklyn/Manhattan &amp; Queens</a:t>
            </a:r>
          </a:p>
          <a:p>
            <a:pPr lvl="1"/>
            <a:r>
              <a:rPr lang="en-US" dirty="0" smtClean="0"/>
              <a:t>Increase multilingual ads in BK</a:t>
            </a:r>
          </a:p>
          <a:p>
            <a:pPr lvl="1"/>
            <a:r>
              <a:rPr lang="en-US" dirty="0" smtClean="0"/>
              <a:t>Reduce multilingual ads MAN&amp;QNS</a:t>
            </a:r>
          </a:p>
          <a:p>
            <a:r>
              <a:rPr lang="en-US" dirty="0" smtClean="0"/>
              <a:t>Multiply implied incremental addressed riders by Average CPM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923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Incremental Value </a:t>
            </a:r>
            <a:r>
              <a:rPr lang="en-US" dirty="0" err="1" smtClean="0"/>
              <a:t>Calcs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69" y="738187"/>
            <a:ext cx="7505700" cy="3771900"/>
          </a:xfrm>
        </p:spPr>
      </p:pic>
    </p:spTree>
    <p:extLst>
      <p:ext uri="{BB962C8B-B14F-4D97-AF65-F5344CB8AC3E}">
        <p14:creationId xmlns:p14="http://schemas.microsoft.com/office/powerpoint/2010/main" val="1834338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 Incremental Value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894" y="1295400"/>
            <a:ext cx="6572250" cy="4038600"/>
          </a:xfrm>
        </p:spPr>
      </p:pic>
      <p:sp>
        <p:nvSpPr>
          <p:cNvPr id="9" name="TextBox 8"/>
          <p:cNvSpPr txBox="1"/>
          <p:nvPr/>
        </p:nvSpPr>
        <p:spPr>
          <a:xfrm>
            <a:off x="685800" y="6096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95% CI of $4,386-$6,973 per week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1410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the MTA (or their brokers) take into account neighborhood language demographics when placing ads?</a:t>
            </a:r>
          </a:p>
          <a:p>
            <a:endParaRPr lang="en-US" dirty="0" smtClean="0"/>
          </a:p>
          <a:p>
            <a:r>
              <a:rPr lang="en-US" dirty="0" smtClean="0"/>
              <a:t>Should recent </a:t>
            </a:r>
            <a:r>
              <a:rPr lang="en-US" dirty="0" smtClean="0"/>
              <a:t>disruption</a:t>
            </a:r>
            <a:r>
              <a:rPr lang="en-US" dirty="0" smtClean="0"/>
              <a:t> </a:t>
            </a:r>
            <a:r>
              <a:rPr lang="en-US" dirty="0" smtClean="0"/>
              <a:t>to the R </a:t>
            </a:r>
            <a:r>
              <a:rPr lang="en-US" dirty="0" smtClean="0"/>
              <a:t>train – as a result of Hurrican</a:t>
            </a:r>
            <a:r>
              <a:rPr lang="en-US" dirty="0" smtClean="0"/>
              <a:t>e Sandy -</a:t>
            </a:r>
            <a:r>
              <a:rPr lang="en-US" dirty="0" smtClean="0"/>
              <a:t> </a:t>
            </a:r>
            <a:r>
              <a:rPr lang="en-US" dirty="0" smtClean="0"/>
              <a:t>change advertising strategies?</a:t>
            </a:r>
          </a:p>
          <a:p>
            <a:endParaRPr lang="en-US" dirty="0" smtClean="0"/>
          </a:p>
          <a:p>
            <a:r>
              <a:rPr lang="en-US" dirty="0" smtClean="0"/>
              <a:t>How much is this change worth?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334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Annual Incremental Value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081" y="1266825"/>
            <a:ext cx="6619875" cy="4067175"/>
          </a:xfrm>
        </p:spPr>
      </p:pic>
      <p:sp>
        <p:nvSpPr>
          <p:cNvPr id="5" name="TextBox 4"/>
          <p:cNvSpPr txBox="1"/>
          <p:nvPr/>
        </p:nvSpPr>
        <p:spPr>
          <a:xfrm>
            <a:off x="685800" y="6096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95% CI of $228,000-$357,000 per year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60256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Data is Inadequately Detailed</a:t>
            </a:r>
          </a:p>
          <a:p>
            <a:r>
              <a:rPr lang="en-US" dirty="0" smtClean="0"/>
              <a:t>Commuters May Not Be An Even Cross Section of Non-English Speakers</a:t>
            </a:r>
          </a:p>
          <a:p>
            <a:r>
              <a:rPr lang="en-US" dirty="0" smtClean="0"/>
              <a:t>Current Ad Strategy May Not </a:t>
            </a:r>
            <a:r>
              <a:rPr lang="en-US" dirty="0"/>
              <a:t>B</a:t>
            </a:r>
            <a:r>
              <a:rPr lang="en-US" dirty="0" smtClean="0"/>
              <a:t>e Language-Balanced</a:t>
            </a:r>
          </a:p>
          <a:p>
            <a:r>
              <a:rPr lang="en-US" dirty="0" smtClean="0"/>
              <a:t>Demographics Are Not Overlaid</a:t>
            </a:r>
          </a:p>
          <a:p>
            <a:pPr lvl="1"/>
            <a:r>
              <a:rPr lang="en-US" dirty="0" smtClean="0"/>
              <a:t>Do Advertisers Want Non-English-Speakers?</a:t>
            </a:r>
          </a:p>
          <a:p>
            <a:r>
              <a:rPr lang="en-US" dirty="0" smtClean="0"/>
              <a:t>Time-Series may be Better Ridership Predictor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682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</a:t>
            </a:r>
            <a:r>
              <a:rPr lang="en-US" dirty="0"/>
              <a:t>year-long Service Disruption Likely Demands </a:t>
            </a:r>
            <a:r>
              <a:rPr lang="en-US" dirty="0" smtClean="0"/>
              <a:t>a Change in Strategy</a:t>
            </a:r>
          </a:p>
          <a:p>
            <a:pPr lvl="1"/>
            <a:r>
              <a:rPr lang="en-US" dirty="0" smtClean="0"/>
              <a:t>Change is </a:t>
            </a:r>
            <a:r>
              <a:rPr lang="en-US" dirty="0"/>
              <a:t>worth </a:t>
            </a:r>
            <a:r>
              <a:rPr lang="en-US" dirty="0" smtClean="0"/>
              <a:t>$291,157 for the year, on Average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Increase Multilanguage Ads in Brooklyn</a:t>
            </a:r>
          </a:p>
          <a:p>
            <a:endParaRPr lang="en-US" dirty="0" smtClean="0"/>
          </a:p>
          <a:p>
            <a:r>
              <a:rPr lang="en-US" dirty="0" smtClean="0"/>
              <a:t>Decrease Multilanguage Ads in Manhattan &amp; Queens</a:t>
            </a:r>
          </a:p>
          <a:p>
            <a:endParaRPr lang="en-US" dirty="0"/>
          </a:p>
          <a:p>
            <a:r>
              <a:rPr lang="en-US" dirty="0" smtClean="0"/>
              <a:t>Currently Ads must be changed at Line Ends</a:t>
            </a:r>
          </a:p>
          <a:p>
            <a:pPr lvl="1"/>
            <a:r>
              <a:rPr lang="en-US" dirty="0" smtClean="0"/>
              <a:t>Dynamic Advertising Could Add Even More Value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04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Disruption to the 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82" y="530225"/>
            <a:ext cx="6467273" cy="4187825"/>
          </a:xfrm>
        </p:spPr>
      </p:pic>
    </p:spTree>
    <p:extLst>
      <p:ext uri="{BB962C8B-B14F-4D97-AF65-F5344CB8AC3E}">
        <p14:creationId xmlns:p14="http://schemas.microsoft.com/office/powerpoint/2010/main" val="438415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98"/>
          <a:stretch/>
        </p:blipFill>
        <p:spPr bwMode="auto">
          <a:xfrm>
            <a:off x="9525" y="0"/>
            <a:ext cx="91344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" y="762000"/>
            <a:ext cx="853440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2920" y="4953000"/>
            <a:ext cx="8183880" cy="1051560"/>
          </a:xfrm>
        </p:spPr>
        <p:txBody>
          <a:bodyPr/>
          <a:lstStyle/>
          <a:p>
            <a:r>
              <a:rPr lang="en-US" dirty="0" smtClean="0"/>
              <a:t>Inspiration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37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274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American Community Survey</a:t>
            </a:r>
          </a:p>
          <a:p>
            <a:pPr lvl="1"/>
            <a:r>
              <a:rPr lang="en-US" dirty="0" smtClean="0"/>
              <a:t>Conducted by the US </a:t>
            </a:r>
            <a:r>
              <a:rPr lang="en-US" dirty="0"/>
              <a:t>C</a:t>
            </a:r>
            <a:r>
              <a:rPr lang="en-US" dirty="0" smtClean="0"/>
              <a:t>ensus Bureau</a:t>
            </a:r>
          </a:p>
          <a:p>
            <a:pPr lvl="1"/>
            <a:r>
              <a:rPr lang="en-US" dirty="0" smtClean="0"/>
              <a:t>Census.gov/</a:t>
            </a:r>
            <a:r>
              <a:rPr lang="en-US" dirty="0" err="1" smtClean="0"/>
              <a:t>acs</a:t>
            </a:r>
            <a:endParaRPr lang="en-US" dirty="0" smtClean="0"/>
          </a:p>
          <a:p>
            <a:pPr lvl="1"/>
            <a:r>
              <a:rPr lang="en-US" dirty="0" smtClean="0"/>
              <a:t>1-year estimates of languages Spoken at home by </a:t>
            </a:r>
            <a:r>
              <a:rPr lang="en-US" dirty="0"/>
              <a:t>c</a:t>
            </a:r>
            <a:r>
              <a:rPr lang="en-US" dirty="0" smtClean="0"/>
              <a:t>ensus tract (S1601) </a:t>
            </a:r>
          </a:p>
          <a:p>
            <a:pPr lvl="2"/>
            <a:r>
              <a:rPr lang="en-US" i="1" dirty="0" smtClean="0"/>
              <a:t>% of Specified Languages Speakers who Speak English ‘less than very well’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MTA Fare Data</a:t>
            </a:r>
          </a:p>
          <a:p>
            <a:pPr lvl="1"/>
            <a:r>
              <a:rPr lang="en-US" dirty="0" smtClean="0"/>
              <a:t>Weekly Fares by Type and Station since June 2010</a:t>
            </a:r>
          </a:p>
          <a:p>
            <a:pPr lvl="1"/>
            <a:r>
              <a:rPr lang="en-US" dirty="0"/>
              <a:t>http://</a:t>
            </a:r>
            <a:r>
              <a:rPr lang="en-US" dirty="0" smtClean="0"/>
              <a:t>www.mta.info/developers/fare.html</a:t>
            </a:r>
          </a:p>
          <a:p>
            <a:pPr lvl="1"/>
            <a:endParaRPr lang="en-US" dirty="0"/>
          </a:p>
          <a:p>
            <a:r>
              <a:rPr lang="en-US" dirty="0" smtClean="0"/>
              <a:t>Census Tract Mapping</a:t>
            </a:r>
          </a:p>
          <a:p>
            <a:pPr lvl="1"/>
            <a:r>
              <a:rPr lang="en-US" dirty="0" smtClean="0"/>
              <a:t>The New Yorker</a:t>
            </a:r>
          </a:p>
          <a:p>
            <a:pPr lvl="1"/>
            <a:r>
              <a:rPr lang="en-US" dirty="0" smtClean="0"/>
              <a:t>PropertyShark.com</a:t>
            </a:r>
          </a:p>
          <a:p>
            <a:pPr lvl="1"/>
            <a:r>
              <a:rPr lang="en-US" dirty="0" smtClean="0"/>
              <a:t>Mapped Tracts </a:t>
            </a:r>
            <a:r>
              <a:rPr lang="en-US" dirty="0"/>
              <a:t>A</a:t>
            </a:r>
            <a:r>
              <a:rPr lang="en-US" dirty="0" smtClean="0"/>
              <a:t>round Each R stop</a:t>
            </a:r>
          </a:p>
        </p:txBody>
      </p:sp>
    </p:spTree>
    <p:extLst>
      <p:ext uri="{BB962C8B-B14F-4D97-AF65-F5344CB8AC3E}">
        <p14:creationId xmlns:p14="http://schemas.microsoft.com/office/powerpoint/2010/main" val="2455737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CPM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727448"/>
          </a:xfrm>
        </p:spPr>
        <p:txBody>
          <a:bodyPr>
            <a:normAutofit fontScale="92500"/>
          </a:bodyPr>
          <a:lstStyle/>
          <a:p>
            <a:r>
              <a:rPr lang="en-US" b="1" i="1" dirty="0" smtClean="0"/>
              <a:t>How much is a pair of eyeballs worth?</a:t>
            </a:r>
          </a:p>
          <a:p>
            <a:endParaRPr lang="en-US" b="1" i="1" dirty="0" smtClean="0"/>
          </a:p>
          <a:p>
            <a:r>
              <a:rPr lang="en-US" dirty="0" smtClean="0"/>
              <a:t>The MTA made approximately $120m in advertising revenue in 2012</a:t>
            </a:r>
          </a:p>
          <a:p>
            <a:pPr lvl="1"/>
            <a:r>
              <a:rPr lang="en-US" i="1" dirty="0" smtClean="0"/>
              <a:t>Less than 1% of its budget</a:t>
            </a:r>
          </a:p>
          <a:p>
            <a:r>
              <a:rPr lang="en-US" dirty="0" smtClean="0"/>
              <a:t>In 2012, the system had 1.65 billion riders.</a:t>
            </a:r>
          </a:p>
          <a:p>
            <a:r>
              <a:rPr lang="en-US" dirty="0" smtClean="0"/>
              <a:t>Average CPM is roughly $72 (per 1,000)</a:t>
            </a:r>
          </a:p>
          <a:p>
            <a:pPr lvl="1"/>
            <a:r>
              <a:rPr lang="en-US" dirty="0" smtClean="0"/>
              <a:t>If we assume that a rider only sees an ad on 1/8 of the cars/station, then that figure jumps to an enormous $582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839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2" b="8316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541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% Speaks English </a:t>
            </a:r>
            <a:br>
              <a:rPr lang="en-US" dirty="0" smtClean="0"/>
            </a:br>
            <a:r>
              <a:rPr lang="en-US" dirty="0" smtClean="0"/>
              <a:t>“Less Than Very Well”</a:t>
            </a:r>
            <a:br>
              <a:rPr lang="en-US" dirty="0" smtClean="0"/>
            </a:br>
            <a:r>
              <a:rPr lang="en-US" dirty="0" smtClean="0"/>
              <a:t> Brooklyn Stops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090" y="992187"/>
            <a:ext cx="6181857" cy="326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01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% Speaks English </a:t>
            </a:r>
            <a:br>
              <a:rPr lang="en-US" dirty="0" smtClean="0"/>
            </a:br>
            <a:r>
              <a:rPr lang="en-US" dirty="0" smtClean="0"/>
              <a:t>“Less Than Very Well”</a:t>
            </a:r>
            <a:br>
              <a:rPr lang="en-US" dirty="0" smtClean="0"/>
            </a:br>
            <a:r>
              <a:rPr lang="en-US" dirty="0" smtClean="0"/>
              <a:t> Manhattan Stops</a:t>
            </a:r>
            <a:endParaRPr lang="en-US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090" y="992187"/>
            <a:ext cx="6181857" cy="326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214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164</TotalTime>
  <Words>433</Words>
  <Application>Microsoft Office PowerPoint</Application>
  <PresentationFormat>On-screen Show (4:3)</PresentationFormat>
  <Paragraphs>82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Aspect</vt:lpstr>
      <vt:lpstr>Advertising Language Optimization on the R</vt:lpstr>
      <vt:lpstr>Question</vt:lpstr>
      <vt:lpstr>Disruption to the R </vt:lpstr>
      <vt:lpstr>Inspiration</vt:lpstr>
      <vt:lpstr>Data Sources</vt:lpstr>
      <vt:lpstr>CPM Estimate</vt:lpstr>
      <vt:lpstr>PowerPoint Presentation</vt:lpstr>
      <vt:lpstr>% Speaks English  “Less Than Very Well”  Brooklyn Stops</vt:lpstr>
      <vt:lpstr>% Speaks English  “Less Than Very Well”  Manhattan Stops</vt:lpstr>
      <vt:lpstr>% Speaks English  “Less Than Very Well”  Queens Stops</vt:lpstr>
      <vt:lpstr>Monte Carlo</vt:lpstr>
      <vt:lpstr>Monte Carlo</vt:lpstr>
      <vt:lpstr>Monte Carlo</vt:lpstr>
      <vt:lpstr>Monte Carlo</vt:lpstr>
      <vt:lpstr>Comparison of Means Manhattan &amp; Queens vs Full R Line</vt:lpstr>
      <vt:lpstr>Comparison of Means Brooklyn vs. Full R Line</vt:lpstr>
      <vt:lpstr>Calculating Incremental Value</vt:lpstr>
      <vt:lpstr>Incremental Value Calcs</vt:lpstr>
      <vt:lpstr>Weekly Incremental Value</vt:lpstr>
      <vt:lpstr>Annual Incremental Value</vt:lpstr>
      <vt:lpstr>Potential Issues</vt:lpstr>
      <vt:lpstr>Summary &amp; Implications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Advertising Language Optimization on the R</dc:title>
  <dc:creator>gidyczd</dc:creator>
  <cp:lastModifiedBy>drayford</cp:lastModifiedBy>
  <cp:revision>17</cp:revision>
  <dcterms:created xsi:type="dcterms:W3CDTF">2013-12-03T02:21:42Z</dcterms:created>
  <dcterms:modified xsi:type="dcterms:W3CDTF">2013-12-10T15:02:48Z</dcterms:modified>
</cp:coreProperties>
</file>