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4" r:id="rId1"/>
  </p:sldMasterIdLst>
  <p:notesMasterIdLst>
    <p:notesMasterId r:id="rId42"/>
  </p:notesMasterIdLst>
  <p:handoutMasterIdLst>
    <p:handoutMasterId r:id="rId43"/>
  </p:handoutMasterIdLst>
  <p:sldIdLst>
    <p:sldId id="302" r:id="rId2"/>
    <p:sldId id="257" r:id="rId3"/>
    <p:sldId id="322" r:id="rId4"/>
    <p:sldId id="358" r:id="rId5"/>
    <p:sldId id="349" r:id="rId6"/>
    <p:sldId id="350" r:id="rId7"/>
    <p:sldId id="359" r:id="rId8"/>
    <p:sldId id="352" r:id="rId9"/>
    <p:sldId id="353" r:id="rId10"/>
    <p:sldId id="354" r:id="rId11"/>
    <p:sldId id="355" r:id="rId12"/>
    <p:sldId id="356" r:id="rId13"/>
    <p:sldId id="357" r:id="rId14"/>
    <p:sldId id="300" r:id="rId15"/>
    <p:sldId id="299" r:id="rId16"/>
    <p:sldId id="323" r:id="rId17"/>
    <p:sldId id="280" r:id="rId18"/>
    <p:sldId id="324" r:id="rId19"/>
    <p:sldId id="287" r:id="rId20"/>
    <p:sldId id="341" r:id="rId21"/>
    <p:sldId id="342" r:id="rId22"/>
    <p:sldId id="343" r:id="rId23"/>
    <p:sldId id="347" r:id="rId24"/>
    <p:sldId id="344" r:id="rId25"/>
    <p:sldId id="345" r:id="rId26"/>
    <p:sldId id="346" r:id="rId27"/>
    <p:sldId id="348" r:id="rId28"/>
    <p:sldId id="289" r:id="rId29"/>
    <p:sldId id="340" r:id="rId30"/>
    <p:sldId id="304" r:id="rId31"/>
    <p:sldId id="326" r:id="rId32"/>
    <p:sldId id="305" r:id="rId33"/>
    <p:sldId id="306" r:id="rId34"/>
    <p:sldId id="309" r:id="rId35"/>
    <p:sldId id="327" r:id="rId36"/>
    <p:sldId id="317" r:id="rId37"/>
    <p:sldId id="318" r:id="rId38"/>
    <p:sldId id="319" r:id="rId39"/>
    <p:sldId id="320" r:id="rId40"/>
    <p:sldId id="330" r:id="rId4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4300"/>
    <a:srgbClr val="00AE00"/>
    <a:srgbClr val="DA9D70"/>
    <a:srgbClr val="FDF5BA"/>
    <a:srgbClr val="FF92A2"/>
    <a:srgbClr val="66CCFF"/>
    <a:srgbClr val="008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174" autoAdjust="0"/>
    <p:restoredTop sz="94660"/>
  </p:normalViewPr>
  <p:slideViewPr>
    <p:cSldViewPr>
      <p:cViewPr varScale="1">
        <p:scale>
          <a:sx n="74" d="100"/>
          <a:sy n="74" d="100"/>
        </p:scale>
        <p:origin x="16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7.xml"/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166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7200" y="3322638"/>
            <a:ext cx="5867400" cy="51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656223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3190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2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9510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2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41088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0AB14144-A6E7-424D-94C0-5E66FE874636}" type="slidenum">
              <a:rPr lang="en-US" sz="1200" smtClean="0"/>
              <a:pPr/>
              <a:t>5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3037680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0AB14144-A6E7-424D-94C0-5E66FE874636}" type="slidenum">
              <a:rPr lang="en-US" sz="1200" smtClean="0"/>
              <a:pPr/>
              <a:t>6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2324057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0AB14144-A6E7-424D-94C0-5E66FE874636}" type="slidenum">
              <a:rPr lang="en-US" sz="1200" smtClean="0"/>
              <a:pPr/>
              <a:t>7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1819043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6828E7BB-72B1-442E-AEE5-E487664334C9}" type="slidenum">
              <a:rPr lang="en-US" sz="1200" smtClean="0"/>
              <a:pPr/>
              <a:t>8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188119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67BB7535-D116-4A4D-83C6-F4B8AA88D51A}" type="slidenum">
              <a:rPr lang="en-US" sz="1200" smtClean="0"/>
              <a:pPr/>
              <a:t>9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3487729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E85721B9-B6D9-44F4-B166-C405800870C9}" type="slidenum">
              <a:rPr lang="en-US" sz="1200" smtClean="0"/>
              <a:pPr/>
              <a:t>10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655730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8923C237-E36A-4194-9FE1-0BC929D0852D}" type="slidenum">
              <a:rPr lang="en-US" sz="1200" smtClean="0"/>
              <a:pPr/>
              <a:t>11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2865711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E6F6DAFE-4770-4812-8436-FD29DC7431BD}" type="slidenum">
              <a:rPr lang="en-US" sz="1200" smtClean="0"/>
              <a:pPr/>
              <a:t>12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3100290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fld id="{704B2864-14B1-42DD-9E8C-6C9B82EA1D39}" type="slidenum">
              <a:rPr lang="en-US" sz="1200" smtClean="0"/>
              <a:pPr/>
              <a:t>13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4021468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31699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8746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4817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7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3322638"/>
            <a:ext cx="5867400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3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2459220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7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3322638"/>
            <a:ext cx="5867400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248957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14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91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322638"/>
            <a:ext cx="5867400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062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14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322638"/>
            <a:ext cx="5867400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587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3997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680093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1282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3849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5421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783481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19421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14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83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322638"/>
            <a:ext cx="5867400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50935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15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93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322638"/>
            <a:ext cx="5867400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89029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042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518054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144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74061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4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247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765689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5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349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060330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554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621709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3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656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1342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85782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59" name="Rectangle 102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70660" name="Rectangle 102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Rectangle 102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Rectangle 1030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3" name="Rectangle 103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2440158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4152134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1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885747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2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373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479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1DE65-CB2D-4F0C-A0B0-A4AF3D088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1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EF24F-12BF-46B2-91CD-E68AD6BFD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86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4638F-7EEA-40AE-9855-8F78BC2C82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8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668F0-19C7-4E0A-956D-2C26608A0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3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8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8EB2F-014B-48E1-A061-2297B3B0B9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9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4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246B5-A3B0-43D6-842D-877A8306D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3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17136-B6D7-477B-98CF-A5CACFB39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1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C9372-3CA4-4B2A-8D1D-39FB78DD9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12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FE3A0-9907-401B-8A60-6C88A945E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4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0406-4D69-49A8-9749-6065039F3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6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98546-D4FB-47AA-973E-7462DFC6B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6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205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7700" name="Rectangle 20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157701" name="Rectangle 20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C3F867E-3067-4CBA-875E-06E227319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Rectangle 2054"/>
          <p:cNvSpPr>
            <a:spLocks noChangeArrowheads="1"/>
          </p:cNvSpPr>
          <p:nvPr userDrawn="1"/>
        </p:nvSpPr>
        <p:spPr bwMode="auto">
          <a:xfrm>
            <a:off x="6324600" y="6616700"/>
            <a:ext cx="28194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buFontTx/>
              <a:buChar char="©"/>
            </a:pPr>
            <a:r>
              <a:rPr lang="en-US" sz="1000" b="1" i="1">
                <a:solidFill>
                  <a:schemeClr val="bg1"/>
                </a:solidFill>
              </a:rPr>
              <a:t>The McGraw-Hill Companies, Inc., 2004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Microsoft_Word_97_-_2003_Document1.doc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7/Preparando_una_Barrica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upload.wikimedia.org/wikipedia/commons/4/4d/Cooper1.jpg" TargetMode="Externa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pload.wikimedia.org/wikipedia/commons/a/a4/Flag_of_the_United_States.svg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://upload.wikimedia.org/wikipedia/commons/9/96/Flag_of_Connecticut.svg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upload.wikimedia.org/wikipedia/commons/9/90/Frederick_Winslow_Taylor_crop.jpg" TargetMode="External"/><Relationship Id="rId7" Type="http://schemas.openxmlformats.org/officeDocument/2006/relationships/hyperlink" Target="http://upload.wikimedia.org/wikipedia/commons/f/f7/Flag_of_Pennsylvania.sv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://upload.wikimedia.org/wikipedia/commons/a/a4/Flag_of_the_United_States.svg" TargetMode="Externa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4/Flag_of_the_United_States.svg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pload.wikimedia.org/wikipedia/commons/b/b5/Flag_of_Michigan.svg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hyperlink" Target="http://upload.wikimedia.org/wikipedia/commons/b/b9/Flag_of_Australia.sv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hyperlink" Target="http://upload.wikimedia.org/wikipedia/commons/a/ae/Flag_of_the_United_Kingdom.sv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pload.wikimedia.org/wikipedia/commons/9/9e/Flag_of_Japan.svg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ile:Flag_of_Illinois.svg" TargetMode="External"/><Relationship Id="rId13" Type="http://schemas.openxmlformats.org/officeDocument/2006/relationships/image" Target="../media/image27.png"/><Relationship Id="rId3" Type="http://schemas.openxmlformats.org/officeDocument/2006/relationships/hyperlink" Target="http://upload.wikimedia.org/wikipedia/commons/a/a4/Flag_of_the_United_States.svg" TargetMode="External"/><Relationship Id="rId7" Type="http://schemas.openxmlformats.org/officeDocument/2006/relationships/image" Target="../media/image24.jpeg"/><Relationship Id="rId12" Type="http://schemas.openxmlformats.org/officeDocument/2006/relationships/hyperlink" Target="http://en.wikipedia.org/wiki/File:Flag_of_Minnesota.sv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6.png"/><Relationship Id="rId5" Type="http://schemas.openxmlformats.org/officeDocument/2006/relationships/image" Target="../media/image22.jpeg"/><Relationship Id="rId10" Type="http://schemas.openxmlformats.org/officeDocument/2006/relationships/hyperlink" Target="http://en.wikipedia.org/wiki/File:Flag_of_Iowa.svg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026"/>
          <p:cNvSpPr txBox="1">
            <a:spLocks noChangeArrowheads="1"/>
          </p:cNvSpPr>
          <p:nvPr/>
        </p:nvSpPr>
        <p:spPr bwMode="auto">
          <a:xfrm>
            <a:off x="860425" y="4191000"/>
            <a:ext cx="74390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4800"/>
              <a:t>Introduction to Operations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4" y="2514600"/>
            <a:ext cx="7193992" cy="1381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CA6E095D-10B3-4A2D-A2B7-428C773144B7}" type="slidenum">
              <a:rPr lang="en-US" sz="1400" smtClean="0"/>
              <a:pPr eaLnBrk="1" hangingPunct="1"/>
              <a:t>2</a:t>
            </a:fld>
            <a:endParaRPr lang="en-US" sz="140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01000" cy="42672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2800" dirty="0" smtClean="0"/>
              <a:t>Intro to Operations Management</a:t>
            </a:r>
          </a:p>
          <a:p>
            <a:pPr eaLnBrk="1" hangingPunct="1"/>
            <a:r>
              <a:rPr lang="en-US" sz="2800" dirty="0" smtClean="0"/>
              <a:t>Administrative Issues</a:t>
            </a:r>
          </a:p>
          <a:p>
            <a:pPr eaLnBrk="1" hangingPunct="1"/>
            <a:r>
              <a:rPr lang="en-US" sz="2800" dirty="0" smtClean="0"/>
              <a:t>Basic Definitions</a:t>
            </a:r>
          </a:p>
          <a:p>
            <a:pPr eaLnBrk="1" hangingPunct="1"/>
            <a:r>
              <a:rPr lang="en-US" sz="2800" dirty="0" smtClean="0"/>
              <a:t>Historical Development of OM</a:t>
            </a:r>
          </a:p>
          <a:p>
            <a:pPr eaLnBrk="1" hangingPunct="1"/>
            <a:r>
              <a:rPr lang="en-US" sz="2800" dirty="0" smtClean="0"/>
              <a:t>Scientific Management</a:t>
            </a:r>
          </a:p>
          <a:p>
            <a:pPr eaLnBrk="1" hangingPunct="1"/>
            <a:r>
              <a:rPr lang="en-US" sz="2800" dirty="0" smtClean="0"/>
              <a:t>Current Issues in OM</a:t>
            </a:r>
          </a:p>
          <a:p>
            <a:pPr eaLnBrk="1" hangingPunct="1"/>
            <a:r>
              <a:rPr lang="en-US" sz="2800" dirty="0" smtClean="0"/>
              <a:t>Operations Strategy</a:t>
            </a:r>
          </a:p>
          <a:p>
            <a:pPr eaLnBrk="1" hangingPunct="1"/>
            <a:r>
              <a:rPr lang="en-US" sz="2800" dirty="0" smtClean="0"/>
              <a:t>Measures of Productivity</a:t>
            </a:r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Outline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D3C9390-09F0-4C83-81ED-8503782EBD3A}" type="slidenum">
              <a:rPr lang="en-US" sz="1400" smtClean="0"/>
              <a:pPr eaLnBrk="1" hangingPunct="1"/>
              <a:t>3</a:t>
            </a:fld>
            <a:endParaRPr lang="en-US" sz="1400" smtClean="0"/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01000" cy="42672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Web site</a:t>
            </a:r>
          </a:p>
          <a:p>
            <a:pPr lvl="1" eaLnBrk="1" hangingPunct="1"/>
            <a:r>
              <a:rPr lang="en-US" b="1" dirty="0" smtClean="0"/>
              <a:t>Mission</a:t>
            </a:r>
          </a:p>
          <a:p>
            <a:pPr lvl="1" eaLnBrk="1" hangingPunct="1"/>
            <a:r>
              <a:rPr lang="en-US" b="1" dirty="0" smtClean="0"/>
              <a:t>Description</a:t>
            </a:r>
          </a:p>
          <a:p>
            <a:pPr lvl="1" eaLnBrk="1" hangingPunct="1"/>
            <a:r>
              <a:rPr lang="en-US" b="1" dirty="0" smtClean="0"/>
              <a:t>Syllabus (note special dates)</a:t>
            </a:r>
          </a:p>
          <a:p>
            <a:pPr lvl="1" eaLnBrk="1" hangingPunct="1"/>
            <a:r>
              <a:rPr lang="en-US" b="1" dirty="0" smtClean="0"/>
              <a:t>Downloads</a:t>
            </a:r>
          </a:p>
          <a:p>
            <a:pPr eaLnBrk="1" hangingPunct="1"/>
            <a:r>
              <a:rPr lang="en-US" b="1" dirty="0" smtClean="0"/>
              <a:t>Textbook</a:t>
            </a:r>
          </a:p>
          <a:p>
            <a:pPr eaLnBrk="1" hangingPunct="1"/>
            <a:r>
              <a:rPr lang="en-US" b="1" dirty="0" smtClean="0"/>
              <a:t>TAs</a:t>
            </a:r>
          </a:p>
          <a:p>
            <a:pPr eaLnBrk="1" hangingPunct="1"/>
            <a:endParaRPr lang="en-US" b="1" dirty="0" smtClean="0"/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About the Class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Operations  --  Prof. Juran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A17136-B6D7-477B-98CF-A5CACFB398D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990600"/>
            <a:ext cx="76835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25500" y="588079"/>
            <a:ext cx="74977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4000" dirty="0" smtClean="0"/>
              <a:t>Littlefield Technologies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1202531" y="2240620"/>
            <a:ext cx="6743700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FontTx/>
              <a:buChar char="•"/>
            </a:pPr>
            <a:r>
              <a:rPr lang="en-US" sz="3600" dirty="0" smtClean="0"/>
              <a:t>Setting Up the Game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 sz="3600" dirty="0" smtClean="0"/>
              <a:t>Round 1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 sz="3600" dirty="0" smtClean="0"/>
              <a:t>Round 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3635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62000" y="685800"/>
            <a:ext cx="8229600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dirty="0" smtClean="0"/>
              <a:t>1. </a:t>
            </a:r>
            <a:r>
              <a:rPr lang="en-US" dirty="0"/>
              <a:t>O</a:t>
            </a:r>
            <a:r>
              <a:rPr lang="en-US" dirty="0" smtClean="0"/>
              <a:t>rder the Littlefield Technologies Access Code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Each </a:t>
            </a:r>
            <a:r>
              <a:rPr lang="en-US" dirty="0"/>
              <a:t>student </a:t>
            </a:r>
            <a:r>
              <a:rPr lang="en-US" dirty="0" smtClean="0"/>
              <a:t>needs an </a:t>
            </a:r>
            <a:r>
              <a:rPr lang="en-US" dirty="0"/>
              <a:t>individual access code. </a:t>
            </a:r>
            <a:endParaRPr lang="en-US" dirty="0" smtClean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http://</a:t>
            </a:r>
            <a:r>
              <a:rPr lang="en-US" dirty="0" smtClean="0"/>
              <a:t>mgr.responsive.net/Manager/ShowClient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Institution name: "New York </a:t>
            </a:r>
            <a:r>
              <a:rPr lang="en-US" dirty="0"/>
              <a:t>University</a:t>
            </a:r>
            <a:r>
              <a:rPr lang="en-US" dirty="0" smtClean="0"/>
              <a:t>"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Product: "</a:t>
            </a:r>
            <a:r>
              <a:rPr lang="en-US" dirty="0"/>
              <a:t>Littlefield Code for </a:t>
            </a:r>
            <a:r>
              <a:rPr lang="en-US" dirty="0" smtClean="0"/>
              <a:t>Professor Juran“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Price: $18 (MC, </a:t>
            </a:r>
            <a:r>
              <a:rPr lang="en-US" dirty="0"/>
              <a:t>Visa, </a:t>
            </a:r>
            <a:r>
              <a:rPr lang="en-US" dirty="0" smtClean="0"/>
              <a:t>Discover, AmEx)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78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25499" y="1019727"/>
            <a:ext cx="7497763" cy="441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dirty="0" smtClean="0"/>
              <a:t>2. Register your team </a:t>
            </a:r>
            <a:r>
              <a:rPr lang="en-US" dirty="0"/>
              <a:t>at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http://op.responsive.net/lt/nyu/start.html </a:t>
            </a:r>
            <a:endParaRPr lang="en-US" dirty="0" smtClean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To </a:t>
            </a:r>
            <a:r>
              <a:rPr lang="en-US" dirty="0"/>
              <a:t>register, </a:t>
            </a:r>
            <a:r>
              <a:rPr lang="en-US" dirty="0" smtClean="0"/>
              <a:t>you need </a:t>
            </a:r>
            <a:r>
              <a:rPr lang="en-US" dirty="0"/>
              <a:t>BOTH the individual </a:t>
            </a:r>
            <a:r>
              <a:rPr lang="en-US" dirty="0" smtClean="0"/>
              <a:t>codes </a:t>
            </a:r>
            <a:r>
              <a:rPr lang="en-US" dirty="0" smtClean="0"/>
              <a:t>and </a:t>
            </a:r>
            <a:r>
              <a:rPr lang="en-US" dirty="0"/>
              <a:t>the </a:t>
            </a:r>
            <a:r>
              <a:rPr lang="en-US" dirty="0" smtClean="0"/>
              <a:t>course code </a:t>
            </a:r>
            <a:r>
              <a:rPr lang="en-US" dirty="0"/>
              <a:t>''stern''.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Max </a:t>
            </a:r>
            <a:r>
              <a:rPr lang="en-US" dirty="0" smtClean="0"/>
              <a:t>team size 6 people.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Make </a:t>
            </a:r>
            <a:r>
              <a:rPr lang="en-US" dirty="0"/>
              <a:t>up a team name and a team </a:t>
            </a:r>
            <a:r>
              <a:rPr lang="en-US" dirty="0" smtClean="0"/>
              <a:t>password,</a:t>
            </a:r>
            <a:endParaRPr lang="en-US" dirty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	No </a:t>
            </a:r>
            <a:r>
              <a:rPr lang="en-US" dirty="0"/>
              <a:t>apostrophes!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Deadline </a:t>
            </a:r>
            <a:r>
              <a:rPr lang="en-US" dirty="0"/>
              <a:t>to register: 11:59 PM </a:t>
            </a:r>
            <a:r>
              <a:rPr lang="en-US" dirty="0" smtClean="0"/>
              <a:t>Wednesday Jan. 3</a:t>
            </a:r>
            <a:endParaRPr lang="en-US" dirty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5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25500" y="333375"/>
            <a:ext cx="7497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4000"/>
              <a:t>Playing Round 1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65138" y="1118851"/>
            <a:ext cx="82677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dirty="0"/>
              <a:t>Juran “initializes” the game by </a:t>
            </a:r>
            <a:r>
              <a:rPr lang="en-US" dirty="0" smtClean="0"/>
              <a:t>6:00 </a:t>
            </a:r>
            <a:r>
              <a:rPr lang="en-US" dirty="0"/>
              <a:t>PM </a:t>
            </a:r>
            <a:r>
              <a:rPr lang="en-US" dirty="0" smtClean="0"/>
              <a:t>Thursday, January 4, </a:t>
            </a:r>
            <a:r>
              <a:rPr lang="en-US" dirty="0"/>
              <a:t>generating 50 days of data and then pausing the </a:t>
            </a:r>
            <a:r>
              <a:rPr lang="en-US" dirty="0" smtClean="0"/>
              <a:t>game.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Once the simulator has started, access your factory from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http://</a:t>
            </a:r>
            <a:r>
              <a:rPr lang="en-US" dirty="0" smtClean="0"/>
              <a:t>op.responsive.net/lt/nyu/entry.html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While </a:t>
            </a:r>
            <a:r>
              <a:rPr lang="en-US" dirty="0"/>
              <a:t>the game is paused, you can view your factory and analyze the first 50 days of data, but you can’t make changes </a:t>
            </a:r>
            <a:r>
              <a:rPr lang="en-US" dirty="0" smtClean="0"/>
              <a:t>yet.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Juran starts the </a:t>
            </a:r>
            <a:r>
              <a:rPr lang="en-US" dirty="0" smtClean="0"/>
              <a:t>game </a:t>
            </a:r>
            <a:r>
              <a:rPr lang="en-US" dirty="0" smtClean="0"/>
              <a:t>~</a:t>
            </a:r>
            <a:r>
              <a:rPr lang="en-US" dirty="0" smtClean="0"/>
              <a:t>2</a:t>
            </a:r>
            <a:r>
              <a:rPr lang="en-US" dirty="0" smtClean="0"/>
              <a:t>:00 </a:t>
            </a:r>
            <a:r>
              <a:rPr lang="en-US" dirty="0"/>
              <a:t>PM </a:t>
            </a:r>
            <a:r>
              <a:rPr lang="en-US" dirty="0" smtClean="0"/>
              <a:t>Sunday, January 7.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The game ends automatically after 4 days, 22 hours, and 35 </a:t>
            </a:r>
            <a:r>
              <a:rPr lang="en-US" dirty="0" smtClean="0"/>
              <a:t>minutes (~12:35 PM Friday, January 12).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7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2425"/>
            <a:ext cx="8458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26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825500" y="525463"/>
            <a:ext cx="7497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4000"/>
              <a:t>Playing Round 1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65138" y="1503075"/>
            <a:ext cx="82677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dirty="0"/>
              <a:t>Objective: Finish the game with the most cash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Decision variables: Purchases/sales of machines at three manufacturing stations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Written deliverable </a:t>
            </a:r>
            <a:r>
              <a:rPr lang="en-US" dirty="0" smtClean="0"/>
              <a:t>#1: </a:t>
            </a:r>
            <a:r>
              <a:rPr lang="en-US" dirty="0"/>
              <a:t>What decisions did you make? What analysis led you to make those decisions? What did you learn from this game? 2 pages max.</a:t>
            </a:r>
          </a:p>
        </p:txBody>
      </p:sp>
    </p:spTree>
    <p:extLst>
      <p:ext uri="{BB962C8B-B14F-4D97-AF65-F5344CB8AC3E}">
        <p14:creationId xmlns:p14="http://schemas.microsoft.com/office/powerpoint/2010/main" val="41001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Record Holders (Round 1)</a:t>
            </a: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017588" y="1811338"/>
            <a:ext cx="70500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juranjuran</a:t>
            </a:r>
          </a:p>
          <a:p>
            <a:r>
              <a:rPr lang="en-US"/>
              <a:t> $1,428,756 </a:t>
            </a:r>
          </a:p>
          <a:p>
            <a:r>
              <a:rPr lang="en-US"/>
              <a:t> </a:t>
            </a:r>
          </a:p>
          <a:p>
            <a:r>
              <a:rPr lang="en-US"/>
              <a:t>Shaurav Datta</a:t>
            </a:r>
          </a:p>
          <a:p>
            <a:r>
              <a:rPr lang="en-US"/>
              <a:t>Gus Giacoman</a:t>
            </a:r>
          </a:p>
          <a:p>
            <a:r>
              <a:rPr lang="en-US"/>
              <a:t>Jordin Greene</a:t>
            </a:r>
          </a:p>
          <a:p>
            <a:r>
              <a:rPr lang="en-US"/>
              <a:t>Julia Lamm</a:t>
            </a:r>
          </a:p>
          <a:p>
            <a:r>
              <a:rPr lang="en-US"/>
              <a:t>Paulo Souza</a:t>
            </a:r>
          </a:p>
          <a:p>
            <a:r>
              <a:rPr lang="en-US"/>
              <a:t>(all MBA’11)</a:t>
            </a:r>
          </a:p>
        </p:txBody>
      </p:sp>
    </p:spTree>
    <p:extLst>
      <p:ext uri="{BB962C8B-B14F-4D97-AF65-F5344CB8AC3E}">
        <p14:creationId xmlns:p14="http://schemas.microsoft.com/office/powerpoint/2010/main" val="17421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Record Holders (Round 2)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017588" y="1811338"/>
            <a:ext cx="70500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synergy5</a:t>
            </a:r>
          </a:p>
          <a:p>
            <a:r>
              <a:rPr lang="en-US"/>
              <a:t> $1,604,719 </a:t>
            </a:r>
          </a:p>
          <a:p>
            <a:r>
              <a:rPr lang="en-US"/>
              <a:t> </a:t>
            </a:r>
          </a:p>
          <a:p>
            <a:r>
              <a:rPr lang="en-US"/>
              <a:t>Neil Mayer</a:t>
            </a:r>
          </a:p>
          <a:p>
            <a:r>
              <a:rPr lang="en-US"/>
              <a:t>Douglas Monaster</a:t>
            </a:r>
          </a:p>
          <a:p>
            <a:r>
              <a:rPr lang="en-US"/>
              <a:t>Yothin Peanpanich </a:t>
            </a:r>
          </a:p>
          <a:p>
            <a:r>
              <a:rPr lang="en-US"/>
              <a:t>Jeff Shiue</a:t>
            </a:r>
          </a:p>
          <a:p>
            <a:r>
              <a:rPr lang="en-US"/>
              <a:t>Diana Tsirlina </a:t>
            </a:r>
          </a:p>
          <a:p>
            <a:r>
              <a:rPr lang="en-US"/>
              <a:t>(all MBA’10)</a:t>
            </a:r>
          </a:p>
        </p:txBody>
      </p:sp>
    </p:spTree>
    <p:extLst>
      <p:ext uri="{BB962C8B-B14F-4D97-AF65-F5344CB8AC3E}">
        <p14:creationId xmlns:p14="http://schemas.microsoft.com/office/powerpoint/2010/main" val="382707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Record Holders (Total)</a:t>
            </a: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017588" y="1811338"/>
            <a:ext cx="70500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synergy5</a:t>
            </a:r>
          </a:p>
          <a:p>
            <a:r>
              <a:rPr lang="en-US"/>
              <a:t> $2,984,853 </a:t>
            </a:r>
          </a:p>
          <a:p>
            <a:r>
              <a:rPr lang="en-US"/>
              <a:t> </a:t>
            </a:r>
          </a:p>
          <a:p>
            <a:r>
              <a:rPr lang="en-US"/>
              <a:t>Neil Mayer</a:t>
            </a:r>
          </a:p>
          <a:p>
            <a:r>
              <a:rPr lang="en-US"/>
              <a:t>Douglas Monaster</a:t>
            </a:r>
          </a:p>
          <a:p>
            <a:r>
              <a:rPr lang="en-US"/>
              <a:t>Yothin Peanpanich </a:t>
            </a:r>
          </a:p>
          <a:p>
            <a:r>
              <a:rPr lang="en-US"/>
              <a:t>Jeff Shiue</a:t>
            </a:r>
          </a:p>
          <a:p>
            <a:r>
              <a:rPr lang="en-US"/>
              <a:t>Diana Tsirlina </a:t>
            </a:r>
          </a:p>
          <a:p>
            <a:r>
              <a:rPr lang="en-US"/>
              <a:t>(all MBA’10)</a:t>
            </a:r>
          </a:p>
        </p:txBody>
      </p:sp>
    </p:spTree>
    <p:extLst>
      <p:ext uri="{BB962C8B-B14F-4D97-AF65-F5344CB8AC3E}">
        <p14:creationId xmlns:p14="http://schemas.microsoft.com/office/powerpoint/2010/main" val="36819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409A22D-866E-4259-837C-C1E9C1FA999A}" type="slidenum">
              <a:rPr lang="en-US" sz="1400" smtClean="0"/>
              <a:pPr eaLnBrk="1" hangingPunct="1"/>
              <a:t>14</a:t>
            </a:fld>
            <a:endParaRPr lang="en-US" sz="1400" smtClean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686800" cy="1066800"/>
          </a:xfrm>
          <a:noFill/>
        </p:spPr>
        <p:txBody>
          <a:bodyPr/>
          <a:lstStyle/>
          <a:p>
            <a:pPr eaLnBrk="1" hangingPunct="1"/>
            <a:r>
              <a:rPr lang="en-US" sz="3600" b="1" smtClean="0"/>
              <a:t>What is Operations Management?</a:t>
            </a:r>
            <a:endParaRPr lang="en-US" sz="3600" b="1" i="1" smtClean="0">
              <a:solidFill>
                <a:schemeClr val="tx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505200"/>
          </a:xfrm>
          <a:noFill/>
        </p:spPr>
        <p:txBody>
          <a:bodyPr/>
          <a:lstStyle/>
          <a:p>
            <a:pPr marL="285750" indent="-285750" eaLnBrk="1" hangingPunct="1">
              <a:spcBef>
                <a:spcPct val="0"/>
              </a:spcBef>
              <a:buFontTx/>
              <a:buNone/>
            </a:pPr>
            <a:r>
              <a:rPr lang="en-US" dirty="0" smtClean="0">
                <a:solidFill>
                  <a:schemeClr val="accent1"/>
                </a:solidFill>
              </a:rPr>
              <a:t>   </a:t>
            </a:r>
            <a:r>
              <a:rPr lang="en-US" sz="3600" dirty="0" smtClean="0"/>
              <a:t>The design, control, and improvement of the systems</a:t>
            </a:r>
            <a:r>
              <a:rPr lang="en-US" sz="3600" i="1" dirty="0" smtClean="0"/>
              <a:t> </a:t>
            </a:r>
            <a:r>
              <a:rPr lang="en-US" sz="3600" dirty="0" smtClean="0"/>
              <a:t>that create and deliver the firm’s primary products and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628C908-B21E-4D4F-B2E0-760CC84A62CB}" type="slidenum">
              <a:rPr lang="en-US" sz="1400" smtClean="0"/>
              <a:pPr eaLnBrk="1" hangingPunct="1"/>
              <a:t>15</a:t>
            </a:fld>
            <a:endParaRPr lang="en-US" sz="1400" smtClean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1143000"/>
          </a:xfrm>
          <a:noFill/>
        </p:spPr>
        <p:txBody>
          <a:bodyPr/>
          <a:lstStyle/>
          <a:p>
            <a:pPr eaLnBrk="1" hangingPunct="1"/>
            <a:r>
              <a:rPr lang="en-US" sz="3600" b="1" smtClean="0"/>
              <a:t>What is a Production System?</a:t>
            </a:r>
            <a:endParaRPr lang="en-US" sz="3600" b="1" i="1" smtClean="0">
              <a:solidFill>
                <a:schemeClr val="tx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6576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mtClean="0"/>
              <a:t>   </a:t>
            </a:r>
            <a:r>
              <a:rPr lang="en-US" sz="3600" smtClean="0"/>
              <a:t>A user of resources to transform inputs into some desired outputs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A2C5F96-F2D0-4B07-8118-7CC89A17C766}" type="slidenum">
              <a:rPr lang="en-US" sz="1400" smtClean="0"/>
              <a:pPr eaLnBrk="1" hangingPunct="1"/>
              <a:t>16</a:t>
            </a:fld>
            <a:endParaRPr lang="en-US" sz="1400" smtClean="0"/>
          </a:p>
        </p:txBody>
      </p:sp>
      <p:sp>
        <p:nvSpPr>
          <p:cNvPr id="717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1143000"/>
          </a:xfrm>
          <a:noFill/>
        </p:spPr>
        <p:txBody>
          <a:bodyPr/>
          <a:lstStyle/>
          <a:p>
            <a:pPr eaLnBrk="1" hangingPunct="1"/>
            <a:r>
              <a:rPr lang="en-US" sz="3600" b="1" smtClean="0"/>
              <a:t>Important Measures of Performance</a:t>
            </a:r>
            <a:endParaRPr lang="en-US" sz="3600" b="1" i="1" smtClean="0">
              <a:solidFill>
                <a:schemeClr val="tx1"/>
              </a:solidFill>
            </a:endParaRPr>
          </a:p>
        </p:txBody>
      </p:sp>
      <p:sp>
        <p:nvSpPr>
          <p:cNvPr id="717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6858000" cy="4191000"/>
          </a:xfrm>
          <a:noFill/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3600" smtClean="0"/>
              <a:t>Efficiency: Using a minimum of resources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sz="3600" smtClean="0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3600" smtClean="0"/>
              <a:t>Effectiveness: Creating value for some customer</a:t>
            </a:r>
            <a:endParaRPr lang="en-U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EC49A02F-95C8-4209-8D19-079E0A76ABED}" type="slidenum">
              <a:rPr lang="en-US" sz="1400" smtClean="0"/>
              <a:pPr eaLnBrk="1" hangingPunct="1"/>
              <a:t>17</a:t>
            </a:fld>
            <a:endParaRPr lang="en-US" sz="1400" smtClean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4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5943600" cy="693738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Transformations</a:t>
            </a:r>
          </a:p>
        </p:txBody>
      </p:sp>
      <p:graphicFrame>
        <p:nvGraphicFramePr>
          <p:cNvPr id="8199" name="Object 2048"/>
          <p:cNvGraphicFramePr>
            <a:graphicFrameLocks noChangeAspect="1"/>
          </p:cNvGraphicFramePr>
          <p:nvPr/>
        </p:nvGraphicFramePr>
        <p:xfrm>
          <a:off x="-1295400" y="1600200"/>
          <a:ext cx="12268200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Document" r:id="rId4" imgW="5632704" imgH="1432560" progId="Word.Document.8">
                  <p:embed/>
                </p:oleObj>
              </mc:Choice>
              <mc:Fallback>
                <p:oleObj name="Document" r:id="rId4" imgW="5632704" imgH="1432560" progId="Word.Documen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95400" y="1600200"/>
                        <a:ext cx="12268200" cy="310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78D579C-6387-4973-A9FF-ABDE527DA4D8}" type="slidenum">
              <a:rPr lang="en-US" sz="1400" smtClean="0"/>
              <a:pPr eaLnBrk="1" hangingPunct="1"/>
              <a:t>18</a:t>
            </a:fld>
            <a:endParaRPr lang="en-US" sz="1400" smtClean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Rectangle 4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5943600" cy="693738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Manufacturing vs. Services</a:t>
            </a: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71500" y="1555750"/>
            <a:ext cx="83439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/>
            <a:r>
              <a:rPr lang="en-US" sz="3200" dirty="0"/>
              <a:t>What differentiates manufacturing operations from service operations?</a:t>
            </a:r>
          </a:p>
          <a:p>
            <a:pPr algn="l" eaLnBrk="1" hangingPunct="1"/>
            <a:endParaRPr lang="en-US" sz="3200" dirty="0"/>
          </a:p>
          <a:p>
            <a:pPr algn="l" eaLnBrk="1" hangingPunct="1"/>
            <a:endParaRPr lang="en-US" sz="3200" dirty="0"/>
          </a:p>
          <a:p>
            <a:pPr algn="l" eaLnBrk="1" hangingPunct="1"/>
            <a:r>
              <a:rPr lang="en-US" sz="3200" dirty="0" smtClean="0"/>
              <a:t>J&amp;C </a:t>
            </a:r>
            <a:r>
              <a:rPr lang="en-US" sz="3200" dirty="0"/>
              <a:t>proposition: All businesses are services</a:t>
            </a:r>
          </a:p>
        </p:txBody>
      </p:sp>
    </p:spTree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6774E99D-8ED7-4BC4-B13A-BC36D88AB9BB}" type="slidenum">
              <a:rPr lang="en-US" sz="1400" smtClean="0"/>
              <a:pPr eaLnBrk="1" hangingPunct="1"/>
              <a:t>19</a:t>
            </a:fld>
            <a:endParaRPr lang="en-US" sz="1400" smtClean="0"/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87388"/>
            <a:ext cx="7772400" cy="682625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Historical Development of OM</a:t>
            </a:r>
          </a:p>
        </p:txBody>
      </p:sp>
      <p:sp>
        <p:nvSpPr>
          <p:cNvPr id="1229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Craft System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Industrial Revolution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Scientific Management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Organizational Science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Operations Research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JIT and TQM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Supply Chain Management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z="2800" b="1" smtClean="0"/>
              <a:t>Internet Commerce</a:t>
            </a:r>
          </a:p>
        </p:txBody>
      </p:sp>
    </p:spTree>
  </p:cSld>
  <p:clrMapOvr>
    <a:masterClrMapping/>
  </p:clrMapOvr>
  <p:transition>
    <p:pull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77A65D8-F2F2-4CCC-B623-58E372908A30}" type="slidenum">
              <a:rPr lang="en-US" sz="1400" smtClean="0"/>
              <a:pPr eaLnBrk="1" hangingPunct="1"/>
              <a:t>20</a:t>
            </a:fld>
            <a:endParaRPr lang="en-US" sz="1400" smtClean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87388"/>
            <a:ext cx="7772400" cy="682625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Craft System</a:t>
            </a:r>
          </a:p>
        </p:txBody>
      </p:sp>
      <p:pic>
        <p:nvPicPr>
          <p:cNvPr id="13319" name="Picture 2" descr="File:Preparando una Barric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39084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4" descr="File:Cooper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60538"/>
            <a:ext cx="3429000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433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DD78D5D-F65A-491D-A750-E993068EFE8F}" type="slidenum">
              <a:rPr lang="en-US" sz="1400" smtClean="0"/>
              <a:pPr eaLnBrk="1" hangingPunct="1"/>
              <a:t>21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87388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Industrial Revolution</a:t>
            </a:r>
          </a:p>
        </p:txBody>
      </p:sp>
      <p:pic>
        <p:nvPicPr>
          <p:cNvPr id="1434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35125"/>
            <a:ext cx="2903538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3" descr="File:Flag of Connecticut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8" y="2667000"/>
            <a:ext cx="2220912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5" descr="File:Flag of the United States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243205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Rectangle 7"/>
          <p:cNvSpPr>
            <a:spLocks noChangeArrowheads="1"/>
          </p:cNvSpPr>
          <p:nvPr/>
        </p:nvSpPr>
        <p:spPr bwMode="auto">
          <a:xfrm>
            <a:off x="3607635" y="5176838"/>
            <a:ext cx="19287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Eli Whitney</a:t>
            </a:r>
          </a:p>
          <a:p>
            <a:r>
              <a:rPr lang="en-US" dirty="0" smtClean="0"/>
              <a:t>(1765 – 1825)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638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04DA33F-D1FA-45CE-98B3-CE2C13205942}" type="slidenum">
              <a:rPr lang="en-US" sz="1400" smtClean="0"/>
              <a:pPr eaLnBrk="1" hangingPunct="1"/>
              <a:t>22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87388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Scientific Management</a:t>
            </a:r>
          </a:p>
        </p:txBody>
      </p:sp>
      <p:pic>
        <p:nvPicPr>
          <p:cNvPr id="16389" name="Picture 2" descr="File:Frederick Winslow Taylor cro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62088"/>
            <a:ext cx="2286000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 descr="File:Flag of the United States.sv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243205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3335338" y="5176838"/>
            <a:ext cx="29130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Frederick W. Taylor</a:t>
            </a:r>
          </a:p>
          <a:p>
            <a:r>
              <a:rPr lang="en-US" dirty="0" smtClean="0"/>
              <a:t>(1856 – 1915)</a:t>
            </a:r>
            <a:endParaRPr lang="en-US" dirty="0"/>
          </a:p>
        </p:txBody>
      </p:sp>
      <p:pic>
        <p:nvPicPr>
          <p:cNvPr id="16392" name="Picture 4" descr="File:Flag of Pennsylvania.sv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2667000"/>
            <a:ext cx="192087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536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987FA7CD-55A0-43C3-B434-A5C712E23068}" type="slidenum">
              <a:rPr lang="en-US" sz="1400" smtClean="0"/>
              <a:pPr eaLnBrk="1" hangingPunct="1"/>
              <a:t>23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87388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Industrial Revolution</a:t>
            </a:r>
          </a:p>
        </p:txBody>
      </p:sp>
      <p:pic>
        <p:nvPicPr>
          <p:cNvPr id="15365" name="Picture 5" descr="File:Flag of the United States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243205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3607635" y="5176838"/>
            <a:ext cx="19287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Henry Ford</a:t>
            </a:r>
          </a:p>
          <a:p>
            <a:r>
              <a:rPr lang="en-US" dirty="0" smtClean="0"/>
              <a:t>(1863 – 1947)</a:t>
            </a:r>
            <a:endParaRPr lang="en-US" dirty="0"/>
          </a:p>
        </p:txBody>
      </p:sp>
      <p:pic>
        <p:nvPicPr>
          <p:cNvPr id="15367" name="Picture 2" descr="http://frommiddleclasstomillionaire.files.wordpress.com/2009/10/henry_for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600200"/>
            <a:ext cx="2857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4" descr="File:Flag of Michigan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67000"/>
            <a:ext cx="1919288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741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7A8CD09-D607-4477-81A1-DC00021313A8}" type="slidenum">
              <a:rPr lang="en-US" sz="1400" smtClean="0"/>
              <a:pPr eaLnBrk="1" hangingPunct="1"/>
              <a:t>24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87388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Organizational Science</a:t>
            </a:r>
          </a:p>
        </p:txBody>
      </p:sp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2286000" y="50371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Elton Mayo</a:t>
            </a:r>
          </a:p>
          <a:p>
            <a:r>
              <a:rPr lang="en-US"/>
              <a:t>(1880  - 1949) </a:t>
            </a:r>
          </a:p>
        </p:txBody>
      </p:sp>
      <p:pic>
        <p:nvPicPr>
          <p:cNvPr id="17414" name="Picture 2" descr="Elton May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16113"/>
            <a:ext cx="236220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File:Flag of Australia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2560638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6" descr="File:Flag of Australia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90800"/>
            <a:ext cx="2560638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36B72A3-1732-42D4-9DE4-CB82DC97DA3F}" type="slidenum">
              <a:rPr lang="en-US" sz="1400" smtClean="0"/>
              <a:pPr eaLnBrk="1" hangingPunct="1"/>
              <a:t>25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87388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Operations Research</a:t>
            </a:r>
          </a:p>
        </p:txBody>
      </p:sp>
      <p:pic>
        <p:nvPicPr>
          <p:cNvPr id="18437" name="Picture 6" descr="http://upload.wikimedia.org/wikipedia/commons/c/c3/Blackett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81200"/>
            <a:ext cx="16764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2286000" y="50371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Patrick Blackett</a:t>
            </a:r>
          </a:p>
          <a:p>
            <a:r>
              <a:rPr lang="en-US"/>
              <a:t>(1897  - 1974) </a:t>
            </a:r>
          </a:p>
        </p:txBody>
      </p:sp>
      <p:pic>
        <p:nvPicPr>
          <p:cNvPr id="18439" name="Picture 8" descr="File:Flag of the United Kingdom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2560638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 descr="File:Flag of the United Kingdom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763" y="2590800"/>
            <a:ext cx="2560637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945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E73B315F-1AD7-4E7F-8C9A-8E49E8CB16AE}" type="slidenum">
              <a:rPr lang="en-US" sz="1400" smtClean="0"/>
              <a:pPr eaLnBrk="1" hangingPunct="1"/>
              <a:t>26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28600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JIT and TQM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3382963"/>
            <a:ext cx="149225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533400" y="5297488"/>
            <a:ext cx="213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dirty="0" err="1"/>
              <a:t>Taiichi</a:t>
            </a:r>
            <a:r>
              <a:rPr lang="en-US" sz="1800" dirty="0"/>
              <a:t> </a:t>
            </a:r>
            <a:r>
              <a:rPr lang="en-US" sz="1800" dirty="0" err="1"/>
              <a:t>Ohno</a:t>
            </a:r>
            <a:endParaRPr lang="en-US" sz="1800" dirty="0"/>
          </a:p>
          <a:p>
            <a:r>
              <a:rPr lang="en-US" sz="1800" dirty="0" smtClean="0"/>
              <a:t>(1912 – 1990)</a:t>
            </a:r>
            <a:endParaRPr lang="en-US" sz="1800" dirty="0"/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3276600" y="5297488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dirty="0"/>
              <a:t>Kaoru Ishikawa</a:t>
            </a:r>
          </a:p>
          <a:p>
            <a:r>
              <a:rPr lang="en-US" sz="1800" dirty="0" smtClean="0"/>
              <a:t>(1915 – 1989)</a:t>
            </a:r>
            <a:endParaRPr lang="en-US" sz="1800" dirty="0"/>
          </a:p>
        </p:txBody>
      </p:sp>
      <p:pic>
        <p:nvPicPr>
          <p:cNvPr id="1946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63" y="3382963"/>
            <a:ext cx="11588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3382963"/>
            <a:ext cx="11969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6605588" y="5297488"/>
            <a:ext cx="1863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dirty="0" err="1"/>
              <a:t>Genichi</a:t>
            </a:r>
            <a:r>
              <a:rPr lang="en-US" sz="1800" dirty="0"/>
              <a:t> Taguchi</a:t>
            </a:r>
          </a:p>
          <a:p>
            <a:r>
              <a:rPr lang="en-US" sz="1800" dirty="0" smtClean="0"/>
              <a:t>(1924 – 2012)</a:t>
            </a:r>
            <a:endParaRPr lang="en-US" sz="1800" dirty="0"/>
          </a:p>
        </p:txBody>
      </p:sp>
      <p:pic>
        <p:nvPicPr>
          <p:cNvPr id="19467" name="Picture 9" descr="File:Flag of Japan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3" y="1296988"/>
            <a:ext cx="2744787" cy="1828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14B447C-0AC6-407C-927B-3E480A5FE7A2}" type="slidenum">
              <a:rPr lang="en-US" sz="1400" smtClean="0"/>
              <a:pPr eaLnBrk="1" hangingPunct="1"/>
              <a:t>27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28600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JIT and TQM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33400" y="5068888"/>
            <a:ext cx="213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dirty="0"/>
              <a:t>Walter </a:t>
            </a:r>
            <a:r>
              <a:rPr lang="en-US" sz="1800" dirty="0" err="1"/>
              <a:t>Shewhart</a:t>
            </a:r>
            <a:endParaRPr lang="en-US" sz="1800" dirty="0"/>
          </a:p>
          <a:p>
            <a:r>
              <a:rPr lang="en-US" sz="1800" dirty="0" smtClean="0"/>
              <a:t>(1891 – 1967)</a:t>
            </a:r>
            <a:endParaRPr lang="en-US" sz="1800" dirty="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276600" y="5068888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dirty="0"/>
              <a:t>W. Edwards Deming</a:t>
            </a:r>
          </a:p>
          <a:p>
            <a:r>
              <a:rPr lang="en-US" sz="1800" dirty="0" smtClean="0"/>
              <a:t>(1900 – 1993)</a:t>
            </a:r>
            <a:endParaRPr lang="en-US" sz="1800" dirty="0"/>
          </a:p>
        </p:txBody>
      </p:sp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6627813" y="5068888"/>
            <a:ext cx="1819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dirty="0"/>
              <a:t>Joseph M. </a:t>
            </a:r>
            <a:r>
              <a:rPr lang="en-US" sz="1800" dirty="0" err="1"/>
              <a:t>Juran</a:t>
            </a:r>
            <a:endParaRPr lang="en-US" sz="1800" dirty="0"/>
          </a:p>
          <a:p>
            <a:r>
              <a:rPr lang="en-US" sz="1800" dirty="0" smtClean="0"/>
              <a:t>(1904 – 2008)    </a:t>
            </a:r>
            <a:endParaRPr lang="en-US" sz="1800" dirty="0"/>
          </a:p>
        </p:txBody>
      </p:sp>
      <p:pic>
        <p:nvPicPr>
          <p:cNvPr id="20488" name="Picture 5" descr="File:Flag of the United States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19200"/>
            <a:ext cx="34766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2" descr="http://freshperspectives.typepad.com/.a/6a00e3933a43258834011570858e46970b-320w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3276600"/>
            <a:ext cx="133350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4" descr="http://web.fhnw.ch/personenseiten/marcel.steiner/Unterricht/angw.Stat+Datanal/download/Portraits/Walter%20Shewhart%20(1891-1967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76600"/>
            <a:ext cx="12366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8" descr="http://www.mnasq.org/images/drjura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76600"/>
            <a:ext cx="1646238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0" descr="Flag of Illinois">
            <a:hlinkClick r:id="rId8" tooltip="Flag of Illinois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5715000"/>
            <a:ext cx="771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12" descr="Flag of Iowa">
            <a:hlinkClick r:id="rId10" tooltip="Flag of Iowa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8" y="5715000"/>
            <a:ext cx="665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14" descr="Flag of Minnesota">
            <a:hlinkClick r:id="rId12" tooltip="Flag of Minnesota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715000"/>
            <a:ext cx="714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01A8549-ABEC-4113-B057-A130E7282299}" type="slidenum">
              <a:rPr lang="en-US" sz="1400" smtClean="0"/>
              <a:pPr eaLnBrk="1" hangingPunct="1"/>
              <a:t>28</a:t>
            </a:fld>
            <a:endParaRPr lang="en-US" sz="1400" smtClean="0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2625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Current Issues in OM</a:t>
            </a:r>
          </a:p>
        </p:txBody>
      </p:sp>
      <p:sp>
        <p:nvSpPr>
          <p:cNvPr id="215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10600" cy="47244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Effectively consolidating the operations resulting from mergers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Developing flexible supply chains to enable mass customization of products and services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Managing global supplier, production and distribution networks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Increased “commoditization” of suppliers</a:t>
            </a:r>
          </a:p>
        </p:txBody>
      </p:sp>
    </p:spTree>
  </p:cSld>
  <p:clrMapOvr>
    <a:masterClrMapping/>
  </p:clrMapOvr>
  <p:transition>
    <p:pull dir="r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D82BFF5-72F6-4F50-A818-4D494DB1B0C3}" type="slidenum">
              <a:rPr lang="en-US" sz="1400" smtClean="0"/>
              <a:pPr eaLnBrk="1" hangingPunct="1"/>
              <a:t>29</a:t>
            </a:fld>
            <a:endParaRPr lang="en-US" sz="1400" smtClean="0"/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838200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sz="3600" b="1" smtClean="0"/>
              <a:t>Current Issues in OM (cont’d)</a:t>
            </a:r>
          </a:p>
        </p:txBody>
      </p:sp>
      <p:sp>
        <p:nvSpPr>
          <p:cNvPr id="2253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46482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Achieving the “Service Factory”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Enhancing value added services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Making efficient use of Internet technology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Achieving good service from service firms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Operational risk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Reduced environmental impact</a:t>
            </a:r>
          </a:p>
          <a:p>
            <a:pPr eaLnBrk="1" hangingPunct="1">
              <a:spcBef>
                <a:spcPct val="10000"/>
              </a:spcBef>
              <a:spcAft>
                <a:spcPct val="10000"/>
              </a:spcAft>
            </a:pPr>
            <a:r>
              <a:rPr lang="en-US" smtClean="0"/>
              <a:t>Reduced energy consumption</a:t>
            </a:r>
          </a:p>
        </p:txBody>
      </p:sp>
    </p:spTree>
  </p:cSld>
  <p:clrMapOvr>
    <a:masterClrMapping/>
  </p:clrMapOvr>
  <p:transition>
    <p:pull dir="r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61EC470-5F04-42CF-AAC5-CF37CC50C2E2}" type="slidenum">
              <a:rPr lang="en-US" sz="1400" smtClean="0"/>
              <a:pPr eaLnBrk="1" hangingPunct="1"/>
              <a:t>30</a:t>
            </a:fld>
            <a:endParaRPr lang="en-US" sz="1400" smtClean="0"/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Operations Strategy</a:t>
            </a:r>
          </a:p>
        </p:txBody>
      </p:sp>
      <p:sp>
        <p:nvSpPr>
          <p:cNvPr id="23558" name="Text Box 28"/>
          <p:cNvSpPr txBox="1">
            <a:spLocks noChangeArrowheads="1"/>
          </p:cNvSpPr>
          <p:nvPr/>
        </p:nvSpPr>
        <p:spPr bwMode="auto">
          <a:xfrm>
            <a:off x="822325" y="1550988"/>
            <a:ext cx="7102475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/>
            <a:r>
              <a:rPr lang="en-US" sz="2800" dirty="0" smtClean="0"/>
              <a:t>J&amp;C: </a:t>
            </a:r>
            <a:r>
              <a:rPr lang="en-US" sz="2800" dirty="0"/>
              <a:t>Setting broad policies and plans for using the resources of the firm to best support its long-term competitive strategy</a:t>
            </a:r>
          </a:p>
          <a:p>
            <a:pPr algn="l" eaLnBrk="1" hangingPunct="1"/>
            <a:endParaRPr lang="en-US" sz="2800" dirty="0"/>
          </a:p>
          <a:p>
            <a:pPr algn="l" eaLnBrk="1" hangingPunct="1"/>
            <a:r>
              <a:rPr lang="en-US" sz="2800" dirty="0" err="1"/>
              <a:t>Juran</a:t>
            </a:r>
            <a:r>
              <a:rPr lang="en-US" sz="2800" dirty="0"/>
              <a:t>: Deciding how the firm’s competitive strategy will actually happen, in terms of processes that are more efficient and/or more effective than the competition’s processes.</a:t>
            </a:r>
          </a:p>
        </p:txBody>
      </p:sp>
    </p:spTree>
  </p:cSld>
  <p:clrMapOvr>
    <a:masterClrMapping/>
  </p:clrMapOvr>
  <p:transition>
    <p:pull dir="r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D452968-F0F3-4199-B686-9B55E28782E5}" type="slidenum">
              <a:rPr lang="en-US" sz="1400" smtClean="0"/>
              <a:pPr eaLnBrk="1" hangingPunct="1"/>
              <a:t>31</a:t>
            </a:fld>
            <a:endParaRPr lang="en-US" sz="1400" smtClean="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Operations Strategy</a:t>
            </a:r>
          </a:p>
        </p:txBody>
      </p:sp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822325" y="1550988"/>
            <a:ext cx="71024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/>
            <a:r>
              <a:rPr lang="en-US" sz="2800" dirty="0"/>
              <a:t>Key questions:</a:t>
            </a:r>
          </a:p>
          <a:p>
            <a:pPr algn="l" eaLnBrk="1" hangingPunct="1">
              <a:buFontTx/>
              <a:buChar char="•"/>
            </a:pPr>
            <a:r>
              <a:rPr lang="en-US" sz="2800" dirty="0"/>
              <a:t>What business are we in?</a:t>
            </a:r>
          </a:p>
          <a:p>
            <a:pPr algn="l" eaLnBrk="1" hangingPunct="1">
              <a:buFontTx/>
              <a:buChar char="•"/>
            </a:pPr>
            <a:r>
              <a:rPr lang="en-US" sz="2800" dirty="0"/>
              <a:t>Who are the customers?</a:t>
            </a:r>
          </a:p>
          <a:p>
            <a:pPr algn="l" eaLnBrk="1" hangingPunct="1">
              <a:buFontTx/>
              <a:buChar char="•"/>
            </a:pPr>
            <a:r>
              <a:rPr lang="en-US" sz="2800" dirty="0"/>
              <a:t>What do the </a:t>
            </a:r>
            <a:r>
              <a:rPr lang="en-US" sz="2800"/>
              <a:t>customers </a:t>
            </a:r>
            <a:r>
              <a:rPr lang="en-US" sz="2800" smtClean="0"/>
              <a:t>need?</a:t>
            </a:r>
            <a:endParaRPr lang="en-US" sz="2800" dirty="0"/>
          </a:p>
          <a:p>
            <a:pPr algn="l" eaLnBrk="1" hangingPunct="1">
              <a:buFontTx/>
              <a:buChar char="•"/>
            </a:pPr>
            <a:r>
              <a:rPr lang="en-US" sz="2800" dirty="0"/>
              <a:t>How can we meet those needs more efficiently/effectively than the competition?</a:t>
            </a:r>
          </a:p>
          <a:p>
            <a:pPr algn="l" eaLnBrk="1" hangingPunct="1">
              <a:buFontTx/>
              <a:buChar char="•"/>
            </a:pPr>
            <a:r>
              <a:rPr lang="en-US" sz="2800" dirty="0"/>
              <a:t>How is all of this going to change over time?</a:t>
            </a:r>
          </a:p>
          <a:p>
            <a:pPr algn="l" eaLnBrk="1" hangingPunct="1"/>
            <a:endParaRPr lang="en-US" sz="2800" dirty="0"/>
          </a:p>
        </p:txBody>
      </p:sp>
    </p:spTree>
  </p:cSld>
  <p:clrMapOvr>
    <a:masterClrMapping/>
  </p:clrMapOvr>
  <p:transition>
    <p:pull dir="r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EE9F9145-AB10-4FC8-BA7D-3EC0CB724082}" type="slidenum">
              <a:rPr lang="en-US" sz="1400" smtClean="0"/>
              <a:pPr eaLnBrk="1" hangingPunct="1"/>
              <a:t>32</a:t>
            </a:fld>
            <a:endParaRPr lang="en-US" sz="1400" smtClean="0"/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Competitive Dimensions</a:t>
            </a:r>
          </a:p>
        </p:txBody>
      </p:sp>
      <p:sp>
        <p:nvSpPr>
          <p:cNvPr id="2560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7696200" cy="5089525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Cost</a:t>
            </a:r>
          </a:p>
          <a:p>
            <a:r>
              <a:rPr lang="en-US" smtClean="0"/>
              <a:t>Product Quality and Reliability</a:t>
            </a:r>
          </a:p>
          <a:p>
            <a:r>
              <a:rPr lang="en-US" smtClean="0"/>
              <a:t>Delivery Speed</a:t>
            </a:r>
          </a:p>
          <a:p>
            <a:r>
              <a:rPr lang="en-US" smtClean="0"/>
              <a:t>Delivery Reliability</a:t>
            </a:r>
          </a:p>
          <a:p>
            <a:r>
              <a:rPr lang="en-US" smtClean="0"/>
              <a:t>Coping with Changes in Demand</a:t>
            </a:r>
          </a:p>
          <a:p>
            <a:r>
              <a:rPr lang="en-US" smtClean="0"/>
              <a:t>Flexibility and New Product Introduction Speed</a:t>
            </a:r>
          </a:p>
          <a:p>
            <a:r>
              <a:rPr lang="en-US" smtClean="0"/>
              <a:t>Other Product-Specific Criteria</a:t>
            </a:r>
          </a:p>
        </p:txBody>
      </p:sp>
    </p:spTree>
  </p:cSld>
  <p:clrMapOvr>
    <a:masterClrMapping/>
  </p:clrMapOvr>
  <p:transition>
    <p:pull dir="r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817B505-BE5F-4382-941E-0C4C699DC2F7}" type="slidenum">
              <a:rPr lang="en-US" sz="1400" smtClean="0"/>
              <a:pPr eaLnBrk="1" hangingPunct="1"/>
              <a:t>33</a:t>
            </a:fld>
            <a:endParaRPr lang="en-US" sz="1400" smtClean="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Dealing with Trade-offs</a:t>
            </a:r>
          </a:p>
        </p:txBody>
      </p:sp>
      <p:sp>
        <p:nvSpPr>
          <p:cNvPr id="26630" name="Text Box 13"/>
          <p:cNvSpPr txBox="1">
            <a:spLocks noChangeArrowheads="1"/>
          </p:cNvSpPr>
          <p:nvPr/>
        </p:nvSpPr>
        <p:spPr bwMode="auto">
          <a:xfrm>
            <a:off x="1752600" y="1905000"/>
            <a:ext cx="4043363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sz="3200"/>
              <a:t>Cost vs. Quality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Flexibility vs. Speed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Etc.</a:t>
            </a:r>
          </a:p>
        </p:txBody>
      </p:sp>
    </p:spTree>
  </p:cSld>
  <p:clrMapOvr>
    <a:masterClrMapping/>
  </p:clrMapOvr>
  <p:transition>
    <p:pull dir="r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4DF3E63-EEF8-497D-8F58-BAB8677AA5C4}" type="slidenum">
              <a:rPr lang="en-US" sz="1400" smtClean="0"/>
              <a:pPr eaLnBrk="1" hangingPunct="1"/>
              <a:t>34</a:t>
            </a:fld>
            <a:endParaRPr lang="en-US" sz="1400" smtClean="0"/>
          </a:p>
        </p:txBody>
      </p:sp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Strategic Frameworks</a:t>
            </a:r>
          </a:p>
        </p:txBody>
      </p:sp>
      <p:sp>
        <p:nvSpPr>
          <p:cNvPr id="28678" name="Text Box 28"/>
          <p:cNvSpPr txBox="1">
            <a:spLocks noChangeArrowheads="1"/>
          </p:cNvSpPr>
          <p:nvPr/>
        </p:nvSpPr>
        <p:spPr bwMode="auto">
          <a:xfrm>
            <a:off x="746125" y="1555750"/>
            <a:ext cx="7635875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/>
            <a:r>
              <a:rPr lang="en-US" sz="3200"/>
              <a:t>Kaplan and Norton: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Financial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Customer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Internal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Learning and Growth</a:t>
            </a:r>
          </a:p>
        </p:txBody>
      </p:sp>
    </p:spTree>
  </p:cSld>
  <p:clrMapOvr>
    <a:masterClrMapping/>
  </p:clrMapOvr>
  <p:transition>
    <p:pull dir="r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8B907A0-ABC0-4812-A9AD-2744AED9F09A}" type="slidenum">
              <a:rPr lang="en-US" sz="1400" smtClean="0"/>
              <a:pPr eaLnBrk="1" hangingPunct="1"/>
              <a:t>35</a:t>
            </a:fld>
            <a:endParaRPr lang="en-US" sz="1400" smtClean="0"/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Strategic Frameworks</a:t>
            </a:r>
          </a:p>
        </p:txBody>
      </p:sp>
      <p:sp>
        <p:nvSpPr>
          <p:cNvPr id="29702" name="Text Box 4"/>
          <p:cNvSpPr txBox="1">
            <a:spLocks noChangeArrowheads="1"/>
          </p:cNvSpPr>
          <p:nvPr/>
        </p:nvSpPr>
        <p:spPr bwMode="auto">
          <a:xfrm>
            <a:off x="746125" y="1555750"/>
            <a:ext cx="7635875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/>
            <a:r>
              <a:rPr lang="en-US" sz="3200"/>
              <a:t>Michael Porter: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Rivalry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Threat of Substitutes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Buyer Power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Supplier Power</a:t>
            </a:r>
          </a:p>
          <a:p>
            <a:pPr algn="l" eaLnBrk="1" hangingPunct="1">
              <a:buFontTx/>
              <a:buChar char="•"/>
            </a:pPr>
            <a:r>
              <a:rPr lang="en-US" sz="3200"/>
              <a:t>Barriers to Entry / Threat of Entry</a:t>
            </a:r>
          </a:p>
        </p:txBody>
      </p:sp>
    </p:spTree>
  </p:cSld>
  <p:clrMapOvr>
    <a:masterClrMapping/>
  </p:clrMapOvr>
  <p:transition>
    <p:pull dir="r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B78E193-29A5-494A-B9BE-84F5DC345F04}" type="slidenum">
              <a:rPr lang="en-US" sz="1400" smtClean="0"/>
              <a:pPr eaLnBrk="1" hangingPunct="1"/>
              <a:t>36</a:t>
            </a:fld>
            <a:endParaRPr lang="en-US" sz="1400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600" b="1" smtClean="0"/>
              <a:t>What is Productivity?</a:t>
            </a:r>
            <a:endParaRPr lang="en-US" sz="3600" b="1" i="1" smtClean="0">
              <a:solidFill>
                <a:schemeClr val="tx1"/>
              </a:solidFill>
            </a:endParaRP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b="1" smtClean="0"/>
              <a:t>   </a:t>
            </a:r>
            <a:r>
              <a:rPr lang="en-US" smtClean="0"/>
              <a:t>Productivity is a common measure on how well resources are being used.  In the broadest sense, it can be defined as the following ratio: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mtClean="0"/>
              <a:t>				     </a:t>
            </a:r>
            <a:r>
              <a:rPr lang="en-US" u="sng" smtClean="0"/>
              <a:t>Outputs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mtClean="0"/>
              <a:t>				      Inputs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FD884EE-22CD-4B78-A3E2-4B1D0B282041}" type="slidenum">
              <a:rPr lang="en-US" sz="1400" smtClean="0"/>
              <a:pPr eaLnBrk="1" hangingPunct="1"/>
              <a:t>37</a:t>
            </a:fld>
            <a:endParaRPr lang="en-US" sz="1400" smtClean="0"/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Total Measure Productivity</a:t>
            </a:r>
          </a:p>
        </p:txBody>
      </p:sp>
      <p:sp>
        <p:nvSpPr>
          <p:cNvPr id="337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7696200" cy="1600200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smtClean="0"/>
              <a:t>Total Measure Productivity = </a:t>
            </a:r>
            <a:r>
              <a:rPr lang="en-US" b="1" u="sng" smtClean="0"/>
              <a:t>Outputs</a:t>
            </a:r>
            <a:endParaRPr lang="en-US" b="1" smtClean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200" b="1" smtClean="0"/>
              <a:t>						        Inputs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mtClean="0"/>
              <a:t>		          </a:t>
            </a: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0" y="2895600"/>
            <a:ext cx="8686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algn="l" eaLnBrk="0" hangingPunct="0">
              <a:spcBef>
                <a:spcPct val="20000"/>
              </a:spcBef>
              <a:buClr>
                <a:srgbClr val="660033"/>
              </a:buClr>
              <a:buSzPct val="75000"/>
              <a:buFont typeface="Symbol" pitchFamily="18" charset="2"/>
              <a:buNone/>
            </a:pPr>
            <a:r>
              <a:rPr lang="en-US" sz="3200">
                <a:solidFill>
                  <a:srgbClr val="660033"/>
                </a:solidFill>
              </a:rPr>
              <a:t>					</a:t>
            </a:r>
            <a:r>
              <a:rPr lang="en-US" sz="3200" b="1">
                <a:solidFill>
                  <a:srgbClr val="660033"/>
                </a:solidFill>
              </a:rPr>
              <a:t>	            </a:t>
            </a:r>
            <a:r>
              <a:rPr lang="en-US" sz="3200" b="1"/>
              <a:t>or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660033"/>
              </a:buClr>
              <a:buSzPct val="75000"/>
              <a:buFont typeface="Symbol" pitchFamily="18" charset="2"/>
              <a:buNone/>
            </a:pPr>
            <a:r>
              <a:rPr lang="en-US" sz="3200" b="1"/>
              <a:t>                           </a:t>
            </a:r>
            <a:r>
              <a:rPr lang="en-US" sz="2800" b="1"/>
              <a:t>= </a:t>
            </a:r>
            <a:r>
              <a:rPr lang="en-US" sz="2800" b="1" u="sng"/>
              <a:t>Goods and services produced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rgbClr val="660033"/>
              </a:buClr>
              <a:buSzPct val="75000"/>
              <a:buFont typeface="Symbol" pitchFamily="18" charset="2"/>
              <a:buNone/>
            </a:pPr>
            <a:r>
              <a:rPr lang="en-US" sz="2800" b="1"/>
              <a:t>				               All resources used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BD118AA-6AE5-4752-BCF1-05D18AF432A6}" type="slidenum">
              <a:rPr lang="en-US" sz="1400" smtClean="0"/>
              <a:pPr eaLnBrk="1" hangingPunct="1"/>
              <a:t>38</a:t>
            </a:fld>
            <a:endParaRPr lang="en-US" sz="1400" smtClean="0"/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Partial Measure Productivity</a:t>
            </a:r>
          </a:p>
        </p:txBody>
      </p:sp>
      <p:sp>
        <p:nvSpPr>
          <p:cNvPr id="3482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572000"/>
          </a:xfrm>
          <a:noFill/>
        </p:spPr>
        <p:txBody>
          <a:bodyPr lIns="90488" tIns="44450" rIns="90488" bIns="44450"/>
          <a:lstStyle/>
          <a:p>
            <a:pPr>
              <a:buFontTx/>
              <a:buNone/>
            </a:pPr>
            <a:endParaRPr lang="en-US" b="1" smtClean="0"/>
          </a:p>
          <a:p>
            <a:pPr>
              <a:buFontTx/>
              <a:buNone/>
            </a:pPr>
            <a:r>
              <a:rPr lang="en-US" b="1" smtClean="0"/>
              <a:t>       </a:t>
            </a:r>
            <a:r>
              <a:rPr lang="en-US" b="1" u="sng" smtClean="0"/>
              <a:t>Output</a:t>
            </a:r>
            <a:r>
              <a:rPr lang="en-US" b="1" smtClean="0"/>
              <a:t> or </a:t>
            </a:r>
            <a:r>
              <a:rPr lang="en-US" b="1" u="sng" smtClean="0"/>
              <a:t>Output</a:t>
            </a:r>
            <a:r>
              <a:rPr lang="en-US" b="1" smtClean="0"/>
              <a:t> or </a:t>
            </a:r>
            <a:r>
              <a:rPr lang="en-US" b="1" u="sng" smtClean="0"/>
              <a:t>Output</a:t>
            </a:r>
            <a:r>
              <a:rPr lang="en-US" b="1" smtClean="0"/>
              <a:t> or </a:t>
            </a:r>
            <a:r>
              <a:rPr lang="en-US" b="1" u="sng" smtClean="0"/>
              <a:t>Output</a:t>
            </a:r>
          </a:p>
          <a:p>
            <a:pPr lvl="1">
              <a:buFontTx/>
              <a:buNone/>
            </a:pPr>
            <a:r>
              <a:rPr lang="en-US" b="1" smtClean="0"/>
              <a:t>      Labor         Capital      Materials     Energy	</a:t>
            </a:r>
            <a:r>
              <a:rPr lang="en-US" smtClean="0"/>
              <a:t>				</a:t>
            </a:r>
          </a:p>
          <a:p>
            <a:pPr lvl="1">
              <a:buFontTx/>
              <a:buNone/>
            </a:pPr>
            <a:r>
              <a:rPr lang="en-US" smtClean="0"/>
              <a:t>	</a:t>
            </a:r>
          </a:p>
        </p:txBody>
      </p:sp>
    </p:spTree>
  </p:cSld>
  <p:clrMapOvr>
    <a:masterClrMapping/>
  </p:clrMapOvr>
  <p:transition>
    <p:pull dir="r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C7DE7A35-DD79-46DF-BFB9-DA5370783E64}" type="slidenum">
              <a:rPr lang="en-US" sz="1400" smtClean="0"/>
              <a:pPr eaLnBrk="1" hangingPunct="1"/>
              <a:t>39</a:t>
            </a:fld>
            <a:endParaRPr lang="en-US" sz="1400" smtClean="0"/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Multifactor Measure Productivity</a:t>
            </a:r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572000"/>
          </a:xfrm>
          <a:noFill/>
        </p:spPr>
        <p:txBody>
          <a:bodyPr lIns="90488" tIns="44450" rIns="90488" bIns="44450"/>
          <a:lstStyle/>
          <a:p>
            <a:pPr>
              <a:buFontTx/>
              <a:buNone/>
            </a:pPr>
            <a:endParaRPr lang="en-US" b="1" smtClean="0"/>
          </a:p>
          <a:p>
            <a:pPr>
              <a:buFontTx/>
              <a:buNone/>
            </a:pPr>
            <a:r>
              <a:rPr lang="en-US" smtClean="0"/>
              <a:t>            </a:t>
            </a:r>
            <a:r>
              <a:rPr lang="en-US" u="sng" smtClean="0"/>
              <a:t>                      </a:t>
            </a:r>
            <a:r>
              <a:rPr lang="en-US" b="1" u="sng" smtClean="0"/>
              <a:t>Output                       .</a:t>
            </a:r>
          </a:p>
          <a:p>
            <a:pPr lvl="1">
              <a:buFontTx/>
              <a:buNone/>
            </a:pPr>
            <a:r>
              <a:rPr lang="en-US" b="1" smtClean="0"/>
              <a:t>           Labor    +     Capital      +    Energy</a:t>
            </a:r>
          </a:p>
          <a:p>
            <a:pPr lvl="1">
              <a:buFontTx/>
              <a:buNone/>
            </a:pPr>
            <a:endParaRPr lang="en-US" sz="1200" b="1" smtClean="0"/>
          </a:p>
          <a:p>
            <a:pPr lvl="1">
              <a:buFontTx/>
              <a:buNone/>
            </a:pPr>
            <a:r>
              <a:rPr lang="en-US" b="1" smtClean="0"/>
              <a:t>				          or</a:t>
            </a:r>
          </a:p>
          <a:p>
            <a:pPr lvl="1">
              <a:buFontTx/>
              <a:buNone/>
            </a:pPr>
            <a:endParaRPr lang="en-US" sz="1200" b="1" smtClean="0"/>
          </a:p>
          <a:p>
            <a:pPr>
              <a:buFontTx/>
              <a:buNone/>
            </a:pPr>
            <a:r>
              <a:rPr lang="en-US" b="1" smtClean="0"/>
              <a:t>            </a:t>
            </a:r>
            <a:r>
              <a:rPr lang="en-US" b="1" u="sng" smtClean="0"/>
              <a:t>                       Output                       .</a:t>
            </a:r>
          </a:p>
          <a:p>
            <a:pPr lvl="1">
              <a:buFontTx/>
              <a:buNone/>
            </a:pPr>
            <a:r>
              <a:rPr lang="en-US" b="1" smtClean="0"/>
              <a:t>           Labor    +     Capital      +    Materials</a:t>
            </a:r>
          </a:p>
          <a:p>
            <a:pPr lvl="1">
              <a:buFontTx/>
              <a:buNone/>
            </a:pPr>
            <a:endParaRPr lang="en-US" b="1" smtClean="0"/>
          </a:p>
        </p:txBody>
      </p:sp>
    </p:spTree>
  </p:cSld>
  <p:clrMapOvr>
    <a:masterClrMapping/>
  </p:clrMapOvr>
  <p:transition>
    <p:pull dir="r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5C76773-63E0-40BE-8C1A-B5715795ED29}" type="slidenum">
              <a:rPr lang="en-US" sz="1400" smtClean="0"/>
              <a:pPr eaLnBrk="1" hangingPunct="1"/>
              <a:t>40</a:t>
            </a:fld>
            <a:endParaRPr lang="en-US" sz="1400" smtClean="0"/>
          </a:p>
        </p:txBody>
      </p:sp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4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Summary 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914400" y="15240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800" kern="0" smtClean="0"/>
              <a:t>Intro to Operations Management</a:t>
            </a:r>
          </a:p>
          <a:p>
            <a:pPr eaLnBrk="1" hangingPunct="1"/>
            <a:r>
              <a:rPr lang="en-US" sz="2800" kern="0" smtClean="0"/>
              <a:t>Administrative Issues</a:t>
            </a:r>
          </a:p>
          <a:p>
            <a:pPr eaLnBrk="1" hangingPunct="1"/>
            <a:r>
              <a:rPr lang="en-US" sz="2800" kern="0" smtClean="0"/>
              <a:t>Basic Definitions</a:t>
            </a:r>
          </a:p>
          <a:p>
            <a:pPr eaLnBrk="1" hangingPunct="1"/>
            <a:r>
              <a:rPr lang="en-US" sz="2800" kern="0" smtClean="0"/>
              <a:t>Historical Development of OM</a:t>
            </a:r>
          </a:p>
          <a:p>
            <a:pPr eaLnBrk="1" hangingPunct="1"/>
            <a:r>
              <a:rPr lang="en-US" sz="2800" kern="0" smtClean="0"/>
              <a:t>Scientific Management</a:t>
            </a:r>
          </a:p>
          <a:p>
            <a:pPr eaLnBrk="1" hangingPunct="1"/>
            <a:r>
              <a:rPr lang="en-US" sz="2800" kern="0" smtClean="0"/>
              <a:t>Current Issues in OM</a:t>
            </a:r>
          </a:p>
          <a:p>
            <a:pPr eaLnBrk="1" hangingPunct="1"/>
            <a:r>
              <a:rPr lang="en-US" sz="2800" kern="0" smtClean="0"/>
              <a:t>Operations Strategy</a:t>
            </a:r>
          </a:p>
          <a:p>
            <a:pPr eaLnBrk="1" hangingPunct="1"/>
            <a:r>
              <a:rPr lang="en-US" sz="2800" kern="0" smtClean="0"/>
              <a:t>Measures of Productivity</a:t>
            </a:r>
            <a:endParaRPr lang="en-US" sz="2800" kern="0" dirty="0" smtClean="0"/>
          </a:p>
        </p:txBody>
      </p:sp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nyu-om">
  <a:themeElements>
    <a:clrScheme name="nyu-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yu-om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nyu-o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u-o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F:\OMCore\nyu-om.pot</Template>
  <TotalTime>274506913</TotalTime>
  <Pages>20</Pages>
  <Words>1117</Words>
  <Application>Microsoft Office PowerPoint</Application>
  <PresentationFormat>On-screen Show (4:3)</PresentationFormat>
  <Paragraphs>304</Paragraphs>
  <Slides>40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Book Antiqua</vt:lpstr>
      <vt:lpstr>Symbol</vt:lpstr>
      <vt:lpstr>Times New Roman</vt:lpstr>
      <vt:lpstr>nyu-om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Record Holders (Round 1)</vt:lpstr>
      <vt:lpstr>Record Holders (Round 2)</vt:lpstr>
      <vt:lpstr>Record Holders (Total)</vt:lpstr>
      <vt:lpstr>What is Operations Management?</vt:lpstr>
      <vt:lpstr>What is a Production System?</vt:lpstr>
      <vt:lpstr>Important Measures of Performance</vt:lpstr>
      <vt:lpstr>Transformations</vt:lpstr>
      <vt:lpstr>Manufacturing vs. Services</vt:lpstr>
      <vt:lpstr>Historical Development of OM</vt:lpstr>
      <vt:lpstr>Craft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Issues in OM</vt:lpstr>
      <vt:lpstr>Current Issues in OM (cont’d)</vt:lpstr>
      <vt:lpstr>Operations Strategy</vt:lpstr>
      <vt:lpstr>Operations Strategy</vt:lpstr>
      <vt:lpstr>Competitive Dimensions</vt:lpstr>
      <vt:lpstr>Dealing with Trade-offs</vt:lpstr>
      <vt:lpstr>Strategic Frameworks</vt:lpstr>
      <vt:lpstr>Strategic Frameworks</vt:lpstr>
      <vt:lpstr>What is Productivity?</vt:lpstr>
      <vt:lpstr>Total Measure Productivity</vt:lpstr>
      <vt:lpstr>Partial Measure Productivity</vt:lpstr>
      <vt:lpstr>Multifactor Measure Productivity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Juran</dc:creator>
  <cp:lastModifiedBy>Juran, David</cp:lastModifiedBy>
  <cp:revision>112</cp:revision>
  <cp:lastPrinted>1601-01-01T00:00:00Z</cp:lastPrinted>
  <dcterms:created xsi:type="dcterms:W3CDTF">1997-10-01T23:09:06Z</dcterms:created>
  <dcterms:modified xsi:type="dcterms:W3CDTF">2018-01-02T20:31:12Z</dcterms:modified>
</cp:coreProperties>
</file>