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1"/>
  </p:sldMasterIdLst>
  <p:notesMasterIdLst>
    <p:notesMasterId r:id="rId26"/>
  </p:notesMasterIdLst>
  <p:handoutMasterIdLst>
    <p:handoutMasterId r:id="rId27"/>
  </p:handoutMasterIdLst>
  <p:sldIdLst>
    <p:sldId id="302" r:id="rId2"/>
    <p:sldId id="257" r:id="rId3"/>
    <p:sldId id="347" r:id="rId4"/>
    <p:sldId id="349" r:id="rId5"/>
    <p:sldId id="341" r:id="rId6"/>
    <p:sldId id="337" r:id="rId7"/>
    <p:sldId id="332" r:id="rId8"/>
    <p:sldId id="352" r:id="rId9"/>
    <p:sldId id="353" r:id="rId10"/>
    <p:sldId id="339" r:id="rId11"/>
    <p:sldId id="338" r:id="rId12"/>
    <p:sldId id="350" r:id="rId13"/>
    <p:sldId id="342" r:id="rId14"/>
    <p:sldId id="354" r:id="rId15"/>
    <p:sldId id="345" r:id="rId16"/>
    <p:sldId id="346" r:id="rId17"/>
    <p:sldId id="333" r:id="rId18"/>
    <p:sldId id="334" r:id="rId19"/>
    <p:sldId id="335" r:id="rId20"/>
    <p:sldId id="381" r:id="rId21"/>
    <p:sldId id="382" r:id="rId22"/>
    <p:sldId id="365" r:id="rId23"/>
    <p:sldId id="380" r:id="rId24"/>
    <p:sldId id="355" r:id="rId25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F4300"/>
    <a:srgbClr val="00AE00"/>
    <a:srgbClr val="DA9D70"/>
    <a:srgbClr val="FDF5BA"/>
    <a:srgbClr val="FF92A2"/>
    <a:srgbClr val="66CCFF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9174" autoAdjust="0"/>
    <p:restoredTop sz="94660"/>
  </p:normalViewPr>
  <p:slideViewPr>
    <p:cSldViewPr>
      <p:cViewPr varScale="1">
        <p:scale>
          <a:sx n="74" d="100"/>
          <a:sy n="74" d="100"/>
        </p:scale>
        <p:origin x="16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9.xml"/><Relationship Id="rId7" Type="http://schemas.openxmlformats.org/officeDocument/2006/relationships/slide" Target="slides/slide19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12.xml"/><Relationship Id="rId5" Type="http://schemas.openxmlformats.org/officeDocument/2006/relationships/slide" Target="slides/slide11.xml"/><Relationship Id="rId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6293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57200" y="3322638"/>
            <a:ext cx="5867400" cy="513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6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7106772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03972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970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27310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072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7993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175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13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4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2775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21777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4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3799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65807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4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482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02213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4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584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34224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4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687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39363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4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7895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39215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4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8919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94596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4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994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15303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17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7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902922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17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9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817723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17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011578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20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9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3431641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4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506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837855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4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608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88106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4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711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547050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4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8135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48679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91620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6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3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2282018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32912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2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3255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0872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AE4ED-3489-4B3D-9A8C-E4EDFF0680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28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69FD6-942D-4342-B6C5-A130012EC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62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9AC5D-6FEB-4BE4-82A4-EA95C2A42B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93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A7B0F-83FC-41B7-A7F8-E3E4824DB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0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99D64-6ECB-4C25-862A-C3D3AF45F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4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5D76D-2640-409D-A65B-5A9031B58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75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919D2-CF72-479D-A82D-9B5D448110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8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55138-3030-4735-B520-09AB021CD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700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09D8E-156C-459A-B593-CADAE814E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41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68555-6659-4DD8-A31F-F5432D304D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97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95A7D-7425-456C-BDAE-D8B9D413D1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9620" name="Rectangle 10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n-US"/>
              <a:t>Operations  --  Prof. Juran</a:t>
            </a:r>
          </a:p>
        </p:txBody>
      </p:sp>
      <p:sp>
        <p:nvSpPr>
          <p:cNvPr id="239621" name="Rectangle 10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FD0E02F-4559-46A1-852C-6C1558675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Rectangle 1030"/>
          <p:cNvSpPr>
            <a:spLocks noChangeArrowheads="1"/>
          </p:cNvSpPr>
          <p:nvPr/>
        </p:nvSpPr>
        <p:spPr bwMode="auto">
          <a:xfrm>
            <a:off x="6324600" y="6616700"/>
            <a:ext cx="28194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buFontTx/>
              <a:buChar char="©"/>
            </a:pPr>
            <a:r>
              <a:rPr lang="en-US" sz="1000" b="1" i="1">
                <a:solidFill>
                  <a:schemeClr val="bg1"/>
                </a:solidFill>
              </a:rPr>
              <a:t>The McGraw-Hill Companies, Inc., 2004</a:t>
            </a:r>
          </a:p>
        </p:txBody>
      </p:sp>
      <p:sp>
        <p:nvSpPr>
          <p:cNvPr id="1031" name="Rectangle 1031"/>
          <p:cNvSpPr>
            <a:spLocks noChangeArrowheads="1"/>
          </p:cNvSpPr>
          <p:nvPr userDrawn="1"/>
        </p:nvSpPr>
        <p:spPr bwMode="auto">
          <a:xfrm>
            <a:off x="6324600" y="6616700"/>
            <a:ext cx="28194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buFontTx/>
              <a:buChar char="©"/>
            </a:pPr>
            <a:r>
              <a:rPr lang="en-US" sz="1000" b="1" i="1">
                <a:solidFill>
                  <a:schemeClr val="bg1"/>
                </a:solidFill>
              </a:rPr>
              <a:t>The McGraw-Hill Companies, Inc., 2004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2228850" y="4191000"/>
            <a:ext cx="470693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4800"/>
              <a:t>Process Analysis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04" y="2514600"/>
            <a:ext cx="7193992" cy="13811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30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ABB36ABD-7835-45C1-909C-3D2DFE83A861}" type="slidenum">
              <a:rPr lang="en-US" sz="1400" smtClean="0"/>
              <a:pPr eaLnBrk="1" hangingPunct="1"/>
              <a:t>2</a:t>
            </a:fld>
            <a:endParaRPr lang="en-US" sz="140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Text Box 9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/>
              <a:t>Outline </a:t>
            </a:r>
          </a:p>
        </p:txBody>
      </p:sp>
      <p:sp>
        <p:nvSpPr>
          <p:cNvPr id="3078" name="Rectangle 1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Process Analysis Defined</a:t>
            </a:r>
          </a:p>
          <a:p>
            <a:pPr eaLnBrk="1" hangingPunct="1"/>
            <a:r>
              <a:rPr lang="en-US" smtClean="0"/>
              <a:t>Key Terms and Metrics</a:t>
            </a:r>
          </a:p>
          <a:p>
            <a:pPr eaLnBrk="1" hangingPunct="1"/>
            <a:r>
              <a:rPr lang="en-US" smtClean="0"/>
              <a:t>Process Flowcharting</a:t>
            </a:r>
          </a:p>
          <a:p>
            <a:pPr eaLnBrk="1" hangingPunct="1"/>
            <a:r>
              <a:rPr lang="en-US" smtClean="0"/>
              <a:t>Example: Ouslander</a:t>
            </a:r>
          </a:p>
        </p:txBody>
      </p:sp>
    </p:spTree>
  </p:cSld>
  <p:clrMapOvr>
    <a:masterClrMapping/>
  </p:clrMapOvr>
  <p:transition>
    <p:pull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AD43A28C-6394-451D-8151-2BEF60F6233A}" type="slidenum">
              <a:rPr lang="en-US" sz="1400" smtClean="0"/>
              <a:pPr eaLnBrk="1" hangingPunct="1"/>
              <a:t>3</a:t>
            </a:fld>
            <a:endParaRPr lang="en-US" sz="1400" smtClean="0"/>
          </a:p>
        </p:txBody>
      </p:sp>
      <p:sp>
        <p:nvSpPr>
          <p:cNvPr id="4100" name="Rectangle 1026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8001000" cy="4267200"/>
          </a:xfrm>
          <a:noFill/>
        </p:spPr>
        <p:txBody>
          <a:bodyPr lIns="90488" tIns="44450" rIns="90488" bIns="44450"/>
          <a:lstStyle/>
          <a:p>
            <a:pPr marL="0" indent="0" eaLnBrk="1" hangingPunct="1">
              <a:buFontTx/>
              <a:buNone/>
            </a:pPr>
            <a:r>
              <a:rPr lang="en-US" smtClean="0"/>
              <a:t>A set of concepts, tools, and metrics for describing, planning, controlling managing, and improving processes.</a:t>
            </a:r>
          </a:p>
          <a:p>
            <a:pPr marL="0" indent="0" eaLnBrk="1" hangingPunct="1">
              <a:buFontTx/>
              <a:buNone/>
            </a:pPr>
            <a:endParaRPr lang="en-US" smtClean="0"/>
          </a:p>
          <a:p>
            <a:pPr marL="0" indent="0" eaLnBrk="1" hangingPunct="1">
              <a:buFontTx/>
              <a:buNone/>
            </a:pPr>
            <a:r>
              <a:rPr lang="en-US" smtClean="0"/>
              <a:t>A </a:t>
            </a:r>
            <a:r>
              <a:rPr lang="en-US" b="1" smtClean="0"/>
              <a:t>process</a:t>
            </a:r>
            <a:r>
              <a:rPr lang="en-US" smtClean="0"/>
              <a:t> is any part of an organization that transforms inputs into outputs, preferably adding value. </a:t>
            </a:r>
          </a:p>
        </p:txBody>
      </p:sp>
      <p:sp>
        <p:nvSpPr>
          <p:cNvPr id="4102" name="Text Box 1028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/>
              <a:t>Process Analysis </a:t>
            </a:r>
          </a:p>
        </p:txBody>
      </p:sp>
    </p:spTree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33EACC1D-DA7D-4394-96DF-AB4CA235479E}" type="slidenum">
              <a:rPr lang="en-US" sz="1400" smtClean="0"/>
              <a:pPr eaLnBrk="1" hangingPunct="1"/>
              <a:t>4</a:t>
            </a:fld>
            <a:endParaRPr lang="en-US" sz="1400" smtClean="0"/>
          </a:p>
        </p:txBody>
      </p:sp>
      <p:sp>
        <p:nvSpPr>
          <p:cNvPr id="5124" name="Rectangle 1026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8001000" cy="42672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2800" smtClean="0"/>
              <a:t>Process Layout</a:t>
            </a:r>
          </a:p>
          <a:p>
            <a:pPr lvl="1" eaLnBrk="1" hangingPunct="1"/>
            <a:r>
              <a:rPr lang="en-US" sz="2400" smtClean="0"/>
              <a:t>Traditional Approach</a:t>
            </a:r>
          </a:p>
          <a:p>
            <a:pPr lvl="1" eaLnBrk="1" hangingPunct="1"/>
            <a:r>
              <a:rPr lang="en-US" sz="2400" smtClean="0"/>
              <a:t>Aimed at Economies of Scale and Specialization</a:t>
            </a:r>
          </a:p>
          <a:p>
            <a:pPr eaLnBrk="1" hangingPunct="1"/>
            <a:endParaRPr lang="en-US" sz="2800" smtClean="0"/>
          </a:p>
          <a:p>
            <a:pPr eaLnBrk="1" hangingPunct="1"/>
            <a:r>
              <a:rPr lang="en-US" sz="2800" smtClean="0"/>
              <a:t>Product Layout</a:t>
            </a:r>
          </a:p>
          <a:p>
            <a:pPr lvl="1" eaLnBrk="1" hangingPunct="1"/>
            <a:r>
              <a:rPr lang="en-US" sz="2400" smtClean="0"/>
              <a:t>Basis for Cellular Manufacturing, Applied in some services</a:t>
            </a:r>
          </a:p>
          <a:p>
            <a:pPr lvl="1" eaLnBrk="1" hangingPunct="1"/>
            <a:r>
              <a:rPr lang="en-US" sz="2400" smtClean="0"/>
              <a:t>More customer focused?</a:t>
            </a:r>
          </a:p>
          <a:p>
            <a:pPr lvl="1" eaLnBrk="1" hangingPunct="1"/>
            <a:r>
              <a:rPr lang="en-US" sz="2400" smtClean="0"/>
              <a:t>Behavioral benefits among workers?</a:t>
            </a:r>
          </a:p>
        </p:txBody>
      </p:sp>
      <p:sp>
        <p:nvSpPr>
          <p:cNvPr id="5126" name="Text Box 1028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/>
              <a:t>Process Layout</a:t>
            </a:r>
          </a:p>
        </p:txBody>
      </p:sp>
    </p:spTree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58AF03A8-1D72-4F4C-9EBB-BF06B694DFE8}" type="slidenum">
              <a:rPr lang="en-US" sz="1400" smtClean="0"/>
              <a:pPr eaLnBrk="1" hangingPunct="1"/>
              <a:t>5</a:t>
            </a:fld>
            <a:endParaRPr lang="en-US" sz="1400" smtClean="0"/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/>
          </a:p>
        </p:txBody>
      </p:sp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Other Types of Processes</a:t>
            </a:r>
          </a:p>
        </p:txBody>
      </p:sp>
      <p:sp>
        <p:nvSpPr>
          <p:cNvPr id="615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997325"/>
          </a:xfrm>
          <a:noFill/>
        </p:spPr>
        <p:txBody>
          <a:bodyPr lIns="90488" tIns="44450" rIns="90488" bIns="44450"/>
          <a:lstStyle/>
          <a:p>
            <a:r>
              <a:rPr lang="en-US" sz="2800" smtClean="0"/>
              <a:t>Make-to-order</a:t>
            </a:r>
          </a:p>
          <a:p>
            <a:pPr lvl="1"/>
            <a:r>
              <a:rPr lang="en-US" sz="2400" smtClean="0"/>
              <a:t>Only activated in response to an actual order</a:t>
            </a:r>
          </a:p>
          <a:p>
            <a:pPr lvl="1"/>
            <a:r>
              <a:rPr lang="en-US" sz="2400" smtClean="0"/>
              <a:t>Both work-in-process and finished goods inventory kept to a minimum</a:t>
            </a:r>
          </a:p>
          <a:p>
            <a:r>
              <a:rPr lang="en-US" sz="2800" smtClean="0"/>
              <a:t>Make-to-stock</a:t>
            </a:r>
          </a:p>
          <a:p>
            <a:pPr lvl="1"/>
            <a:r>
              <a:rPr lang="en-US" sz="2400" smtClean="0"/>
              <a:t>Process activated to meet expected or forecast demand</a:t>
            </a:r>
          </a:p>
          <a:p>
            <a:pPr lvl="1"/>
            <a:r>
              <a:rPr lang="en-US" sz="2400" smtClean="0"/>
              <a:t>Customer orders are served from target stocking level</a:t>
            </a:r>
          </a:p>
        </p:txBody>
      </p:sp>
    </p:spTree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A6985FE4-8689-4874-B582-C22D326D056C}" type="slidenum">
              <a:rPr lang="en-US" sz="1400" smtClean="0"/>
              <a:pPr eaLnBrk="1" hangingPunct="1"/>
              <a:t>6</a:t>
            </a:fld>
            <a:endParaRPr lang="en-US" sz="1400" smtClean="0"/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3124200" y="65532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480425" cy="7493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Types of Processes</a:t>
            </a:r>
            <a:r>
              <a:rPr lang="en-US" smtClean="0"/>
              <a:t> </a:t>
            </a:r>
          </a:p>
        </p:txBody>
      </p:sp>
      <p:grpSp>
        <p:nvGrpSpPr>
          <p:cNvPr id="7174" name="Group 19"/>
          <p:cNvGrpSpPr>
            <a:grpSpLocks/>
          </p:cNvGrpSpPr>
          <p:nvPr/>
        </p:nvGrpSpPr>
        <p:grpSpPr bwMode="auto">
          <a:xfrm>
            <a:off x="1295400" y="1295400"/>
            <a:ext cx="6705600" cy="4495800"/>
            <a:chOff x="226" y="864"/>
            <a:chExt cx="4430" cy="3120"/>
          </a:xfrm>
        </p:grpSpPr>
        <p:grpSp>
          <p:nvGrpSpPr>
            <p:cNvPr id="7175" name="Group 4"/>
            <p:cNvGrpSpPr>
              <a:grpSpLocks/>
            </p:cNvGrpSpPr>
            <p:nvPr/>
          </p:nvGrpSpPr>
          <p:grpSpPr bwMode="auto">
            <a:xfrm>
              <a:off x="226" y="864"/>
              <a:ext cx="3566" cy="1440"/>
              <a:chOff x="226" y="864"/>
              <a:chExt cx="3566" cy="1440"/>
            </a:xfrm>
          </p:grpSpPr>
          <p:sp>
            <p:nvSpPr>
              <p:cNvPr id="7186" name="Rectangle 5"/>
              <p:cNvSpPr>
                <a:spLocks noChangeArrowheads="1"/>
              </p:cNvSpPr>
              <p:nvPr/>
            </p:nvSpPr>
            <p:spPr bwMode="auto">
              <a:xfrm>
                <a:off x="226" y="864"/>
                <a:ext cx="3566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 anchor="b"/>
              <a:lstStyle/>
              <a:p>
                <a:pPr algn="l" eaLnBrk="0" hangingPunct="0"/>
                <a:r>
                  <a:rPr lang="en-US" sz="3200" b="1"/>
                  <a:t>Single-stage Process</a:t>
                </a:r>
                <a:r>
                  <a:rPr lang="en-US" sz="3600"/>
                  <a:t> </a:t>
                </a:r>
              </a:p>
            </p:txBody>
          </p:sp>
          <p:sp>
            <p:nvSpPr>
              <p:cNvPr id="7187" name="AutoShape 6"/>
              <p:cNvSpPr>
                <a:spLocks noChangeArrowheads="1"/>
              </p:cNvSpPr>
              <p:nvPr/>
            </p:nvSpPr>
            <p:spPr bwMode="auto">
              <a:xfrm>
                <a:off x="1584" y="1632"/>
                <a:ext cx="384" cy="336"/>
              </a:xfrm>
              <a:prstGeom prst="rightArrow">
                <a:avLst>
                  <a:gd name="adj1" fmla="val 50000"/>
                  <a:gd name="adj2" fmla="val 28571"/>
                </a:avLst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8" name="Rectangle 7"/>
              <p:cNvSpPr>
                <a:spLocks noChangeArrowheads="1"/>
              </p:cNvSpPr>
              <p:nvPr/>
            </p:nvSpPr>
            <p:spPr bwMode="auto">
              <a:xfrm>
                <a:off x="432" y="1296"/>
                <a:ext cx="960" cy="1008"/>
              </a:xfrm>
              <a:prstGeom prst="rect">
                <a:avLst/>
              </a:prstGeom>
              <a:solidFill>
                <a:srgbClr val="66CCFF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9" name="Text Box 8"/>
              <p:cNvSpPr txBox="1">
                <a:spLocks noChangeArrowheads="1"/>
              </p:cNvSpPr>
              <p:nvPr/>
            </p:nvSpPr>
            <p:spPr bwMode="auto">
              <a:xfrm>
                <a:off x="480" y="1632"/>
                <a:ext cx="912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/>
                  <a:t>Stage 1</a:t>
                </a:r>
              </a:p>
            </p:txBody>
          </p:sp>
        </p:grpSp>
        <p:grpSp>
          <p:nvGrpSpPr>
            <p:cNvPr id="7176" name="Group 9"/>
            <p:cNvGrpSpPr>
              <a:grpSpLocks/>
            </p:cNvGrpSpPr>
            <p:nvPr/>
          </p:nvGrpSpPr>
          <p:grpSpPr bwMode="auto">
            <a:xfrm>
              <a:off x="226" y="2448"/>
              <a:ext cx="4430" cy="1536"/>
              <a:chOff x="226" y="2448"/>
              <a:chExt cx="4430" cy="1536"/>
            </a:xfrm>
          </p:grpSpPr>
          <p:sp>
            <p:nvSpPr>
              <p:cNvPr id="7177" name="AutoShape 10"/>
              <p:cNvSpPr>
                <a:spLocks noChangeArrowheads="1"/>
              </p:cNvSpPr>
              <p:nvPr/>
            </p:nvSpPr>
            <p:spPr bwMode="auto">
              <a:xfrm>
                <a:off x="1584" y="3312"/>
                <a:ext cx="384" cy="336"/>
              </a:xfrm>
              <a:prstGeom prst="rightArrow">
                <a:avLst>
                  <a:gd name="adj1" fmla="val 50000"/>
                  <a:gd name="adj2" fmla="val 28571"/>
                </a:avLst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8" name="Rectangle 11"/>
              <p:cNvSpPr>
                <a:spLocks noChangeArrowheads="1"/>
              </p:cNvSpPr>
              <p:nvPr/>
            </p:nvSpPr>
            <p:spPr bwMode="auto">
              <a:xfrm>
                <a:off x="432" y="2976"/>
                <a:ext cx="960" cy="1008"/>
              </a:xfrm>
              <a:prstGeom prst="rect">
                <a:avLst/>
              </a:prstGeom>
              <a:solidFill>
                <a:srgbClr val="66CCFF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9" name="AutoShape 12"/>
              <p:cNvSpPr>
                <a:spLocks noChangeArrowheads="1"/>
              </p:cNvSpPr>
              <p:nvPr/>
            </p:nvSpPr>
            <p:spPr bwMode="auto">
              <a:xfrm>
                <a:off x="3120" y="3312"/>
                <a:ext cx="384" cy="336"/>
              </a:xfrm>
              <a:prstGeom prst="rightArrow">
                <a:avLst>
                  <a:gd name="adj1" fmla="val 50000"/>
                  <a:gd name="adj2" fmla="val 28571"/>
                </a:avLst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0" name="Rectangle 13"/>
              <p:cNvSpPr>
                <a:spLocks noChangeArrowheads="1"/>
              </p:cNvSpPr>
              <p:nvPr/>
            </p:nvSpPr>
            <p:spPr bwMode="auto">
              <a:xfrm>
                <a:off x="2064" y="2976"/>
                <a:ext cx="960" cy="1008"/>
              </a:xfrm>
              <a:prstGeom prst="rect">
                <a:avLst/>
              </a:prstGeom>
              <a:solidFill>
                <a:srgbClr val="66CCFF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1" name="Rectangle 14"/>
              <p:cNvSpPr>
                <a:spLocks noChangeArrowheads="1"/>
              </p:cNvSpPr>
              <p:nvPr/>
            </p:nvSpPr>
            <p:spPr bwMode="auto">
              <a:xfrm>
                <a:off x="3696" y="2976"/>
                <a:ext cx="960" cy="1008"/>
              </a:xfrm>
              <a:prstGeom prst="rect">
                <a:avLst/>
              </a:prstGeom>
              <a:solidFill>
                <a:srgbClr val="66CCFF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82" name="Text Box 15"/>
              <p:cNvSpPr txBox="1">
                <a:spLocks noChangeArrowheads="1"/>
              </p:cNvSpPr>
              <p:nvPr/>
            </p:nvSpPr>
            <p:spPr bwMode="auto">
              <a:xfrm>
                <a:off x="480" y="3312"/>
                <a:ext cx="912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/>
                  <a:t>Stage 1</a:t>
                </a:r>
              </a:p>
            </p:txBody>
          </p:sp>
          <p:sp>
            <p:nvSpPr>
              <p:cNvPr id="7183" name="Text Box 16"/>
              <p:cNvSpPr txBox="1">
                <a:spLocks noChangeArrowheads="1"/>
              </p:cNvSpPr>
              <p:nvPr/>
            </p:nvSpPr>
            <p:spPr bwMode="auto">
              <a:xfrm>
                <a:off x="2064" y="3312"/>
                <a:ext cx="912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/>
                  <a:t>Stage 2</a:t>
                </a:r>
              </a:p>
            </p:txBody>
          </p:sp>
          <p:sp>
            <p:nvSpPr>
              <p:cNvPr id="7184" name="Text Box 17"/>
              <p:cNvSpPr txBox="1">
                <a:spLocks noChangeArrowheads="1"/>
              </p:cNvSpPr>
              <p:nvPr/>
            </p:nvSpPr>
            <p:spPr bwMode="auto">
              <a:xfrm>
                <a:off x="3696" y="3312"/>
                <a:ext cx="960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/>
                  <a:t>Stage 3</a:t>
                </a:r>
              </a:p>
            </p:txBody>
          </p:sp>
          <p:sp>
            <p:nvSpPr>
              <p:cNvPr id="7185" name="Rectangle 18"/>
              <p:cNvSpPr>
                <a:spLocks noChangeArrowheads="1"/>
              </p:cNvSpPr>
              <p:nvPr/>
            </p:nvSpPr>
            <p:spPr bwMode="auto">
              <a:xfrm>
                <a:off x="226" y="2448"/>
                <a:ext cx="3518" cy="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 anchor="b"/>
              <a:lstStyle/>
              <a:p>
                <a:pPr algn="l" eaLnBrk="0" hangingPunct="0"/>
                <a:r>
                  <a:rPr lang="en-US" sz="2800" b="1"/>
                  <a:t>Multi-stage Process</a:t>
                </a:r>
                <a:r>
                  <a:rPr lang="en-US" sz="3600"/>
                  <a:t> </a:t>
                </a:r>
              </a:p>
            </p:txBody>
          </p:sp>
        </p:grpSp>
      </p:grpSp>
    </p:spTree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F81C8361-E7D7-42A4-8B9B-44ABAEB1CA27}" type="slidenum">
              <a:rPr lang="en-US" sz="1400" smtClean="0"/>
              <a:pPr eaLnBrk="1" hangingPunct="1"/>
              <a:t>7</a:t>
            </a:fld>
            <a:endParaRPr lang="en-US" sz="1400" smtClean="0"/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/>
          </a:p>
        </p:txBody>
      </p:sp>
      <p:sp>
        <p:nvSpPr>
          <p:cNvPr id="819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Process Analysis Terms</a:t>
            </a:r>
          </a:p>
        </p:txBody>
      </p:sp>
      <p:sp>
        <p:nvSpPr>
          <p:cNvPr id="819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610600" cy="4800600"/>
          </a:xfrm>
          <a:noFill/>
        </p:spPr>
        <p:txBody>
          <a:bodyPr lIns="90488" tIns="44450" rIns="90488" bIns="44450"/>
          <a:lstStyle/>
          <a:p>
            <a:pPr>
              <a:spcAft>
                <a:spcPct val="20000"/>
              </a:spcAft>
            </a:pPr>
            <a:r>
              <a:rPr lang="en-US" sz="2800" smtClean="0">
                <a:solidFill>
                  <a:srgbClr val="FF3300"/>
                </a:solidFill>
              </a:rPr>
              <a:t>Level of Analysis</a:t>
            </a:r>
            <a:r>
              <a:rPr lang="en-US" sz="2800" smtClean="0"/>
              <a:t>: The scope of our study; a single machine, an assembly line, a factory, etc.</a:t>
            </a:r>
          </a:p>
          <a:p>
            <a:pPr>
              <a:spcAft>
                <a:spcPct val="20000"/>
              </a:spcAft>
            </a:pPr>
            <a:r>
              <a:rPr lang="en-US" sz="2800" smtClean="0">
                <a:solidFill>
                  <a:srgbClr val="FF3300"/>
                </a:solidFill>
              </a:rPr>
              <a:t>Cycle Time</a:t>
            </a:r>
            <a:r>
              <a:rPr lang="en-US" sz="2800" smtClean="0"/>
              <a:t>: The average time between completions of successive units</a:t>
            </a:r>
          </a:p>
          <a:p>
            <a:pPr lvl="1">
              <a:spcAft>
                <a:spcPct val="20000"/>
              </a:spcAft>
            </a:pPr>
            <a:r>
              <a:rPr lang="en-US" sz="2400" smtClean="0"/>
              <a:t>Typically used at the lower levels of analysis </a:t>
            </a:r>
          </a:p>
        </p:txBody>
      </p:sp>
    </p:spTree>
  </p:cSld>
  <p:clrMapOvr>
    <a:masterClrMapping/>
  </p:clrMapOvr>
  <p:transition>
    <p:pull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D6390E32-9F76-4380-889A-C3843E5A9158}" type="slidenum">
              <a:rPr lang="en-US" sz="1400" smtClean="0"/>
              <a:pPr eaLnBrk="1" hangingPunct="1"/>
              <a:t>8</a:t>
            </a:fld>
            <a:endParaRPr lang="en-US" sz="1400" smtClean="0"/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/>
          </a:p>
        </p:txBody>
      </p:sp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Process Analysis Terms</a:t>
            </a:r>
          </a:p>
        </p:txBody>
      </p:sp>
      <p:sp>
        <p:nvSpPr>
          <p:cNvPr id="922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610600" cy="4800600"/>
          </a:xfrm>
          <a:noFill/>
        </p:spPr>
        <p:txBody>
          <a:bodyPr lIns="90488" tIns="44450" rIns="90488" bIns="44450"/>
          <a:lstStyle/>
          <a:p>
            <a:pPr>
              <a:spcAft>
                <a:spcPct val="20000"/>
              </a:spcAft>
            </a:pPr>
            <a:r>
              <a:rPr lang="en-US" sz="2800" smtClean="0">
                <a:solidFill>
                  <a:srgbClr val="FF3300"/>
                </a:solidFill>
              </a:rPr>
              <a:t>Utilization</a:t>
            </a:r>
            <a:r>
              <a:rPr lang="en-US" sz="2800" smtClean="0"/>
              <a:t>: The ratio of the time that a resource is actually activated relative to the time that it is available for use</a:t>
            </a:r>
          </a:p>
          <a:p>
            <a:pPr>
              <a:spcAft>
                <a:spcPct val="20000"/>
              </a:spcAft>
            </a:pPr>
            <a:r>
              <a:rPr lang="en-US" sz="2800" smtClean="0">
                <a:solidFill>
                  <a:srgbClr val="FF3300"/>
                </a:solidFill>
              </a:rPr>
              <a:t>Flow Time</a:t>
            </a:r>
            <a:r>
              <a:rPr lang="en-US" sz="2800" smtClean="0"/>
              <a:t>: The time it takes for a single customer’s order to proceed through the process from start to finish. Sometimes called </a:t>
            </a:r>
            <a:r>
              <a:rPr lang="en-US" sz="2800" smtClean="0">
                <a:solidFill>
                  <a:srgbClr val="FF3300"/>
                </a:solidFill>
              </a:rPr>
              <a:t>Throughput Time</a:t>
            </a:r>
          </a:p>
          <a:p>
            <a:pPr>
              <a:spcAft>
                <a:spcPct val="20000"/>
              </a:spcAft>
            </a:pPr>
            <a:r>
              <a:rPr lang="en-US" sz="2800" smtClean="0">
                <a:solidFill>
                  <a:srgbClr val="FF3300"/>
                </a:solidFill>
              </a:rPr>
              <a:t>Throughput</a:t>
            </a:r>
            <a:r>
              <a:rPr lang="en-US" sz="2800" smtClean="0"/>
              <a:t>: The volume of production passing through the process over some time period</a:t>
            </a:r>
          </a:p>
          <a:p>
            <a:pPr lvl="1">
              <a:spcAft>
                <a:spcPct val="20000"/>
              </a:spcAft>
            </a:pPr>
            <a:r>
              <a:rPr lang="en-US" sz="2400" smtClean="0"/>
              <a:t>Typically used at the higher levels of analysis </a:t>
            </a:r>
          </a:p>
          <a:p>
            <a:pPr>
              <a:spcAft>
                <a:spcPct val="20000"/>
              </a:spcAft>
            </a:pPr>
            <a:endParaRPr lang="en-US" sz="2800" smtClean="0"/>
          </a:p>
        </p:txBody>
      </p:sp>
    </p:spTree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835E72EB-D51F-4BEF-BABF-1476B70F8011}" type="slidenum">
              <a:rPr lang="en-US" sz="1400" smtClean="0"/>
              <a:pPr eaLnBrk="1" hangingPunct="1"/>
              <a:t>9</a:t>
            </a:fld>
            <a:endParaRPr lang="en-US" sz="1400" smtClean="0"/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/>
          </a:p>
        </p:txBody>
      </p:sp>
      <p:sp>
        <p:nvSpPr>
          <p:cNvPr id="1024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</p:spPr>
        <p:txBody>
          <a:bodyPr/>
          <a:lstStyle/>
          <a:p>
            <a:r>
              <a:rPr lang="en-US" sz="3600" b="1" smtClean="0"/>
              <a:t>Process Analysis Terms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5181600"/>
          </a:xfrm>
          <a:noFill/>
        </p:spPr>
        <p:txBody>
          <a:bodyPr lIns="90488" tIns="44450" rIns="90488" bIns="44450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 smtClean="0">
                <a:solidFill>
                  <a:srgbClr val="FF3300"/>
                </a:solidFill>
              </a:rPr>
              <a:t>Bottleneck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mtClean="0"/>
              <a:t>Occurs when the limited capacity of a process causes work to pile up or become unevenly distributed in the flow of a process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mtClean="0"/>
              <a:t>If an employee works too slow in a multi-stage process, work will begin to pile up in front of that employee.  In this is case the employee represents the limited capacity causing the bottleneck.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 smtClean="0">
                <a:solidFill>
                  <a:srgbClr val="FF3300"/>
                </a:solidFill>
              </a:rPr>
              <a:t>Pacing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smtClean="0"/>
              <a:t>Refers to the fixed timing of the movement of items through the process</a:t>
            </a:r>
          </a:p>
        </p:txBody>
      </p:sp>
    </p:spTree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434201FB-BF4F-4C9F-9E89-62915BCA630D}" type="slidenum">
              <a:rPr lang="en-US" sz="1400" smtClean="0"/>
              <a:pPr eaLnBrk="1" hangingPunct="1"/>
              <a:t>10</a:t>
            </a:fld>
            <a:endParaRPr lang="en-US" sz="1400" smtClean="0"/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/>
          </a:p>
        </p:txBody>
      </p:sp>
      <p:sp>
        <p:nvSpPr>
          <p:cNvPr id="1126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5334000"/>
          </a:xfrm>
          <a:noFill/>
        </p:spPr>
        <p:txBody>
          <a:bodyPr lIns="90488" tIns="44450" rIns="90488" bIns="44450"/>
          <a:lstStyle/>
          <a:p>
            <a:r>
              <a:rPr lang="en-US" sz="2800" smtClean="0">
                <a:solidFill>
                  <a:srgbClr val="FF3300"/>
                </a:solidFill>
              </a:rPr>
              <a:t>Blocking</a:t>
            </a:r>
          </a:p>
          <a:p>
            <a:pPr lvl="1"/>
            <a:r>
              <a:rPr lang="en-US" sz="2400" smtClean="0"/>
              <a:t>Occurs when the activities in a stage must stop because there is no place to deposit the item just completed</a:t>
            </a:r>
          </a:p>
          <a:p>
            <a:pPr lvl="1"/>
            <a:r>
              <a:rPr lang="en-US" sz="2400" smtClean="0"/>
              <a:t>If there is no room for an employee to place a unit of work down, the employee will hold on to it not able to continue working on the next unit</a:t>
            </a:r>
          </a:p>
          <a:p>
            <a:r>
              <a:rPr lang="en-US" sz="2800" smtClean="0">
                <a:solidFill>
                  <a:srgbClr val="FF3300"/>
                </a:solidFill>
              </a:rPr>
              <a:t>Starving</a:t>
            </a:r>
          </a:p>
          <a:p>
            <a:pPr lvl="1"/>
            <a:r>
              <a:rPr lang="en-US" sz="2400" smtClean="0"/>
              <a:t>Occurs when the activities in a stage must stop because there is no work  </a:t>
            </a:r>
          </a:p>
          <a:p>
            <a:pPr lvl="1"/>
            <a:r>
              <a:rPr lang="en-US" sz="2400" smtClean="0"/>
              <a:t>If an employee is waiting at a work station and no work is coming to the employee to process, the employee will remain idle until the next unit of work comes 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</p:spPr>
        <p:txBody>
          <a:bodyPr/>
          <a:lstStyle/>
          <a:p>
            <a:r>
              <a:rPr lang="en-US" sz="3600" b="1" smtClean="0"/>
              <a:t>Process Analysis Terms</a:t>
            </a:r>
          </a:p>
        </p:txBody>
      </p:sp>
    </p:spTree>
  </p:cSld>
  <p:clrMapOvr>
    <a:masterClrMapping/>
  </p:clrMapOvr>
  <p:transition>
    <p:pull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1995DDA9-CEFF-4E20-B7B6-7167B93DA844}" type="slidenum">
              <a:rPr lang="en-US" sz="1400" smtClean="0"/>
              <a:pPr eaLnBrk="1" hangingPunct="1"/>
              <a:t>11</a:t>
            </a:fld>
            <a:endParaRPr lang="en-US" sz="1400" smtClean="0"/>
          </a:p>
        </p:txBody>
      </p:sp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Rectangle 14"/>
          <p:cNvSpPr>
            <a:spLocks noChangeArrowheads="1"/>
          </p:cNvSpPr>
          <p:nvPr/>
        </p:nvSpPr>
        <p:spPr bwMode="auto">
          <a:xfrm>
            <a:off x="152400" y="457200"/>
            <a:ext cx="8785225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algn="l" eaLnBrk="0" hangingPunct="0"/>
            <a:endParaRPr lang="en-US" sz="3600" b="1">
              <a:solidFill>
                <a:srgbClr val="008000"/>
              </a:solidFill>
            </a:endParaRPr>
          </a:p>
        </p:txBody>
      </p:sp>
      <p:sp>
        <p:nvSpPr>
          <p:cNvPr id="12294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497763" cy="1698625"/>
          </a:xfrm>
          <a:noFill/>
        </p:spPr>
        <p:txBody>
          <a:bodyPr lIns="90488" tIns="44450" rIns="90488" bIns="44450"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2800" smtClean="0"/>
              <a:t>A </a:t>
            </a:r>
            <a:r>
              <a:rPr lang="en-US" sz="2800" smtClean="0">
                <a:solidFill>
                  <a:srgbClr val="FF3300"/>
                </a:solidFill>
              </a:rPr>
              <a:t>buffer</a:t>
            </a:r>
            <a:r>
              <a:rPr lang="en-US" sz="2800" smtClean="0">
                <a:solidFill>
                  <a:schemeClr val="accent1"/>
                </a:solidFill>
              </a:rPr>
              <a:t> </a:t>
            </a:r>
            <a:r>
              <a:rPr lang="en-US" sz="2800" smtClean="0"/>
              <a:t>refers to a storage area between stages where the output of a stage is placed prior to being used in a downstream stage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sz="2800" smtClean="0"/>
              <a:t>Bottlenecks, buffers, blocking, and starving are key concepts in Just-in-Time systems, which we will study later in the course</a:t>
            </a:r>
          </a:p>
        </p:txBody>
      </p:sp>
      <p:sp>
        <p:nvSpPr>
          <p:cNvPr id="12295" name="Rectangle 17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</p:spPr>
        <p:txBody>
          <a:bodyPr/>
          <a:lstStyle/>
          <a:p>
            <a:r>
              <a:rPr lang="en-US" sz="3600" b="1" smtClean="0"/>
              <a:t>Process Analysis Terms</a:t>
            </a:r>
          </a:p>
        </p:txBody>
      </p:sp>
    </p:spTree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33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05FC9A2F-BD2F-430B-B1B3-76AE73FF62FB}" type="slidenum">
              <a:rPr lang="en-US" sz="1400" smtClean="0"/>
              <a:pPr eaLnBrk="1" hangingPunct="1"/>
              <a:t>12</a:t>
            </a:fld>
            <a:endParaRPr lang="en-US" sz="1400" smtClean="0"/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556625" cy="7493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Types of Processes (Continued)</a:t>
            </a:r>
          </a:p>
        </p:txBody>
      </p:sp>
      <p:grpSp>
        <p:nvGrpSpPr>
          <p:cNvPr id="13318" name="Group 4"/>
          <p:cNvGrpSpPr>
            <a:grpSpLocks/>
          </p:cNvGrpSpPr>
          <p:nvPr/>
        </p:nvGrpSpPr>
        <p:grpSpPr bwMode="auto">
          <a:xfrm>
            <a:off x="381000" y="1905000"/>
            <a:ext cx="8785225" cy="2895600"/>
            <a:chOff x="0" y="768"/>
            <a:chExt cx="5534" cy="1824"/>
          </a:xfrm>
        </p:grpSpPr>
        <p:sp>
          <p:nvSpPr>
            <p:cNvPr id="13320" name="AutoShape 5"/>
            <p:cNvSpPr>
              <a:spLocks noChangeArrowheads="1"/>
            </p:cNvSpPr>
            <p:nvPr/>
          </p:nvSpPr>
          <p:spPr bwMode="auto">
            <a:xfrm>
              <a:off x="1824" y="1776"/>
              <a:ext cx="384" cy="336"/>
            </a:xfrm>
            <a:prstGeom prst="rightArrow">
              <a:avLst>
                <a:gd name="adj1" fmla="val 50000"/>
                <a:gd name="adj2" fmla="val 28571"/>
              </a:avLst>
            </a:prstGeom>
            <a:solidFill>
              <a:schemeClr val="tx1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1" name="Rectangle 6"/>
            <p:cNvSpPr>
              <a:spLocks noChangeArrowheads="1"/>
            </p:cNvSpPr>
            <p:nvPr/>
          </p:nvSpPr>
          <p:spPr bwMode="auto">
            <a:xfrm>
              <a:off x="672" y="1440"/>
              <a:ext cx="960" cy="1008"/>
            </a:xfrm>
            <a:prstGeom prst="rect">
              <a:avLst/>
            </a:prstGeom>
            <a:solidFill>
              <a:srgbClr val="66CCFF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2" name="AutoShape 7"/>
            <p:cNvSpPr>
              <a:spLocks noChangeArrowheads="1"/>
            </p:cNvSpPr>
            <p:nvPr/>
          </p:nvSpPr>
          <p:spPr bwMode="auto">
            <a:xfrm>
              <a:off x="3360" y="1776"/>
              <a:ext cx="384" cy="336"/>
            </a:xfrm>
            <a:prstGeom prst="rightArrow">
              <a:avLst>
                <a:gd name="adj1" fmla="val 50000"/>
                <a:gd name="adj2" fmla="val 28571"/>
              </a:avLst>
            </a:prstGeom>
            <a:solidFill>
              <a:schemeClr val="tx1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3" name="Rectangle 8"/>
            <p:cNvSpPr>
              <a:spLocks noChangeArrowheads="1"/>
            </p:cNvSpPr>
            <p:nvPr/>
          </p:nvSpPr>
          <p:spPr bwMode="auto">
            <a:xfrm>
              <a:off x="3936" y="1440"/>
              <a:ext cx="960" cy="1008"/>
            </a:xfrm>
            <a:prstGeom prst="rect">
              <a:avLst/>
            </a:prstGeom>
            <a:solidFill>
              <a:srgbClr val="66CCFF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4" name="Text Box 9"/>
            <p:cNvSpPr txBox="1">
              <a:spLocks noChangeArrowheads="1"/>
            </p:cNvSpPr>
            <p:nvPr/>
          </p:nvSpPr>
          <p:spPr bwMode="auto">
            <a:xfrm>
              <a:off x="672" y="1776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Stage 1</a:t>
              </a:r>
            </a:p>
          </p:txBody>
        </p:sp>
        <p:sp>
          <p:nvSpPr>
            <p:cNvPr id="13325" name="Text Box 10"/>
            <p:cNvSpPr txBox="1">
              <a:spLocks noChangeArrowheads="1"/>
            </p:cNvSpPr>
            <p:nvPr/>
          </p:nvSpPr>
          <p:spPr bwMode="auto">
            <a:xfrm>
              <a:off x="3936" y="1776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Stage 2</a:t>
              </a:r>
            </a:p>
          </p:txBody>
        </p:sp>
        <p:sp>
          <p:nvSpPr>
            <p:cNvPr id="13326" name="AutoShape 11"/>
            <p:cNvSpPr>
              <a:spLocks noChangeArrowheads="1"/>
            </p:cNvSpPr>
            <p:nvPr/>
          </p:nvSpPr>
          <p:spPr bwMode="auto">
            <a:xfrm>
              <a:off x="2256" y="1392"/>
              <a:ext cx="1104" cy="1200"/>
            </a:xfrm>
            <a:prstGeom prst="flowChartMerge">
              <a:avLst/>
            </a:prstGeom>
            <a:solidFill>
              <a:srgbClr val="99FFCC"/>
            </a:solidFill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7" name="Text Box 12"/>
            <p:cNvSpPr txBox="1">
              <a:spLocks noChangeArrowheads="1"/>
            </p:cNvSpPr>
            <p:nvPr/>
          </p:nvSpPr>
          <p:spPr bwMode="auto">
            <a:xfrm>
              <a:off x="2304" y="1440"/>
              <a:ext cx="10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Buffer</a:t>
              </a:r>
            </a:p>
          </p:txBody>
        </p:sp>
        <p:sp>
          <p:nvSpPr>
            <p:cNvPr id="13328" name="Rectangle 13"/>
            <p:cNvSpPr>
              <a:spLocks noChangeArrowheads="1"/>
            </p:cNvSpPr>
            <p:nvPr/>
          </p:nvSpPr>
          <p:spPr bwMode="auto">
            <a:xfrm>
              <a:off x="0" y="768"/>
              <a:ext cx="5534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 anchor="b"/>
            <a:lstStyle/>
            <a:p>
              <a:pPr algn="l" eaLnBrk="0" hangingPunct="0"/>
              <a:r>
                <a:rPr lang="en-US" sz="3600" b="1"/>
                <a:t>Multi-stage Process with Buffer</a:t>
              </a:r>
            </a:p>
          </p:txBody>
        </p:sp>
      </p:grpSp>
      <p:sp>
        <p:nvSpPr>
          <p:cNvPr id="13319" name="Rectangle 14"/>
          <p:cNvSpPr>
            <a:spLocks noChangeArrowheads="1"/>
          </p:cNvSpPr>
          <p:nvPr/>
        </p:nvSpPr>
        <p:spPr bwMode="auto">
          <a:xfrm>
            <a:off x="152400" y="457200"/>
            <a:ext cx="8785225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algn="l" eaLnBrk="0" hangingPunct="0"/>
            <a:endParaRPr lang="en-US" sz="3600" b="1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>
    <p:pull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23DD2C1A-5AE7-4011-8273-446CDE543210}" type="slidenum">
              <a:rPr lang="en-US" sz="1400" smtClean="0"/>
              <a:pPr eaLnBrk="1" hangingPunct="1"/>
              <a:t>13</a:t>
            </a:fld>
            <a:endParaRPr lang="en-US" sz="1400" smtClean="0"/>
          </a:p>
        </p:txBody>
      </p:sp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/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Process Performance Metrics</a:t>
            </a:r>
          </a:p>
        </p:txBody>
      </p:sp>
      <p:sp>
        <p:nvSpPr>
          <p:cNvPr id="1434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686800" cy="4572000"/>
          </a:xfrm>
          <a:noFill/>
        </p:spPr>
        <p:txBody>
          <a:bodyPr lIns="90488" tIns="44450" rIns="90488" bIns="44450"/>
          <a:lstStyle/>
          <a:p>
            <a:r>
              <a:rPr lang="en-US" sz="2800" smtClean="0"/>
              <a:t>Operation time = Setup time + Run time</a:t>
            </a:r>
          </a:p>
          <a:p>
            <a:pPr lvl="1">
              <a:buFontTx/>
              <a:buNone/>
            </a:pPr>
            <a:r>
              <a:rPr lang="en-US" smtClean="0"/>
              <a:t>					</a:t>
            </a:r>
          </a:p>
          <a:p>
            <a:r>
              <a:rPr lang="en-US" sz="2800" smtClean="0"/>
              <a:t>Velocity =   </a:t>
            </a:r>
            <a:r>
              <a:rPr lang="en-US" sz="2800" u="sng" smtClean="0"/>
              <a:t>Throughput time</a:t>
            </a:r>
            <a:endParaRPr lang="en-US" sz="2800" smtClean="0"/>
          </a:p>
          <a:p>
            <a:pPr lvl="1">
              <a:buFontTx/>
              <a:buNone/>
            </a:pPr>
            <a:r>
              <a:rPr lang="en-US" smtClean="0"/>
              <a:t>			  Value-added time</a:t>
            </a:r>
          </a:p>
          <a:p>
            <a:pPr lvl="1">
              <a:buFontTx/>
              <a:buNone/>
            </a:pPr>
            <a:endParaRPr lang="en-US" smtClean="0"/>
          </a:p>
          <a:p>
            <a:r>
              <a:rPr lang="en-US" sz="2800" smtClean="0"/>
              <a:t>Throughput rate = </a:t>
            </a:r>
            <a:r>
              <a:rPr lang="en-US" sz="2800" u="sng" smtClean="0"/>
              <a:t>       1       .</a:t>
            </a:r>
            <a:endParaRPr lang="en-US" sz="2800" smtClean="0"/>
          </a:p>
          <a:p>
            <a:pPr lvl="1">
              <a:buFontTx/>
              <a:buNone/>
            </a:pPr>
            <a:r>
              <a:rPr lang="en-US" smtClean="0"/>
              <a:t>				   Cycle time</a:t>
            </a:r>
          </a:p>
          <a:p>
            <a:pPr lvl="1">
              <a:buFontTx/>
              <a:buNone/>
            </a:pPr>
            <a:endParaRPr lang="en-US" smtClean="0"/>
          </a:p>
          <a:p>
            <a:pPr lvl="1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>
    <p:pull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536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5408D846-6FE9-4518-8106-25A7F2DF1325}" type="slidenum">
              <a:rPr lang="en-US" sz="1400" smtClean="0"/>
              <a:pPr eaLnBrk="1" hangingPunct="1"/>
              <a:t>14</a:t>
            </a:fld>
            <a:endParaRPr lang="en-US" sz="1400" smtClean="0"/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/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Process Performance Metrics</a:t>
            </a:r>
          </a:p>
        </p:txBody>
      </p:sp>
      <p:sp>
        <p:nvSpPr>
          <p:cNvPr id="1536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686800" cy="4572000"/>
          </a:xfrm>
          <a:noFill/>
        </p:spPr>
        <p:txBody>
          <a:bodyPr lIns="90488" tIns="44450" rIns="90488" bIns="44450"/>
          <a:lstStyle/>
          <a:p>
            <a:r>
              <a:rPr lang="en-US" sz="2800" smtClean="0"/>
              <a:t>Efficiency =   </a:t>
            </a:r>
            <a:r>
              <a:rPr lang="en-US" sz="2800" u="sng" smtClean="0"/>
              <a:t>Actual output</a:t>
            </a:r>
            <a:endParaRPr lang="en-US" sz="2800" smtClean="0"/>
          </a:p>
          <a:p>
            <a:pPr lvl="1">
              <a:buFontTx/>
              <a:buNone/>
            </a:pPr>
            <a:r>
              <a:rPr lang="en-US" smtClean="0"/>
              <a:t>			    Standard Output</a:t>
            </a:r>
          </a:p>
          <a:p>
            <a:endParaRPr lang="en-US" sz="2800" smtClean="0"/>
          </a:p>
          <a:p>
            <a:r>
              <a:rPr lang="en-US" sz="2800" smtClean="0"/>
              <a:t>Productivity = </a:t>
            </a:r>
            <a:r>
              <a:rPr lang="en-US" sz="2800" u="sng" smtClean="0"/>
              <a:t>Output</a:t>
            </a:r>
            <a:endParaRPr lang="en-US" sz="2800" smtClean="0"/>
          </a:p>
          <a:p>
            <a:pPr lvl="1">
              <a:buFontTx/>
              <a:buNone/>
            </a:pPr>
            <a:r>
              <a:rPr lang="en-US" smtClean="0"/>
              <a:t>				  Input</a:t>
            </a:r>
          </a:p>
          <a:p>
            <a:pPr lvl="1">
              <a:buFontTx/>
              <a:buNone/>
            </a:pPr>
            <a:endParaRPr lang="en-US" smtClean="0"/>
          </a:p>
          <a:p>
            <a:r>
              <a:rPr lang="en-US" sz="2800" smtClean="0"/>
              <a:t>Utilization = </a:t>
            </a:r>
            <a:r>
              <a:rPr lang="en-US" sz="2800" u="sng" smtClean="0"/>
              <a:t>Time Activated</a:t>
            </a:r>
            <a:endParaRPr lang="en-US" sz="2800" smtClean="0"/>
          </a:p>
          <a:p>
            <a:pPr lvl="1">
              <a:buFontTx/>
              <a:buNone/>
            </a:pPr>
            <a:r>
              <a:rPr lang="en-US" smtClean="0"/>
              <a:t>			      Time Available</a:t>
            </a:r>
          </a:p>
          <a:p>
            <a:pPr lvl="1">
              <a:buFontTx/>
              <a:buNone/>
            </a:pPr>
            <a:endParaRPr lang="en-US" smtClean="0"/>
          </a:p>
          <a:p>
            <a:pPr lvl="1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A0E22A01-25AF-4E96-BE65-BD1F5CED51A5}" type="slidenum">
              <a:rPr lang="en-US" sz="1400" smtClean="0"/>
              <a:pPr eaLnBrk="1" hangingPunct="1"/>
              <a:t>15</a:t>
            </a:fld>
            <a:endParaRPr lang="en-US" sz="1400" smtClean="0"/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/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Cycle Time Example</a:t>
            </a:r>
          </a:p>
        </p:txBody>
      </p:sp>
      <p:sp>
        <p:nvSpPr>
          <p:cNvPr id="1639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86800" cy="1379538"/>
          </a:xfrm>
          <a:solidFill>
            <a:srgbClr val="CCFFCC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>
            <a:spAutoFit/>
          </a:bodyPr>
          <a:lstStyle/>
          <a:p>
            <a:pPr marL="0" indent="0">
              <a:buFontTx/>
              <a:buNone/>
            </a:pPr>
            <a:r>
              <a:rPr lang="en-US" sz="2800" smtClean="0"/>
              <a:t>Suppose you had to produce 600 units in 80 hours to meet the demand requirements of a product.  What is the cycle time to meet this demand requirement?</a:t>
            </a:r>
          </a:p>
        </p:txBody>
      </p:sp>
      <p:sp>
        <p:nvSpPr>
          <p:cNvPr id="185350" name="Rectangle 6"/>
          <p:cNvSpPr>
            <a:spLocks noChangeArrowheads="1"/>
          </p:cNvSpPr>
          <p:nvPr/>
        </p:nvSpPr>
        <p:spPr bwMode="auto">
          <a:xfrm>
            <a:off x="228600" y="3810000"/>
            <a:ext cx="8686800" cy="17208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l" eaLnBrk="0" hangingPunct="0">
              <a:lnSpc>
                <a:spcPct val="90000"/>
              </a:lnSpc>
              <a:spcBef>
                <a:spcPct val="20000"/>
              </a:spcBef>
              <a:buClr>
                <a:srgbClr val="660033"/>
              </a:buClr>
              <a:buSzPct val="75000"/>
              <a:buFont typeface="Symbol" pitchFamily="18" charset="2"/>
              <a:buNone/>
            </a:pPr>
            <a:r>
              <a:rPr lang="en-US" sz="2800"/>
              <a:t>Answer: There are 4,800 minutes (60 minutes/hour x 80 hours) in 80 hours.  So the average time between completions would have to be: </a:t>
            </a:r>
          </a:p>
          <a:p>
            <a:pPr algn="l" eaLnBrk="0" hangingPunct="0">
              <a:lnSpc>
                <a:spcPct val="90000"/>
              </a:lnSpc>
              <a:spcBef>
                <a:spcPct val="20000"/>
              </a:spcBef>
              <a:buClr>
                <a:srgbClr val="660033"/>
              </a:buClr>
              <a:buSzPct val="75000"/>
              <a:buFont typeface="Symbol" pitchFamily="18" charset="2"/>
              <a:buNone/>
            </a:pPr>
            <a:r>
              <a:rPr lang="en-US" sz="2800"/>
              <a:t>Cycle time =  4,800/600 units = 8 minutes.</a:t>
            </a:r>
            <a:r>
              <a:rPr lang="en-US" sz="2800">
                <a:solidFill>
                  <a:srgbClr val="660033"/>
                </a:solidFill>
              </a:rPr>
              <a:t>       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5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5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53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53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0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74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50A51C72-AD28-4393-A7BE-0E126AE81A36}" type="slidenum">
              <a:rPr lang="en-US" sz="1400" smtClean="0"/>
              <a:pPr eaLnBrk="1" hangingPunct="1"/>
              <a:t>16</a:t>
            </a:fld>
            <a:endParaRPr lang="en-US" sz="1400" smtClean="0"/>
          </a:p>
        </p:txBody>
      </p:sp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Process Improvement</a:t>
            </a:r>
          </a:p>
        </p:txBody>
      </p:sp>
      <p:sp>
        <p:nvSpPr>
          <p:cNvPr id="174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10600" cy="4800600"/>
          </a:xfrm>
          <a:noFill/>
        </p:spPr>
        <p:txBody>
          <a:bodyPr lIns="90488" tIns="44450" rIns="90488" bIns="44450"/>
          <a:lstStyle/>
          <a:p>
            <a:r>
              <a:rPr lang="en-US" smtClean="0"/>
              <a:t>Flow Time Reduction</a:t>
            </a:r>
          </a:p>
          <a:p>
            <a:pPr lvl="1"/>
            <a:r>
              <a:rPr lang="en-US" smtClean="0"/>
              <a:t>Perform activities in parallel </a:t>
            </a:r>
          </a:p>
          <a:p>
            <a:pPr lvl="1"/>
            <a:r>
              <a:rPr lang="en-US" smtClean="0"/>
              <a:t>Change the sequence of activities</a:t>
            </a:r>
          </a:p>
          <a:p>
            <a:pPr lvl="1"/>
            <a:r>
              <a:rPr lang="en-US" smtClean="0"/>
              <a:t>Reduce interruptions</a:t>
            </a:r>
          </a:p>
          <a:p>
            <a:r>
              <a:rPr lang="en-US" smtClean="0"/>
              <a:t>Elimination of Non-Value-Added Steps</a:t>
            </a:r>
          </a:p>
          <a:p>
            <a:r>
              <a:rPr lang="en-US" smtClean="0"/>
              <a:t>Quality Improvement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  <p:transition>
    <p:pull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BAC94AF1-C060-40A0-BD7D-C08F2711591E}" type="slidenum">
              <a:rPr lang="en-US" sz="1400" smtClean="0"/>
              <a:pPr eaLnBrk="1" hangingPunct="1"/>
              <a:t>17</a:t>
            </a:fld>
            <a:endParaRPr lang="en-US" sz="1400" smtClean="0"/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/>
          </a:p>
        </p:txBody>
      </p:sp>
      <p:sp>
        <p:nvSpPr>
          <p:cNvPr id="1843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Rectangle 4"/>
          <p:cNvSpPr>
            <a:spLocks noGrp="1" noChangeArrowheads="1"/>
          </p:cNvSpPr>
          <p:nvPr>
            <p:ph type="title"/>
          </p:nvPr>
        </p:nvSpPr>
        <p:spPr>
          <a:xfrm>
            <a:off x="712788" y="304800"/>
            <a:ext cx="7745412" cy="838200"/>
          </a:xfrm>
          <a:noFill/>
        </p:spPr>
        <p:txBody>
          <a:bodyPr lIns="90488" tIns="44450" rIns="90488" bIns="44450" anchor="t"/>
          <a:lstStyle/>
          <a:p>
            <a:r>
              <a:rPr lang="en-US" sz="3600" b="1" smtClean="0"/>
              <a:t>Process Flow Diagram</a:t>
            </a:r>
            <a:endParaRPr lang="en-US" i="1" smtClean="0"/>
          </a:p>
        </p:txBody>
      </p:sp>
      <p:sp>
        <p:nvSpPr>
          <p:cNvPr id="1843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610600" cy="4800600"/>
          </a:xfrm>
          <a:noFill/>
        </p:spPr>
        <p:txBody>
          <a:bodyPr lIns="90488" tIns="44450" rIns="90488" bIns="44450"/>
          <a:lstStyle/>
          <a:p>
            <a:r>
              <a:rPr lang="en-US" smtClean="0"/>
              <a:t>A process flow diagram (a.k.a. flow chart)</a:t>
            </a:r>
            <a:r>
              <a:rPr lang="en-US" smtClean="0">
                <a:solidFill>
                  <a:schemeClr val="accent1"/>
                </a:solidFill>
              </a:rPr>
              <a:t> </a:t>
            </a:r>
            <a:r>
              <a:rPr lang="en-US" smtClean="0"/>
              <a:t>is a graphical tool for describing the major elements of a process  </a:t>
            </a:r>
          </a:p>
          <a:p>
            <a:r>
              <a:rPr lang="en-US" smtClean="0"/>
              <a:t>The elements can include tasks or operations, flows of materials or customers, decision points, and storage areas or queues</a:t>
            </a:r>
          </a:p>
          <a:p>
            <a:r>
              <a:rPr lang="en-US" smtClean="0"/>
              <a:t>It is an ideal methodology by which to begin analyzing a process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194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4AB88C0E-AC7B-40C4-ADA7-58E5ADA970D4}" type="slidenum">
              <a:rPr lang="en-US" sz="1400" smtClean="0"/>
              <a:pPr eaLnBrk="1" hangingPunct="1"/>
              <a:t>18</a:t>
            </a:fld>
            <a:endParaRPr lang="en-US" sz="1400" smtClean="0"/>
          </a:p>
        </p:txBody>
      </p:sp>
      <p:sp>
        <p:nvSpPr>
          <p:cNvPr id="19460" name="Rectangle 1026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/>
          </a:p>
        </p:txBody>
      </p:sp>
      <p:sp>
        <p:nvSpPr>
          <p:cNvPr id="19461" name="Rectangle 1027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Rectangle 1028"/>
          <p:cNvSpPr>
            <a:spLocks noGrp="1" noChangeArrowheads="1"/>
          </p:cNvSpPr>
          <p:nvPr>
            <p:ph type="title"/>
          </p:nvPr>
        </p:nvSpPr>
        <p:spPr>
          <a:xfrm>
            <a:off x="407988" y="304800"/>
            <a:ext cx="8355012" cy="1143000"/>
          </a:xfrm>
          <a:noFill/>
        </p:spPr>
        <p:txBody>
          <a:bodyPr lIns="90488" tIns="44450" rIns="90488" bIns="44450" anchor="t"/>
          <a:lstStyle/>
          <a:p>
            <a:r>
              <a:rPr lang="en-US" sz="3600" b="1" smtClean="0"/>
              <a:t>Flowchart Symbols</a:t>
            </a:r>
            <a:r>
              <a:rPr lang="en-US" smtClean="0"/>
              <a:t> </a:t>
            </a:r>
          </a:p>
        </p:txBody>
      </p:sp>
      <p:grpSp>
        <p:nvGrpSpPr>
          <p:cNvPr id="19463" name="Group 1029"/>
          <p:cNvGrpSpPr>
            <a:grpSpLocks/>
          </p:cNvGrpSpPr>
          <p:nvPr/>
        </p:nvGrpSpPr>
        <p:grpSpPr bwMode="auto">
          <a:xfrm>
            <a:off x="533400" y="1600200"/>
            <a:ext cx="4648200" cy="990600"/>
            <a:chOff x="336" y="1008"/>
            <a:chExt cx="2928" cy="624"/>
          </a:xfrm>
        </p:grpSpPr>
        <p:sp>
          <p:nvSpPr>
            <p:cNvPr id="19469" name="Rectangle 1030"/>
            <p:cNvSpPr>
              <a:spLocks noChangeArrowheads="1"/>
            </p:cNvSpPr>
            <p:nvPr/>
          </p:nvSpPr>
          <p:spPr bwMode="auto">
            <a:xfrm>
              <a:off x="336" y="1008"/>
              <a:ext cx="912" cy="62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0" name="Text Box 1031"/>
            <p:cNvSpPr txBox="1">
              <a:spLocks noChangeArrowheads="1"/>
            </p:cNvSpPr>
            <p:nvPr/>
          </p:nvSpPr>
          <p:spPr bwMode="auto">
            <a:xfrm>
              <a:off x="1392" y="1056"/>
              <a:ext cx="18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/>
                <a:t>Tasks or operations</a:t>
              </a:r>
            </a:p>
          </p:txBody>
        </p:sp>
      </p:grpSp>
      <p:sp>
        <p:nvSpPr>
          <p:cNvPr id="19464" name="Text Box 1032"/>
          <p:cNvSpPr txBox="1">
            <a:spLocks noChangeArrowheads="1"/>
          </p:cNvSpPr>
          <p:nvPr/>
        </p:nvSpPr>
        <p:spPr bwMode="auto">
          <a:xfrm>
            <a:off x="5257800" y="1676400"/>
            <a:ext cx="3276600" cy="1562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/>
              <a:t>Examples: Giving an admission ticket to a customer, installing a engine in a car, etc.</a:t>
            </a:r>
          </a:p>
        </p:txBody>
      </p:sp>
      <p:grpSp>
        <p:nvGrpSpPr>
          <p:cNvPr id="19465" name="Group 1033"/>
          <p:cNvGrpSpPr>
            <a:grpSpLocks/>
          </p:cNvGrpSpPr>
          <p:nvPr/>
        </p:nvGrpSpPr>
        <p:grpSpPr bwMode="auto">
          <a:xfrm>
            <a:off x="381000" y="3352800"/>
            <a:ext cx="4572000" cy="1905000"/>
            <a:chOff x="240" y="2112"/>
            <a:chExt cx="2880" cy="1200"/>
          </a:xfrm>
        </p:grpSpPr>
        <p:sp>
          <p:nvSpPr>
            <p:cNvPr id="19467" name="AutoShape 1034"/>
            <p:cNvSpPr>
              <a:spLocks noChangeArrowheads="1"/>
            </p:cNvSpPr>
            <p:nvPr/>
          </p:nvSpPr>
          <p:spPr bwMode="auto">
            <a:xfrm>
              <a:off x="240" y="2112"/>
              <a:ext cx="1200" cy="1200"/>
            </a:xfrm>
            <a:prstGeom prst="flowChartDecision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8" name="Text Box 1035"/>
            <p:cNvSpPr txBox="1">
              <a:spLocks noChangeArrowheads="1"/>
            </p:cNvSpPr>
            <p:nvPr/>
          </p:nvSpPr>
          <p:spPr bwMode="auto">
            <a:xfrm>
              <a:off x="1632" y="2208"/>
              <a:ext cx="14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/>
                <a:t>Decision Points</a:t>
              </a:r>
            </a:p>
          </p:txBody>
        </p:sp>
      </p:grpSp>
      <p:sp>
        <p:nvSpPr>
          <p:cNvPr id="162828" name="Text Box 1036"/>
          <p:cNvSpPr txBox="1">
            <a:spLocks noChangeArrowheads="1"/>
          </p:cNvSpPr>
          <p:nvPr/>
        </p:nvSpPr>
        <p:spPr bwMode="auto">
          <a:xfrm>
            <a:off x="5257800" y="3505200"/>
            <a:ext cx="3276600" cy="1927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/>
              <a:t>Examples: How much change should be given to a customer, which wrench should be used, etc.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8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04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8FDAB54B-75DC-43D0-B217-611C70BC3D8E}" type="slidenum">
              <a:rPr lang="en-US" sz="1400" smtClean="0"/>
              <a:pPr eaLnBrk="1" hangingPunct="1"/>
              <a:t>19</a:t>
            </a:fld>
            <a:endParaRPr lang="en-US" sz="1400" smtClean="0"/>
          </a:p>
        </p:txBody>
      </p:sp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/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Text Box 4"/>
          <p:cNvSpPr txBox="1">
            <a:spLocks noChangeArrowheads="1"/>
          </p:cNvSpPr>
          <p:nvPr/>
        </p:nvSpPr>
        <p:spPr bwMode="auto">
          <a:xfrm>
            <a:off x="5257800" y="1676400"/>
            <a:ext cx="3276600" cy="1196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/>
              <a:t>Examples: Sheds, lines of people waiting for a service, etc.</a:t>
            </a:r>
          </a:p>
        </p:txBody>
      </p:sp>
      <p:sp>
        <p:nvSpPr>
          <p:cNvPr id="20487" name="Text Box 5"/>
          <p:cNvSpPr txBox="1">
            <a:spLocks noChangeArrowheads="1"/>
          </p:cNvSpPr>
          <p:nvPr/>
        </p:nvSpPr>
        <p:spPr bwMode="auto">
          <a:xfrm>
            <a:off x="5257800" y="3429000"/>
            <a:ext cx="3276600" cy="1562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/>
              <a:t>Examples: Customers moving to a seat, mechanic getting a tool, etc. </a:t>
            </a:r>
          </a:p>
        </p:txBody>
      </p:sp>
      <p:grpSp>
        <p:nvGrpSpPr>
          <p:cNvPr id="20488" name="Group 6"/>
          <p:cNvGrpSpPr>
            <a:grpSpLocks/>
          </p:cNvGrpSpPr>
          <p:nvPr/>
        </p:nvGrpSpPr>
        <p:grpSpPr bwMode="auto">
          <a:xfrm>
            <a:off x="609600" y="1676400"/>
            <a:ext cx="4419600" cy="1524000"/>
            <a:chOff x="384" y="1056"/>
            <a:chExt cx="2784" cy="960"/>
          </a:xfrm>
        </p:grpSpPr>
        <p:sp>
          <p:nvSpPr>
            <p:cNvPr id="20492" name="Text Box 7"/>
            <p:cNvSpPr txBox="1">
              <a:spLocks noChangeArrowheads="1"/>
            </p:cNvSpPr>
            <p:nvPr/>
          </p:nvSpPr>
          <p:spPr bwMode="auto">
            <a:xfrm>
              <a:off x="1584" y="1056"/>
              <a:ext cx="1584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/>
                <a:t>Storage areas or queues</a:t>
              </a:r>
            </a:p>
          </p:txBody>
        </p:sp>
        <p:sp>
          <p:nvSpPr>
            <p:cNvPr id="20493" name="AutoShape 8"/>
            <p:cNvSpPr>
              <a:spLocks noChangeArrowheads="1"/>
            </p:cNvSpPr>
            <p:nvPr/>
          </p:nvSpPr>
          <p:spPr bwMode="auto">
            <a:xfrm>
              <a:off x="384" y="1152"/>
              <a:ext cx="1008" cy="864"/>
            </a:xfrm>
            <a:prstGeom prst="flowChartMerge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489" name="Group 9"/>
          <p:cNvGrpSpPr>
            <a:grpSpLocks/>
          </p:cNvGrpSpPr>
          <p:nvPr/>
        </p:nvGrpSpPr>
        <p:grpSpPr bwMode="auto">
          <a:xfrm>
            <a:off x="685800" y="3429000"/>
            <a:ext cx="4267200" cy="1263650"/>
            <a:chOff x="432" y="2160"/>
            <a:chExt cx="2688" cy="796"/>
          </a:xfrm>
        </p:grpSpPr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1632" y="2208"/>
              <a:ext cx="1488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itchFamily="18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/>
                <a:t>Flows of materials or customers</a:t>
              </a:r>
            </a:p>
          </p:txBody>
        </p:sp>
        <p:sp>
          <p:nvSpPr>
            <p:cNvPr id="20491" name="AutoShape 11"/>
            <p:cNvSpPr>
              <a:spLocks noChangeArrowheads="1"/>
            </p:cNvSpPr>
            <p:nvPr/>
          </p:nvSpPr>
          <p:spPr bwMode="auto">
            <a:xfrm>
              <a:off x="432" y="2160"/>
              <a:ext cx="1008" cy="480"/>
            </a:xfrm>
            <a:prstGeom prst="rightArrow">
              <a:avLst>
                <a:gd name="adj1" fmla="val 50000"/>
                <a:gd name="adj2" fmla="val 52500"/>
              </a:avLst>
            </a:prstGeom>
            <a:solidFill>
              <a:schemeClr val="tx1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480425" cy="9906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Example: Flowchart of Student Going to School</a:t>
            </a:r>
            <a:r>
              <a:rPr lang="en-US" smtClean="0"/>
              <a:t> </a:t>
            </a:r>
          </a:p>
        </p:txBody>
      </p:sp>
      <p:sp>
        <p:nvSpPr>
          <p:cNvPr id="241669" name="AutoShape 5"/>
          <p:cNvSpPr>
            <a:spLocks noChangeArrowheads="1"/>
          </p:cNvSpPr>
          <p:nvPr/>
        </p:nvSpPr>
        <p:spPr bwMode="auto">
          <a:xfrm>
            <a:off x="3048000" y="26670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chemeClr val="tx1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241670" name="AutoShape 6"/>
          <p:cNvSpPr>
            <a:spLocks noChangeArrowheads="1"/>
          </p:cNvSpPr>
          <p:nvPr/>
        </p:nvSpPr>
        <p:spPr bwMode="auto">
          <a:xfrm>
            <a:off x="533400" y="1828800"/>
            <a:ext cx="2286000" cy="2209800"/>
          </a:xfrm>
          <a:prstGeom prst="flowChartDecision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1671" name="Text Box 7"/>
          <p:cNvSpPr txBox="1">
            <a:spLocks noChangeArrowheads="1"/>
          </p:cNvSpPr>
          <p:nvPr/>
        </p:nvSpPr>
        <p:spPr bwMode="auto">
          <a:xfrm>
            <a:off x="2895600" y="213360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Yes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41672" name="Text Box 8"/>
          <p:cNvSpPr txBox="1">
            <a:spLocks noChangeArrowheads="1"/>
          </p:cNvSpPr>
          <p:nvPr/>
        </p:nvSpPr>
        <p:spPr bwMode="auto">
          <a:xfrm>
            <a:off x="609600" y="41910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No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41673" name="AutoShape 9"/>
          <p:cNvSpPr>
            <a:spLocks noChangeArrowheads="1"/>
          </p:cNvSpPr>
          <p:nvPr/>
        </p:nvSpPr>
        <p:spPr bwMode="auto">
          <a:xfrm>
            <a:off x="1447800" y="4267200"/>
            <a:ext cx="485775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1674" name="Rectangle 10"/>
          <p:cNvSpPr>
            <a:spLocks noChangeArrowheads="1"/>
          </p:cNvSpPr>
          <p:nvPr/>
        </p:nvSpPr>
        <p:spPr bwMode="auto">
          <a:xfrm>
            <a:off x="990600" y="4800600"/>
            <a:ext cx="1371600" cy="1143000"/>
          </a:xfrm>
          <a:prstGeom prst="rect">
            <a:avLst/>
          </a:prstGeom>
          <a:solidFill>
            <a:srgbClr val="66CCFF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1675" name="Text Box 11"/>
          <p:cNvSpPr txBox="1">
            <a:spLocks noChangeArrowheads="1"/>
          </p:cNvSpPr>
          <p:nvPr/>
        </p:nvSpPr>
        <p:spPr bwMode="auto">
          <a:xfrm>
            <a:off x="1143000" y="4953000"/>
            <a:ext cx="1066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Goof off</a:t>
            </a:r>
          </a:p>
        </p:txBody>
      </p:sp>
      <p:sp>
        <p:nvSpPr>
          <p:cNvPr id="241676" name="Text Box 12"/>
          <p:cNvSpPr txBox="1">
            <a:spLocks noChangeArrowheads="1"/>
          </p:cNvSpPr>
          <p:nvPr/>
        </p:nvSpPr>
        <p:spPr bwMode="auto">
          <a:xfrm>
            <a:off x="914400" y="2209800"/>
            <a:ext cx="1447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Go to school today?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41677" name="Rectangle 13"/>
          <p:cNvSpPr>
            <a:spLocks noChangeArrowheads="1"/>
          </p:cNvSpPr>
          <p:nvPr/>
        </p:nvSpPr>
        <p:spPr bwMode="auto">
          <a:xfrm>
            <a:off x="3733800" y="2209800"/>
            <a:ext cx="1524000" cy="1600200"/>
          </a:xfrm>
          <a:prstGeom prst="rect">
            <a:avLst/>
          </a:prstGeom>
          <a:solidFill>
            <a:srgbClr val="66CCFF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1678" name="AutoShape 14"/>
          <p:cNvSpPr>
            <a:spLocks noChangeArrowheads="1"/>
          </p:cNvSpPr>
          <p:nvPr/>
        </p:nvSpPr>
        <p:spPr bwMode="auto">
          <a:xfrm>
            <a:off x="5486400" y="26670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chemeClr val="tx1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241679" name="Rectangle 15"/>
          <p:cNvSpPr>
            <a:spLocks noChangeArrowheads="1"/>
          </p:cNvSpPr>
          <p:nvPr/>
        </p:nvSpPr>
        <p:spPr bwMode="auto">
          <a:xfrm>
            <a:off x="6324600" y="2209800"/>
            <a:ext cx="1524000" cy="1600200"/>
          </a:xfrm>
          <a:prstGeom prst="rect">
            <a:avLst/>
          </a:prstGeom>
          <a:solidFill>
            <a:srgbClr val="66CCFF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1680" name="Text Box 16"/>
          <p:cNvSpPr txBox="1">
            <a:spLocks noChangeArrowheads="1"/>
          </p:cNvSpPr>
          <p:nvPr/>
        </p:nvSpPr>
        <p:spPr bwMode="auto">
          <a:xfrm>
            <a:off x="6477000" y="2438400"/>
            <a:ext cx="1295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Walk to class</a:t>
            </a:r>
          </a:p>
        </p:txBody>
      </p:sp>
      <p:sp>
        <p:nvSpPr>
          <p:cNvPr id="241681" name="Text Box 17"/>
          <p:cNvSpPr txBox="1">
            <a:spLocks noChangeArrowheads="1"/>
          </p:cNvSpPr>
          <p:nvPr/>
        </p:nvSpPr>
        <p:spPr bwMode="auto">
          <a:xfrm>
            <a:off x="3886200" y="2362200"/>
            <a:ext cx="152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Drive to school</a:t>
            </a:r>
          </a:p>
        </p:txBody>
      </p:sp>
      <p:pic>
        <p:nvPicPr>
          <p:cNvPr id="21522" name="Picture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267200"/>
            <a:ext cx="16002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1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1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1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1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1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1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1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1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1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1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1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1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1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1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1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1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1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1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1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1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9" grpId="0" animBg="1" autoUpdateAnimBg="0"/>
      <p:bldP spid="241670" grpId="0" animBg="1"/>
      <p:bldP spid="241671" grpId="0" autoUpdateAnimBg="0"/>
      <p:bldP spid="241672" grpId="0" autoUpdateAnimBg="0"/>
      <p:bldP spid="241673" grpId="0" animBg="1"/>
      <p:bldP spid="241674" grpId="0" animBg="1"/>
      <p:bldP spid="241675" grpId="0" autoUpdateAnimBg="0"/>
      <p:bldP spid="241676" grpId="0" autoUpdateAnimBg="0"/>
      <p:bldP spid="241677" grpId="0" animBg="1"/>
      <p:bldP spid="241678" grpId="0" animBg="1" autoUpdateAnimBg="0"/>
      <p:bldP spid="241679" grpId="0" animBg="1"/>
      <p:bldP spid="241680" grpId="0" autoUpdateAnimBg="0"/>
      <p:bldP spid="24168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253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E70488F9-0BA9-4348-91B2-CF8EFAD85B7B}" type="slidenum">
              <a:rPr lang="en-US" sz="1400" smtClean="0"/>
              <a:pPr eaLnBrk="1" hangingPunct="1"/>
              <a:t>21</a:t>
            </a:fld>
            <a:endParaRPr lang="en-US" sz="1400" smtClean="0"/>
          </a:p>
        </p:txBody>
      </p:sp>
      <p:sp>
        <p:nvSpPr>
          <p:cNvPr id="244738" name="Rectangle 2"/>
          <p:cNvSpPr>
            <a:spLocks noChangeArrowheads="1"/>
          </p:cNvSpPr>
          <p:nvPr/>
        </p:nvSpPr>
        <p:spPr bwMode="auto">
          <a:xfrm>
            <a:off x="539750" y="549275"/>
            <a:ext cx="1079500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>
                <a:latin typeface="Arial" charset="0"/>
              </a:rPr>
              <a:t>The man and the</a:t>
            </a:r>
          </a:p>
          <a:p>
            <a:r>
              <a:rPr lang="en-US" sz="800">
                <a:latin typeface="Arial" charset="0"/>
              </a:rPr>
              <a:t>woman agree to</a:t>
            </a:r>
          </a:p>
          <a:p>
            <a:r>
              <a:rPr lang="en-US" sz="800">
                <a:latin typeface="Arial" charset="0"/>
              </a:rPr>
              <a:t>have a date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9750" y="1125538"/>
            <a:ext cx="1079500" cy="935037"/>
            <a:chOff x="340" y="709"/>
            <a:chExt cx="680" cy="589"/>
          </a:xfrm>
        </p:grpSpPr>
        <p:sp>
          <p:nvSpPr>
            <p:cNvPr id="22637" name="Rectangle 4"/>
            <p:cNvSpPr>
              <a:spLocks noChangeArrowheads="1"/>
            </p:cNvSpPr>
            <p:nvPr/>
          </p:nvSpPr>
          <p:spPr bwMode="auto">
            <a:xfrm>
              <a:off x="340" y="935"/>
              <a:ext cx="680" cy="3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tries again;</a:t>
              </a:r>
            </a:p>
            <a:p>
              <a:r>
                <a:rPr lang="en-US" sz="800">
                  <a:latin typeface="Arial" charset="0"/>
                </a:rPr>
                <a:t>Asks for a second date</a:t>
              </a:r>
            </a:p>
          </p:txBody>
        </p:sp>
        <p:cxnSp>
          <p:nvCxnSpPr>
            <p:cNvPr id="22638" name="AutoShape 5"/>
            <p:cNvCxnSpPr>
              <a:cxnSpLocks noChangeShapeType="1"/>
              <a:stCxn id="244738" idx="2"/>
              <a:endCxn id="22637" idx="0"/>
            </p:cNvCxnSpPr>
            <p:nvPr/>
          </p:nvCxnSpPr>
          <p:spPr bwMode="auto">
            <a:xfrm rot="5400000">
              <a:off x="567" y="822"/>
              <a:ext cx="22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619250" y="549275"/>
            <a:ext cx="1584325" cy="719138"/>
            <a:chOff x="1020" y="346"/>
            <a:chExt cx="998" cy="453"/>
          </a:xfrm>
        </p:grpSpPr>
        <p:sp>
          <p:nvSpPr>
            <p:cNvPr id="22635" name="Rectangle 7"/>
            <p:cNvSpPr>
              <a:spLocks noChangeArrowheads="1"/>
            </p:cNvSpPr>
            <p:nvPr/>
          </p:nvSpPr>
          <p:spPr bwMode="auto">
            <a:xfrm>
              <a:off x="1156" y="346"/>
              <a:ext cx="862" cy="4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At the end of the date,</a:t>
              </a:r>
            </a:p>
            <a:p>
              <a:r>
                <a:rPr lang="en-US" sz="800">
                  <a:latin typeface="Arial" charset="0"/>
                </a:rPr>
                <a:t>the man makes </a:t>
              </a:r>
            </a:p>
            <a:p>
              <a:r>
                <a:rPr lang="en-US" sz="800">
                  <a:latin typeface="Arial" charset="0"/>
                </a:rPr>
                <a:t>sexual advances</a:t>
              </a:r>
            </a:p>
          </p:txBody>
        </p:sp>
        <p:cxnSp>
          <p:nvCxnSpPr>
            <p:cNvPr id="22636" name="AutoShape 8"/>
            <p:cNvCxnSpPr>
              <a:cxnSpLocks noChangeShapeType="1"/>
              <a:stCxn id="244738" idx="3"/>
              <a:endCxn id="22635" idx="1"/>
            </p:cNvCxnSpPr>
            <p:nvPr/>
          </p:nvCxnSpPr>
          <p:spPr bwMode="auto">
            <a:xfrm>
              <a:off x="1020" y="528"/>
              <a:ext cx="136" cy="4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1619250" y="1341438"/>
            <a:ext cx="1370013" cy="431800"/>
            <a:chOff x="1020" y="845"/>
            <a:chExt cx="863" cy="272"/>
          </a:xfrm>
        </p:grpSpPr>
        <p:sp>
          <p:nvSpPr>
            <p:cNvPr id="22633" name="Rectangle 10"/>
            <p:cNvSpPr>
              <a:spLocks noChangeArrowheads="1"/>
            </p:cNvSpPr>
            <p:nvPr/>
          </p:nvSpPr>
          <p:spPr bwMode="auto">
            <a:xfrm>
              <a:off x="1111" y="845"/>
              <a:ext cx="772" cy="1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 Woman is more</a:t>
              </a:r>
            </a:p>
            <a:p>
              <a:r>
                <a:rPr lang="en-US" sz="800">
                  <a:latin typeface="Arial" charset="0"/>
                </a:rPr>
                <a:t> relaxed this time</a:t>
              </a:r>
            </a:p>
          </p:txBody>
        </p:sp>
        <p:cxnSp>
          <p:nvCxnSpPr>
            <p:cNvPr id="22634" name="AutoShape 11"/>
            <p:cNvCxnSpPr>
              <a:cxnSpLocks noChangeShapeType="1"/>
              <a:stCxn id="22637" idx="3"/>
              <a:endCxn id="22633" idx="2"/>
            </p:cNvCxnSpPr>
            <p:nvPr/>
          </p:nvCxnSpPr>
          <p:spPr bwMode="auto">
            <a:xfrm flipV="1">
              <a:off x="1020" y="1027"/>
              <a:ext cx="477" cy="9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771775" y="1485900"/>
            <a:ext cx="1584325" cy="862013"/>
            <a:chOff x="1746" y="936"/>
            <a:chExt cx="998" cy="543"/>
          </a:xfrm>
        </p:grpSpPr>
        <p:sp>
          <p:nvSpPr>
            <p:cNvPr id="22631" name="Rectangle 13"/>
            <p:cNvSpPr>
              <a:spLocks noChangeArrowheads="1"/>
            </p:cNvSpPr>
            <p:nvPr/>
          </p:nvSpPr>
          <p:spPr bwMode="auto">
            <a:xfrm>
              <a:off x="1746" y="1207"/>
              <a:ext cx="998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guesses that the time is</a:t>
              </a:r>
            </a:p>
            <a:p>
              <a:r>
                <a:rPr lang="en-US" sz="800">
                  <a:latin typeface="Arial" charset="0"/>
                </a:rPr>
                <a:t>right and approaches the woman</a:t>
              </a:r>
            </a:p>
            <a:p>
              <a:r>
                <a:rPr lang="en-US" sz="800">
                  <a:latin typeface="Arial" charset="0"/>
                </a:rPr>
                <a:t>sexually</a:t>
              </a:r>
            </a:p>
          </p:txBody>
        </p:sp>
        <p:cxnSp>
          <p:nvCxnSpPr>
            <p:cNvPr id="22632" name="AutoShape 14"/>
            <p:cNvCxnSpPr>
              <a:cxnSpLocks noChangeShapeType="1"/>
              <a:stCxn id="22633" idx="3"/>
              <a:endCxn id="22631" idx="1"/>
            </p:cNvCxnSpPr>
            <p:nvPr/>
          </p:nvCxnSpPr>
          <p:spPr bwMode="auto">
            <a:xfrm flipH="1">
              <a:off x="1746" y="936"/>
              <a:ext cx="137" cy="407"/>
            </a:xfrm>
            <a:prstGeom prst="bentConnector5">
              <a:avLst>
                <a:gd name="adj1" fmla="val -105111"/>
                <a:gd name="adj2" fmla="val 44472"/>
                <a:gd name="adj3" fmla="val 20511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7956550" y="223838"/>
            <a:ext cx="1079500" cy="1604962"/>
            <a:chOff x="5012" y="141"/>
            <a:chExt cx="680" cy="1011"/>
          </a:xfrm>
        </p:grpSpPr>
        <p:sp>
          <p:nvSpPr>
            <p:cNvPr id="22629" name="Rectangle 16"/>
            <p:cNvSpPr>
              <a:spLocks noChangeArrowheads="1"/>
            </p:cNvSpPr>
            <p:nvPr/>
          </p:nvSpPr>
          <p:spPr bwMode="auto">
            <a:xfrm>
              <a:off x="5012" y="789"/>
              <a:ext cx="680" cy="3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No sex for a long time</a:t>
              </a:r>
            </a:p>
          </p:txBody>
        </p:sp>
        <p:cxnSp>
          <p:nvCxnSpPr>
            <p:cNvPr id="22630" name="AutoShape 17"/>
            <p:cNvCxnSpPr>
              <a:cxnSpLocks noChangeShapeType="1"/>
              <a:stCxn id="22603" idx="3"/>
              <a:endCxn id="22629" idx="0"/>
            </p:cNvCxnSpPr>
            <p:nvPr/>
          </p:nvCxnSpPr>
          <p:spPr bwMode="auto">
            <a:xfrm>
              <a:off x="5194" y="141"/>
              <a:ext cx="158" cy="648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6661150" y="620713"/>
            <a:ext cx="1366838" cy="598487"/>
            <a:chOff x="4196" y="391"/>
            <a:chExt cx="861" cy="377"/>
          </a:xfrm>
        </p:grpSpPr>
        <p:sp>
          <p:nvSpPr>
            <p:cNvPr id="22627" name="Rectangle 19"/>
            <p:cNvSpPr>
              <a:spLocks noChangeArrowheads="1"/>
            </p:cNvSpPr>
            <p:nvPr/>
          </p:nvSpPr>
          <p:spPr bwMode="auto">
            <a:xfrm>
              <a:off x="4286" y="496"/>
              <a:ext cx="771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nags about the</a:t>
              </a:r>
            </a:p>
            <a:p>
              <a:r>
                <a:rPr lang="en-US" sz="800">
                  <a:latin typeface="Arial" charset="0"/>
                </a:rPr>
                <a:t>reasons why the woman</a:t>
              </a:r>
            </a:p>
            <a:p>
              <a:r>
                <a:rPr lang="en-US" sz="800">
                  <a:latin typeface="Arial" charset="0"/>
                </a:rPr>
                <a:t>doesn’t want to have sex</a:t>
              </a:r>
            </a:p>
          </p:txBody>
        </p:sp>
        <p:cxnSp>
          <p:nvCxnSpPr>
            <p:cNvPr id="22628" name="AutoShape 20"/>
            <p:cNvCxnSpPr>
              <a:cxnSpLocks noChangeShapeType="1"/>
              <a:stCxn id="22579" idx="3"/>
              <a:endCxn id="22627" idx="0"/>
            </p:cNvCxnSpPr>
            <p:nvPr/>
          </p:nvCxnSpPr>
          <p:spPr bwMode="auto">
            <a:xfrm>
              <a:off x="4196" y="391"/>
              <a:ext cx="476" cy="105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44757" name="AutoShape 21"/>
          <p:cNvCxnSpPr>
            <a:cxnSpLocks noChangeShapeType="1"/>
            <a:stCxn id="22627" idx="2"/>
            <a:endCxn id="22629" idx="1"/>
          </p:cNvCxnSpPr>
          <p:nvPr/>
        </p:nvCxnSpPr>
        <p:spPr bwMode="auto">
          <a:xfrm rot="16200000" flipH="1">
            <a:off x="7525543" y="1110457"/>
            <a:ext cx="322263" cy="5397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539750" y="2060575"/>
            <a:ext cx="2016125" cy="1079500"/>
            <a:chOff x="340" y="1298"/>
            <a:chExt cx="1270" cy="680"/>
          </a:xfrm>
        </p:grpSpPr>
        <p:sp>
          <p:nvSpPr>
            <p:cNvPr id="22625" name="Rectangle 23"/>
            <p:cNvSpPr>
              <a:spLocks noChangeArrowheads="1"/>
            </p:cNvSpPr>
            <p:nvPr/>
          </p:nvSpPr>
          <p:spPr bwMode="auto">
            <a:xfrm>
              <a:off x="340" y="1616"/>
              <a:ext cx="1270" cy="3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trips on the edge of the carpet</a:t>
              </a:r>
            </a:p>
            <a:p>
              <a:r>
                <a:rPr lang="en-US" sz="800">
                  <a:latin typeface="Arial" charset="0"/>
                </a:rPr>
                <a:t>on purpose to show the</a:t>
              </a:r>
            </a:p>
            <a:p>
              <a:r>
                <a:rPr lang="en-US" sz="800">
                  <a:latin typeface="Arial" charset="0"/>
                </a:rPr>
                <a:t> woman how vulnerable he is</a:t>
              </a:r>
              <a:endParaRPr lang="en-US" sz="1800">
                <a:latin typeface="Arial" charset="0"/>
              </a:endParaRPr>
            </a:p>
          </p:txBody>
        </p:sp>
        <p:cxnSp>
          <p:nvCxnSpPr>
            <p:cNvPr id="22626" name="AutoShape 24"/>
            <p:cNvCxnSpPr>
              <a:cxnSpLocks noChangeShapeType="1"/>
              <a:stCxn id="22637" idx="2"/>
              <a:endCxn id="22625" idx="0"/>
            </p:cNvCxnSpPr>
            <p:nvPr/>
          </p:nvCxnSpPr>
          <p:spPr bwMode="auto">
            <a:xfrm rot="16200000" flipH="1">
              <a:off x="669" y="1309"/>
              <a:ext cx="318" cy="29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250825" y="3140075"/>
            <a:ext cx="1296988" cy="1152525"/>
            <a:chOff x="158" y="1978"/>
            <a:chExt cx="817" cy="726"/>
          </a:xfrm>
        </p:grpSpPr>
        <p:sp>
          <p:nvSpPr>
            <p:cNvPr id="22623" name="Rectangle 26"/>
            <p:cNvSpPr>
              <a:spLocks noChangeArrowheads="1"/>
            </p:cNvSpPr>
            <p:nvPr/>
          </p:nvSpPr>
          <p:spPr bwMode="auto">
            <a:xfrm>
              <a:off x="158" y="2478"/>
              <a:ext cx="545" cy="2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Woman melts</a:t>
              </a:r>
            </a:p>
          </p:txBody>
        </p:sp>
        <p:cxnSp>
          <p:nvCxnSpPr>
            <p:cNvPr id="22624" name="AutoShape 27"/>
            <p:cNvCxnSpPr>
              <a:cxnSpLocks noChangeShapeType="1"/>
              <a:stCxn id="22625" idx="2"/>
              <a:endCxn id="22623" idx="0"/>
            </p:cNvCxnSpPr>
            <p:nvPr/>
          </p:nvCxnSpPr>
          <p:spPr bwMode="auto">
            <a:xfrm rot="5400000">
              <a:off x="453" y="1956"/>
              <a:ext cx="500" cy="544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468313" y="4292600"/>
            <a:ext cx="1584325" cy="1296988"/>
            <a:chOff x="295" y="2704"/>
            <a:chExt cx="998" cy="817"/>
          </a:xfrm>
        </p:grpSpPr>
        <p:sp>
          <p:nvSpPr>
            <p:cNvPr id="22621" name="Rectangle 29"/>
            <p:cNvSpPr>
              <a:spLocks noChangeArrowheads="1"/>
            </p:cNvSpPr>
            <p:nvPr/>
          </p:nvSpPr>
          <p:spPr bwMode="auto">
            <a:xfrm>
              <a:off x="295" y="3249"/>
              <a:ext cx="998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Mans knee heals rapidly and he</a:t>
              </a:r>
            </a:p>
            <a:p>
              <a:r>
                <a:rPr lang="en-US" sz="800">
                  <a:latin typeface="Arial" charset="0"/>
                </a:rPr>
                <a:t>suggests sex</a:t>
              </a:r>
            </a:p>
          </p:txBody>
        </p:sp>
        <p:cxnSp>
          <p:nvCxnSpPr>
            <p:cNvPr id="22622" name="AutoShape 30"/>
            <p:cNvCxnSpPr>
              <a:cxnSpLocks noChangeShapeType="1"/>
            </p:cNvCxnSpPr>
            <p:nvPr/>
          </p:nvCxnSpPr>
          <p:spPr bwMode="auto">
            <a:xfrm rot="16200000" flipH="1">
              <a:off x="204" y="2795"/>
              <a:ext cx="545" cy="363"/>
            </a:xfrm>
            <a:prstGeom prst="bentConnector3">
              <a:avLst>
                <a:gd name="adj1" fmla="val 4990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1116013" y="3357563"/>
            <a:ext cx="2374900" cy="755650"/>
            <a:chOff x="703" y="2115"/>
            <a:chExt cx="1496" cy="476"/>
          </a:xfrm>
        </p:grpSpPr>
        <p:sp>
          <p:nvSpPr>
            <p:cNvPr id="22619" name="Rectangle 32"/>
            <p:cNvSpPr>
              <a:spLocks noChangeArrowheads="1"/>
            </p:cNvSpPr>
            <p:nvPr/>
          </p:nvSpPr>
          <p:spPr bwMode="auto">
            <a:xfrm>
              <a:off x="1111" y="2115"/>
              <a:ext cx="1088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discovers how much fun</a:t>
              </a:r>
            </a:p>
            <a:p>
              <a:r>
                <a:rPr lang="en-US" sz="800">
                  <a:latin typeface="Arial" charset="0"/>
                </a:rPr>
                <a:t>they have even without sex</a:t>
              </a:r>
            </a:p>
          </p:txBody>
        </p:sp>
        <p:cxnSp>
          <p:nvCxnSpPr>
            <p:cNvPr id="22620" name="AutoShape 33"/>
            <p:cNvCxnSpPr>
              <a:cxnSpLocks noChangeShapeType="1"/>
              <a:stCxn id="22623" idx="3"/>
              <a:endCxn id="22619" idx="2"/>
            </p:cNvCxnSpPr>
            <p:nvPr/>
          </p:nvCxnSpPr>
          <p:spPr bwMode="auto">
            <a:xfrm flipV="1">
              <a:off x="703" y="2433"/>
              <a:ext cx="952" cy="158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34"/>
          <p:cNvGrpSpPr>
            <a:grpSpLocks/>
          </p:cNvGrpSpPr>
          <p:nvPr/>
        </p:nvGrpSpPr>
        <p:grpSpPr bwMode="auto">
          <a:xfrm>
            <a:off x="2627313" y="2565400"/>
            <a:ext cx="1585912" cy="792163"/>
            <a:chOff x="1655" y="1616"/>
            <a:chExt cx="999" cy="499"/>
          </a:xfrm>
        </p:grpSpPr>
        <p:sp>
          <p:nvSpPr>
            <p:cNvPr id="22617" name="Rectangle 35"/>
            <p:cNvSpPr>
              <a:spLocks noChangeArrowheads="1"/>
            </p:cNvSpPr>
            <p:nvPr/>
          </p:nvSpPr>
          <p:spPr bwMode="auto">
            <a:xfrm>
              <a:off x="1882" y="1616"/>
              <a:ext cx="772" cy="1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Woman suggests making</a:t>
              </a:r>
            </a:p>
            <a:p>
              <a:r>
                <a:rPr lang="en-US" sz="800">
                  <a:latin typeface="Arial" charset="0"/>
                </a:rPr>
                <a:t>dinner together</a:t>
              </a:r>
            </a:p>
          </p:txBody>
        </p:sp>
        <p:cxnSp>
          <p:nvCxnSpPr>
            <p:cNvPr id="22618" name="AutoShape 36"/>
            <p:cNvCxnSpPr>
              <a:cxnSpLocks noChangeShapeType="1"/>
              <a:stCxn id="22619" idx="0"/>
              <a:endCxn id="22617" idx="1"/>
            </p:cNvCxnSpPr>
            <p:nvPr/>
          </p:nvCxnSpPr>
          <p:spPr bwMode="auto">
            <a:xfrm rot="-5400000">
              <a:off x="1565" y="1797"/>
              <a:ext cx="408" cy="227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" name="Group 37"/>
          <p:cNvGrpSpPr>
            <a:grpSpLocks/>
          </p:cNvGrpSpPr>
          <p:nvPr/>
        </p:nvGrpSpPr>
        <p:grpSpPr bwMode="auto">
          <a:xfrm>
            <a:off x="3708400" y="2709863"/>
            <a:ext cx="935038" cy="1006475"/>
            <a:chOff x="2336" y="1707"/>
            <a:chExt cx="589" cy="634"/>
          </a:xfrm>
        </p:grpSpPr>
        <p:sp>
          <p:nvSpPr>
            <p:cNvPr id="22615" name="Rectangle 38"/>
            <p:cNvSpPr>
              <a:spLocks noChangeArrowheads="1"/>
            </p:cNvSpPr>
            <p:nvPr/>
          </p:nvSpPr>
          <p:spPr bwMode="auto">
            <a:xfrm>
              <a:off x="2336" y="2160"/>
              <a:ext cx="589" cy="18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pretends </a:t>
              </a:r>
            </a:p>
            <a:p>
              <a:r>
                <a:rPr lang="en-US" sz="800">
                  <a:latin typeface="Arial" charset="0"/>
                </a:rPr>
                <a:t>to be hungry</a:t>
              </a:r>
            </a:p>
          </p:txBody>
        </p:sp>
        <p:cxnSp>
          <p:nvCxnSpPr>
            <p:cNvPr id="22616" name="AutoShape 39"/>
            <p:cNvCxnSpPr>
              <a:cxnSpLocks noChangeShapeType="1"/>
              <a:stCxn id="22617" idx="3"/>
              <a:endCxn id="22615" idx="0"/>
            </p:cNvCxnSpPr>
            <p:nvPr/>
          </p:nvCxnSpPr>
          <p:spPr bwMode="auto">
            <a:xfrm flipH="1">
              <a:off x="2631" y="1707"/>
              <a:ext cx="23" cy="453"/>
            </a:xfrm>
            <a:prstGeom prst="bentConnector4">
              <a:avLst>
                <a:gd name="adj1" fmla="val -626088"/>
                <a:gd name="adj2" fmla="val 6004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44776" name="AutoShape 40"/>
          <p:cNvCxnSpPr>
            <a:cxnSpLocks noChangeShapeType="1"/>
          </p:cNvCxnSpPr>
          <p:nvPr/>
        </p:nvCxnSpPr>
        <p:spPr bwMode="auto">
          <a:xfrm rot="-5400000">
            <a:off x="5130006" y="1502569"/>
            <a:ext cx="1152525" cy="1095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4643438" y="3068638"/>
            <a:ext cx="1800225" cy="504825"/>
            <a:chOff x="2925" y="1933"/>
            <a:chExt cx="1134" cy="318"/>
          </a:xfrm>
        </p:grpSpPr>
        <p:sp>
          <p:nvSpPr>
            <p:cNvPr id="22613" name="Rectangle 42"/>
            <p:cNvSpPr>
              <a:spLocks noChangeArrowheads="1"/>
            </p:cNvSpPr>
            <p:nvPr/>
          </p:nvSpPr>
          <p:spPr bwMode="auto">
            <a:xfrm>
              <a:off x="3288" y="1933"/>
              <a:ext cx="771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After cooking for </a:t>
              </a:r>
            </a:p>
            <a:p>
              <a:r>
                <a:rPr lang="en-US" sz="800">
                  <a:latin typeface="Arial" charset="0"/>
                </a:rPr>
                <a:t>hours, they eat</a:t>
              </a:r>
            </a:p>
          </p:txBody>
        </p:sp>
        <p:cxnSp>
          <p:nvCxnSpPr>
            <p:cNvPr id="22614" name="AutoShape 43"/>
            <p:cNvCxnSpPr>
              <a:cxnSpLocks noChangeShapeType="1"/>
              <a:stCxn id="22615" idx="3"/>
              <a:endCxn id="22613" idx="1"/>
            </p:cNvCxnSpPr>
            <p:nvPr/>
          </p:nvCxnSpPr>
          <p:spPr bwMode="auto">
            <a:xfrm flipV="1">
              <a:off x="2925" y="2069"/>
              <a:ext cx="363" cy="182"/>
            </a:xfrm>
            <a:prstGeom prst="bentConnector3">
              <a:avLst>
                <a:gd name="adj1" fmla="val 4986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44"/>
          <p:cNvGrpSpPr>
            <a:grpSpLocks/>
          </p:cNvGrpSpPr>
          <p:nvPr/>
        </p:nvGrpSpPr>
        <p:grpSpPr bwMode="auto">
          <a:xfrm>
            <a:off x="6300788" y="2565400"/>
            <a:ext cx="1728787" cy="1152525"/>
            <a:chOff x="3969" y="1616"/>
            <a:chExt cx="1089" cy="726"/>
          </a:xfrm>
        </p:grpSpPr>
        <p:sp>
          <p:nvSpPr>
            <p:cNvPr id="22611" name="Rectangle 45"/>
            <p:cNvSpPr>
              <a:spLocks noChangeArrowheads="1"/>
            </p:cNvSpPr>
            <p:nvPr/>
          </p:nvSpPr>
          <p:spPr bwMode="auto">
            <a:xfrm>
              <a:off x="4332" y="1616"/>
              <a:ext cx="726" cy="2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approaches</a:t>
              </a:r>
            </a:p>
            <a:p>
              <a:r>
                <a:rPr lang="en-US" sz="800">
                  <a:latin typeface="Arial" charset="0"/>
                </a:rPr>
                <a:t>woman sexually</a:t>
              </a:r>
            </a:p>
          </p:txBody>
        </p:sp>
        <p:cxnSp>
          <p:nvCxnSpPr>
            <p:cNvPr id="22612" name="AutoShape 46"/>
            <p:cNvCxnSpPr>
              <a:cxnSpLocks noChangeShapeType="1"/>
              <a:endCxn id="22611" idx="2"/>
            </p:cNvCxnSpPr>
            <p:nvPr/>
          </p:nvCxnSpPr>
          <p:spPr bwMode="auto">
            <a:xfrm flipV="1">
              <a:off x="3969" y="1842"/>
              <a:ext cx="726" cy="50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" name="Group 47"/>
          <p:cNvGrpSpPr>
            <a:grpSpLocks/>
          </p:cNvGrpSpPr>
          <p:nvPr/>
        </p:nvGrpSpPr>
        <p:grpSpPr bwMode="auto">
          <a:xfrm>
            <a:off x="7812088" y="2205038"/>
            <a:ext cx="865187" cy="1765300"/>
            <a:chOff x="4921" y="1389"/>
            <a:chExt cx="545" cy="1112"/>
          </a:xfrm>
        </p:grpSpPr>
        <p:sp>
          <p:nvSpPr>
            <p:cNvPr id="22609" name="Rectangle 48"/>
            <p:cNvSpPr>
              <a:spLocks noChangeArrowheads="1"/>
            </p:cNvSpPr>
            <p:nvPr/>
          </p:nvSpPr>
          <p:spPr bwMode="auto">
            <a:xfrm>
              <a:off x="4921" y="1389"/>
              <a:ext cx="545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falls asleep</a:t>
              </a:r>
            </a:p>
          </p:txBody>
        </p:sp>
        <p:cxnSp>
          <p:nvCxnSpPr>
            <p:cNvPr id="22610" name="AutoShape 49"/>
            <p:cNvCxnSpPr>
              <a:cxnSpLocks noChangeShapeType="1"/>
              <a:stCxn id="22573" idx="3"/>
              <a:endCxn id="22609" idx="2"/>
            </p:cNvCxnSpPr>
            <p:nvPr/>
          </p:nvCxnSpPr>
          <p:spPr bwMode="auto">
            <a:xfrm flipV="1">
              <a:off x="5012" y="1525"/>
              <a:ext cx="182" cy="976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44786" name="AutoShape 50"/>
          <p:cNvCxnSpPr>
            <a:cxnSpLocks noChangeShapeType="1"/>
          </p:cNvCxnSpPr>
          <p:nvPr/>
        </p:nvCxnSpPr>
        <p:spPr bwMode="auto">
          <a:xfrm rot="5400000" flipH="1">
            <a:off x="6677819" y="459581"/>
            <a:ext cx="1225550" cy="2268538"/>
          </a:xfrm>
          <a:prstGeom prst="bentConnector3">
            <a:avLst>
              <a:gd name="adj1" fmla="val 2201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7" name="Group 51"/>
          <p:cNvGrpSpPr>
            <a:grpSpLocks/>
          </p:cNvGrpSpPr>
          <p:nvPr/>
        </p:nvGrpSpPr>
        <p:grpSpPr bwMode="auto">
          <a:xfrm>
            <a:off x="2843213" y="3609975"/>
            <a:ext cx="1225550" cy="828675"/>
            <a:chOff x="1791" y="2274"/>
            <a:chExt cx="772" cy="522"/>
          </a:xfrm>
        </p:grpSpPr>
        <p:sp>
          <p:nvSpPr>
            <p:cNvPr id="22607" name="Rectangle 52"/>
            <p:cNvSpPr>
              <a:spLocks noChangeArrowheads="1"/>
            </p:cNvSpPr>
            <p:nvPr/>
          </p:nvSpPr>
          <p:spPr bwMode="auto">
            <a:xfrm>
              <a:off x="1791" y="2614"/>
              <a:ext cx="772" cy="1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Woman agrees</a:t>
              </a:r>
            </a:p>
          </p:txBody>
        </p:sp>
        <p:cxnSp>
          <p:nvCxnSpPr>
            <p:cNvPr id="22608" name="AutoShape 53"/>
            <p:cNvCxnSpPr>
              <a:cxnSpLocks noChangeShapeType="1"/>
              <a:stCxn id="22619" idx="3"/>
              <a:endCxn id="22607" idx="0"/>
            </p:cNvCxnSpPr>
            <p:nvPr/>
          </p:nvCxnSpPr>
          <p:spPr bwMode="auto">
            <a:xfrm flipH="1">
              <a:off x="2177" y="2274"/>
              <a:ext cx="22" cy="340"/>
            </a:xfrm>
            <a:prstGeom prst="bentConnector4">
              <a:avLst>
                <a:gd name="adj1" fmla="val -409093"/>
                <a:gd name="adj2" fmla="val 7323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54"/>
          <p:cNvGrpSpPr>
            <a:grpSpLocks/>
          </p:cNvGrpSpPr>
          <p:nvPr/>
        </p:nvGrpSpPr>
        <p:grpSpPr bwMode="auto">
          <a:xfrm>
            <a:off x="3203575" y="4294188"/>
            <a:ext cx="1584325" cy="790575"/>
            <a:chOff x="2018" y="2705"/>
            <a:chExt cx="998" cy="498"/>
          </a:xfrm>
        </p:grpSpPr>
        <p:sp>
          <p:nvSpPr>
            <p:cNvPr id="22605" name="Rectangle 55"/>
            <p:cNvSpPr>
              <a:spLocks noChangeArrowheads="1"/>
            </p:cNvSpPr>
            <p:nvPr/>
          </p:nvSpPr>
          <p:spPr bwMode="auto">
            <a:xfrm>
              <a:off x="2018" y="2931"/>
              <a:ext cx="998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suggests a refreshing walk,</a:t>
              </a:r>
            </a:p>
            <a:p>
              <a:r>
                <a:rPr lang="en-US" sz="800">
                  <a:latin typeface="Arial" charset="0"/>
                </a:rPr>
                <a:t>hoping that it will relax her</a:t>
              </a:r>
            </a:p>
          </p:txBody>
        </p:sp>
        <p:cxnSp>
          <p:nvCxnSpPr>
            <p:cNvPr id="22606" name="AutoShape 56"/>
            <p:cNvCxnSpPr>
              <a:cxnSpLocks noChangeShapeType="1"/>
              <a:stCxn id="22607" idx="3"/>
              <a:endCxn id="22605" idx="0"/>
            </p:cNvCxnSpPr>
            <p:nvPr/>
          </p:nvCxnSpPr>
          <p:spPr bwMode="auto">
            <a:xfrm flipH="1">
              <a:off x="2517" y="2705"/>
              <a:ext cx="46" cy="226"/>
            </a:xfrm>
            <a:prstGeom prst="bentConnector4">
              <a:avLst>
                <a:gd name="adj1" fmla="val -313042"/>
                <a:gd name="adj2" fmla="val 69912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9" name="Group 57"/>
          <p:cNvGrpSpPr>
            <a:grpSpLocks/>
          </p:cNvGrpSpPr>
          <p:nvPr/>
        </p:nvGrpSpPr>
        <p:grpSpPr bwMode="auto">
          <a:xfrm>
            <a:off x="5976938" y="115888"/>
            <a:ext cx="2268537" cy="215900"/>
            <a:chOff x="3765" y="73"/>
            <a:chExt cx="1429" cy="136"/>
          </a:xfrm>
        </p:grpSpPr>
        <p:sp>
          <p:nvSpPr>
            <p:cNvPr id="22603" name="Rectangle 58"/>
            <p:cNvSpPr>
              <a:spLocks noChangeArrowheads="1"/>
            </p:cNvSpPr>
            <p:nvPr/>
          </p:nvSpPr>
          <p:spPr bwMode="auto">
            <a:xfrm>
              <a:off x="4649" y="73"/>
              <a:ext cx="545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gets angry</a:t>
              </a:r>
            </a:p>
          </p:txBody>
        </p:sp>
        <p:cxnSp>
          <p:nvCxnSpPr>
            <p:cNvPr id="22604" name="AutoShape 59"/>
            <p:cNvCxnSpPr>
              <a:cxnSpLocks noChangeShapeType="1"/>
              <a:stCxn id="22579" idx="0"/>
              <a:endCxn id="22603" idx="1"/>
            </p:cNvCxnSpPr>
            <p:nvPr/>
          </p:nvCxnSpPr>
          <p:spPr bwMode="auto">
            <a:xfrm rot="-5400000">
              <a:off x="4195" y="-289"/>
              <a:ext cx="23" cy="884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0" name="Group 60"/>
          <p:cNvGrpSpPr>
            <a:grpSpLocks/>
          </p:cNvGrpSpPr>
          <p:nvPr/>
        </p:nvGrpSpPr>
        <p:grpSpPr bwMode="auto">
          <a:xfrm>
            <a:off x="2555875" y="4294188"/>
            <a:ext cx="1225550" cy="1584325"/>
            <a:chOff x="1610" y="2705"/>
            <a:chExt cx="772" cy="998"/>
          </a:xfrm>
        </p:grpSpPr>
        <p:sp>
          <p:nvSpPr>
            <p:cNvPr id="22601" name="Rectangle 61"/>
            <p:cNvSpPr>
              <a:spLocks noChangeArrowheads="1"/>
            </p:cNvSpPr>
            <p:nvPr/>
          </p:nvSpPr>
          <p:spPr bwMode="auto">
            <a:xfrm>
              <a:off x="1610" y="3521"/>
              <a:ext cx="772" cy="1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suggests a trip to</a:t>
              </a:r>
            </a:p>
            <a:p>
              <a:r>
                <a:rPr lang="en-US" sz="800">
                  <a:latin typeface="Arial" charset="0"/>
                </a:rPr>
                <a:t>Venice</a:t>
              </a:r>
            </a:p>
          </p:txBody>
        </p:sp>
        <p:cxnSp>
          <p:nvCxnSpPr>
            <p:cNvPr id="22602" name="AutoShape 62"/>
            <p:cNvCxnSpPr>
              <a:cxnSpLocks noChangeShapeType="1"/>
              <a:stCxn id="22607" idx="1"/>
              <a:endCxn id="22601" idx="0"/>
            </p:cNvCxnSpPr>
            <p:nvPr/>
          </p:nvCxnSpPr>
          <p:spPr bwMode="auto">
            <a:xfrm rot="10800000" flipH="1" flipV="1">
              <a:off x="1791" y="2705"/>
              <a:ext cx="205" cy="816"/>
            </a:xfrm>
            <a:prstGeom prst="bentConnector4">
              <a:avLst>
                <a:gd name="adj1" fmla="val -70245"/>
                <a:gd name="adj2" fmla="val 55639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63"/>
          <p:cNvGrpSpPr>
            <a:grpSpLocks/>
          </p:cNvGrpSpPr>
          <p:nvPr/>
        </p:nvGrpSpPr>
        <p:grpSpPr bwMode="auto">
          <a:xfrm>
            <a:off x="3781425" y="5518150"/>
            <a:ext cx="2303463" cy="431800"/>
            <a:chOff x="2382" y="3476"/>
            <a:chExt cx="1451" cy="272"/>
          </a:xfrm>
        </p:grpSpPr>
        <p:sp>
          <p:nvSpPr>
            <p:cNvPr id="22599" name="Rectangle 64"/>
            <p:cNvSpPr>
              <a:spLocks noChangeArrowheads="1"/>
            </p:cNvSpPr>
            <p:nvPr/>
          </p:nvSpPr>
          <p:spPr bwMode="auto">
            <a:xfrm>
              <a:off x="2835" y="3476"/>
              <a:ext cx="998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Woman gets excited and starts to</a:t>
              </a:r>
            </a:p>
            <a:p>
              <a:r>
                <a:rPr lang="en-US" sz="800">
                  <a:latin typeface="Arial" charset="0"/>
                </a:rPr>
                <a:t>go through brochures </a:t>
              </a:r>
            </a:p>
          </p:txBody>
        </p:sp>
        <p:cxnSp>
          <p:nvCxnSpPr>
            <p:cNvPr id="22600" name="AutoShape 65"/>
            <p:cNvCxnSpPr>
              <a:cxnSpLocks noChangeShapeType="1"/>
              <a:stCxn id="22601" idx="3"/>
              <a:endCxn id="22599" idx="1"/>
            </p:cNvCxnSpPr>
            <p:nvPr/>
          </p:nvCxnSpPr>
          <p:spPr bwMode="auto">
            <a:xfrm>
              <a:off x="2382" y="3612"/>
              <a:ext cx="453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2" name="Group 66"/>
          <p:cNvGrpSpPr>
            <a:grpSpLocks/>
          </p:cNvGrpSpPr>
          <p:nvPr/>
        </p:nvGrpSpPr>
        <p:grpSpPr bwMode="auto">
          <a:xfrm>
            <a:off x="5076825" y="990600"/>
            <a:ext cx="519113" cy="4527550"/>
            <a:chOff x="3198" y="624"/>
            <a:chExt cx="327" cy="2852"/>
          </a:xfrm>
        </p:grpSpPr>
        <p:cxnSp>
          <p:nvCxnSpPr>
            <p:cNvPr id="22597" name="AutoShape 67"/>
            <p:cNvCxnSpPr>
              <a:cxnSpLocks noChangeShapeType="1"/>
            </p:cNvCxnSpPr>
            <p:nvPr/>
          </p:nvCxnSpPr>
          <p:spPr bwMode="auto">
            <a:xfrm rot="-5400000">
              <a:off x="2302" y="2466"/>
              <a:ext cx="1906" cy="113"/>
            </a:xfrm>
            <a:prstGeom prst="bentConnector3">
              <a:avLst>
                <a:gd name="adj1" fmla="val 8646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8" name="AutoShape 68"/>
            <p:cNvCxnSpPr>
              <a:cxnSpLocks noChangeShapeType="1"/>
            </p:cNvCxnSpPr>
            <p:nvPr/>
          </p:nvCxnSpPr>
          <p:spPr bwMode="auto">
            <a:xfrm rot="-5400000">
              <a:off x="3127" y="953"/>
              <a:ext cx="728" cy="69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" name="Group 69"/>
          <p:cNvGrpSpPr>
            <a:grpSpLocks/>
          </p:cNvGrpSpPr>
          <p:nvPr/>
        </p:nvGrpSpPr>
        <p:grpSpPr bwMode="auto">
          <a:xfrm>
            <a:off x="4787900" y="4581525"/>
            <a:ext cx="1871663" cy="431800"/>
            <a:chOff x="3016" y="2886"/>
            <a:chExt cx="1179" cy="272"/>
          </a:xfrm>
        </p:grpSpPr>
        <p:sp>
          <p:nvSpPr>
            <p:cNvPr id="22595" name="Rectangle 70"/>
            <p:cNvSpPr>
              <a:spLocks noChangeArrowheads="1"/>
            </p:cNvSpPr>
            <p:nvPr/>
          </p:nvSpPr>
          <p:spPr bwMode="auto">
            <a:xfrm>
              <a:off x="3424" y="2886"/>
              <a:ext cx="771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suggests </a:t>
              </a:r>
            </a:p>
            <a:p>
              <a:r>
                <a:rPr lang="en-US" sz="800">
                  <a:latin typeface="Arial" charset="0"/>
                </a:rPr>
                <a:t>a short cut</a:t>
              </a:r>
            </a:p>
          </p:txBody>
        </p:sp>
        <p:cxnSp>
          <p:nvCxnSpPr>
            <p:cNvPr id="22596" name="AutoShape 71"/>
            <p:cNvCxnSpPr>
              <a:cxnSpLocks noChangeShapeType="1"/>
              <a:stCxn id="22605" idx="3"/>
              <a:endCxn id="22595" idx="1"/>
            </p:cNvCxnSpPr>
            <p:nvPr/>
          </p:nvCxnSpPr>
          <p:spPr bwMode="auto">
            <a:xfrm flipV="1">
              <a:off x="3016" y="3022"/>
              <a:ext cx="408" cy="4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72"/>
          <p:cNvGrpSpPr>
            <a:grpSpLocks/>
          </p:cNvGrpSpPr>
          <p:nvPr/>
        </p:nvGrpSpPr>
        <p:grpSpPr bwMode="auto">
          <a:xfrm>
            <a:off x="4716463" y="2133600"/>
            <a:ext cx="1511300" cy="935038"/>
            <a:chOff x="2971" y="1344"/>
            <a:chExt cx="952" cy="589"/>
          </a:xfrm>
        </p:grpSpPr>
        <p:sp>
          <p:nvSpPr>
            <p:cNvPr id="22593" name="Rectangle 73"/>
            <p:cNvSpPr>
              <a:spLocks noChangeArrowheads="1"/>
            </p:cNvSpPr>
            <p:nvPr/>
          </p:nvSpPr>
          <p:spPr bwMode="auto">
            <a:xfrm>
              <a:off x="2971" y="1344"/>
              <a:ext cx="952" cy="2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Woman starts to get tired</a:t>
              </a:r>
            </a:p>
          </p:txBody>
        </p:sp>
        <p:cxnSp>
          <p:nvCxnSpPr>
            <p:cNvPr id="22594" name="AutoShape 74"/>
            <p:cNvCxnSpPr>
              <a:cxnSpLocks noChangeShapeType="1"/>
              <a:stCxn id="22613" idx="0"/>
              <a:endCxn id="22593" idx="2"/>
            </p:cNvCxnSpPr>
            <p:nvPr/>
          </p:nvCxnSpPr>
          <p:spPr bwMode="auto">
            <a:xfrm rot="5400000" flipH="1">
              <a:off x="3379" y="1638"/>
              <a:ext cx="363" cy="227"/>
            </a:xfrm>
            <a:prstGeom prst="bentConnector3">
              <a:avLst>
                <a:gd name="adj1" fmla="val 4986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" name="Group 75"/>
          <p:cNvGrpSpPr>
            <a:grpSpLocks/>
          </p:cNvGrpSpPr>
          <p:nvPr/>
        </p:nvGrpSpPr>
        <p:grpSpPr bwMode="auto">
          <a:xfrm>
            <a:off x="5867400" y="990600"/>
            <a:ext cx="792163" cy="3806825"/>
            <a:chOff x="3696" y="624"/>
            <a:chExt cx="499" cy="2398"/>
          </a:xfrm>
        </p:grpSpPr>
        <p:cxnSp>
          <p:nvCxnSpPr>
            <p:cNvPr id="22591" name="AutoShape 76"/>
            <p:cNvCxnSpPr>
              <a:cxnSpLocks noChangeShapeType="1"/>
              <a:stCxn id="22595" idx="3"/>
              <a:endCxn id="22593" idx="3"/>
            </p:cNvCxnSpPr>
            <p:nvPr/>
          </p:nvCxnSpPr>
          <p:spPr bwMode="auto">
            <a:xfrm flipH="1" flipV="1">
              <a:off x="3923" y="1457"/>
              <a:ext cx="272" cy="1565"/>
            </a:xfrm>
            <a:prstGeom prst="bentConnector3">
              <a:avLst>
                <a:gd name="adj1" fmla="val -5294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92" name="AutoShape 77"/>
            <p:cNvCxnSpPr>
              <a:cxnSpLocks noChangeShapeType="1"/>
            </p:cNvCxnSpPr>
            <p:nvPr/>
          </p:nvCxnSpPr>
          <p:spPr bwMode="auto">
            <a:xfrm rot="-5400000">
              <a:off x="3367" y="953"/>
              <a:ext cx="728" cy="69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78"/>
          <p:cNvGrpSpPr>
            <a:grpSpLocks/>
          </p:cNvGrpSpPr>
          <p:nvPr/>
        </p:nvGrpSpPr>
        <p:grpSpPr bwMode="auto">
          <a:xfrm>
            <a:off x="3563938" y="3860800"/>
            <a:ext cx="1368425" cy="358775"/>
            <a:chOff x="2245" y="2432"/>
            <a:chExt cx="862" cy="226"/>
          </a:xfrm>
        </p:grpSpPr>
        <p:sp>
          <p:nvSpPr>
            <p:cNvPr id="22589" name="Rectangle 79"/>
            <p:cNvSpPr>
              <a:spLocks noChangeArrowheads="1"/>
            </p:cNvSpPr>
            <p:nvPr/>
          </p:nvSpPr>
          <p:spPr bwMode="auto">
            <a:xfrm>
              <a:off x="2608" y="2432"/>
              <a:ext cx="499" cy="2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suggests</a:t>
              </a:r>
            </a:p>
            <a:p>
              <a:r>
                <a:rPr lang="en-US" sz="800">
                  <a:latin typeface="Arial" charset="0"/>
                </a:rPr>
                <a:t>a bath together</a:t>
              </a:r>
            </a:p>
          </p:txBody>
        </p:sp>
        <p:cxnSp>
          <p:nvCxnSpPr>
            <p:cNvPr id="22590" name="AutoShape 80"/>
            <p:cNvCxnSpPr>
              <a:cxnSpLocks noChangeShapeType="1"/>
              <a:endCxn id="22589" idx="1"/>
            </p:cNvCxnSpPr>
            <p:nvPr/>
          </p:nvCxnSpPr>
          <p:spPr bwMode="auto">
            <a:xfrm flipV="1">
              <a:off x="2245" y="2545"/>
              <a:ext cx="363" cy="69"/>
            </a:xfrm>
            <a:prstGeom prst="bentConnector3">
              <a:avLst>
                <a:gd name="adj1" fmla="val 4986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81"/>
          <p:cNvGrpSpPr>
            <a:grpSpLocks/>
          </p:cNvGrpSpPr>
          <p:nvPr/>
        </p:nvGrpSpPr>
        <p:grpSpPr bwMode="auto">
          <a:xfrm>
            <a:off x="5219700" y="4005263"/>
            <a:ext cx="3024188" cy="1943100"/>
            <a:chOff x="3288" y="2523"/>
            <a:chExt cx="1905" cy="1224"/>
          </a:xfrm>
        </p:grpSpPr>
        <p:sp>
          <p:nvSpPr>
            <p:cNvPr id="22587" name="Rectangle 82"/>
            <p:cNvSpPr>
              <a:spLocks noChangeArrowheads="1"/>
            </p:cNvSpPr>
            <p:nvPr/>
          </p:nvSpPr>
          <p:spPr bwMode="auto">
            <a:xfrm>
              <a:off x="4105" y="3385"/>
              <a:ext cx="1088" cy="3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After a glass of wine the man </a:t>
              </a:r>
            </a:p>
            <a:p>
              <a:r>
                <a:rPr lang="en-US" sz="800">
                  <a:latin typeface="Arial" charset="0"/>
                </a:rPr>
                <a:t>Finds courage to say what he’s</a:t>
              </a:r>
            </a:p>
            <a:p>
              <a:r>
                <a:rPr lang="en-US" sz="800">
                  <a:latin typeface="Arial" charset="0"/>
                </a:rPr>
                <a:t>been trying to say all evening and</a:t>
              </a:r>
            </a:p>
            <a:p>
              <a:r>
                <a:rPr lang="en-US" sz="800">
                  <a:latin typeface="Arial" charset="0"/>
                </a:rPr>
                <a:t>makes a confession of love</a:t>
              </a:r>
            </a:p>
          </p:txBody>
        </p:sp>
        <p:cxnSp>
          <p:nvCxnSpPr>
            <p:cNvPr id="22588" name="AutoShape 83"/>
            <p:cNvCxnSpPr>
              <a:cxnSpLocks noChangeShapeType="1"/>
            </p:cNvCxnSpPr>
            <p:nvPr/>
          </p:nvCxnSpPr>
          <p:spPr bwMode="auto">
            <a:xfrm rot="16200000" flipH="1">
              <a:off x="3243" y="2568"/>
              <a:ext cx="907" cy="817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" name="Group 84"/>
          <p:cNvGrpSpPr>
            <a:grpSpLocks/>
          </p:cNvGrpSpPr>
          <p:nvPr/>
        </p:nvGrpSpPr>
        <p:grpSpPr bwMode="auto">
          <a:xfrm>
            <a:off x="7380288" y="4724400"/>
            <a:ext cx="1225550" cy="649288"/>
            <a:chOff x="4649" y="2976"/>
            <a:chExt cx="772" cy="409"/>
          </a:xfrm>
        </p:grpSpPr>
        <p:sp>
          <p:nvSpPr>
            <p:cNvPr id="22585" name="Rectangle 85"/>
            <p:cNvSpPr>
              <a:spLocks noChangeArrowheads="1"/>
            </p:cNvSpPr>
            <p:nvPr/>
          </p:nvSpPr>
          <p:spPr bwMode="auto">
            <a:xfrm>
              <a:off x="4876" y="2976"/>
              <a:ext cx="545" cy="136"/>
            </a:xfrm>
            <a:prstGeom prst="rect">
              <a:avLst/>
            </a:prstGeom>
            <a:solidFill>
              <a:srgbClr val="E3193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 b="1">
                  <a:latin typeface="Arial" charset="0"/>
                </a:rPr>
                <a:t>SEX</a:t>
              </a:r>
            </a:p>
          </p:txBody>
        </p:sp>
        <p:cxnSp>
          <p:nvCxnSpPr>
            <p:cNvPr id="22586" name="AutoShape 86"/>
            <p:cNvCxnSpPr>
              <a:cxnSpLocks noChangeShapeType="1"/>
              <a:stCxn id="22587" idx="0"/>
              <a:endCxn id="22585" idx="2"/>
            </p:cNvCxnSpPr>
            <p:nvPr/>
          </p:nvCxnSpPr>
          <p:spPr bwMode="auto">
            <a:xfrm rot="-5400000">
              <a:off x="4762" y="2999"/>
              <a:ext cx="273" cy="500"/>
            </a:xfrm>
            <a:prstGeom prst="bentConnector3">
              <a:avLst>
                <a:gd name="adj1" fmla="val 49815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9" name="Group 87"/>
          <p:cNvGrpSpPr>
            <a:grpSpLocks/>
          </p:cNvGrpSpPr>
          <p:nvPr/>
        </p:nvGrpSpPr>
        <p:grpSpPr bwMode="auto">
          <a:xfrm>
            <a:off x="3348038" y="838200"/>
            <a:ext cx="1970087" cy="1077913"/>
            <a:chOff x="2109" y="528"/>
            <a:chExt cx="1241" cy="679"/>
          </a:xfrm>
        </p:grpSpPr>
        <p:cxnSp>
          <p:nvCxnSpPr>
            <p:cNvPr id="22583" name="AutoShape 88"/>
            <p:cNvCxnSpPr>
              <a:cxnSpLocks noChangeShapeType="1"/>
            </p:cNvCxnSpPr>
            <p:nvPr/>
          </p:nvCxnSpPr>
          <p:spPr bwMode="auto">
            <a:xfrm rot="-5400000">
              <a:off x="2007" y="674"/>
              <a:ext cx="635" cy="431"/>
            </a:xfrm>
            <a:prstGeom prst="bentConnector3">
              <a:avLst>
                <a:gd name="adj1" fmla="val 4992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84" name="AutoShape 89"/>
            <p:cNvCxnSpPr>
              <a:cxnSpLocks noChangeShapeType="1"/>
            </p:cNvCxnSpPr>
            <p:nvPr/>
          </p:nvCxnSpPr>
          <p:spPr bwMode="auto">
            <a:xfrm flipV="1">
              <a:off x="3168" y="528"/>
              <a:ext cx="182" cy="1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90"/>
          <p:cNvGrpSpPr>
            <a:grpSpLocks/>
          </p:cNvGrpSpPr>
          <p:nvPr/>
        </p:nvGrpSpPr>
        <p:grpSpPr bwMode="auto">
          <a:xfrm>
            <a:off x="3203575" y="533400"/>
            <a:ext cx="1800225" cy="376238"/>
            <a:chOff x="2018" y="336"/>
            <a:chExt cx="1134" cy="237"/>
          </a:xfrm>
        </p:grpSpPr>
        <p:cxnSp>
          <p:nvCxnSpPr>
            <p:cNvPr id="22581" name="AutoShape 91"/>
            <p:cNvCxnSpPr>
              <a:cxnSpLocks noChangeShapeType="1"/>
              <a:stCxn id="22635" idx="3"/>
              <a:endCxn id="22582" idx="1"/>
            </p:cNvCxnSpPr>
            <p:nvPr/>
          </p:nvCxnSpPr>
          <p:spPr bwMode="auto">
            <a:xfrm flipV="1">
              <a:off x="2018" y="449"/>
              <a:ext cx="182" cy="124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82" name="Rectangle 92"/>
            <p:cNvSpPr>
              <a:spLocks noChangeArrowheads="1"/>
            </p:cNvSpPr>
            <p:nvPr/>
          </p:nvSpPr>
          <p:spPr bwMode="auto">
            <a:xfrm>
              <a:off x="2200" y="336"/>
              <a:ext cx="952" cy="2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Woman changes her mind</a:t>
              </a:r>
            </a:p>
          </p:txBody>
        </p:sp>
      </p:grpSp>
      <p:grpSp>
        <p:nvGrpSpPr>
          <p:cNvPr id="31" name="Group 93"/>
          <p:cNvGrpSpPr>
            <a:grpSpLocks/>
          </p:cNvGrpSpPr>
          <p:nvPr/>
        </p:nvGrpSpPr>
        <p:grpSpPr bwMode="auto">
          <a:xfrm>
            <a:off x="5029200" y="260350"/>
            <a:ext cx="1631950" cy="719138"/>
            <a:chOff x="3168" y="164"/>
            <a:chExt cx="1028" cy="453"/>
          </a:xfrm>
        </p:grpSpPr>
        <p:sp>
          <p:nvSpPr>
            <p:cNvPr id="22579" name="Rectangle 94"/>
            <p:cNvSpPr>
              <a:spLocks noChangeArrowheads="1"/>
            </p:cNvSpPr>
            <p:nvPr/>
          </p:nvSpPr>
          <p:spPr bwMode="auto">
            <a:xfrm>
              <a:off x="3334" y="164"/>
              <a:ext cx="862" cy="4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No sex</a:t>
              </a:r>
            </a:p>
          </p:txBody>
        </p:sp>
        <p:cxnSp>
          <p:nvCxnSpPr>
            <p:cNvPr id="22580" name="AutoShape 95"/>
            <p:cNvCxnSpPr>
              <a:cxnSpLocks noChangeShapeType="1"/>
            </p:cNvCxnSpPr>
            <p:nvPr/>
          </p:nvCxnSpPr>
          <p:spPr bwMode="auto">
            <a:xfrm flipV="1">
              <a:off x="3168" y="336"/>
              <a:ext cx="182" cy="1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4832" name="Group 96"/>
          <p:cNvGrpSpPr>
            <a:grpSpLocks/>
          </p:cNvGrpSpPr>
          <p:nvPr/>
        </p:nvGrpSpPr>
        <p:grpSpPr bwMode="auto">
          <a:xfrm>
            <a:off x="1619250" y="669925"/>
            <a:ext cx="3698875" cy="4487863"/>
            <a:chOff x="1020" y="422"/>
            <a:chExt cx="2330" cy="2827"/>
          </a:xfrm>
        </p:grpSpPr>
        <p:cxnSp>
          <p:nvCxnSpPr>
            <p:cNvPr id="22577" name="AutoShape 97"/>
            <p:cNvCxnSpPr>
              <a:cxnSpLocks noChangeShapeType="1"/>
            </p:cNvCxnSpPr>
            <p:nvPr/>
          </p:nvCxnSpPr>
          <p:spPr bwMode="auto">
            <a:xfrm rot="-5400000">
              <a:off x="622" y="970"/>
              <a:ext cx="2677" cy="1882"/>
            </a:xfrm>
            <a:prstGeom prst="bentConnector3">
              <a:avLst>
                <a:gd name="adj1" fmla="val 4504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78" name="AutoShape 98"/>
            <p:cNvCxnSpPr>
              <a:cxnSpLocks noChangeShapeType="1"/>
            </p:cNvCxnSpPr>
            <p:nvPr/>
          </p:nvCxnSpPr>
          <p:spPr bwMode="auto">
            <a:xfrm flipV="1">
              <a:off x="3168" y="422"/>
              <a:ext cx="182" cy="1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4835" name="Group 99"/>
          <p:cNvGrpSpPr>
            <a:grpSpLocks/>
          </p:cNvGrpSpPr>
          <p:nvPr/>
        </p:nvGrpSpPr>
        <p:grpSpPr bwMode="auto">
          <a:xfrm>
            <a:off x="4427538" y="762000"/>
            <a:ext cx="3205162" cy="1803400"/>
            <a:chOff x="2789" y="480"/>
            <a:chExt cx="2019" cy="1136"/>
          </a:xfrm>
        </p:grpSpPr>
        <p:cxnSp>
          <p:nvCxnSpPr>
            <p:cNvPr id="22575" name="AutoShape 100"/>
            <p:cNvCxnSpPr>
              <a:cxnSpLocks noChangeShapeType="1"/>
            </p:cNvCxnSpPr>
            <p:nvPr/>
          </p:nvCxnSpPr>
          <p:spPr bwMode="auto">
            <a:xfrm rot="5400000" flipH="1">
              <a:off x="3277" y="84"/>
              <a:ext cx="1044" cy="2019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76" name="AutoShape 101"/>
            <p:cNvCxnSpPr>
              <a:cxnSpLocks noChangeShapeType="1"/>
            </p:cNvCxnSpPr>
            <p:nvPr/>
          </p:nvCxnSpPr>
          <p:spPr bwMode="auto">
            <a:xfrm flipV="1">
              <a:off x="3168" y="480"/>
              <a:ext cx="182" cy="1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2568" name="Text Box 102"/>
          <p:cNvSpPr txBox="1">
            <a:spLocks noChangeArrowheads="1"/>
          </p:cNvSpPr>
          <p:nvPr/>
        </p:nvSpPr>
        <p:spPr bwMode="auto">
          <a:xfrm>
            <a:off x="395288" y="115888"/>
            <a:ext cx="35290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fi-FI" sz="1800">
                <a:latin typeface="Arial" charset="0"/>
              </a:rPr>
              <a:t>Flow Chart of a Relationship</a:t>
            </a:r>
            <a:endParaRPr lang="en-US" sz="1800">
              <a:latin typeface="Arial" charset="0"/>
            </a:endParaRPr>
          </a:p>
        </p:txBody>
      </p:sp>
      <p:grpSp>
        <p:nvGrpSpPr>
          <p:cNvPr id="244839" name="Group 103"/>
          <p:cNvGrpSpPr>
            <a:grpSpLocks/>
          </p:cNvGrpSpPr>
          <p:nvPr/>
        </p:nvGrpSpPr>
        <p:grpSpPr bwMode="auto">
          <a:xfrm>
            <a:off x="6300788" y="3790950"/>
            <a:ext cx="1655762" cy="358775"/>
            <a:chOff x="3969" y="2388"/>
            <a:chExt cx="1043" cy="226"/>
          </a:xfrm>
        </p:grpSpPr>
        <p:sp>
          <p:nvSpPr>
            <p:cNvPr id="22573" name="Rectangle 104"/>
            <p:cNvSpPr>
              <a:spLocks noChangeArrowheads="1"/>
            </p:cNvSpPr>
            <p:nvPr/>
          </p:nvSpPr>
          <p:spPr bwMode="auto">
            <a:xfrm>
              <a:off x="4286" y="2388"/>
              <a:ext cx="726" cy="2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Man almost drinks the</a:t>
              </a:r>
            </a:p>
            <a:p>
              <a:r>
                <a:rPr lang="en-US" sz="800">
                  <a:latin typeface="Arial" charset="0"/>
                </a:rPr>
                <a:t>whole bottle himself</a:t>
              </a:r>
            </a:p>
          </p:txBody>
        </p:sp>
        <p:cxnSp>
          <p:nvCxnSpPr>
            <p:cNvPr id="22574" name="AutoShape 105"/>
            <p:cNvCxnSpPr>
              <a:cxnSpLocks noChangeShapeType="1"/>
              <a:stCxn id="22571" idx="3"/>
              <a:endCxn id="22573" idx="2"/>
            </p:cNvCxnSpPr>
            <p:nvPr/>
          </p:nvCxnSpPr>
          <p:spPr bwMode="auto">
            <a:xfrm>
              <a:off x="3969" y="2432"/>
              <a:ext cx="680" cy="182"/>
            </a:xfrm>
            <a:prstGeom prst="bentConnector4">
              <a:avLst>
                <a:gd name="adj1" fmla="val 23236"/>
                <a:gd name="adj2" fmla="val 17912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4842" name="Group 106"/>
          <p:cNvGrpSpPr>
            <a:grpSpLocks/>
          </p:cNvGrpSpPr>
          <p:nvPr/>
        </p:nvGrpSpPr>
        <p:grpSpPr bwMode="auto">
          <a:xfrm>
            <a:off x="4932363" y="3644900"/>
            <a:ext cx="1439862" cy="431800"/>
            <a:chOff x="3107" y="2296"/>
            <a:chExt cx="862" cy="272"/>
          </a:xfrm>
        </p:grpSpPr>
        <p:sp>
          <p:nvSpPr>
            <p:cNvPr id="22571" name="Rectangle 107"/>
            <p:cNvSpPr>
              <a:spLocks noChangeArrowheads="1"/>
            </p:cNvSpPr>
            <p:nvPr/>
          </p:nvSpPr>
          <p:spPr bwMode="auto">
            <a:xfrm>
              <a:off x="3243" y="2296"/>
              <a:ext cx="726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sz="800">
                  <a:latin typeface="Arial" charset="0"/>
                </a:rPr>
                <a:t>After the bath the</a:t>
              </a:r>
            </a:p>
            <a:p>
              <a:r>
                <a:rPr lang="en-US" sz="800">
                  <a:latin typeface="Arial" charset="0"/>
                </a:rPr>
                <a:t>man suggests opening a </a:t>
              </a:r>
            </a:p>
            <a:p>
              <a:r>
                <a:rPr lang="en-US" sz="800">
                  <a:latin typeface="Arial" charset="0"/>
                </a:rPr>
                <a:t>bottle of Champagne</a:t>
              </a:r>
            </a:p>
          </p:txBody>
        </p:sp>
        <p:cxnSp>
          <p:nvCxnSpPr>
            <p:cNvPr id="22572" name="AutoShape 108"/>
            <p:cNvCxnSpPr>
              <a:cxnSpLocks noChangeShapeType="1"/>
              <a:stCxn id="22589" idx="3"/>
              <a:endCxn id="22571" idx="2"/>
            </p:cNvCxnSpPr>
            <p:nvPr/>
          </p:nvCxnSpPr>
          <p:spPr bwMode="auto">
            <a:xfrm>
              <a:off x="3107" y="2545"/>
              <a:ext cx="499" cy="23"/>
            </a:xfrm>
            <a:prstGeom prst="bentConnector4">
              <a:avLst>
                <a:gd name="adj1" fmla="val 13625"/>
                <a:gd name="adj2" fmla="val 72608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4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44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244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4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4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 nodeType="clickPar">
                      <p:stCondLst>
                        <p:cond delay="indefinite"/>
                      </p:stCondLst>
                      <p:childTnLst>
                        <p:par>
                          <p:cTn id="1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24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244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244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 nodeType="clickPar">
                      <p:stCondLst>
                        <p:cond delay="indefinite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 nodeType="clickPar">
                      <p:stCondLst>
                        <p:cond delay="indefinite"/>
                      </p:stCondLst>
                      <p:childTnLst>
                        <p:par>
                          <p:cTn id="2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 nodeType="clickPar">
                      <p:stCondLst>
                        <p:cond delay="indefinite"/>
                      </p:stCondLst>
                      <p:childTnLst>
                        <p:par>
                          <p:cTn id="2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 nodeType="clickPar">
                      <p:stCondLst>
                        <p:cond delay="indefinite"/>
                      </p:stCondLst>
                      <p:childTnLst>
                        <p:par>
                          <p:cTn id="2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38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35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EA211CB5-5842-4C38-836E-8CFA0EBAE4C9}" type="slidenum">
              <a:rPr lang="en-US" sz="1400" smtClean="0"/>
              <a:pPr eaLnBrk="1" hangingPunct="1"/>
              <a:t>22</a:t>
            </a:fld>
            <a:endParaRPr lang="en-US" sz="1400" smtClean="0"/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  <a:noFill/>
        </p:spPr>
        <p:txBody>
          <a:bodyPr lIns="90488" tIns="44450" rIns="90488" bIns="44450" anchor="b"/>
          <a:lstStyle/>
          <a:p>
            <a:r>
              <a:rPr lang="en-US" sz="3600" b="1" smtClean="0"/>
              <a:t>Gantt Chart</a:t>
            </a:r>
          </a:p>
        </p:txBody>
      </p:sp>
      <p:sp>
        <p:nvSpPr>
          <p:cNvPr id="23558" name="Rectangle 14"/>
          <p:cNvSpPr>
            <a:spLocks noChangeArrowheads="1"/>
          </p:cNvSpPr>
          <p:nvPr/>
        </p:nvSpPr>
        <p:spPr bwMode="auto">
          <a:xfrm>
            <a:off x="8229600" y="63976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559" name="Group 4"/>
          <p:cNvGrpSpPr>
            <a:grpSpLocks/>
          </p:cNvGrpSpPr>
          <p:nvPr/>
        </p:nvGrpSpPr>
        <p:grpSpPr bwMode="auto">
          <a:xfrm>
            <a:off x="1066800" y="2117725"/>
            <a:ext cx="5699125" cy="3009900"/>
            <a:chOff x="471" y="1306"/>
            <a:chExt cx="4072" cy="2276"/>
          </a:xfrm>
        </p:grpSpPr>
        <p:sp>
          <p:nvSpPr>
            <p:cNvPr id="23563" name="Rectangle 5"/>
            <p:cNvSpPr>
              <a:spLocks noChangeArrowheads="1"/>
            </p:cNvSpPr>
            <p:nvPr/>
          </p:nvSpPr>
          <p:spPr bwMode="auto">
            <a:xfrm>
              <a:off x="471" y="1306"/>
              <a:ext cx="1072" cy="1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/>
                <a:t>Activity 1</a:t>
              </a:r>
            </a:p>
            <a:p>
              <a:pPr algn="l" eaLnBrk="0" hangingPunct="0"/>
              <a:r>
                <a:rPr lang="en-US"/>
                <a:t>Activity 2</a:t>
              </a:r>
            </a:p>
            <a:p>
              <a:pPr algn="l" eaLnBrk="0" hangingPunct="0"/>
              <a:r>
                <a:rPr lang="en-US"/>
                <a:t>Activity 3</a:t>
              </a:r>
            </a:p>
            <a:p>
              <a:pPr algn="l" eaLnBrk="0" hangingPunct="0"/>
              <a:r>
                <a:rPr lang="en-US"/>
                <a:t>Activity 4</a:t>
              </a:r>
            </a:p>
            <a:p>
              <a:pPr algn="l" eaLnBrk="0" hangingPunct="0"/>
              <a:r>
                <a:rPr lang="en-US"/>
                <a:t>Activity 5</a:t>
              </a:r>
            </a:p>
            <a:p>
              <a:pPr algn="l" eaLnBrk="0" hangingPunct="0"/>
              <a:r>
                <a:rPr lang="en-US"/>
                <a:t>Activity 6</a:t>
              </a:r>
            </a:p>
          </p:txBody>
        </p:sp>
        <p:sp>
          <p:nvSpPr>
            <p:cNvPr id="23564" name="Rectangle 6"/>
            <p:cNvSpPr>
              <a:spLocks noChangeArrowheads="1"/>
            </p:cNvSpPr>
            <p:nvPr/>
          </p:nvSpPr>
          <p:spPr bwMode="auto">
            <a:xfrm>
              <a:off x="1636" y="1396"/>
              <a:ext cx="904" cy="136"/>
            </a:xfrm>
            <a:prstGeom prst="rect">
              <a:avLst/>
            </a:prstGeom>
            <a:solidFill>
              <a:srgbClr val="A6F69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5" name="Rectangle 7"/>
            <p:cNvSpPr>
              <a:spLocks noChangeArrowheads="1"/>
            </p:cNvSpPr>
            <p:nvPr/>
          </p:nvSpPr>
          <p:spPr bwMode="auto">
            <a:xfrm>
              <a:off x="1895" y="1659"/>
              <a:ext cx="904" cy="136"/>
            </a:xfrm>
            <a:prstGeom prst="rect">
              <a:avLst/>
            </a:prstGeom>
            <a:solidFill>
              <a:srgbClr val="A6F69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6" name="Rectangle 8"/>
            <p:cNvSpPr>
              <a:spLocks noChangeArrowheads="1"/>
            </p:cNvSpPr>
            <p:nvPr/>
          </p:nvSpPr>
          <p:spPr bwMode="auto">
            <a:xfrm>
              <a:off x="2713" y="1926"/>
              <a:ext cx="594" cy="139"/>
            </a:xfrm>
            <a:prstGeom prst="rect">
              <a:avLst/>
            </a:prstGeom>
            <a:solidFill>
              <a:srgbClr val="A6F69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Rectangle 9"/>
            <p:cNvSpPr>
              <a:spLocks noChangeArrowheads="1"/>
            </p:cNvSpPr>
            <p:nvPr/>
          </p:nvSpPr>
          <p:spPr bwMode="auto">
            <a:xfrm>
              <a:off x="2889" y="2170"/>
              <a:ext cx="1358" cy="146"/>
            </a:xfrm>
            <a:prstGeom prst="rect">
              <a:avLst/>
            </a:prstGeom>
            <a:solidFill>
              <a:srgbClr val="A6F69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8" name="Rectangle 10"/>
            <p:cNvSpPr>
              <a:spLocks noChangeArrowheads="1"/>
            </p:cNvSpPr>
            <p:nvPr/>
          </p:nvSpPr>
          <p:spPr bwMode="auto">
            <a:xfrm>
              <a:off x="3579" y="2484"/>
              <a:ext cx="417" cy="141"/>
            </a:xfrm>
            <a:prstGeom prst="rect">
              <a:avLst/>
            </a:prstGeom>
            <a:solidFill>
              <a:srgbClr val="A6F69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9" name="Rectangle 11"/>
            <p:cNvSpPr>
              <a:spLocks noChangeArrowheads="1"/>
            </p:cNvSpPr>
            <p:nvPr/>
          </p:nvSpPr>
          <p:spPr bwMode="auto">
            <a:xfrm>
              <a:off x="4348" y="2762"/>
              <a:ext cx="195" cy="160"/>
            </a:xfrm>
            <a:prstGeom prst="rect">
              <a:avLst/>
            </a:prstGeom>
            <a:solidFill>
              <a:srgbClr val="A6F69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0" name="Line 12"/>
            <p:cNvSpPr>
              <a:spLocks noChangeShapeType="1"/>
            </p:cNvSpPr>
            <p:nvPr/>
          </p:nvSpPr>
          <p:spPr bwMode="auto">
            <a:xfrm>
              <a:off x="967" y="3143"/>
              <a:ext cx="33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Rectangle 13"/>
            <p:cNvSpPr>
              <a:spLocks noChangeArrowheads="1"/>
            </p:cNvSpPr>
            <p:nvPr/>
          </p:nvSpPr>
          <p:spPr bwMode="auto">
            <a:xfrm>
              <a:off x="2160" y="3239"/>
              <a:ext cx="624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/>
              <a:r>
                <a:rPr lang="en-US"/>
                <a:t>Time</a:t>
              </a:r>
            </a:p>
          </p:txBody>
        </p:sp>
      </p:grpSp>
      <p:sp>
        <p:nvSpPr>
          <p:cNvPr id="23560" name="Text Box 15"/>
          <p:cNvSpPr txBox="1">
            <a:spLocks noChangeArrowheads="1"/>
          </p:cNvSpPr>
          <p:nvPr/>
        </p:nvSpPr>
        <p:spPr bwMode="auto">
          <a:xfrm>
            <a:off x="457200" y="1270000"/>
            <a:ext cx="4800600" cy="40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/>
              <a:t>Vertical Axis: Always Activities or Jobs</a:t>
            </a:r>
          </a:p>
        </p:txBody>
      </p:sp>
      <p:sp>
        <p:nvSpPr>
          <p:cNvPr id="23561" name="Text Box 16"/>
          <p:cNvSpPr txBox="1">
            <a:spLocks noChangeArrowheads="1"/>
          </p:cNvSpPr>
          <p:nvPr/>
        </p:nvSpPr>
        <p:spPr bwMode="auto">
          <a:xfrm>
            <a:off x="2667000" y="5562600"/>
            <a:ext cx="4167188" cy="4048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/>
              <a:t>Horizontal Axis: Always Time</a:t>
            </a:r>
          </a:p>
        </p:txBody>
      </p:sp>
      <p:sp>
        <p:nvSpPr>
          <p:cNvPr id="23562" name="Text Box 17"/>
          <p:cNvSpPr txBox="1">
            <a:spLocks noChangeArrowheads="1"/>
          </p:cNvSpPr>
          <p:nvPr/>
        </p:nvSpPr>
        <p:spPr bwMode="auto">
          <a:xfrm>
            <a:off x="4114800" y="1828800"/>
            <a:ext cx="4792663" cy="650875"/>
          </a:xfrm>
          <a:prstGeom prst="rect">
            <a:avLst/>
          </a:prstGeom>
          <a:solidFill>
            <a:srgbClr val="A6F695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prstShdw prst="shdw13" dist="53882" dir="13500000">
              <a:schemeClr val="bg2"/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800"/>
              <a:t>Horizontal bars used to denote length of time for each activity or job.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23FD78A3-8DD4-4E15-9240-51DB48EF05AB}" type="slidenum">
              <a:rPr lang="en-US" sz="1400" smtClean="0"/>
              <a:pPr eaLnBrk="1" hangingPunct="1"/>
              <a:t>23</a:t>
            </a:fld>
            <a:endParaRPr lang="en-US" sz="1400" smtClean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Milford Primary Care (A)</a:t>
            </a:r>
            <a:endParaRPr lang="en-US" dirty="0" smtClean="0"/>
          </a:p>
        </p:txBody>
      </p:sp>
      <p:sp>
        <p:nvSpPr>
          <p:cNvPr id="24581" name="Text Box 3"/>
          <p:cNvSpPr txBox="1">
            <a:spLocks noChangeArrowheads="1"/>
          </p:cNvSpPr>
          <p:nvPr/>
        </p:nvSpPr>
        <p:spPr bwMode="auto">
          <a:xfrm>
            <a:off x="838200" y="1524000"/>
            <a:ext cx="7848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10000"/>
              </a:spcBef>
            </a:pPr>
            <a:r>
              <a:rPr lang="en-US" sz="2000" dirty="0" smtClean="0">
                <a:cs typeface="Times New Roman" pitchFamily="18" charset="0"/>
              </a:rPr>
              <a:t>One write-up for the whole team; include everyone’s names.</a:t>
            </a:r>
          </a:p>
          <a:p>
            <a:pPr algn="l" eaLnBrk="1" hangingPunct="1">
              <a:spcBef>
                <a:spcPct val="10000"/>
              </a:spcBef>
            </a:pPr>
            <a:endParaRPr lang="en-US" sz="2000" dirty="0" smtClean="0">
              <a:cs typeface="Times New Roman" pitchFamily="18" charset="0"/>
            </a:endParaRPr>
          </a:p>
          <a:p>
            <a:pPr algn="l" eaLnBrk="1" hangingPunct="1">
              <a:spcBef>
                <a:spcPct val="10000"/>
              </a:spcBef>
            </a:pPr>
            <a:r>
              <a:rPr lang="en-US" sz="2000" dirty="0" smtClean="0">
                <a:cs typeface="Times New Roman" pitchFamily="18" charset="0"/>
              </a:rPr>
              <a:t>Turn in at the start of class Sunday January 7.</a:t>
            </a:r>
            <a:endParaRPr lang="en-US" sz="20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smtClean="0"/>
              <a:t>Operations  --  Prof. Juran</a:t>
            </a:r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49C74FE1-6244-42D9-B4FF-A0C1340C3BEC}" type="slidenum">
              <a:rPr lang="en-US" sz="1400" smtClean="0"/>
              <a:pPr eaLnBrk="1" hangingPunct="1"/>
              <a:t>24</a:t>
            </a:fld>
            <a:endParaRPr lang="en-US" sz="1400" smtClean="0"/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/>
              <a:t>Summary </a:t>
            </a:r>
          </a:p>
        </p:txBody>
      </p:sp>
      <p:sp>
        <p:nvSpPr>
          <p:cNvPr id="2663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Process Analysis Defined</a:t>
            </a:r>
          </a:p>
          <a:p>
            <a:pPr eaLnBrk="1" hangingPunct="1"/>
            <a:r>
              <a:rPr lang="en-US" dirty="0" smtClean="0"/>
              <a:t>Key Terms and Metrics</a:t>
            </a:r>
          </a:p>
          <a:p>
            <a:pPr eaLnBrk="1" hangingPunct="1"/>
            <a:r>
              <a:rPr lang="en-US" dirty="0" smtClean="0"/>
              <a:t>Process </a:t>
            </a:r>
            <a:r>
              <a:rPr lang="en-US" dirty="0" smtClean="0"/>
              <a:t>Flowcharting</a:t>
            </a:r>
            <a:endParaRPr lang="en-US" dirty="0" smtClean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yu-om">
  <a:themeElements>
    <a:clrScheme name="nyu-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nyu-om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nyu-o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u-o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u-o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F:\OMCore\nyu-om.pot</Template>
  <TotalTime>274507393</TotalTime>
  <Pages>20</Pages>
  <Words>1253</Words>
  <Application>Microsoft Office PowerPoint</Application>
  <PresentationFormat>On-screen Show (4:3)</PresentationFormat>
  <Paragraphs>256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Book Antiqua</vt:lpstr>
      <vt:lpstr>Symbol</vt:lpstr>
      <vt:lpstr>Times New Roman</vt:lpstr>
      <vt:lpstr>nyu-om</vt:lpstr>
      <vt:lpstr>PowerPoint Presentation</vt:lpstr>
      <vt:lpstr>PowerPoint Presentation</vt:lpstr>
      <vt:lpstr>PowerPoint Presentation</vt:lpstr>
      <vt:lpstr>PowerPoint Presentation</vt:lpstr>
      <vt:lpstr>Other Types of Processes</vt:lpstr>
      <vt:lpstr>Types of Processes </vt:lpstr>
      <vt:lpstr>Process Analysis Terms</vt:lpstr>
      <vt:lpstr>Process Analysis Terms</vt:lpstr>
      <vt:lpstr>Process Analysis Terms</vt:lpstr>
      <vt:lpstr>Process Analysis Terms</vt:lpstr>
      <vt:lpstr>Process Analysis Terms</vt:lpstr>
      <vt:lpstr>Types of Processes (Continued)</vt:lpstr>
      <vt:lpstr>Process Performance Metrics</vt:lpstr>
      <vt:lpstr>Process Performance Metrics</vt:lpstr>
      <vt:lpstr>Cycle Time Example</vt:lpstr>
      <vt:lpstr>Process Improvement</vt:lpstr>
      <vt:lpstr>Process Flow Diagram</vt:lpstr>
      <vt:lpstr>Flowchart Symbols </vt:lpstr>
      <vt:lpstr>PowerPoint Presentation</vt:lpstr>
      <vt:lpstr>Example: Flowchart of Student Going to School </vt:lpstr>
      <vt:lpstr>PowerPoint Presentation</vt:lpstr>
      <vt:lpstr>Gantt Chart</vt:lpstr>
      <vt:lpstr>Milford Primary Care (A)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Juran</dc:creator>
  <cp:lastModifiedBy>Juran, David</cp:lastModifiedBy>
  <cp:revision>137</cp:revision>
  <cp:lastPrinted>1601-01-01T00:00:00Z</cp:lastPrinted>
  <dcterms:created xsi:type="dcterms:W3CDTF">1997-10-01T23:09:06Z</dcterms:created>
  <dcterms:modified xsi:type="dcterms:W3CDTF">2018-01-02T20:34:39Z</dcterms:modified>
</cp:coreProperties>
</file>