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4" r:id="rId1"/>
  </p:sldMasterIdLst>
  <p:notesMasterIdLst>
    <p:notesMasterId r:id="rId36"/>
  </p:notesMasterIdLst>
  <p:handoutMasterIdLst>
    <p:handoutMasterId r:id="rId37"/>
  </p:handoutMasterIdLst>
  <p:sldIdLst>
    <p:sldId id="302" r:id="rId2"/>
    <p:sldId id="257" r:id="rId3"/>
    <p:sldId id="425" r:id="rId4"/>
    <p:sldId id="426" r:id="rId5"/>
    <p:sldId id="380" r:id="rId6"/>
    <p:sldId id="381" r:id="rId7"/>
    <p:sldId id="382" r:id="rId8"/>
    <p:sldId id="383" r:id="rId9"/>
    <p:sldId id="384" r:id="rId10"/>
    <p:sldId id="385" r:id="rId11"/>
    <p:sldId id="386" r:id="rId12"/>
    <p:sldId id="387" r:id="rId13"/>
    <p:sldId id="388" r:id="rId14"/>
    <p:sldId id="389" r:id="rId15"/>
    <p:sldId id="390" r:id="rId16"/>
    <p:sldId id="391" r:id="rId17"/>
    <p:sldId id="435" r:id="rId18"/>
    <p:sldId id="414" r:id="rId19"/>
    <p:sldId id="416" r:id="rId20"/>
    <p:sldId id="418" r:id="rId21"/>
    <p:sldId id="421" r:id="rId22"/>
    <p:sldId id="419" r:id="rId23"/>
    <p:sldId id="422" r:id="rId24"/>
    <p:sldId id="420" r:id="rId25"/>
    <p:sldId id="423" r:id="rId26"/>
    <p:sldId id="427" r:id="rId27"/>
    <p:sldId id="428" r:id="rId28"/>
    <p:sldId id="429" r:id="rId29"/>
    <p:sldId id="430" r:id="rId30"/>
    <p:sldId id="431" r:id="rId31"/>
    <p:sldId id="432" r:id="rId32"/>
    <p:sldId id="433" r:id="rId33"/>
    <p:sldId id="434" r:id="rId34"/>
    <p:sldId id="355" r:id="rId35"/>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ctr" rtl="0" fontAlgn="base">
      <a:spcBef>
        <a:spcPct val="0"/>
      </a:spcBef>
      <a:spcAft>
        <a:spcPct val="0"/>
      </a:spcAft>
      <a:defRPr sz="2400" kern="1200">
        <a:solidFill>
          <a:schemeClr val="tx1"/>
        </a:solidFill>
        <a:latin typeface="Book Antiqua" pitchFamily="18" charset="0"/>
        <a:ea typeface="+mn-ea"/>
        <a:cs typeface="+mn-cs"/>
      </a:defRPr>
    </a:lvl1pPr>
    <a:lvl2pPr marL="457200" algn="ctr" rtl="0" fontAlgn="base">
      <a:spcBef>
        <a:spcPct val="0"/>
      </a:spcBef>
      <a:spcAft>
        <a:spcPct val="0"/>
      </a:spcAft>
      <a:defRPr sz="2400" kern="1200">
        <a:solidFill>
          <a:schemeClr val="tx1"/>
        </a:solidFill>
        <a:latin typeface="Book Antiqua" pitchFamily="18" charset="0"/>
        <a:ea typeface="+mn-ea"/>
        <a:cs typeface="+mn-cs"/>
      </a:defRPr>
    </a:lvl2pPr>
    <a:lvl3pPr marL="914400" algn="ctr" rtl="0" fontAlgn="base">
      <a:spcBef>
        <a:spcPct val="0"/>
      </a:spcBef>
      <a:spcAft>
        <a:spcPct val="0"/>
      </a:spcAft>
      <a:defRPr sz="2400" kern="1200">
        <a:solidFill>
          <a:schemeClr val="tx1"/>
        </a:solidFill>
        <a:latin typeface="Book Antiqua" pitchFamily="18" charset="0"/>
        <a:ea typeface="+mn-ea"/>
        <a:cs typeface="+mn-cs"/>
      </a:defRPr>
    </a:lvl3pPr>
    <a:lvl4pPr marL="1371600" algn="ctr" rtl="0" fontAlgn="base">
      <a:spcBef>
        <a:spcPct val="0"/>
      </a:spcBef>
      <a:spcAft>
        <a:spcPct val="0"/>
      </a:spcAft>
      <a:defRPr sz="2400" kern="1200">
        <a:solidFill>
          <a:schemeClr val="tx1"/>
        </a:solidFill>
        <a:latin typeface="Book Antiqua" pitchFamily="18" charset="0"/>
        <a:ea typeface="+mn-ea"/>
        <a:cs typeface="+mn-cs"/>
      </a:defRPr>
    </a:lvl4pPr>
    <a:lvl5pPr marL="1828800" algn="ctr" rtl="0" fontAlgn="base">
      <a:spcBef>
        <a:spcPct val="0"/>
      </a:spcBef>
      <a:spcAft>
        <a:spcPct val="0"/>
      </a:spcAft>
      <a:defRPr sz="2400" kern="1200">
        <a:solidFill>
          <a:schemeClr val="tx1"/>
        </a:solidFill>
        <a:latin typeface="Book Antiqua" pitchFamily="18" charset="0"/>
        <a:ea typeface="+mn-ea"/>
        <a:cs typeface="+mn-cs"/>
      </a:defRPr>
    </a:lvl5pPr>
    <a:lvl6pPr marL="2286000" algn="l" defTabSz="914400" rtl="0" eaLnBrk="1" latinLnBrk="0" hangingPunct="1">
      <a:defRPr sz="2400" kern="1200">
        <a:solidFill>
          <a:schemeClr val="tx1"/>
        </a:solidFill>
        <a:latin typeface="Book Antiqua" pitchFamily="18" charset="0"/>
        <a:ea typeface="+mn-ea"/>
        <a:cs typeface="+mn-cs"/>
      </a:defRPr>
    </a:lvl6pPr>
    <a:lvl7pPr marL="2743200" algn="l" defTabSz="914400" rtl="0" eaLnBrk="1" latinLnBrk="0" hangingPunct="1">
      <a:defRPr sz="2400" kern="1200">
        <a:solidFill>
          <a:schemeClr val="tx1"/>
        </a:solidFill>
        <a:latin typeface="Book Antiqua" pitchFamily="18" charset="0"/>
        <a:ea typeface="+mn-ea"/>
        <a:cs typeface="+mn-cs"/>
      </a:defRPr>
    </a:lvl7pPr>
    <a:lvl8pPr marL="3200400" algn="l" defTabSz="914400" rtl="0" eaLnBrk="1" latinLnBrk="0" hangingPunct="1">
      <a:defRPr sz="2400" kern="1200">
        <a:solidFill>
          <a:schemeClr val="tx1"/>
        </a:solidFill>
        <a:latin typeface="Book Antiqua" pitchFamily="18" charset="0"/>
        <a:ea typeface="+mn-ea"/>
        <a:cs typeface="+mn-cs"/>
      </a:defRPr>
    </a:lvl8pPr>
    <a:lvl9pPr marL="3657600" algn="l" defTabSz="914400" rtl="0" eaLnBrk="1" latinLnBrk="0" hangingPunct="1">
      <a:defRPr sz="2400" kern="1200">
        <a:solidFill>
          <a:schemeClr val="tx1"/>
        </a:solidFill>
        <a:latin typeface="Book Antiqua"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bg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1F4300"/>
    <a:srgbClr val="00AE00"/>
    <a:srgbClr val="DA9D70"/>
    <a:srgbClr val="FDF5BA"/>
    <a:srgbClr val="FF92A2"/>
    <a:srgbClr val="66CCFF"/>
    <a:srgbClr val="0080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9174" autoAdjust="0"/>
    <p:restoredTop sz="99827" autoAdjust="0"/>
  </p:normalViewPr>
  <p:slideViewPr>
    <p:cSldViewPr>
      <p:cViewPr varScale="1">
        <p:scale>
          <a:sx n="74" d="100"/>
          <a:sy n="74" d="100"/>
        </p:scale>
        <p:origin x="1668" y="72"/>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Lst>
  </p:outlineViewPr>
  <p:notesTextViewPr>
    <p:cViewPr>
      <p:scale>
        <a:sx n="100" d="100"/>
        <a:sy n="100" d="100"/>
      </p:scale>
      <p:origin x="0" y="0"/>
    </p:cViewPr>
  </p:notesTextViewPr>
  <p:sorterViewPr>
    <p:cViewPr>
      <p:scale>
        <a:sx n="66" d="100"/>
        <a:sy n="66" d="100"/>
      </p:scale>
      <p:origin x="0" y="266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_rels/viewProps.xml.rels><?xml version="1.0" encoding="UTF-8" standalone="yes"?>
<Relationships xmlns="http://schemas.openxmlformats.org/package/2006/relationships"><Relationship Id="rId3" Type="http://schemas.openxmlformats.org/officeDocument/2006/relationships/slide" Target="slides/slide17.xml"/><Relationship Id="rId2" Type="http://schemas.openxmlformats.org/officeDocument/2006/relationships/slide" Target="slides/slide5.xml"/><Relationship Id="rId1" Type="http://schemas.openxmlformats.org/officeDocument/2006/relationships/slide" Target="slides/slide2.xml"/><Relationship Id="rId4" Type="http://schemas.openxmlformats.org/officeDocument/2006/relationships/slide" Target="slides/slide2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48904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457200" y="3322638"/>
            <a:ext cx="5867400" cy="5135562"/>
          </a:xfrm>
          <a:prstGeom prst="rect">
            <a:avLst/>
          </a:prstGeom>
          <a:noFill/>
          <a:ln w="9525">
            <a:noFill/>
            <a:miter lim="800000"/>
            <a:headEnd/>
            <a:tailEnd/>
          </a:ln>
          <a:effectLst/>
        </p:spPr>
        <p:txBody>
          <a:bodyPr vert="horz" wrap="square" lIns="90488" tIns="44450" rIns="90488" bIns="44450" numCol="1" anchor="t" anchorCtr="0" compatLnSpc="1">
            <a:prstTxWarp prst="textNoShape">
              <a:avLst/>
            </a:prstTxWarp>
          </a:bodyPr>
          <a:lstStyle/>
          <a:p>
            <a:pPr lvl="0"/>
            <a:r>
              <a:rPr lang="en-US" noProof="0" smtClean="0"/>
              <a:t>Click to edit Master notes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4035"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Tree>
    <p:extLst>
      <p:ext uri="{BB962C8B-B14F-4D97-AF65-F5344CB8AC3E}">
        <p14:creationId xmlns:p14="http://schemas.microsoft.com/office/powerpoint/2010/main" val="9775785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400" kern="1200">
        <a:solidFill>
          <a:schemeClr val="tx1"/>
        </a:solidFill>
        <a:latin typeface="Book Antiqua" pitchFamily="18" charset="0"/>
        <a:ea typeface="+mn-ea"/>
        <a:cs typeface="+mn-cs"/>
      </a:defRPr>
    </a:lvl1pPr>
    <a:lvl2pPr marL="457200" algn="l" rtl="0" eaLnBrk="0" fontAlgn="base" hangingPunct="0">
      <a:spcBef>
        <a:spcPct val="30000"/>
      </a:spcBef>
      <a:spcAft>
        <a:spcPct val="0"/>
      </a:spcAft>
      <a:defRPr sz="1400" kern="1200">
        <a:solidFill>
          <a:schemeClr val="tx1"/>
        </a:solidFill>
        <a:latin typeface="Book Antiqua" pitchFamily="18" charset="0"/>
        <a:ea typeface="+mn-ea"/>
        <a:cs typeface="+mn-cs"/>
      </a:defRPr>
    </a:lvl2pPr>
    <a:lvl3pPr marL="914400" algn="l" rtl="0" eaLnBrk="0" fontAlgn="base" hangingPunct="0">
      <a:spcBef>
        <a:spcPct val="30000"/>
      </a:spcBef>
      <a:spcAft>
        <a:spcPct val="0"/>
      </a:spcAft>
      <a:defRPr sz="1400" kern="1200">
        <a:solidFill>
          <a:schemeClr val="tx1"/>
        </a:solidFill>
        <a:latin typeface="Book Antiqua" pitchFamily="18" charset="0"/>
        <a:ea typeface="+mn-ea"/>
        <a:cs typeface="+mn-cs"/>
      </a:defRPr>
    </a:lvl3pPr>
    <a:lvl4pPr marL="1371600" algn="l" rtl="0" eaLnBrk="0" fontAlgn="base" hangingPunct="0">
      <a:spcBef>
        <a:spcPct val="30000"/>
      </a:spcBef>
      <a:spcAft>
        <a:spcPct val="0"/>
      </a:spcAft>
      <a:defRPr sz="1400" kern="1200">
        <a:solidFill>
          <a:schemeClr val="tx1"/>
        </a:solidFill>
        <a:latin typeface="Book Antiqua" pitchFamily="18" charset="0"/>
        <a:ea typeface="+mn-ea"/>
        <a:cs typeface="+mn-cs"/>
      </a:defRPr>
    </a:lvl4pPr>
    <a:lvl5pPr marL="1828800" algn="l" rtl="0" eaLnBrk="0" fontAlgn="base" hangingPunct="0">
      <a:spcBef>
        <a:spcPct val="30000"/>
      </a:spcBef>
      <a:spcAft>
        <a:spcPct val="0"/>
      </a:spcAft>
      <a:defRPr sz="1400" kern="1200">
        <a:solidFill>
          <a:schemeClr val="tx1"/>
        </a:solidFill>
        <a:latin typeface="Book Antiqua"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a:xfrm>
            <a:off x="1143000" y="685800"/>
            <a:ext cx="4572000" cy="3429000"/>
          </a:xfrm>
          <a:ln/>
        </p:spPr>
      </p:sp>
      <p:sp>
        <p:nvSpPr>
          <p:cNvPr id="45059"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36270784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46083"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0" rIns="19050" bIns="0" anchor="b"/>
          <a:lstStyle/>
          <a:p>
            <a:pPr algn="r" eaLnBrk="0" hangingPunct="0"/>
            <a:r>
              <a:rPr lang="en-US" sz="1000"/>
              <a:t>2</a:t>
            </a:r>
          </a:p>
        </p:txBody>
      </p:sp>
      <p:sp>
        <p:nvSpPr>
          <p:cNvPr id="46084"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46085"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46086" name="Rectangle 6"/>
          <p:cNvSpPr>
            <a:spLocks noGrp="1" noRot="1" noChangeAspect="1" noChangeArrowheads="1" noTextEdit="1"/>
          </p:cNvSpPr>
          <p:nvPr>
            <p:ph type="sldImg"/>
          </p:nvPr>
        </p:nvSpPr>
        <p:spPr>
          <a:xfrm>
            <a:off x="1150938" y="692150"/>
            <a:ext cx="4556125" cy="3416300"/>
          </a:xfrm>
          <a:ln cap="flat"/>
        </p:spPr>
      </p:sp>
      <p:sp>
        <p:nvSpPr>
          <p:cNvPr id="46087" name="Rectangle 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0815437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47107"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0" rIns="19050" bIns="0" anchor="b"/>
          <a:lstStyle/>
          <a:p>
            <a:pPr algn="r" eaLnBrk="0" hangingPunct="0"/>
            <a:r>
              <a:rPr lang="en-US" sz="1000"/>
              <a:t>13</a:t>
            </a:r>
          </a:p>
        </p:txBody>
      </p:sp>
      <p:sp>
        <p:nvSpPr>
          <p:cNvPr id="47108"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47109"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47110" name="Rectangle 6"/>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7111" name="Rectangle 7"/>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37280742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48131"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0" rIns="19050" bIns="0" anchor="b"/>
          <a:lstStyle/>
          <a:p>
            <a:pPr algn="r" eaLnBrk="0" hangingPunct="0"/>
            <a:r>
              <a:rPr lang="en-US" sz="1000"/>
              <a:t>12</a:t>
            </a:r>
          </a:p>
        </p:txBody>
      </p:sp>
      <p:sp>
        <p:nvSpPr>
          <p:cNvPr id="48132"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48133"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48134" name="Rectangle 6"/>
          <p:cNvSpPr>
            <a:spLocks noGrp="1" noRot="1" noChangeAspect="1" noChangeArrowheads="1" noTextEdit="1"/>
          </p:cNvSpPr>
          <p:nvPr>
            <p:ph type="sldImg"/>
          </p:nvPr>
        </p:nvSpPr>
        <p:spPr>
          <a:xfrm>
            <a:off x="1150938" y="692150"/>
            <a:ext cx="4556125" cy="3416300"/>
          </a:xfrm>
          <a:ln cap="flat"/>
        </p:spPr>
      </p:sp>
      <p:sp>
        <p:nvSpPr>
          <p:cNvPr id="48135" name="Rectangle 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6764083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49155"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0" rIns="19050" bIns="0" anchor="b"/>
          <a:lstStyle/>
          <a:p>
            <a:pPr algn="r" eaLnBrk="0" hangingPunct="0"/>
            <a:r>
              <a:rPr lang="en-US" sz="1000"/>
              <a:t>2</a:t>
            </a:r>
          </a:p>
        </p:txBody>
      </p:sp>
      <p:sp>
        <p:nvSpPr>
          <p:cNvPr id="49156"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49157"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49158" name="Rectangle 6"/>
          <p:cNvSpPr>
            <a:spLocks noGrp="1" noRot="1" noChangeAspect="1" noChangeArrowheads="1" noTextEdit="1"/>
          </p:cNvSpPr>
          <p:nvPr>
            <p:ph type="sldImg"/>
          </p:nvPr>
        </p:nvSpPr>
        <p:spPr>
          <a:xfrm>
            <a:off x="1150938" y="692150"/>
            <a:ext cx="4556125" cy="3416300"/>
          </a:xfrm>
          <a:ln cap="flat"/>
        </p:spPr>
      </p:sp>
      <p:sp>
        <p:nvSpPr>
          <p:cNvPr id="49159" name="Rectangle 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40699603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xfrm>
            <a:off x="1150938" y="692150"/>
            <a:ext cx="4556125" cy="3416300"/>
          </a:xfrm>
          <a:ln/>
        </p:spPr>
      </p:sp>
      <p:sp>
        <p:nvSpPr>
          <p:cNvPr id="501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39794898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xfrm>
            <a:off x="1150938" y="692150"/>
            <a:ext cx="4556125" cy="3416300"/>
          </a:xfrm>
          <a:ln/>
        </p:spPr>
      </p:sp>
      <p:sp>
        <p:nvSpPr>
          <p:cNvPr id="512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34791818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xfrm>
            <a:off x="1150938" y="692150"/>
            <a:ext cx="4556125" cy="3416300"/>
          </a:xfrm>
          <a:ln/>
        </p:spPr>
      </p:sp>
      <p:sp>
        <p:nvSpPr>
          <p:cNvPr id="52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16536234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xfrm>
            <a:off x="1150938" y="692150"/>
            <a:ext cx="4556125" cy="3416300"/>
          </a:xfrm>
          <a:ln/>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211477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xfrm>
            <a:off x="1150938" y="692150"/>
            <a:ext cx="4556125" cy="3416300"/>
          </a:xfrm>
          <a:ln/>
        </p:spPr>
      </p:sp>
      <p:sp>
        <p:nvSpPr>
          <p:cNvPr id="542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14067885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xfrm>
            <a:off x="1150938" y="692150"/>
            <a:ext cx="4556125" cy="3416300"/>
          </a:xfrm>
          <a:ln/>
        </p:spPr>
      </p:sp>
      <p:sp>
        <p:nvSpPr>
          <p:cNvPr id="552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30265399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xfrm>
            <a:off x="1150938" y="692150"/>
            <a:ext cx="4556125" cy="3416300"/>
          </a:xfrm>
          <a:ln/>
        </p:spPr>
      </p:sp>
      <p:sp>
        <p:nvSpPr>
          <p:cNvPr id="563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2296735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xfrm>
            <a:off x="1150938" y="692150"/>
            <a:ext cx="4556125" cy="3416300"/>
          </a:xfrm>
          <a:ln/>
        </p:spPr>
      </p:sp>
      <p:sp>
        <p:nvSpPr>
          <p:cNvPr id="573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12444308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xfrm>
            <a:off x="1150938" y="692150"/>
            <a:ext cx="4556125" cy="3416300"/>
          </a:xfrm>
          <a:ln/>
        </p:spPr>
      </p:sp>
      <p:sp>
        <p:nvSpPr>
          <p:cNvPr id="583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42700923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xfrm>
            <a:off x="1150938" y="692150"/>
            <a:ext cx="4556125" cy="3416300"/>
          </a:xfrm>
          <a:ln/>
        </p:spPr>
      </p:sp>
      <p:sp>
        <p:nvSpPr>
          <p:cNvPr id="593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2113372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xfrm>
            <a:off x="1150938" y="692150"/>
            <a:ext cx="4556125" cy="3416300"/>
          </a:xfrm>
          <a:ln/>
        </p:spPr>
      </p:sp>
      <p:sp>
        <p:nvSpPr>
          <p:cNvPr id="6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30903505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67587"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0" rIns="19050" bIns="0" anchor="b"/>
          <a:lstStyle/>
          <a:p>
            <a:pPr algn="r" eaLnBrk="0" hangingPunct="0"/>
            <a:r>
              <a:rPr lang="en-US" sz="1000"/>
              <a:t>2</a:t>
            </a:r>
          </a:p>
        </p:txBody>
      </p:sp>
      <p:sp>
        <p:nvSpPr>
          <p:cNvPr id="67588"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67589"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67590" name="Rectangle 6"/>
          <p:cNvSpPr>
            <a:spLocks noGrp="1" noRot="1" noChangeAspect="1" noChangeArrowheads="1" noTextEdit="1"/>
          </p:cNvSpPr>
          <p:nvPr>
            <p:ph type="sldImg"/>
          </p:nvPr>
        </p:nvSpPr>
        <p:spPr>
          <a:xfrm>
            <a:off x="1150938" y="692150"/>
            <a:ext cx="4556125" cy="3416300"/>
          </a:xfrm>
          <a:ln cap="flat"/>
        </p:spPr>
      </p:sp>
      <p:sp>
        <p:nvSpPr>
          <p:cNvPr id="67591" name="Rectangle 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6197999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xfrm>
            <a:off x="1150938" y="692150"/>
            <a:ext cx="4556125" cy="3416300"/>
          </a:xfrm>
          <a:ln/>
        </p:spPr>
      </p:sp>
      <p:sp>
        <p:nvSpPr>
          <p:cNvPr id="686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35525267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xfrm>
            <a:off x="1150938" y="692150"/>
            <a:ext cx="4556125" cy="3416300"/>
          </a:xfrm>
          <a:ln/>
        </p:spPr>
      </p:sp>
      <p:sp>
        <p:nvSpPr>
          <p:cNvPr id="696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20537220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xfrm>
            <a:off x="1150938" y="692150"/>
            <a:ext cx="4556125" cy="3416300"/>
          </a:xfrm>
          <a:ln/>
        </p:spPr>
      </p:sp>
      <p:sp>
        <p:nvSpPr>
          <p:cNvPr id="70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21253333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xfrm>
            <a:off x="1150938" y="692150"/>
            <a:ext cx="4556125" cy="3416300"/>
          </a:xfrm>
          <a:ln/>
        </p:spPr>
      </p:sp>
      <p:sp>
        <p:nvSpPr>
          <p:cNvPr id="716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41090069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xfrm>
            <a:off x="1150938" y="692150"/>
            <a:ext cx="4556125" cy="3416300"/>
          </a:xfrm>
          <a:ln/>
        </p:spPr>
      </p:sp>
      <p:sp>
        <p:nvSpPr>
          <p:cNvPr id="727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3155686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xfrm>
            <a:off x="1150938" y="692150"/>
            <a:ext cx="4556125" cy="3416300"/>
          </a:xfrm>
          <a:ln/>
        </p:spPr>
      </p:sp>
      <p:sp>
        <p:nvSpPr>
          <p:cNvPr id="737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27277217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xfrm>
            <a:off x="1150938" y="692150"/>
            <a:ext cx="4556125" cy="3416300"/>
          </a:xfrm>
          <a:ln/>
        </p:spPr>
      </p:sp>
      <p:sp>
        <p:nvSpPr>
          <p:cNvPr id="747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28076443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xfrm>
            <a:off x="1150938" y="692150"/>
            <a:ext cx="4556125" cy="3416300"/>
          </a:xfrm>
          <a:ln/>
        </p:spPr>
      </p:sp>
      <p:sp>
        <p:nvSpPr>
          <p:cNvPr id="757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8281616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77827" name="Rectangle 3"/>
          <p:cNvSpPr>
            <a:spLocks noChangeArrowheads="1"/>
          </p:cNvSpPr>
          <p:nvPr/>
        </p:nvSpPr>
        <p:spPr bwMode="auto">
          <a:xfrm>
            <a:off x="3886200"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19050" tIns="0" rIns="19050" bIns="0" anchor="b"/>
          <a:lstStyle/>
          <a:p>
            <a:pPr algn="r" eaLnBrk="0" hangingPunct="0"/>
            <a:r>
              <a:rPr lang="en-US" sz="1000">
                <a:latin typeface="Times New Roman" pitchFamily="18" charset="0"/>
              </a:rPr>
              <a:t>14</a:t>
            </a:r>
          </a:p>
        </p:txBody>
      </p:sp>
      <p:sp>
        <p:nvSpPr>
          <p:cNvPr id="77828" name="Rectangle 4"/>
          <p:cNvSpPr>
            <a:spLocks noChangeArrowheads="1"/>
          </p:cNvSpPr>
          <p:nvPr/>
        </p:nvSpPr>
        <p:spPr bwMode="auto">
          <a:xfrm>
            <a:off x="0"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77829"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77830" name="Rectangle 6"/>
          <p:cNvSpPr>
            <a:spLocks noGrp="1" noRot="1" noChangeAspect="1" noChangeArrowheads="1" noTextEdit="1"/>
          </p:cNvSpPr>
          <p:nvPr>
            <p:ph type="sldImg"/>
          </p:nvPr>
        </p:nvSpPr>
        <p:spPr>
          <a:xfrm>
            <a:off x="1150938" y="692150"/>
            <a:ext cx="4556125" cy="3416300"/>
          </a:xfrm>
          <a:ln cap="flat"/>
        </p:spPr>
      </p:sp>
      <p:sp>
        <p:nvSpPr>
          <p:cNvPr id="77831" name="Rectangle 7"/>
          <p:cNvSpPr>
            <a:spLocks noGrp="1" noChangeArrowheads="1"/>
          </p:cNvSpPr>
          <p:nvPr>
            <p:ph type="body" idx="1"/>
          </p:nvPr>
        </p:nvSpPr>
        <p:spPr>
          <a:xfrm>
            <a:off x="457200" y="3322638"/>
            <a:ext cx="5867400" cy="51339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9726083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xfrm>
            <a:off x="1150938" y="692150"/>
            <a:ext cx="4556125" cy="3416300"/>
          </a:xfrm>
          <a:ln/>
        </p:spPr>
      </p:sp>
      <p:sp>
        <p:nvSpPr>
          <p:cNvPr id="788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23095836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xfrm>
            <a:off x="1150938" y="692150"/>
            <a:ext cx="4556125" cy="3416300"/>
          </a:xfrm>
          <a:ln/>
        </p:spPr>
      </p:sp>
      <p:sp>
        <p:nvSpPr>
          <p:cNvPr id="798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10218536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xfrm>
            <a:off x="1150938" y="692150"/>
            <a:ext cx="4556125" cy="3416300"/>
          </a:xfrm>
          <a:ln cap="flat"/>
        </p:spPr>
      </p:sp>
      <p:sp>
        <p:nvSpPr>
          <p:cNvPr id="80899"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latin typeface="Wingdings" pitchFamily="2" charset="2"/>
                <a:cs typeface="Arial" charset="0"/>
              </a:rPr>
              <a:t>n</a:t>
            </a:r>
            <a:r>
              <a:rPr lang="en-US" smtClean="0">
                <a:cs typeface="Arial" charset="0"/>
              </a:rPr>
              <a:t>	Defined by Frederick Taylor, during the late 1800’s.</a:t>
            </a:r>
          </a:p>
          <a:p>
            <a:pPr eaLnBrk="1" hangingPunct="1"/>
            <a:r>
              <a:rPr lang="en-US" smtClean="0">
                <a:latin typeface="Wingdings" pitchFamily="2" charset="2"/>
                <a:cs typeface="Arial" charset="0"/>
              </a:rPr>
              <a:t>n</a:t>
            </a:r>
            <a:r>
              <a:rPr lang="en-US" smtClean="0">
                <a:cs typeface="Arial" charset="0"/>
              </a:rPr>
              <a:t>	Many students seem to feel that the drive for higher efficiency is a recent concept in business. Not true!</a:t>
            </a:r>
          </a:p>
          <a:p>
            <a:pPr eaLnBrk="1" hangingPunct="1"/>
            <a:r>
              <a:rPr lang="en-US" smtClean="0">
                <a:latin typeface="Wingdings" pitchFamily="2" charset="2"/>
                <a:cs typeface="Arial" charset="0"/>
              </a:rPr>
              <a:t>n</a:t>
            </a:r>
            <a:r>
              <a:rPr lang="en-US" smtClean="0">
                <a:cs typeface="Arial" charset="0"/>
              </a:rPr>
              <a:t>	Taylor sought efficiency gains over a century ago. He studied the relationships between people and tasks and then redesigned the task for higher efficiency.</a:t>
            </a:r>
          </a:p>
          <a:p>
            <a:pPr eaLnBrk="1" hangingPunct="1"/>
            <a:r>
              <a:rPr lang="en-US" smtClean="0">
                <a:latin typeface="Wingdings" pitchFamily="2" charset="2"/>
                <a:cs typeface="Times New Roman" pitchFamily="18" charset="0"/>
              </a:rPr>
              <a:t>n</a:t>
            </a:r>
            <a:r>
              <a:rPr lang="en-US" smtClean="0">
                <a:cs typeface="Arial" charset="0"/>
              </a:rPr>
              <a:t>	For example, Taylor would try to reduce the time a worker spent on each task by optimizing the way the task was done. Perhaps he would change the position of the tools used or the way the parts were arranged during assembly.</a:t>
            </a:r>
            <a:r>
              <a:rPr lang="en-US" smtClean="0"/>
              <a:t> </a:t>
            </a:r>
          </a:p>
        </p:txBody>
      </p:sp>
    </p:spTree>
    <p:extLst>
      <p:ext uri="{BB962C8B-B14F-4D97-AF65-F5344CB8AC3E}">
        <p14:creationId xmlns:p14="http://schemas.microsoft.com/office/powerpoint/2010/main" val="39797905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81923"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b"/>
          <a:lstStyle/>
          <a:p>
            <a:pPr algn="r" eaLnBrk="0" hangingPunct="0"/>
            <a:r>
              <a:rPr lang="en-US" sz="1200"/>
              <a:t>6</a:t>
            </a:r>
          </a:p>
        </p:txBody>
      </p:sp>
      <p:sp>
        <p:nvSpPr>
          <p:cNvPr id="81924"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81925"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81926" name="Rectangle 6"/>
          <p:cNvSpPr>
            <a:spLocks noGrp="1" noRot="1" noChangeAspect="1" noChangeArrowheads="1" noTextEdit="1"/>
          </p:cNvSpPr>
          <p:nvPr>
            <p:ph type="sldImg"/>
          </p:nvPr>
        </p:nvSpPr>
        <p:spPr>
          <a:xfrm>
            <a:off x="1150938" y="692150"/>
            <a:ext cx="4556125" cy="3416300"/>
          </a:xfrm>
          <a:ln cap="flat"/>
        </p:spPr>
      </p:sp>
      <p:sp>
        <p:nvSpPr>
          <p:cNvPr id="81927" name="Rectangle 7"/>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2283869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xfrm>
            <a:off x="1150938" y="692150"/>
            <a:ext cx="4556125" cy="3416300"/>
          </a:xfrm>
          <a:ln/>
        </p:spPr>
      </p:sp>
      <p:sp>
        <p:nvSpPr>
          <p:cNvPr id="829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27119982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xfrm>
            <a:off x="1150938" y="692150"/>
            <a:ext cx="4556125" cy="3416300"/>
          </a:xfrm>
          <a:ln/>
        </p:spPr>
      </p:sp>
      <p:sp>
        <p:nvSpPr>
          <p:cNvPr id="839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34854338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xfrm>
            <a:off x="1150938" y="692150"/>
            <a:ext cx="4556125" cy="3416300"/>
          </a:xfrm>
          <a:ln cap="flat"/>
        </p:spPr>
      </p:sp>
      <p:sp>
        <p:nvSpPr>
          <p:cNvPr id="84995"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latin typeface="Wingdings" pitchFamily="2" charset="2"/>
                <a:cs typeface="Arial" charset="0"/>
              </a:rPr>
              <a:t>n</a:t>
            </a:r>
            <a:r>
              <a:rPr lang="en-US" smtClean="0">
                <a:cs typeface="Arial" charset="0"/>
              </a:rPr>
              <a:t>	The Gilbreths made many improvements to time and motion studies that were implied by Taylor. </a:t>
            </a:r>
          </a:p>
          <a:p>
            <a:pPr eaLnBrk="1" hangingPunct="1"/>
            <a:r>
              <a:rPr lang="en-US" smtClean="0">
                <a:latin typeface="Wingdings" pitchFamily="2" charset="2"/>
                <a:cs typeface="Arial" charset="0"/>
              </a:rPr>
              <a:t>n</a:t>
            </a:r>
            <a:r>
              <a:rPr lang="en-US" smtClean="0">
                <a:cs typeface="Arial" charset="0"/>
              </a:rPr>
              <a:t>	Exactly what are Time and motion studies?</a:t>
            </a:r>
          </a:p>
          <a:p>
            <a:pPr eaLnBrk="1" hangingPunct="1"/>
            <a:r>
              <a:rPr lang="en-US" smtClean="0">
                <a:cs typeface="Arial" charset="0"/>
              </a:rPr>
              <a:t>›	Break down each action into components.</a:t>
            </a:r>
          </a:p>
          <a:p>
            <a:pPr eaLnBrk="1" hangingPunct="1"/>
            <a:r>
              <a:rPr lang="en-US" smtClean="0">
                <a:cs typeface="Arial" charset="0"/>
              </a:rPr>
              <a:t>›	Find better ways to perform it.</a:t>
            </a:r>
          </a:p>
          <a:p>
            <a:pPr eaLnBrk="1" hangingPunct="1"/>
            <a:r>
              <a:rPr lang="en-US" smtClean="0">
                <a:cs typeface="Arial" charset="0"/>
              </a:rPr>
              <a:t>›	Reorganize each action to be more efficient.</a:t>
            </a:r>
          </a:p>
          <a:p>
            <a:pPr eaLnBrk="1" hangingPunct="1"/>
            <a:r>
              <a:rPr lang="en-US" smtClean="0">
                <a:cs typeface="Arial" charset="0"/>
              </a:rPr>
              <a:t>›	Example: Ask a student to take out a piece of paper from a notebook, enter four numbers in columns, and then replace the paper. Have another time the student during each element.</a:t>
            </a:r>
          </a:p>
          <a:p>
            <a:pPr eaLnBrk="1" hangingPunct="1"/>
            <a:r>
              <a:rPr lang="en-US" smtClean="0">
                <a:latin typeface="Wingdings" pitchFamily="2" charset="2"/>
                <a:cs typeface="Arial" charset="0"/>
              </a:rPr>
              <a:t>n</a:t>
            </a:r>
            <a:r>
              <a:rPr lang="en-US" smtClean="0">
                <a:cs typeface="Arial" charset="0"/>
              </a:rPr>
              <a:t>	The Gilbreths were also early leaders in the study of fatigue problems, lighting, heating and other worker issues.</a:t>
            </a:r>
          </a:p>
          <a:p>
            <a:pPr eaLnBrk="1" hangingPunct="1"/>
            <a:endParaRPr lang="en-US" smtClean="0"/>
          </a:p>
        </p:txBody>
      </p:sp>
    </p:spTree>
    <p:extLst>
      <p:ext uri="{BB962C8B-B14F-4D97-AF65-F5344CB8AC3E}">
        <p14:creationId xmlns:p14="http://schemas.microsoft.com/office/powerpoint/2010/main" val="34861132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86019"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0" rIns="19050" bIns="0" anchor="b"/>
          <a:lstStyle/>
          <a:p>
            <a:pPr algn="r" eaLnBrk="0" hangingPunct="0"/>
            <a:r>
              <a:rPr lang="en-US" sz="1000"/>
              <a:t>2</a:t>
            </a:r>
          </a:p>
        </p:txBody>
      </p:sp>
      <p:sp>
        <p:nvSpPr>
          <p:cNvPr id="86020"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86021"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86022" name="Rectangle 6"/>
          <p:cNvSpPr>
            <a:spLocks noGrp="1" noRot="1" noChangeAspect="1" noChangeArrowheads="1" noTextEdit="1"/>
          </p:cNvSpPr>
          <p:nvPr>
            <p:ph type="sldImg"/>
          </p:nvPr>
        </p:nvSpPr>
        <p:spPr>
          <a:xfrm>
            <a:off x="1150938" y="692150"/>
            <a:ext cx="4556125" cy="3416300"/>
          </a:xfrm>
          <a:ln cap="flat"/>
        </p:spPr>
      </p:sp>
      <p:sp>
        <p:nvSpPr>
          <p:cNvPr id="86023" name="Rectangle 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1552677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1028"/>
          <p:cNvSpPr>
            <a:spLocks noGrp="1" noChangeArrowheads="1"/>
          </p:cNvSpPr>
          <p:nvPr>
            <p:ph type="ftr" sz="quarter" idx="10"/>
          </p:nvPr>
        </p:nvSpPr>
        <p:spPr>
          <a:ln/>
        </p:spPr>
        <p:txBody>
          <a:bodyPr/>
          <a:lstStyle>
            <a:lvl1pPr>
              <a:defRPr/>
            </a:lvl1pPr>
          </a:lstStyle>
          <a:p>
            <a:pPr>
              <a:defRPr/>
            </a:pPr>
            <a:r>
              <a:rPr lang="en-US"/>
              <a:t>Operations  --  Prof. Juran</a:t>
            </a:r>
          </a:p>
        </p:txBody>
      </p:sp>
      <p:sp>
        <p:nvSpPr>
          <p:cNvPr id="5" name="Rectangle 1029"/>
          <p:cNvSpPr>
            <a:spLocks noGrp="1" noChangeArrowheads="1"/>
          </p:cNvSpPr>
          <p:nvPr>
            <p:ph type="sldNum" sz="quarter" idx="11"/>
          </p:nvPr>
        </p:nvSpPr>
        <p:spPr>
          <a:ln/>
        </p:spPr>
        <p:txBody>
          <a:bodyPr/>
          <a:lstStyle>
            <a:lvl1pPr>
              <a:defRPr/>
            </a:lvl1pPr>
          </a:lstStyle>
          <a:p>
            <a:pPr>
              <a:defRPr/>
            </a:pPr>
            <a:fld id="{9F9A4940-EEFB-4405-A5BA-FEECDA46D367}" type="slidenum">
              <a:rPr lang="en-US"/>
              <a:pPr>
                <a:defRPr/>
              </a:pPr>
              <a:t>‹#›</a:t>
            </a:fld>
            <a:endParaRPr lang="en-US"/>
          </a:p>
        </p:txBody>
      </p:sp>
    </p:spTree>
    <p:extLst>
      <p:ext uri="{BB962C8B-B14F-4D97-AF65-F5344CB8AC3E}">
        <p14:creationId xmlns:p14="http://schemas.microsoft.com/office/powerpoint/2010/main" val="13037451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8"/>
          <p:cNvSpPr>
            <a:spLocks noGrp="1" noChangeArrowheads="1"/>
          </p:cNvSpPr>
          <p:nvPr>
            <p:ph type="ftr" sz="quarter" idx="10"/>
          </p:nvPr>
        </p:nvSpPr>
        <p:spPr>
          <a:ln/>
        </p:spPr>
        <p:txBody>
          <a:bodyPr/>
          <a:lstStyle>
            <a:lvl1pPr>
              <a:defRPr/>
            </a:lvl1pPr>
          </a:lstStyle>
          <a:p>
            <a:pPr>
              <a:defRPr/>
            </a:pPr>
            <a:r>
              <a:rPr lang="en-US"/>
              <a:t>Operations  --  Prof. Juran</a:t>
            </a:r>
          </a:p>
        </p:txBody>
      </p:sp>
      <p:sp>
        <p:nvSpPr>
          <p:cNvPr id="5" name="Rectangle 1029"/>
          <p:cNvSpPr>
            <a:spLocks noGrp="1" noChangeArrowheads="1"/>
          </p:cNvSpPr>
          <p:nvPr>
            <p:ph type="sldNum" sz="quarter" idx="11"/>
          </p:nvPr>
        </p:nvSpPr>
        <p:spPr>
          <a:ln/>
        </p:spPr>
        <p:txBody>
          <a:bodyPr/>
          <a:lstStyle>
            <a:lvl1pPr>
              <a:defRPr/>
            </a:lvl1pPr>
          </a:lstStyle>
          <a:p>
            <a:pPr>
              <a:defRPr/>
            </a:pPr>
            <a:fld id="{6E9C980C-AB11-42BE-8EB3-AE9913F46275}" type="slidenum">
              <a:rPr lang="en-US"/>
              <a:pPr>
                <a:defRPr/>
              </a:pPr>
              <a:t>‹#›</a:t>
            </a:fld>
            <a:endParaRPr lang="en-US"/>
          </a:p>
        </p:txBody>
      </p:sp>
    </p:spTree>
    <p:extLst>
      <p:ext uri="{BB962C8B-B14F-4D97-AF65-F5344CB8AC3E}">
        <p14:creationId xmlns:p14="http://schemas.microsoft.com/office/powerpoint/2010/main" val="31495284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8"/>
          <p:cNvSpPr>
            <a:spLocks noGrp="1" noChangeArrowheads="1"/>
          </p:cNvSpPr>
          <p:nvPr>
            <p:ph type="ftr" sz="quarter" idx="10"/>
          </p:nvPr>
        </p:nvSpPr>
        <p:spPr>
          <a:ln/>
        </p:spPr>
        <p:txBody>
          <a:bodyPr/>
          <a:lstStyle>
            <a:lvl1pPr>
              <a:defRPr/>
            </a:lvl1pPr>
          </a:lstStyle>
          <a:p>
            <a:pPr>
              <a:defRPr/>
            </a:pPr>
            <a:r>
              <a:rPr lang="en-US"/>
              <a:t>Operations  --  Prof. Juran</a:t>
            </a:r>
          </a:p>
        </p:txBody>
      </p:sp>
      <p:sp>
        <p:nvSpPr>
          <p:cNvPr id="5" name="Rectangle 1029"/>
          <p:cNvSpPr>
            <a:spLocks noGrp="1" noChangeArrowheads="1"/>
          </p:cNvSpPr>
          <p:nvPr>
            <p:ph type="sldNum" sz="quarter" idx="11"/>
          </p:nvPr>
        </p:nvSpPr>
        <p:spPr>
          <a:ln/>
        </p:spPr>
        <p:txBody>
          <a:bodyPr/>
          <a:lstStyle>
            <a:lvl1pPr>
              <a:defRPr/>
            </a:lvl1pPr>
          </a:lstStyle>
          <a:p>
            <a:pPr>
              <a:defRPr/>
            </a:pPr>
            <a:fld id="{C28F4274-3063-46B7-BBDD-5D65B9F5D046}" type="slidenum">
              <a:rPr lang="en-US"/>
              <a:pPr>
                <a:defRPr/>
              </a:pPr>
              <a:t>‹#›</a:t>
            </a:fld>
            <a:endParaRPr lang="en-US"/>
          </a:p>
        </p:txBody>
      </p:sp>
    </p:spTree>
    <p:extLst>
      <p:ext uri="{BB962C8B-B14F-4D97-AF65-F5344CB8AC3E}">
        <p14:creationId xmlns:p14="http://schemas.microsoft.com/office/powerpoint/2010/main" val="23523345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8"/>
          <p:cNvSpPr>
            <a:spLocks noGrp="1" noChangeArrowheads="1"/>
          </p:cNvSpPr>
          <p:nvPr>
            <p:ph type="ftr" sz="quarter" idx="10"/>
          </p:nvPr>
        </p:nvSpPr>
        <p:spPr>
          <a:ln/>
        </p:spPr>
        <p:txBody>
          <a:bodyPr/>
          <a:lstStyle>
            <a:lvl1pPr>
              <a:defRPr/>
            </a:lvl1pPr>
          </a:lstStyle>
          <a:p>
            <a:pPr>
              <a:defRPr/>
            </a:pPr>
            <a:r>
              <a:rPr lang="en-US"/>
              <a:t>Operations  --  Prof. Juran</a:t>
            </a:r>
          </a:p>
        </p:txBody>
      </p:sp>
      <p:sp>
        <p:nvSpPr>
          <p:cNvPr id="6" name="Rectangle 1029"/>
          <p:cNvSpPr>
            <a:spLocks noGrp="1" noChangeArrowheads="1"/>
          </p:cNvSpPr>
          <p:nvPr>
            <p:ph type="sldNum" sz="quarter" idx="11"/>
          </p:nvPr>
        </p:nvSpPr>
        <p:spPr>
          <a:ln/>
        </p:spPr>
        <p:txBody>
          <a:bodyPr/>
          <a:lstStyle>
            <a:lvl1pPr>
              <a:defRPr/>
            </a:lvl1pPr>
          </a:lstStyle>
          <a:p>
            <a:pPr>
              <a:defRPr/>
            </a:pPr>
            <a:fld id="{63F54D57-9B4E-475B-A002-AFF252A68434}" type="slidenum">
              <a:rPr lang="en-US"/>
              <a:pPr>
                <a:defRPr/>
              </a:pPr>
              <a:t>‹#›</a:t>
            </a:fld>
            <a:endParaRPr lang="en-US"/>
          </a:p>
        </p:txBody>
      </p:sp>
    </p:spTree>
    <p:extLst>
      <p:ext uri="{BB962C8B-B14F-4D97-AF65-F5344CB8AC3E}">
        <p14:creationId xmlns:p14="http://schemas.microsoft.com/office/powerpoint/2010/main" val="2800765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8"/>
          <p:cNvSpPr>
            <a:spLocks noGrp="1" noChangeArrowheads="1"/>
          </p:cNvSpPr>
          <p:nvPr>
            <p:ph type="ftr" sz="quarter" idx="10"/>
          </p:nvPr>
        </p:nvSpPr>
        <p:spPr>
          <a:ln/>
        </p:spPr>
        <p:txBody>
          <a:bodyPr/>
          <a:lstStyle>
            <a:lvl1pPr>
              <a:defRPr/>
            </a:lvl1pPr>
          </a:lstStyle>
          <a:p>
            <a:pPr>
              <a:defRPr/>
            </a:pPr>
            <a:r>
              <a:rPr lang="en-US"/>
              <a:t>Operations  --  Prof. Juran</a:t>
            </a:r>
          </a:p>
        </p:txBody>
      </p:sp>
      <p:sp>
        <p:nvSpPr>
          <p:cNvPr id="8" name="Rectangle 1029"/>
          <p:cNvSpPr>
            <a:spLocks noGrp="1" noChangeArrowheads="1"/>
          </p:cNvSpPr>
          <p:nvPr>
            <p:ph type="sldNum" sz="quarter" idx="11"/>
          </p:nvPr>
        </p:nvSpPr>
        <p:spPr>
          <a:ln/>
        </p:spPr>
        <p:txBody>
          <a:bodyPr/>
          <a:lstStyle>
            <a:lvl1pPr>
              <a:defRPr/>
            </a:lvl1pPr>
          </a:lstStyle>
          <a:p>
            <a:pPr>
              <a:defRPr/>
            </a:pPr>
            <a:fld id="{54484E9B-B069-4042-8963-6A5571B371B9}" type="slidenum">
              <a:rPr lang="en-US"/>
              <a:pPr>
                <a:defRPr/>
              </a:pPr>
              <a:t>‹#›</a:t>
            </a:fld>
            <a:endParaRPr lang="en-US"/>
          </a:p>
        </p:txBody>
      </p:sp>
    </p:spTree>
    <p:extLst>
      <p:ext uri="{BB962C8B-B14F-4D97-AF65-F5344CB8AC3E}">
        <p14:creationId xmlns:p14="http://schemas.microsoft.com/office/powerpoint/2010/main" val="141618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8"/>
          <p:cNvSpPr>
            <a:spLocks noGrp="1" noChangeArrowheads="1"/>
          </p:cNvSpPr>
          <p:nvPr>
            <p:ph type="ftr" sz="quarter" idx="10"/>
          </p:nvPr>
        </p:nvSpPr>
        <p:spPr>
          <a:ln/>
        </p:spPr>
        <p:txBody>
          <a:bodyPr/>
          <a:lstStyle>
            <a:lvl1pPr>
              <a:defRPr/>
            </a:lvl1pPr>
          </a:lstStyle>
          <a:p>
            <a:pPr>
              <a:defRPr/>
            </a:pPr>
            <a:r>
              <a:rPr lang="en-US"/>
              <a:t>Operations  --  Prof. Juran</a:t>
            </a:r>
          </a:p>
        </p:txBody>
      </p:sp>
      <p:sp>
        <p:nvSpPr>
          <p:cNvPr id="4" name="Rectangle 1029"/>
          <p:cNvSpPr>
            <a:spLocks noGrp="1" noChangeArrowheads="1"/>
          </p:cNvSpPr>
          <p:nvPr>
            <p:ph type="sldNum" sz="quarter" idx="11"/>
          </p:nvPr>
        </p:nvSpPr>
        <p:spPr>
          <a:ln/>
        </p:spPr>
        <p:txBody>
          <a:bodyPr/>
          <a:lstStyle>
            <a:lvl1pPr>
              <a:defRPr/>
            </a:lvl1pPr>
          </a:lstStyle>
          <a:p>
            <a:pPr>
              <a:defRPr/>
            </a:pPr>
            <a:fld id="{5F92289B-B5C1-45B4-B998-9794B1063597}" type="slidenum">
              <a:rPr lang="en-US"/>
              <a:pPr>
                <a:defRPr/>
              </a:pPr>
              <a:t>‹#›</a:t>
            </a:fld>
            <a:endParaRPr lang="en-US"/>
          </a:p>
        </p:txBody>
      </p:sp>
    </p:spTree>
    <p:extLst>
      <p:ext uri="{BB962C8B-B14F-4D97-AF65-F5344CB8AC3E}">
        <p14:creationId xmlns:p14="http://schemas.microsoft.com/office/powerpoint/2010/main" val="40496787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8"/>
          <p:cNvSpPr>
            <a:spLocks noGrp="1" noChangeArrowheads="1"/>
          </p:cNvSpPr>
          <p:nvPr>
            <p:ph type="ftr" sz="quarter" idx="10"/>
          </p:nvPr>
        </p:nvSpPr>
        <p:spPr>
          <a:ln/>
        </p:spPr>
        <p:txBody>
          <a:bodyPr/>
          <a:lstStyle>
            <a:lvl1pPr>
              <a:defRPr/>
            </a:lvl1pPr>
          </a:lstStyle>
          <a:p>
            <a:pPr>
              <a:defRPr/>
            </a:pPr>
            <a:r>
              <a:rPr lang="en-US"/>
              <a:t>Operations  --  Prof. Juran</a:t>
            </a:r>
          </a:p>
        </p:txBody>
      </p:sp>
      <p:sp>
        <p:nvSpPr>
          <p:cNvPr id="3" name="Rectangle 1029"/>
          <p:cNvSpPr>
            <a:spLocks noGrp="1" noChangeArrowheads="1"/>
          </p:cNvSpPr>
          <p:nvPr>
            <p:ph type="sldNum" sz="quarter" idx="11"/>
          </p:nvPr>
        </p:nvSpPr>
        <p:spPr>
          <a:ln/>
        </p:spPr>
        <p:txBody>
          <a:bodyPr/>
          <a:lstStyle>
            <a:lvl1pPr>
              <a:defRPr/>
            </a:lvl1pPr>
          </a:lstStyle>
          <a:p>
            <a:pPr>
              <a:defRPr/>
            </a:pPr>
            <a:fld id="{93383D22-E499-4FEF-8BCF-4463AAE7C061}" type="slidenum">
              <a:rPr lang="en-US"/>
              <a:pPr>
                <a:defRPr/>
              </a:pPr>
              <a:t>‹#›</a:t>
            </a:fld>
            <a:endParaRPr lang="en-US"/>
          </a:p>
        </p:txBody>
      </p:sp>
    </p:spTree>
    <p:extLst>
      <p:ext uri="{BB962C8B-B14F-4D97-AF65-F5344CB8AC3E}">
        <p14:creationId xmlns:p14="http://schemas.microsoft.com/office/powerpoint/2010/main" val="24207342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8"/>
          <p:cNvSpPr>
            <a:spLocks noGrp="1" noChangeArrowheads="1"/>
          </p:cNvSpPr>
          <p:nvPr>
            <p:ph type="ftr" sz="quarter" idx="10"/>
          </p:nvPr>
        </p:nvSpPr>
        <p:spPr>
          <a:ln/>
        </p:spPr>
        <p:txBody>
          <a:bodyPr/>
          <a:lstStyle>
            <a:lvl1pPr>
              <a:defRPr/>
            </a:lvl1pPr>
          </a:lstStyle>
          <a:p>
            <a:pPr>
              <a:defRPr/>
            </a:pPr>
            <a:r>
              <a:rPr lang="en-US"/>
              <a:t>Operations  --  Prof. Juran</a:t>
            </a:r>
          </a:p>
        </p:txBody>
      </p:sp>
      <p:sp>
        <p:nvSpPr>
          <p:cNvPr id="6" name="Rectangle 1029"/>
          <p:cNvSpPr>
            <a:spLocks noGrp="1" noChangeArrowheads="1"/>
          </p:cNvSpPr>
          <p:nvPr>
            <p:ph type="sldNum" sz="quarter" idx="11"/>
          </p:nvPr>
        </p:nvSpPr>
        <p:spPr>
          <a:ln/>
        </p:spPr>
        <p:txBody>
          <a:bodyPr/>
          <a:lstStyle>
            <a:lvl1pPr>
              <a:defRPr/>
            </a:lvl1pPr>
          </a:lstStyle>
          <a:p>
            <a:pPr>
              <a:defRPr/>
            </a:pPr>
            <a:fld id="{A40B9601-15C7-41C6-ABC7-8FC65D9C7FF1}" type="slidenum">
              <a:rPr lang="en-US"/>
              <a:pPr>
                <a:defRPr/>
              </a:pPr>
              <a:t>‹#›</a:t>
            </a:fld>
            <a:endParaRPr lang="en-US"/>
          </a:p>
        </p:txBody>
      </p:sp>
    </p:spTree>
    <p:extLst>
      <p:ext uri="{BB962C8B-B14F-4D97-AF65-F5344CB8AC3E}">
        <p14:creationId xmlns:p14="http://schemas.microsoft.com/office/powerpoint/2010/main" val="28179323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8"/>
          <p:cNvSpPr>
            <a:spLocks noGrp="1" noChangeArrowheads="1"/>
          </p:cNvSpPr>
          <p:nvPr>
            <p:ph type="ftr" sz="quarter" idx="10"/>
          </p:nvPr>
        </p:nvSpPr>
        <p:spPr>
          <a:ln/>
        </p:spPr>
        <p:txBody>
          <a:bodyPr/>
          <a:lstStyle>
            <a:lvl1pPr>
              <a:defRPr/>
            </a:lvl1pPr>
          </a:lstStyle>
          <a:p>
            <a:pPr>
              <a:defRPr/>
            </a:pPr>
            <a:r>
              <a:rPr lang="en-US"/>
              <a:t>Operations  --  Prof. Juran</a:t>
            </a:r>
          </a:p>
        </p:txBody>
      </p:sp>
      <p:sp>
        <p:nvSpPr>
          <p:cNvPr id="6" name="Rectangle 1029"/>
          <p:cNvSpPr>
            <a:spLocks noGrp="1" noChangeArrowheads="1"/>
          </p:cNvSpPr>
          <p:nvPr>
            <p:ph type="sldNum" sz="quarter" idx="11"/>
          </p:nvPr>
        </p:nvSpPr>
        <p:spPr>
          <a:ln/>
        </p:spPr>
        <p:txBody>
          <a:bodyPr/>
          <a:lstStyle>
            <a:lvl1pPr>
              <a:defRPr/>
            </a:lvl1pPr>
          </a:lstStyle>
          <a:p>
            <a:pPr>
              <a:defRPr/>
            </a:pPr>
            <a:fld id="{A90DA41F-946C-4128-8999-81EACB87B280}" type="slidenum">
              <a:rPr lang="en-US"/>
              <a:pPr>
                <a:defRPr/>
              </a:pPr>
              <a:t>‹#›</a:t>
            </a:fld>
            <a:endParaRPr lang="en-US"/>
          </a:p>
        </p:txBody>
      </p:sp>
    </p:spTree>
    <p:extLst>
      <p:ext uri="{BB962C8B-B14F-4D97-AF65-F5344CB8AC3E}">
        <p14:creationId xmlns:p14="http://schemas.microsoft.com/office/powerpoint/2010/main" val="9298206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8"/>
          <p:cNvSpPr>
            <a:spLocks noGrp="1" noChangeArrowheads="1"/>
          </p:cNvSpPr>
          <p:nvPr>
            <p:ph type="ftr" sz="quarter" idx="10"/>
          </p:nvPr>
        </p:nvSpPr>
        <p:spPr>
          <a:ln/>
        </p:spPr>
        <p:txBody>
          <a:bodyPr/>
          <a:lstStyle>
            <a:lvl1pPr>
              <a:defRPr/>
            </a:lvl1pPr>
          </a:lstStyle>
          <a:p>
            <a:pPr>
              <a:defRPr/>
            </a:pPr>
            <a:r>
              <a:rPr lang="en-US"/>
              <a:t>Operations  --  Prof. Juran</a:t>
            </a:r>
          </a:p>
        </p:txBody>
      </p:sp>
      <p:sp>
        <p:nvSpPr>
          <p:cNvPr id="5" name="Rectangle 1029"/>
          <p:cNvSpPr>
            <a:spLocks noGrp="1" noChangeArrowheads="1"/>
          </p:cNvSpPr>
          <p:nvPr>
            <p:ph type="sldNum" sz="quarter" idx="11"/>
          </p:nvPr>
        </p:nvSpPr>
        <p:spPr>
          <a:ln/>
        </p:spPr>
        <p:txBody>
          <a:bodyPr/>
          <a:lstStyle>
            <a:lvl1pPr>
              <a:defRPr/>
            </a:lvl1pPr>
          </a:lstStyle>
          <a:p>
            <a:pPr>
              <a:defRPr/>
            </a:pPr>
            <a:fld id="{00C25FA7-5AF6-4A82-B93B-9B2DF88598B1}" type="slidenum">
              <a:rPr lang="en-US"/>
              <a:pPr>
                <a:defRPr/>
              </a:pPr>
              <a:t>‹#›</a:t>
            </a:fld>
            <a:endParaRPr lang="en-US"/>
          </a:p>
        </p:txBody>
      </p:sp>
    </p:spTree>
    <p:extLst>
      <p:ext uri="{BB962C8B-B14F-4D97-AF65-F5344CB8AC3E}">
        <p14:creationId xmlns:p14="http://schemas.microsoft.com/office/powerpoint/2010/main" val="716260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8"/>
          <p:cNvSpPr>
            <a:spLocks noGrp="1" noChangeArrowheads="1"/>
          </p:cNvSpPr>
          <p:nvPr>
            <p:ph type="ftr" sz="quarter" idx="10"/>
          </p:nvPr>
        </p:nvSpPr>
        <p:spPr>
          <a:ln/>
        </p:spPr>
        <p:txBody>
          <a:bodyPr/>
          <a:lstStyle>
            <a:lvl1pPr>
              <a:defRPr/>
            </a:lvl1pPr>
          </a:lstStyle>
          <a:p>
            <a:pPr>
              <a:defRPr/>
            </a:pPr>
            <a:r>
              <a:rPr lang="en-US"/>
              <a:t>Operations  --  Prof. Juran</a:t>
            </a:r>
          </a:p>
        </p:txBody>
      </p:sp>
      <p:sp>
        <p:nvSpPr>
          <p:cNvPr id="5" name="Rectangle 1029"/>
          <p:cNvSpPr>
            <a:spLocks noGrp="1" noChangeArrowheads="1"/>
          </p:cNvSpPr>
          <p:nvPr>
            <p:ph type="sldNum" sz="quarter" idx="11"/>
          </p:nvPr>
        </p:nvSpPr>
        <p:spPr>
          <a:ln/>
        </p:spPr>
        <p:txBody>
          <a:bodyPr/>
          <a:lstStyle>
            <a:lvl1pPr>
              <a:defRPr/>
            </a:lvl1pPr>
          </a:lstStyle>
          <a:p>
            <a:pPr>
              <a:defRPr/>
            </a:pPr>
            <a:fld id="{22AEDD8F-5771-4E50-959A-A324B0F0E46B}" type="slidenum">
              <a:rPr lang="en-US"/>
              <a:pPr>
                <a:defRPr/>
              </a:pPr>
              <a:t>‹#›</a:t>
            </a:fld>
            <a:endParaRPr lang="en-US"/>
          </a:p>
        </p:txBody>
      </p:sp>
    </p:spTree>
    <p:extLst>
      <p:ext uri="{BB962C8B-B14F-4D97-AF65-F5344CB8AC3E}">
        <p14:creationId xmlns:p14="http://schemas.microsoft.com/office/powerpoint/2010/main" val="21186329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1027"/>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39620" name="Rectangle 1028"/>
          <p:cNvSpPr>
            <a:spLocks noGrp="1" noChangeArrowheads="1"/>
          </p:cNvSpPr>
          <p:nvPr>
            <p:ph type="ftr" sz="quarter" idx="3"/>
          </p:nvPr>
        </p:nvSpPr>
        <p:spPr bwMode="auto">
          <a:xfrm>
            <a:off x="6858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r>
              <a:rPr lang="en-US"/>
              <a:t>Operations  --  Prof. Juran</a:t>
            </a:r>
          </a:p>
        </p:txBody>
      </p:sp>
      <p:sp>
        <p:nvSpPr>
          <p:cNvPr id="239621" name="Rectangle 1029"/>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FEDFF689-1E37-4C85-AF01-35C802278C21}" type="slidenum">
              <a:rPr lang="en-US"/>
              <a:pPr>
                <a:defRPr/>
              </a:pPr>
              <a:t>‹#›</a:t>
            </a:fld>
            <a:endParaRPr lang="en-US"/>
          </a:p>
        </p:txBody>
      </p:sp>
      <p:sp>
        <p:nvSpPr>
          <p:cNvPr id="1030" name="Rectangle 1030"/>
          <p:cNvSpPr>
            <a:spLocks noChangeArrowheads="1"/>
          </p:cNvSpPr>
          <p:nvPr/>
        </p:nvSpPr>
        <p:spPr bwMode="auto">
          <a:xfrm>
            <a:off x="6324600" y="6616700"/>
            <a:ext cx="28194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p>
            <a:pPr algn="l" eaLnBrk="0" hangingPunct="0">
              <a:buFontTx/>
              <a:buChar char="©"/>
            </a:pPr>
            <a:r>
              <a:rPr lang="en-US" sz="1000" b="1" i="1">
                <a:solidFill>
                  <a:schemeClr val="bg1"/>
                </a:solidFill>
              </a:rPr>
              <a:t>The McGraw-Hill Companies, Inc., 2004</a:t>
            </a:r>
          </a:p>
        </p:txBody>
      </p:sp>
      <p:sp>
        <p:nvSpPr>
          <p:cNvPr id="1031" name="Rectangle 1031"/>
          <p:cNvSpPr>
            <a:spLocks noChangeArrowheads="1"/>
          </p:cNvSpPr>
          <p:nvPr/>
        </p:nvSpPr>
        <p:spPr bwMode="auto">
          <a:xfrm>
            <a:off x="6324600" y="6616700"/>
            <a:ext cx="28194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p>
            <a:pPr algn="l" eaLnBrk="0" hangingPunct="0">
              <a:buFontTx/>
              <a:buChar char="©"/>
            </a:pPr>
            <a:r>
              <a:rPr lang="en-US" sz="1000" b="1" i="1">
                <a:solidFill>
                  <a:schemeClr val="bg1"/>
                </a:solidFill>
              </a:rPr>
              <a:t>The McGraw-Hill Companies, Inc., 2004</a:t>
            </a:r>
          </a:p>
        </p:txBody>
      </p:sp>
    </p:spTree>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Lst>
  <p:hf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Book Antiqua" pitchFamily="18" charset="0"/>
        </a:defRPr>
      </a:lvl2pPr>
      <a:lvl3pPr algn="ctr" rtl="0" eaLnBrk="0" fontAlgn="base" hangingPunct="0">
        <a:spcBef>
          <a:spcPct val="0"/>
        </a:spcBef>
        <a:spcAft>
          <a:spcPct val="0"/>
        </a:spcAft>
        <a:defRPr sz="4400">
          <a:solidFill>
            <a:schemeClr val="tx2"/>
          </a:solidFill>
          <a:latin typeface="Book Antiqua" pitchFamily="18" charset="0"/>
        </a:defRPr>
      </a:lvl3pPr>
      <a:lvl4pPr algn="ctr" rtl="0" eaLnBrk="0" fontAlgn="base" hangingPunct="0">
        <a:spcBef>
          <a:spcPct val="0"/>
        </a:spcBef>
        <a:spcAft>
          <a:spcPct val="0"/>
        </a:spcAft>
        <a:defRPr sz="4400">
          <a:solidFill>
            <a:schemeClr val="tx2"/>
          </a:solidFill>
          <a:latin typeface="Book Antiqua" pitchFamily="18" charset="0"/>
        </a:defRPr>
      </a:lvl4pPr>
      <a:lvl5pPr algn="ctr" rtl="0" eaLnBrk="0" fontAlgn="base" hangingPunct="0">
        <a:spcBef>
          <a:spcPct val="0"/>
        </a:spcBef>
        <a:spcAft>
          <a:spcPct val="0"/>
        </a:spcAft>
        <a:defRPr sz="4400">
          <a:solidFill>
            <a:schemeClr val="tx2"/>
          </a:solidFill>
          <a:latin typeface="Book Antiqua" pitchFamily="18" charset="0"/>
        </a:defRPr>
      </a:lvl5pPr>
      <a:lvl6pPr marL="457200" algn="ctr" rtl="0" fontAlgn="base">
        <a:spcBef>
          <a:spcPct val="0"/>
        </a:spcBef>
        <a:spcAft>
          <a:spcPct val="0"/>
        </a:spcAft>
        <a:defRPr sz="4400">
          <a:solidFill>
            <a:schemeClr val="tx2"/>
          </a:solidFill>
          <a:latin typeface="Book Antiqua" pitchFamily="18" charset="0"/>
        </a:defRPr>
      </a:lvl6pPr>
      <a:lvl7pPr marL="914400" algn="ctr" rtl="0" fontAlgn="base">
        <a:spcBef>
          <a:spcPct val="0"/>
        </a:spcBef>
        <a:spcAft>
          <a:spcPct val="0"/>
        </a:spcAft>
        <a:defRPr sz="4400">
          <a:solidFill>
            <a:schemeClr val="tx2"/>
          </a:solidFill>
          <a:latin typeface="Book Antiqua" pitchFamily="18" charset="0"/>
        </a:defRPr>
      </a:lvl7pPr>
      <a:lvl8pPr marL="1371600" algn="ctr" rtl="0" fontAlgn="base">
        <a:spcBef>
          <a:spcPct val="0"/>
        </a:spcBef>
        <a:spcAft>
          <a:spcPct val="0"/>
        </a:spcAft>
        <a:defRPr sz="4400">
          <a:solidFill>
            <a:schemeClr val="tx2"/>
          </a:solidFill>
          <a:latin typeface="Book Antiqua" pitchFamily="18" charset="0"/>
        </a:defRPr>
      </a:lvl8pPr>
      <a:lvl9pPr marL="1828800" algn="ctr" rtl="0" fontAlgn="base">
        <a:spcBef>
          <a:spcPct val="0"/>
        </a:spcBef>
        <a:spcAft>
          <a:spcPct val="0"/>
        </a:spcAft>
        <a:defRPr sz="4400">
          <a:solidFill>
            <a:schemeClr val="tx2"/>
          </a:solidFill>
          <a:latin typeface="Book Antiqua"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4.png"/><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6.wmf"/><Relationship Id="rId4" Type="http://schemas.openxmlformats.org/officeDocument/2006/relationships/oleObject" Target="../embeddings/oleObject2.bin"/></Relationships>
</file>

<file path=ppt/slides/_rels/slide10.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Text Box 2"/>
          <p:cNvSpPr txBox="1">
            <a:spLocks noChangeArrowheads="1"/>
          </p:cNvSpPr>
          <p:nvPr/>
        </p:nvSpPr>
        <p:spPr bwMode="auto">
          <a:xfrm>
            <a:off x="1949450" y="4191000"/>
            <a:ext cx="5268913"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r>
              <a:rPr lang="en-US" sz="4800"/>
              <a:t>Process Analysis II</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004" y="2514600"/>
            <a:ext cx="7193992" cy="138112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307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fld id="{A8D28816-6F63-43F8-A547-DBD1D1484F26}" type="slidenum">
              <a:rPr lang="en-US" sz="1400" smtClean="0"/>
              <a:pPr eaLnBrk="1" hangingPunct="1"/>
              <a:t>2</a:t>
            </a:fld>
            <a:endParaRPr lang="en-US" sz="1400" smtClean="0"/>
          </a:p>
        </p:txBody>
      </p:sp>
      <p:sp>
        <p:nvSpPr>
          <p:cNvPr id="3076"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077" name="Text Box 9"/>
          <p:cNvSpPr txBox="1">
            <a:spLocks noChangeArrowheads="1"/>
          </p:cNvSpPr>
          <p:nvPr/>
        </p:nvSpPr>
        <p:spPr bwMode="auto">
          <a:xfrm>
            <a:off x="1524000" y="533400"/>
            <a:ext cx="6248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spcBef>
                <a:spcPct val="50000"/>
              </a:spcBef>
            </a:pPr>
            <a:r>
              <a:rPr lang="en-US" sz="3600" b="1"/>
              <a:t>Outline </a:t>
            </a:r>
          </a:p>
        </p:txBody>
      </p:sp>
      <p:sp>
        <p:nvSpPr>
          <p:cNvPr id="8" name="Rectangle 3"/>
          <p:cNvSpPr txBox="1">
            <a:spLocks noChangeArrowheads="1"/>
          </p:cNvSpPr>
          <p:nvPr/>
        </p:nvSpPr>
        <p:spPr bwMode="auto">
          <a:xfrm>
            <a:off x="838200" y="21336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r>
              <a:rPr lang="en-US" kern="0" smtClean="0"/>
              <a:t>Types of Processes </a:t>
            </a:r>
          </a:p>
          <a:p>
            <a:pPr eaLnBrk="1" hangingPunct="1"/>
            <a:r>
              <a:rPr lang="en-US" kern="0" smtClean="0"/>
              <a:t>Kristin</a:t>
            </a:r>
          </a:p>
          <a:p>
            <a:pPr eaLnBrk="1" hangingPunct="1"/>
            <a:r>
              <a:rPr lang="en-US" kern="0" smtClean="0"/>
              <a:t>Benihana</a:t>
            </a:r>
          </a:p>
          <a:p>
            <a:pPr eaLnBrk="1" hangingPunct="1"/>
            <a:r>
              <a:rPr lang="en-US" kern="0" smtClean="0"/>
              <a:t>Scientific Management</a:t>
            </a:r>
            <a:endParaRPr lang="en-US" kern="0" dirty="0" smtClean="0"/>
          </a:p>
        </p:txBody>
      </p:sp>
    </p:spTree>
  </p:cSld>
  <p:clrMapOvr>
    <a:masterClrMapping/>
  </p:clrMapOvr>
  <p:transition>
    <p:pull dir="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oter Placeholder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4099" name="Slide Number Placeholder 2"/>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fld id="{D522FA1E-0369-473B-9F3D-F84007FEE59C}" type="slidenum">
              <a:rPr lang="en-US" sz="1400" smtClean="0"/>
              <a:pPr eaLnBrk="1" hangingPunct="1"/>
              <a:t>3</a:t>
            </a:fld>
            <a:endParaRPr lang="en-US" sz="1400" smtClean="0"/>
          </a:p>
        </p:txBody>
      </p:sp>
      <p:grpSp>
        <p:nvGrpSpPr>
          <p:cNvPr id="4100" name="Group 2"/>
          <p:cNvGrpSpPr>
            <a:grpSpLocks/>
          </p:cNvGrpSpPr>
          <p:nvPr/>
        </p:nvGrpSpPr>
        <p:grpSpPr bwMode="auto">
          <a:xfrm>
            <a:off x="601663" y="457200"/>
            <a:ext cx="8269287" cy="5703888"/>
            <a:chOff x="433" y="219"/>
            <a:chExt cx="5209" cy="3593"/>
          </a:xfrm>
        </p:grpSpPr>
        <p:grpSp>
          <p:nvGrpSpPr>
            <p:cNvPr id="4105" name="Group 3"/>
            <p:cNvGrpSpPr>
              <a:grpSpLocks/>
            </p:cNvGrpSpPr>
            <p:nvPr/>
          </p:nvGrpSpPr>
          <p:grpSpPr bwMode="auto">
            <a:xfrm>
              <a:off x="434" y="304"/>
              <a:ext cx="4035" cy="3508"/>
              <a:chOff x="434" y="304"/>
              <a:chExt cx="4035" cy="3508"/>
            </a:xfrm>
          </p:grpSpPr>
          <p:sp>
            <p:nvSpPr>
              <p:cNvPr id="4123" name="Rectangle 4"/>
              <p:cNvSpPr>
                <a:spLocks noChangeArrowheads="1"/>
              </p:cNvSpPr>
              <p:nvPr/>
            </p:nvSpPr>
            <p:spPr bwMode="auto">
              <a:xfrm>
                <a:off x="1418" y="1240"/>
                <a:ext cx="3047" cy="2568"/>
              </a:xfrm>
              <a:prstGeom prst="rect">
                <a:avLst/>
              </a:prstGeom>
              <a:solidFill>
                <a:schemeClr val="bg1"/>
              </a:solidFill>
              <a:ln w="12700">
                <a:solidFill>
                  <a:schemeClr val="tx1"/>
                </a:solidFill>
                <a:miter lim="800000"/>
                <a:headEnd/>
                <a:tailEnd/>
              </a:ln>
            </p:spPr>
            <p:txBody>
              <a:bodyPr wrap="none" anchor="ctr"/>
              <a:lstStyle/>
              <a:p>
                <a:endParaRPr lang="en-US"/>
              </a:p>
            </p:txBody>
          </p:sp>
          <p:sp>
            <p:nvSpPr>
              <p:cNvPr id="4124" name="Line 5"/>
              <p:cNvSpPr>
                <a:spLocks noChangeShapeType="1"/>
              </p:cNvSpPr>
              <p:nvPr/>
            </p:nvSpPr>
            <p:spPr bwMode="auto">
              <a:xfrm flipH="1">
                <a:off x="434" y="3812"/>
                <a:ext cx="984"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4125" name="Line 6"/>
              <p:cNvSpPr>
                <a:spLocks noChangeShapeType="1"/>
              </p:cNvSpPr>
              <p:nvPr/>
            </p:nvSpPr>
            <p:spPr bwMode="auto">
              <a:xfrm flipH="1">
                <a:off x="434" y="2524"/>
                <a:ext cx="984"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4126" name="Line 7"/>
              <p:cNvSpPr>
                <a:spLocks noChangeShapeType="1"/>
              </p:cNvSpPr>
              <p:nvPr/>
            </p:nvSpPr>
            <p:spPr bwMode="auto">
              <a:xfrm flipH="1">
                <a:off x="434" y="1236"/>
                <a:ext cx="984"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4127" name="Line 8"/>
              <p:cNvSpPr>
                <a:spLocks noChangeShapeType="1"/>
              </p:cNvSpPr>
              <p:nvPr/>
            </p:nvSpPr>
            <p:spPr bwMode="auto">
              <a:xfrm flipH="1">
                <a:off x="434" y="1880"/>
                <a:ext cx="984"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4128" name="Line 9"/>
              <p:cNvSpPr>
                <a:spLocks noChangeShapeType="1"/>
              </p:cNvSpPr>
              <p:nvPr/>
            </p:nvSpPr>
            <p:spPr bwMode="auto">
              <a:xfrm flipH="1">
                <a:off x="434" y="3168"/>
                <a:ext cx="984"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4129" name="Line 10"/>
              <p:cNvSpPr>
                <a:spLocks noChangeShapeType="1"/>
              </p:cNvSpPr>
              <p:nvPr/>
            </p:nvSpPr>
            <p:spPr bwMode="auto">
              <a:xfrm>
                <a:off x="1414" y="304"/>
                <a:ext cx="0" cy="928"/>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4130" name="Line 11"/>
              <p:cNvSpPr>
                <a:spLocks noChangeShapeType="1"/>
              </p:cNvSpPr>
              <p:nvPr/>
            </p:nvSpPr>
            <p:spPr bwMode="auto">
              <a:xfrm>
                <a:off x="2208" y="304"/>
                <a:ext cx="0" cy="928"/>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4131" name="Line 12"/>
              <p:cNvSpPr>
                <a:spLocks noChangeShapeType="1"/>
              </p:cNvSpPr>
              <p:nvPr/>
            </p:nvSpPr>
            <p:spPr bwMode="auto">
              <a:xfrm>
                <a:off x="2942" y="304"/>
                <a:ext cx="0" cy="928"/>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4132" name="Line 13"/>
              <p:cNvSpPr>
                <a:spLocks noChangeShapeType="1"/>
              </p:cNvSpPr>
              <p:nvPr/>
            </p:nvSpPr>
            <p:spPr bwMode="auto">
              <a:xfrm>
                <a:off x="3675" y="304"/>
                <a:ext cx="0" cy="928"/>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4133" name="Line 14"/>
              <p:cNvSpPr>
                <a:spLocks noChangeShapeType="1"/>
              </p:cNvSpPr>
              <p:nvPr/>
            </p:nvSpPr>
            <p:spPr bwMode="auto">
              <a:xfrm>
                <a:off x="4469" y="304"/>
                <a:ext cx="0" cy="928"/>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sp>
          <p:nvSpPr>
            <p:cNvPr id="4106" name="Rectangle 15"/>
            <p:cNvSpPr>
              <a:spLocks noChangeArrowheads="1"/>
            </p:cNvSpPr>
            <p:nvPr/>
          </p:nvSpPr>
          <p:spPr bwMode="auto">
            <a:xfrm>
              <a:off x="433" y="3215"/>
              <a:ext cx="866" cy="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p>
              <a:pPr eaLnBrk="0" hangingPunct="0"/>
              <a:r>
                <a:rPr lang="en-US" sz="1800"/>
                <a:t>IV.</a:t>
              </a:r>
            </a:p>
            <a:p>
              <a:pPr eaLnBrk="0" hangingPunct="0"/>
              <a:r>
                <a:rPr lang="en-US" sz="1800"/>
                <a:t>Continuous</a:t>
              </a:r>
            </a:p>
            <a:p>
              <a:pPr eaLnBrk="0" hangingPunct="0"/>
              <a:r>
                <a:rPr lang="en-US" sz="1800"/>
                <a:t>Flow</a:t>
              </a:r>
            </a:p>
          </p:txBody>
        </p:sp>
        <p:sp>
          <p:nvSpPr>
            <p:cNvPr id="4107" name="Rectangle 16"/>
            <p:cNvSpPr>
              <a:spLocks noChangeArrowheads="1"/>
            </p:cNvSpPr>
            <p:nvPr/>
          </p:nvSpPr>
          <p:spPr bwMode="auto">
            <a:xfrm>
              <a:off x="492" y="2571"/>
              <a:ext cx="746" cy="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p>
              <a:pPr eaLnBrk="0" hangingPunct="0"/>
              <a:r>
                <a:rPr lang="en-US" sz="1800"/>
                <a:t>III.</a:t>
              </a:r>
            </a:p>
            <a:p>
              <a:pPr eaLnBrk="0" hangingPunct="0"/>
              <a:r>
                <a:rPr lang="en-US" sz="1800"/>
                <a:t>Assembly</a:t>
              </a:r>
            </a:p>
            <a:p>
              <a:pPr eaLnBrk="0" hangingPunct="0"/>
              <a:r>
                <a:rPr lang="en-US" sz="1800"/>
                <a:t>Line</a:t>
              </a:r>
            </a:p>
          </p:txBody>
        </p:sp>
        <p:sp>
          <p:nvSpPr>
            <p:cNvPr id="4108" name="Rectangle 17"/>
            <p:cNvSpPr>
              <a:spLocks noChangeArrowheads="1"/>
            </p:cNvSpPr>
            <p:nvPr/>
          </p:nvSpPr>
          <p:spPr bwMode="auto">
            <a:xfrm>
              <a:off x="631" y="2034"/>
              <a:ext cx="469"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p>
              <a:pPr eaLnBrk="0" hangingPunct="0"/>
              <a:r>
                <a:rPr lang="en-US" sz="1800"/>
                <a:t>II.</a:t>
              </a:r>
            </a:p>
            <a:p>
              <a:pPr eaLnBrk="0" hangingPunct="0"/>
              <a:r>
                <a:rPr lang="en-US" sz="1800"/>
                <a:t>Batch</a:t>
              </a:r>
            </a:p>
          </p:txBody>
        </p:sp>
        <p:sp>
          <p:nvSpPr>
            <p:cNvPr id="4109" name="Rectangle 18"/>
            <p:cNvSpPr>
              <a:spLocks noChangeArrowheads="1"/>
            </p:cNvSpPr>
            <p:nvPr/>
          </p:nvSpPr>
          <p:spPr bwMode="auto">
            <a:xfrm>
              <a:off x="646" y="1236"/>
              <a:ext cx="440" cy="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p>
              <a:pPr eaLnBrk="0" hangingPunct="0"/>
              <a:r>
                <a:rPr lang="en-US" sz="1800"/>
                <a:t>I.</a:t>
              </a:r>
            </a:p>
            <a:p>
              <a:pPr eaLnBrk="0" hangingPunct="0"/>
              <a:r>
                <a:rPr lang="en-US" sz="1800"/>
                <a:t>Job</a:t>
              </a:r>
            </a:p>
            <a:p>
              <a:pPr eaLnBrk="0" hangingPunct="0"/>
              <a:r>
                <a:rPr lang="en-US" sz="1800"/>
                <a:t>Shop</a:t>
              </a:r>
            </a:p>
          </p:txBody>
        </p:sp>
        <p:sp>
          <p:nvSpPr>
            <p:cNvPr id="4110" name="Rectangle 19"/>
            <p:cNvSpPr>
              <a:spLocks noChangeArrowheads="1"/>
            </p:cNvSpPr>
            <p:nvPr/>
          </p:nvSpPr>
          <p:spPr bwMode="auto">
            <a:xfrm>
              <a:off x="1455" y="395"/>
              <a:ext cx="658" cy="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p>
              <a:pPr eaLnBrk="0" hangingPunct="0"/>
              <a:r>
                <a:rPr lang="en-US" sz="1800"/>
                <a:t>Low</a:t>
              </a:r>
            </a:p>
            <a:p>
              <a:pPr eaLnBrk="0" hangingPunct="0"/>
              <a:r>
                <a:rPr lang="en-US" sz="1800"/>
                <a:t>Volume,</a:t>
              </a:r>
            </a:p>
            <a:p>
              <a:pPr eaLnBrk="0" hangingPunct="0"/>
              <a:r>
                <a:rPr lang="en-US" sz="1800"/>
                <a:t>One of a</a:t>
              </a:r>
            </a:p>
            <a:p>
              <a:pPr eaLnBrk="0" hangingPunct="0"/>
              <a:r>
                <a:rPr lang="en-US" sz="1800"/>
                <a:t>Kind</a:t>
              </a:r>
            </a:p>
          </p:txBody>
        </p:sp>
        <p:sp>
          <p:nvSpPr>
            <p:cNvPr id="4111" name="Rectangle 20"/>
            <p:cNvSpPr>
              <a:spLocks noChangeArrowheads="1"/>
            </p:cNvSpPr>
            <p:nvPr/>
          </p:nvSpPr>
          <p:spPr bwMode="auto">
            <a:xfrm>
              <a:off x="2217" y="395"/>
              <a:ext cx="720" cy="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p>
              <a:pPr eaLnBrk="0" hangingPunct="0"/>
              <a:r>
                <a:rPr lang="en-US" sz="1800"/>
                <a:t>Multiple</a:t>
              </a:r>
            </a:p>
            <a:p>
              <a:pPr eaLnBrk="0" hangingPunct="0"/>
              <a:r>
                <a:rPr lang="en-US" sz="1800"/>
                <a:t>Products,</a:t>
              </a:r>
            </a:p>
            <a:p>
              <a:pPr eaLnBrk="0" hangingPunct="0"/>
              <a:r>
                <a:rPr lang="en-US" sz="1800"/>
                <a:t>Low</a:t>
              </a:r>
            </a:p>
            <a:p>
              <a:pPr eaLnBrk="0" hangingPunct="0"/>
              <a:r>
                <a:rPr lang="en-US" sz="1800"/>
                <a:t>Volume</a:t>
              </a:r>
            </a:p>
          </p:txBody>
        </p:sp>
        <p:sp>
          <p:nvSpPr>
            <p:cNvPr id="4112" name="Rectangle 21"/>
            <p:cNvSpPr>
              <a:spLocks noChangeArrowheads="1"/>
            </p:cNvSpPr>
            <p:nvPr/>
          </p:nvSpPr>
          <p:spPr bwMode="auto">
            <a:xfrm>
              <a:off x="2949" y="219"/>
              <a:ext cx="720" cy="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p>
              <a:pPr eaLnBrk="0" hangingPunct="0"/>
              <a:r>
                <a:rPr lang="en-US" sz="1800"/>
                <a:t>Few</a:t>
              </a:r>
            </a:p>
            <a:p>
              <a:pPr eaLnBrk="0" hangingPunct="0"/>
              <a:r>
                <a:rPr lang="en-US" sz="1800"/>
                <a:t>Major</a:t>
              </a:r>
            </a:p>
            <a:p>
              <a:pPr eaLnBrk="0" hangingPunct="0"/>
              <a:r>
                <a:rPr lang="en-US" sz="1800"/>
                <a:t>Products,</a:t>
              </a:r>
            </a:p>
            <a:p>
              <a:pPr eaLnBrk="0" hangingPunct="0"/>
              <a:r>
                <a:rPr lang="en-US" sz="1800"/>
                <a:t>Higher</a:t>
              </a:r>
            </a:p>
            <a:p>
              <a:pPr eaLnBrk="0" hangingPunct="0"/>
              <a:r>
                <a:rPr lang="en-US" sz="1800"/>
                <a:t>Volume</a:t>
              </a:r>
            </a:p>
          </p:txBody>
        </p:sp>
        <p:sp>
          <p:nvSpPr>
            <p:cNvPr id="4113" name="Rectangle 22"/>
            <p:cNvSpPr>
              <a:spLocks noChangeArrowheads="1"/>
            </p:cNvSpPr>
            <p:nvPr/>
          </p:nvSpPr>
          <p:spPr bwMode="auto">
            <a:xfrm>
              <a:off x="3668" y="219"/>
              <a:ext cx="746" cy="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p>
              <a:pPr eaLnBrk="0" hangingPunct="0"/>
              <a:r>
                <a:rPr lang="en-US" sz="1800"/>
                <a:t>High</a:t>
              </a:r>
            </a:p>
            <a:p>
              <a:pPr eaLnBrk="0" hangingPunct="0"/>
              <a:r>
                <a:rPr lang="en-US" sz="1800"/>
                <a:t>Volume,</a:t>
              </a:r>
            </a:p>
            <a:p>
              <a:pPr eaLnBrk="0" hangingPunct="0"/>
              <a:r>
                <a:rPr lang="en-US" sz="1800"/>
                <a:t>High</a:t>
              </a:r>
            </a:p>
            <a:p>
              <a:pPr eaLnBrk="0" hangingPunct="0"/>
              <a:r>
                <a:rPr lang="en-US" sz="1800"/>
                <a:t>Standard-</a:t>
              </a:r>
            </a:p>
            <a:p>
              <a:pPr eaLnBrk="0" hangingPunct="0"/>
              <a:r>
                <a:rPr lang="en-US" sz="1800"/>
                <a:t>ization</a:t>
              </a:r>
            </a:p>
          </p:txBody>
        </p:sp>
        <p:sp>
          <p:nvSpPr>
            <p:cNvPr id="4114" name="Rectangle 23"/>
            <p:cNvSpPr>
              <a:spLocks noChangeArrowheads="1"/>
            </p:cNvSpPr>
            <p:nvPr/>
          </p:nvSpPr>
          <p:spPr bwMode="auto">
            <a:xfrm>
              <a:off x="1361" y="1250"/>
              <a:ext cx="1280" cy="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p>
              <a:pPr eaLnBrk="0" hangingPunct="0"/>
              <a:r>
                <a:rPr lang="en-US" sz="1800"/>
                <a:t>Commercial</a:t>
              </a:r>
            </a:p>
            <a:p>
              <a:pPr eaLnBrk="0" hangingPunct="0"/>
              <a:r>
                <a:rPr lang="en-US" sz="1800"/>
                <a:t>Printer</a:t>
              </a:r>
            </a:p>
            <a:p>
              <a:pPr eaLnBrk="0" hangingPunct="0"/>
              <a:r>
                <a:rPr lang="en-US" sz="1800"/>
                <a:t>French Restaurant</a:t>
              </a:r>
            </a:p>
          </p:txBody>
        </p:sp>
        <p:sp>
          <p:nvSpPr>
            <p:cNvPr id="4115" name="Rectangle 24"/>
            <p:cNvSpPr>
              <a:spLocks noChangeArrowheads="1"/>
            </p:cNvSpPr>
            <p:nvPr/>
          </p:nvSpPr>
          <p:spPr bwMode="auto">
            <a:xfrm>
              <a:off x="2103" y="2048"/>
              <a:ext cx="826"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p>
              <a:pPr eaLnBrk="0" hangingPunct="0"/>
              <a:r>
                <a:rPr lang="en-US" sz="1800"/>
                <a:t>Heavy</a:t>
              </a:r>
            </a:p>
            <a:p>
              <a:pPr eaLnBrk="0" hangingPunct="0"/>
              <a:r>
                <a:rPr lang="en-US" sz="1800"/>
                <a:t>Equipment</a:t>
              </a:r>
            </a:p>
          </p:txBody>
        </p:sp>
        <p:sp>
          <p:nvSpPr>
            <p:cNvPr id="4116" name="Rectangle 25"/>
            <p:cNvSpPr>
              <a:spLocks noChangeArrowheads="1"/>
            </p:cNvSpPr>
            <p:nvPr/>
          </p:nvSpPr>
          <p:spPr bwMode="auto">
            <a:xfrm>
              <a:off x="2799" y="2692"/>
              <a:ext cx="899" cy="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p>
              <a:pPr eaLnBrk="0" hangingPunct="0"/>
              <a:r>
                <a:rPr lang="en-US" sz="1800"/>
                <a:t>Automobile</a:t>
              </a:r>
            </a:p>
            <a:p>
              <a:pPr eaLnBrk="0" hangingPunct="0"/>
              <a:r>
                <a:rPr lang="en-US" sz="1800"/>
                <a:t>Assembly</a:t>
              </a:r>
            </a:p>
            <a:p>
              <a:pPr eaLnBrk="0" hangingPunct="0"/>
              <a:r>
                <a:rPr lang="en-US" sz="1800"/>
                <a:t>Burger King</a:t>
              </a:r>
            </a:p>
          </p:txBody>
        </p:sp>
        <p:sp>
          <p:nvSpPr>
            <p:cNvPr id="4117" name="Rectangle 26"/>
            <p:cNvSpPr>
              <a:spLocks noChangeArrowheads="1"/>
            </p:cNvSpPr>
            <p:nvPr/>
          </p:nvSpPr>
          <p:spPr bwMode="auto">
            <a:xfrm>
              <a:off x="3712" y="3325"/>
              <a:ext cx="659"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p>
              <a:pPr eaLnBrk="0" hangingPunct="0"/>
              <a:r>
                <a:rPr lang="en-US" sz="1800"/>
                <a:t>Sugar</a:t>
              </a:r>
            </a:p>
            <a:p>
              <a:pPr eaLnBrk="0" hangingPunct="0"/>
              <a:r>
                <a:rPr lang="en-US" sz="1800"/>
                <a:t>Refinery</a:t>
              </a:r>
            </a:p>
          </p:txBody>
        </p:sp>
        <p:sp>
          <p:nvSpPr>
            <p:cNvPr id="4118" name="Rectangle 27"/>
            <p:cNvSpPr>
              <a:spLocks noChangeArrowheads="1"/>
            </p:cNvSpPr>
            <p:nvPr/>
          </p:nvSpPr>
          <p:spPr bwMode="auto">
            <a:xfrm>
              <a:off x="4474" y="1229"/>
              <a:ext cx="1089" cy="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p>
              <a:pPr eaLnBrk="0" hangingPunct="0"/>
              <a:r>
                <a:rPr lang="en-US" sz="1600"/>
                <a:t>Flexibility (High)</a:t>
              </a:r>
            </a:p>
            <a:p>
              <a:pPr eaLnBrk="0" hangingPunct="0"/>
              <a:r>
                <a:rPr lang="en-US" sz="1600"/>
                <a:t>Unit Cost (High)</a:t>
              </a:r>
            </a:p>
          </p:txBody>
        </p:sp>
        <p:sp>
          <p:nvSpPr>
            <p:cNvPr id="4119" name="Rectangle 28"/>
            <p:cNvSpPr>
              <a:spLocks noChangeArrowheads="1"/>
            </p:cNvSpPr>
            <p:nvPr/>
          </p:nvSpPr>
          <p:spPr bwMode="auto">
            <a:xfrm>
              <a:off x="4588" y="3436"/>
              <a:ext cx="1054" cy="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p>
              <a:pPr eaLnBrk="0" hangingPunct="0"/>
              <a:r>
                <a:rPr lang="en-US" sz="1600"/>
                <a:t>Flexibility (Low)</a:t>
              </a:r>
            </a:p>
            <a:p>
              <a:pPr eaLnBrk="0" hangingPunct="0"/>
              <a:r>
                <a:rPr lang="en-US" sz="1600"/>
                <a:t>Unit Cost (Low)</a:t>
              </a:r>
            </a:p>
          </p:txBody>
        </p:sp>
        <p:sp>
          <p:nvSpPr>
            <p:cNvPr id="4120" name="Line 29"/>
            <p:cNvSpPr>
              <a:spLocks noChangeShapeType="1"/>
            </p:cNvSpPr>
            <p:nvPr/>
          </p:nvSpPr>
          <p:spPr bwMode="auto">
            <a:xfrm>
              <a:off x="2261" y="1829"/>
              <a:ext cx="231" cy="231"/>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a:lstStyle/>
            <a:p>
              <a:endParaRPr lang="en-US"/>
            </a:p>
          </p:txBody>
        </p:sp>
        <p:sp>
          <p:nvSpPr>
            <p:cNvPr id="4121" name="Line 30"/>
            <p:cNvSpPr>
              <a:spLocks noChangeShapeType="1"/>
            </p:cNvSpPr>
            <p:nvPr/>
          </p:nvSpPr>
          <p:spPr bwMode="auto">
            <a:xfrm>
              <a:off x="2981" y="2453"/>
              <a:ext cx="231" cy="231"/>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a:lstStyle/>
            <a:p>
              <a:endParaRPr lang="en-US"/>
            </a:p>
          </p:txBody>
        </p:sp>
        <p:sp>
          <p:nvSpPr>
            <p:cNvPr id="4122" name="Line 31"/>
            <p:cNvSpPr>
              <a:spLocks noChangeShapeType="1"/>
            </p:cNvSpPr>
            <p:nvPr/>
          </p:nvSpPr>
          <p:spPr bwMode="auto">
            <a:xfrm>
              <a:off x="3653" y="3077"/>
              <a:ext cx="231" cy="231"/>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a:lstStyle/>
            <a:p>
              <a:endParaRPr lang="en-US"/>
            </a:p>
          </p:txBody>
        </p:sp>
      </p:grpSp>
      <p:sp>
        <p:nvSpPr>
          <p:cNvPr id="4101" name="Line 32"/>
          <p:cNvSpPr>
            <a:spLocks noChangeShapeType="1"/>
          </p:cNvSpPr>
          <p:nvPr/>
        </p:nvSpPr>
        <p:spPr bwMode="auto">
          <a:xfrm>
            <a:off x="7162800" y="2667000"/>
            <a:ext cx="0" cy="3429000"/>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4102" name="Line 33"/>
          <p:cNvSpPr>
            <a:spLocks noChangeShapeType="1"/>
          </p:cNvSpPr>
          <p:nvPr/>
        </p:nvSpPr>
        <p:spPr bwMode="auto">
          <a:xfrm>
            <a:off x="2209800" y="381000"/>
            <a:ext cx="4495800" cy="0"/>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4103" name="Line 34"/>
          <p:cNvSpPr>
            <a:spLocks noChangeShapeType="1"/>
          </p:cNvSpPr>
          <p:nvPr/>
        </p:nvSpPr>
        <p:spPr bwMode="auto">
          <a:xfrm>
            <a:off x="381000" y="2362200"/>
            <a:ext cx="0" cy="3581400"/>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292899" name="Text Box 35"/>
          <p:cNvSpPr txBox="1">
            <a:spLocks noChangeArrowheads="1"/>
          </p:cNvSpPr>
          <p:nvPr/>
        </p:nvSpPr>
        <p:spPr bwMode="auto">
          <a:xfrm>
            <a:off x="7391400" y="3276600"/>
            <a:ext cx="1447800" cy="1752600"/>
          </a:xfrm>
          <a:prstGeom prst="rect">
            <a:avLst/>
          </a:prstGeom>
          <a:solidFill>
            <a:schemeClr val="accent1"/>
          </a:solidFill>
          <a:ln w="12700">
            <a:solidFill>
              <a:schemeClr val="tx1"/>
            </a:solidFill>
            <a:miter lim="800000"/>
            <a:headEnd type="none" w="sm" len="sm"/>
            <a:tailEnd type="none" w="sm" len="sm"/>
          </a:ln>
          <a:effectLst>
            <a:outerShdw dist="107763" dir="2700000" algn="ctr" rotWithShape="0">
              <a:schemeClr val="bg2"/>
            </a:outerShdw>
          </a:effectLst>
        </p:spPr>
        <p:txBody>
          <a:bodyPr>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algn="l" eaLnBrk="1" hangingPunct="1">
              <a:spcBef>
                <a:spcPct val="50000"/>
              </a:spcBef>
            </a:pPr>
            <a:r>
              <a:rPr lang="en-US" sz="1800"/>
              <a:t>These are the major stages of  product and process life cycles</a:t>
            </a:r>
          </a:p>
        </p:txBody>
      </p:sp>
    </p:spTree>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92899"/>
                                        </p:tgtEl>
                                        <p:attrNameLst>
                                          <p:attrName>style.visibility</p:attrName>
                                        </p:attrNameLst>
                                      </p:cBhvr>
                                      <p:to>
                                        <p:strVal val="visible"/>
                                      </p:to>
                                    </p:set>
                                    <p:anim calcmode="lin" valueType="num">
                                      <p:cBhvr additive="base">
                                        <p:cTn id="7" dur="500" fill="hold"/>
                                        <p:tgtEl>
                                          <p:spTgt spid="292899"/>
                                        </p:tgtEl>
                                        <p:attrNameLst>
                                          <p:attrName>ppt_x</p:attrName>
                                        </p:attrNameLst>
                                      </p:cBhvr>
                                      <p:tavLst>
                                        <p:tav tm="0">
                                          <p:val>
                                            <p:strVal val="0-#ppt_w/2"/>
                                          </p:val>
                                        </p:tav>
                                        <p:tav tm="100000">
                                          <p:val>
                                            <p:strVal val="#ppt_x"/>
                                          </p:val>
                                        </p:tav>
                                      </p:tavLst>
                                    </p:anim>
                                    <p:anim calcmode="lin" valueType="num">
                                      <p:cBhvr additive="base">
                                        <p:cTn id="8" dur="500" fill="hold"/>
                                        <p:tgtEl>
                                          <p:spTgt spid="2928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2899" grpId="0" animBg="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5123"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fld id="{651498A8-EBEE-4019-A47A-11852DE6F344}" type="slidenum">
              <a:rPr lang="en-US" sz="1400" smtClean="0"/>
              <a:pPr eaLnBrk="1" hangingPunct="1"/>
              <a:t>4</a:t>
            </a:fld>
            <a:endParaRPr lang="en-US" sz="1400" smtClean="0"/>
          </a:p>
        </p:txBody>
      </p:sp>
      <p:sp>
        <p:nvSpPr>
          <p:cNvPr id="5124" name="Rectangle 2"/>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5125" name="Rectangle 3"/>
          <p:cNvSpPr>
            <a:spLocks noGrp="1" noChangeArrowheads="1"/>
          </p:cNvSpPr>
          <p:nvPr>
            <p:ph type="title"/>
          </p:nvPr>
        </p:nvSpPr>
        <p:spPr>
          <a:noFill/>
        </p:spPr>
        <p:txBody>
          <a:bodyPr lIns="90488" tIns="44450" rIns="90488" bIns="44450" anchor="t"/>
          <a:lstStyle/>
          <a:p>
            <a:r>
              <a:rPr lang="en-US" sz="3600" b="1" smtClean="0"/>
              <a:t>Process Flow Structures</a:t>
            </a:r>
          </a:p>
        </p:txBody>
      </p:sp>
      <p:sp>
        <p:nvSpPr>
          <p:cNvPr id="5126" name="Rectangle 4"/>
          <p:cNvSpPr>
            <a:spLocks noGrp="1" noChangeArrowheads="1"/>
          </p:cNvSpPr>
          <p:nvPr>
            <p:ph type="body" idx="1"/>
          </p:nvPr>
        </p:nvSpPr>
        <p:spPr>
          <a:xfrm>
            <a:off x="685800" y="1752600"/>
            <a:ext cx="7772400" cy="4114800"/>
          </a:xfrm>
          <a:noFill/>
        </p:spPr>
        <p:txBody>
          <a:bodyPr lIns="90488" tIns="44450" rIns="90488" bIns="44450"/>
          <a:lstStyle/>
          <a:p>
            <a:pPr>
              <a:lnSpc>
                <a:spcPct val="80000"/>
              </a:lnSpc>
              <a:spcAft>
                <a:spcPct val="20000"/>
              </a:spcAft>
            </a:pPr>
            <a:r>
              <a:rPr lang="en-US" sz="2400" smtClean="0"/>
              <a:t>Continuous Flow (ex. Petroleum manufacturer) </a:t>
            </a:r>
          </a:p>
          <a:p>
            <a:pPr>
              <a:lnSpc>
                <a:spcPct val="80000"/>
              </a:lnSpc>
              <a:spcAft>
                <a:spcPct val="20000"/>
              </a:spcAft>
            </a:pPr>
            <a:r>
              <a:rPr lang="en-US" sz="2400" smtClean="0"/>
              <a:t>Assembly Line (ex. Automobile manufacturer)</a:t>
            </a:r>
          </a:p>
          <a:p>
            <a:pPr>
              <a:lnSpc>
                <a:spcPct val="80000"/>
              </a:lnSpc>
              <a:spcAft>
                <a:spcPct val="20000"/>
              </a:spcAft>
            </a:pPr>
            <a:r>
              <a:rPr lang="en-US" sz="2400" smtClean="0"/>
              <a:t>Batch shop (ex. Copy center making 10,000 copies of an ad piece for a business)</a:t>
            </a:r>
          </a:p>
          <a:p>
            <a:pPr>
              <a:lnSpc>
                <a:spcPct val="80000"/>
              </a:lnSpc>
              <a:spcAft>
                <a:spcPct val="20000"/>
              </a:spcAft>
            </a:pPr>
            <a:r>
              <a:rPr lang="en-US" sz="2400" smtClean="0"/>
              <a:t>Job shop (ex. Copy center making a single copy of a student term paper)</a:t>
            </a:r>
          </a:p>
          <a:p>
            <a:pPr>
              <a:lnSpc>
                <a:spcPct val="80000"/>
              </a:lnSpc>
              <a:spcAft>
                <a:spcPct val="20000"/>
              </a:spcAft>
            </a:pPr>
            <a:r>
              <a:rPr lang="en-US" sz="2400" smtClean="0"/>
              <a:t>Extreme Case: Project (ex. Legal Counsel for a Criminal Trial)</a:t>
            </a:r>
          </a:p>
        </p:txBody>
      </p:sp>
    </p:spTree>
  </p:cSld>
  <p:clrMapOvr>
    <a:masterClrMapping/>
  </p:clrMapOvr>
  <p:transition>
    <p:pull dir="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6147"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fld id="{F21EDEE1-46AF-42E0-BA6F-FE897F37E201}" type="slidenum">
              <a:rPr lang="en-US" sz="1400" smtClean="0"/>
              <a:pPr eaLnBrk="1" hangingPunct="1"/>
              <a:t>5</a:t>
            </a:fld>
            <a:endParaRPr lang="en-US" sz="1400" smtClean="0"/>
          </a:p>
        </p:txBody>
      </p:sp>
      <p:sp>
        <p:nvSpPr>
          <p:cNvPr id="6148" name="Rectangle 2"/>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6149" name="Text Box 3"/>
          <p:cNvSpPr txBox="1">
            <a:spLocks noChangeArrowheads="1"/>
          </p:cNvSpPr>
          <p:nvPr/>
        </p:nvSpPr>
        <p:spPr bwMode="auto">
          <a:xfrm>
            <a:off x="1524000" y="533400"/>
            <a:ext cx="6248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spcBef>
                <a:spcPct val="50000"/>
              </a:spcBef>
            </a:pPr>
            <a:r>
              <a:rPr lang="en-US" sz="3600" b="1"/>
              <a:t>Kristin’s Cookies</a:t>
            </a:r>
          </a:p>
        </p:txBody>
      </p:sp>
      <p:sp>
        <p:nvSpPr>
          <p:cNvPr id="6150" name="Rectangle 4"/>
          <p:cNvSpPr>
            <a:spLocks noChangeArrowheads="1"/>
          </p:cNvSpPr>
          <p:nvPr/>
        </p:nvSpPr>
        <p:spPr bwMode="auto">
          <a:xfrm>
            <a:off x="1833563" y="15049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spAutoFit/>
          </a:bodyPr>
          <a:lstStyle/>
          <a:p>
            <a:endParaRPr lang="en-US"/>
          </a:p>
        </p:txBody>
      </p:sp>
      <p:pic>
        <p:nvPicPr>
          <p:cNvPr id="6151"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000" y="1235075"/>
            <a:ext cx="6934200" cy="487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pull dir="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oter Placeholder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7171" name="Slide Number Placeholder 2"/>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fld id="{945A694D-71FC-4A5B-B2D7-BF1A5326BAD2}" type="slidenum">
              <a:rPr lang="en-US" sz="1400" smtClean="0"/>
              <a:pPr eaLnBrk="1" hangingPunct="1"/>
              <a:t>6</a:t>
            </a:fld>
            <a:endParaRPr lang="en-US" sz="1400" smtClean="0"/>
          </a:p>
        </p:txBody>
      </p:sp>
      <p:pic>
        <p:nvPicPr>
          <p:cNvPr id="717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1236663"/>
            <a:ext cx="8610600" cy="3335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ooter Placeholder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8195" name="Slide Number Placeholder 2"/>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fld id="{BB2905AB-1078-48F8-B441-962B8927B959}" type="slidenum">
              <a:rPr lang="en-US" sz="1400" smtClean="0"/>
              <a:pPr eaLnBrk="1" hangingPunct="1"/>
              <a:t>7</a:t>
            </a:fld>
            <a:endParaRPr lang="en-US" sz="1400" smtClean="0"/>
          </a:p>
        </p:txBody>
      </p:sp>
      <p:sp>
        <p:nvSpPr>
          <p:cNvPr id="8196" name="Rectangle 2"/>
          <p:cNvSpPr>
            <a:spLocks noChangeArrowheads="1"/>
          </p:cNvSpPr>
          <p:nvPr/>
        </p:nvSpPr>
        <p:spPr bwMode="auto">
          <a:xfrm>
            <a:off x="1833563" y="193357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spAutoFit/>
          </a:bodyPr>
          <a:lstStyle/>
          <a:p>
            <a:endParaRPr lang="en-US"/>
          </a:p>
        </p:txBody>
      </p:sp>
      <p:graphicFrame>
        <p:nvGraphicFramePr>
          <p:cNvPr id="8197" name="Object 3"/>
          <p:cNvGraphicFramePr>
            <a:graphicFrameLocks noChangeAspect="1"/>
          </p:cNvGraphicFramePr>
          <p:nvPr/>
        </p:nvGraphicFramePr>
        <p:xfrm>
          <a:off x="533400" y="914400"/>
          <a:ext cx="8229600" cy="4494213"/>
        </p:xfrm>
        <a:graphic>
          <a:graphicData uri="http://schemas.openxmlformats.org/presentationml/2006/ole">
            <mc:AlternateContent xmlns:mc="http://schemas.openxmlformats.org/markup-compatibility/2006">
              <mc:Choice xmlns:v="urn:schemas-microsoft-com:vml" Requires="v">
                <p:oleObj spid="_x0000_s8204" r:id="rId4" imgW="5476030" imgH="2993782" progId="Word.Picture.8">
                  <p:embed/>
                </p:oleObj>
              </mc:Choice>
              <mc:Fallback>
                <p:oleObj r:id="rId4" imgW="5476030" imgH="2993782" progId="Word.Picture.8">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914400"/>
                        <a:ext cx="8229600" cy="449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9219" name="Slide Number Placeholder 2"/>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fld id="{3F8EA288-A93F-4A19-9CEE-18D65E590F9E}" type="slidenum">
              <a:rPr lang="en-US" sz="1400" smtClean="0"/>
              <a:pPr eaLnBrk="1" hangingPunct="1"/>
              <a:t>8</a:t>
            </a:fld>
            <a:endParaRPr lang="en-US" sz="1400" smtClean="0"/>
          </a:p>
        </p:txBody>
      </p:sp>
      <p:pic>
        <p:nvPicPr>
          <p:cNvPr id="922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0600" y="636588"/>
            <a:ext cx="7391400" cy="531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ooter Placeholder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10243" name="Slide Number Placeholder 2"/>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fld id="{7D68FB07-5023-4FA1-AB19-40E171DDD7DE}" type="slidenum">
              <a:rPr lang="en-US" sz="1400" smtClean="0"/>
              <a:pPr eaLnBrk="1" hangingPunct="1"/>
              <a:t>9</a:t>
            </a:fld>
            <a:endParaRPr lang="en-US" sz="1400" smtClean="0"/>
          </a:p>
        </p:txBody>
      </p:sp>
      <p:sp>
        <p:nvSpPr>
          <p:cNvPr id="10244" name="Rectangle 2"/>
          <p:cNvSpPr>
            <a:spLocks noChangeArrowheads="1"/>
          </p:cNvSpPr>
          <p:nvPr/>
        </p:nvSpPr>
        <p:spPr bwMode="auto">
          <a:xfrm>
            <a:off x="685800" y="838200"/>
            <a:ext cx="7772400"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spAutoFit/>
          </a:bodyPr>
          <a:lstStyle/>
          <a:p>
            <a:pPr algn="l">
              <a:tabLst>
                <a:tab pos="457200" algn="l"/>
              </a:tabLst>
            </a:pPr>
            <a:r>
              <a:rPr lang="en-US" sz="2800">
                <a:cs typeface="Times New Roman" pitchFamily="18" charset="0"/>
              </a:rPr>
              <a:t>In general, a formula for the number of minutes to produce </a:t>
            </a:r>
            <a:r>
              <a:rPr lang="en-US" sz="2800" i="1">
                <a:cs typeface="Times New Roman" pitchFamily="18" charset="0"/>
              </a:rPr>
              <a:t>n</a:t>
            </a:r>
            <a:r>
              <a:rPr lang="en-US" sz="2800">
                <a:cs typeface="Times New Roman" pitchFamily="18" charset="0"/>
              </a:rPr>
              <a:t> one-dozen batches is given by this expression:</a:t>
            </a:r>
            <a:endParaRPr lang="en-US" sz="2800"/>
          </a:p>
        </p:txBody>
      </p:sp>
      <p:graphicFrame>
        <p:nvGraphicFramePr>
          <p:cNvPr id="10245" name="Object 3"/>
          <p:cNvGraphicFramePr>
            <a:graphicFrameLocks noChangeAspect="1"/>
          </p:cNvGraphicFramePr>
          <p:nvPr/>
        </p:nvGraphicFramePr>
        <p:xfrm>
          <a:off x="3352800" y="2819400"/>
          <a:ext cx="2819400" cy="760413"/>
        </p:xfrm>
        <a:graphic>
          <a:graphicData uri="http://schemas.openxmlformats.org/presentationml/2006/ole">
            <mc:AlternateContent xmlns:mc="http://schemas.openxmlformats.org/markup-compatibility/2006">
              <mc:Choice xmlns:v="urn:schemas-microsoft-com:vml" Requires="v">
                <p:oleObj spid="_x0000_s10252" r:id="rId4" imgW="596641" imgH="165028" progId="Equation.3">
                  <p:embed/>
                </p:oleObj>
              </mc:Choice>
              <mc:Fallback>
                <p:oleObj r:id="rId4" imgW="596641" imgH="165028" progId="Equation.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2800" y="2819400"/>
                        <a:ext cx="2819400" cy="76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oter Placeholder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11267" name="Slide Number Placeholder 2"/>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fld id="{E80AE30A-26E3-4801-BD5F-9135CC7D937A}" type="slidenum">
              <a:rPr lang="en-US" sz="1400" smtClean="0"/>
              <a:pPr eaLnBrk="1" hangingPunct="1"/>
              <a:t>10</a:t>
            </a:fld>
            <a:endParaRPr lang="en-US" sz="1400" smtClean="0"/>
          </a:p>
        </p:txBody>
      </p:sp>
      <p:pic>
        <p:nvPicPr>
          <p:cNvPr id="1126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762000"/>
            <a:ext cx="8686800" cy="435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Footer Placeholder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12291" name="Slide Number Placeholder 2"/>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fld id="{BD32424C-9CBE-438E-8D93-5AE5D1A1D55C}" type="slidenum">
              <a:rPr lang="en-US" sz="1400" smtClean="0"/>
              <a:pPr eaLnBrk="1" hangingPunct="1"/>
              <a:t>11</a:t>
            </a:fld>
            <a:endParaRPr lang="en-US" sz="1400" smtClean="0"/>
          </a:p>
        </p:txBody>
      </p:sp>
      <p:pic>
        <p:nvPicPr>
          <p:cNvPr id="1229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 y="381000"/>
            <a:ext cx="7620000" cy="593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Footer Placeholder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13315" name="Slide Number Placeholder 2"/>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fld id="{3AA066F6-C8C1-48A1-A506-8416FA2B26DD}" type="slidenum">
              <a:rPr lang="en-US" sz="1400" smtClean="0"/>
              <a:pPr eaLnBrk="1" hangingPunct="1"/>
              <a:t>12</a:t>
            </a:fld>
            <a:endParaRPr lang="en-US" sz="1400" smtClean="0"/>
          </a:p>
        </p:txBody>
      </p:sp>
      <p:pic>
        <p:nvPicPr>
          <p:cNvPr id="1331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371475"/>
            <a:ext cx="85344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Footer Placeholder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14339" name="Slide Number Placeholder 2"/>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fld id="{F2B6798E-CE4D-4AC8-B2BD-0B0D5A301DC0}" type="slidenum">
              <a:rPr lang="en-US" sz="1400" smtClean="0"/>
              <a:pPr eaLnBrk="1" hangingPunct="1"/>
              <a:t>13</a:t>
            </a:fld>
            <a:endParaRPr lang="en-US" sz="1400" smtClean="0"/>
          </a:p>
        </p:txBody>
      </p:sp>
      <p:pic>
        <p:nvPicPr>
          <p:cNvPr id="1434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6800" y="307975"/>
            <a:ext cx="7086600" cy="594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ooter Placeholder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15363" name="Slide Number Placeholder 2"/>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fld id="{5E4FB145-C9DC-4ABF-8093-8C48124C6D9B}" type="slidenum">
              <a:rPr lang="en-US" sz="1400" smtClean="0"/>
              <a:pPr eaLnBrk="1" hangingPunct="1"/>
              <a:t>14</a:t>
            </a:fld>
            <a:endParaRPr lang="en-US" sz="1400" smtClean="0"/>
          </a:p>
        </p:txBody>
      </p:sp>
      <p:pic>
        <p:nvPicPr>
          <p:cNvPr id="1536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1219200"/>
            <a:ext cx="8610600" cy="219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oter Placeholder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16387" name="Slide Number Placeholder 2"/>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fld id="{7777AB02-1CF4-495C-9D58-867006A178DB}" type="slidenum">
              <a:rPr lang="en-US" sz="1400" smtClean="0"/>
              <a:pPr eaLnBrk="1" hangingPunct="1"/>
              <a:t>15</a:t>
            </a:fld>
            <a:endParaRPr lang="en-US" sz="1400" smtClean="0"/>
          </a:p>
        </p:txBody>
      </p:sp>
      <p:sp>
        <p:nvSpPr>
          <p:cNvPr id="16388" name="Rectangle 2"/>
          <p:cNvSpPr>
            <a:spLocks noChangeArrowheads="1"/>
          </p:cNvSpPr>
          <p:nvPr/>
        </p:nvSpPr>
        <p:spPr bwMode="auto">
          <a:xfrm>
            <a:off x="457200" y="457200"/>
            <a:ext cx="8382000" cy="447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spAutoFit/>
          </a:bodyPr>
          <a:lstStyle/>
          <a:p>
            <a:pPr algn="l">
              <a:tabLst>
                <a:tab pos="457200" algn="l"/>
              </a:tabLst>
            </a:pPr>
            <a:r>
              <a:rPr lang="en-US">
                <a:cs typeface="Times New Roman" pitchFamily="18" charset="0"/>
              </a:rPr>
              <a:t>5. How many food processors and baking trays will you need?</a:t>
            </a:r>
          </a:p>
          <a:p>
            <a:pPr algn="l">
              <a:tabLst>
                <a:tab pos="457200" algn="l"/>
              </a:tabLst>
            </a:pPr>
            <a:endParaRPr lang="en-US">
              <a:cs typeface="Times New Roman" pitchFamily="18" charset="0"/>
            </a:endParaRPr>
          </a:p>
          <a:p>
            <a:pPr algn="l" eaLnBrk="0" hangingPunct="0">
              <a:tabLst>
                <a:tab pos="457200" algn="l"/>
              </a:tabLst>
            </a:pPr>
            <a:r>
              <a:rPr lang="en-US">
                <a:cs typeface="Times New Roman" pitchFamily="18" charset="0"/>
              </a:rPr>
              <a:t>The food processor is only used in the mixing stage, and we ought to be able to see that the processor is idle for long periods of time, and that the real bottleneck is the oven. Buying another food processor won't improve the productivity of the system at all.</a:t>
            </a:r>
          </a:p>
          <a:p>
            <a:pPr algn="l" eaLnBrk="0" hangingPunct="0">
              <a:tabLst>
                <a:tab pos="457200" algn="l"/>
              </a:tabLst>
            </a:pPr>
            <a:endParaRPr lang="en-US">
              <a:cs typeface="Times New Roman" pitchFamily="18" charset="0"/>
            </a:endParaRPr>
          </a:p>
          <a:p>
            <a:pPr algn="l" eaLnBrk="0" hangingPunct="0">
              <a:tabLst>
                <a:tab pos="457200" algn="l"/>
              </a:tabLst>
            </a:pPr>
            <a:r>
              <a:rPr lang="en-US">
                <a:cs typeface="Times New Roman" pitchFamily="18" charset="0"/>
              </a:rPr>
              <a:t>The number of baking trays ought to equal the maximum number of trays you will be using at any one time. Three is probably enough.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ooter Placeholder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17411" name="Slide Number Placeholder 2"/>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fld id="{DB48E8D0-BD69-4E40-8AA4-58CDE8390AED}" type="slidenum">
              <a:rPr lang="en-US" sz="1400" smtClean="0"/>
              <a:pPr eaLnBrk="1" hangingPunct="1"/>
              <a:t>16</a:t>
            </a:fld>
            <a:endParaRPr lang="en-US" sz="1400" smtClean="0"/>
          </a:p>
        </p:txBody>
      </p:sp>
      <p:sp>
        <p:nvSpPr>
          <p:cNvPr id="17412" name="Rectangle 2"/>
          <p:cNvSpPr>
            <a:spLocks noChangeArrowheads="1"/>
          </p:cNvSpPr>
          <p:nvPr/>
        </p:nvSpPr>
        <p:spPr bwMode="auto">
          <a:xfrm>
            <a:off x="685800" y="762000"/>
            <a:ext cx="7924800" cy="264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spAutoFit/>
          </a:bodyPr>
          <a:lstStyle/>
          <a:p>
            <a:pPr algn="l"/>
            <a:r>
              <a:rPr lang="en-US">
                <a:cs typeface="Times New Roman" pitchFamily="18" charset="0"/>
              </a:rPr>
              <a:t>6. Are there any changes you can make in your production plans that will allow you to make better cookies or more cookies in less time or at lower cost? For example, is there a bottleneck operation in your production process that you can expand cheaply? What is the effect of adding another oven? How much would you be willing to pay for an additional oven?</a:t>
            </a:r>
            <a:r>
              <a:rPr lang="en-US"/>
              <a: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2457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fld id="{3EE7C132-5F46-4F12-A3F5-360C13124527}" type="slidenum">
              <a:rPr lang="en-US" sz="1400" smtClean="0"/>
              <a:pPr eaLnBrk="1" hangingPunct="1"/>
              <a:t>17</a:t>
            </a:fld>
            <a:endParaRPr lang="en-US" sz="1400" smtClean="0"/>
          </a:p>
        </p:txBody>
      </p:sp>
      <p:sp>
        <p:nvSpPr>
          <p:cNvPr id="24580" name="Rectangle 2"/>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24581" name="Rectangle 4"/>
          <p:cNvSpPr>
            <a:spLocks noChangeArrowheads="1"/>
          </p:cNvSpPr>
          <p:nvPr/>
        </p:nvSpPr>
        <p:spPr bwMode="auto">
          <a:xfrm>
            <a:off x="1833563" y="15049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spAutoFit/>
          </a:bodyPr>
          <a:lstStyle/>
          <a:p>
            <a:endParaRPr lang="en-US"/>
          </a:p>
        </p:txBody>
      </p:sp>
      <p:sp>
        <p:nvSpPr>
          <p:cNvPr id="24582" name="Rectangle 6"/>
          <p:cNvSpPr>
            <a:spLocks noChangeArrowheads="1"/>
          </p:cNvSpPr>
          <p:nvPr/>
        </p:nvSpPr>
        <p:spPr bwMode="auto">
          <a:xfrm>
            <a:off x="0" y="145732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n-US"/>
          </a:p>
        </p:txBody>
      </p:sp>
      <p:sp>
        <p:nvSpPr>
          <p:cNvPr id="24583" name="Rectangle 8"/>
          <p:cNvSpPr>
            <a:spLocks noChangeArrowheads="1"/>
          </p:cNvSpPr>
          <p:nvPr/>
        </p:nvSpPr>
        <p:spPr bwMode="auto">
          <a:xfrm>
            <a:off x="0" y="1143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n-US"/>
          </a:p>
        </p:txBody>
      </p:sp>
      <p:pic>
        <p:nvPicPr>
          <p:cNvPr id="24584"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0" y="1143000"/>
            <a:ext cx="6248400" cy="515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5" name="Text Box 11"/>
          <p:cNvSpPr txBox="1">
            <a:spLocks noChangeArrowheads="1"/>
          </p:cNvSpPr>
          <p:nvPr/>
        </p:nvSpPr>
        <p:spPr bwMode="auto">
          <a:xfrm>
            <a:off x="1524000" y="533400"/>
            <a:ext cx="6248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spcBef>
                <a:spcPct val="50000"/>
              </a:spcBef>
            </a:pPr>
            <a:r>
              <a:rPr lang="en-US" sz="3600" b="1" dirty="0" err="1" smtClean="0"/>
              <a:t>Benihana</a:t>
            </a:r>
            <a:r>
              <a:rPr lang="en-US" sz="3600" b="1" dirty="0" smtClean="0"/>
              <a:t> Restaurant</a:t>
            </a:r>
            <a:endParaRPr lang="en-US" sz="3600" b="1" dirty="0"/>
          </a:p>
        </p:txBody>
      </p:sp>
    </p:spTree>
    <p:extLst>
      <p:ext uri="{BB962C8B-B14F-4D97-AF65-F5344CB8AC3E}">
        <p14:creationId xmlns:p14="http://schemas.microsoft.com/office/powerpoint/2010/main" val="335933277"/>
      </p:ext>
    </p:extLst>
  </p:cSld>
  <p:clrMapOvr>
    <a:masterClrMapping/>
  </p:clrMapOvr>
  <p:transition>
    <p:pull dir="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oter Placeholder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25603" name="Slide Number Placeholder 2"/>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fld id="{FA976428-5294-45C4-8E97-C5FA49E398A2}" type="slidenum">
              <a:rPr lang="en-US" sz="1400" smtClean="0"/>
              <a:pPr eaLnBrk="1" hangingPunct="1"/>
              <a:t>18</a:t>
            </a:fld>
            <a:endParaRPr lang="en-US" sz="1400" smtClean="0"/>
          </a:p>
        </p:txBody>
      </p:sp>
      <p:sp>
        <p:nvSpPr>
          <p:cNvPr id="25604" name="Rectangle 4"/>
          <p:cNvSpPr>
            <a:spLocks noChangeArrowheads="1"/>
          </p:cNvSpPr>
          <p:nvPr/>
        </p:nvSpPr>
        <p:spPr bwMode="auto">
          <a:xfrm>
            <a:off x="381000" y="1524000"/>
            <a:ext cx="8458200" cy="435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31775" indent="-231775" algn="l">
              <a:spcBef>
                <a:spcPct val="50000"/>
              </a:spcBef>
            </a:pPr>
            <a:r>
              <a:rPr lang="en-US" sz="2000"/>
              <a:t>Important parameters:</a:t>
            </a:r>
          </a:p>
          <a:p>
            <a:pPr marL="231775" indent="-231775" algn="l">
              <a:spcBef>
                <a:spcPct val="50000"/>
              </a:spcBef>
              <a:buFontTx/>
              <a:buChar char="•"/>
            </a:pPr>
            <a:r>
              <a:rPr lang="en-US" sz="2000"/>
              <a:t>How many chefs and waitresses there are</a:t>
            </a:r>
          </a:p>
          <a:p>
            <a:pPr marL="231775" indent="-231775" algn="l">
              <a:spcBef>
                <a:spcPct val="50000"/>
              </a:spcBef>
              <a:buFontTx/>
              <a:buChar char="•"/>
            </a:pPr>
            <a:r>
              <a:rPr lang="en-US" sz="2000"/>
              <a:t>How frequently customers arrive at the restaurant</a:t>
            </a:r>
          </a:p>
          <a:p>
            <a:pPr marL="231775" indent="-231775" algn="l">
              <a:spcBef>
                <a:spcPct val="50000"/>
              </a:spcBef>
              <a:buFontTx/>
              <a:buChar char="•"/>
            </a:pPr>
            <a:r>
              <a:rPr lang="en-US" sz="2000"/>
              <a:t>How quickly customers are seated, either in the bar or in the dining area</a:t>
            </a:r>
          </a:p>
          <a:p>
            <a:pPr marL="231775" indent="-231775" algn="l">
              <a:spcBef>
                <a:spcPct val="50000"/>
              </a:spcBef>
              <a:buFontTx/>
              <a:buChar char="•"/>
            </a:pPr>
            <a:r>
              <a:rPr lang="en-US" sz="2000"/>
              <a:t>How frequently the customers order and consume drinks</a:t>
            </a:r>
          </a:p>
          <a:p>
            <a:pPr marL="231775" indent="-231775" algn="l">
              <a:spcBef>
                <a:spcPct val="50000"/>
              </a:spcBef>
              <a:buFontTx/>
              <a:buChar char="•"/>
            </a:pPr>
            <a:r>
              <a:rPr lang="en-US" sz="2000"/>
              <a:t>How quickly drinks are served</a:t>
            </a:r>
          </a:p>
          <a:p>
            <a:pPr marL="231775" indent="-231775" algn="l">
              <a:spcBef>
                <a:spcPct val="50000"/>
              </a:spcBef>
              <a:buFontTx/>
              <a:buChar char="•"/>
            </a:pPr>
            <a:r>
              <a:rPr lang="en-US" sz="2000"/>
              <a:t>How long it takes to prepare the meal at the grill</a:t>
            </a:r>
          </a:p>
          <a:p>
            <a:pPr marL="231775" indent="-231775" algn="l">
              <a:spcBef>
                <a:spcPct val="50000"/>
              </a:spcBef>
              <a:buFontTx/>
              <a:buChar char="•"/>
            </a:pPr>
            <a:r>
              <a:rPr lang="en-US" sz="2000"/>
              <a:t>How long it takes for the customers to eat their meal</a:t>
            </a:r>
          </a:p>
          <a:p>
            <a:pPr marL="231775" indent="-231775" algn="l">
              <a:spcBef>
                <a:spcPct val="50000"/>
              </a:spcBef>
              <a:buFontTx/>
              <a:buChar char="•"/>
            </a:pPr>
            <a:r>
              <a:rPr lang="en-US" sz="2000"/>
              <a:t>How long it takes for customers to pay and leave the dining area.</a:t>
            </a:r>
          </a:p>
        </p:txBody>
      </p:sp>
      <p:sp>
        <p:nvSpPr>
          <p:cNvPr id="25605" name="Text Box 5"/>
          <p:cNvSpPr txBox="1">
            <a:spLocks noChangeArrowheads="1"/>
          </p:cNvSpPr>
          <p:nvPr/>
        </p:nvSpPr>
        <p:spPr bwMode="auto">
          <a:xfrm>
            <a:off x="1524000" y="533400"/>
            <a:ext cx="6248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spcBef>
                <a:spcPct val="50000"/>
              </a:spcBef>
            </a:pPr>
            <a:r>
              <a:rPr lang="en-US" sz="3600" b="1"/>
              <a:t>Benihana: Process Analysis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Footer Placeholder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26627" name="Slide Number Placeholder 2"/>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fld id="{DDEEA999-0610-44BE-9D19-3747D562FD31}" type="slidenum">
              <a:rPr lang="en-US" sz="1400" smtClean="0"/>
              <a:pPr eaLnBrk="1" hangingPunct="1"/>
              <a:t>19</a:t>
            </a:fld>
            <a:endParaRPr lang="en-US" sz="1400" smtClean="0"/>
          </a:p>
        </p:txBody>
      </p:sp>
      <p:sp>
        <p:nvSpPr>
          <p:cNvPr id="26628" name="Rectangle 3"/>
          <p:cNvSpPr>
            <a:spLocks noChangeArrowheads="1"/>
          </p:cNvSpPr>
          <p:nvPr/>
        </p:nvSpPr>
        <p:spPr bwMode="auto">
          <a:xfrm>
            <a:off x="838200" y="1295400"/>
            <a:ext cx="7772400" cy="240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spcBef>
                <a:spcPct val="20000"/>
              </a:spcBef>
              <a:spcAft>
                <a:spcPct val="20000"/>
              </a:spcAft>
            </a:pPr>
            <a:r>
              <a:rPr lang="en-US" sz="2000"/>
              <a:t>Assume that the dining process takes 60 minutes, and that we want customers in the bar for 24 minutes. </a:t>
            </a:r>
          </a:p>
          <a:p>
            <a:pPr algn="l">
              <a:spcBef>
                <a:spcPct val="20000"/>
              </a:spcBef>
              <a:spcAft>
                <a:spcPct val="20000"/>
              </a:spcAft>
            </a:pPr>
            <a:r>
              <a:rPr lang="en-US" sz="2000"/>
              <a:t>Consider three scenarios:</a:t>
            </a:r>
          </a:p>
          <a:p>
            <a:pPr algn="l">
              <a:spcBef>
                <a:spcPct val="20000"/>
              </a:spcBef>
              <a:spcAft>
                <a:spcPct val="20000"/>
              </a:spcAft>
            </a:pPr>
            <a:r>
              <a:rPr lang="en-US" sz="2000"/>
              <a:t>Bar - 8 seats; Dining area - 40 seats</a:t>
            </a:r>
          </a:p>
          <a:p>
            <a:pPr algn="l">
              <a:spcBef>
                <a:spcPct val="20000"/>
              </a:spcBef>
              <a:spcAft>
                <a:spcPct val="20000"/>
              </a:spcAft>
            </a:pPr>
            <a:r>
              <a:rPr lang="en-US" sz="2000"/>
              <a:t>Bar - 16 seats; Dining Area - 80 seats</a:t>
            </a:r>
          </a:p>
          <a:p>
            <a:pPr algn="l">
              <a:spcBef>
                <a:spcPct val="20000"/>
              </a:spcBef>
              <a:spcAft>
                <a:spcPct val="20000"/>
              </a:spcAft>
            </a:pPr>
            <a:r>
              <a:rPr lang="en-US" sz="2000"/>
              <a:t>Bar - 48 seats; Dining Area - 120 seats</a:t>
            </a:r>
          </a:p>
        </p:txBody>
      </p:sp>
      <p:sp>
        <p:nvSpPr>
          <p:cNvPr id="26629" name="Text Box 4"/>
          <p:cNvSpPr txBox="1">
            <a:spLocks noChangeArrowheads="1"/>
          </p:cNvSpPr>
          <p:nvPr/>
        </p:nvSpPr>
        <p:spPr bwMode="auto">
          <a:xfrm>
            <a:off x="1524000" y="533400"/>
            <a:ext cx="6248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spcBef>
                <a:spcPct val="50000"/>
              </a:spcBef>
            </a:pPr>
            <a:r>
              <a:rPr lang="en-US" sz="3600" b="1"/>
              <a:t>Benihana: Process Analysis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Footer Placeholder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27651" name="Slide Number Placeholder 2"/>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fld id="{13531C07-1E69-4CD3-ADC0-72B5955D8AF1}" type="slidenum">
              <a:rPr lang="en-US" sz="1400" smtClean="0"/>
              <a:pPr eaLnBrk="1" hangingPunct="1"/>
              <a:t>20</a:t>
            </a:fld>
            <a:endParaRPr lang="en-US" sz="1400" smtClean="0"/>
          </a:p>
        </p:txBody>
      </p:sp>
      <p:sp>
        <p:nvSpPr>
          <p:cNvPr id="27652" name="Rectangle 3"/>
          <p:cNvSpPr>
            <a:spLocks noChangeArrowheads="1"/>
          </p:cNvSpPr>
          <p:nvPr/>
        </p:nvSpPr>
        <p:spPr bwMode="auto">
          <a:xfrm>
            <a:off x="838200" y="1295400"/>
            <a:ext cx="7772400"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spcBef>
                <a:spcPct val="20000"/>
              </a:spcBef>
              <a:spcAft>
                <a:spcPct val="20000"/>
              </a:spcAft>
            </a:pPr>
            <a:r>
              <a:rPr lang="en-US" sz="2800"/>
              <a:t>Bar - 8 seats; Dining area - 40 seats</a:t>
            </a:r>
          </a:p>
        </p:txBody>
      </p:sp>
      <p:sp>
        <p:nvSpPr>
          <p:cNvPr id="27653" name="Rectangle 4"/>
          <p:cNvSpPr>
            <a:spLocks noChangeArrowheads="1"/>
          </p:cNvSpPr>
          <p:nvPr/>
        </p:nvSpPr>
        <p:spPr bwMode="auto">
          <a:xfrm>
            <a:off x="609600" y="1905000"/>
            <a:ext cx="8153400" cy="301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spcBef>
                <a:spcPct val="50000"/>
              </a:spcBef>
            </a:pPr>
            <a:r>
              <a:rPr lang="en-US"/>
              <a:t>It takes 60 minutes for one customer to eat dinner, and there are 40 seats in the dining area. Therefore 40 people eat every 60 minutes (throughput). </a:t>
            </a:r>
          </a:p>
          <a:p>
            <a:pPr algn="l">
              <a:spcBef>
                <a:spcPct val="50000"/>
              </a:spcBef>
            </a:pPr>
            <a:r>
              <a:rPr lang="en-US"/>
              <a:t>On the average a dinner cycle is completed every 60 minutes/40 people = 1.5 minutes per person (cycle time). </a:t>
            </a:r>
          </a:p>
          <a:p>
            <a:pPr algn="l">
              <a:spcBef>
                <a:spcPct val="50000"/>
              </a:spcBef>
            </a:pPr>
            <a:r>
              <a:rPr lang="en-US"/>
              <a:t>We know that dinners are processed in batches of 8, so on the average a table of 8 finishes every 12 minutes.</a:t>
            </a:r>
          </a:p>
        </p:txBody>
      </p:sp>
      <p:sp>
        <p:nvSpPr>
          <p:cNvPr id="27654" name="Text Box 5"/>
          <p:cNvSpPr txBox="1">
            <a:spLocks noChangeArrowheads="1"/>
          </p:cNvSpPr>
          <p:nvPr/>
        </p:nvSpPr>
        <p:spPr bwMode="auto">
          <a:xfrm>
            <a:off x="1524000" y="533400"/>
            <a:ext cx="6248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spcBef>
                <a:spcPct val="50000"/>
              </a:spcBef>
            </a:pPr>
            <a:r>
              <a:rPr lang="en-US" sz="3600" b="1"/>
              <a:t>Benihana: Process Analysis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Footer Placeholder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28675" name="Slide Number Placeholder 2"/>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fld id="{399D4B77-E4DD-489A-870A-217B54319A71}" type="slidenum">
              <a:rPr lang="en-US" sz="1400" smtClean="0"/>
              <a:pPr eaLnBrk="1" hangingPunct="1"/>
              <a:t>21</a:t>
            </a:fld>
            <a:endParaRPr lang="en-US" sz="1400" smtClean="0"/>
          </a:p>
        </p:txBody>
      </p:sp>
      <p:sp>
        <p:nvSpPr>
          <p:cNvPr id="28676" name="Rectangle 3"/>
          <p:cNvSpPr>
            <a:spLocks noChangeArrowheads="1"/>
          </p:cNvSpPr>
          <p:nvPr/>
        </p:nvSpPr>
        <p:spPr bwMode="auto">
          <a:xfrm>
            <a:off x="838200" y="1295400"/>
            <a:ext cx="7772400"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spcBef>
                <a:spcPct val="20000"/>
              </a:spcBef>
              <a:spcAft>
                <a:spcPct val="20000"/>
              </a:spcAft>
            </a:pPr>
            <a:r>
              <a:rPr lang="en-US" sz="2800"/>
              <a:t>Bar - 8 seats; Dining area - 40 seats</a:t>
            </a:r>
          </a:p>
        </p:txBody>
      </p:sp>
      <p:sp>
        <p:nvSpPr>
          <p:cNvPr id="28677" name="Rectangle 4"/>
          <p:cNvSpPr>
            <a:spLocks noChangeArrowheads="1"/>
          </p:cNvSpPr>
          <p:nvPr/>
        </p:nvSpPr>
        <p:spPr bwMode="auto">
          <a:xfrm>
            <a:off x="609600" y="1905000"/>
            <a:ext cx="7848600" cy="301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spcBef>
                <a:spcPct val="50000"/>
              </a:spcBef>
            </a:pPr>
            <a:r>
              <a:rPr lang="en-US"/>
              <a:t>This means that the 8-seat bar must empty every 12 minutes. </a:t>
            </a:r>
          </a:p>
          <a:p>
            <a:pPr algn="l">
              <a:spcBef>
                <a:spcPct val="50000"/>
              </a:spcBef>
            </a:pPr>
            <a:r>
              <a:rPr lang="en-US"/>
              <a:t>The "ideal" time for someone to remain in the bar is about double that time (because this will be just after the second drink has reached the table). </a:t>
            </a:r>
          </a:p>
          <a:p>
            <a:pPr algn="l">
              <a:spcBef>
                <a:spcPct val="50000"/>
              </a:spcBef>
            </a:pPr>
            <a:r>
              <a:rPr lang="en-US"/>
              <a:t>Therefore, it would appear that the ratio of 0.2 (8 bar seats to 40 dining seats) is too small.</a:t>
            </a:r>
          </a:p>
        </p:txBody>
      </p:sp>
      <p:sp>
        <p:nvSpPr>
          <p:cNvPr id="28678" name="Text Box 5"/>
          <p:cNvSpPr txBox="1">
            <a:spLocks noChangeArrowheads="1"/>
          </p:cNvSpPr>
          <p:nvPr/>
        </p:nvSpPr>
        <p:spPr bwMode="auto">
          <a:xfrm>
            <a:off x="1524000" y="533400"/>
            <a:ext cx="6248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spcBef>
                <a:spcPct val="50000"/>
              </a:spcBef>
            </a:pPr>
            <a:r>
              <a:rPr lang="en-US" sz="3600" b="1"/>
              <a:t>Benihana: Process Analysis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Footer Placeholder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29699" name="Slide Number Placeholder 2"/>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fld id="{5E704538-A7E0-4A66-9C38-3045329ED42D}" type="slidenum">
              <a:rPr lang="en-US" sz="1400" smtClean="0"/>
              <a:pPr eaLnBrk="1" hangingPunct="1"/>
              <a:t>22</a:t>
            </a:fld>
            <a:endParaRPr lang="en-US" sz="1400" smtClean="0"/>
          </a:p>
        </p:txBody>
      </p:sp>
      <p:sp>
        <p:nvSpPr>
          <p:cNvPr id="29700" name="Rectangle 3"/>
          <p:cNvSpPr>
            <a:spLocks noChangeArrowheads="1"/>
          </p:cNvSpPr>
          <p:nvPr/>
        </p:nvSpPr>
        <p:spPr bwMode="auto">
          <a:xfrm>
            <a:off x="838200" y="1295400"/>
            <a:ext cx="7772400"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spcBef>
                <a:spcPct val="20000"/>
              </a:spcBef>
              <a:spcAft>
                <a:spcPct val="20000"/>
              </a:spcAft>
            </a:pPr>
            <a:r>
              <a:rPr lang="en-US" sz="2800"/>
              <a:t>Bar - 16 seats; Dining Area - 80 seats</a:t>
            </a:r>
          </a:p>
        </p:txBody>
      </p:sp>
      <p:sp>
        <p:nvSpPr>
          <p:cNvPr id="29701" name="Rectangle 4"/>
          <p:cNvSpPr>
            <a:spLocks noChangeArrowheads="1"/>
          </p:cNvSpPr>
          <p:nvPr/>
        </p:nvSpPr>
        <p:spPr bwMode="auto">
          <a:xfrm>
            <a:off x="609600" y="1905000"/>
            <a:ext cx="8153400" cy="301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spcBef>
                <a:spcPct val="50000"/>
              </a:spcBef>
            </a:pPr>
            <a:r>
              <a:rPr lang="en-US"/>
              <a:t>It takes 60 minutes for one customer to eat dinner, and there are 80 seats in the dining area. Therefore 80 people eat every 60 minutes (throughput). </a:t>
            </a:r>
          </a:p>
          <a:p>
            <a:pPr algn="l">
              <a:spcBef>
                <a:spcPct val="50000"/>
              </a:spcBef>
            </a:pPr>
            <a:r>
              <a:rPr lang="en-US"/>
              <a:t>On the average a dinner cycle is completed every 60 minutes/80 people = 0.75 minutes per person (cycle time). </a:t>
            </a:r>
          </a:p>
          <a:p>
            <a:pPr algn="l">
              <a:spcBef>
                <a:spcPct val="50000"/>
              </a:spcBef>
            </a:pPr>
            <a:r>
              <a:rPr lang="en-US"/>
              <a:t>We know that dinners are processed in batches of 8, so on the average a table of 8 finishes every 6 minutes.</a:t>
            </a:r>
          </a:p>
        </p:txBody>
      </p:sp>
      <p:sp>
        <p:nvSpPr>
          <p:cNvPr id="29702" name="Text Box 5"/>
          <p:cNvSpPr txBox="1">
            <a:spLocks noChangeArrowheads="1"/>
          </p:cNvSpPr>
          <p:nvPr/>
        </p:nvSpPr>
        <p:spPr bwMode="auto">
          <a:xfrm>
            <a:off x="1524000" y="533400"/>
            <a:ext cx="6248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spcBef>
                <a:spcPct val="50000"/>
              </a:spcBef>
            </a:pPr>
            <a:r>
              <a:rPr lang="en-US" sz="3600" b="1"/>
              <a:t>Benihana: Process Analysis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Footer Placeholder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30723" name="Slide Number Placeholder 2"/>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fld id="{D9B90CBD-2A10-4729-96D4-B7022CED181C}" type="slidenum">
              <a:rPr lang="en-US" sz="1400" smtClean="0"/>
              <a:pPr eaLnBrk="1" hangingPunct="1"/>
              <a:t>23</a:t>
            </a:fld>
            <a:endParaRPr lang="en-US" sz="1400" smtClean="0"/>
          </a:p>
        </p:txBody>
      </p:sp>
      <p:sp>
        <p:nvSpPr>
          <p:cNvPr id="30724" name="Rectangle 3"/>
          <p:cNvSpPr>
            <a:spLocks noChangeArrowheads="1"/>
          </p:cNvSpPr>
          <p:nvPr/>
        </p:nvSpPr>
        <p:spPr bwMode="auto">
          <a:xfrm>
            <a:off x="838200" y="1295400"/>
            <a:ext cx="7772400"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spcBef>
                <a:spcPct val="20000"/>
              </a:spcBef>
              <a:spcAft>
                <a:spcPct val="20000"/>
              </a:spcAft>
            </a:pPr>
            <a:r>
              <a:rPr lang="en-US" sz="2800"/>
              <a:t>Bar - 16 seats; Dining Area - 80 seats</a:t>
            </a:r>
          </a:p>
        </p:txBody>
      </p:sp>
      <p:sp>
        <p:nvSpPr>
          <p:cNvPr id="30725" name="Rectangle 4"/>
          <p:cNvSpPr>
            <a:spLocks noChangeArrowheads="1"/>
          </p:cNvSpPr>
          <p:nvPr/>
        </p:nvSpPr>
        <p:spPr bwMode="auto">
          <a:xfrm>
            <a:off x="609600" y="1905000"/>
            <a:ext cx="7848600" cy="356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spcBef>
                <a:spcPct val="50000"/>
              </a:spcBef>
            </a:pPr>
            <a:r>
              <a:rPr lang="en-US"/>
              <a:t>This means that the 16-seat bar must empty every 12 minutes. </a:t>
            </a:r>
          </a:p>
          <a:p>
            <a:pPr algn="l">
              <a:spcBef>
                <a:spcPct val="50000"/>
              </a:spcBef>
            </a:pPr>
            <a:r>
              <a:rPr lang="en-US"/>
              <a:t>Therefore, it would appear that the ratio of 0.2 (16 bar seats to 80 dining seats) is too small.</a:t>
            </a:r>
          </a:p>
          <a:p>
            <a:pPr algn="l">
              <a:spcBef>
                <a:spcPct val="50000"/>
              </a:spcBef>
            </a:pPr>
            <a:r>
              <a:rPr lang="en-US"/>
              <a:t>In fact, all this does is double the restaurant’s capacity, and the bar time remains at 12 minutes.  </a:t>
            </a:r>
          </a:p>
          <a:p>
            <a:pPr algn="l">
              <a:spcBef>
                <a:spcPct val="50000"/>
              </a:spcBef>
            </a:pPr>
            <a:r>
              <a:rPr lang="en-US"/>
              <a:t>The only benefit is that 16 seats might allow the host or hostess to do a better job of assembling groups of eight.</a:t>
            </a:r>
          </a:p>
        </p:txBody>
      </p:sp>
      <p:sp>
        <p:nvSpPr>
          <p:cNvPr id="30726" name="Text Box 5"/>
          <p:cNvSpPr txBox="1">
            <a:spLocks noChangeArrowheads="1"/>
          </p:cNvSpPr>
          <p:nvPr/>
        </p:nvSpPr>
        <p:spPr bwMode="auto">
          <a:xfrm>
            <a:off x="1524000" y="533400"/>
            <a:ext cx="6248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spcBef>
                <a:spcPct val="50000"/>
              </a:spcBef>
            </a:pPr>
            <a:r>
              <a:rPr lang="en-US" sz="3600" b="1"/>
              <a:t>Benihana: Process Analysis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oter Placeholder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31747" name="Slide Number Placeholder 2"/>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fld id="{392854CD-4302-4094-BA91-90A56939FF93}" type="slidenum">
              <a:rPr lang="en-US" sz="1400" smtClean="0"/>
              <a:pPr eaLnBrk="1" hangingPunct="1"/>
              <a:t>24</a:t>
            </a:fld>
            <a:endParaRPr lang="en-US" sz="1400" smtClean="0"/>
          </a:p>
        </p:txBody>
      </p:sp>
      <p:sp>
        <p:nvSpPr>
          <p:cNvPr id="31748" name="Rectangle 3"/>
          <p:cNvSpPr>
            <a:spLocks noChangeArrowheads="1"/>
          </p:cNvSpPr>
          <p:nvPr/>
        </p:nvSpPr>
        <p:spPr bwMode="auto">
          <a:xfrm>
            <a:off x="838200" y="1295400"/>
            <a:ext cx="77724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spcBef>
                <a:spcPct val="20000"/>
              </a:spcBef>
              <a:spcAft>
                <a:spcPct val="20000"/>
              </a:spcAft>
            </a:pPr>
            <a:r>
              <a:rPr lang="en-US" sz="2800"/>
              <a:t>Bar - 48 seats; Dining Area - 120 seats</a:t>
            </a:r>
          </a:p>
        </p:txBody>
      </p:sp>
      <p:sp>
        <p:nvSpPr>
          <p:cNvPr id="31749" name="Rectangle 4"/>
          <p:cNvSpPr>
            <a:spLocks noChangeArrowheads="1"/>
          </p:cNvSpPr>
          <p:nvPr/>
        </p:nvSpPr>
        <p:spPr bwMode="auto">
          <a:xfrm>
            <a:off x="609600" y="1905000"/>
            <a:ext cx="8153400" cy="301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spcBef>
                <a:spcPct val="50000"/>
              </a:spcBef>
            </a:pPr>
            <a:r>
              <a:rPr lang="en-US"/>
              <a:t>It takes 60 minutes for one customer to eat dinner, and there are 120 seats in the dining area. Therefore 120 people eat every 60 minutes (throughput). </a:t>
            </a:r>
          </a:p>
          <a:p>
            <a:pPr algn="l">
              <a:spcBef>
                <a:spcPct val="50000"/>
              </a:spcBef>
            </a:pPr>
            <a:r>
              <a:rPr lang="en-US"/>
              <a:t>On the average a dinner cycle is completed every 60 minutes/120 people = 0.5 minutes per person (cycle time). </a:t>
            </a:r>
          </a:p>
          <a:p>
            <a:pPr algn="l">
              <a:spcBef>
                <a:spcPct val="50000"/>
              </a:spcBef>
            </a:pPr>
            <a:r>
              <a:rPr lang="en-US"/>
              <a:t>We know that dinners are processed in batches of 8, so on the average a table of 8 finishes every 4 minutes.</a:t>
            </a:r>
          </a:p>
        </p:txBody>
      </p:sp>
      <p:sp>
        <p:nvSpPr>
          <p:cNvPr id="31750" name="Text Box 5"/>
          <p:cNvSpPr txBox="1">
            <a:spLocks noChangeArrowheads="1"/>
          </p:cNvSpPr>
          <p:nvPr/>
        </p:nvSpPr>
        <p:spPr bwMode="auto">
          <a:xfrm>
            <a:off x="1524000" y="533400"/>
            <a:ext cx="6248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spcBef>
                <a:spcPct val="50000"/>
              </a:spcBef>
            </a:pPr>
            <a:r>
              <a:rPr lang="en-US" sz="3600" b="1"/>
              <a:t>Benihana: Process Analysis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Footer Placeholder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32771" name="Slide Number Placeholder 2"/>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fld id="{0F0EE75B-8D8B-4CC5-AB51-683E30BCE181}" type="slidenum">
              <a:rPr lang="en-US" sz="1400" smtClean="0"/>
              <a:pPr eaLnBrk="1" hangingPunct="1"/>
              <a:t>25</a:t>
            </a:fld>
            <a:endParaRPr lang="en-US" sz="1400" smtClean="0"/>
          </a:p>
        </p:txBody>
      </p:sp>
      <p:sp>
        <p:nvSpPr>
          <p:cNvPr id="32772" name="Rectangle 3"/>
          <p:cNvSpPr>
            <a:spLocks noChangeArrowheads="1"/>
          </p:cNvSpPr>
          <p:nvPr/>
        </p:nvSpPr>
        <p:spPr bwMode="auto">
          <a:xfrm>
            <a:off x="838200" y="1295400"/>
            <a:ext cx="77724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spcBef>
                <a:spcPct val="20000"/>
              </a:spcBef>
              <a:spcAft>
                <a:spcPct val="20000"/>
              </a:spcAft>
            </a:pPr>
            <a:r>
              <a:rPr lang="en-US" sz="2800"/>
              <a:t>Bar - 48 seats; Dining Area - 120 seats</a:t>
            </a:r>
          </a:p>
        </p:txBody>
      </p:sp>
      <p:sp>
        <p:nvSpPr>
          <p:cNvPr id="32773" name="Rectangle 4"/>
          <p:cNvSpPr>
            <a:spLocks noChangeArrowheads="1"/>
          </p:cNvSpPr>
          <p:nvPr/>
        </p:nvSpPr>
        <p:spPr bwMode="auto">
          <a:xfrm>
            <a:off x="609600" y="1905000"/>
            <a:ext cx="7848600" cy="392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spcBef>
                <a:spcPct val="50000"/>
              </a:spcBef>
            </a:pPr>
            <a:r>
              <a:rPr lang="en-US"/>
              <a:t>To send 8 people into the dining area every 4 minutes means that the 48-seat bar must empty every 24 minutes. </a:t>
            </a:r>
          </a:p>
          <a:p>
            <a:pPr algn="l">
              <a:spcBef>
                <a:spcPct val="50000"/>
              </a:spcBef>
            </a:pPr>
            <a:r>
              <a:rPr lang="en-US"/>
              <a:t>Perfect! </a:t>
            </a:r>
          </a:p>
          <a:p>
            <a:pPr algn="l">
              <a:spcBef>
                <a:spcPct val="50000"/>
              </a:spcBef>
            </a:pPr>
            <a:r>
              <a:rPr lang="en-US"/>
              <a:t>Given our assumptions regarding the cycle times of the bar and the dining area, it would appear that a ratio of bar seats to grill seats of 0.4 is about right.</a:t>
            </a:r>
          </a:p>
          <a:p>
            <a:pPr algn="l">
              <a:spcBef>
                <a:spcPct val="50000"/>
              </a:spcBef>
            </a:pPr>
            <a:r>
              <a:rPr lang="en-US"/>
              <a:t>(In our case 120:48, but the ratio is more important than the specific numbers.)</a:t>
            </a:r>
          </a:p>
        </p:txBody>
      </p:sp>
      <p:sp>
        <p:nvSpPr>
          <p:cNvPr id="32774" name="Text Box 5"/>
          <p:cNvSpPr txBox="1">
            <a:spLocks noChangeArrowheads="1"/>
          </p:cNvSpPr>
          <p:nvPr/>
        </p:nvSpPr>
        <p:spPr bwMode="auto">
          <a:xfrm>
            <a:off x="1524000" y="533400"/>
            <a:ext cx="6248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spcBef>
                <a:spcPct val="50000"/>
              </a:spcBef>
            </a:pPr>
            <a:r>
              <a:rPr lang="en-US" sz="3600" b="1"/>
              <a:t>Benihana: Process Analysis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3481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fld id="{9FB9A172-DEBD-4F1E-B6AF-29294E417F2F}" type="slidenum">
              <a:rPr lang="en-US" sz="1400" smtClean="0"/>
              <a:pPr eaLnBrk="1" hangingPunct="1"/>
              <a:t>26</a:t>
            </a:fld>
            <a:endParaRPr lang="en-US" sz="1400" smtClean="0"/>
          </a:p>
        </p:txBody>
      </p:sp>
      <p:sp>
        <p:nvSpPr>
          <p:cNvPr id="34820" name="Rectangle 2"/>
          <p:cNvSpPr>
            <a:spLocks noChangeArrowheads="1"/>
          </p:cNvSpPr>
          <p:nvPr/>
        </p:nvSpPr>
        <p:spPr bwMode="auto">
          <a:xfrm>
            <a:off x="7237413" y="6399213"/>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nchor="ctr"/>
          <a:lstStyle/>
          <a:p>
            <a:pPr algn="r" eaLnBrk="0" hangingPunct="0"/>
            <a:endParaRPr lang="en-US" sz="1000">
              <a:latin typeface="Times New Roman" pitchFamily="18" charset="0"/>
            </a:endParaRPr>
          </a:p>
        </p:txBody>
      </p:sp>
      <p:sp>
        <p:nvSpPr>
          <p:cNvPr id="34821"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4822" name="Rectangle 4"/>
          <p:cNvSpPr>
            <a:spLocks noGrp="1" noChangeArrowheads="1"/>
          </p:cNvSpPr>
          <p:nvPr>
            <p:ph type="title"/>
          </p:nvPr>
        </p:nvSpPr>
        <p:spPr>
          <a:xfrm>
            <a:off x="685800" y="687388"/>
            <a:ext cx="7772400" cy="682625"/>
          </a:xfrm>
          <a:noFill/>
        </p:spPr>
        <p:txBody>
          <a:bodyPr lIns="90488" tIns="44450" rIns="90488" bIns="44450" anchor="b"/>
          <a:lstStyle/>
          <a:p>
            <a:pPr eaLnBrk="1" hangingPunct="1"/>
            <a:r>
              <a:rPr lang="en-US" sz="3600" b="1" smtClean="0"/>
              <a:t>Historical Development of OM</a:t>
            </a:r>
          </a:p>
        </p:txBody>
      </p:sp>
      <p:sp>
        <p:nvSpPr>
          <p:cNvPr id="34823" name="Rectangle 5"/>
          <p:cNvSpPr>
            <a:spLocks noGrp="1" noChangeArrowheads="1"/>
          </p:cNvSpPr>
          <p:nvPr>
            <p:ph type="body" idx="1"/>
          </p:nvPr>
        </p:nvSpPr>
        <p:spPr>
          <a:xfrm>
            <a:off x="685800" y="1524000"/>
            <a:ext cx="7772400" cy="4114800"/>
          </a:xfrm>
          <a:noFill/>
        </p:spPr>
        <p:txBody>
          <a:bodyPr lIns="90488" tIns="44450" rIns="90488" bIns="44450"/>
          <a:lstStyle/>
          <a:p>
            <a:pPr eaLnBrk="1" hangingPunct="1">
              <a:spcBef>
                <a:spcPct val="10000"/>
              </a:spcBef>
              <a:spcAft>
                <a:spcPct val="10000"/>
              </a:spcAft>
            </a:pPr>
            <a:r>
              <a:rPr lang="en-US" sz="2800" b="1" smtClean="0"/>
              <a:t>Craft System</a:t>
            </a:r>
          </a:p>
          <a:p>
            <a:pPr eaLnBrk="1" hangingPunct="1">
              <a:spcBef>
                <a:spcPct val="10000"/>
              </a:spcBef>
              <a:spcAft>
                <a:spcPct val="10000"/>
              </a:spcAft>
            </a:pPr>
            <a:r>
              <a:rPr lang="en-US" sz="2800" b="1" smtClean="0"/>
              <a:t>Industrial Revolution</a:t>
            </a:r>
          </a:p>
          <a:p>
            <a:pPr eaLnBrk="1" hangingPunct="1">
              <a:spcBef>
                <a:spcPct val="10000"/>
              </a:spcBef>
              <a:spcAft>
                <a:spcPct val="10000"/>
              </a:spcAft>
            </a:pPr>
            <a:r>
              <a:rPr lang="en-US" sz="2800" b="1" smtClean="0"/>
              <a:t>Scientific Management</a:t>
            </a:r>
          </a:p>
          <a:p>
            <a:pPr eaLnBrk="1" hangingPunct="1">
              <a:spcBef>
                <a:spcPct val="10000"/>
              </a:spcBef>
              <a:spcAft>
                <a:spcPct val="10000"/>
              </a:spcAft>
            </a:pPr>
            <a:r>
              <a:rPr lang="en-US" sz="2800" b="1" smtClean="0"/>
              <a:t>Organizational Science</a:t>
            </a:r>
          </a:p>
          <a:p>
            <a:pPr eaLnBrk="1" hangingPunct="1">
              <a:spcBef>
                <a:spcPct val="10000"/>
              </a:spcBef>
              <a:spcAft>
                <a:spcPct val="10000"/>
              </a:spcAft>
            </a:pPr>
            <a:r>
              <a:rPr lang="en-US" sz="2800" b="1" smtClean="0"/>
              <a:t>Operations Research</a:t>
            </a:r>
          </a:p>
          <a:p>
            <a:pPr eaLnBrk="1" hangingPunct="1">
              <a:spcBef>
                <a:spcPct val="10000"/>
              </a:spcBef>
              <a:spcAft>
                <a:spcPct val="10000"/>
              </a:spcAft>
            </a:pPr>
            <a:r>
              <a:rPr lang="en-US" sz="2800" b="1" smtClean="0"/>
              <a:t>JIT and TQM</a:t>
            </a:r>
          </a:p>
          <a:p>
            <a:pPr eaLnBrk="1" hangingPunct="1">
              <a:spcBef>
                <a:spcPct val="10000"/>
              </a:spcBef>
              <a:spcAft>
                <a:spcPct val="10000"/>
              </a:spcAft>
            </a:pPr>
            <a:r>
              <a:rPr lang="en-US" sz="2800" b="1" smtClean="0"/>
              <a:t>Supply Chain Management</a:t>
            </a:r>
          </a:p>
          <a:p>
            <a:pPr eaLnBrk="1" hangingPunct="1">
              <a:spcBef>
                <a:spcPct val="10000"/>
              </a:spcBef>
              <a:spcAft>
                <a:spcPct val="10000"/>
              </a:spcAft>
            </a:pPr>
            <a:r>
              <a:rPr lang="en-US" sz="2800" b="1" smtClean="0"/>
              <a:t>Internet Commerce</a:t>
            </a:r>
          </a:p>
        </p:txBody>
      </p:sp>
    </p:spTree>
  </p:cSld>
  <p:clrMapOvr>
    <a:masterClrMapping/>
  </p:clrMapOvr>
  <p:transition>
    <p:pull dir="ru"/>
  </p:transition>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Footer Placeholder 4"/>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35843" name="Slide Number Placeholder 5"/>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fld id="{8E46FF10-F99D-4EF7-9640-232EF2B456B2}" type="slidenum">
              <a:rPr lang="en-US" sz="1400" smtClean="0"/>
              <a:pPr eaLnBrk="1" hangingPunct="1"/>
              <a:t>27</a:t>
            </a:fld>
            <a:endParaRPr lang="en-US" sz="1400" smtClean="0"/>
          </a:p>
        </p:txBody>
      </p:sp>
      <p:sp>
        <p:nvSpPr>
          <p:cNvPr id="35844" name="Rectangle 2"/>
          <p:cNvSpPr>
            <a:spLocks noGrp="1" noChangeArrowheads="1"/>
          </p:cNvSpPr>
          <p:nvPr>
            <p:ph type="title"/>
          </p:nvPr>
        </p:nvSpPr>
        <p:spPr/>
        <p:txBody>
          <a:bodyPr/>
          <a:lstStyle/>
          <a:p>
            <a:pPr eaLnBrk="1" hangingPunct="1"/>
            <a:r>
              <a:rPr lang="en-US" smtClean="0"/>
              <a:t>Scientific Management</a:t>
            </a:r>
          </a:p>
        </p:txBody>
      </p:sp>
      <p:sp>
        <p:nvSpPr>
          <p:cNvPr id="35845" name="Rectangle 3"/>
          <p:cNvSpPr>
            <a:spLocks noGrp="1" noChangeArrowheads="1"/>
          </p:cNvSpPr>
          <p:nvPr>
            <p:ph type="body" sz="half" idx="1"/>
          </p:nvPr>
        </p:nvSpPr>
        <p:spPr>
          <a:xfrm>
            <a:off x="685800" y="1600200"/>
            <a:ext cx="4876800" cy="5257800"/>
          </a:xfrm>
        </p:spPr>
        <p:txBody>
          <a:bodyPr/>
          <a:lstStyle/>
          <a:p>
            <a:pPr eaLnBrk="1" hangingPunct="1"/>
            <a:r>
              <a:rPr lang="en-US" sz="2400" smtClean="0"/>
              <a:t>Frederick Winslow Taylor, (1856-1915), American industrial engineer.</a:t>
            </a:r>
          </a:p>
          <a:p>
            <a:pPr eaLnBrk="1" hangingPunct="1"/>
            <a:r>
              <a:rPr lang="en-US" sz="2400" smtClean="0"/>
              <a:t>In 1878, he began working at the Midvale Steel Company.</a:t>
            </a:r>
          </a:p>
          <a:p>
            <a:pPr eaLnBrk="1" hangingPunct="1"/>
            <a:r>
              <a:rPr lang="en-US" sz="2400" smtClean="0"/>
              <a:t>Developed measures of                productivity based on time &amp; motion studies.  </a:t>
            </a:r>
          </a:p>
          <a:p>
            <a:pPr eaLnBrk="1" hangingPunct="1"/>
            <a:r>
              <a:rPr lang="en-US" sz="2400" smtClean="0"/>
              <a:t>Became rich from 100+ patents including tempered steel.</a:t>
            </a:r>
          </a:p>
        </p:txBody>
      </p:sp>
      <p:pic>
        <p:nvPicPr>
          <p:cNvPr id="35846" name="Picture 4" descr="taylor"/>
          <p:cNvPicPr>
            <a:picLocks noChangeAspect="1" noChangeArrowheads="1"/>
          </p:cNvPicPr>
          <p:nvPr/>
        </p:nvPicPr>
        <p:blipFill>
          <a:blip r:embed="rId3">
            <a:extLst>
              <a:ext uri="{28A0092B-C50C-407E-A947-70E740481C1C}">
                <a14:useLocalDpi xmlns:a14="http://schemas.microsoft.com/office/drawing/2010/main" val="0"/>
              </a:ext>
            </a:extLst>
          </a:blip>
          <a:srcRect l="4175" t="3957" r="4356" b="5029"/>
          <a:stretch>
            <a:fillRect/>
          </a:stretch>
        </p:blipFill>
        <p:spPr bwMode="auto">
          <a:xfrm>
            <a:off x="5675313" y="1676400"/>
            <a:ext cx="299085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36867"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fld id="{05EC8773-CBDB-437A-AE7D-97794A42F0B8}" type="slidenum">
              <a:rPr lang="en-US" sz="1400" smtClean="0"/>
              <a:pPr eaLnBrk="1" hangingPunct="1"/>
              <a:t>28</a:t>
            </a:fld>
            <a:endParaRPr lang="en-US" sz="1400" smtClean="0"/>
          </a:p>
        </p:txBody>
      </p:sp>
      <p:sp>
        <p:nvSpPr>
          <p:cNvPr id="36868" name="Rectangle 2"/>
          <p:cNvSpPr>
            <a:spLocks noGrp="1" noChangeArrowheads="1"/>
          </p:cNvSpPr>
          <p:nvPr>
            <p:ph type="title"/>
          </p:nvPr>
        </p:nvSpPr>
        <p:spPr/>
        <p:txBody>
          <a:bodyPr/>
          <a:lstStyle/>
          <a:p>
            <a:pPr eaLnBrk="1" hangingPunct="1"/>
            <a:r>
              <a:rPr lang="en-US" sz="4000" smtClean="0"/>
              <a:t>Taylor’s Industrial Environment</a:t>
            </a:r>
          </a:p>
        </p:txBody>
      </p:sp>
      <p:sp>
        <p:nvSpPr>
          <p:cNvPr id="36869" name="Rectangle 3"/>
          <p:cNvSpPr>
            <a:spLocks noGrp="1" noChangeArrowheads="1"/>
          </p:cNvSpPr>
          <p:nvPr>
            <p:ph type="body" idx="1"/>
          </p:nvPr>
        </p:nvSpPr>
        <p:spPr>
          <a:xfrm>
            <a:off x="685800" y="1600200"/>
            <a:ext cx="7772400" cy="5257800"/>
          </a:xfrm>
        </p:spPr>
        <p:txBody>
          <a:bodyPr/>
          <a:lstStyle/>
          <a:p>
            <a:pPr eaLnBrk="1" hangingPunct="1"/>
            <a:r>
              <a:rPr lang="en-US" smtClean="0"/>
              <a:t>Large numbers of unskilled workers</a:t>
            </a:r>
          </a:p>
          <a:p>
            <a:pPr eaLnBrk="1" hangingPunct="1"/>
            <a:r>
              <a:rPr lang="en-US" smtClean="0"/>
              <a:t>Many immigrants who often didn’t speak English</a:t>
            </a:r>
          </a:p>
          <a:p>
            <a:pPr eaLnBrk="1" hangingPunct="1"/>
            <a:r>
              <a:rPr lang="en-US" smtClean="0"/>
              <a:t>Homogeneous markets meant great returns to scale (e.g, Model T dropped in price from $1000 to $360)</a:t>
            </a:r>
          </a:p>
          <a:p>
            <a:pPr eaLnBrk="1" hangingPunct="1"/>
            <a:r>
              <a:rPr lang="en-US" smtClean="0"/>
              <a:t>Management not viewed as a general or learnable skill</a:t>
            </a:r>
          </a:p>
          <a:p>
            <a:pPr eaLnBrk="1" hangingPunct="1"/>
            <a:endParaRPr lang="en-US"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3789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fld id="{1D2C6B2F-04B1-46BE-B4A3-20FFDCFB47D4}" type="slidenum">
              <a:rPr lang="en-US" sz="1400" smtClean="0"/>
              <a:pPr eaLnBrk="1" hangingPunct="1"/>
              <a:t>29</a:t>
            </a:fld>
            <a:endParaRPr lang="en-US" sz="1400" smtClean="0"/>
          </a:p>
        </p:txBody>
      </p:sp>
      <p:sp>
        <p:nvSpPr>
          <p:cNvPr id="37892" name="Rectangle 2"/>
          <p:cNvSpPr>
            <a:spLocks noGrp="1" noChangeArrowheads="1"/>
          </p:cNvSpPr>
          <p:nvPr>
            <p:ph type="title"/>
          </p:nvPr>
        </p:nvSpPr>
        <p:spPr>
          <a:effectLst>
            <a:outerShdw dist="17961" dir="13500000" algn="ctr" rotWithShape="0">
              <a:schemeClr val="tx1"/>
            </a:outerShdw>
          </a:effectLst>
        </p:spPr>
        <p:txBody>
          <a:bodyPr lIns="90488" tIns="44450" rIns="90488" bIns="44450"/>
          <a:lstStyle/>
          <a:p>
            <a:pPr eaLnBrk="1" hangingPunct="1"/>
            <a:r>
              <a:rPr lang="en-US" smtClean="0"/>
              <a:t>Scientific Management</a:t>
            </a:r>
          </a:p>
        </p:txBody>
      </p:sp>
      <p:sp>
        <p:nvSpPr>
          <p:cNvPr id="37893" name="Rectangle 3"/>
          <p:cNvSpPr>
            <a:spLocks noGrp="1" noChangeArrowheads="1"/>
          </p:cNvSpPr>
          <p:nvPr>
            <p:ph type="body" idx="1"/>
          </p:nvPr>
        </p:nvSpPr>
        <p:spPr>
          <a:xfrm>
            <a:off x="685800" y="2051050"/>
            <a:ext cx="7772400" cy="3646488"/>
          </a:xfrm>
          <a:noFill/>
        </p:spPr>
        <p:txBody>
          <a:bodyPr lIns="90488" tIns="44450" rIns="90488" bIns="44450"/>
          <a:lstStyle/>
          <a:p>
            <a:pPr eaLnBrk="1" hangingPunct="1">
              <a:lnSpc>
                <a:spcPct val="90000"/>
              </a:lnSpc>
            </a:pPr>
            <a:r>
              <a:rPr lang="en-US" sz="2800" smtClean="0"/>
              <a:t>Defined by Frederick Taylor, late 1800s.</a:t>
            </a:r>
          </a:p>
          <a:p>
            <a:pPr eaLnBrk="1" hangingPunct="1">
              <a:lnSpc>
                <a:spcPct val="90000"/>
              </a:lnSpc>
            </a:pPr>
            <a:r>
              <a:rPr lang="en-US" sz="2800" smtClean="0"/>
              <a:t>The systematic study of the relationships between people and tasks to redesign the work for higher efficiency.</a:t>
            </a:r>
          </a:p>
          <a:p>
            <a:pPr lvl="1" eaLnBrk="1" hangingPunct="1">
              <a:lnSpc>
                <a:spcPct val="90000"/>
              </a:lnSpc>
              <a:buSzPct val="75000"/>
            </a:pPr>
            <a:r>
              <a:rPr lang="en-US" smtClean="0"/>
              <a:t>Taylor sought to reduce the time a worker spent on each task by optimizing the way the task was done.</a:t>
            </a:r>
          </a:p>
          <a:p>
            <a:pPr eaLnBrk="1" hangingPunct="1">
              <a:lnSpc>
                <a:spcPct val="90000"/>
              </a:lnSpc>
            </a:pPr>
            <a:r>
              <a:rPr lang="en-US" sz="2800" smtClean="0"/>
              <a:t>Significant improvements in productivity</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3891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fld id="{6C923CFE-F0A8-405B-B4E6-0F825EF038D8}" type="slidenum">
              <a:rPr lang="en-US" sz="1400" smtClean="0"/>
              <a:pPr eaLnBrk="1" hangingPunct="1"/>
              <a:t>30</a:t>
            </a:fld>
            <a:endParaRPr lang="en-US" sz="1400" smtClean="0"/>
          </a:p>
        </p:txBody>
      </p:sp>
      <p:sp>
        <p:nvSpPr>
          <p:cNvPr id="38916" name="Rectangle 2"/>
          <p:cNvSpPr>
            <a:spLocks noChangeArrowheads="1"/>
          </p:cNvSpPr>
          <p:nvPr/>
        </p:nvSpPr>
        <p:spPr bwMode="auto">
          <a:xfrm>
            <a:off x="685800" y="62484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algn="l" eaLnBrk="0" hangingPunct="0"/>
            <a:endParaRPr lang="en-US" sz="1200" b="1"/>
          </a:p>
        </p:txBody>
      </p:sp>
      <p:sp>
        <p:nvSpPr>
          <p:cNvPr id="38917" name="Rectangle 3"/>
          <p:cNvSpPr>
            <a:spLocks noChangeArrowheads="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algn="r" eaLnBrk="0" hangingPunct="0"/>
            <a:r>
              <a:rPr lang="en-US" sz="1400" b="1"/>
              <a:t>2-6</a:t>
            </a:r>
          </a:p>
        </p:txBody>
      </p:sp>
      <p:sp>
        <p:nvSpPr>
          <p:cNvPr id="38918" name="Rectangle 4"/>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38919" name="Rectangle 5"/>
          <p:cNvSpPr>
            <a:spLocks noGrp="1" noChangeArrowheads="1"/>
          </p:cNvSpPr>
          <p:nvPr>
            <p:ph type="title"/>
          </p:nvPr>
        </p:nvSpPr>
        <p:spPr>
          <a:xfrm>
            <a:off x="685800" y="304800"/>
            <a:ext cx="7772400" cy="1143000"/>
          </a:xfrm>
          <a:noFill/>
        </p:spPr>
        <p:txBody>
          <a:bodyPr lIns="90488" tIns="44450" rIns="90488" bIns="44450"/>
          <a:lstStyle/>
          <a:p>
            <a:pPr eaLnBrk="1" hangingPunct="1"/>
            <a:r>
              <a:rPr lang="en-US" smtClean="0"/>
              <a:t>Taylor’s 4 Principles</a:t>
            </a:r>
          </a:p>
        </p:txBody>
      </p:sp>
      <p:sp>
        <p:nvSpPr>
          <p:cNvPr id="38920" name="Rectangle 6"/>
          <p:cNvSpPr>
            <a:spLocks noGrp="1" noChangeArrowheads="1"/>
          </p:cNvSpPr>
          <p:nvPr>
            <p:ph type="body" idx="1"/>
          </p:nvPr>
        </p:nvSpPr>
        <p:spPr>
          <a:xfrm>
            <a:off x="685800" y="1447800"/>
            <a:ext cx="7848600" cy="5410200"/>
          </a:xfrm>
          <a:noFill/>
        </p:spPr>
        <p:txBody>
          <a:bodyPr lIns="90488" tIns="44450" rIns="90488" bIns="44450"/>
          <a:lstStyle/>
          <a:p>
            <a:pPr eaLnBrk="1" hangingPunct="1"/>
            <a:r>
              <a:rPr lang="en-US" smtClean="0"/>
              <a:t>Develop a science for each element of work</a:t>
            </a:r>
          </a:p>
          <a:p>
            <a:pPr eaLnBrk="1" hangingPunct="1"/>
            <a:r>
              <a:rPr lang="en-US" smtClean="0"/>
              <a:t>Select, train, and develop workers</a:t>
            </a:r>
          </a:p>
          <a:p>
            <a:pPr eaLnBrk="1" hangingPunct="1"/>
            <a:r>
              <a:rPr lang="en-US" smtClean="0"/>
              <a:t>Cooperate with workers (share the savings – more $$$ for better performance)</a:t>
            </a:r>
          </a:p>
          <a:p>
            <a:pPr eaLnBrk="1" hangingPunct="1"/>
            <a:r>
              <a:rPr lang="en-US" smtClean="0"/>
              <a:t>Divide work and responsibility equally</a:t>
            </a:r>
          </a:p>
        </p:txBody>
      </p:sp>
      <p:pic>
        <p:nvPicPr>
          <p:cNvPr id="38921" name="Picture 7"/>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6248400"/>
            <a:ext cx="173038" cy="17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spd="slow">
    <p:zoom/>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3993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fld id="{41509E0E-63A8-4C7B-8F57-4D9B56028F1C}" type="slidenum">
              <a:rPr lang="en-US" sz="1400" smtClean="0"/>
              <a:pPr eaLnBrk="1" hangingPunct="1"/>
              <a:t>31</a:t>
            </a:fld>
            <a:endParaRPr lang="en-US" sz="1400" smtClean="0"/>
          </a:p>
        </p:txBody>
      </p:sp>
      <p:sp>
        <p:nvSpPr>
          <p:cNvPr id="39940" name="Rectangle 2"/>
          <p:cNvSpPr>
            <a:spLocks noGrp="1" noChangeArrowheads="1"/>
          </p:cNvSpPr>
          <p:nvPr>
            <p:ph type="title"/>
          </p:nvPr>
        </p:nvSpPr>
        <p:spPr>
          <a:xfrm>
            <a:off x="685800" y="381000"/>
            <a:ext cx="7772400" cy="1143000"/>
          </a:xfrm>
        </p:spPr>
        <p:txBody>
          <a:bodyPr/>
          <a:lstStyle/>
          <a:p>
            <a:pPr eaLnBrk="1" hangingPunct="1"/>
            <a:r>
              <a:rPr lang="en-US" smtClean="0"/>
              <a:t>Resistance to Taylor	</a:t>
            </a:r>
          </a:p>
        </p:txBody>
      </p:sp>
      <p:sp>
        <p:nvSpPr>
          <p:cNvPr id="39941" name="Rectangle 3"/>
          <p:cNvSpPr>
            <a:spLocks noGrp="1" noChangeArrowheads="1"/>
          </p:cNvSpPr>
          <p:nvPr>
            <p:ph type="body" idx="1"/>
          </p:nvPr>
        </p:nvSpPr>
        <p:spPr>
          <a:xfrm>
            <a:off x="685800" y="1447800"/>
            <a:ext cx="7772400" cy="5410200"/>
          </a:xfrm>
        </p:spPr>
        <p:txBody>
          <a:bodyPr/>
          <a:lstStyle/>
          <a:p>
            <a:pPr marL="609600" indent="-609600" eaLnBrk="1" hangingPunct="1"/>
            <a:r>
              <a:rPr lang="en-US" smtClean="0"/>
              <a:t>Separation of work from planning destroyed the traditional craft system – ‘money substituted for pride’</a:t>
            </a:r>
          </a:p>
          <a:p>
            <a:pPr marL="609600" indent="-609600" eaLnBrk="1" hangingPunct="1"/>
            <a:r>
              <a:rPr lang="en-US" smtClean="0"/>
              <a:t>Unions mistrusted – Taylor reduced work force from 450 to 150 on first job</a:t>
            </a:r>
          </a:p>
          <a:p>
            <a:pPr marL="609600" indent="-609600" eaLnBrk="1" hangingPunct="1"/>
            <a:r>
              <a:rPr lang="en-US" smtClean="0"/>
              <a:t>Some firms cut rates after changes</a:t>
            </a:r>
          </a:p>
          <a:p>
            <a:pPr marL="609600" indent="-609600" eaLnBrk="1" hangingPunct="1"/>
            <a:r>
              <a:rPr lang="en-US" smtClean="0"/>
              <a:t>Legislation to prevent time studies in government jobs.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Footer Placeholder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40963" name="Slide Number Placeholder 2"/>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fld id="{724F769B-3329-4CAD-9D51-00B59C0AA233}" type="slidenum">
              <a:rPr lang="en-US" sz="1400" smtClean="0"/>
              <a:pPr eaLnBrk="1" hangingPunct="1"/>
              <a:t>32</a:t>
            </a:fld>
            <a:endParaRPr lang="en-US" sz="1400" smtClean="0"/>
          </a:p>
        </p:txBody>
      </p:sp>
      <p:sp>
        <p:nvSpPr>
          <p:cNvPr id="40964" name="Text Box 2"/>
          <p:cNvSpPr txBox="1">
            <a:spLocks noChangeArrowheads="1"/>
          </p:cNvSpPr>
          <p:nvPr/>
        </p:nvSpPr>
        <p:spPr bwMode="auto">
          <a:xfrm>
            <a:off x="1066800" y="762000"/>
            <a:ext cx="73152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algn="l" eaLnBrk="1" hangingPunct="1">
              <a:spcBef>
                <a:spcPct val="50000"/>
              </a:spcBef>
            </a:pPr>
            <a:r>
              <a:rPr lang="en-US" sz="3200" b="1"/>
              <a:t>Frank &amp; Lillian Gilbreth</a:t>
            </a:r>
          </a:p>
        </p:txBody>
      </p:sp>
      <p:sp>
        <p:nvSpPr>
          <p:cNvPr id="40965" name="Text Box 3"/>
          <p:cNvSpPr txBox="1">
            <a:spLocks noChangeArrowheads="1"/>
          </p:cNvSpPr>
          <p:nvPr/>
        </p:nvSpPr>
        <p:spPr bwMode="auto">
          <a:xfrm>
            <a:off x="1524000" y="1295400"/>
            <a:ext cx="6858000" cy="210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algn="l" eaLnBrk="1" hangingPunct="1">
              <a:spcBef>
                <a:spcPct val="50000"/>
              </a:spcBef>
            </a:pPr>
            <a:r>
              <a:rPr lang="en-US"/>
              <a:t>Time and Motion Studies</a:t>
            </a:r>
          </a:p>
          <a:p>
            <a:pPr algn="l" eaLnBrk="1" hangingPunct="1">
              <a:spcBef>
                <a:spcPct val="50000"/>
              </a:spcBef>
            </a:pPr>
            <a:r>
              <a:rPr lang="en-US"/>
              <a:t>Film</a:t>
            </a:r>
          </a:p>
          <a:p>
            <a:pPr algn="l" eaLnBrk="1" hangingPunct="1">
              <a:spcBef>
                <a:spcPct val="50000"/>
              </a:spcBef>
            </a:pPr>
            <a:r>
              <a:rPr lang="en-US"/>
              <a:t>Therbligs</a:t>
            </a:r>
          </a:p>
          <a:p>
            <a:pPr algn="l" eaLnBrk="1" hangingPunct="1">
              <a:spcBef>
                <a:spcPct val="50000"/>
              </a:spcBef>
            </a:pPr>
            <a:r>
              <a:rPr lang="en-US"/>
              <a:t>Cheaper by the Dozen</a:t>
            </a:r>
          </a:p>
        </p:txBody>
      </p:sp>
      <p:sp>
        <p:nvSpPr>
          <p:cNvPr id="40966" name="Text Box 4"/>
          <p:cNvSpPr txBox="1">
            <a:spLocks noChangeArrowheads="1"/>
          </p:cNvSpPr>
          <p:nvPr/>
        </p:nvSpPr>
        <p:spPr bwMode="auto">
          <a:xfrm>
            <a:off x="990600" y="3810000"/>
            <a:ext cx="65532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algn="l" eaLnBrk="1" hangingPunct="1">
              <a:spcBef>
                <a:spcPct val="50000"/>
              </a:spcBef>
            </a:pPr>
            <a:r>
              <a:rPr lang="en-US" sz="3200" b="1"/>
              <a:t>Henry L. Gantt</a:t>
            </a:r>
          </a:p>
        </p:txBody>
      </p:sp>
      <p:sp>
        <p:nvSpPr>
          <p:cNvPr id="40967" name="Text Box 5"/>
          <p:cNvSpPr txBox="1">
            <a:spLocks noChangeArrowheads="1"/>
          </p:cNvSpPr>
          <p:nvPr/>
        </p:nvSpPr>
        <p:spPr bwMode="auto">
          <a:xfrm>
            <a:off x="1524000" y="4419600"/>
            <a:ext cx="7086600" cy="100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algn="l" eaLnBrk="1" hangingPunct="1">
              <a:spcBef>
                <a:spcPct val="50000"/>
              </a:spcBef>
            </a:pPr>
            <a:r>
              <a:rPr lang="en-US"/>
              <a:t>Engineer; worked with Taylor</a:t>
            </a:r>
          </a:p>
          <a:p>
            <a:pPr algn="l" eaLnBrk="1" hangingPunct="1">
              <a:spcBef>
                <a:spcPct val="50000"/>
              </a:spcBef>
            </a:pPr>
            <a:r>
              <a:rPr lang="en-US"/>
              <a:t>Gantt Chart</a:t>
            </a:r>
          </a:p>
        </p:txBody>
      </p:sp>
      <p:sp>
        <p:nvSpPr>
          <p:cNvPr id="40968" name="Text Box 6"/>
          <p:cNvSpPr txBox="1">
            <a:spLocks noChangeArrowheads="1"/>
          </p:cNvSpPr>
          <p:nvPr/>
        </p:nvSpPr>
        <p:spPr bwMode="auto">
          <a:xfrm>
            <a:off x="1219200" y="4495800"/>
            <a:ext cx="6172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algn="l" eaLnBrk="1" hangingPunct="1">
              <a:spcBef>
                <a:spcPct val="50000"/>
              </a:spcBef>
            </a:pPr>
            <a:endParaRPr lang="en-US"/>
          </a:p>
        </p:txBody>
      </p:sp>
      <p:sp>
        <p:nvSpPr>
          <p:cNvPr id="40969" name="Text Box 7"/>
          <p:cNvSpPr txBox="1">
            <a:spLocks noChangeArrowheads="1"/>
          </p:cNvSpPr>
          <p:nvPr/>
        </p:nvSpPr>
        <p:spPr bwMode="auto">
          <a:xfrm>
            <a:off x="1219200" y="4411663"/>
            <a:ext cx="6248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algn="l" eaLnBrk="1" hangingPunct="1">
              <a:spcBef>
                <a:spcPct val="50000"/>
              </a:spcBef>
            </a:pPr>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41987"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fld id="{3A29F2EF-ECE3-4881-80E3-5875D0FD1BBE}" type="slidenum">
              <a:rPr lang="en-US" sz="1400" smtClean="0"/>
              <a:pPr eaLnBrk="1" hangingPunct="1"/>
              <a:t>33</a:t>
            </a:fld>
            <a:endParaRPr lang="en-US" sz="1400" smtClean="0"/>
          </a:p>
        </p:txBody>
      </p:sp>
      <p:sp>
        <p:nvSpPr>
          <p:cNvPr id="41988" name="Rectangle 2"/>
          <p:cNvSpPr>
            <a:spLocks noGrp="1" noChangeArrowheads="1"/>
          </p:cNvSpPr>
          <p:nvPr>
            <p:ph type="title"/>
          </p:nvPr>
        </p:nvSpPr>
        <p:spPr>
          <a:xfrm>
            <a:off x="1698625" y="739775"/>
            <a:ext cx="5613400" cy="922338"/>
          </a:xfrm>
          <a:effectLst>
            <a:outerShdw dist="17961" dir="13500000" algn="ctr" rotWithShape="0">
              <a:schemeClr val="tx1"/>
            </a:outerShdw>
          </a:effectLst>
        </p:spPr>
        <p:txBody>
          <a:bodyPr lIns="90488" tIns="44450" rIns="90488" bIns="44450"/>
          <a:lstStyle/>
          <a:p>
            <a:pPr eaLnBrk="1" hangingPunct="1"/>
            <a:r>
              <a:rPr lang="en-US" smtClean="0"/>
              <a:t>The Gilbreths</a:t>
            </a:r>
          </a:p>
        </p:txBody>
      </p:sp>
      <p:sp>
        <p:nvSpPr>
          <p:cNvPr id="41989" name="Rectangle 3"/>
          <p:cNvSpPr>
            <a:spLocks noGrp="1" noChangeArrowheads="1"/>
          </p:cNvSpPr>
          <p:nvPr>
            <p:ph type="body" idx="1"/>
          </p:nvPr>
        </p:nvSpPr>
        <p:spPr>
          <a:xfrm>
            <a:off x="423863" y="1524000"/>
            <a:ext cx="8451850" cy="4776788"/>
          </a:xfrm>
          <a:noFill/>
        </p:spPr>
        <p:txBody>
          <a:bodyPr lIns="90488" tIns="44450" rIns="90488" bIns="44450"/>
          <a:lstStyle/>
          <a:p>
            <a:pPr eaLnBrk="1" hangingPunct="1"/>
            <a:r>
              <a:rPr lang="en-US" sz="2900" smtClean="0"/>
              <a:t>Frank and Lillian Gilbreth refined Taylor’s methods.</a:t>
            </a:r>
            <a:endParaRPr lang="en-US" sz="2500" smtClean="0"/>
          </a:p>
          <a:p>
            <a:pPr lvl="1" eaLnBrk="1" hangingPunct="1">
              <a:buSzPct val="75000"/>
            </a:pPr>
            <a:r>
              <a:rPr lang="en-US" sz="2400" smtClean="0"/>
              <a:t>Made many improvements to time and motion studies.</a:t>
            </a:r>
          </a:p>
          <a:p>
            <a:pPr eaLnBrk="1" hangingPunct="1"/>
            <a:r>
              <a:rPr lang="en-US" sz="2900" smtClean="0"/>
              <a:t>Time and motion studies:</a:t>
            </a:r>
            <a:endParaRPr lang="en-US" sz="2500" smtClean="0"/>
          </a:p>
          <a:p>
            <a:pPr lvl="1" eaLnBrk="1" hangingPunct="1">
              <a:buSzPct val="75000"/>
            </a:pPr>
            <a:r>
              <a:rPr lang="en-US" sz="2400" smtClean="0"/>
              <a:t>1. </a:t>
            </a:r>
            <a:r>
              <a:rPr lang="en-US" sz="2400" i="1" smtClean="0"/>
              <a:t>Break down each action</a:t>
            </a:r>
            <a:r>
              <a:rPr lang="en-US" sz="2400" smtClean="0"/>
              <a:t> into components.</a:t>
            </a:r>
          </a:p>
          <a:p>
            <a:pPr lvl="1" eaLnBrk="1" hangingPunct="1">
              <a:buSzPct val="75000"/>
            </a:pPr>
            <a:r>
              <a:rPr lang="en-US" sz="2400" smtClean="0"/>
              <a:t>2. </a:t>
            </a:r>
            <a:r>
              <a:rPr lang="en-US" sz="2400" i="1" smtClean="0"/>
              <a:t>Find better ways</a:t>
            </a:r>
            <a:r>
              <a:rPr lang="en-US" sz="2400" smtClean="0"/>
              <a:t> to perform it.</a:t>
            </a:r>
          </a:p>
          <a:p>
            <a:pPr lvl="1" eaLnBrk="1" hangingPunct="1">
              <a:buSzPct val="75000"/>
            </a:pPr>
            <a:r>
              <a:rPr lang="en-US" sz="2400" smtClean="0"/>
              <a:t>3. </a:t>
            </a:r>
            <a:r>
              <a:rPr lang="en-US" sz="2400" i="1" smtClean="0"/>
              <a:t>Reorganize each action</a:t>
            </a:r>
            <a:r>
              <a:rPr lang="en-US" sz="2400" smtClean="0"/>
              <a:t> to be more efficient.</a:t>
            </a:r>
          </a:p>
          <a:p>
            <a:pPr eaLnBrk="1" hangingPunct="1"/>
            <a:r>
              <a:rPr lang="en-US" sz="2900" smtClean="0"/>
              <a:t>Gilbreths also studied fatigue problems, lighting, heating and other worker issues.</a:t>
            </a:r>
            <a:endParaRPr lang="en-US" sz="2500" smtClean="0"/>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r>
              <a:rPr lang="en-US" sz="1400" smtClean="0"/>
              <a:t>Operations  --  Prof. Juran</a:t>
            </a:r>
          </a:p>
        </p:txBody>
      </p:sp>
      <p:sp>
        <p:nvSpPr>
          <p:cNvPr id="4301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fld id="{DDD22A99-8C05-48EF-8BBA-21ECB39D0FB7}" type="slidenum">
              <a:rPr lang="en-US" sz="1400" smtClean="0"/>
              <a:pPr eaLnBrk="1" hangingPunct="1"/>
              <a:t>34</a:t>
            </a:fld>
            <a:endParaRPr lang="en-US" sz="1400" smtClean="0"/>
          </a:p>
        </p:txBody>
      </p:sp>
      <p:sp>
        <p:nvSpPr>
          <p:cNvPr id="43012" name="Rectangle 2"/>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43013" name="Text Box 3"/>
          <p:cNvSpPr txBox="1">
            <a:spLocks noChangeArrowheads="1"/>
          </p:cNvSpPr>
          <p:nvPr/>
        </p:nvSpPr>
        <p:spPr bwMode="auto">
          <a:xfrm>
            <a:off x="1524000" y="533400"/>
            <a:ext cx="6248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Book Antiqua" pitchFamily="18" charset="0"/>
              </a:defRPr>
            </a:lvl1pPr>
            <a:lvl2pPr marL="742950" indent="-285750" eaLnBrk="0" hangingPunct="0">
              <a:defRPr sz="2400">
                <a:solidFill>
                  <a:schemeClr val="tx1"/>
                </a:solidFill>
                <a:latin typeface="Book Antiqua" pitchFamily="18" charset="0"/>
              </a:defRPr>
            </a:lvl2pPr>
            <a:lvl3pPr marL="1143000" indent="-228600" eaLnBrk="0" hangingPunct="0">
              <a:defRPr sz="2400">
                <a:solidFill>
                  <a:schemeClr val="tx1"/>
                </a:solidFill>
                <a:latin typeface="Book Antiqua" pitchFamily="18" charset="0"/>
              </a:defRPr>
            </a:lvl3pPr>
            <a:lvl4pPr marL="1600200" indent="-228600" eaLnBrk="0" hangingPunct="0">
              <a:defRPr sz="2400">
                <a:solidFill>
                  <a:schemeClr val="tx1"/>
                </a:solidFill>
                <a:latin typeface="Book Antiqua" pitchFamily="18" charset="0"/>
              </a:defRPr>
            </a:lvl4pPr>
            <a:lvl5pPr marL="2057400" indent="-228600" eaLnBrk="0" hangingPunct="0">
              <a:defRPr sz="2400">
                <a:solidFill>
                  <a:schemeClr val="tx1"/>
                </a:solidFill>
                <a:latin typeface="Book Antiqua" pitchFamily="18" charset="0"/>
              </a:defRPr>
            </a:lvl5pPr>
            <a:lvl6pPr marL="2514600" indent="-228600" algn="ctr" eaLnBrk="0" fontAlgn="base" hangingPunct="0">
              <a:spcBef>
                <a:spcPct val="0"/>
              </a:spcBef>
              <a:spcAft>
                <a:spcPct val="0"/>
              </a:spcAft>
              <a:defRPr sz="2400">
                <a:solidFill>
                  <a:schemeClr val="tx1"/>
                </a:solidFill>
                <a:latin typeface="Book Antiqua" pitchFamily="18" charset="0"/>
              </a:defRPr>
            </a:lvl6pPr>
            <a:lvl7pPr marL="2971800" indent="-228600" algn="ctr" eaLnBrk="0" fontAlgn="base" hangingPunct="0">
              <a:spcBef>
                <a:spcPct val="0"/>
              </a:spcBef>
              <a:spcAft>
                <a:spcPct val="0"/>
              </a:spcAft>
              <a:defRPr sz="2400">
                <a:solidFill>
                  <a:schemeClr val="tx1"/>
                </a:solidFill>
                <a:latin typeface="Book Antiqua" pitchFamily="18" charset="0"/>
              </a:defRPr>
            </a:lvl7pPr>
            <a:lvl8pPr marL="3429000" indent="-228600" algn="ctr" eaLnBrk="0" fontAlgn="base" hangingPunct="0">
              <a:spcBef>
                <a:spcPct val="0"/>
              </a:spcBef>
              <a:spcAft>
                <a:spcPct val="0"/>
              </a:spcAft>
              <a:defRPr sz="2400">
                <a:solidFill>
                  <a:schemeClr val="tx1"/>
                </a:solidFill>
                <a:latin typeface="Book Antiqua" pitchFamily="18" charset="0"/>
              </a:defRPr>
            </a:lvl8pPr>
            <a:lvl9pPr marL="3886200" indent="-228600" algn="ctr" eaLnBrk="0" fontAlgn="base" hangingPunct="0">
              <a:spcBef>
                <a:spcPct val="0"/>
              </a:spcBef>
              <a:spcAft>
                <a:spcPct val="0"/>
              </a:spcAft>
              <a:defRPr sz="2400">
                <a:solidFill>
                  <a:schemeClr val="tx1"/>
                </a:solidFill>
                <a:latin typeface="Book Antiqua" pitchFamily="18" charset="0"/>
              </a:defRPr>
            </a:lvl9pPr>
          </a:lstStyle>
          <a:p>
            <a:pPr eaLnBrk="1" hangingPunct="1">
              <a:spcBef>
                <a:spcPct val="50000"/>
              </a:spcBef>
            </a:pPr>
            <a:r>
              <a:rPr lang="en-US" sz="3600" b="1"/>
              <a:t>Summary </a:t>
            </a:r>
          </a:p>
        </p:txBody>
      </p:sp>
      <p:sp>
        <p:nvSpPr>
          <p:cNvPr id="43014" name="Rectangle 3"/>
          <p:cNvSpPr>
            <a:spLocks noGrp="1" noChangeArrowheads="1"/>
          </p:cNvSpPr>
          <p:nvPr>
            <p:ph type="body" idx="1"/>
          </p:nvPr>
        </p:nvSpPr>
        <p:spPr>
          <a:noFill/>
        </p:spPr>
        <p:txBody>
          <a:bodyPr/>
          <a:lstStyle/>
          <a:p>
            <a:pPr eaLnBrk="1" hangingPunct="1"/>
            <a:r>
              <a:rPr lang="en-US" dirty="0" smtClean="0"/>
              <a:t>Types of Processes </a:t>
            </a:r>
          </a:p>
          <a:p>
            <a:pPr eaLnBrk="1" hangingPunct="1"/>
            <a:r>
              <a:rPr lang="en-US" dirty="0" smtClean="0"/>
              <a:t>Kristin</a:t>
            </a:r>
          </a:p>
          <a:p>
            <a:pPr eaLnBrk="1" hangingPunct="1"/>
            <a:r>
              <a:rPr lang="en-US" dirty="0" err="1" smtClean="0"/>
              <a:t>Benihana</a:t>
            </a:r>
            <a:endParaRPr lang="en-US" dirty="0" smtClean="0"/>
          </a:p>
          <a:p>
            <a:pPr eaLnBrk="1" hangingPunct="1"/>
            <a:r>
              <a:rPr lang="en-US" dirty="0" smtClean="0"/>
              <a:t>Scientific Management</a:t>
            </a:r>
          </a:p>
        </p:txBody>
      </p:sp>
    </p:spTree>
  </p:cSld>
  <p:clrMapOvr>
    <a:masterClrMapping/>
  </p:clrMapOvr>
  <p:transition>
    <p:pull dir="ru"/>
  </p:transition>
</p:sld>
</file>

<file path=ppt/theme/theme1.xml><?xml version="1.0" encoding="utf-8"?>
<a:theme xmlns:a="http://schemas.openxmlformats.org/drawingml/2006/main" name="nyu-om">
  <a:themeElements>
    <a:clrScheme name="nyu-om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nyu-om">
      <a:majorFont>
        <a:latin typeface="Book Antiqua"/>
        <a:ea typeface=""/>
        <a:cs typeface=""/>
      </a:majorFont>
      <a:minorFont>
        <a:latin typeface="Book Antiqu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Book Antiqua"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Book Antiqua" pitchFamily="18" charset="0"/>
          </a:defRPr>
        </a:defPPr>
      </a:lstStyle>
    </a:lnDef>
  </a:objectDefaults>
  <a:extraClrSchemeLst>
    <a:extraClrScheme>
      <a:clrScheme name="nyu-om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nyu-om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nyu-om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nyu-om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nyu-om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nyu-om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nyu-om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F:\OMCore\nyu-om.pot</Template>
  <TotalTime>274507344</TotalTime>
  <Pages>20</Pages>
  <Words>1587</Words>
  <Application>Microsoft Office PowerPoint</Application>
  <PresentationFormat>On-screen Show (4:3)</PresentationFormat>
  <Paragraphs>254</Paragraphs>
  <Slides>34</Slides>
  <Notes>34</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2</vt:i4>
      </vt:variant>
      <vt:variant>
        <vt:lpstr>Slide Titles</vt:lpstr>
      </vt:variant>
      <vt:variant>
        <vt:i4>34</vt:i4>
      </vt:variant>
    </vt:vector>
  </HeadingPairs>
  <TitlesOfParts>
    <vt:vector size="41" baseType="lpstr">
      <vt:lpstr>Arial</vt:lpstr>
      <vt:lpstr>Book Antiqua</vt:lpstr>
      <vt:lpstr>Times New Roman</vt:lpstr>
      <vt:lpstr>Wingdings</vt:lpstr>
      <vt:lpstr>nyu-om</vt:lpstr>
      <vt:lpstr>Microsoft Word Picture</vt:lpstr>
      <vt:lpstr>Microsoft Equation 3.0</vt:lpstr>
      <vt:lpstr>PowerPoint Presentation</vt:lpstr>
      <vt:lpstr>PowerPoint Presentation</vt:lpstr>
      <vt:lpstr>PowerPoint Presentation</vt:lpstr>
      <vt:lpstr>Process Flow Structures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Historical Development of OM</vt:lpstr>
      <vt:lpstr>Scientific Management</vt:lpstr>
      <vt:lpstr>Taylor’s Industrial Environment</vt:lpstr>
      <vt:lpstr>Scientific Management</vt:lpstr>
      <vt:lpstr>Taylor’s 4 Principles</vt:lpstr>
      <vt:lpstr>Resistance to Taylor </vt:lpstr>
      <vt:lpstr>PowerPoint Presentation</vt:lpstr>
      <vt:lpstr>The Gilbreths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Juran</dc:creator>
  <cp:lastModifiedBy>Juran, David</cp:lastModifiedBy>
  <cp:revision>122</cp:revision>
  <cp:lastPrinted>1601-01-01T00:00:00Z</cp:lastPrinted>
  <dcterms:created xsi:type="dcterms:W3CDTF">1997-10-01T23:09:06Z</dcterms:created>
  <dcterms:modified xsi:type="dcterms:W3CDTF">2018-01-02T20:20:48Z</dcterms:modified>
</cp:coreProperties>
</file>