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4" r:id="rId1"/>
  </p:sldMasterIdLst>
  <p:notesMasterIdLst>
    <p:notesMasterId r:id="rId41"/>
  </p:notesMasterIdLst>
  <p:handoutMasterIdLst>
    <p:handoutMasterId r:id="rId42"/>
  </p:handoutMasterIdLst>
  <p:sldIdLst>
    <p:sldId id="302" r:id="rId2"/>
    <p:sldId id="257" r:id="rId3"/>
    <p:sldId id="303" r:id="rId4"/>
    <p:sldId id="304" r:id="rId5"/>
    <p:sldId id="305" r:id="rId6"/>
    <p:sldId id="306" r:id="rId7"/>
    <p:sldId id="328" r:id="rId8"/>
    <p:sldId id="314" r:id="rId9"/>
    <p:sldId id="329" r:id="rId10"/>
    <p:sldId id="330" r:id="rId11"/>
    <p:sldId id="308" r:id="rId12"/>
    <p:sldId id="316" r:id="rId13"/>
    <p:sldId id="331" r:id="rId14"/>
    <p:sldId id="309" r:id="rId15"/>
    <p:sldId id="310" r:id="rId16"/>
    <p:sldId id="327" r:id="rId17"/>
    <p:sldId id="315" r:id="rId18"/>
    <p:sldId id="332" r:id="rId19"/>
    <p:sldId id="333" r:id="rId20"/>
    <p:sldId id="311" r:id="rId21"/>
    <p:sldId id="324" r:id="rId22"/>
    <p:sldId id="307" r:id="rId23"/>
    <p:sldId id="312" r:id="rId24"/>
    <p:sldId id="317" r:id="rId25"/>
    <p:sldId id="334" r:id="rId26"/>
    <p:sldId id="325" r:id="rId27"/>
    <p:sldId id="339" r:id="rId28"/>
    <p:sldId id="340" r:id="rId29"/>
    <p:sldId id="341" r:id="rId30"/>
    <p:sldId id="342" r:id="rId31"/>
    <p:sldId id="343" r:id="rId32"/>
    <p:sldId id="344" r:id="rId33"/>
    <p:sldId id="345" r:id="rId34"/>
    <p:sldId id="346" r:id="rId35"/>
    <p:sldId id="347" r:id="rId36"/>
    <p:sldId id="348" r:id="rId37"/>
    <p:sldId id="349" r:id="rId38"/>
    <p:sldId id="350" r:id="rId39"/>
    <p:sldId id="338" r:id="rId40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F4300"/>
    <a:srgbClr val="00AE00"/>
    <a:srgbClr val="DA9D70"/>
    <a:srgbClr val="FDF5BA"/>
    <a:srgbClr val="FF92A2"/>
    <a:srgbClr val="66CCFF"/>
    <a:srgbClr val="008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9174" autoAdjust="0"/>
    <p:restoredTop sz="99827" autoAdjust="0"/>
  </p:normalViewPr>
  <p:slideViewPr>
    <p:cSldViewPr>
      <p:cViewPr varScale="1">
        <p:scale>
          <a:sx n="74" d="100"/>
          <a:sy n="74" d="100"/>
        </p:scale>
        <p:origin x="166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  <p:sld r:id="rId27" collapse="1"/>
      <p:sld r:id="rId28" collapse="1"/>
      <p:sld r:id="rId29" collapse="1"/>
      <p:sld r:id="rId30" collapse="1"/>
      <p:sld r:id="rId31" collapse="1"/>
      <p:sld r:id="rId32" collapse="1"/>
      <p:sld r:id="rId33" collapse="1"/>
      <p:sld r:id="rId3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1.xml"/><Relationship Id="rId13" Type="http://schemas.openxmlformats.org/officeDocument/2006/relationships/slide" Target="slides/slide16.xml"/><Relationship Id="rId18" Type="http://schemas.openxmlformats.org/officeDocument/2006/relationships/slide" Target="slides/slide21.xml"/><Relationship Id="rId26" Type="http://schemas.openxmlformats.org/officeDocument/2006/relationships/slide" Target="slides/slide30.xml"/><Relationship Id="rId3" Type="http://schemas.openxmlformats.org/officeDocument/2006/relationships/slide" Target="slides/slide4.xml"/><Relationship Id="rId21" Type="http://schemas.openxmlformats.org/officeDocument/2006/relationships/slide" Target="slides/slide24.xml"/><Relationship Id="rId34" Type="http://schemas.openxmlformats.org/officeDocument/2006/relationships/slide" Target="slides/slide39.xml"/><Relationship Id="rId7" Type="http://schemas.openxmlformats.org/officeDocument/2006/relationships/slide" Target="slides/slide9.xml"/><Relationship Id="rId12" Type="http://schemas.openxmlformats.org/officeDocument/2006/relationships/slide" Target="slides/slide15.xml"/><Relationship Id="rId17" Type="http://schemas.openxmlformats.org/officeDocument/2006/relationships/slide" Target="slides/slide20.xml"/><Relationship Id="rId25" Type="http://schemas.openxmlformats.org/officeDocument/2006/relationships/slide" Target="slides/slide29.xml"/><Relationship Id="rId33" Type="http://schemas.openxmlformats.org/officeDocument/2006/relationships/slide" Target="slides/slide37.xml"/><Relationship Id="rId2" Type="http://schemas.openxmlformats.org/officeDocument/2006/relationships/slide" Target="slides/slide3.xml"/><Relationship Id="rId16" Type="http://schemas.openxmlformats.org/officeDocument/2006/relationships/slide" Target="slides/slide19.xml"/><Relationship Id="rId20" Type="http://schemas.openxmlformats.org/officeDocument/2006/relationships/slide" Target="slides/slide23.xml"/><Relationship Id="rId29" Type="http://schemas.openxmlformats.org/officeDocument/2006/relationships/slide" Target="slides/slide33.xml"/><Relationship Id="rId1" Type="http://schemas.openxmlformats.org/officeDocument/2006/relationships/slide" Target="slides/slide2.xml"/><Relationship Id="rId6" Type="http://schemas.openxmlformats.org/officeDocument/2006/relationships/slide" Target="slides/slide8.xml"/><Relationship Id="rId11" Type="http://schemas.openxmlformats.org/officeDocument/2006/relationships/slide" Target="slides/slide14.xml"/><Relationship Id="rId24" Type="http://schemas.openxmlformats.org/officeDocument/2006/relationships/slide" Target="slides/slide28.xml"/><Relationship Id="rId32" Type="http://schemas.openxmlformats.org/officeDocument/2006/relationships/slide" Target="slides/slide36.xml"/><Relationship Id="rId5" Type="http://schemas.openxmlformats.org/officeDocument/2006/relationships/slide" Target="slides/slide6.xml"/><Relationship Id="rId15" Type="http://schemas.openxmlformats.org/officeDocument/2006/relationships/slide" Target="slides/slide18.xml"/><Relationship Id="rId23" Type="http://schemas.openxmlformats.org/officeDocument/2006/relationships/slide" Target="slides/slide26.xml"/><Relationship Id="rId28" Type="http://schemas.openxmlformats.org/officeDocument/2006/relationships/slide" Target="slides/slide32.xml"/><Relationship Id="rId10" Type="http://schemas.openxmlformats.org/officeDocument/2006/relationships/slide" Target="slides/slide13.xml"/><Relationship Id="rId19" Type="http://schemas.openxmlformats.org/officeDocument/2006/relationships/slide" Target="slides/slide22.xml"/><Relationship Id="rId31" Type="http://schemas.openxmlformats.org/officeDocument/2006/relationships/slide" Target="slides/slide35.xml"/><Relationship Id="rId4" Type="http://schemas.openxmlformats.org/officeDocument/2006/relationships/slide" Target="slides/slide5.xml"/><Relationship Id="rId9" Type="http://schemas.openxmlformats.org/officeDocument/2006/relationships/slide" Target="slides/slide12.xml"/><Relationship Id="rId14" Type="http://schemas.openxmlformats.org/officeDocument/2006/relationships/slide" Target="slides/slide17.xml"/><Relationship Id="rId22" Type="http://schemas.openxmlformats.org/officeDocument/2006/relationships/slide" Target="slides/slide25.xml"/><Relationship Id="rId27" Type="http://schemas.openxmlformats.org/officeDocument/2006/relationships/slide" Target="slides/slide31.xml"/><Relationship Id="rId30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96711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457200" y="3322638"/>
            <a:ext cx="5867400" cy="5135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notes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963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</p:spTree>
    <p:extLst>
      <p:ext uri="{BB962C8B-B14F-4D97-AF65-F5344CB8AC3E}">
        <p14:creationId xmlns:p14="http://schemas.microsoft.com/office/powerpoint/2010/main" val="3222930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Book Antiqua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Book Antiqua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Book Antiqua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Book Antiqua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Book Antiqua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74823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43015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58788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3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44039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489160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45063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1103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46087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29903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47111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187954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065075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5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49159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790785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0183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203435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00979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2231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324709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3255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882245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4279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714283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5303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818657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6327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444639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5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7351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901660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8375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668333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9399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874524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60423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60726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61447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718812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7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62471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749123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63495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976606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64519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33644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65543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447949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66567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124890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8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67591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602712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3886201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3886201" y="8686801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49" tIns="0" rIns="19049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0" y="8686801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6861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68615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120319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3886201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3886201" y="8686801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49" tIns="0" rIns="19049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0" y="8686801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6963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69639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688472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3886201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3886201" y="8686801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49" tIns="0" rIns="19049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8686801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7066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70663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0505304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3886201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3886201" y="8686801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49" tIns="0" rIns="19049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8686801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7168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71687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612085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3886201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3886201" y="8686801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49" tIns="0" rIns="19049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8686801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7271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72711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2865261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3886201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3886201" y="8686801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49" tIns="0" rIns="19049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8686801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7373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73735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6840862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3886201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3886201" y="8686801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49" tIns="0" rIns="19049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8686801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7475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7475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74759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915096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3886201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3886201" y="8686801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49" tIns="0" rIns="19049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0" y="8686801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7578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7578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75783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6930449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3886201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3886201" y="8686801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49" tIns="0" rIns="19049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0" y="8686801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7680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7680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76807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9949459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3886201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3886201" y="8686801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49" tIns="0" rIns="19049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0" y="8686801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7783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77831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8259516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3886201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3886201" y="8686801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49" tIns="0" rIns="19049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0" y="8686801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7885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7" tIns="45718" rIns="91437" bIns="45718" anchor="ctr"/>
          <a:lstStyle/>
          <a:p>
            <a:endParaRPr lang="en-US"/>
          </a:p>
        </p:txBody>
      </p:sp>
      <p:sp>
        <p:nvSpPr>
          <p:cNvPr id="7885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 cap="flat"/>
        </p:spPr>
      </p:sp>
      <p:sp>
        <p:nvSpPr>
          <p:cNvPr id="78855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1239960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7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7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noFill/>
          <a:ln cap="flat"/>
        </p:spPr>
      </p:sp>
      <p:sp>
        <p:nvSpPr>
          <p:cNvPr id="79879" name="Rectangle 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98386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A26511-DFB8-48EB-A392-B09528EBE4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752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0DD2DE-8769-4A88-B578-3093FF2E1B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88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8331D-9213-4EAE-BDBA-F74B3FBC45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343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7A96-7E04-44F0-A6FE-E065DCB133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743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8" name="Rectangle 10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BF239D-2F5C-4FB3-8E49-B9861A889E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467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FAEED-9D0D-4611-953C-FF59B33CA0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859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1C3A25-D80A-4F31-A890-AA2AD068AE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664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480062-0DE2-4623-9C24-16E2609E02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205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6F69E1-EEFA-47DB-B3B9-63B2B6E2FD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119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3B41E8-ECBE-4553-AF9F-601303CE9E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19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BCDC9-2A21-4E95-802A-5916524CF6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9632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102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C4BC0-49EB-4110-9C84-5258018474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029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39620" name="Rectangle 102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58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239621" name="Rectangle 102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397017FC-3B6B-4C3E-85E3-C94F1F1B74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0" name="Rectangle 1030"/>
          <p:cNvSpPr>
            <a:spLocks noChangeArrowheads="1"/>
          </p:cNvSpPr>
          <p:nvPr/>
        </p:nvSpPr>
        <p:spPr bwMode="auto">
          <a:xfrm>
            <a:off x="6324600" y="6616700"/>
            <a:ext cx="2819400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00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l" eaLnBrk="0" hangingPunct="0">
              <a:buFontTx/>
              <a:buChar char="©"/>
            </a:pPr>
            <a:r>
              <a:rPr lang="en-US" sz="1000" b="1" i="1">
                <a:solidFill>
                  <a:schemeClr val="bg1"/>
                </a:solidFill>
              </a:rPr>
              <a:t>The McGraw-Hill Companies, Inc., 2004</a:t>
            </a:r>
          </a:p>
        </p:txBody>
      </p:sp>
      <p:sp>
        <p:nvSpPr>
          <p:cNvPr id="1031" name="Rectangle 1031"/>
          <p:cNvSpPr>
            <a:spLocks noChangeArrowheads="1"/>
          </p:cNvSpPr>
          <p:nvPr userDrawn="1"/>
        </p:nvSpPr>
        <p:spPr bwMode="auto">
          <a:xfrm>
            <a:off x="6324600" y="6616700"/>
            <a:ext cx="2819400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003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l" eaLnBrk="0" hangingPunct="0">
              <a:buFontTx/>
              <a:buChar char="©"/>
            </a:pPr>
            <a:r>
              <a:rPr lang="en-US" sz="1000" b="1" i="1">
                <a:solidFill>
                  <a:schemeClr val="bg1"/>
                </a:solidFill>
              </a:rPr>
              <a:t>The McGraw-Hill Companies, Inc., 2004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w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1847850" y="4191000"/>
            <a:ext cx="54737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4800"/>
              <a:t>Process Analysis III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004" y="2514600"/>
            <a:ext cx="7193992" cy="1381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/>
              <a:t>Operations  --  Prof. Juran</a:t>
            </a:r>
          </a:p>
        </p:txBody>
      </p:sp>
      <p:sp>
        <p:nvSpPr>
          <p:cNvPr id="307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4B49A652-17EE-4626-988E-75F5FDA89292}" type="slidenum">
              <a:rPr lang="en-US" sz="1400"/>
              <a:pPr eaLnBrk="1" hangingPunct="1"/>
              <a:t>2</a:t>
            </a:fld>
            <a:endParaRPr lang="en-US" sz="14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7" name="Text Box 9"/>
          <p:cNvSpPr txBox="1">
            <a:spLocks noChangeArrowheads="1"/>
          </p:cNvSpPr>
          <p:nvPr/>
        </p:nvSpPr>
        <p:spPr bwMode="auto">
          <a:xfrm>
            <a:off x="1524000" y="5334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/>
              <a:t>Outline </a:t>
            </a:r>
          </a:p>
        </p:txBody>
      </p:sp>
      <p:sp>
        <p:nvSpPr>
          <p:cNvPr id="3078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  <a:noFill/>
        </p:spPr>
        <p:txBody>
          <a:bodyPr/>
          <a:lstStyle/>
          <a:p>
            <a:pPr>
              <a:spcAft>
                <a:spcPct val="20000"/>
              </a:spcAft>
            </a:pPr>
            <a:r>
              <a:rPr lang="en-US" smtClean="0"/>
              <a:t>Set-up times</a:t>
            </a:r>
          </a:p>
          <a:p>
            <a:pPr>
              <a:spcAft>
                <a:spcPct val="20000"/>
              </a:spcAft>
            </a:pPr>
            <a:r>
              <a:rPr lang="en-US" smtClean="0"/>
              <a:t>Lot sizes</a:t>
            </a:r>
          </a:p>
          <a:p>
            <a:pPr>
              <a:spcAft>
                <a:spcPct val="20000"/>
              </a:spcAft>
            </a:pPr>
            <a:r>
              <a:rPr lang="en-US" smtClean="0"/>
              <a:t>Effects on capacity</a:t>
            </a:r>
          </a:p>
          <a:p>
            <a:pPr>
              <a:spcAft>
                <a:spcPct val="20000"/>
              </a:spcAft>
            </a:pPr>
            <a:r>
              <a:rPr lang="en-US" smtClean="0"/>
              <a:t>Effects on process choice</a:t>
            </a:r>
          </a:p>
        </p:txBody>
      </p:sp>
    </p:spTree>
  </p:cSld>
  <p:clrMapOvr>
    <a:masterClrMapping/>
  </p:clrMapOvr>
  <p:transition>
    <p:pull dir="r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/>
              <a:t>Operations  --  Prof. Juran</a:t>
            </a:r>
          </a:p>
        </p:txBody>
      </p:sp>
      <p:sp>
        <p:nvSpPr>
          <p:cNvPr id="409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8E44FB9F-8CCE-4FE1-9538-3B7A81FEFD44}" type="slidenum">
              <a:rPr lang="en-US" sz="1400"/>
              <a:pPr eaLnBrk="1" hangingPunct="1"/>
              <a:t>3</a:t>
            </a:fld>
            <a:endParaRPr lang="en-US" sz="1400"/>
          </a:p>
        </p:txBody>
      </p:sp>
      <p:sp>
        <p:nvSpPr>
          <p:cNvPr id="4100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1524000" y="5334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/>
              <a:t>Set-up Times </a:t>
            </a:r>
          </a:p>
        </p:txBody>
      </p:sp>
      <p:sp>
        <p:nvSpPr>
          <p:cNvPr id="410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114800"/>
          </a:xfrm>
          <a:noFill/>
        </p:spPr>
        <p:txBody>
          <a:bodyPr/>
          <a:lstStyle/>
          <a:p>
            <a:pPr>
              <a:lnSpc>
                <a:spcPct val="90000"/>
              </a:lnSpc>
              <a:spcAft>
                <a:spcPct val="20000"/>
              </a:spcAft>
            </a:pPr>
            <a:r>
              <a:rPr lang="en-US" sz="2800" smtClean="0"/>
              <a:t>Many processes can be described (at least approximately) in terms of </a:t>
            </a:r>
          </a:p>
          <a:p>
            <a:pPr lvl="1">
              <a:lnSpc>
                <a:spcPct val="90000"/>
              </a:lnSpc>
              <a:spcAft>
                <a:spcPct val="20000"/>
              </a:spcAft>
            </a:pPr>
            <a:r>
              <a:rPr lang="en-US" sz="2400" smtClean="0"/>
              <a:t>a fixed set-up time and </a:t>
            </a:r>
          </a:p>
          <a:p>
            <a:pPr lvl="1">
              <a:lnSpc>
                <a:spcPct val="90000"/>
              </a:lnSpc>
              <a:spcAft>
                <a:spcPct val="20000"/>
              </a:spcAft>
            </a:pPr>
            <a:r>
              <a:rPr lang="en-US" sz="2400" smtClean="0"/>
              <a:t>a variable time per unit (a.k.a. cycle time) </a:t>
            </a:r>
          </a:p>
          <a:p>
            <a:pPr>
              <a:lnSpc>
                <a:spcPct val="90000"/>
              </a:lnSpc>
              <a:spcAft>
                <a:spcPct val="20000"/>
              </a:spcAft>
            </a:pPr>
            <a:r>
              <a:rPr lang="en-US" sz="2800" smtClean="0"/>
              <a:t>Capacity of a single activity is a function of lot size, set-up time, and cycle time</a:t>
            </a:r>
          </a:p>
          <a:p>
            <a:pPr>
              <a:lnSpc>
                <a:spcPct val="90000"/>
              </a:lnSpc>
              <a:spcAft>
                <a:spcPct val="20000"/>
              </a:spcAft>
            </a:pPr>
            <a:r>
              <a:rPr lang="en-US" sz="2800" smtClean="0"/>
              <a:t>Overall capacity of a system depends on these factors and the resulting bottlenecks across multiple activities</a:t>
            </a:r>
          </a:p>
        </p:txBody>
      </p:sp>
    </p:spTree>
  </p:cSld>
  <p:clrMapOvr>
    <a:masterClrMapping/>
  </p:clrMapOvr>
  <p:transition>
    <p:pull dir="r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/>
              <a:t>Operations  --  Prof. Juran</a:t>
            </a:r>
          </a:p>
        </p:txBody>
      </p:sp>
      <p:sp>
        <p:nvSpPr>
          <p:cNvPr id="51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B7ED8A89-FA9D-4045-AE80-BC54391FCB44}" type="slidenum">
              <a:rPr lang="en-US" sz="1400"/>
              <a:pPr eaLnBrk="1" hangingPunct="1"/>
              <a:t>4</a:t>
            </a:fld>
            <a:endParaRPr lang="en-US" sz="1400"/>
          </a:p>
        </p:txBody>
      </p:sp>
      <p:sp>
        <p:nvSpPr>
          <p:cNvPr id="5124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5" name="Text Box 3"/>
          <p:cNvSpPr txBox="1">
            <a:spLocks noChangeArrowheads="1"/>
          </p:cNvSpPr>
          <p:nvPr/>
        </p:nvSpPr>
        <p:spPr bwMode="auto">
          <a:xfrm>
            <a:off x="1524000" y="5334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/>
              <a:t>Example: Kristen </a:t>
            </a: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685800" y="1524000"/>
            <a:ext cx="7772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In general, a formula for the number of minutes to produce </a:t>
            </a:r>
            <a:r>
              <a:rPr lang="en-US" sz="2000" i="1">
                <a:cs typeface="Times New Roman" pitchFamily="18" charset="0"/>
              </a:rPr>
              <a:t>n</a:t>
            </a:r>
            <a:r>
              <a:rPr lang="en-US" sz="2000">
                <a:cs typeface="Times New Roman" pitchFamily="18" charset="0"/>
              </a:rPr>
              <a:t> one-dozen batches is given by this expression:</a:t>
            </a:r>
            <a:endParaRPr lang="en-US" sz="2000"/>
          </a:p>
        </p:txBody>
      </p:sp>
      <p:graphicFrame>
        <p:nvGraphicFramePr>
          <p:cNvPr id="5127" name="Object 7"/>
          <p:cNvGraphicFramePr>
            <a:graphicFrameLocks noChangeAspect="1"/>
          </p:cNvGraphicFramePr>
          <p:nvPr/>
        </p:nvGraphicFramePr>
        <p:xfrm>
          <a:off x="3352800" y="2438400"/>
          <a:ext cx="2819400" cy="76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r:id="rId4" imgW="596641" imgH="165028" progId="Equation.3">
                  <p:embed/>
                </p:oleObj>
              </mc:Choice>
              <mc:Fallback>
                <p:oleObj r:id="rId4" imgW="596641" imgH="165028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2438400"/>
                        <a:ext cx="2819400" cy="760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8" name="AutoShape 8"/>
          <p:cNvSpPr>
            <a:spLocks noChangeArrowheads="1"/>
          </p:cNvSpPr>
          <p:nvPr/>
        </p:nvSpPr>
        <p:spPr bwMode="auto">
          <a:xfrm>
            <a:off x="739775" y="3581400"/>
            <a:ext cx="1873250" cy="498475"/>
          </a:xfrm>
          <a:prstGeom prst="wedgeRoundRectCallout">
            <a:avLst>
              <a:gd name="adj1" fmla="val 89069"/>
              <a:gd name="adj2" fmla="val -140444"/>
              <a:gd name="adj3" fmla="val 16667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Set-up time</a:t>
            </a:r>
          </a:p>
        </p:txBody>
      </p:sp>
      <p:sp>
        <p:nvSpPr>
          <p:cNvPr id="5129" name="AutoShape 9"/>
          <p:cNvSpPr>
            <a:spLocks noChangeArrowheads="1"/>
          </p:cNvSpPr>
          <p:nvPr/>
        </p:nvSpPr>
        <p:spPr bwMode="auto">
          <a:xfrm>
            <a:off x="4251325" y="3581400"/>
            <a:ext cx="4435475" cy="498475"/>
          </a:xfrm>
          <a:prstGeom prst="wedgeRoundRectCallout">
            <a:avLst>
              <a:gd name="adj1" fmla="val -28810"/>
              <a:gd name="adj2" fmla="val -125796"/>
              <a:gd name="adj3" fmla="val 16667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Cycle time per 1-dozen batch</a:t>
            </a: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838200" y="4572000"/>
            <a:ext cx="77724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This views the cookie operation as a single activity. We arrived at these numbers through analysis of individual sub-activities at a more detailed level. </a:t>
            </a:r>
            <a:endParaRPr lang="en-US" sz="2000"/>
          </a:p>
        </p:txBody>
      </p:sp>
    </p:spTree>
  </p:cSld>
  <p:clrMapOvr>
    <a:masterClrMapping/>
  </p:clrMapOvr>
  <p:transition>
    <p:pull dir="r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/>
              <a:t>Operations  --  Prof. Juran</a:t>
            </a:r>
          </a:p>
        </p:txBody>
      </p:sp>
      <p:sp>
        <p:nvSpPr>
          <p:cNvPr id="614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B5695DDD-E93C-4F3E-B293-E204519C2138}" type="slidenum">
              <a:rPr lang="en-US" sz="1400"/>
              <a:pPr eaLnBrk="1" hangingPunct="1"/>
              <a:t>5</a:t>
            </a:fld>
            <a:endParaRPr lang="en-US" sz="1400"/>
          </a:p>
        </p:txBody>
      </p:sp>
      <p:sp>
        <p:nvSpPr>
          <p:cNvPr id="6148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9" name="Text Box 3"/>
          <p:cNvSpPr txBox="1">
            <a:spLocks noChangeArrowheads="1"/>
          </p:cNvSpPr>
          <p:nvPr/>
        </p:nvSpPr>
        <p:spPr bwMode="auto">
          <a:xfrm>
            <a:off x="1524000" y="5334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/>
              <a:t>Example: Kristen </a:t>
            </a:r>
          </a:p>
        </p:txBody>
      </p:sp>
      <p:sp>
        <p:nvSpPr>
          <p:cNvPr id="6150" name="Rectangle 4"/>
          <p:cNvSpPr>
            <a:spLocks noChangeArrowheads="1"/>
          </p:cNvSpPr>
          <p:nvPr/>
        </p:nvSpPr>
        <p:spPr bwMode="auto">
          <a:xfrm>
            <a:off x="685800" y="1524000"/>
            <a:ext cx="77724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Note that Kristen’s effective cycle time is 10 minutes per 12 cookies, or 0.8333 minutes per cookie, </a:t>
            </a:r>
            <a:r>
              <a:rPr lang="en-US" sz="2000" i="1">
                <a:cs typeface="Times New Roman" pitchFamily="18" charset="0"/>
              </a:rPr>
              <a:t>assuming a lot size of 12 cookies</a:t>
            </a:r>
            <a:r>
              <a:rPr lang="en-US" sz="2000">
                <a:cs typeface="Times New Roman" pitchFamily="18" charset="0"/>
              </a:rPr>
              <a:t>.</a:t>
            </a:r>
          </a:p>
          <a:p>
            <a:pPr algn="l">
              <a:tabLst>
                <a:tab pos="457200" algn="l"/>
              </a:tabLst>
            </a:pPr>
            <a:endParaRPr lang="en-US" sz="2000">
              <a:cs typeface="Times New Roman" pitchFamily="18" charset="0"/>
            </a:endParaRPr>
          </a:p>
          <a:p>
            <a:pPr algn="l"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We can determine the capacity of the system in a specific period of time </a:t>
            </a:r>
            <a:r>
              <a:rPr lang="en-US" sz="2000" i="1">
                <a:cs typeface="Times New Roman" pitchFamily="18" charset="0"/>
              </a:rPr>
              <a:t>T</a:t>
            </a:r>
            <a:r>
              <a:rPr lang="en-US" sz="2000">
                <a:cs typeface="Times New Roman" pitchFamily="18" charset="0"/>
              </a:rPr>
              <a:t> by solving for </a:t>
            </a:r>
            <a:r>
              <a:rPr lang="en-US" sz="2000" i="1">
                <a:cs typeface="Times New Roman" pitchFamily="18" charset="0"/>
              </a:rPr>
              <a:t>n</a:t>
            </a:r>
            <a:r>
              <a:rPr lang="en-US" sz="2000">
                <a:cs typeface="Times New Roman" pitchFamily="18" charset="0"/>
              </a:rPr>
              <a:t>:</a:t>
            </a:r>
            <a:endParaRPr lang="en-US" sz="2000"/>
          </a:p>
        </p:txBody>
      </p:sp>
      <p:graphicFrame>
        <p:nvGraphicFramePr>
          <p:cNvPr id="6151" name="Object 5"/>
          <p:cNvGraphicFramePr>
            <a:graphicFrameLocks noChangeAspect="1"/>
          </p:cNvGraphicFramePr>
          <p:nvPr/>
        </p:nvGraphicFramePr>
        <p:xfrm>
          <a:off x="2813050" y="3981450"/>
          <a:ext cx="389890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Equation" r:id="rId4" imgW="825142" imgH="177723" progId="Equation.3">
                  <p:embed/>
                </p:oleObj>
              </mc:Choice>
              <mc:Fallback>
                <p:oleObj name="Equation" r:id="rId4" imgW="825142" imgH="177723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3050" y="3981450"/>
                        <a:ext cx="3898900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pull dir="r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/>
              <a:t>Operations  --  Prof. Juran</a:t>
            </a:r>
          </a:p>
        </p:txBody>
      </p:sp>
      <p:sp>
        <p:nvSpPr>
          <p:cNvPr id="717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D4206E99-AF0F-4A3B-80DF-13CE93BDA0CC}" type="slidenum">
              <a:rPr lang="en-US" sz="1400"/>
              <a:pPr eaLnBrk="1" hangingPunct="1"/>
              <a:t>6</a:t>
            </a:fld>
            <a:endParaRPr lang="en-US" sz="1400"/>
          </a:p>
        </p:txBody>
      </p:sp>
      <p:sp>
        <p:nvSpPr>
          <p:cNvPr id="7172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Text Box 3"/>
          <p:cNvSpPr txBox="1">
            <a:spLocks noChangeArrowheads="1"/>
          </p:cNvSpPr>
          <p:nvPr/>
        </p:nvSpPr>
        <p:spPr bwMode="auto">
          <a:xfrm>
            <a:off x="1524000" y="5334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/>
              <a:t>Example 1 </a:t>
            </a:r>
          </a:p>
        </p:txBody>
      </p:sp>
      <p:sp>
        <p:nvSpPr>
          <p:cNvPr id="7174" name="Rectangle 4"/>
          <p:cNvSpPr>
            <a:spLocks noChangeArrowheads="1"/>
          </p:cNvSpPr>
          <p:nvPr/>
        </p:nvSpPr>
        <p:spPr bwMode="auto">
          <a:xfrm>
            <a:off x="685800" y="1295400"/>
            <a:ext cx="7772400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We can determine the capacity of the system in a specific period of time </a:t>
            </a:r>
            <a:r>
              <a:rPr lang="en-US" sz="2000" i="1">
                <a:cs typeface="Times New Roman" pitchFamily="18" charset="0"/>
              </a:rPr>
              <a:t>T</a:t>
            </a:r>
            <a:r>
              <a:rPr lang="en-US" sz="2000">
                <a:cs typeface="Times New Roman" pitchFamily="18" charset="0"/>
              </a:rPr>
              <a:t> by solving for </a:t>
            </a:r>
            <a:r>
              <a:rPr lang="en-US" sz="2000" i="1">
                <a:cs typeface="Times New Roman" pitchFamily="18" charset="0"/>
              </a:rPr>
              <a:t>n</a:t>
            </a:r>
            <a:r>
              <a:rPr lang="en-US" sz="2000">
                <a:cs typeface="Times New Roman" pitchFamily="18" charset="0"/>
              </a:rPr>
              <a:t>. </a:t>
            </a:r>
          </a:p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How many 1-dozen batches could Kristen produce in 4 hours?</a:t>
            </a:r>
            <a:endParaRPr lang="en-US" sz="2000"/>
          </a:p>
        </p:txBody>
      </p:sp>
      <p:pic>
        <p:nvPicPr>
          <p:cNvPr id="717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6400" y="2590800"/>
            <a:ext cx="13103225" cy="210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6" name="Rectangle 7"/>
          <p:cNvSpPr>
            <a:spLocks noChangeArrowheads="1"/>
          </p:cNvSpPr>
          <p:nvPr/>
        </p:nvSpPr>
        <p:spPr bwMode="auto">
          <a:xfrm>
            <a:off x="685800" y="4572000"/>
            <a:ext cx="7772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In this situation, the capacity of the system is a linear function of the time available.</a:t>
            </a:r>
            <a:endParaRPr lang="en-US" sz="2000"/>
          </a:p>
        </p:txBody>
      </p:sp>
    </p:spTree>
  </p:cSld>
  <p:clrMapOvr>
    <a:masterClrMapping/>
  </p:clrMapOvr>
  <p:transition>
    <p:pull dir="r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/>
              <a:t>Operations  --  Prof. Juran</a:t>
            </a:r>
          </a:p>
        </p:txBody>
      </p:sp>
      <p:sp>
        <p:nvSpPr>
          <p:cNvPr id="819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25100A5E-911D-4498-AD1C-4152E5B9D928}" type="slidenum">
              <a:rPr lang="en-US" sz="1400"/>
              <a:pPr eaLnBrk="1" hangingPunct="1"/>
              <a:t>7</a:t>
            </a:fld>
            <a:endParaRPr lang="en-US" sz="140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5200"/>
            <a:ext cx="9144000" cy="525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/>
              <a:t>Operations  --  Prof. Juran</a:t>
            </a:r>
          </a:p>
        </p:txBody>
      </p:sp>
      <p:sp>
        <p:nvSpPr>
          <p:cNvPr id="921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BE4255E6-2E86-45B7-AB6F-DCACE8EA63FE}" type="slidenum">
              <a:rPr lang="en-US" sz="1400"/>
              <a:pPr eaLnBrk="1" hangingPunct="1"/>
              <a:t>8</a:t>
            </a:fld>
            <a:endParaRPr lang="en-US" sz="1400"/>
          </a:p>
        </p:txBody>
      </p:sp>
      <p:sp>
        <p:nvSpPr>
          <p:cNvPr id="9220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9221" name="Picture 3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452563"/>
            <a:ext cx="8382000" cy="2771775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</p:cSld>
  <p:clrMapOvr>
    <a:masterClrMapping/>
  </p:clrMapOvr>
  <p:transition>
    <p:pull dir="r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/>
              <a:t>Operations  --  Prof. Juran</a:t>
            </a:r>
          </a:p>
        </p:txBody>
      </p:sp>
      <p:sp>
        <p:nvSpPr>
          <p:cNvPr id="1024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570C2AD2-A2BD-4E31-B46E-F150BABCF45B}" type="slidenum">
              <a:rPr lang="en-US" sz="1400"/>
              <a:pPr eaLnBrk="1" hangingPunct="1"/>
              <a:t>9</a:t>
            </a:fld>
            <a:endParaRPr lang="en-US" sz="1400"/>
          </a:p>
        </p:txBody>
      </p:sp>
      <p:sp>
        <p:nvSpPr>
          <p:cNvPr id="10244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5" name="Text Box 3"/>
          <p:cNvSpPr txBox="1">
            <a:spLocks noChangeArrowheads="1"/>
          </p:cNvSpPr>
          <p:nvPr/>
        </p:nvSpPr>
        <p:spPr bwMode="auto">
          <a:xfrm>
            <a:off x="1524000" y="5334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/>
              <a:t>Example 2 </a:t>
            </a: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685800" y="1371600"/>
            <a:ext cx="7772400" cy="495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This assumes that the set-up only needs to be done once.</a:t>
            </a:r>
          </a:p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What if there were a 16-minute set-up for every lot?</a:t>
            </a:r>
          </a:p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endParaRPr lang="en-US" sz="2000">
              <a:cs typeface="Times New Roman" pitchFamily="18" charset="0"/>
            </a:endParaRPr>
          </a:p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This effectively makes the set-up time zero, and the cycle time 26 minutes per 12-cookie lot.</a:t>
            </a:r>
          </a:p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endParaRPr lang="en-US" sz="2000">
              <a:cs typeface="Times New Roman" pitchFamily="18" charset="0"/>
            </a:endParaRPr>
          </a:p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endParaRPr lang="en-US" sz="2000">
              <a:cs typeface="Times New Roman" pitchFamily="18" charset="0"/>
            </a:endParaRPr>
          </a:p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endParaRPr lang="en-US" sz="2000">
              <a:cs typeface="Times New Roman" pitchFamily="18" charset="0"/>
            </a:endParaRPr>
          </a:p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endParaRPr lang="en-US" sz="2000">
              <a:cs typeface="Times New Roman" pitchFamily="18" charset="0"/>
            </a:endParaRPr>
          </a:p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endParaRPr lang="en-US" sz="2000">
              <a:cs typeface="Times New Roman" pitchFamily="18" charset="0"/>
            </a:endParaRPr>
          </a:p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Capacity is still a linear function of the time available.</a:t>
            </a:r>
          </a:p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endParaRPr lang="en-US" sz="2000">
              <a:cs typeface="Times New Roman" pitchFamily="18" charset="0"/>
            </a:endParaRPr>
          </a:p>
        </p:txBody>
      </p:sp>
      <p:pic>
        <p:nvPicPr>
          <p:cNvPr id="10247" name="Picture 7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295400" y="3629025"/>
            <a:ext cx="11811000" cy="1552575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</p:cSld>
  <p:clrMapOvr>
    <a:masterClrMapping/>
  </p:clrMapOvr>
  <p:transition>
    <p:pull dir="r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/>
              <a:t>Operations  --  Prof. Juran</a:t>
            </a:r>
          </a:p>
        </p:txBody>
      </p:sp>
      <p:sp>
        <p:nvSpPr>
          <p:cNvPr id="11267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6E9AEDBD-F995-48AD-98CF-39DBD3FA9D66}" type="slidenum">
              <a:rPr lang="en-US" sz="1400"/>
              <a:pPr eaLnBrk="1" hangingPunct="1"/>
              <a:t>10</a:t>
            </a:fld>
            <a:endParaRPr lang="en-US" sz="1400"/>
          </a:p>
        </p:txBody>
      </p:sp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5200"/>
            <a:ext cx="9144000" cy="525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/>
              <a:t>Operations  --  Prof. Juran</a:t>
            </a:r>
          </a:p>
        </p:txBody>
      </p:sp>
      <p:sp>
        <p:nvSpPr>
          <p:cNvPr id="1229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B8E89602-849D-4559-8722-EDB7C6856670}" type="slidenum">
              <a:rPr lang="en-US" sz="1400"/>
              <a:pPr eaLnBrk="1" hangingPunct="1"/>
              <a:t>11</a:t>
            </a:fld>
            <a:endParaRPr lang="en-US" sz="1400"/>
          </a:p>
        </p:txBody>
      </p:sp>
      <p:sp>
        <p:nvSpPr>
          <p:cNvPr id="12292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685800" y="838200"/>
            <a:ext cx="7772400" cy="313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Let’s make some assumptions; a system similar (but not identical) to the Kristen system:</a:t>
            </a:r>
          </a:p>
          <a:p>
            <a:pPr algn="l">
              <a:spcBef>
                <a:spcPct val="20000"/>
              </a:spcBef>
              <a:spcAft>
                <a:spcPct val="20000"/>
              </a:spcAft>
              <a:buFontTx/>
              <a:buChar char="•"/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Produce individual units (cookies) </a:t>
            </a:r>
          </a:p>
          <a:p>
            <a:pPr algn="l">
              <a:spcBef>
                <a:spcPct val="20000"/>
              </a:spcBef>
              <a:spcAft>
                <a:spcPct val="20000"/>
              </a:spcAft>
              <a:buFontTx/>
              <a:buChar char="•"/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The cycle time is 0.8333 minutes per cookie</a:t>
            </a:r>
          </a:p>
          <a:p>
            <a:pPr algn="l">
              <a:spcBef>
                <a:spcPct val="20000"/>
              </a:spcBef>
              <a:spcAft>
                <a:spcPct val="20000"/>
              </a:spcAft>
              <a:buFontTx/>
              <a:buChar char="•"/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The set-up time is </a:t>
            </a:r>
            <a:r>
              <a:rPr lang="en-US" sz="2000" i="1">
                <a:cs typeface="Times New Roman" pitchFamily="18" charset="0"/>
              </a:rPr>
              <a:t>s</a:t>
            </a:r>
            <a:r>
              <a:rPr lang="en-US" sz="2000">
                <a:cs typeface="Times New Roman" pitchFamily="18" charset="0"/>
              </a:rPr>
              <a:t> minutes, and needs to be performed again for every “lot” of 12 cookies</a:t>
            </a:r>
          </a:p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The capacity of this system (in “lots”) over 240 minutes is:</a:t>
            </a:r>
          </a:p>
          <a:p>
            <a:pPr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240/(</a:t>
            </a:r>
            <a:r>
              <a:rPr lang="en-US" sz="2000" i="1">
                <a:cs typeface="Times New Roman" pitchFamily="18" charset="0"/>
              </a:rPr>
              <a:t>s</a:t>
            </a:r>
            <a:r>
              <a:rPr lang="en-US" sz="2000">
                <a:cs typeface="Times New Roman" pitchFamily="18" charset="0"/>
              </a:rPr>
              <a:t> + 0.8333 * 12) </a:t>
            </a: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685800" y="4222750"/>
            <a:ext cx="8458200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spcAft>
                <a:spcPct val="20000"/>
              </a:spcAft>
            </a:pPr>
            <a:r>
              <a:rPr lang="en-US" sz="2000"/>
              <a:t>The capacity of this system (in “lots”) with a 16-minute set-up is:</a:t>
            </a:r>
          </a:p>
          <a:p>
            <a:pPr>
              <a:spcBef>
                <a:spcPct val="20000"/>
              </a:spcBef>
              <a:spcAft>
                <a:spcPct val="20000"/>
              </a:spcAft>
            </a:pPr>
            <a:r>
              <a:rPr lang="en-US" sz="2000"/>
              <a:t>240/(</a:t>
            </a:r>
            <a:r>
              <a:rPr lang="en-US" sz="2000" i="1"/>
              <a:t>s</a:t>
            </a:r>
            <a:r>
              <a:rPr lang="en-US" sz="2000"/>
              <a:t> + 0.8333 * 12) = 9.23</a:t>
            </a:r>
          </a:p>
          <a:p>
            <a:pPr>
              <a:spcBef>
                <a:spcPct val="20000"/>
              </a:spcBef>
              <a:spcAft>
                <a:spcPct val="20000"/>
              </a:spcAft>
            </a:pPr>
            <a:r>
              <a:rPr lang="en-US" sz="2000"/>
              <a:t>(or 9.23 * 12 = 110.77 cookies) </a:t>
            </a:r>
          </a:p>
        </p:txBody>
      </p:sp>
    </p:spTree>
  </p:cSld>
  <p:clrMapOvr>
    <a:masterClrMapping/>
  </p:clrMapOvr>
  <p:transition>
    <p:pull dir="r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/>
              <a:t>Operations  --  Prof. Juran</a:t>
            </a:r>
          </a:p>
        </p:txBody>
      </p:sp>
      <p:sp>
        <p:nvSpPr>
          <p:cNvPr id="1331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1C40090E-5FD5-4538-9AEB-AD5BD1068594}" type="slidenum">
              <a:rPr lang="en-US" sz="1400"/>
              <a:pPr eaLnBrk="1" hangingPunct="1"/>
              <a:t>12</a:t>
            </a:fld>
            <a:endParaRPr lang="en-US" sz="1400"/>
          </a:p>
        </p:txBody>
      </p:sp>
      <p:sp>
        <p:nvSpPr>
          <p:cNvPr id="13316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3317" name="Picture 3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1739900"/>
            <a:ext cx="8001000" cy="2406650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</p:cSld>
  <p:clrMapOvr>
    <a:masterClrMapping/>
  </p:clrMapOvr>
  <p:transition>
    <p:pull dir="r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/>
              <a:t>Operations  --  Prof. Juran</a:t>
            </a:r>
          </a:p>
        </p:txBody>
      </p:sp>
      <p:sp>
        <p:nvSpPr>
          <p:cNvPr id="1433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72F6D7E7-E6DB-429F-A0C7-E647EE7039E9}" type="slidenum">
              <a:rPr lang="en-US" sz="1400"/>
              <a:pPr eaLnBrk="1" hangingPunct="1"/>
              <a:t>13</a:t>
            </a:fld>
            <a:endParaRPr lang="en-US" sz="1400"/>
          </a:p>
        </p:txBody>
      </p:sp>
      <p:sp>
        <p:nvSpPr>
          <p:cNvPr id="14340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1" name="Rectangle 3"/>
          <p:cNvSpPr>
            <a:spLocks noChangeArrowheads="1"/>
          </p:cNvSpPr>
          <p:nvPr/>
        </p:nvSpPr>
        <p:spPr bwMode="auto">
          <a:xfrm>
            <a:off x="685800" y="1524000"/>
            <a:ext cx="7772400" cy="295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Now let’s assume the time available is fixed at 240 minutes, and study the effect on capacity that results from changing the set-up time.</a:t>
            </a:r>
          </a:p>
          <a:p>
            <a:pPr algn="l">
              <a:tabLst>
                <a:tab pos="457200" algn="l"/>
              </a:tabLst>
            </a:pPr>
            <a:r>
              <a:rPr lang="en-US" sz="2000"/>
              <a:t>The capacity of this system (in “lots”) with an </a:t>
            </a:r>
            <a:r>
              <a:rPr lang="en-US" sz="2000" i="1"/>
              <a:t>s</a:t>
            </a:r>
            <a:r>
              <a:rPr lang="en-US" sz="2000"/>
              <a:t>-minute set-up is:</a:t>
            </a:r>
          </a:p>
          <a:p>
            <a:pPr algn="l">
              <a:tabLst>
                <a:tab pos="457200" algn="l"/>
              </a:tabLst>
            </a:pPr>
            <a:endParaRPr lang="en-US" sz="2000"/>
          </a:p>
          <a:p>
            <a:pPr>
              <a:tabLst>
                <a:tab pos="457200" algn="l"/>
              </a:tabLst>
            </a:pPr>
            <a:r>
              <a:rPr lang="en-US" sz="2000"/>
              <a:t>240/(</a:t>
            </a:r>
            <a:r>
              <a:rPr lang="en-US" sz="2000" i="1"/>
              <a:t>s</a:t>
            </a:r>
            <a:r>
              <a:rPr lang="en-US" sz="2000"/>
              <a:t> + 0.8333 * 12)</a:t>
            </a:r>
          </a:p>
          <a:p>
            <a:pPr algn="l">
              <a:tabLst>
                <a:tab pos="457200" algn="l"/>
              </a:tabLst>
            </a:pPr>
            <a:endParaRPr lang="en-US" sz="2000"/>
          </a:p>
          <a:p>
            <a:pPr algn="l">
              <a:tabLst>
                <a:tab pos="457200" algn="l"/>
              </a:tabLst>
            </a:pPr>
            <a:r>
              <a:rPr lang="en-US" sz="2000"/>
              <a:t>(a </a:t>
            </a:r>
            <a:r>
              <a:rPr lang="en-US" sz="2000" i="1"/>
              <a:t>nonlinear</a:t>
            </a:r>
            <a:r>
              <a:rPr lang="en-US" sz="2000"/>
              <a:t> function of the set-up time) </a:t>
            </a:r>
          </a:p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endParaRPr lang="en-US" sz="2000">
              <a:cs typeface="Times New Roman" pitchFamily="18" charset="0"/>
            </a:endParaRPr>
          </a:p>
        </p:txBody>
      </p:sp>
      <p:sp>
        <p:nvSpPr>
          <p:cNvPr id="14342" name="Text Box 5"/>
          <p:cNvSpPr txBox="1">
            <a:spLocks noChangeArrowheads="1"/>
          </p:cNvSpPr>
          <p:nvPr/>
        </p:nvSpPr>
        <p:spPr bwMode="auto">
          <a:xfrm>
            <a:off x="1524000" y="5334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/>
              <a:t>Example 3 </a:t>
            </a:r>
          </a:p>
        </p:txBody>
      </p:sp>
    </p:spTree>
  </p:cSld>
  <p:clrMapOvr>
    <a:masterClrMapping/>
  </p:clrMapOvr>
  <p:transition>
    <p:pull dir="r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/>
              <a:t>Operations  --  Prof. Juran</a:t>
            </a: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F229EF68-C9B9-471C-915B-A5096976BAA6}" type="slidenum">
              <a:rPr lang="en-US" sz="1400"/>
              <a:pPr eaLnBrk="1" hangingPunct="1"/>
              <a:t>14</a:t>
            </a:fld>
            <a:endParaRPr lang="en-US" sz="1400"/>
          </a:p>
        </p:txBody>
      </p:sp>
      <p:sp>
        <p:nvSpPr>
          <p:cNvPr id="15364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5365" name="Picture 8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723900"/>
            <a:ext cx="8991600" cy="5170488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</p:cSld>
  <p:clrMapOvr>
    <a:masterClrMapping/>
  </p:clrMapOvr>
  <p:transition>
    <p:pull dir="r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/>
              <a:t>Operations  --  Prof. Juran</a:t>
            </a: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6415532F-09E6-4F48-9E41-25608706F5E3}" type="slidenum">
              <a:rPr lang="en-US" sz="1400"/>
              <a:pPr eaLnBrk="1" hangingPunct="1"/>
              <a:t>15</a:t>
            </a:fld>
            <a:endParaRPr lang="en-US" sz="1400"/>
          </a:p>
        </p:txBody>
      </p:sp>
      <p:sp>
        <p:nvSpPr>
          <p:cNvPr id="16388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6389" name="Picture 3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990600"/>
            <a:ext cx="9144000" cy="5257800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16390" name="Rectangle 5"/>
          <p:cNvSpPr>
            <a:spLocks noChangeArrowheads="1"/>
          </p:cNvSpPr>
          <p:nvPr/>
        </p:nvSpPr>
        <p:spPr bwMode="auto">
          <a:xfrm>
            <a:off x="292100" y="427038"/>
            <a:ext cx="84089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/>
              <a:t>Capacity could also be measured in “cookies” instead of “12-cookie lots”:</a:t>
            </a:r>
          </a:p>
        </p:txBody>
      </p:sp>
    </p:spTree>
  </p:cSld>
  <p:clrMapOvr>
    <a:masterClrMapping/>
  </p:clrMapOvr>
  <p:transition>
    <p:pull dir="r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/>
              <a:t>Operations  --  Prof. Juran</a:t>
            </a:r>
          </a:p>
        </p:txBody>
      </p:sp>
      <p:sp>
        <p:nvSpPr>
          <p:cNvPr id="1741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8A9A7B1A-5237-4B95-BBD3-8687866A271E}" type="slidenum">
              <a:rPr lang="en-US" sz="1400"/>
              <a:pPr eaLnBrk="1" hangingPunct="1"/>
              <a:t>16</a:t>
            </a:fld>
            <a:endParaRPr lang="en-US" sz="1400"/>
          </a:p>
        </p:txBody>
      </p:sp>
      <p:sp>
        <p:nvSpPr>
          <p:cNvPr id="17412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3" name="Rectangle 3"/>
          <p:cNvSpPr>
            <a:spLocks noChangeArrowheads="1"/>
          </p:cNvSpPr>
          <p:nvPr/>
        </p:nvSpPr>
        <p:spPr bwMode="auto">
          <a:xfrm>
            <a:off x="685800" y="838200"/>
            <a:ext cx="77724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Extreme Case 1:</a:t>
            </a:r>
          </a:p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If the set-up time is zero, then the capacity of this system (in “lots”) over 240 minutes is:</a:t>
            </a:r>
          </a:p>
          <a:p>
            <a:pPr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240/(0 + 0.8333 * 12) = 24 lots</a:t>
            </a:r>
          </a:p>
        </p:txBody>
      </p:sp>
      <p:sp>
        <p:nvSpPr>
          <p:cNvPr id="17414" name="Rectangle 5"/>
          <p:cNvSpPr>
            <a:spLocks noChangeArrowheads="1"/>
          </p:cNvSpPr>
          <p:nvPr/>
        </p:nvSpPr>
        <p:spPr bwMode="auto">
          <a:xfrm>
            <a:off x="685800" y="3476625"/>
            <a:ext cx="77724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Extreme Case 2:</a:t>
            </a:r>
          </a:p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If the set-up time is 240, then the capacity of this system (in “lots”) over 240 minutes is zero (because all of the time is consumed by setting up)</a:t>
            </a:r>
          </a:p>
        </p:txBody>
      </p:sp>
    </p:spTree>
  </p:cSld>
  <p:clrMapOvr>
    <a:masterClrMapping/>
  </p:clrMapOvr>
  <p:transition>
    <p:pull dir="r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/>
              <a:t>Operations  --  Prof. Juran</a:t>
            </a: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85D5C265-3DCE-4927-A93F-78570B2EE20D}" type="slidenum">
              <a:rPr lang="en-US" sz="1400"/>
              <a:pPr eaLnBrk="1" hangingPunct="1"/>
              <a:t>17</a:t>
            </a:fld>
            <a:endParaRPr lang="en-US" sz="1400"/>
          </a:p>
        </p:txBody>
      </p:sp>
      <p:sp>
        <p:nvSpPr>
          <p:cNvPr id="18436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8437" name="Picture 3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1919288"/>
            <a:ext cx="7924800" cy="2147887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</p:cSld>
  <p:clrMapOvr>
    <a:masterClrMapping/>
  </p:clrMapOvr>
  <p:transition>
    <p:pull dir="r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/>
              <a:t>Operations  --  Prof. Juran</a:t>
            </a:r>
          </a:p>
        </p:txBody>
      </p:sp>
      <p:sp>
        <p:nvSpPr>
          <p:cNvPr id="1945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F24123B0-D55C-47D0-80D3-6C8133A7FAFE}" type="slidenum">
              <a:rPr lang="en-US" sz="1400"/>
              <a:pPr eaLnBrk="1" hangingPunct="1"/>
              <a:t>18</a:t>
            </a:fld>
            <a:endParaRPr lang="en-US" sz="1400"/>
          </a:p>
        </p:txBody>
      </p:sp>
      <p:sp>
        <p:nvSpPr>
          <p:cNvPr id="19460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Rectangle 3"/>
          <p:cNvSpPr>
            <a:spLocks noChangeArrowheads="1"/>
          </p:cNvSpPr>
          <p:nvPr/>
        </p:nvSpPr>
        <p:spPr bwMode="auto">
          <a:xfrm>
            <a:off x="685800" y="1524000"/>
            <a:ext cx="7772400" cy="326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Now let’s assume the time available is fixed at 240 minutes, AND fix the set-up time at 16 minutes, to study the effect on capacity that results from changing the </a:t>
            </a:r>
            <a:r>
              <a:rPr lang="en-US" sz="2000" i="1">
                <a:cs typeface="Times New Roman" pitchFamily="18" charset="0"/>
              </a:rPr>
              <a:t>lot size</a:t>
            </a:r>
            <a:r>
              <a:rPr lang="en-US" sz="2000">
                <a:cs typeface="Times New Roman" pitchFamily="18" charset="0"/>
              </a:rPr>
              <a:t>.</a:t>
            </a:r>
          </a:p>
          <a:p>
            <a:pPr algn="l">
              <a:tabLst>
                <a:tab pos="457200" algn="l"/>
              </a:tabLst>
            </a:pPr>
            <a:r>
              <a:rPr lang="en-US" sz="2000"/>
              <a:t>The capacity of this system (in “cookies”) with an </a:t>
            </a:r>
            <a:r>
              <a:rPr lang="en-US" sz="2000" i="1"/>
              <a:t>s</a:t>
            </a:r>
            <a:r>
              <a:rPr lang="en-US" sz="2000"/>
              <a:t>-minute set-up is:</a:t>
            </a:r>
          </a:p>
          <a:p>
            <a:pPr algn="l">
              <a:tabLst>
                <a:tab pos="457200" algn="l"/>
              </a:tabLst>
            </a:pPr>
            <a:endParaRPr lang="en-US" sz="2000"/>
          </a:p>
          <a:p>
            <a:pPr>
              <a:tabLst>
                <a:tab pos="457200" algn="l"/>
              </a:tabLst>
            </a:pPr>
            <a:r>
              <a:rPr lang="en-US" sz="2000"/>
              <a:t>240/(16 + 0.8333 * </a:t>
            </a:r>
            <a:r>
              <a:rPr lang="en-US" sz="2000" i="1"/>
              <a:t>Q</a:t>
            </a:r>
            <a:r>
              <a:rPr lang="en-US" sz="2000"/>
              <a:t>)</a:t>
            </a:r>
          </a:p>
          <a:p>
            <a:pPr algn="l">
              <a:tabLst>
                <a:tab pos="457200" algn="l"/>
              </a:tabLst>
            </a:pPr>
            <a:endParaRPr lang="en-US" sz="2000"/>
          </a:p>
          <a:p>
            <a:pPr algn="l">
              <a:tabLst>
                <a:tab pos="457200" algn="l"/>
              </a:tabLst>
            </a:pPr>
            <a:r>
              <a:rPr lang="en-US" sz="2000"/>
              <a:t>(another nonlinear function) </a:t>
            </a:r>
          </a:p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endParaRPr lang="en-US" sz="2000">
              <a:cs typeface="Times New Roman" pitchFamily="18" charset="0"/>
            </a:endParaRPr>
          </a:p>
        </p:txBody>
      </p:sp>
      <p:sp>
        <p:nvSpPr>
          <p:cNvPr id="19462" name="Text Box 4"/>
          <p:cNvSpPr txBox="1">
            <a:spLocks noChangeArrowheads="1"/>
          </p:cNvSpPr>
          <p:nvPr/>
        </p:nvSpPr>
        <p:spPr bwMode="auto">
          <a:xfrm>
            <a:off x="1524000" y="5334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/>
              <a:t>Example 4 </a:t>
            </a:r>
          </a:p>
        </p:txBody>
      </p:sp>
    </p:spTree>
  </p:cSld>
  <p:clrMapOvr>
    <a:masterClrMapping/>
  </p:clrMapOvr>
  <p:transition>
    <p:pull dir="r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/>
              <a:t>Operations  --  Prof. Juran</a:t>
            </a:r>
          </a:p>
        </p:txBody>
      </p:sp>
      <p:sp>
        <p:nvSpPr>
          <p:cNvPr id="2048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143DF494-EFE2-4FA8-9803-62868E3E2A64}" type="slidenum">
              <a:rPr lang="en-US" sz="1400"/>
              <a:pPr eaLnBrk="1" hangingPunct="1"/>
              <a:t>19</a:t>
            </a:fld>
            <a:endParaRPr lang="en-US" sz="1400"/>
          </a:p>
        </p:txBody>
      </p:sp>
      <p:sp>
        <p:nvSpPr>
          <p:cNvPr id="20484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5" name="Rectangle 3"/>
          <p:cNvSpPr>
            <a:spLocks noChangeArrowheads="1"/>
          </p:cNvSpPr>
          <p:nvPr/>
        </p:nvSpPr>
        <p:spPr bwMode="auto">
          <a:xfrm>
            <a:off x="685800" y="533400"/>
            <a:ext cx="77724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Extreme Case 1:</a:t>
            </a:r>
          </a:p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240/16 = 15 gives an upper bound to the number of lots; in that case we would use up all of our time setting up, and never make any cookies.</a:t>
            </a:r>
          </a:p>
        </p:txBody>
      </p:sp>
      <p:sp>
        <p:nvSpPr>
          <p:cNvPr id="20486" name="Rectangle 4"/>
          <p:cNvSpPr>
            <a:spLocks noChangeArrowheads="1"/>
          </p:cNvSpPr>
          <p:nvPr/>
        </p:nvSpPr>
        <p:spPr bwMode="auto">
          <a:xfrm>
            <a:off x="685800" y="2362200"/>
            <a:ext cx="7772400" cy="167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Extreme Case 2:</a:t>
            </a:r>
          </a:p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If we assume only one set-up, then the capacity is</a:t>
            </a:r>
          </a:p>
          <a:p>
            <a:pPr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240 - 16/0.8333 = 268.8 cookies</a:t>
            </a:r>
          </a:p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The largest lot that can be completed in 240 minutes is 268.</a:t>
            </a:r>
          </a:p>
        </p:txBody>
      </p:sp>
      <p:sp>
        <p:nvSpPr>
          <p:cNvPr id="20487" name="Rectangle 5"/>
          <p:cNvSpPr>
            <a:spLocks noChangeArrowheads="1"/>
          </p:cNvSpPr>
          <p:nvPr/>
        </p:nvSpPr>
        <p:spPr bwMode="auto">
          <a:xfrm>
            <a:off x="685800" y="4346575"/>
            <a:ext cx="7772400" cy="167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Extreme Case 3:</a:t>
            </a:r>
          </a:p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If we assume no set-up, then the capacity is</a:t>
            </a:r>
          </a:p>
          <a:p>
            <a:pPr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240/0.8333 = 288 cookies</a:t>
            </a:r>
          </a:p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The largest lot that can be completed in 240 minutes is 288.</a:t>
            </a:r>
          </a:p>
        </p:txBody>
      </p:sp>
    </p:spTree>
  </p:cSld>
  <p:clrMapOvr>
    <a:masterClrMapping/>
  </p:clrMapOvr>
  <p:transition>
    <p:pull dir="r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/>
              <a:t>Operations  --  Prof. Juran</a:t>
            </a: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EB38F86B-3F4B-4970-A89A-F1924544D036}" type="slidenum">
              <a:rPr lang="en-US" sz="1400"/>
              <a:pPr eaLnBrk="1" hangingPunct="1"/>
              <a:t>20</a:t>
            </a:fld>
            <a:endParaRPr lang="en-US" sz="1400"/>
          </a:p>
        </p:txBody>
      </p:sp>
      <p:sp>
        <p:nvSpPr>
          <p:cNvPr id="21508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1509" name="Picture 3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30200"/>
            <a:ext cx="9144000" cy="5257800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</p:cSld>
  <p:clrMapOvr>
    <a:masterClrMapping/>
  </p:clrMapOvr>
  <p:transition>
    <p:pull dir="r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/>
              <a:t>Operations  --  Prof. Juran</a:t>
            </a: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AE7F5B35-FEDC-411A-8D34-B5281EA36518}" type="slidenum">
              <a:rPr lang="en-US" sz="1400"/>
              <a:pPr eaLnBrk="1" hangingPunct="1"/>
              <a:t>21</a:t>
            </a:fld>
            <a:endParaRPr lang="en-US" sz="1400"/>
          </a:p>
        </p:txBody>
      </p:sp>
      <p:sp>
        <p:nvSpPr>
          <p:cNvPr id="22532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2533" name="Picture 3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1957388"/>
            <a:ext cx="7924800" cy="2109787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</p:cSld>
  <p:clrMapOvr>
    <a:masterClrMapping/>
  </p:clrMapOvr>
  <p:transition>
    <p:pull dir="r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/>
              <a:t>Operations  --  Prof. Juran</a:t>
            </a: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64CD4A31-38A3-4D6B-B05D-2E72AE4FD5B0}" type="slidenum">
              <a:rPr lang="en-US" sz="1400"/>
              <a:pPr eaLnBrk="1" hangingPunct="1"/>
              <a:t>22</a:t>
            </a:fld>
            <a:endParaRPr lang="en-US" sz="1400"/>
          </a:p>
        </p:txBody>
      </p:sp>
      <p:sp>
        <p:nvSpPr>
          <p:cNvPr id="23556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Text Box 3"/>
          <p:cNvSpPr txBox="1">
            <a:spLocks noChangeArrowheads="1"/>
          </p:cNvSpPr>
          <p:nvPr/>
        </p:nvSpPr>
        <p:spPr bwMode="auto">
          <a:xfrm>
            <a:off x="1524000" y="5334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/>
              <a:t>Example 5 </a:t>
            </a:r>
          </a:p>
        </p:txBody>
      </p:sp>
      <p:sp>
        <p:nvSpPr>
          <p:cNvPr id="23558" name="Rectangle 4"/>
          <p:cNvSpPr>
            <a:spLocks noChangeArrowheads="1"/>
          </p:cNvSpPr>
          <p:nvPr/>
        </p:nvSpPr>
        <p:spPr bwMode="auto">
          <a:xfrm>
            <a:off x="685800" y="1524000"/>
            <a:ext cx="77724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What if the lot size AND the set-up time are variables?</a:t>
            </a:r>
          </a:p>
          <a:p>
            <a:pPr algn="l"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000">
                <a:cs typeface="Times New Roman" pitchFamily="18" charset="0"/>
              </a:rPr>
              <a:t>We can determine the capacity of the system in a specific period of time using this complicated function of lot size, cycle time, set-up time, and the time available for production:</a:t>
            </a:r>
            <a:endParaRPr lang="en-US" sz="2000"/>
          </a:p>
        </p:txBody>
      </p:sp>
      <p:pic>
        <p:nvPicPr>
          <p:cNvPr id="23559" name="Picture 5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316288"/>
            <a:ext cx="9144000" cy="1941512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</p:cSld>
  <p:clrMapOvr>
    <a:masterClrMapping/>
  </p:clrMapOvr>
  <p:transition>
    <p:pull dir="r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/>
              <a:t>Operations  --  Prof. Juran</a:t>
            </a: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B10FDD30-092D-4D43-B28F-6DE7BE1CB1F3}" type="slidenum">
              <a:rPr lang="en-US" sz="1400"/>
              <a:pPr eaLnBrk="1" hangingPunct="1"/>
              <a:t>23</a:t>
            </a:fld>
            <a:endParaRPr lang="en-US" sz="1400"/>
          </a:p>
        </p:txBody>
      </p:sp>
      <p:sp>
        <p:nvSpPr>
          <p:cNvPr id="24580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2" name="Rectangle 8"/>
          <p:cNvSpPr>
            <a:spLocks noChangeArrowheads="1"/>
          </p:cNvSpPr>
          <p:nvPr/>
        </p:nvSpPr>
        <p:spPr bwMode="auto">
          <a:xfrm>
            <a:off x="996950" y="427038"/>
            <a:ext cx="7032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/>
              <a:t>Assume 240 minutes available, and 0.8333 minute cycle time: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93" y="856570"/>
            <a:ext cx="7646307" cy="5202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r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/>
              <a:t>Operations  --  Prof. Juran</a:t>
            </a: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F41FD3EE-7552-4217-BA75-DF5E60B6EAEE}" type="slidenum">
              <a:rPr lang="en-US" sz="1400"/>
              <a:pPr eaLnBrk="1" hangingPunct="1"/>
              <a:t>24</a:t>
            </a:fld>
            <a:endParaRPr lang="en-US" sz="1400"/>
          </a:p>
        </p:txBody>
      </p:sp>
      <p:sp>
        <p:nvSpPr>
          <p:cNvPr id="25604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5605" name="Picture 3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1176338"/>
            <a:ext cx="8077200" cy="3776662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</p:cSld>
  <p:clrMapOvr>
    <a:masterClrMapping/>
  </p:clrMapOvr>
  <p:transition>
    <p:pull dir="r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/>
              <a:t>Operations  --  Prof. Juran</a:t>
            </a:r>
          </a:p>
        </p:txBody>
      </p:sp>
      <p:sp>
        <p:nvSpPr>
          <p:cNvPr id="2662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67030AD4-43BE-4C68-91BF-351DE3251530}" type="slidenum">
              <a:rPr lang="en-US" sz="1400"/>
              <a:pPr eaLnBrk="1" hangingPunct="1"/>
              <a:t>25</a:t>
            </a:fld>
            <a:endParaRPr lang="en-US" sz="1400"/>
          </a:p>
        </p:txBody>
      </p:sp>
      <p:sp>
        <p:nvSpPr>
          <p:cNvPr id="26628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29" name="Text Box 3"/>
          <p:cNvSpPr txBox="1">
            <a:spLocks noChangeArrowheads="1"/>
          </p:cNvSpPr>
          <p:nvPr/>
        </p:nvSpPr>
        <p:spPr bwMode="auto">
          <a:xfrm>
            <a:off x="1524000" y="5334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/>
              <a:t>Why Do We Care? </a:t>
            </a:r>
          </a:p>
        </p:txBody>
      </p:sp>
      <p:sp>
        <p:nvSpPr>
          <p:cNvPr id="2663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  <a:noFill/>
        </p:spPr>
        <p:txBody>
          <a:bodyPr/>
          <a:lstStyle/>
          <a:p>
            <a:pPr>
              <a:spcAft>
                <a:spcPct val="20000"/>
              </a:spcAft>
            </a:pPr>
            <a:r>
              <a:rPr lang="en-US" dirty="0" smtClean="0"/>
              <a:t>It might be on the quiz</a:t>
            </a:r>
          </a:p>
          <a:p>
            <a:pPr>
              <a:spcAft>
                <a:spcPct val="20000"/>
              </a:spcAft>
            </a:pPr>
            <a:r>
              <a:rPr lang="en-US" dirty="0" smtClean="0"/>
              <a:t>Needed for cases like Kristen</a:t>
            </a:r>
          </a:p>
          <a:p>
            <a:pPr>
              <a:spcAft>
                <a:spcPct val="20000"/>
              </a:spcAft>
            </a:pPr>
            <a:r>
              <a:rPr lang="en-US" dirty="0" smtClean="0"/>
              <a:t>Drives major decisions regarding operations strategy, technology choice, process design, and capital investment</a:t>
            </a:r>
          </a:p>
        </p:txBody>
      </p:sp>
    </p:spTree>
  </p:cSld>
  <p:clrMapOvr>
    <a:masterClrMapping/>
  </p:clrMapOvr>
  <p:transition>
    <p:pull dir="r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/>
              <a:t>Operations  --  Prof. Juran</a:t>
            </a:r>
          </a:p>
        </p:txBody>
      </p:sp>
      <p:sp>
        <p:nvSpPr>
          <p:cNvPr id="2765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78176EA1-E7B0-4988-B6EF-19C20C52FCE7}" type="slidenum">
              <a:rPr lang="en-US" sz="1400"/>
              <a:pPr eaLnBrk="1" hangingPunct="1"/>
              <a:t>26</a:t>
            </a:fld>
            <a:endParaRPr lang="en-US" sz="1400"/>
          </a:p>
        </p:txBody>
      </p:sp>
      <p:sp>
        <p:nvSpPr>
          <p:cNvPr id="27652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1524000" y="5334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/>
              <a:t>Process Choice </a:t>
            </a:r>
          </a:p>
        </p:txBody>
      </p:sp>
      <p:sp>
        <p:nvSpPr>
          <p:cNvPr id="27654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  <a:noFill/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mtClean="0"/>
              <a:t>Sometimes we get to choose among several possible technologies</a:t>
            </a:r>
          </a:p>
          <a:p>
            <a:pPr eaLnBrk="1" hangingPunct="1">
              <a:spcAft>
                <a:spcPct val="20000"/>
              </a:spcAft>
            </a:pPr>
            <a:r>
              <a:rPr lang="en-US" smtClean="0"/>
              <a:t>One important factor is capacity: Which technology can meet demand fastest?</a:t>
            </a:r>
          </a:p>
          <a:p>
            <a:pPr eaLnBrk="1" hangingPunct="1">
              <a:spcAft>
                <a:spcPct val="20000"/>
              </a:spcAft>
            </a:pPr>
            <a:r>
              <a:rPr lang="en-US" smtClean="0"/>
              <a:t>This may depend on lot size</a:t>
            </a:r>
          </a:p>
          <a:p>
            <a:pPr eaLnBrk="1" hangingPunct="1">
              <a:spcAft>
                <a:spcPct val="20000"/>
              </a:spcAft>
            </a:pPr>
            <a:r>
              <a:rPr lang="en-US" smtClean="0"/>
              <a:t>Similar to make-vs-buy decisions</a:t>
            </a:r>
          </a:p>
        </p:txBody>
      </p:sp>
    </p:spTree>
  </p:cSld>
  <p:clrMapOvr>
    <a:masterClrMapping/>
  </p:clrMapOvr>
  <p:transition>
    <p:pull dir="r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Operations  --   Prof. Juran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7839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 Prof. Juran</a:t>
            </a:r>
            <a:endParaRPr lang="en-US" sz="1400"/>
          </a:p>
        </p:txBody>
      </p:sp>
      <p:sp>
        <p:nvSpPr>
          <p:cNvPr id="28676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7" name="Rectangle 3"/>
          <p:cNvSpPr>
            <a:spLocks noChangeArrowheads="1"/>
          </p:cNvSpPr>
          <p:nvPr/>
        </p:nvSpPr>
        <p:spPr bwMode="auto">
          <a:xfrm>
            <a:off x="457200" y="1365702"/>
            <a:ext cx="8153400" cy="4450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spcBef>
                <a:spcPct val="20000"/>
              </a:spcBef>
              <a:spcAft>
                <a:spcPct val="20000"/>
              </a:spcAft>
            </a:pPr>
            <a:r>
              <a:rPr lang="en-US" sz="2400" dirty="0" err="1" smtClean="0"/>
              <a:t>Colarusso</a:t>
            </a:r>
            <a:r>
              <a:rPr lang="en-US" sz="2400" dirty="0" smtClean="0"/>
              <a:t> </a:t>
            </a:r>
            <a:r>
              <a:rPr lang="en-US" sz="2400" dirty="0"/>
              <a:t>Confectioners needs to fill an order for 500 </a:t>
            </a:r>
            <a:r>
              <a:rPr lang="en-US" sz="2400" dirty="0" err="1" smtClean="0"/>
              <a:t>sfogliatelle</a:t>
            </a:r>
            <a:r>
              <a:rPr lang="en-US" sz="2400" dirty="0" smtClean="0"/>
              <a:t> </a:t>
            </a:r>
            <a:r>
              <a:rPr lang="en-US" sz="2400" dirty="0"/>
              <a:t>(a famous Italian pastry) for one of their clients. </a:t>
            </a:r>
          </a:p>
          <a:p>
            <a:pPr algn="l">
              <a:spcBef>
                <a:spcPct val="20000"/>
              </a:spcBef>
              <a:spcAft>
                <a:spcPct val="20000"/>
              </a:spcAft>
            </a:pPr>
            <a:r>
              <a:rPr lang="en-US" sz="2400" dirty="0" err="1"/>
              <a:t>Colarusso</a:t>
            </a:r>
            <a:r>
              <a:rPr lang="en-US" sz="2400" dirty="0"/>
              <a:t> has the in-house capability to produce </a:t>
            </a:r>
            <a:r>
              <a:rPr lang="en-US" sz="2400" dirty="0" err="1" smtClean="0"/>
              <a:t>sfogliatelle</a:t>
            </a:r>
            <a:r>
              <a:rPr lang="en-US" sz="2400" dirty="0" smtClean="0"/>
              <a:t>, </a:t>
            </a:r>
            <a:r>
              <a:rPr lang="en-US" sz="2400" dirty="0"/>
              <a:t>but this is an unusually large order for them and they are considering whether to outsource the job to </a:t>
            </a:r>
            <a:r>
              <a:rPr lang="en-US" sz="2400" dirty="0" err="1"/>
              <a:t>Tumminelli</a:t>
            </a:r>
            <a:r>
              <a:rPr lang="en-US" sz="2400" dirty="0"/>
              <a:t> Industries, Inc. (a regional pastry supplier with equipment designed for greater volume).</a:t>
            </a:r>
          </a:p>
          <a:p>
            <a:pPr algn="l">
              <a:spcBef>
                <a:spcPct val="20000"/>
              </a:spcBef>
              <a:spcAft>
                <a:spcPct val="20000"/>
              </a:spcAft>
            </a:pPr>
            <a:r>
              <a:rPr lang="en-US" sz="2400" dirty="0"/>
              <a:t>The customer service rep from </a:t>
            </a:r>
            <a:r>
              <a:rPr lang="en-US" sz="2400" dirty="0" err="1"/>
              <a:t>Tumminelli</a:t>
            </a:r>
            <a:r>
              <a:rPr lang="en-US" sz="2400" dirty="0"/>
              <a:t> quotes a rate for </a:t>
            </a:r>
            <a:r>
              <a:rPr lang="en-US" sz="2400" smtClean="0"/>
              <a:t>sfogliatelle </a:t>
            </a:r>
            <a:r>
              <a:rPr lang="en-US" sz="2400" dirty="0"/>
              <a:t>as follows: a fixed order cost of $135 plus $0.25 per </a:t>
            </a:r>
            <a:r>
              <a:rPr lang="en-US" sz="2400" dirty="0" err="1" smtClean="0"/>
              <a:t>sfogliatella</a:t>
            </a:r>
            <a:r>
              <a:rPr lang="en-US" sz="2400" dirty="0" smtClean="0"/>
              <a:t>. </a:t>
            </a:r>
            <a:r>
              <a:rPr lang="en-US" sz="2400" dirty="0" err="1"/>
              <a:t>Colarusso’s</a:t>
            </a:r>
            <a:r>
              <a:rPr lang="en-US" sz="2400" dirty="0"/>
              <a:t> in-house costs are $75.00 to set up production and $0.39 per unit.</a:t>
            </a:r>
          </a:p>
        </p:txBody>
      </p:sp>
      <p:sp>
        <p:nvSpPr>
          <p:cNvPr id="28678" name="Text Box 4"/>
          <p:cNvSpPr txBox="1">
            <a:spLocks noChangeArrowheads="1"/>
          </p:cNvSpPr>
          <p:nvPr/>
        </p:nvSpPr>
        <p:spPr bwMode="auto">
          <a:xfrm>
            <a:off x="1524000" y="5334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/>
              <a:t>Example: Make vs. Buy </a:t>
            </a:r>
          </a:p>
        </p:txBody>
      </p:sp>
    </p:spTree>
    <p:extLst>
      <p:ext uri="{BB962C8B-B14F-4D97-AF65-F5344CB8AC3E}">
        <p14:creationId xmlns:p14="http://schemas.microsoft.com/office/powerpoint/2010/main" val="3231078577"/>
      </p:ext>
    </p:extLst>
  </p:cSld>
  <p:clrMapOvr>
    <a:masterClrMapping/>
  </p:clrMapOvr>
  <p:transition>
    <p:pull dir="r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 Prof. Juran</a:t>
            </a:r>
            <a:endParaRPr lang="en-US" sz="1400"/>
          </a:p>
        </p:txBody>
      </p:sp>
      <p:sp>
        <p:nvSpPr>
          <p:cNvPr id="29700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1" name="Rectangle 3"/>
          <p:cNvSpPr>
            <a:spLocks noChangeArrowheads="1"/>
          </p:cNvSpPr>
          <p:nvPr/>
        </p:nvSpPr>
        <p:spPr bwMode="auto">
          <a:xfrm>
            <a:off x="914400" y="836096"/>
            <a:ext cx="7239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spcBef>
                <a:spcPct val="20000"/>
              </a:spcBef>
              <a:spcAft>
                <a:spcPct val="20000"/>
              </a:spcAft>
            </a:pPr>
            <a:r>
              <a:rPr lang="en-US" dirty="0"/>
              <a:t>What should </a:t>
            </a:r>
            <a:r>
              <a:rPr lang="en-US" dirty="0" err="1"/>
              <a:t>Colarusso</a:t>
            </a:r>
            <a:r>
              <a:rPr lang="en-US" dirty="0"/>
              <a:t> do with this order for 500 </a:t>
            </a:r>
            <a:r>
              <a:rPr lang="en-US" dirty="0" err="1" smtClean="0"/>
              <a:t>svogliatelle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29702" name="Picture 4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1828800"/>
            <a:ext cx="5518150" cy="2378075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29703" name="Rectangle 6"/>
          <p:cNvSpPr>
            <a:spLocks noChangeArrowheads="1"/>
          </p:cNvSpPr>
          <p:nvPr/>
        </p:nvSpPr>
        <p:spPr bwMode="auto">
          <a:xfrm>
            <a:off x="914400" y="4648200"/>
            <a:ext cx="7239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spcBef>
                <a:spcPct val="20000"/>
              </a:spcBef>
              <a:spcAft>
                <a:spcPct val="20000"/>
              </a:spcAft>
            </a:pPr>
            <a:r>
              <a:rPr lang="en-US"/>
              <a:t>The total cost of the order will be lower if Colarusso outsources this job to Tumminelli.</a:t>
            </a:r>
          </a:p>
        </p:txBody>
      </p:sp>
    </p:spTree>
    <p:extLst>
      <p:ext uri="{BB962C8B-B14F-4D97-AF65-F5344CB8AC3E}">
        <p14:creationId xmlns:p14="http://schemas.microsoft.com/office/powerpoint/2010/main" val="2856757876"/>
      </p:ext>
    </p:extLst>
  </p:cSld>
  <p:clrMapOvr>
    <a:masterClrMapping/>
  </p:clrMapOvr>
  <p:transition>
    <p:pull dir="r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 Prof. Juran</a:t>
            </a:r>
            <a:endParaRPr lang="en-US" sz="1400"/>
          </a:p>
        </p:txBody>
      </p:sp>
      <p:sp>
        <p:nvSpPr>
          <p:cNvPr id="30724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5" name="Rectangle 3"/>
          <p:cNvSpPr>
            <a:spLocks noChangeArrowheads="1"/>
          </p:cNvSpPr>
          <p:nvPr/>
        </p:nvSpPr>
        <p:spPr bwMode="auto">
          <a:xfrm>
            <a:off x="914400" y="488950"/>
            <a:ext cx="7239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spcBef>
                <a:spcPct val="20000"/>
              </a:spcBef>
              <a:spcAft>
                <a:spcPct val="20000"/>
              </a:spcAft>
            </a:pPr>
            <a:r>
              <a:rPr lang="en-US"/>
              <a:t>Obviously Colarusso has an advantage for small lot sizes, and Tumminelli has an advantage for large lot sizes. What is the break-even point? </a:t>
            </a:r>
          </a:p>
        </p:txBody>
      </p:sp>
      <p:pic>
        <p:nvPicPr>
          <p:cNvPr id="30726" name="Picture 7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1828800"/>
            <a:ext cx="7772400" cy="4470400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4516871"/>
      </p:ext>
    </p:extLst>
  </p:cSld>
  <p:clrMapOvr>
    <a:masterClrMapping/>
  </p:clrMapOvr>
  <p:transition>
    <p:pull dir="r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 Prof. Juran</a:t>
            </a:r>
            <a:endParaRPr lang="en-US" sz="1400"/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1749" name="Picture 3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439988" y="1828800"/>
            <a:ext cx="13793788" cy="3494088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31750" name="Rectangle 5"/>
          <p:cNvSpPr>
            <a:spLocks noChangeArrowheads="1"/>
          </p:cNvSpPr>
          <p:nvPr/>
        </p:nvSpPr>
        <p:spPr bwMode="auto">
          <a:xfrm>
            <a:off x="914400" y="854075"/>
            <a:ext cx="7239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spcBef>
                <a:spcPct val="20000"/>
              </a:spcBef>
              <a:spcAft>
                <a:spcPct val="20000"/>
              </a:spcAft>
            </a:pPr>
            <a:r>
              <a:rPr lang="en-US"/>
              <a:t>Finding the break-even point algebraically: </a:t>
            </a:r>
          </a:p>
        </p:txBody>
      </p:sp>
    </p:spTree>
    <p:extLst>
      <p:ext uri="{BB962C8B-B14F-4D97-AF65-F5344CB8AC3E}">
        <p14:creationId xmlns:p14="http://schemas.microsoft.com/office/powerpoint/2010/main" val="455792247"/>
      </p:ext>
    </p:extLst>
  </p:cSld>
  <p:clrMapOvr>
    <a:masterClrMapping/>
  </p:clrMapOvr>
  <p:transition>
    <p:pull dir="r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 Prof. Juran</a:t>
            </a:r>
            <a:endParaRPr lang="en-US" sz="1400"/>
          </a:p>
        </p:txBody>
      </p:sp>
      <p:sp>
        <p:nvSpPr>
          <p:cNvPr id="32772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3" name="Text Box 3"/>
          <p:cNvSpPr txBox="1">
            <a:spLocks noChangeArrowheads="1"/>
          </p:cNvSpPr>
          <p:nvPr/>
        </p:nvSpPr>
        <p:spPr bwMode="auto">
          <a:xfrm>
            <a:off x="1524000" y="5334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/>
              <a:t>Process Choice Example</a:t>
            </a:r>
          </a:p>
        </p:txBody>
      </p:sp>
      <p:pic>
        <p:nvPicPr>
          <p:cNvPr id="32774" name="Picture 32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209800"/>
            <a:ext cx="9144000" cy="1157288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32775" name="Rectangle 34"/>
          <p:cNvSpPr>
            <a:spLocks noChangeArrowheads="1"/>
          </p:cNvSpPr>
          <p:nvPr/>
        </p:nvSpPr>
        <p:spPr bwMode="auto">
          <a:xfrm>
            <a:off x="152400" y="1508125"/>
            <a:ext cx="8991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spcBef>
                <a:spcPct val="20000"/>
              </a:spcBef>
              <a:spcAft>
                <a:spcPct val="20000"/>
              </a:spcAft>
            </a:pPr>
            <a:r>
              <a:rPr lang="en-US" sz="2000"/>
              <a:t>All-American Industries is considering which of two machines to purchase: </a:t>
            </a:r>
          </a:p>
        </p:txBody>
      </p:sp>
      <p:sp>
        <p:nvSpPr>
          <p:cNvPr id="32776" name="Rectangle 35"/>
          <p:cNvSpPr>
            <a:spLocks noChangeArrowheads="1"/>
          </p:cNvSpPr>
          <p:nvPr/>
        </p:nvSpPr>
        <p:spPr bwMode="auto">
          <a:xfrm>
            <a:off x="304800" y="3933825"/>
            <a:ext cx="8382000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457200" indent="-457200" algn="l">
              <a:spcBef>
                <a:spcPct val="20000"/>
              </a:spcBef>
              <a:spcAft>
                <a:spcPct val="20000"/>
              </a:spcAft>
              <a:buFontTx/>
              <a:buAutoNum type="arabicPeriod"/>
            </a:pPr>
            <a:r>
              <a:rPr lang="en-US" sz="2000"/>
              <a:t>If the typical lot size is 200 units, which machine should they buy?</a:t>
            </a:r>
          </a:p>
          <a:p>
            <a:pPr marL="457200" indent="-457200" algn="l">
              <a:spcBef>
                <a:spcPct val="20000"/>
              </a:spcBef>
              <a:spcAft>
                <a:spcPct val="20000"/>
              </a:spcAft>
              <a:buFontTx/>
              <a:buAutoNum type="arabicPeriod"/>
            </a:pPr>
            <a:r>
              <a:rPr lang="en-US" sz="2000"/>
              <a:t>What is the capacity of that machine in a 480-minute shift?</a:t>
            </a:r>
          </a:p>
          <a:p>
            <a:pPr marL="457200" indent="-457200" algn="l">
              <a:spcBef>
                <a:spcPct val="20000"/>
              </a:spcBef>
              <a:spcAft>
                <a:spcPct val="20000"/>
              </a:spcAft>
              <a:buFontTx/>
              <a:buAutoNum type="arabicPeriod"/>
            </a:pPr>
            <a:r>
              <a:rPr lang="en-US" sz="2000"/>
              <a:t>What is the break-even lot size for these two machines?</a:t>
            </a:r>
          </a:p>
        </p:txBody>
      </p:sp>
    </p:spTree>
    <p:extLst>
      <p:ext uri="{BB962C8B-B14F-4D97-AF65-F5344CB8AC3E}">
        <p14:creationId xmlns:p14="http://schemas.microsoft.com/office/powerpoint/2010/main" val="2112980861"/>
      </p:ext>
    </p:extLst>
  </p:cSld>
  <p:clrMapOvr>
    <a:masterClrMapping/>
  </p:clrMapOvr>
  <p:transition>
    <p:pull dir="r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 Prof. Juran</a:t>
            </a:r>
            <a:endParaRPr lang="en-US" sz="1400"/>
          </a:p>
        </p:txBody>
      </p:sp>
      <p:sp>
        <p:nvSpPr>
          <p:cNvPr id="33796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7" name="Rectangle 3"/>
          <p:cNvSpPr>
            <a:spLocks noChangeArrowheads="1"/>
          </p:cNvSpPr>
          <p:nvPr/>
        </p:nvSpPr>
        <p:spPr bwMode="auto">
          <a:xfrm>
            <a:off x="304800" y="685800"/>
            <a:ext cx="838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457200" indent="-457200" algn="l">
              <a:spcBef>
                <a:spcPct val="20000"/>
              </a:spcBef>
              <a:spcAft>
                <a:spcPct val="20000"/>
              </a:spcAft>
              <a:buFontTx/>
              <a:buAutoNum type="arabicPeriod"/>
            </a:pPr>
            <a:r>
              <a:rPr lang="en-US" sz="2000"/>
              <a:t>If the typical lot size is 200 units, which machine should they buy?</a:t>
            </a:r>
          </a:p>
        </p:txBody>
      </p:sp>
      <p:pic>
        <p:nvPicPr>
          <p:cNvPr id="3379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10591800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5685611"/>
      </p:ext>
    </p:extLst>
  </p:cSld>
  <p:clrMapOvr>
    <a:masterClrMapping/>
  </p:clrMapOvr>
  <p:transition>
    <p:pull dir="r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 Prof. Juran</a:t>
            </a:r>
            <a:endParaRPr lang="en-US" sz="1400"/>
          </a:p>
        </p:txBody>
      </p:sp>
      <p:sp>
        <p:nvSpPr>
          <p:cNvPr id="34820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4821" name="Picture 84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2041525"/>
            <a:ext cx="7924800" cy="1870075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1527344"/>
      </p:ext>
    </p:extLst>
  </p:cSld>
  <p:clrMapOvr>
    <a:masterClrMapping/>
  </p:clrMapOvr>
  <p:transition>
    <p:pull dir="r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 Prof. Juran</a:t>
            </a:r>
            <a:endParaRPr lang="en-US" sz="1400"/>
          </a:p>
        </p:txBody>
      </p:sp>
      <p:sp>
        <p:nvSpPr>
          <p:cNvPr id="35844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5" name="Rectangle 3"/>
          <p:cNvSpPr>
            <a:spLocks noChangeArrowheads="1"/>
          </p:cNvSpPr>
          <p:nvPr/>
        </p:nvSpPr>
        <p:spPr bwMode="auto">
          <a:xfrm>
            <a:off x="304800" y="685800"/>
            <a:ext cx="838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457200" indent="-457200" algn="l">
              <a:spcBef>
                <a:spcPct val="20000"/>
              </a:spcBef>
              <a:spcAft>
                <a:spcPct val="20000"/>
              </a:spcAft>
              <a:buFontTx/>
              <a:buAutoNum type="arabicPeriod" startAt="2"/>
            </a:pPr>
            <a:r>
              <a:rPr lang="en-US" sz="2000"/>
              <a:t>What is the capacity of that machine in a 480-minute shift?</a:t>
            </a:r>
          </a:p>
        </p:txBody>
      </p:sp>
      <p:pic>
        <p:nvPicPr>
          <p:cNvPr id="3584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1735138"/>
            <a:ext cx="8836025" cy="2852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194483"/>
      </p:ext>
    </p:extLst>
  </p:cSld>
  <p:clrMapOvr>
    <a:masterClrMapping/>
  </p:clrMapOvr>
  <p:transition>
    <p:pull dir="r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 Prof. Juran</a:t>
            </a:r>
            <a:endParaRPr lang="en-US" sz="1400"/>
          </a:p>
        </p:txBody>
      </p:sp>
      <p:sp>
        <p:nvSpPr>
          <p:cNvPr id="36868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6869" name="Picture 3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1806575"/>
            <a:ext cx="7924800" cy="2182813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732111"/>
      </p:ext>
    </p:extLst>
  </p:cSld>
  <p:clrMapOvr>
    <a:masterClrMapping/>
  </p:clrMapOvr>
  <p:transition>
    <p:pull dir="r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 Prof. Juran</a:t>
            </a:r>
            <a:endParaRPr lang="en-US" sz="1400"/>
          </a:p>
        </p:txBody>
      </p:sp>
      <p:sp>
        <p:nvSpPr>
          <p:cNvPr id="37892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3" name="Rectangle 3"/>
          <p:cNvSpPr>
            <a:spLocks noChangeArrowheads="1"/>
          </p:cNvSpPr>
          <p:nvPr/>
        </p:nvSpPr>
        <p:spPr bwMode="auto">
          <a:xfrm>
            <a:off x="304800" y="593725"/>
            <a:ext cx="838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457200" indent="-457200" algn="l">
              <a:spcBef>
                <a:spcPct val="20000"/>
              </a:spcBef>
              <a:spcAft>
                <a:spcPct val="20000"/>
              </a:spcAft>
              <a:buFontTx/>
              <a:buAutoNum type="arabicPeriod" startAt="3"/>
            </a:pPr>
            <a:r>
              <a:rPr lang="en-US" sz="2000"/>
              <a:t>What is the break-even lot size for these two machines?</a:t>
            </a:r>
          </a:p>
        </p:txBody>
      </p:sp>
      <p:pic>
        <p:nvPicPr>
          <p:cNvPr id="3789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828800"/>
            <a:ext cx="9674225" cy="240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4263929"/>
      </p:ext>
    </p:extLst>
  </p:cSld>
  <p:clrMapOvr>
    <a:masterClrMapping/>
  </p:clrMapOvr>
  <p:transition>
    <p:pull dir="r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 Prof. Juran</a:t>
            </a:r>
            <a:endParaRPr lang="en-US" sz="1400"/>
          </a:p>
        </p:txBody>
      </p:sp>
      <p:sp>
        <p:nvSpPr>
          <p:cNvPr id="38916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891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67000" y="457200"/>
            <a:ext cx="2895600" cy="2036763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38918" name="Picture 11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276600"/>
            <a:ext cx="6972300" cy="2078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8311535"/>
      </p:ext>
    </p:extLst>
  </p:cSld>
  <p:clrMapOvr>
    <a:masterClrMapping/>
  </p:clrMapOvr>
  <p:transition>
    <p:pull dir="r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/>
              <a:t>Operations  --  Prof. Juran</a:t>
            </a:r>
          </a:p>
        </p:txBody>
      </p:sp>
      <p:sp>
        <p:nvSpPr>
          <p:cNvPr id="3993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FC70CE07-87B6-4DD3-A6A4-C6602E105D1B}" type="slidenum">
              <a:rPr lang="en-US" sz="1400"/>
              <a:pPr eaLnBrk="1" hangingPunct="1"/>
              <a:t>39</a:t>
            </a:fld>
            <a:endParaRPr lang="en-US" sz="1400"/>
          </a:p>
        </p:txBody>
      </p:sp>
      <p:sp>
        <p:nvSpPr>
          <p:cNvPr id="39940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Text Box 3"/>
          <p:cNvSpPr txBox="1">
            <a:spLocks noChangeArrowheads="1"/>
          </p:cNvSpPr>
          <p:nvPr/>
        </p:nvSpPr>
        <p:spPr bwMode="auto">
          <a:xfrm>
            <a:off x="1524000" y="5334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/>
              <a:t>Summary </a:t>
            </a:r>
          </a:p>
        </p:txBody>
      </p:sp>
      <p:sp>
        <p:nvSpPr>
          <p:cNvPr id="3994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  <a:noFill/>
        </p:spPr>
        <p:txBody>
          <a:bodyPr/>
          <a:lstStyle/>
          <a:p>
            <a:pPr>
              <a:spcAft>
                <a:spcPct val="20000"/>
              </a:spcAft>
            </a:pPr>
            <a:r>
              <a:rPr lang="en-US" smtClean="0"/>
              <a:t>Set-up times</a:t>
            </a:r>
          </a:p>
          <a:p>
            <a:pPr>
              <a:spcAft>
                <a:spcPct val="20000"/>
              </a:spcAft>
            </a:pPr>
            <a:r>
              <a:rPr lang="en-US" smtClean="0"/>
              <a:t>Lot sizes</a:t>
            </a:r>
          </a:p>
          <a:p>
            <a:pPr>
              <a:spcAft>
                <a:spcPct val="20000"/>
              </a:spcAft>
            </a:pPr>
            <a:r>
              <a:rPr lang="en-US" smtClean="0"/>
              <a:t>Effects on capacity</a:t>
            </a:r>
          </a:p>
          <a:p>
            <a:pPr>
              <a:spcAft>
                <a:spcPct val="20000"/>
              </a:spcAft>
            </a:pPr>
            <a:r>
              <a:rPr lang="en-US" smtClean="0"/>
              <a:t>Effects on process choice</a:t>
            </a:r>
          </a:p>
        </p:txBody>
      </p:sp>
    </p:spTree>
  </p:cSld>
  <p:clrMapOvr>
    <a:masterClrMapping/>
  </p:clrMapOvr>
  <p:transition>
    <p:pull dir="ru"/>
  </p:transition>
</p:sld>
</file>

<file path=ppt/theme/theme1.xml><?xml version="1.0" encoding="utf-8"?>
<a:theme xmlns:a="http://schemas.openxmlformats.org/drawingml/2006/main" name="nyu-om">
  <a:themeElements>
    <a:clrScheme name="nyu-om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nyu-om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lnDef>
  </a:objectDefaults>
  <a:extraClrSchemeLst>
    <a:extraClrScheme>
      <a:clrScheme name="nyu-om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yu-om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yu-om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yu-om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yu-om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yu-om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yu-om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F:\OMCore\nyu-om.pot</Template>
  <TotalTime>274507674</TotalTime>
  <Pages>20</Pages>
  <Words>1379</Words>
  <Application>Microsoft Office PowerPoint</Application>
  <PresentationFormat>On-screen Show (4:3)</PresentationFormat>
  <Paragraphs>208</Paragraphs>
  <Slides>39</Slides>
  <Notes>38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Book Antiqua</vt:lpstr>
      <vt:lpstr>Times New Roman</vt:lpstr>
      <vt:lpstr>nyu-om</vt:lpstr>
      <vt:lpstr>Microsoft Equation 3.0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Juran</dc:creator>
  <cp:lastModifiedBy>Juran, David</cp:lastModifiedBy>
  <cp:revision>160</cp:revision>
  <cp:lastPrinted>1601-01-01T00:00:00Z</cp:lastPrinted>
  <dcterms:created xsi:type="dcterms:W3CDTF">1997-10-01T23:09:06Z</dcterms:created>
  <dcterms:modified xsi:type="dcterms:W3CDTF">2018-01-02T20:20:29Z</dcterms:modified>
</cp:coreProperties>
</file>