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3" r:id="rId1"/>
  </p:sldMasterIdLst>
  <p:notesMasterIdLst>
    <p:notesMasterId r:id="rId77"/>
  </p:notesMasterIdLst>
  <p:handoutMasterIdLst>
    <p:handoutMasterId r:id="rId78"/>
  </p:handoutMasterIdLst>
  <p:sldIdLst>
    <p:sldId id="302" r:id="rId2"/>
    <p:sldId id="303" r:id="rId3"/>
    <p:sldId id="304" r:id="rId4"/>
    <p:sldId id="305" r:id="rId5"/>
    <p:sldId id="306" r:id="rId6"/>
    <p:sldId id="307" r:id="rId7"/>
    <p:sldId id="308" r:id="rId8"/>
    <p:sldId id="309" r:id="rId9"/>
    <p:sldId id="310" r:id="rId10"/>
    <p:sldId id="311" r:id="rId11"/>
    <p:sldId id="312" r:id="rId12"/>
    <p:sldId id="313" r:id="rId13"/>
    <p:sldId id="314" r:id="rId14"/>
    <p:sldId id="315" r:id="rId15"/>
    <p:sldId id="378" r:id="rId16"/>
    <p:sldId id="379" r:id="rId17"/>
    <p:sldId id="380"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341" r:id="rId44"/>
    <p:sldId id="342" r:id="rId45"/>
    <p:sldId id="344" r:id="rId46"/>
    <p:sldId id="345" r:id="rId47"/>
    <p:sldId id="346" r:id="rId48"/>
    <p:sldId id="347" r:id="rId49"/>
    <p:sldId id="348" r:id="rId50"/>
    <p:sldId id="349" r:id="rId51"/>
    <p:sldId id="350" r:id="rId52"/>
    <p:sldId id="351" r:id="rId53"/>
    <p:sldId id="352" r:id="rId54"/>
    <p:sldId id="353" r:id="rId55"/>
    <p:sldId id="354" r:id="rId56"/>
    <p:sldId id="355" r:id="rId57"/>
    <p:sldId id="356" r:id="rId58"/>
    <p:sldId id="357" r:id="rId59"/>
    <p:sldId id="358" r:id="rId60"/>
    <p:sldId id="359" r:id="rId61"/>
    <p:sldId id="360" r:id="rId62"/>
    <p:sldId id="362" r:id="rId63"/>
    <p:sldId id="363" r:id="rId64"/>
    <p:sldId id="364" r:id="rId65"/>
    <p:sldId id="365" r:id="rId66"/>
    <p:sldId id="366" r:id="rId67"/>
    <p:sldId id="367" r:id="rId68"/>
    <p:sldId id="368" r:id="rId69"/>
    <p:sldId id="369" r:id="rId70"/>
    <p:sldId id="370" r:id="rId71"/>
    <p:sldId id="371" r:id="rId72"/>
    <p:sldId id="381" r:id="rId73"/>
    <p:sldId id="382" r:id="rId74"/>
    <p:sldId id="383" r:id="rId75"/>
    <p:sldId id="377" r:id="rId7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Book Antiqua" pitchFamily="18" charset="0"/>
        <a:ea typeface="+mn-ea"/>
        <a:cs typeface="+mn-cs"/>
      </a:defRPr>
    </a:lvl1pPr>
    <a:lvl2pPr marL="457200" algn="l" rtl="0" fontAlgn="base">
      <a:spcBef>
        <a:spcPct val="0"/>
      </a:spcBef>
      <a:spcAft>
        <a:spcPct val="0"/>
      </a:spcAft>
      <a:defRPr sz="2400" kern="1200">
        <a:solidFill>
          <a:schemeClr val="tx1"/>
        </a:solidFill>
        <a:latin typeface="Book Antiqua" pitchFamily="18" charset="0"/>
        <a:ea typeface="+mn-ea"/>
        <a:cs typeface="+mn-cs"/>
      </a:defRPr>
    </a:lvl2pPr>
    <a:lvl3pPr marL="914400" algn="l" rtl="0" fontAlgn="base">
      <a:spcBef>
        <a:spcPct val="0"/>
      </a:spcBef>
      <a:spcAft>
        <a:spcPct val="0"/>
      </a:spcAft>
      <a:defRPr sz="2400" kern="1200">
        <a:solidFill>
          <a:schemeClr val="tx1"/>
        </a:solidFill>
        <a:latin typeface="Book Antiqua" pitchFamily="18" charset="0"/>
        <a:ea typeface="+mn-ea"/>
        <a:cs typeface="+mn-cs"/>
      </a:defRPr>
    </a:lvl3pPr>
    <a:lvl4pPr marL="1371600" algn="l" rtl="0" fontAlgn="base">
      <a:spcBef>
        <a:spcPct val="0"/>
      </a:spcBef>
      <a:spcAft>
        <a:spcPct val="0"/>
      </a:spcAft>
      <a:defRPr sz="2400" kern="1200">
        <a:solidFill>
          <a:schemeClr val="tx1"/>
        </a:solidFill>
        <a:latin typeface="Book Antiqua" pitchFamily="18" charset="0"/>
        <a:ea typeface="+mn-ea"/>
        <a:cs typeface="+mn-cs"/>
      </a:defRPr>
    </a:lvl4pPr>
    <a:lvl5pPr marL="1828800" algn="l" rtl="0" fontAlgn="base">
      <a:spcBef>
        <a:spcPct val="0"/>
      </a:spcBef>
      <a:spcAft>
        <a:spcPct val="0"/>
      </a:spcAft>
      <a:defRPr sz="2400" kern="1200">
        <a:solidFill>
          <a:schemeClr val="tx1"/>
        </a:solidFill>
        <a:latin typeface="Book Antiqua" pitchFamily="18" charset="0"/>
        <a:ea typeface="+mn-ea"/>
        <a:cs typeface="+mn-cs"/>
      </a:defRPr>
    </a:lvl5pPr>
    <a:lvl6pPr marL="2286000" algn="l" defTabSz="914400" rtl="0" eaLnBrk="1" latinLnBrk="0" hangingPunct="1">
      <a:defRPr sz="2400" kern="1200">
        <a:solidFill>
          <a:schemeClr val="tx1"/>
        </a:solidFill>
        <a:latin typeface="Book Antiqua" pitchFamily="18" charset="0"/>
        <a:ea typeface="+mn-ea"/>
        <a:cs typeface="+mn-cs"/>
      </a:defRPr>
    </a:lvl6pPr>
    <a:lvl7pPr marL="2743200" algn="l" defTabSz="914400" rtl="0" eaLnBrk="1" latinLnBrk="0" hangingPunct="1">
      <a:defRPr sz="2400" kern="1200">
        <a:solidFill>
          <a:schemeClr val="tx1"/>
        </a:solidFill>
        <a:latin typeface="Book Antiqua" pitchFamily="18" charset="0"/>
        <a:ea typeface="+mn-ea"/>
        <a:cs typeface="+mn-cs"/>
      </a:defRPr>
    </a:lvl7pPr>
    <a:lvl8pPr marL="3200400" algn="l" defTabSz="914400" rtl="0" eaLnBrk="1" latinLnBrk="0" hangingPunct="1">
      <a:defRPr sz="2400" kern="1200">
        <a:solidFill>
          <a:schemeClr val="tx1"/>
        </a:solidFill>
        <a:latin typeface="Book Antiqua" pitchFamily="18" charset="0"/>
        <a:ea typeface="+mn-ea"/>
        <a:cs typeface="+mn-cs"/>
      </a:defRPr>
    </a:lvl8pPr>
    <a:lvl9pPr marL="3657600" algn="l" defTabSz="914400" rtl="0" eaLnBrk="1" latinLnBrk="0" hangingPunct="1">
      <a:defRPr sz="2400" kern="1200">
        <a:solidFill>
          <a:schemeClr val="tx1"/>
        </a:solidFill>
        <a:latin typeface="Book Antiqua"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300"/>
    <a:srgbClr val="00AE00"/>
    <a:srgbClr val="DA9D70"/>
    <a:srgbClr val="FDF5BA"/>
    <a:srgbClr val="FF92A2"/>
    <a:srgbClr val="66CCFF"/>
    <a:srgbClr val="008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84" autoAdjust="0"/>
    <p:restoredTop sz="94660"/>
  </p:normalViewPr>
  <p:slideViewPr>
    <p:cSldViewPr>
      <p:cViewPr varScale="1">
        <p:scale>
          <a:sx n="74" d="100"/>
          <a:sy n="74" d="100"/>
        </p:scale>
        <p:origin x="1512" y="7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varScale="1">
      <p:scale>
        <a:sx n="1" d="1"/>
        <a:sy n="1" d="1"/>
      </p:scale>
      <p:origin x="0" y="-16926"/>
    </p:cViewPr>
  </p:sorterViewPr>
  <p:notesViewPr>
    <p:cSldViewPr>
      <p:cViewPr varScale="1">
        <p:scale>
          <a:sx n="70" d="100"/>
          <a:sy n="70" d="100"/>
        </p:scale>
        <p:origin x="276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_rels/viewProps.xml.rels><?xml version="1.0" encoding="UTF-8" standalone="yes"?>
<Relationships xmlns="http://schemas.openxmlformats.org/package/2006/relationships"><Relationship Id="rId1" Type="http://schemas.openxmlformats.org/officeDocument/2006/relationships/slide" Target="slides/slide7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22906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457200" y="3322638"/>
            <a:ext cx="5867400" cy="5135562"/>
          </a:xfrm>
          <a:prstGeom prst="rect">
            <a:avLst/>
          </a:prstGeom>
          <a:noFill/>
          <a:ln w="9525">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2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20061260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Book Antiqua" pitchFamily="18" charset="0"/>
        <a:ea typeface="+mn-ea"/>
        <a:cs typeface="+mn-cs"/>
      </a:defRPr>
    </a:lvl1pPr>
    <a:lvl2pPr marL="457200" algn="l" rtl="0" eaLnBrk="0" fontAlgn="base" hangingPunct="0">
      <a:spcBef>
        <a:spcPct val="30000"/>
      </a:spcBef>
      <a:spcAft>
        <a:spcPct val="0"/>
      </a:spcAft>
      <a:defRPr sz="1400" kern="1200">
        <a:solidFill>
          <a:schemeClr val="tx1"/>
        </a:solidFill>
        <a:latin typeface="Book Antiqua" pitchFamily="18" charset="0"/>
        <a:ea typeface="+mn-ea"/>
        <a:cs typeface="+mn-cs"/>
      </a:defRPr>
    </a:lvl2pPr>
    <a:lvl3pPr marL="914400" algn="l" rtl="0" eaLnBrk="0" fontAlgn="base" hangingPunct="0">
      <a:spcBef>
        <a:spcPct val="30000"/>
      </a:spcBef>
      <a:spcAft>
        <a:spcPct val="0"/>
      </a:spcAft>
      <a:defRPr sz="1400" kern="1200">
        <a:solidFill>
          <a:schemeClr val="tx1"/>
        </a:solidFill>
        <a:latin typeface="Book Antiqua" pitchFamily="18" charset="0"/>
        <a:ea typeface="+mn-ea"/>
        <a:cs typeface="+mn-cs"/>
      </a:defRPr>
    </a:lvl3pPr>
    <a:lvl4pPr marL="1371600" algn="l" rtl="0" eaLnBrk="0" fontAlgn="base" hangingPunct="0">
      <a:spcBef>
        <a:spcPct val="30000"/>
      </a:spcBef>
      <a:spcAft>
        <a:spcPct val="0"/>
      </a:spcAft>
      <a:defRPr sz="1400" kern="1200">
        <a:solidFill>
          <a:schemeClr val="tx1"/>
        </a:solidFill>
        <a:latin typeface="Book Antiqua" pitchFamily="18" charset="0"/>
        <a:ea typeface="+mn-ea"/>
        <a:cs typeface="+mn-cs"/>
      </a:defRPr>
    </a:lvl4pPr>
    <a:lvl5pPr marL="1828800" algn="l" rtl="0" eaLnBrk="0" fontAlgn="base" hangingPunct="0">
      <a:spcBef>
        <a:spcPct val="30000"/>
      </a:spcBef>
      <a:spcAft>
        <a:spcPct val="0"/>
      </a:spcAft>
      <a:defRPr sz="14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43000" y="685800"/>
            <a:ext cx="4572000" cy="3429000"/>
          </a:xfrm>
          <a:ln/>
        </p:spPr>
      </p:sp>
      <p:sp>
        <p:nvSpPr>
          <p:cNvPr id="82947"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extLst>
      <p:ext uri="{BB962C8B-B14F-4D97-AF65-F5344CB8AC3E}">
        <p14:creationId xmlns:p14="http://schemas.microsoft.com/office/powerpoint/2010/main" val="3089420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50938" y="692150"/>
            <a:ext cx="4556125" cy="3416300"/>
          </a:xfrm>
          <a:ln/>
        </p:spPr>
      </p:sp>
      <p:sp>
        <p:nvSpPr>
          <p:cNvPr id="8397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015040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50938" y="692150"/>
            <a:ext cx="4556125" cy="3416300"/>
          </a:xfrm>
          <a:ln/>
        </p:spPr>
      </p:sp>
      <p:sp>
        <p:nvSpPr>
          <p:cNvPr id="8499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781629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150938" y="692150"/>
            <a:ext cx="4556125" cy="3416300"/>
          </a:xfrm>
          <a:ln/>
        </p:spPr>
      </p:sp>
      <p:sp>
        <p:nvSpPr>
          <p:cNvPr id="8601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739319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50938" y="692150"/>
            <a:ext cx="4556125" cy="3416300"/>
          </a:xfrm>
          <a:ln/>
        </p:spPr>
      </p:sp>
      <p:sp>
        <p:nvSpPr>
          <p:cNvPr id="8704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504698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50938" y="692150"/>
            <a:ext cx="4556125" cy="3416300"/>
          </a:xfrm>
          <a:ln/>
        </p:spPr>
      </p:sp>
      <p:sp>
        <p:nvSpPr>
          <p:cNvPr id="8806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599758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150938" y="692150"/>
            <a:ext cx="4556125" cy="3416300"/>
          </a:xfrm>
          <a:ln/>
        </p:spPr>
      </p:sp>
      <p:sp>
        <p:nvSpPr>
          <p:cNvPr id="8909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569413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50938" y="692150"/>
            <a:ext cx="4556125" cy="3416300"/>
          </a:xfrm>
          <a:ln/>
        </p:spPr>
      </p:sp>
      <p:sp>
        <p:nvSpPr>
          <p:cNvPr id="9011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271962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50938" y="692150"/>
            <a:ext cx="4556125" cy="3416300"/>
          </a:xfrm>
          <a:ln/>
        </p:spPr>
      </p:sp>
      <p:sp>
        <p:nvSpPr>
          <p:cNvPr id="9113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852558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150938" y="692150"/>
            <a:ext cx="4556125" cy="3416300"/>
          </a:xfrm>
          <a:ln/>
        </p:spPr>
      </p:sp>
      <p:sp>
        <p:nvSpPr>
          <p:cNvPr id="9216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120779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150938" y="692150"/>
            <a:ext cx="4556125" cy="3416300"/>
          </a:xfrm>
          <a:ln/>
        </p:spPr>
      </p:sp>
      <p:sp>
        <p:nvSpPr>
          <p:cNvPr id="9318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155796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50938" y="692150"/>
            <a:ext cx="4556125" cy="3416300"/>
          </a:xfrm>
          <a:ln/>
        </p:spPr>
      </p:sp>
      <p:sp>
        <p:nvSpPr>
          <p:cNvPr id="9421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08301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50938" y="692150"/>
            <a:ext cx="4556125" cy="3416300"/>
          </a:xfrm>
          <a:ln/>
        </p:spPr>
      </p:sp>
      <p:sp>
        <p:nvSpPr>
          <p:cNvPr id="9523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169206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50938" y="692150"/>
            <a:ext cx="4556125" cy="3416300"/>
          </a:xfrm>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82016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1144588" y="682625"/>
            <a:ext cx="4572000" cy="3429000"/>
          </a:xfrm>
          <a:ln/>
        </p:spPr>
      </p:sp>
      <p:sp>
        <p:nvSpPr>
          <p:cNvPr id="97283" name="Rectangle 3"/>
          <p:cNvSpPr>
            <a:spLocks noGrp="1" noChangeArrowheads="1"/>
          </p:cNvSpPr>
          <p:nvPr>
            <p:ph type="body" idx="1"/>
          </p:nvPr>
        </p:nvSpPr>
        <p:spPr>
          <a:xfrm>
            <a:off x="917575" y="4343400"/>
            <a:ext cx="5024438" cy="4117975"/>
          </a:xfrm>
          <a:noFill/>
          <a:ln/>
        </p:spPr>
        <p:txBody>
          <a:bodyPr/>
          <a:lstStyle/>
          <a:p>
            <a:pPr eaLnBrk="1" hangingPunct="1"/>
            <a:endParaRPr lang="en-US" smtClean="0"/>
          </a:p>
        </p:txBody>
      </p:sp>
    </p:spTree>
    <p:extLst>
      <p:ext uri="{BB962C8B-B14F-4D97-AF65-F5344CB8AC3E}">
        <p14:creationId xmlns:p14="http://schemas.microsoft.com/office/powerpoint/2010/main" val="710725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144588" y="682625"/>
            <a:ext cx="4572000" cy="3429000"/>
          </a:xfrm>
          <a:ln/>
        </p:spPr>
      </p:sp>
      <p:sp>
        <p:nvSpPr>
          <p:cNvPr id="98307" name="Rectangle 3"/>
          <p:cNvSpPr>
            <a:spLocks noGrp="1" noChangeArrowheads="1"/>
          </p:cNvSpPr>
          <p:nvPr>
            <p:ph type="body" idx="1"/>
          </p:nvPr>
        </p:nvSpPr>
        <p:spPr>
          <a:xfrm>
            <a:off x="917575" y="4343400"/>
            <a:ext cx="5024438" cy="4117975"/>
          </a:xfrm>
          <a:noFill/>
          <a:ln/>
        </p:spPr>
        <p:txBody>
          <a:bodyPr/>
          <a:lstStyle/>
          <a:p>
            <a:pPr eaLnBrk="1" hangingPunct="1"/>
            <a:endParaRPr lang="en-US" smtClean="0"/>
          </a:p>
        </p:txBody>
      </p:sp>
    </p:spTree>
    <p:extLst>
      <p:ext uri="{BB962C8B-B14F-4D97-AF65-F5344CB8AC3E}">
        <p14:creationId xmlns:p14="http://schemas.microsoft.com/office/powerpoint/2010/main" val="21341553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150938" y="692150"/>
            <a:ext cx="4556125" cy="3416300"/>
          </a:xfrm>
          <a:ln/>
        </p:spPr>
      </p:sp>
      <p:sp>
        <p:nvSpPr>
          <p:cNvPr id="9933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333538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50938" y="692150"/>
            <a:ext cx="4556125" cy="3416300"/>
          </a:xfrm>
          <a:ln/>
        </p:spPr>
      </p:sp>
      <p:sp>
        <p:nvSpPr>
          <p:cNvPr id="10035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907540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150938" y="692150"/>
            <a:ext cx="4556125" cy="3416300"/>
          </a:xfrm>
          <a:ln/>
        </p:spPr>
      </p:sp>
      <p:sp>
        <p:nvSpPr>
          <p:cNvPr id="10137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032446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50938" y="692150"/>
            <a:ext cx="4556125" cy="3416300"/>
          </a:xfrm>
          <a:ln/>
        </p:spPr>
      </p:sp>
      <p:sp>
        <p:nvSpPr>
          <p:cNvPr id="10240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552399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1150938" y="692150"/>
            <a:ext cx="4556125" cy="3416300"/>
          </a:xfrm>
          <a:ln/>
        </p:spPr>
      </p:sp>
      <p:sp>
        <p:nvSpPr>
          <p:cNvPr id="10342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245555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50938" y="692150"/>
            <a:ext cx="4556125" cy="3416300"/>
          </a:xfrm>
          <a:ln/>
        </p:spPr>
      </p:sp>
      <p:sp>
        <p:nvSpPr>
          <p:cNvPr id="10445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719161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1150938" y="692150"/>
            <a:ext cx="4556125" cy="3416300"/>
          </a:xfrm>
          <a:ln/>
        </p:spPr>
      </p:sp>
      <p:sp>
        <p:nvSpPr>
          <p:cNvPr id="10547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541435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50938" y="692150"/>
            <a:ext cx="4556125" cy="3416300"/>
          </a:xfrm>
          <a:ln/>
        </p:spPr>
      </p:sp>
      <p:sp>
        <p:nvSpPr>
          <p:cNvPr id="10649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075991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xfrm>
            <a:off x="1150938" y="692150"/>
            <a:ext cx="4556125" cy="3416300"/>
          </a:xfrm>
          <a:ln/>
        </p:spPr>
      </p:sp>
      <p:sp>
        <p:nvSpPr>
          <p:cNvPr id="10752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0878263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xfrm>
            <a:off x="1150938" y="692150"/>
            <a:ext cx="4556125" cy="3416300"/>
          </a:xfrm>
          <a:ln/>
        </p:spPr>
      </p:sp>
      <p:sp>
        <p:nvSpPr>
          <p:cNvPr id="10854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621803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43000" y="685800"/>
            <a:ext cx="4572000" cy="3429000"/>
          </a:xfrm>
          <a:ln/>
        </p:spPr>
      </p:sp>
      <p:sp>
        <p:nvSpPr>
          <p:cNvPr id="109571"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extLst>
      <p:ext uri="{BB962C8B-B14F-4D97-AF65-F5344CB8AC3E}">
        <p14:creationId xmlns:p14="http://schemas.microsoft.com/office/powerpoint/2010/main" val="1969355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1150938" y="692150"/>
            <a:ext cx="4556125" cy="3416300"/>
          </a:xfrm>
          <a:ln/>
        </p:spPr>
      </p:sp>
      <p:sp>
        <p:nvSpPr>
          <p:cNvPr id="11059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0359081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50938" y="692150"/>
            <a:ext cx="4556125" cy="3416300"/>
          </a:xfrm>
          <a:ln/>
        </p:spPr>
      </p:sp>
      <p:sp>
        <p:nvSpPr>
          <p:cNvPr id="11161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108745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1150938" y="692150"/>
            <a:ext cx="4556125" cy="3416300"/>
          </a:xfrm>
          <a:ln/>
        </p:spPr>
      </p:sp>
      <p:sp>
        <p:nvSpPr>
          <p:cNvPr id="11264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845331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50938" y="692150"/>
            <a:ext cx="4556125" cy="3416300"/>
          </a:xfrm>
          <a:ln/>
        </p:spPr>
      </p:sp>
      <p:sp>
        <p:nvSpPr>
          <p:cNvPr id="11366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68742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150938" y="692150"/>
            <a:ext cx="4556125" cy="3416300"/>
          </a:xfrm>
          <a:ln/>
        </p:spPr>
      </p:sp>
      <p:sp>
        <p:nvSpPr>
          <p:cNvPr id="11469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0923991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50938" y="692150"/>
            <a:ext cx="4556125" cy="3416300"/>
          </a:xfrm>
          <a:ln/>
        </p:spPr>
      </p:sp>
      <p:sp>
        <p:nvSpPr>
          <p:cNvPr id="11571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8452037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1150938" y="692150"/>
            <a:ext cx="4556125" cy="3416300"/>
          </a:xfrm>
          <a:ln/>
        </p:spPr>
      </p:sp>
      <p:sp>
        <p:nvSpPr>
          <p:cNvPr id="11673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2593664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150938" y="692150"/>
            <a:ext cx="4556125" cy="3416300"/>
          </a:xfrm>
          <a:ln/>
        </p:spPr>
      </p:sp>
      <p:sp>
        <p:nvSpPr>
          <p:cNvPr id="11776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7118757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xfrm>
            <a:off x="1150938" y="692150"/>
            <a:ext cx="4556125" cy="3416300"/>
          </a:xfrm>
          <a:ln/>
        </p:spPr>
      </p:sp>
      <p:sp>
        <p:nvSpPr>
          <p:cNvPr id="11878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7923023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150938" y="692150"/>
            <a:ext cx="4556125" cy="3416300"/>
          </a:xfrm>
          <a:ln/>
        </p:spPr>
      </p:sp>
      <p:sp>
        <p:nvSpPr>
          <p:cNvPr id="11981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535752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150938" y="692150"/>
            <a:ext cx="4556125" cy="3416300"/>
          </a:xfrm>
          <a:ln/>
        </p:spPr>
      </p:sp>
      <p:sp>
        <p:nvSpPr>
          <p:cNvPr id="12083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059649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xfrm>
            <a:off x="1150938" y="692150"/>
            <a:ext cx="4556125" cy="3416300"/>
          </a:xfrm>
          <a:ln/>
        </p:spPr>
      </p:sp>
      <p:sp>
        <p:nvSpPr>
          <p:cNvPr id="12185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4240604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xfrm>
            <a:off x="1150938" y="692150"/>
            <a:ext cx="4556125" cy="3416300"/>
          </a:xfrm>
          <a:ln/>
        </p:spPr>
      </p:sp>
      <p:sp>
        <p:nvSpPr>
          <p:cNvPr id="12288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3819536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1150938" y="692150"/>
            <a:ext cx="4556125" cy="3416300"/>
          </a:xfrm>
          <a:ln/>
        </p:spPr>
      </p:sp>
      <p:sp>
        <p:nvSpPr>
          <p:cNvPr id="12390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3945044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xfrm>
            <a:off x="1150938" y="692150"/>
            <a:ext cx="4556125" cy="3416300"/>
          </a:xfrm>
          <a:ln/>
        </p:spPr>
      </p:sp>
      <p:sp>
        <p:nvSpPr>
          <p:cNvPr id="12493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703710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xfrm>
            <a:off x="1150938" y="692150"/>
            <a:ext cx="4556125" cy="3416300"/>
          </a:xfrm>
          <a:ln/>
        </p:spPr>
      </p:sp>
      <p:sp>
        <p:nvSpPr>
          <p:cNvPr id="12595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8708401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xfrm>
            <a:off x="1150938" y="692150"/>
            <a:ext cx="4556125" cy="3416300"/>
          </a:xfrm>
          <a:ln/>
        </p:spPr>
      </p:sp>
      <p:sp>
        <p:nvSpPr>
          <p:cNvPr id="12697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4201154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xfrm>
            <a:off x="1150938" y="692150"/>
            <a:ext cx="4556125" cy="3416300"/>
          </a:xfrm>
          <a:ln/>
        </p:spPr>
      </p:sp>
      <p:sp>
        <p:nvSpPr>
          <p:cNvPr id="12902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2500820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xfrm>
            <a:off x="1150938" y="692150"/>
            <a:ext cx="4556125" cy="3416300"/>
          </a:xfrm>
          <a:ln/>
        </p:spPr>
      </p:sp>
      <p:sp>
        <p:nvSpPr>
          <p:cNvPr id="13005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789244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xfrm>
            <a:off x="1150938" y="692150"/>
            <a:ext cx="4556125" cy="3416300"/>
          </a:xfrm>
          <a:ln/>
        </p:spPr>
      </p:sp>
      <p:sp>
        <p:nvSpPr>
          <p:cNvPr id="13107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0661699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xfrm>
            <a:off x="1150938" y="692150"/>
            <a:ext cx="4556125" cy="3416300"/>
          </a:xfrm>
          <a:ln/>
        </p:spPr>
      </p:sp>
      <p:sp>
        <p:nvSpPr>
          <p:cNvPr id="13209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8826022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xfrm>
            <a:off x="1150938" y="692150"/>
            <a:ext cx="4556125" cy="3416300"/>
          </a:xfrm>
          <a:ln/>
        </p:spPr>
      </p:sp>
      <p:sp>
        <p:nvSpPr>
          <p:cNvPr id="13312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7877641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xfrm>
            <a:off x="1150938" y="692150"/>
            <a:ext cx="4556125" cy="3416300"/>
          </a:xfrm>
          <a:ln/>
        </p:spPr>
      </p:sp>
      <p:sp>
        <p:nvSpPr>
          <p:cNvPr id="13414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1693723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xfrm>
            <a:off x="1150938" y="692150"/>
            <a:ext cx="4556125" cy="3416300"/>
          </a:xfrm>
          <a:ln/>
        </p:spPr>
      </p:sp>
      <p:sp>
        <p:nvSpPr>
          <p:cNvPr id="13517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5978969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xfrm>
            <a:off x="1150938" y="692150"/>
            <a:ext cx="4556125" cy="3416300"/>
          </a:xfrm>
          <a:ln/>
        </p:spPr>
      </p:sp>
      <p:sp>
        <p:nvSpPr>
          <p:cNvPr id="13619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8362970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xfrm>
            <a:off x="1150938" y="692150"/>
            <a:ext cx="4556125" cy="3416300"/>
          </a:xfrm>
          <a:ln/>
        </p:spPr>
      </p:sp>
      <p:sp>
        <p:nvSpPr>
          <p:cNvPr id="13721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5491631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xfrm>
            <a:off x="1150938" y="692150"/>
            <a:ext cx="4556125" cy="3416300"/>
          </a:xfrm>
          <a:ln/>
        </p:spPr>
      </p:sp>
      <p:sp>
        <p:nvSpPr>
          <p:cNvPr id="13824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8500689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xfrm>
            <a:off x="1150938" y="692150"/>
            <a:ext cx="4556125" cy="3416300"/>
          </a:xfrm>
          <a:ln/>
        </p:spPr>
      </p:sp>
      <p:sp>
        <p:nvSpPr>
          <p:cNvPr id="13926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3906896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xfrm>
            <a:off x="1150938" y="692150"/>
            <a:ext cx="4556125" cy="3416300"/>
          </a:xfrm>
          <a:ln/>
        </p:spPr>
      </p:sp>
      <p:sp>
        <p:nvSpPr>
          <p:cNvPr id="14029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8695231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xfrm>
            <a:off x="1150938" y="692150"/>
            <a:ext cx="4556125" cy="3416300"/>
          </a:xfrm>
          <a:ln/>
        </p:spPr>
      </p:sp>
      <p:sp>
        <p:nvSpPr>
          <p:cNvPr id="14131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859757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xfrm>
            <a:off x="1150938" y="692150"/>
            <a:ext cx="4556125" cy="3416300"/>
          </a:xfrm>
          <a:ln/>
        </p:spPr>
      </p:sp>
      <p:sp>
        <p:nvSpPr>
          <p:cNvPr id="14233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0134607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xfrm>
            <a:off x="1150938" y="692150"/>
            <a:ext cx="4556125" cy="3416300"/>
          </a:xfrm>
          <a:ln/>
        </p:spPr>
      </p:sp>
      <p:sp>
        <p:nvSpPr>
          <p:cNvPr id="14336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5767378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xfrm>
            <a:off x="1150938" y="692150"/>
            <a:ext cx="4556125" cy="3416300"/>
          </a:xfrm>
          <a:ln/>
        </p:spPr>
      </p:sp>
      <p:sp>
        <p:nvSpPr>
          <p:cNvPr id="14438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0164559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xfrm>
            <a:off x="1150938" y="692150"/>
            <a:ext cx="4556125" cy="3416300"/>
          </a:xfrm>
          <a:ln/>
        </p:spPr>
      </p:sp>
      <p:sp>
        <p:nvSpPr>
          <p:cNvPr id="14541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7085211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xfrm>
            <a:off x="1150938" y="692150"/>
            <a:ext cx="4556125" cy="3416300"/>
          </a:xfrm>
          <a:ln/>
        </p:spPr>
      </p:sp>
      <p:sp>
        <p:nvSpPr>
          <p:cNvPr id="14745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1397311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xfrm>
            <a:off x="1150938" y="692150"/>
            <a:ext cx="4556125" cy="3416300"/>
          </a:xfrm>
          <a:ln/>
        </p:spPr>
      </p:sp>
      <p:sp>
        <p:nvSpPr>
          <p:cNvPr id="14848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636596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xfrm>
            <a:off x="1150938" y="692150"/>
            <a:ext cx="4556125" cy="3416300"/>
          </a:xfrm>
          <a:ln/>
        </p:spPr>
      </p:sp>
      <p:sp>
        <p:nvSpPr>
          <p:cNvPr id="14950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705575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xfrm>
            <a:off x="1150938" y="692150"/>
            <a:ext cx="4556125" cy="3416300"/>
          </a:xfrm>
          <a:ln/>
        </p:spPr>
      </p:sp>
      <p:sp>
        <p:nvSpPr>
          <p:cNvPr id="15053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6601007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xfrm>
            <a:off x="1150938" y="692150"/>
            <a:ext cx="4556125" cy="3416300"/>
          </a:xfrm>
          <a:ln/>
        </p:spPr>
      </p:sp>
      <p:sp>
        <p:nvSpPr>
          <p:cNvPr id="15155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8910372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xfrm>
            <a:off x="1150938" y="692150"/>
            <a:ext cx="4556125" cy="3416300"/>
          </a:xfrm>
          <a:ln/>
        </p:spPr>
      </p:sp>
      <p:sp>
        <p:nvSpPr>
          <p:cNvPr id="152579"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1643988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1150938" y="692150"/>
            <a:ext cx="4556125" cy="3416300"/>
          </a:xfrm>
          <a:ln/>
        </p:spPr>
      </p:sp>
      <p:sp>
        <p:nvSpPr>
          <p:cNvPr id="153603"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126925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xfrm>
            <a:off x="1150938" y="692150"/>
            <a:ext cx="4556125" cy="3416300"/>
          </a:xfrm>
          <a:ln/>
        </p:spPr>
      </p:sp>
      <p:sp>
        <p:nvSpPr>
          <p:cNvPr id="154627"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7178763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xfrm>
            <a:off x="1150938" y="692150"/>
            <a:ext cx="4556125" cy="3416300"/>
          </a:xfrm>
          <a:ln/>
        </p:spPr>
      </p:sp>
      <p:sp>
        <p:nvSpPr>
          <p:cNvPr id="155651"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6390924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xfrm>
            <a:off x="1150938" y="692150"/>
            <a:ext cx="4556125" cy="3416300"/>
          </a:xfrm>
          <a:ln/>
        </p:spPr>
      </p:sp>
      <p:sp>
        <p:nvSpPr>
          <p:cNvPr id="156675"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526483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xfrm>
            <a:off x="1312863" y="681038"/>
            <a:ext cx="4478337" cy="3359150"/>
          </a:xfrm>
          <a:solidFill>
            <a:srgbClr val="FFFFFF"/>
          </a:solidFill>
          <a:ln/>
        </p:spPr>
      </p:sp>
      <p:sp>
        <p:nvSpPr>
          <p:cNvPr id="7171" name="Rectangle 3"/>
          <p:cNvSpPr>
            <a:spLocks noGrp="1" noChangeArrowheads="1"/>
          </p:cNvSpPr>
          <p:nvPr>
            <p:ph type="body" idx="1"/>
          </p:nvPr>
        </p:nvSpPr>
        <p:spPr>
          <a:solidFill>
            <a:srgbClr val="FFFFFF"/>
          </a:solidFill>
          <a:ln>
            <a:solidFill>
              <a:srgbClr val="000000"/>
            </a:solidFill>
          </a:ln>
        </p:spPr>
        <p:txBody>
          <a:bodyPr/>
          <a:lstStyle/>
          <a:p>
            <a:endParaRPr lang="en-US" smtClean="0"/>
          </a:p>
        </p:txBody>
      </p:sp>
    </p:spTree>
    <p:extLst>
      <p:ext uri="{BB962C8B-B14F-4D97-AF65-F5344CB8AC3E}">
        <p14:creationId xmlns:p14="http://schemas.microsoft.com/office/powerpoint/2010/main" val="42111598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xfrm>
            <a:off x="1312863" y="681038"/>
            <a:ext cx="4478337" cy="3359150"/>
          </a:xfrm>
          <a:solidFill>
            <a:srgbClr val="FFFFFF"/>
          </a:solidFill>
          <a:ln/>
        </p:spPr>
      </p:sp>
      <p:sp>
        <p:nvSpPr>
          <p:cNvPr id="8195" name="Rectangle 3"/>
          <p:cNvSpPr>
            <a:spLocks noGrp="1" noChangeArrowheads="1"/>
          </p:cNvSpPr>
          <p:nvPr>
            <p:ph type="body" idx="1"/>
          </p:nvPr>
        </p:nvSpPr>
        <p:spPr>
          <a:solidFill>
            <a:srgbClr val="FFFFFF"/>
          </a:solidFill>
          <a:ln>
            <a:solidFill>
              <a:srgbClr val="000000"/>
            </a:solidFill>
          </a:ln>
        </p:spPr>
        <p:txBody>
          <a:bodyPr/>
          <a:lstStyle/>
          <a:p>
            <a:endParaRPr lang="en-US" smtClean="0"/>
          </a:p>
        </p:txBody>
      </p:sp>
    </p:spTree>
    <p:extLst>
      <p:ext uri="{BB962C8B-B14F-4D97-AF65-F5344CB8AC3E}">
        <p14:creationId xmlns:p14="http://schemas.microsoft.com/office/powerpoint/2010/main" val="36264429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xfrm>
            <a:off x="1312863" y="681038"/>
            <a:ext cx="4478337" cy="3359150"/>
          </a:xfrm>
          <a:solidFill>
            <a:srgbClr val="FFFFFF"/>
          </a:solidFill>
          <a:ln/>
        </p:spPr>
      </p:sp>
      <p:sp>
        <p:nvSpPr>
          <p:cNvPr id="9219" name="Rectangle 3"/>
          <p:cNvSpPr>
            <a:spLocks noGrp="1" noChangeArrowheads="1"/>
          </p:cNvSpPr>
          <p:nvPr>
            <p:ph type="body" idx="1"/>
          </p:nvPr>
        </p:nvSpPr>
        <p:spPr>
          <a:solidFill>
            <a:srgbClr val="FFFFFF"/>
          </a:solidFill>
          <a:ln>
            <a:solidFill>
              <a:srgbClr val="000000"/>
            </a:solidFill>
          </a:ln>
        </p:spPr>
        <p:txBody>
          <a:bodyPr/>
          <a:lstStyle/>
          <a:p>
            <a:endParaRPr lang="en-US" smtClean="0"/>
          </a:p>
        </p:txBody>
      </p:sp>
    </p:spTree>
    <p:extLst>
      <p:ext uri="{BB962C8B-B14F-4D97-AF65-F5344CB8AC3E}">
        <p14:creationId xmlns:p14="http://schemas.microsoft.com/office/powerpoint/2010/main" val="23240175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161795"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2</a:t>
            </a:r>
          </a:p>
        </p:txBody>
      </p:sp>
      <p:sp>
        <p:nvSpPr>
          <p:cNvPr id="161796"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161797"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161798" name="Rectangle 6"/>
          <p:cNvSpPr>
            <a:spLocks noGrp="1" noRot="1" noChangeAspect="1" noChangeArrowheads="1" noTextEdit="1"/>
          </p:cNvSpPr>
          <p:nvPr>
            <p:ph type="sldImg"/>
          </p:nvPr>
        </p:nvSpPr>
        <p:spPr>
          <a:xfrm>
            <a:off x="1150938" y="692150"/>
            <a:ext cx="4556125" cy="3416300"/>
          </a:xfrm>
          <a:ln cap="flat"/>
        </p:spPr>
      </p:sp>
      <p:sp>
        <p:nvSpPr>
          <p:cNvPr id="161799" name="Rectangle 7"/>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912642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F4303615-0CB0-4B14-B2FA-C9566617950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A173F28C-96D8-41AF-B2A7-6A22EC1C68A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EF212B79-B965-4A50-B6B1-F6391B5B6A3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6" name="Rectangle 5"/>
          <p:cNvSpPr>
            <a:spLocks noGrp="1" noChangeArrowheads="1"/>
          </p:cNvSpPr>
          <p:nvPr>
            <p:ph type="sldNum" sz="quarter" idx="11"/>
          </p:nvPr>
        </p:nvSpPr>
        <p:spPr>
          <a:ln/>
        </p:spPr>
        <p:txBody>
          <a:bodyPr/>
          <a:lstStyle>
            <a:lvl1pPr>
              <a:defRPr/>
            </a:lvl1pPr>
          </a:lstStyle>
          <a:p>
            <a:pPr>
              <a:defRPr/>
            </a:pPr>
            <a:fld id="{38F6FCB9-756E-4468-ACA7-274622939F2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8" name="Rectangle 5"/>
          <p:cNvSpPr>
            <a:spLocks noGrp="1" noChangeArrowheads="1"/>
          </p:cNvSpPr>
          <p:nvPr>
            <p:ph type="sldNum" sz="quarter" idx="11"/>
          </p:nvPr>
        </p:nvSpPr>
        <p:spPr>
          <a:ln/>
        </p:spPr>
        <p:txBody>
          <a:bodyPr/>
          <a:lstStyle>
            <a:lvl1pPr>
              <a:defRPr/>
            </a:lvl1pPr>
          </a:lstStyle>
          <a:p>
            <a:pPr>
              <a:defRPr/>
            </a:pPr>
            <a:fld id="{A88FC682-98A9-47BE-BAB6-9C301BC08C5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4" name="Rectangle 5"/>
          <p:cNvSpPr>
            <a:spLocks noGrp="1" noChangeArrowheads="1"/>
          </p:cNvSpPr>
          <p:nvPr>
            <p:ph type="sldNum" sz="quarter" idx="11"/>
          </p:nvPr>
        </p:nvSpPr>
        <p:spPr>
          <a:ln/>
        </p:spPr>
        <p:txBody>
          <a:bodyPr/>
          <a:lstStyle>
            <a:lvl1pPr>
              <a:defRPr/>
            </a:lvl1pPr>
          </a:lstStyle>
          <a:p>
            <a:pPr>
              <a:defRPr/>
            </a:pPr>
            <a:fld id="{8E1ED170-86B9-480C-9CB6-94CF83F0E8B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3" name="Rectangle 5"/>
          <p:cNvSpPr>
            <a:spLocks noGrp="1" noChangeArrowheads="1"/>
          </p:cNvSpPr>
          <p:nvPr>
            <p:ph type="sldNum" sz="quarter" idx="11"/>
          </p:nvPr>
        </p:nvSpPr>
        <p:spPr>
          <a:ln/>
        </p:spPr>
        <p:txBody>
          <a:bodyPr/>
          <a:lstStyle>
            <a:lvl1pPr>
              <a:defRPr/>
            </a:lvl1pPr>
          </a:lstStyle>
          <a:p>
            <a:pPr>
              <a:defRPr/>
            </a:pPr>
            <a:fld id="{99DE4BA8-B928-4CD6-9CB6-92B50AE3F80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6" name="Rectangle 5"/>
          <p:cNvSpPr>
            <a:spLocks noGrp="1" noChangeArrowheads="1"/>
          </p:cNvSpPr>
          <p:nvPr>
            <p:ph type="sldNum" sz="quarter" idx="11"/>
          </p:nvPr>
        </p:nvSpPr>
        <p:spPr>
          <a:ln/>
        </p:spPr>
        <p:txBody>
          <a:bodyPr/>
          <a:lstStyle>
            <a:lvl1pPr>
              <a:defRPr/>
            </a:lvl1pPr>
          </a:lstStyle>
          <a:p>
            <a:pPr>
              <a:defRPr/>
            </a:pPr>
            <a:fld id="{0C9F8D6A-9730-486F-88A5-76879777A8A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6" name="Rectangle 5"/>
          <p:cNvSpPr>
            <a:spLocks noGrp="1" noChangeArrowheads="1"/>
          </p:cNvSpPr>
          <p:nvPr>
            <p:ph type="sldNum" sz="quarter" idx="11"/>
          </p:nvPr>
        </p:nvSpPr>
        <p:spPr>
          <a:ln/>
        </p:spPr>
        <p:txBody>
          <a:bodyPr/>
          <a:lstStyle>
            <a:lvl1pPr>
              <a:defRPr/>
            </a:lvl1pPr>
          </a:lstStyle>
          <a:p>
            <a:pPr>
              <a:defRPr/>
            </a:pPr>
            <a:fld id="{B5321BA3-D5E2-44C1-B1D2-A7F2CCF14B2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B7A320C4-B269-4282-8F1E-C4BB448A85A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US"/>
              <a:t>Operations  Management  --  Prof. Juran</a:t>
            </a:r>
          </a:p>
        </p:txBody>
      </p:sp>
      <p:sp>
        <p:nvSpPr>
          <p:cNvPr id="5" name="Rectangle 5"/>
          <p:cNvSpPr>
            <a:spLocks noGrp="1" noChangeArrowheads="1"/>
          </p:cNvSpPr>
          <p:nvPr>
            <p:ph type="sldNum" sz="quarter" idx="11"/>
          </p:nvPr>
        </p:nvSpPr>
        <p:spPr>
          <a:ln/>
        </p:spPr>
        <p:txBody>
          <a:bodyPr/>
          <a:lstStyle>
            <a:lvl1pPr>
              <a:defRPr/>
            </a:lvl1pPr>
          </a:lstStyle>
          <a:p>
            <a:pPr>
              <a:defRPr/>
            </a:pPr>
            <a:fld id="{EEA57821-9127-4397-AA30-EF2C57D35FC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7284" name="Rectangle 4"/>
          <p:cNvSpPr>
            <a:spLocks noGrp="1" noChangeArrowheads="1"/>
          </p:cNvSpPr>
          <p:nvPr>
            <p:ph type="ftr" sz="quarter" idx="3"/>
          </p:nvPr>
        </p:nvSpPr>
        <p:spPr bwMode="auto">
          <a:xfrm>
            <a:off x="685800" y="6248400"/>
            <a:ext cx="548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r>
              <a:rPr lang="en-US"/>
              <a:t>Operations  Management  --  Prof. Juran</a:t>
            </a:r>
          </a:p>
        </p:txBody>
      </p:sp>
      <p:sp>
        <p:nvSpPr>
          <p:cNvPr id="97285" name="Rectangle 5"/>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076ED9B-9CB1-44D4-A2F8-47667E128927}" type="slidenum">
              <a:rPr lang="en-US"/>
              <a:pPr>
                <a:defRPr/>
              </a:pPr>
              <a:t>‹#›</a:t>
            </a:fld>
            <a:endParaRPr lang="en-US"/>
          </a:p>
        </p:txBody>
      </p:sp>
      <p:sp>
        <p:nvSpPr>
          <p:cNvPr id="1030" name="Rectangle 6"/>
          <p:cNvSpPr>
            <a:spLocks noChangeArrowheads="1"/>
          </p:cNvSpPr>
          <p:nvPr userDrawn="1"/>
        </p:nvSpPr>
        <p:spPr bwMode="auto">
          <a:xfrm>
            <a:off x="6324600" y="6616700"/>
            <a:ext cx="2819400" cy="241300"/>
          </a:xfrm>
          <a:prstGeom prst="rect">
            <a:avLst/>
          </a:prstGeom>
          <a:noFill/>
          <a:ln w="9525">
            <a:noFill/>
            <a:miter lim="800000"/>
            <a:headEnd/>
            <a:tailEnd/>
          </a:ln>
        </p:spPr>
        <p:txBody>
          <a:bodyPr lIns="90488" tIns="44450" rIns="90488" bIns="44450">
            <a:spAutoFit/>
          </a:bodyPr>
          <a:lstStyle/>
          <a:p>
            <a:pPr eaLnBrk="0" hangingPunct="0">
              <a:buFontTx/>
              <a:buChar char="©"/>
            </a:pPr>
            <a:r>
              <a:rPr lang="en-US" sz="1000" b="1" i="1">
                <a:solidFill>
                  <a:schemeClr val="bg1"/>
                </a:solidFill>
              </a:rPr>
              <a:t>The McGraw-Hill Companies, Inc., 2004</a:t>
            </a: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Book Antiqua" pitchFamily="18" charset="0"/>
        </a:defRPr>
      </a:lvl2pPr>
      <a:lvl3pPr algn="ctr" rtl="0" eaLnBrk="0" fontAlgn="base" hangingPunct="0">
        <a:spcBef>
          <a:spcPct val="0"/>
        </a:spcBef>
        <a:spcAft>
          <a:spcPct val="0"/>
        </a:spcAft>
        <a:defRPr sz="4400">
          <a:solidFill>
            <a:schemeClr val="tx2"/>
          </a:solidFill>
          <a:latin typeface="Book Antiqua" pitchFamily="18" charset="0"/>
        </a:defRPr>
      </a:lvl3pPr>
      <a:lvl4pPr algn="ctr" rtl="0" eaLnBrk="0" fontAlgn="base" hangingPunct="0">
        <a:spcBef>
          <a:spcPct val="0"/>
        </a:spcBef>
        <a:spcAft>
          <a:spcPct val="0"/>
        </a:spcAft>
        <a:defRPr sz="4400">
          <a:solidFill>
            <a:schemeClr val="tx2"/>
          </a:solidFill>
          <a:latin typeface="Book Antiqua" pitchFamily="18" charset="0"/>
        </a:defRPr>
      </a:lvl4pPr>
      <a:lvl5pPr algn="ctr" rtl="0" eaLnBrk="0" fontAlgn="base" hangingPunct="0">
        <a:spcBef>
          <a:spcPct val="0"/>
        </a:spcBef>
        <a:spcAft>
          <a:spcPct val="0"/>
        </a:spcAft>
        <a:defRPr sz="4400">
          <a:solidFill>
            <a:schemeClr val="tx2"/>
          </a:solidFill>
          <a:latin typeface="Book Antiqua" pitchFamily="18" charset="0"/>
        </a:defRPr>
      </a:lvl5pPr>
      <a:lvl6pPr marL="457200" algn="ctr" rtl="0" fontAlgn="base">
        <a:spcBef>
          <a:spcPct val="0"/>
        </a:spcBef>
        <a:spcAft>
          <a:spcPct val="0"/>
        </a:spcAft>
        <a:defRPr sz="4400">
          <a:solidFill>
            <a:schemeClr val="tx2"/>
          </a:solidFill>
          <a:latin typeface="Book Antiqua" pitchFamily="18" charset="0"/>
        </a:defRPr>
      </a:lvl6pPr>
      <a:lvl7pPr marL="914400" algn="ctr" rtl="0" fontAlgn="base">
        <a:spcBef>
          <a:spcPct val="0"/>
        </a:spcBef>
        <a:spcAft>
          <a:spcPct val="0"/>
        </a:spcAft>
        <a:defRPr sz="4400">
          <a:solidFill>
            <a:schemeClr val="tx2"/>
          </a:solidFill>
          <a:latin typeface="Book Antiqua" pitchFamily="18" charset="0"/>
        </a:defRPr>
      </a:lvl7pPr>
      <a:lvl8pPr marL="1371600" algn="ctr" rtl="0" fontAlgn="base">
        <a:spcBef>
          <a:spcPct val="0"/>
        </a:spcBef>
        <a:spcAft>
          <a:spcPct val="0"/>
        </a:spcAft>
        <a:defRPr sz="4400">
          <a:solidFill>
            <a:schemeClr val="tx2"/>
          </a:solidFill>
          <a:latin typeface="Book Antiqua" pitchFamily="18" charset="0"/>
        </a:defRPr>
      </a:lvl8pPr>
      <a:lvl9pPr marL="1828800" algn="ctr" rtl="0" fontAlgn="base">
        <a:spcBef>
          <a:spcPct val="0"/>
        </a:spcBef>
        <a:spcAft>
          <a:spcPct val="0"/>
        </a:spcAft>
        <a:defRPr sz="4400">
          <a:solidFill>
            <a:schemeClr val="tx2"/>
          </a:solidFill>
          <a:latin typeface="Book Antiqua"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Microsoft_Word_97_-_2003_Document1.doc"/><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Microsoft_Excel_97-2003_Worksheet2.xls"/><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4.emf"/><Relationship Id="rId5" Type="http://schemas.openxmlformats.org/officeDocument/2006/relationships/oleObject" Target="../embeddings/Microsoft_Excel_97-2003_Worksheet3.xls"/><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6.emf"/><Relationship Id="rId5" Type="http://schemas.openxmlformats.org/officeDocument/2006/relationships/oleObject" Target="../embeddings/Microsoft_Excel_97-2003_Worksheet4.xls"/><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6.emf"/><Relationship Id="rId5" Type="http://schemas.openxmlformats.org/officeDocument/2006/relationships/oleObject" Target="../embeddings/Microsoft_Excel_97-2003_Worksheet5.xls"/><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9.wmf"/><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0.emf"/><Relationship Id="rId5" Type="http://schemas.openxmlformats.org/officeDocument/2006/relationships/oleObject" Target="../embeddings/Microsoft_Excel_97-2003_Worksheet6.xls"/><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11.wmf"/><Relationship Id="rId4" Type="http://schemas.openxmlformats.org/officeDocument/2006/relationships/oleObject" Target="../embeddings/oleObject9.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12.emf"/><Relationship Id="rId5" Type="http://schemas.openxmlformats.org/officeDocument/2006/relationships/oleObject" Target="../embeddings/Microsoft_Excel_97-2003_Worksheet7.xls"/><Relationship Id="rId4" Type="http://schemas.openxmlformats.org/officeDocument/2006/relationships/oleObject" Target="../embeddings/oleObject10.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13.wmf"/><Relationship Id="rId4" Type="http://schemas.openxmlformats.org/officeDocument/2006/relationships/oleObject" Target="../embeddings/oleObject11.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14.emf"/><Relationship Id="rId5" Type="http://schemas.openxmlformats.org/officeDocument/2006/relationships/oleObject" Target="../embeddings/Microsoft_Excel_97-2003_Worksheet8.xls"/><Relationship Id="rId4" Type="http://schemas.openxmlformats.org/officeDocument/2006/relationships/oleObject" Target="../embeddings/oleObject12.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image" Target="../media/image15.wmf"/><Relationship Id="rId4" Type="http://schemas.openxmlformats.org/officeDocument/2006/relationships/oleObject" Target="../embeddings/oleObject13.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16.emf"/><Relationship Id="rId5" Type="http://schemas.openxmlformats.org/officeDocument/2006/relationships/oleObject" Target="../embeddings/Microsoft_Excel_97-2003_Worksheet9.xls"/><Relationship Id="rId4" Type="http://schemas.openxmlformats.org/officeDocument/2006/relationships/oleObject" Target="../embeddings/oleObject14.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18.wmf"/><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oleObject" Target="../embeddings/oleObject16.bin"/><Relationship Id="rId5" Type="http://schemas.openxmlformats.org/officeDocument/2006/relationships/image" Target="../media/image17.wmf"/><Relationship Id="rId4" Type="http://schemas.openxmlformats.org/officeDocument/2006/relationships/oleObject" Target="../embeddings/oleObject15.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19.emf"/><Relationship Id="rId5" Type="http://schemas.openxmlformats.org/officeDocument/2006/relationships/oleObject" Target="../embeddings/Microsoft_Excel_97-2003_Worksheet10.xls"/><Relationship Id="rId4" Type="http://schemas.openxmlformats.org/officeDocument/2006/relationships/oleObject" Target="../embeddings/oleObject17.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20.emf"/><Relationship Id="rId5" Type="http://schemas.openxmlformats.org/officeDocument/2006/relationships/oleObject" Target="../embeddings/Microsoft_Excel_97-2003_Worksheet11.xls"/><Relationship Id="rId4" Type="http://schemas.openxmlformats.org/officeDocument/2006/relationships/oleObject" Target="../embeddings/oleObject18.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21.png"/><Relationship Id="rId4" Type="http://schemas.openxmlformats.org/officeDocument/2006/relationships/oleObject" Target="../embeddings/oleObject19.bin"/></Relationships>
</file>

<file path=ppt/slides/_rels/slide36.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21.png"/><Relationship Id="rId4" Type="http://schemas.openxmlformats.org/officeDocument/2006/relationships/oleObject" Target="../embeddings/oleObject20.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23.emf"/><Relationship Id="rId5" Type="http://schemas.openxmlformats.org/officeDocument/2006/relationships/oleObject" Target="../embeddings/Microsoft_Excel_97-2003_Worksheet12.xls"/><Relationship Id="rId4" Type="http://schemas.openxmlformats.org/officeDocument/2006/relationships/oleObject" Target="../embeddings/oleObject21.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24.wmf"/><Relationship Id="rId5" Type="http://schemas.openxmlformats.org/officeDocument/2006/relationships/oleObject" Target="../embeddings/Microsoft_Word_97_-_2003_Document13.doc"/><Relationship Id="rId4" Type="http://schemas.openxmlformats.org/officeDocument/2006/relationships/oleObject" Target="../embeddings/oleObject22.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image" Target="../media/image25.wmf"/><Relationship Id="rId5" Type="http://schemas.openxmlformats.org/officeDocument/2006/relationships/oleObject" Target="../embeddings/Microsoft_Word_97_-_2003_Document14.doc"/><Relationship Id="rId4" Type="http://schemas.openxmlformats.org/officeDocument/2006/relationships/oleObject" Target="../embeddings/oleObject23.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26.png"/><Relationship Id="rId4" Type="http://schemas.openxmlformats.org/officeDocument/2006/relationships/oleObject" Target="../embeddings/oleObject24.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24.vml"/><Relationship Id="rId5" Type="http://schemas.openxmlformats.org/officeDocument/2006/relationships/image" Target="../media/image27.png"/><Relationship Id="rId4" Type="http://schemas.openxmlformats.org/officeDocument/2006/relationships/oleObject" Target="../embeddings/oleObject25.bin"/></Relationships>
</file>

<file path=ppt/slides/_rels/slide4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mlDrawing" Target="../drawings/vmlDrawing25.vml"/><Relationship Id="rId5" Type="http://schemas.openxmlformats.org/officeDocument/2006/relationships/image" Target="../media/image37.wmf"/><Relationship Id="rId4" Type="http://schemas.openxmlformats.org/officeDocument/2006/relationships/oleObject" Target="../embeddings/oleObject26.bin"/></Relationships>
</file>

<file path=ppt/slides/_rels/slide53.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mlDrawing" Target="../drawings/vmlDrawing26.vml"/><Relationship Id="rId5" Type="http://schemas.openxmlformats.org/officeDocument/2006/relationships/image" Target="../media/image39.wmf"/><Relationship Id="rId4" Type="http://schemas.openxmlformats.org/officeDocument/2006/relationships/oleObject" Target="../embeddings/oleObject27.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7" Type="http://schemas.openxmlformats.org/officeDocument/2006/relationships/image" Target="../media/image41.wmf"/><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oleObject" Target="../embeddings/oleObject29.bin"/><Relationship Id="rId5" Type="http://schemas.openxmlformats.org/officeDocument/2006/relationships/image" Target="../media/image40.wmf"/><Relationship Id="rId4" Type="http://schemas.openxmlformats.org/officeDocument/2006/relationships/oleObject" Target="../embeddings/oleObject28.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7" Type="http://schemas.openxmlformats.org/officeDocument/2006/relationships/image" Target="../media/image43.wmf"/><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oleObject" Target="../embeddings/oleObject31.bin"/><Relationship Id="rId5" Type="http://schemas.openxmlformats.org/officeDocument/2006/relationships/image" Target="../media/image42.wmf"/><Relationship Id="rId4" Type="http://schemas.openxmlformats.org/officeDocument/2006/relationships/oleObject" Target="../embeddings/oleObject30.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notesSlide" Target="../notesSlides/notesSlide58.xml"/><Relationship Id="rId7" Type="http://schemas.openxmlformats.org/officeDocument/2006/relationships/image" Target="../media/image44.wmf"/><Relationship Id="rId2" Type="http://schemas.openxmlformats.org/officeDocument/2006/relationships/slideLayout" Target="../slideLayouts/slideLayout6.xml"/><Relationship Id="rId1" Type="http://schemas.openxmlformats.org/officeDocument/2006/relationships/vmlDrawing" Target="../drawings/vmlDrawing29.vml"/><Relationship Id="rId6" Type="http://schemas.openxmlformats.org/officeDocument/2006/relationships/oleObject" Target="../embeddings/oleObject33.bin"/><Relationship Id="rId5" Type="http://schemas.openxmlformats.org/officeDocument/2006/relationships/image" Target="../media/image43.wmf"/><Relationship Id="rId4" Type="http://schemas.openxmlformats.org/officeDocument/2006/relationships/oleObject" Target="../embeddings/oleObject32.bin"/><Relationship Id="rId9" Type="http://schemas.openxmlformats.org/officeDocument/2006/relationships/image" Target="../media/image45.wmf"/></Relationships>
</file>

<file path=ppt/slides/_rels/slide59.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56.emf"/></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2506663" y="4191000"/>
            <a:ext cx="4154487" cy="823913"/>
          </a:xfrm>
          <a:prstGeom prst="rect">
            <a:avLst/>
          </a:prstGeom>
          <a:noFill/>
          <a:ln w="9525">
            <a:noFill/>
            <a:miter lim="800000"/>
            <a:headEnd/>
            <a:tailEnd/>
          </a:ln>
        </p:spPr>
        <p:txBody>
          <a:bodyPr wrap="none">
            <a:spAutoFit/>
          </a:bodyPr>
          <a:lstStyle/>
          <a:p>
            <a:pPr algn="ctr"/>
            <a:r>
              <a:rPr lang="en-US" sz="4800"/>
              <a:t>Optimization I</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004" y="2514600"/>
            <a:ext cx="7193992" cy="13811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p:cNvSpPr>
            <a:spLocks noGrp="1"/>
          </p:cNvSpPr>
          <p:nvPr>
            <p:ph type="ftr" sz="quarter" idx="10"/>
          </p:nvPr>
        </p:nvSpPr>
        <p:spPr>
          <a:noFill/>
        </p:spPr>
        <p:txBody>
          <a:bodyPr/>
          <a:lstStyle/>
          <a:p>
            <a:r>
              <a:rPr lang="en-US" smtClean="0"/>
              <a:t>Operations  Management  --  Prof. Juran</a:t>
            </a:r>
          </a:p>
        </p:txBody>
      </p:sp>
      <p:sp>
        <p:nvSpPr>
          <p:cNvPr id="3075" name="Slide Number Placeholder 4"/>
          <p:cNvSpPr>
            <a:spLocks noGrp="1"/>
          </p:cNvSpPr>
          <p:nvPr>
            <p:ph type="sldNum" sz="quarter" idx="11"/>
          </p:nvPr>
        </p:nvSpPr>
        <p:spPr>
          <a:noFill/>
        </p:spPr>
        <p:txBody>
          <a:bodyPr/>
          <a:lstStyle/>
          <a:p>
            <a:fld id="{A03134BF-E182-40ED-BF1B-CD78D5281F32}" type="slidenum">
              <a:rPr lang="en-US" smtClean="0"/>
              <a:pPr/>
              <a:t>2</a:t>
            </a:fld>
            <a:endParaRPr lang="en-US" smtClean="0"/>
          </a:p>
        </p:txBody>
      </p:sp>
      <p:sp>
        <p:nvSpPr>
          <p:cNvPr id="3076" name="Rectangle 2"/>
          <p:cNvSpPr>
            <a:spLocks noGrp="1" noChangeArrowheads="1"/>
          </p:cNvSpPr>
          <p:nvPr>
            <p:ph type="title"/>
          </p:nvPr>
        </p:nvSpPr>
        <p:spPr/>
        <p:txBody>
          <a:bodyPr/>
          <a:lstStyle/>
          <a:p>
            <a:pPr eaLnBrk="1" hangingPunct="1"/>
            <a:r>
              <a:rPr lang="en-US" smtClean="0"/>
              <a:t>Outline</a:t>
            </a:r>
          </a:p>
        </p:txBody>
      </p:sp>
      <p:sp>
        <p:nvSpPr>
          <p:cNvPr id="3077" name="Rectangle 3"/>
          <p:cNvSpPr>
            <a:spLocks noGrp="1" noChangeArrowheads="1"/>
          </p:cNvSpPr>
          <p:nvPr>
            <p:ph type="body" idx="1"/>
          </p:nvPr>
        </p:nvSpPr>
        <p:spPr/>
        <p:txBody>
          <a:bodyPr/>
          <a:lstStyle/>
          <a:p>
            <a:pPr eaLnBrk="1" hangingPunct="1"/>
            <a:r>
              <a:rPr lang="en-US" smtClean="0"/>
              <a:t>Basic Optimization: Linear programming</a:t>
            </a:r>
          </a:p>
          <a:p>
            <a:pPr lvl="1" eaLnBrk="1" hangingPunct="1"/>
            <a:r>
              <a:rPr lang="en-US" smtClean="0"/>
              <a:t>Graphical method</a:t>
            </a:r>
          </a:p>
          <a:p>
            <a:pPr lvl="1" eaLnBrk="1" hangingPunct="1"/>
            <a:r>
              <a:rPr lang="en-US" smtClean="0"/>
              <a:t>Spreadsheet Method</a:t>
            </a:r>
          </a:p>
          <a:p>
            <a:pPr eaLnBrk="1" hangingPunct="1"/>
            <a:r>
              <a:rPr lang="en-US" smtClean="0"/>
              <a:t>Extension: Nonlinear programming</a:t>
            </a:r>
          </a:p>
          <a:p>
            <a:pPr lvl="1" eaLnBrk="1" hangingPunct="1"/>
            <a:r>
              <a:rPr lang="en-US" smtClean="0"/>
              <a:t>Portfolio optimization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p:cNvSpPr>
            <a:spLocks noGrp="1"/>
          </p:cNvSpPr>
          <p:nvPr>
            <p:ph type="ftr" sz="quarter" idx="10"/>
          </p:nvPr>
        </p:nvSpPr>
        <p:spPr>
          <a:noFill/>
        </p:spPr>
        <p:txBody>
          <a:bodyPr/>
          <a:lstStyle/>
          <a:p>
            <a:r>
              <a:rPr lang="en-US" smtClean="0"/>
              <a:t>Operations  Management  --  Prof. Juran</a:t>
            </a:r>
          </a:p>
        </p:txBody>
      </p:sp>
      <p:sp>
        <p:nvSpPr>
          <p:cNvPr id="4099" name="Slide Number Placeholder 4"/>
          <p:cNvSpPr>
            <a:spLocks noGrp="1"/>
          </p:cNvSpPr>
          <p:nvPr>
            <p:ph type="sldNum" sz="quarter" idx="11"/>
          </p:nvPr>
        </p:nvSpPr>
        <p:spPr>
          <a:noFill/>
        </p:spPr>
        <p:txBody>
          <a:bodyPr/>
          <a:lstStyle/>
          <a:p>
            <a:fld id="{218ED1FB-086A-4024-A8B4-0718D7CFD4ED}" type="slidenum">
              <a:rPr lang="en-US" smtClean="0"/>
              <a:pPr/>
              <a:t>3</a:t>
            </a:fld>
            <a:endParaRPr lang="en-US" smtClean="0"/>
          </a:p>
        </p:txBody>
      </p:sp>
      <p:sp>
        <p:nvSpPr>
          <p:cNvPr id="4100" name="Rectangle 2"/>
          <p:cNvSpPr>
            <a:spLocks noGrp="1" noChangeArrowheads="1"/>
          </p:cNvSpPr>
          <p:nvPr>
            <p:ph type="title"/>
          </p:nvPr>
        </p:nvSpPr>
        <p:spPr/>
        <p:txBody>
          <a:bodyPr/>
          <a:lstStyle/>
          <a:p>
            <a:pPr eaLnBrk="1" hangingPunct="1"/>
            <a:r>
              <a:rPr lang="en-US" smtClean="0"/>
              <a:t>What is Optimization?</a:t>
            </a:r>
          </a:p>
        </p:txBody>
      </p:sp>
      <p:sp>
        <p:nvSpPr>
          <p:cNvPr id="4101" name="Rectangle 3"/>
          <p:cNvSpPr>
            <a:spLocks noGrp="1" noChangeArrowheads="1"/>
          </p:cNvSpPr>
          <p:nvPr>
            <p:ph type="body" idx="1"/>
          </p:nvPr>
        </p:nvSpPr>
        <p:spPr/>
        <p:txBody>
          <a:bodyPr/>
          <a:lstStyle/>
          <a:p>
            <a:pPr eaLnBrk="1" hangingPunct="1"/>
            <a:r>
              <a:rPr lang="en-US" smtClean="0">
                <a:cs typeface="Times New Roman" pitchFamily="18" charset="0"/>
              </a:rPr>
              <a:t>A model with a “best” solution</a:t>
            </a:r>
          </a:p>
          <a:p>
            <a:pPr eaLnBrk="1" hangingPunct="1"/>
            <a:r>
              <a:rPr lang="en-US" smtClean="0">
                <a:cs typeface="Times New Roman" pitchFamily="18" charset="0"/>
              </a:rPr>
              <a:t>Strict mathematical definition of “optimal”</a:t>
            </a:r>
          </a:p>
          <a:p>
            <a:pPr eaLnBrk="1" hangingPunct="1"/>
            <a:r>
              <a:rPr lang="en-US" smtClean="0">
                <a:cs typeface="Times New Roman" pitchFamily="18" charset="0"/>
              </a:rPr>
              <a:t>Usually unrealistic assumptions</a:t>
            </a:r>
          </a:p>
          <a:p>
            <a:pPr eaLnBrk="1" hangingPunct="1"/>
            <a:r>
              <a:rPr lang="en-US" smtClean="0">
                <a:cs typeface="Times New Roman" pitchFamily="18" charset="0"/>
              </a:rPr>
              <a:t>Useful for managerial intuition </a:t>
            </a:r>
          </a:p>
          <a:p>
            <a:pPr eaLnBrk="1" hangingPunct="1"/>
            <a:endParaRPr lang="en-US"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sz="quarter" idx="10"/>
          </p:nvPr>
        </p:nvSpPr>
        <p:spPr>
          <a:noFill/>
        </p:spPr>
        <p:txBody>
          <a:bodyPr/>
          <a:lstStyle/>
          <a:p>
            <a:r>
              <a:rPr lang="en-US" smtClean="0"/>
              <a:t>Operations  Management  --  Prof. Juran</a:t>
            </a:r>
          </a:p>
        </p:txBody>
      </p:sp>
      <p:sp>
        <p:nvSpPr>
          <p:cNvPr id="5123" name="Slide Number Placeholder 4"/>
          <p:cNvSpPr>
            <a:spLocks noGrp="1"/>
          </p:cNvSpPr>
          <p:nvPr>
            <p:ph type="sldNum" sz="quarter" idx="11"/>
          </p:nvPr>
        </p:nvSpPr>
        <p:spPr>
          <a:noFill/>
        </p:spPr>
        <p:txBody>
          <a:bodyPr/>
          <a:lstStyle/>
          <a:p>
            <a:fld id="{2996BB5B-4C0D-414D-9EE7-2AC62237C8AC}" type="slidenum">
              <a:rPr lang="en-US" smtClean="0"/>
              <a:pPr/>
              <a:t>4</a:t>
            </a:fld>
            <a:endParaRPr lang="en-US" smtClean="0"/>
          </a:p>
        </p:txBody>
      </p:sp>
      <p:sp>
        <p:nvSpPr>
          <p:cNvPr id="5124" name="Rectangle 2"/>
          <p:cNvSpPr>
            <a:spLocks noGrp="1" noChangeArrowheads="1"/>
          </p:cNvSpPr>
          <p:nvPr>
            <p:ph type="title"/>
          </p:nvPr>
        </p:nvSpPr>
        <p:spPr/>
        <p:txBody>
          <a:bodyPr/>
          <a:lstStyle/>
          <a:p>
            <a:pPr eaLnBrk="1" hangingPunct="1"/>
            <a:r>
              <a:rPr lang="en-US" sz="3600" smtClean="0"/>
              <a:t>Elements of an Optimization Model</a:t>
            </a:r>
          </a:p>
        </p:txBody>
      </p:sp>
      <p:sp>
        <p:nvSpPr>
          <p:cNvPr id="5125" name="Rectangle 3"/>
          <p:cNvSpPr>
            <a:spLocks noGrp="1" noChangeArrowheads="1"/>
          </p:cNvSpPr>
          <p:nvPr>
            <p:ph type="body" idx="1"/>
          </p:nvPr>
        </p:nvSpPr>
        <p:spPr/>
        <p:txBody>
          <a:bodyPr/>
          <a:lstStyle/>
          <a:p>
            <a:pPr eaLnBrk="1" hangingPunct="1"/>
            <a:r>
              <a:rPr lang="en-US" smtClean="0">
                <a:cs typeface="Times New Roman" pitchFamily="18" charset="0"/>
              </a:rPr>
              <a:t>Formulation</a:t>
            </a:r>
          </a:p>
          <a:p>
            <a:pPr lvl="1" eaLnBrk="1" hangingPunct="1"/>
            <a:r>
              <a:rPr lang="en-US" smtClean="0">
                <a:cs typeface="Times New Roman" pitchFamily="18" charset="0"/>
              </a:rPr>
              <a:t>Decision Variables</a:t>
            </a:r>
          </a:p>
          <a:p>
            <a:pPr lvl="1" eaLnBrk="1" hangingPunct="1"/>
            <a:r>
              <a:rPr lang="en-US" smtClean="0">
                <a:cs typeface="Times New Roman" pitchFamily="18" charset="0"/>
              </a:rPr>
              <a:t>Objective</a:t>
            </a:r>
          </a:p>
          <a:p>
            <a:pPr lvl="1" eaLnBrk="1" hangingPunct="1"/>
            <a:r>
              <a:rPr lang="en-US" smtClean="0">
                <a:cs typeface="Times New Roman" pitchFamily="18" charset="0"/>
              </a:rPr>
              <a:t>Constraints</a:t>
            </a:r>
          </a:p>
          <a:p>
            <a:pPr eaLnBrk="1" hangingPunct="1"/>
            <a:r>
              <a:rPr lang="en-US" smtClean="0"/>
              <a:t>Solution </a:t>
            </a:r>
          </a:p>
          <a:p>
            <a:pPr lvl="1" eaLnBrk="1" hangingPunct="1"/>
            <a:r>
              <a:rPr lang="en-US" smtClean="0"/>
              <a:t>Algorithm or Heuristic</a:t>
            </a:r>
          </a:p>
          <a:p>
            <a:pPr eaLnBrk="1" hangingPunct="1"/>
            <a:r>
              <a:rPr lang="en-US" smtClean="0"/>
              <a:t>Interpretation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Footer Placeholder 2"/>
          <p:cNvSpPr>
            <a:spLocks noGrp="1"/>
          </p:cNvSpPr>
          <p:nvPr>
            <p:ph type="ftr" sz="quarter" idx="10"/>
          </p:nvPr>
        </p:nvSpPr>
        <p:spPr>
          <a:noFill/>
        </p:spPr>
        <p:txBody>
          <a:bodyPr/>
          <a:lstStyle/>
          <a:p>
            <a:r>
              <a:rPr lang="en-US" smtClean="0"/>
              <a:t>Operations  Management  --  Prof. Juran</a:t>
            </a:r>
          </a:p>
        </p:txBody>
      </p:sp>
      <p:sp>
        <p:nvSpPr>
          <p:cNvPr id="6147" name="Slide Number Placeholder 3"/>
          <p:cNvSpPr>
            <a:spLocks noGrp="1"/>
          </p:cNvSpPr>
          <p:nvPr>
            <p:ph type="sldNum" sz="quarter" idx="11"/>
          </p:nvPr>
        </p:nvSpPr>
        <p:spPr>
          <a:noFill/>
        </p:spPr>
        <p:txBody>
          <a:bodyPr/>
          <a:lstStyle/>
          <a:p>
            <a:fld id="{47BEF5A9-5048-45EB-962C-3BF161EBD343}" type="slidenum">
              <a:rPr lang="en-US" smtClean="0"/>
              <a:pPr/>
              <a:t>5</a:t>
            </a:fld>
            <a:endParaRPr lang="en-US" smtClean="0"/>
          </a:p>
        </p:txBody>
      </p:sp>
      <p:sp>
        <p:nvSpPr>
          <p:cNvPr id="319490" name="Rectangle 2"/>
          <p:cNvSpPr>
            <a:spLocks noGrp="1" noChangeArrowheads="1"/>
          </p:cNvSpPr>
          <p:nvPr>
            <p:ph type="title"/>
          </p:nvPr>
        </p:nvSpPr>
        <p:spPr>
          <a:xfrm>
            <a:off x="762000" y="2286000"/>
            <a:ext cx="7772400" cy="1143000"/>
          </a:xfrm>
        </p:spPr>
        <p:txBody>
          <a:bodyPr/>
          <a:lstStyle/>
          <a:p>
            <a:pPr eaLnBrk="1" hangingPunct="1"/>
            <a:r>
              <a:rPr lang="en-US" sz="5400" smtClean="0"/>
              <a:t>Optimization Example:</a:t>
            </a:r>
            <a:r>
              <a:rPr lang="en-US" sz="6000" smtClean="0"/>
              <a:t/>
            </a:r>
            <a:br>
              <a:rPr lang="en-US" sz="6000" smtClean="0"/>
            </a:br>
            <a:r>
              <a:rPr lang="en-US" sz="6000" smtClean="0"/>
              <a:t>Extreme Downhill Co.</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19490"/>
                                        </p:tgtEl>
                                        <p:attrNameLst>
                                          <p:attrName>style.visibility</p:attrName>
                                        </p:attrNameLst>
                                      </p:cBhvr>
                                      <p:to>
                                        <p:strVal val="visible"/>
                                      </p:to>
                                    </p:set>
                                    <p:anim calcmode="lin" valueType="num">
                                      <p:cBhvr additive="base">
                                        <p:cTn id="7" dur="500" fill="hold"/>
                                        <p:tgtEl>
                                          <p:spTgt spid="319490"/>
                                        </p:tgtEl>
                                        <p:attrNameLst>
                                          <p:attrName>ppt_x</p:attrName>
                                        </p:attrNameLst>
                                      </p:cBhvr>
                                      <p:tavLst>
                                        <p:tav tm="0">
                                          <p:val>
                                            <p:strVal val="#ppt_x"/>
                                          </p:val>
                                        </p:tav>
                                        <p:tav tm="100000">
                                          <p:val>
                                            <p:strVal val="#ppt_x"/>
                                          </p:val>
                                        </p:tav>
                                      </p:tavLst>
                                    </p:anim>
                                    <p:anim calcmode="lin" valueType="num">
                                      <p:cBhvr additive="base">
                                        <p:cTn id="8" dur="500" fill="hold"/>
                                        <p:tgtEl>
                                          <p:spTgt spid="3194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Footer Placeholder 2"/>
          <p:cNvSpPr>
            <a:spLocks noGrp="1"/>
          </p:cNvSpPr>
          <p:nvPr>
            <p:ph type="ftr" sz="quarter" idx="10"/>
          </p:nvPr>
        </p:nvSpPr>
        <p:spPr>
          <a:noFill/>
        </p:spPr>
        <p:txBody>
          <a:bodyPr/>
          <a:lstStyle/>
          <a:p>
            <a:r>
              <a:rPr lang="en-US" smtClean="0"/>
              <a:t>Operations  Management  --  Prof. Juran</a:t>
            </a:r>
          </a:p>
        </p:txBody>
      </p:sp>
      <p:sp>
        <p:nvSpPr>
          <p:cNvPr id="7171" name="Slide Number Placeholder 3"/>
          <p:cNvSpPr>
            <a:spLocks noGrp="1"/>
          </p:cNvSpPr>
          <p:nvPr>
            <p:ph type="sldNum" sz="quarter" idx="11"/>
          </p:nvPr>
        </p:nvSpPr>
        <p:spPr>
          <a:noFill/>
        </p:spPr>
        <p:txBody>
          <a:bodyPr/>
          <a:lstStyle/>
          <a:p>
            <a:fld id="{BF9B9C2F-ED02-43AA-BFBF-1C8E8C6B56A8}" type="slidenum">
              <a:rPr lang="en-US" smtClean="0"/>
              <a:pPr/>
              <a:t>6</a:t>
            </a:fld>
            <a:endParaRPr lang="en-US" smtClean="0"/>
          </a:p>
        </p:txBody>
      </p:sp>
      <p:sp>
        <p:nvSpPr>
          <p:cNvPr id="321538" name="Rectangle 2"/>
          <p:cNvSpPr>
            <a:spLocks noGrp="1" noChangeArrowheads="1"/>
          </p:cNvSpPr>
          <p:nvPr>
            <p:ph type="title"/>
          </p:nvPr>
        </p:nvSpPr>
        <p:spPr/>
        <p:txBody>
          <a:bodyPr/>
          <a:lstStyle/>
          <a:p>
            <a:pPr eaLnBrk="1" hangingPunct="1"/>
            <a:r>
              <a:rPr lang="en-US" sz="4000" smtClean="0"/>
              <a:t>1. Managerial Problem Definition</a:t>
            </a:r>
          </a:p>
        </p:txBody>
      </p:sp>
      <p:sp>
        <p:nvSpPr>
          <p:cNvPr id="321539" name="Rectangle 3"/>
          <p:cNvSpPr>
            <a:spLocks noChangeArrowheads="1"/>
          </p:cNvSpPr>
          <p:nvPr/>
        </p:nvSpPr>
        <p:spPr bwMode="auto">
          <a:xfrm>
            <a:off x="838200" y="1981200"/>
            <a:ext cx="7772400" cy="1739900"/>
          </a:xfrm>
          <a:prstGeom prst="rect">
            <a:avLst/>
          </a:prstGeom>
          <a:noFill/>
          <a:ln w="9525">
            <a:noFill/>
            <a:miter lim="800000"/>
            <a:headEnd/>
            <a:tailEnd/>
          </a:ln>
        </p:spPr>
        <p:txBody>
          <a:bodyPr>
            <a:spAutoFit/>
          </a:bodyPr>
          <a:lstStyle/>
          <a:p>
            <a:pPr eaLnBrk="0" hangingPunct="0"/>
            <a:r>
              <a:rPr lang="en-US" sz="3600"/>
              <a:t>Michele Taggart needs to decide how many sets of skis and how many snowboards to make this week.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21538"/>
                                        </p:tgtEl>
                                        <p:attrNameLst>
                                          <p:attrName>style.visibility</p:attrName>
                                        </p:attrNameLst>
                                      </p:cBhvr>
                                      <p:to>
                                        <p:strVal val="visible"/>
                                      </p:to>
                                    </p:set>
                                    <p:anim calcmode="lin" valueType="num">
                                      <p:cBhvr additive="base">
                                        <p:cTn id="7" dur="500" fill="hold"/>
                                        <p:tgtEl>
                                          <p:spTgt spid="321538"/>
                                        </p:tgtEl>
                                        <p:attrNameLst>
                                          <p:attrName>ppt_x</p:attrName>
                                        </p:attrNameLst>
                                      </p:cBhvr>
                                      <p:tavLst>
                                        <p:tav tm="0">
                                          <p:val>
                                            <p:strVal val="#ppt_x"/>
                                          </p:val>
                                        </p:tav>
                                        <p:tav tm="100000">
                                          <p:val>
                                            <p:strVal val="#ppt_x"/>
                                          </p:val>
                                        </p:tav>
                                      </p:tavLst>
                                    </p:anim>
                                    <p:anim calcmode="lin" valueType="num">
                                      <p:cBhvr additive="base">
                                        <p:cTn id="8" dur="500" fill="hold"/>
                                        <p:tgtEl>
                                          <p:spTgt spid="32153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321539">
                                            <p:txEl>
                                              <p:pRg st="0" end="0"/>
                                            </p:txEl>
                                          </p:spTgt>
                                        </p:tgtEl>
                                        <p:attrNameLst>
                                          <p:attrName>style.visibility</p:attrName>
                                        </p:attrNameLst>
                                      </p:cBhvr>
                                      <p:to>
                                        <p:strVal val="visible"/>
                                      </p:to>
                                    </p:set>
                                    <p:animEffect transition="in" filter="box(out)">
                                      <p:cBhvr>
                                        <p:cTn id="13" dur="500"/>
                                        <p:tgtEl>
                                          <p:spTgt spid="3215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38" grpId="0" autoUpdateAnimBg="0"/>
      <p:bldP spid="32153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Footer Placeholder 2"/>
          <p:cNvSpPr>
            <a:spLocks noGrp="1"/>
          </p:cNvSpPr>
          <p:nvPr>
            <p:ph type="ftr" sz="quarter" idx="10"/>
          </p:nvPr>
        </p:nvSpPr>
        <p:spPr>
          <a:noFill/>
        </p:spPr>
        <p:txBody>
          <a:bodyPr/>
          <a:lstStyle/>
          <a:p>
            <a:r>
              <a:rPr lang="en-US" smtClean="0"/>
              <a:t>Operations  Management  --  Prof. Juran</a:t>
            </a:r>
          </a:p>
        </p:txBody>
      </p:sp>
      <p:sp>
        <p:nvSpPr>
          <p:cNvPr id="8195" name="Slide Number Placeholder 3"/>
          <p:cNvSpPr>
            <a:spLocks noGrp="1"/>
          </p:cNvSpPr>
          <p:nvPr>
            <p:ph type="sldNum" sz="quarter" idx="11"/>
          </p:nvPr>
        </p:nvSpPr>
        <p:spPr>
          <a:noFill/>
        </p:spPr>
        <p:txBody>
          <a:bodyPr/>
          <a:lstStyle/>
          <a:p>
            <a:fld id="{222BB18A-A602-4557-BC92-325B2FFA0C8F}" type="slidenum">
              <a:rPr lang="en-US" smtClean="0"/>
              <a:pPr/>
              <a:t>7</a:t>
            </a:fld>
            <a:endParaRPr lang="en-US" smtClean="0"/>
          </a:p>
        </p:txBody>
      </p:sp>
      <p:sp>
        <p:nvSpPr>
          <p:cNvPr id="323586" name="Rectangle 2"/>
          <p:cNvSpPr>
            <a:spLocks noGrp="1" noChangeArrowheads="1"/>
          </p:cNvSpPr>
          <p:nvPr>
            <p:ph type="title"/>
          </p:nvPr>
        </p:nvSpPr>
        <p:spPr/>
        <p:txBody>
          <a:bodyPr/>
          <a:lstStyle/>
          <a:p>
            <a:pPr eaLnBrk="1" hangingPunct="1"/>
            <a:r>
              <a:rPr lang="en-US" smtClean="0"/>
              <a:t>2. Formulation</a:t>
            </a:r>
          </a:p>
        </p:txBody>
      </p:sp>
      <p:sp>
        <p:nvSpPr>
          <p:cNvPr id="323587" name="Rectangle 3"/>
          <p:cNvSpPr>
            <a:spLocks noChangeArrowheads="1"/>
          </p:cNvSpPr>
          <p:nvPr/>
        </p:nvSpPr>
        <p:spPr bwMode="auto">
          <a:xfrm>
            <a:off x="838200" y="1981200"/>
            <a:ext cx="7772400" cy="3082925"/>
          </a:xfrm>
          <a:prstGeom prst="rect">
            <a:avLst/>
          </a:prstGeom>
          <a:noFill/>
          <a:ln w="9525">
            <a:noFill/>
            <a:miter lim="800000"/>
            <a:headEnd/>
            <a:tailEnd/>
          </a:ln>
        </p:spPr>
        <p:txBody>
          <a:bodyPr>
            <a:spAutoFit/>
          </a:bodyPr>
          <a:lstStyle/>
          <a:p>
            <a:pPr eaLnBrk="0" hangingPunct="0">
              <a:spcBef>
                <a:spcPct val="50000"/>
              </a:spcBef>
            </a:pPr>
            <a:r>
              <a:rPr lang="en-US" sz="2800"/>
              <a:t>a. Define the choices to be made by the manager (</a:t>
            </a:r>
            <a:r>
              <a:rPr lang="en-US" sz="2800" i="1"/>
              <a:t>decision variables</a:t>
            </a:r>
            <a:r>
              <a:rPr lang="en-US" sz="2800"/>
              <a:t>).</a:t>
            </a:r>
          </a:p>
          <a:p>
            <a:pPr eaLnBrk="0" hangingPunct="0">
              <a:spcBef>
                <a:spcPct val="50000"/>
              </a:spcBef>
            </a:pPr>
            <a:r>
              <a:rPr lang="en-US" sz="2800"/>
              <a:t>b. Find a mathematical expression for the manager's goal (</a:t>
            </a:r>
            <a:r>
              <a:rPr lang="en-US" sz="2800" i="1"/>
              <a:t>objective function</a:t>
            </a:r>
            <a:r>
              <a:rPr lang="en-US" sz="2800"/>
              <a:t>).</a:t>
            </a:r>
          </a:p>
          <a:p>
            <a:pPr eaLnBrk="0" hangingPunct="0">
              <a:spcBef>
                <a:spcPct val="50000"/>
              </a:spcBef>
            </a:pPr>
            <a:r>
              <a:rPr lang="en-US" sz="2800"/>
              <a:t>c. Find expressions for the things that restrict the manager's range of choices (</a:t>
            </a:r>
            <a:r>
              <a:rPr lang="en-US" sz="2800" i="1"/>
              <a:t>constraints</a:t>
            </a:r>
            <a:r>
              <a:rPr lang="en-US" sz="2800"/>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23586"/>
                                        </p:tgtEl>
                                        <p:attrNameLst>
                                          <p:attrName>style.visibility</p:attrName>
                                        </p:attrNameLst>
                                      </p:cBhvr>
                                      <p:to>
                                        <p:strVal val="visible"/>
                                      </p:to>
                                    </p:set>
                                    <p:anim calcmode="lin" valueType="num">
                                      <p:cBhvr additive="base">
                                        <p:cTn id="7" dur="500" fill="hold"/>
                                        <p:tgtEl>
                                          <p:spTgt spid="323586"/>
                                        </p:tgtEl>
                                        <p:attrNameLst>
                                          <p:attrName>ppt_x</p:attrName>
                                        </p:attrNameLst>
                                      </p:cBhvr>
                                      <p:tavLst>
                                        <p:tav tm="0">
                                          <p:val>
                                            <p:strVal val="#ppt_x"/>
                                          </p:val>
                                        </p:tav>
                                        <p:tav tm="100000">
                                          <p:val>
                                            <p:strVal val="#ppt_x"/>
                                          </p:val>
                                        </p:tav>
                                      </p:tavLst>
                                    </p:anim>
                                    <p:anim calcmode="lin" valueType="num">
                                      <p:cBhvr additive="base">
                                        <p:cTn id="8" dur="500" fill="hold"/>
                                        <p:tgtEl>
                                          <p:spTgt spid="32358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323587">
                                            <p:txEl>
                                              <p:pRg st="0" end="0"/>
                                            </p:txEl>
                                          </p:spTgt>
                                        </p:tgtEl>
                                        <p:attrNameLst>
                                          <p:attrName>style.visibility</p:attrName>
                                        </p:attrNameLst>
                                      </p:cBhvr>
                                      <p:to>
                                        <p:strVal val="visible"/>
                                      </p:to>
                                    </p:set>
                                    <p:animEffect transition="in" filter="box(out)">
                                      <p:cBhvr>
                                        <p:cTn id="13" dur="500"/>
                                        <p:tgtEl>
                                          <p:spTgt spid="323587">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323587">
                                            <p:txEl>
                                              <p:pRg st="1" end="1"/>
                                            </p:txEl>
                                          </p:spTgt>
                                        </p:tgtEl>
                                        <p:attrNameLst>
                                          <p:attrName>style.visibility</p:attrName>
                                        </p:attrNameLst>
                                      </p:cBhvr>
                                      <p:to>
                                        <p:strVal val="visible"/>
                                      </p:to>
                                    </p:set>
                                    <p:animEffect transition="in" filter="box(out)">
                                      <p:cBhvr>
                                        <p:cTn id="18" dur="500"/>
                                        <p:tgtEl>
                                          <p:spTgt spid="323587">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323587">
                                            <p:txEl>
                                              <p:pRg st="2" end="2"/>
                                            </p:txEl>
                                          </p:spTgt>
                                        </p:tgtEl>
                                        <p:attrNameLst>
                                          <p:attrName>style.visibility</p:attrName>
                                        </p:attrNameLst>
                                      </p:cBhvr>
                                      <p:to>
                                        <p:strVal val="visible"/>
                                      </p:to>
                                    </p:set>
                                    <p:animEffect transition="in" filter="box(out)">
                                      <p:cBhvr>
                                        <p:cTn id="23" dur="500"/>
                                        <p:tgtEl>
                                          <p:spTgt spid="3235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6" grpId="0" autoUpdateAnimBg="0"/>
      <p:bldP spid="32358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Footer Placeholder 2"/>
          <p:cNvSpPr>
            <a:spLocks noGrp="1"/>
          </p:cNvSpPr>
          <p:nvPr>
            <p:ph type="ftr" sz="quarter" idx="10"/>
          </p:nvPr>
        </p:nvSpPr>
        <p:spPr>
          <a:noFill/>
        </p:spPr>
        <p:txBody>
          <a:bodyPr/>
          <a:lstStyle/>
          <a:p>
            <a:r>
              <a:rPr lang="en-US" smtClean="0"/>
              <a:t>Operations  Management  --  Prof. Juran</a:t>
            </a:r>
          </a:p>
        </p:txBody>
      </p:sp>
      <p:sp>
        <p:nvSpPr>
          <p:cNvPr id="9219" name="Slide Number Placeholder 3"/>
          <p:cNvSpPr>
            <a:spLocks noGrp="1"/>
          </p:cNvSpPr>
          <p:nvPr>
            <p:ph type="sldNum" sz="quarter" idx="11"/>
          </p:nvPr>
        </p:nvSpPr>
        <p:spPr>
          <a:noFill/>
        </p:spPr>
        <p:txBody>
          <a:bodyPr/>
          <a:lstStyle/>
          <a:p>
            <a:fld id="{AE01D06C-11D7-4B08-959B-3E32908F0228}" type="slidenum">
              <a:rPr lang="en-US" smtClean="0"/>
              <a:pPr/>
              <a:t>8</a:t>
            </a:fld>
            <a:endParaRPr lang="en-US" smtClean="0"/>
          </a:p>
        </p:txBody>
      </p:sp>
      <p:graphicFrame>
        <p:nvGraphicFramePr>
          <p:cNvPr id="325634" name="Object 2"/>
          <p:cNvGraphicFramePr>
            <a:graphicFrameLocks noChangeAspect="1"/>
          </p:cNvGraphicFramePr>
          <p:nvPr/>
        </p:nvGraphicFramePr>
        <p:xfrm>
          <a:off x="773113" y="2732088"/>
          <a:ext cx="7456487" cy="1706562"/>
        </p:xfrm>
        <a:graphic>
          <a:graphicData uri="http://schemas.openxmlformats.org/presentationml/2006/ole">
            <mc:AlternateContent xmlns:mc="http://schemas.openxmlformats.org/markup-compatibility/2006">
              <mc:Choice xmlns:v="urn:schemas-microsoft-com:vml" Requires="v">
                <p:oleObj spid="_x0000_s9230" name="Document" r:id="rId5" imgW="8343900" imgH="1869440" progId="Word.Document.8">
                  <p:embed/>
                </p:oleObj>
              </mc:Choice>
              <mc:Fallback>
                <p:oleObj name="Document" r:id="rId5" imgW="8343900" imgH="1869440" progId="Word.Documen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3113" y="2732088"/>
                        <a:ext cx="7456487" cy="170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25635" name="Rectangle 3"/>
          <p:cNvSpPr>
            <a:spLocks noGrp="1" noChangeArrowheads="1"/>
          </p:cNvSpPr>
          <p:nvPr>
            <p:ph type="title"/>
          </p:nvPr>
        </p:nvSpPr>
        <p:spPr/>
        <p:txBody>
          <a:bodyPr/>
          <a:lstStyle/>
          <a:p>
            <a:pPr eaLnBrk="1" hangingPunct="1"/>
            <a:r>
              <a:rPr lang="en-US" sz="3600" smtClean="0"/>
              <a:t>2a: Decision Variables</a:t>
            </a:r>
            <a:endParaRPr lang="en-US" smtClean="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25635"/>
                                        </p:tgtEl>
                                        <p:attrNameLst>
                                          <p:attrName>style.visibility</p:attrName>
                                        </p:attrNameLst>
                                      </p:cBhvr>
                                      <p:to>
                                        <p:strVal val="visible"/>
                                      </p:to>
                                    </p:set>
                                    <p:anim calcmode="lin" valueType="num">
                                      <p:cBhvr additive="base">
                                        <p:cTn id="7" dur="500" fill="hold"/>
                                        <p:tgtEl>
                                          <p:spTgt spid="325635"/>
                                        </p:tgtEl>
                                        <p:attrNameLst>
                                          <p:attrName>ppt_x</p:attrName>
                                        </p:attrNameLst>
                                      </p:cBhvr>
                                      <p:tavLst>
                                        <p:tav tm="0">
                                          <p:val>
                                            <p:strVal val="#ppt_x"/>
                                          </p:val>
                                        </p:tav>
                                        <p:tav tm="100000">
                                          <p:val>
                                            <p:strVal val="#ppt_x"/>
                                          </p:val>
                                        </p:tav>
                                      </p:tavLst>
                                    </p:anim>
                                    <p:anim calcmode="lin" valueType="num">
                                      <p:cBhvr additive="base">
                                        <p:cTn id="8" dur="500" fill="hold"/>
                                        <p:tgtEl>
                                          <p:spTgt spid="32563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3256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1"/>
          <p:cNvSpPr>
            <a:spLocks noGrp="1"/>
          </p:cNvSpPr>
          <p:nvPr>
            <p:ph type="ftr" sz="quarter" idx="10"/>
          </p:nvPr>
        </p:nvSpPr>
        <p:spPr>
          <a:noFill/>
        </p:spPr>
        <p:txBody>
          <a:bodyPr/>
          <a:lstStyle/>
          <a:p>
            <a:r>
              <a:rPr lang="en-US" smtClean="0"/>
              <a:t>Operations  Management  --  Prof. Juran</a:t>
            </a:r>
          </a:p>
        </p:txBody>
      </p:sp>
      <p:sp>
        <p:nvSpPr>
          <p:cNvPr id="10243" name="Slide Number Placeholder 2"/>
          <p:cNvSpPr>
            <a:spLocks noGrp="1"/>
          </p:cNvSpPr>
          <p:nvPr>
            <p:ph type="sldNum" sz="quarter" idx="11"/>
          </p:nvPr>
        </p:nvSpPr>
        <p:spPr>
          <a:noFill/>
        </p:spPr>
        <p:txBody>
          <a:bodyPr/>
          <a:lstStyle/>
          <a:p>
            <a:fld id="{92B8B6A6-9575-43A0-9E22-3C2BD89E26EC}" type="slidenum">
              <a:rPr lang="en-US" smtClean="0"/>
              <a:pPr/>
              <a:t>9</a:t>
            </a:fld>
            <a:endParaRPr lang="en-US" smtClean="0"/>
          </a:p>
        </p:txBody>
      </p:sp>
      <p:graphicFrame>
        <p:nvGraphicFramePr>
          <p:cNvPr id="10244" name="Object 2"/>
          <p:cNvGraphicFramePr>
            <a:graphicFrameLocks noChangeAspect="1"/>
          </p:cNvGraphicFramePr>
          <p:nvPr/>
        </p:nvGraphicFramePr>
        <p:xfrm>
          <a:off x="228600" y="530225"/>
          <a:ext cx="8915400" cy="5951538"/>
        </p:xfrm>
        <a:graphic>
          <a:graphicData uri="http://schemas.openxmlformats.org/presentationml/2006/ole">
            <mc:AlternateContent xmlns:mc="http://schemas.openxmlformats.org/markup-compatibility/2006">
              <mc:Choice xmlns:v="urn:schemas-microsoft-com:vml" Requires="v">
                <p:oleObj spid="_x0000_s10254"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30225"/>
                        <a:ext cx="8915400" cy="595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1"/>
          <p:cNvSpPr>
            <a:spLocks noGrp="1"/>
          </p:cNvSpPr>
          <p:nvPr>
            <p:ph type="ftr" sz="quarter" idx="10"/>
          </p:nvPr>
        </p:nvSpPr>
        <p:spPr>
          <a:noFill/>
        </p:spPr>
        <p:txBody>
          <a:bodyPr/>
          <a:lstStyle/>
          <a:p>
            <a:r>
              <a:rPr lang="en-US" smtClean="0"/>
              <a:t>Operations  Management  --  Prof. Juran</a:t>
            </a:r>
          </a:p>
        </p:txBody>
      </p:sp>
      <p:sp>
        <p:nvSpPr>
          <p:cNvPr id="11267" name="Slide Number Placeholder 2"/>
          <p:cNvSpPr>
            <a:spLocks noGrp="1"/>
          </p:cNvSpPr>
          <p:nvPr>
            <p:ph type="sldNum" sz="quarter" idx="11"/>
          </p:nvPr>
        </p:nvSpPr>
        <p:spPr>
          <a:noFill/>
        </p:spPr>
        <p:txBody>
          <a:bodyPr/>
          <a:lstStyle/>
          <a:p>
            <a:fld id="{67419165-981F-4258-85AE-4616768FAC1B}" type="slidenum">
              <a:rPr lang="en-US" smtClean="0"/>
              <a:pPr/>
              <a:t>10</a:t>
            </a:fld>
            <a:endParaRPr lang="en-US" smtClean="0"/>
          </a:p>
        </p:txBody>
      </p:sp>
      <p:graphicFrame>
        <p:nvGraphicFramePr>
          <p:cNvPr id="11268" name="Object 2"/>
          <p:cNvGraphicFramePr>
            <a:graphicFrameLocks noChangeAspect="1"/>
          </p:cNvGraphicFramePr>
          <p:nvPr/>
        </p:nvGraphicFramePr>
        <p:xfrm>
          <a:off x="228600" y="528638"/>
          <a:ext cx="8915400" cy="5951537"/>
        </p:xfrm>
        <a:graphic>
          <a:graphicData uri="http://schemas.openxmlformats.org/presentationml/2006/ole">
            <mc:AlternateContent xmlns:mc="http://schemas.openxmlformats.org/markup-compatibility/2006">
              <mc:Choice xmlns:v="urn:schemas-microsoft-com:vml" Requires="v">
                <p:oleObj spid="_x0000_s11278"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28638"/>
                        <a:ext cx="8915400" cy="595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2"/>
          <p:cNvSpPr>
            <a:spLocks noGrp="1"/>
          </p:cNvSpPr>
          <p:nvPr>
            <p:ph type="ftr" sz="quarter" idx="10"/>
          </p:nvPr>
        </p:nvSpPr>
        <p:spPr>
          <a:noFill/>
        </p:spPr>
        <p:txBody>
          <a:bodyPr/>
          <a:lstStyle/>
          <a:p>
            <a:r>
              <a:rPr lang="en-US" smtClean="0"/>
              <a:t>Operations  Management  --  Prof. Juran</a:t>
            </a:r>
          </a:p>
        </p:txBody>
      </p:sp>
      <p:sp>
        <p:nvSpPr>
          <p:cNvPr id="12291" name="Slide Number Placeholder 3"/>
          <p:cNvSpPr>
            <a:spLocks noGrp="1"/>
          </p:cNvSpPr>
          <p:nvPr>
            <p:ph type="sldNum" sz="quarter" idx="11"/>
          </p:nvPr>
        </p:nvSpPr>
        <p:spPr>
          <a:noFill/>
        </p:spPr>
        <p:txBody>
          <a:bodyPr/>
          <a:lstStyle/>
          <a:p>
            <a:fld id="{2BDEF215-B12C-4C8B-AECA-02F8D66E5391}" type="slidenum">
              <a:rPr lang="en-US" smtClean="0"/>
              <a:pPr/>
              <a:t>11</a:t>
            </a:fld>
            <a:endParaRPr lang="en-US" smtClean="0"/>
          </a:p>
        </p:txBody>
      </p:sp>
      <p:sp>
        <p:nvSpPr>
          <p:cNvPr id="12292" name="Rectangle 2"/>
          <p:cNvSpPr>
            <a:spLocks noGrp="1" noChangeArrowheads="1"/>
          </p:cNvSpPr>
          <p:nvPr>
            <p:ph type="title"/>
          </p:nvPr>
        </p:nvSpPr>
        <p:spPr/>
        <p:txBody>
          <a:bodyPr/>
          <a:lstStyle/>
          <a:p>
            <a:pPr eaLnBrk="1" hangingPunct="1"/>
            <a:r>
              <a:rPr lang="en-US" smtClean="0"/>
              <a:t>2b: Objective Function</a:t>
            </a:r>
          </a:p>
        </p:txBody>
      </p:sp>
      <p:sp>
        <p:nvSpPr>
          <p:cNvPr id="12293" name="Rectangle 3"/>
          <p:cNvSpPr>
            <a:spLocks noChangeArrowheads="1"/>
          </p:cNvSpPr>
          <p:nvPr/>
        </p:nvSpPr>
        <p:spPr bwMode="auto">
          <a:xfrm>
            <a:off x="1524000" y="2286000"/>
            <a:ext cx="6096000" cy="2530475"/>
          </a:xfrm>
          <a:prstGeom prst="rect">
            <a:avLst/>
          </a:prstGeom>
          <a:noFill/>
          <a:ln w="9525">
            <a:noFill/>
            <a:miter lim="800000"/>
            <a:headEnd/>
            <a:tailEnd/>
          </a:ln>
        </p:spPr>
        <p:txBody>
          <a:bodyPr>
            <a:spAutoFit/>
          </a:bodyPr>
          <a:lstStyle/>
          <a:p>
            <a:pPr eaLnBrk="0" hangingPunct="0"/>
            <a:r>
              <a:rPr lang="en-US" sz="4000"/>
              <a:t>Find a mathematical expression for the manager's goal (</a:t>
            </a:r>
            <a:r>
              <a:rPr lang="en-US" sz="4000" i="1"/>
              <a:t>objective function</a:t>
            </a:r>
            <a:r>
              <a:rPr lang="en-US" sz="4000"/>
              <a:t>).</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1"/>
          <p:cNvSpPr>
            <a:spLocks noGrp="1"/>
          </p:cNvSpPr>
          <p:nvPr>
            <p:ph type="ftr" sz="quarter" idx="10"/>
          </p:nvPr>
        </p:nvSpPr>
        <p:spPr>
          <a:noFill/>
        </p:spPr>
        <p:txBody>
          <a:bodyPr/>
          <a:lstStyle/>
          <a:p>
            <a:r>
              <a:rPr lang="en-US" smtClean="0"/>
              <a:t>Operations  Management  --  Prof. Juran</a:t>
            </a:r>
          </a:p>
        </p:txBody>
      </p:sp>
      <p:sp>
        <p:nvSpPr>
          <p:cNvPr id="13315" name="Slide Number Placeholder 2"/>
          <p:cNvSpPr>
            <a:spLocks noGrp="1"/>
          </p:cNvSpPr>
          <p:nvPr>
            <p:ph type="sldNum" sz="quarter" idx="11"/>
          </p:nvPr>
        </p:nvSpPr>
        <p:spPr>
          <a:noFill/>
        </p:spPr>
        <p:txBody>
          <a:bodyPr/>
          <a:lstStyle/>
          <a:p>
            <a:fld id="{ED802770-6FCF-487C-B7A8-62DE0B91BDDE}" type="slidenum">
              <a:rPr lang="en-US" smtClean="0"/>
              <a:pPr/>
              <a:t>12</a:t>
            </a:fld>
            <a:endParaRPr lang="en-US" smtClean="0"/>
          </a:p>
        </p:txBody>
      </p:sp>
      <p:sp>
        <p:nvSpPr>
          <p:cNvPr id="13316" name="Rectangle 2"/>
          <p:cNvSpPr>
            <a:spLocks noChangeArrowheads="1"/>
          </p:cNvSpPr>
          <p:nvPr/>
        </p:nvSpPr>
        <p:spPr bwMode="auto">
          <a:xfrm>
            <a:off x="685800" y="2133600"/>
            <a:ext cx="7696200" cy="2528888"/>
          </a:xfrm>
          <a:prstGeom prst="rect">
            <a:avLst/>
          </a:prstGeom>
          <a:noFill/>
          <a:ln w="9525">
            <a:noFill/>
            <a:miter lim="800000"/>
            <a:headEnd/>
            <a:tailEnd/>
          </a:ln>
        </p:spPr>
        <p:txBody>
          <a:bodyPr>
            <a:spAutoFit/>
          </a:bodyPr>
          <a:lstStyle/>
          <a:p>
            <a:pPr eaLnBrk="0" hangingPunct="0"/>
            <a:r>
              <a:rPr lang="en-US" sz="3200"/>
              <a:t>EDC makes $40 for every snowboard it sells, and $60 for every pair of skis. Michele wants to make sure she chooses the right mix of the two products so as to make the most money for her company.</a:t>
            </a: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Footer Placeholder 2"/>
          <p:cNvSpPr>
            <a:spLocks noGrp="1"/>
          </p:cNvSpPr>
          <p:nvPr>
            <p:ph type="ftr" sz="quarter" idx="10"/>
          </p:nvPr>
        </p:nvSpPr>
        <p:spPr>
          <a:noFill/>
        </p:spPr>
        <p:txBody>
          <a:bodyPr/>
          <a:lstStyle/>
          <a:p>
            <a:r>
              <a:rPr lang="en-US" smtClean="0"/>
              <a:t>Operations  Management  --  Prof. Juran</a:t>
            </a:r>
          </a:p>
        </p:txBody>
      </p:sp>
      <p:sp>
        <p:nvSpPr>
          <p:cNvPr id="14339" name="Slide Number Placeholder 3"/>
          <p:cNvSpPr>
            <a:spLocks noGrp="1"/>
          </p:cNvSpPr>
          <p:nvPr>
            <p:ph type="sldNum" sz="quarter" idx="11"/>
          </p:nvPr>
        </p:nvSpPr>
        <p:spPr>
          <a:noFill/>
        </p:spPr>
        <p:txBody>
          <a:bodyPr/>
          <a:lstStyle/>
          <a:p>
            <a:fld id="{66173F56-B9CC-4643-A978-01AE72AB31B7}" type="slidenum">
              <a:rPr lang="en-US" smtClean="0"/>
              <a:pPr/>
              <a:t>13</a:t>
            </a:fld>
            <a:endParaRPr lang="en-US" smtClean="0"/>
          </a:p>
        </p:txBody>
      </p:sp>
      <p:graphicFrame>
        <p:nvGraphicFramePr>
          <p:cNvPr id="335874" name="Object 2"/>
          <p:cNvGraphicFramePr>
            <a:graphicFrameLocks noChangeAspect="1"/>
          </p:cNvGraphicFramePr>
          <p:nvPr/>
        </p:nvGraphicFramePr>
        <p:xfrm>
          <a:off x="868363" y="3287713"/>
          <a:ext cx="7331075" cy="828675"/>
        </p:xfrm>
        <a:graphic>
          <a:graphicData uri="http://schemas.openxmlformats.org/presentationml/2006/ole">
            <mc:AlternateContent xmlns:mc="http://schemas.openxmlformats.org/markup-compatibility/2006">
              <mc:Choice xmlns:v="urn:schemas-microsoft-com:vml" Requires="v">
                <p:oleObj spid="_x0000_s14350" name="Equation" r:id="rId4" imgW="1561422" imgH="177723" progId="Equation.3">
                  <p:embed/>
                </p:oleObj>
              </mc:Choice>
              <mc:Fallback>
                <p:oleObj name="Equation" r:id="rId4" imgW="1561422" imgH="177723" progId="Equation.3">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363" y="3287713"/>
                        <a:ext cx="733107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5875" name="Rectangle 3"/>
          <p:cNvSpPr>
            <a:spLocks noGrp="1" noChangeArrowheads="1"/>
          </p:cNvSpPr>
          <p:nvPr>
            <p:ph type="title"/>
          </p:nvPr>
        </p:nvSpPr>
        <p:spPr/>
        <p:txBody>
          <a:bodyPr/>
          <a:lstStyle/>
          <a:p>
            <a:pPr eaLnBrk="1" hangingPunct="1"/>
            <a:r>
              <a:rPr lang="en-US" smtClean="0"/>
              <a:t>What Is the Objective?</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5875"/>
                                        </p:tgtEl>
                                        <p:attrNameLst>
                                          <p:attrName>style.visibility</p:attrName>
                                        </p:attrNameLst>
                                      </p:cBhvr>
                                      <p:to>
                                        <p:strVal val="visible"/>
                                      </p:to>
                                    </p:set>
                                    <p:anim calcmode="lin" valueType="num">
                                      <p:cBhvr additive="base">
                                        <p:cTn id="7" dur="500" fill="hold"/>
                                        <p:tgtEl>
                                          <p:spTgt spid="335875"/>
                                        </p:tgtEl>
                                        <p:attrNameLst>
                                          <p:attrName>ppt_x</p:attrName>
                                        </p:attrNameLst>
                                      </p:cBhvr>
                                      <p:tavLst>
                                        <p:tav tm="0">
                                          <p:val>
                                            <p:strVal val="#ppt_x"/>
                                          </p:val>
                                        </p:tav>
                                        <p:tav tm="100000">
                                          <p:val>
                                            <p:strVal val="#ppt_x"/>
                                          </p:val>
                                        </p:tav>
                                      </p:tavLst>
                                    </p:anim>
                                    <p:anim calcmode="lin" valueType="num">
                                      <p:cBhvr additive="base">
                                        <p:cTn id="8" dur="500" fill="hold"/>
                                        <p:tgtEl>
                                          <p:spTgt spid="33587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35874"/>
                                        </p:tgtEl>
                                        <p:attrNameLst>
                                          <p:attrName>style.visibility</p:attrName>
                                        </p:attrNameLst>
                                      </p:cBhvr>
                                      <p:to>
                                        <p:strVal val="visible"/>
                                      </p:to>
                                    </p:set>
                                    <p:anim calcmode="lin" valueType="num">
                                      <p:cBhvr additive="base">
                                        <p:cTn id="13" dur="500" fill="hold"/>
                                        <p:tgtEl>
                                          <p:spTgt spid="335874"/>
                                        </p:tgtEl>
                                        <p:attrNameLst>
                                          <p:attrName>ppt_x</p:attrName>
                                        </p:attrNameLst>
                                      </p:cBhvr>
                                      <p:tavLst>
                                        <p:tav tm="0">
                                          <p:val>
                                            <p:strVal val="0-#ppt_w/2"/>
                                          </p:val>
                                        </p:tav>
                                        <p:tav tm="100000">
                                          <p:val>
                                            <p:strVal val="#ppt_x"/>
                                          </p:val>
                                        </p:tav>
                                      </p:tavLst>
                                    </p:anim>
                                    <p:anim calcmode="lin" valueType="num">
                                      <p:cBhvr additive="base">
                                        <p:cTn id="14" dur="500" fill="hold"/>
                                        <p:tgtEl>
                                          <p:spTgt spid="3358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1"/>
          <p:cNvSpPr>
            <a:spLocks noGrp="1"/>
          </p:cNvSpPr>
          <p:nvPr>
            <p:ph type="ftr" sz="quarter" idx="10"/>
          </p:nvPr>
        </p:nvSpPr>
        <p:spPr>
          <a:noFill/>
        </p:spPr>
        <p:txBody>
          <a:bodyPr/>
          <a:lstStyle/>
          <a:p>
            <a:r>
              <a:rPr lang="en-US" smtClean="0"/>
              <a:t>Operations  Management  --  Prof. Juran</a:t>
            </a:r>
          </a:p>
        </p:txBody>
      </p:sp>
      <p:sp>
        <p:nvSpPr>
          <p:cNvPr id="15363" name="Slide Number Placeholder 2"/>
          <p:cNvSpPr>
            <a:spLocks noGrp="1"/>
          </p:cNvSpPr>
          <p:nvPr>
            <p:ph type="sldNum" sz="quarter" idx="11"/>
          </p:nvPr>
        </p:nvSpPr>
        <p:spPr>
          <a:noFill/>
        </p:spPr>
        <p:txBody>
          <a:bodyPr/>
          <a:lstStyle/>
          <a:p>
            <a:fld id="{1B3577A0-ACA8-4AB5-AE11-DA24CA160892}" type="slidenum">
              <a:rPr lang="en-US" smtClean="0"/>
              <a:pPr/>
              <a:t>14</a:t>
            </a:fld>
            <a:endParaRPr lang="en-US" smtClean="0"/>
          </a:p>
        </p:txBody>
      </p:sp>
      <p:graphicFrame>
        <p:nvGraphicFramePr>
          <p:cNvPr id="15364" name="Object 2"/>
          <p:cNvGraphicFramePr>
            <a:graphicFrameLocks noChangeAspect="1"/>
          </p:cNvGraphicFramePr>
          <p:nvPr/>
        </p:nvGraphicFramePr>
        <p:xfrm>
          <a:off x="228600" y="528638"/>
          <a:ext cx="8915400" cy="5951537"/>
        </p:xfrm>
        <a:graphic>
          <a:graphicData uri="http://schemas.openxmlformats.org/presentationml/2006/ole">
            <mc:AlternateContent xmlns:mc="http://schemas.openxmlformats.org/markup-compatibility/2006">
              <mc:Choice xmlns:v="urn:schemas-microsoft-com:vml" Requires="v">
                <p:oleObj spid="_x0000_s15374"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28638"/>
                        <a:ext cx="8915400" cy="595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2"/>
          <p:cNvSpPr>
            <a:spLocks noGrp="1"/>
          </p:cNvSpPr>
          <p:nvPr>
            <p:ph type="ftr" sz="quarter" idx="10"/>
          </p:nvPr>
        </p:nvSpPr>
        <p:spPr>
          <a:noFill/>
        </p:spPr>
        <p:txBody>
          <a:bodyPr/>
          <a:lstStyle/>
          <a:p>
            <a:r>
              <a:rPr lang="en-US" smtClean="0"/>
              <a:t>Operations  Management  --  Prof. Juran</a:t>
            </a:r>
          </a:p>
        </p:txBody>
      </p:sp>
      <p:sp>
        <p:nvSpPr>
          <p:cNvPr id="16387" name="Slide Number Placeholder 3"/>
          <p:cNvSpPr>
            <a:spLocks noGrp="1"/>
          </p:cNvSpPr>
          <p:nvPr>
            <p:ph type="sldNum" sz="quarter" idx="11"/>
          </p:nvPr>
        </p:nvSpPr>
        <p:spPr>
          <a:noFill/>
        </p:spPr>
        <p:txBody>
          <a:bodyPr/>
          <a:lstStyle/>
          <a:p>
            <a:fld id="{EEA612F4-076A-411D-A22F-996FC5D820C6}" type="slidenum">
              <a:rPr lang="en-US" smtClean="0"/>
              <a:pPr/>
              <a:t>15</a:t>
            </a:fld>
            <a:endParaRPr lang="en-US" smtClean="0"/>
          </a:p>
        </p:txBody>
      </p:sp>
      <p:pic>
        <p:nvPicPr>
          <p:cNvPr id="16388" name="Picture 2" descr="nyt-weather-02a"/>
          <p:cNvPicPr>
            <a:picLocks noChangeAspect="1" noChangeArrowheads="1"/>
          </p:cNvPicPr>
          <p:nvPr/>
        </p:nvPicPr>
        <p:blipFill>
          <a:blip r:embed="rId3" cstate="print"/>
          <a:srcRect/>
          <a:stretch>
            <a:fillRect/>
          </a:stretch>
        </p:blipFill>
        <p:spPr bwMode="auto">
          <a:xfrm>
            <a:off x="0" y="971550"/>
            <a:ext cx="9144000" cy="5765800"/>
          </a:xfrm>
          <a:prstGeom prst="rect">
            <a:avLst/>
          </a:prstGeom>
          <a:noFill/>
          <a:ln w="9525">
            <a:noFill/>
            <a:miter lim="800000"/>
            <a:headEnd/>
            <a:tailEnd/>
          </a:ln>
        </p:spPr>
      </p:pic>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2"/>
          <p:cNvSpPr>
            <a:spLocks noGrp="1"/>
          </p:cNvSpPr>
          <p:nvPr>
            <p:ph type="ftr" sz="quarter" idx="10"/>
          </p:nvPr>
        </p:nvSpPr>
        <p:spPr>
          <a:noFill/>
        </p:spPr>
        <p:txBody>
          <a:bodyPr/>
          <a:lstStyle/>
          <a:p>
            <a:r>
              <a:rPr lang="en-US" smtClean="0"/>
              <a:t>Operations  Management  --  Prof. Juran</a:t>
            </a:r>
          </a:p>
        </p:txBody>
      </p:sp>
      <p:sp>
        <p:nvSpPr>
          <p:cNvPr id="17411" name="Slide Number Placeholder 3"/>
          <p:cNvSpPr>
            <a:spLocks noGrp="1"/>
          </p:cNvSpPr>
          <p:nvPr>
            <p:ph type="sldNum" sz="quarter" idx="11"/>
          </p:nvPr>
        </p:nvSpPr>
        <p:spPr>
          <a:noFill/>
        </p:spPr>
        <p:txBody>
          <a:bodyPr/>
          <a:lstStyle/>
          <a:p>
            <a:fld id="{31A02D87-DA9B-45C9-BA8B-B2AC8E5939C7}" type="slidenum">
              <a:rPr lang="en-US" smtClean="0"/>
              <a:pPr/>
              <a:t>16</a:t>
            </a:fld>
            <a:endParaRPr lang="en-US" smtClean="0"/>
          </a:p>
        </p:txBody>
      </p:sp>
      <p:pic>
        <p:nvPicPr>
          <p:cNvPr id="17412" name="Picture 2" descr="mt-wash"/>
          <p:cNvPicPr>
            <a:picLocks noChangeAspect="1" noChangeArrowheads="1"/>
          </p:cNvPicPr>
          <p:nvPr/>
        </p:nvPicPr>
        <p:blipFill>
          <a:blip r:embed="rId3" cstate="print"/>
          <a:srcRect/>
          <a:stretch>
            <a:fillRect/>
          </a:stretch>
        </p:blipFill>
        <p:spPr bwMode="auto">
          <a:xfrm>
            <a:off x="747713" y="566738"/>
            <a:ext cx="7648575" cy="5724525"/>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1"/>
          <p:cNvSpPr>
            <a:spLocks noGrp="1"/>
          </p:cNvSpPr>
          <p:nvPr>
            <p:ph type="ftr" sz="quarter" idx="10"/>
          </p:nvPr>
        </p:nvSpPr>
        <p:spPr>
          <a:noFill/>
        </p:spPr>
        <p:txBody>
          <a:bodyPr/>
          <a:lstStyle/>
          <a:p>
            <a:r>
              <a:rPr lang="en-US" smtClean="0"/>
              <a:t>Operations  Management  --  Prof. Juran</a:t>
            </a:r>
          </a:p>
        </p:txBody>
      </p:sp>
      <p:sp>
        <p:nvSpPr>
          <p:cNvPr id="18435" name="Slide Number Placeholder 2"/>
          <p:cNvSpPr>
            <a:spLocks noGrp="1"/>
          </p:cNvSpPr>
          <p:nvPr>
            <p:ph type="sldNum" sz="quarter" idx="11"/>
          </p:nvPr>
        </p:nvSpPr>
        <p:spPr>
          <a:noFill/>
        </p:spPr>
        <p:txBody>
          <a:bodyPr/>
          <a:lstStyle/>
          <a:p>
            <a:fld id="{F9169379-20EB-4831-A4FA-6CCAF48C655D}" type="slidenum">
              <a:rPr lang="en-US" smtClean="0"/>
              <a:pPr/>
              <a:t>17</a:t>
            </a:fld>
            <a:endParaRPr lang="en-US" smtClean="0"/>
          </a:p>
        </p:txBody>
      </p:sp>
      <p:graphicFrame>
        <p:nvGraphicFramePr>
          <p:cNvPr id="18436" name="Object 2"/>
          <p:cNvGraphicFramePr>
            <a:graphicFrameLocks noChangeAspect="1"/>
          </p:cNvGraphicFramePr>
          <p:nvPr/>
        </p:nvGraphicFramePr>
        <p:xfrm>
          <a:off x="228600" y="528638"/>
          <a:ext cx="8915400" cy="5951537"/>
        </p:xfrm>
        <a:graphic>
          <a:graphicData uri="http://schemas.openxmlformats.org/presentationml/2006/ole">
            <mc:AlternateContent xmlns:mc="http://schemas.openxmlformats.org/markup-compatibility/2006">
              <mc:Choice xmlns:v="urn:schemas-microsoft-com:vml" Requires="v">
                <p:oleObj spid="_x0000_s18446"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28638"/>
                        <a:ext cx="8915400" cy="595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2"/>
          <p:cNvSpPr>
            <a:spLocks noGrp="1"/>
          </p:cNvSpPr>
          <p:nvPr>
            <p:ph type="ftr" sz="quarter" idx="10"/>
          </p:nvPr>
        </p:nvSpPr>
        <p:spPr>
          <a:noFill/>
        </p:spPr>
        <p:txBody>
          <a:bodyPr/>
          <a:lstStyle/>
          <a:p>
            <a:r>
              <a:rPr lang="en-US" smtClean="0"/>
              <a:t>Operations  Management  --  Prof. Juran</a:t>
            </a:r>
          </a:p>
        </p:txBody>
      </p:sp>
      <p:sp>
        <p:nvSpPr>
          <p:cNvPr id="19459" name="Slide Number Placeholder 3"/>
          <p:cNvSpPr>
            <a:spLocks noGrp="1"/>
          </p:cNvSpPr>
          <p:nvPr>
            <p:ph type="sldNum" sz="quarter" idx="11"/>
          </p:nvPr>
        </p:nvSpPr>
        <p:spPr>
          <a:noFill/>
        </p:spPr>
        <p:txBody>
          <a:bodyPr/>
          <a:lstStyle/>
          <a:p>
            <a:fld id="{BD04F003-C16B-4585-B0F6-87F1B04E0EDF}" type="slidenum">
              <a:rPr lang="en-US" smtClean="0"/>
              <a:pPr/>
              <a:t>18</a:t>
            </a:fld>
            <a:endParaRPr lang="en-US" smtClean="0"/>
          </a:p>
        </p:txBody>
      </p:sp>
      <p:sp>
        <p:nvSpPr>
          <p:cNvPr id="19460" name="Rectangle 2"/>
          <p:cNvSpPr>
            <a:spLocks noGrp="1" noChangeArrowheads="1"/>
          </p:cNvSpPr>
          <p:nvPr>
            <p:ph type="title"/>
          </p:nvPr>
        </p:nvSpPr>
        <p:spPr/>
        <p:txBody>
          <a:bodyPr/>
          <a:lstStyle/>
          <a:p>
            <a:pPr eaLnBrk="1" hangingPunct="1"/>
            <a:r>
              <a:rPr lang="en-US" smtClean="0"/>
              <a:t>2c: Constraints</a:t>
            </a:r>
          </a:p>
        </p:txBody>
      </p:sp>
      <p:sp>
        <p:nvSpPr>
          <p:cNvPr id="19461" name="Rectangle 3"/>
          <p:cNvSpPr>
            <a:spLocks noChangeArrowheads="1"/>
          </p:cNvSpPr>
          <p:nvPr/>
        </p:nvSpPr>
        <p:spPr bwMode="auto">
          <a:xfrm>
            <a:off x="1295400" y="2362200"/>
            <a:ext cx="6781800" cy="1739900"/>
          </a:xfrm>
          <a:prstGeom prst="rect">
            <a:avLst/>
          </a:prstGeom>
          <a:noFill/>
          <a:ln w="9525">
            <a:noFill/>
            <a:miter lim="800000"/>
            <a:headEnd/>
            <a:tailEnd/>
          </a:ln>
        </p:spPr>
        <p:txBody>
          <a:bodyPr>
            <a:spAutoFit/>
          </a:bodyPr>
          <a:lstStyle/>
          <a:p>
            <a:pPr eaLnBrk="0" hangingPunct="0"/>
            <a:r>
              <a:rPr lang="en-US" sz="3600"/>
              <a:t>Find expressions for the things that restrict the manager's range of choices (</a:t>
            </a:r>
            <a:r>
              <a:rPr lang="en-US" sz="3600" i="1"/>
              <a:t>constraints</a:t>
            </a:r>
            <a:r>
              <a:rPr lang="en-US" sz="3600"/>
              <a:t>).</a:t>
            </a: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2"/>
          <p:cNvSpPr>
            <a:spLocks noGrp="1"/>
          </p:cNvSpPr>
          <p:nvPr>
            <p:ph type="ftr" sz="quarter" idx="10"/>
          </p:nvPr>
        </p:nvSpPr>
        <p:spPr>
          <a:noFill/>
        </p:spPr>
        <p:txBody>
          <a:bodyPr/>
          <a:lstStyle/>
          <a:p>
            <a:r>
              <a:rPr lang="en-US" smtClean="0"/>
              <a:t>Operations  Management  --  Prof. Juran</a:t>
            </a:r>
          </a:p>
        </p:txBody>
      </p:sp>
      <p:sp>
        <p:nvSpPr>
          <p:cNvPr id="20483" name="Slide Number Placeholder 3"/>
          <p:cNvSpPr>
            <a:spLocks noGrp="1"/>
          </p:cNvSpPr>
          <p:nvPr>
            <p:ph type="sldNum" sz="quarter" idx="11"/>
          </p:nvPr>
        </p:nvSpPr>
        <p:spPr>
          <a:noFill/>
        </p:spPr>
        <p:txBody>
          <a:bodyPr/>
          <a:lstStyle/>
          <a:p>
            <a:fld id="{965A7CB7-6468-4D80-B82D-E540899122AC}" type="slidenum">
              <a:rPr lang="en-US" smtClean="0"/>
              <a:pPr/>
              <a:t>19</a:t>
            </a:fld>
            <a:endParaRPr lang="en-US" smtClean="0"/>
          </a:p>
        </p:txBody>
      </p:sp>
      <p:sp>
        <p:nvSpPr>
          <p:cNvPr id="20484" name="Rectangle 2"/>
          <p:cNvSpPr>
            <a:spLocks noGrp="1" noChangeArrowheads="1"/>
          </p:cNvSpPr>
          <p:nvPr>
            <p:ph type="title"/>
          </p:nvPr>
        </p:nvSpPr>
        <p:spPr/>
        <p:txBody>
          <a:bodyPr/>
          <a:lstStyle/>
          <a:p>
            <a:pPr eaLnBrk="1" hangingPunct="1"/>
            <a:r>
              <a:rPr lang="en-US" smtClean="0"/>
              <a:t>Molding Machine Constraint</a:t>
            </a:r>
          </a:p>
        </p:txBody>
      </p:sp>
      <p:sp>
        <p:nvSpPr>
          <p:cNvPr id="342019" name="Rectangle 3"/>
          <p:cNvSpPr>
            <a:spLocks noChangeArrowheads="1"/>
          </p:cNvSpPr>
          <p:nvPr/>
        </p:nvSpPr>
        <p:spPr bwMode="auto">
          <a:xfrm>
            <a:off x="838200" y="1752600"/>
            <a:ext cx="7924800" cy="3990975"/>
          </a:xfrm>
          <a:prstGeom prst="rect">
            <a:avLst/>
          </a:prstGeom>
          <a:noFill/>
          <a:ln w="9525">
            <a:noFill/>
            <a:miter lim="800000"/>
            <a:headEnd/>
            <a:tailEnd/>
          </a:ln>
        </p:spPr>
        <p:txBody>
          <a:bodyPr>
            <a:spAutoFit/>
          </a:bodyPr>
          <a:lstStyle/>
          <a:p>
            <a:pPr eaLnBrk="0" hangingPunct="0"/>
            <a:r>
              <a:rPr lang="en-US" sz="3200"/>
              <a:t>The molding machine takes three hours to make 100 pairs of skis, or it can make 100 snowboards in two hours, and the molding machine is only running 115.5 hours every week. </a:t>
            </a:r>
          </a:p>
          <a:p>
            <a:pPr eaLnBrk="0" hangingPunct="0"/>
            <a:endParaRPr lang="en-US" sz="3200"/>
          </a:p>
          <a:p>
            <a:pPr eaLnBrk="0" hangingPunct="0"/>
            <a:r>
              <a:rPr lang="en-US" sz="3200"/>
              <a:t>The total number of hours spent molding skis and snowboards cannot exceed 115.5.</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42019">
                                            <p:txEl>
                                              <p:pRg st="0" end="0"/>
                                            </p:txEl>
                                          </p:spTgt>
                                        </p:tgtEl>
                                        <p:attrNameLst>
                                          <p:attrName>style.visibility</p:attrName>
                                        </p:attrNameLst>
                                      </p:cBhvr>
                                      <p:to>
                                        <p:strVal val="visible"/>
                                      </p:to>
                                    </p:set>
                                    <p:anim calcmode="lin" valueType="num">
                                      <p:cBhvr additive="base">
                                        <p:cTn id="7" dur="500" fill="hold"/>
                                        <p:tgtEl>
                                          <p:spTgt spid="34201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4201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42019">
                                            <p:txEl>
                                              <p:pRg st="2" end="2"/>
                                            </p:txEl>
                                          </p:spTgt>
                                        </p:tgtEl>
                                        <p:attrNameLst>
                                          <p:attrName>style.visibility</p:attrName>
                                        </p:attrNameLst>
                                      </p:cBhvr>
                                      <p:to>
                                        <p:strVal val="visible"/>
                                      </p:to>
                                    </p:set>
                                    <p:anim calcmode="lin" valueType="num">
                                      <p:cBhvr additive="base">
                                        <p:cTn id="13" dur="500" fill="hold"/>
                                        <p:tgtEl>
                                          <p:spTgt spid="342019">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42019">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Footer Placeholder 2"/>
          <p:cNvSpPr>
            <a:spLocks noGrp="1"/>
          </p:cNvSpPr>
          <p:nvPr>
            <p:ph type="ftr" sz="quarter" idx="10"/>
          </p:nvPr>
        </p:nvSpPr>
        <p:spPr>
          <a:noFill/>
        </p:spPr>
        <p:txBody>
          <a:bodyPr/>
          <a:lstStyle/>
          <a:p>
            <a:r>
              <a:rPr lang="en-US" smtClean="0"/>
              <a:t>Operations  Management  --  Prof. Juran</a:t>
            </a:r>
          </a:p>
        </p:txBody>
      </p:sp>
      <p:sp>
        <p:nvSpPr>
          <p:cNvPr id="21507" name="Slide Number Placeholder 3"/>
          <p:cNvSpPr>
            <a:spLocks noGrp="1"/>
          </p:cNvSpPr>
          <p:nvPr>
            <p:ph type="sldNum" sz="quarter" idx="11"/>
          </p:nvPr>
        </p:nvSpPr>
        <p:spPr>
          <a:noFill/>
        </p:spPr>
        <p:txBody>
          <a:bodyPr/>
          <a:lstStyle/>
          <a:p>
            <a:fld id="{AEDFCF0E-CB5B-4982-94A0-15826BA17545}" type="slidenum">
              <a:rPr lang="en-US" smtClean="0"/>
              <a:pPr/>
              <a:t>20</a:t>
            </a:fld>
            <a:endParaRPr lang="en-US" smtClean="0"/>
          </a:p>
        </p:txBody>
      </p:sp>
      <p:sp>
        <p:nvSpPr>
          <p:cNvPr id="344066" name="Rectangle 2"/>
          <p:cNvSpPr>
            <a:spLocks noGrp="1" noChangeArrowheads="1"/>
          </p:cNvSpPr>
          <p:nvPr>
            <p:ph type="title"/>
          </p:nvPr>
        </p:nvSpPr>
        <p:spPr/>
        <p:txBody>
          <a:bodyPr/>
          <a:lstStyle/>
          <a:p>
            <a:pPr eaLnBrk="1" hangingPunct="1"/>
            <a:r>
              <a:rPr lang="en-US" smtClean="0"/>
              <a:t>Molding Machine Constraint</a:t>
            </a:r>
          </a:p>
        </p:txBody>
      </p:sp>
      <p:graphicFrame>
        <p:nvGraphicFramePr>
          <p:cNvPr id="344067" name="Object 3"/>
          <p:cNvGraphicFramePr>
            <a:graphicFrameLocks noChangeAspect="1"/>
          </p:cNvGraphicFramePr>
          <p:nvPr/>
        </p:nvGraphicFramePr>
        <p:xfrm>
          <a:off x="1219200" y="2971800"/>
          <a:ext cx="6710363" cy="1041400"/>
        </p:xfrm>
        <a:graphic>
          <a:graphicData uri="http://schemas.openxmlformats.org/presentationml/2006/ole">
            <mc:AlternateContent xmlns:mc="http://schemas.openxmlformats.org/markup-compatibility/2006">
              <mc:Choice xmlns:v="urn:schemas-microsoft-com:vml" Requires="v">
                <p:oleObj spid="_x0000_s21519" name="Equation" r:id="rId4" imgW="1054100" imgH="165100" progId="Equation.3">
                  <p:embed/>
                </p:oleObj>
              </mc:Choice>
              <mc:Fallback>
                <p:oleObj name="Equation" r:id="rId4" imgW="1054100" imgH="165100"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971800"/>
                        <a:ext cx="6710363"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44066"/>
                                        </p:tgtEl>
                                        <p:attrNameLst>
                                          <p:attrName>style.visibility</p:attrName>
                                        </p:attrNameLst>
                                      </p:cBhvr>
                                      <p:to>
                                        <p:strVal val="visible"/>
                                      </p:to>
                                    </p:set>
                                    <p:anim calcmode="lin" valueType="num">
                                      <p:cBhvr additive="base">
                                        <p:cTn id="7" dur="500" fill="hold"/>
                                        <p:tgtEl>
                                          <p:spTgt spid="344066"/>
                                        </p:tgtEl>
                                        <p:attrNameLst>
                                          <p:attrName>ppt_x</p:attrName>
                                        </p:attrNameLst>
                                      </p:cBhvr>
                                      <p:tavLst>
                                        <p:tav tm="0">
                                          <p:val>
                                            <p:strVal val="#ppt_x"/>
                                          </p:val>
                                        </p:tav>
                                        <p:tav tm="100000">
                                          <p:val>
                                            <p:strVal val="#ppt_x"/>
                                          </p:val>
                                        </p:tav>
                                      </p:tavLst>
                                    </p:anim>
                                    <p:anim calcmode="lin" valueType="num">
                                      <p:cBhvr additive="base">
                                        <p:cTn id="8" dur="500" fill="hold"/>
                                        <p:tgtEl>
                                          <p:spTgt spid="34406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5" presetClass="entr" presetSubtype="0" fill="hold" nodeType="clickEffect">
                                  <p:stCondLst>
                                    <p:cond delay="0"/>
                                  </p:stCondLst>
                                  <p:childTnLst>
                                    <p:set>
                                      <p:cBhvr>
                                        <p:cTn id="12" dur="1" fill="hold">
                                          <p:stCondLst>
                                            <p:cond delay="0"/>
                                          </p:stCondLst>
                                        </p:cTn>
                                        <p:tgtEl>
                                          <p:spTgt spid="344067"/>
                                        </p:tgtEl>
                                        <p:attrNameLst>
                                          <p:attrName>style.visibility</p:attrName>
                                        </p:attrNameLst>
                                      </p:cBhvr>
                                      <p:to>
                                        <p:strVal val="visible"/>
                                      </p:to>
                                    </p:set>
                                    <p:anim calcmode="lin" valueType="num">
                                      <p:cBhvr>
                                        <p:cTn id="13" dur="1000" fill="hold"/>
                                        <p:tgtEl>
                                          <p:spTgt spid="344067"/>
                                        </p:tgtEl>
                                        <p:attrNameLst>
                                          <p:attrName>ppt_w</p:attrName>
                                        </p:attrNameLst>
                                      </p:cBhvr>
                                      <p:tavLst>
                                        <p:tav tm="0">
                                          <p:val>
                                            <p:fltVal val="0"/>
                                          </p:val>
                                        </p:tav>
                                        <p:tav tm="100000">
                                          <p:val>
                                            <p:strVal val="#ppt_w"/>
                                          </p:val>
                                        </p:tav>
                                      </p:tavLst>
                                    </p:anim>
                                    <p:anim calcmode="lin" valueType="num">
                                      <p:cBhvr>
                                        <p:cTn id="14" dur="1000" fill="hold"/>
                                        <p:tgtEl>
                                          <p:spTgt spid="344067"/>
                                        </p:tgtEl>
                                        <p:attrNameLst>
                                          <p:attrName>ppt_h</p:attrName>
                                        </p:attrNameLst>
                                      </p:cBhvr>
                                      <p:tavLst>
                                        <p:tav tm="0">
                                          <p:val>
                                            <p:fltVal val="0"/>
                                          </p:val>
                                        </p:tav>
                                        <p:tav tm="100000">
                                          <p:val>
                                            <p:strVal val="#ppt_h"/>
                                          </p:val>
                                        </p:tav>
                                      </p:tavLst>
                                    </p:anim>
                                    <p:anim calcmode="lin" valueType="num">
                                      <p:cBhvr>
                                        <p:cTn id="15" dur="1000" fill="hold"/>
                                        <p:tgtEl>
                                          <p:spTgt spid="34406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4406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1"/>
          <p:cNvSpPr>
            <a:spLocks noGrp="1"/>
          </p:cNvSpPr>
          <p:nvPr>
            <p:ph type="ftr" sz="quarter" idx="10"/>
          </p:nvPr>
        </p:nvSpPr>
        <p:spPr>
          <a:noFill/>
        </p:spPr>
        <p:txBody>
          <a:bodyPr/>
          <a:lstStyle/>
          <a:p>
            <a:r>
              <a:rPr lang="en-US" smtClean="0"/>
              <a:t>Operations  Management  --  Prof. Juran</a:t>
            </a:r>
          </a:p>
        </p:txBody>
      </p:sp>
      <p:sp>
        <p:nvSpPr>
          <p:cNvPr id="22531" name="Slide Number Placeholder 2"/>
          <p:cNvSpPr>
            <a:spLocks noGrp="1"/>
          </p:cNvSpPr>
          <p:nvPr>
            <p:ph type="sldNum" sz="quarter" idx="11"/>
          </p:nvPr>
        </p:nvSpPr>
        <p:spPr>
          <a:noFill/>
        </p:spPr>
        <p:txBody>
          <a:bodyPr/>
          <a:lstStyle/>
          <a:p>
            <a:fld id="{F55B2B89-523D-4025-9FC1-20D9AF25A2FF}" type="slidenum">
              <a:rPr lang="en-US" smtClean="0"/>
              <a:pPr/>
              <a:t>21</a:t>
            </a:fld>
            <a:endParaRPr lang="en-US" smtClean="0"/>
          </a:p>
        </p:txBody>
      </p:sp>
      <p:graphicFrame>
        <p:nvGraphicFramePr>
          <p:cNvPr id="22532" name="Object 2"/>
          <p:cNvGraphicFramePr>
            <a:graphicFrameLocks noChangeAspect="1"/>
          </p:cNvGraphicFramePr>
          <p:nvPr/>
        </p:nvGraphicFramePr>
        <p:xfrm>
          <a:off x="228600" y="528638"/>
          <a:ext cx="8915400" cy="5951537"/>
        </p:xfrm>
        <a:graphic>
          <a:graphicData uri="http://schemas.openxmlformats.org/presentationml/2006/ole">
            <mc:AlternateContent xmlns:mc="http://schemas.openxmlformats.org/markup-compatibility/2006">
              <mc:Choice xmlns:v="urn:schemas-microsoft-com:vml" Requires="v">
                <p:oleObj spid="_x0000_s22542"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28638"/>
                        <a:ext cx="8915400" cy="595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2"/>
          <p:cNvSpPr>
            <a:spLocks noGrp="1"/>
          </p:cNvSpPr>
          <p:nvPr>
            <p:ph type="ftr" sz="quarter" idx="10"/>
          </p:nvPr>
        </p:nvSpPr>
        <p:spPr>
          <a:noFill/>
        </p:spPr>
        <p:txBody>
          <a:bodyPr/>
          <a:lstStyle/>
          <a:p>
            <a:r>
              <a:rPr lang="en-US" smtClean="0"/>
              <a:t>Operations  Management  --  Prof. Juran</a:t>
            </a:r>
          </a:p>
        </p:txBody>
      </p:sp>
      <p:sp>
        <p:nvSpPr>
          <p:cNvPr id="23555" name="Slide Number Placeholder 3"/>
          <p:cNvSpPr>
            <a:spLocks noGrp="1"/>
          </p:cNvSpPr>
          <p:nvPr>
            <p:ph type="sldNum" sz="quarter" idx="11"/>
          </p:nvPr>
        </p:nvSpPr>
        <p:spPr>
          <a:noFill/>
        </p:spPr>
        <p:txBody>
          <a:bodyPr/>
          <a:lstStyle/>
          <a:p>
            <a:fld id="{04F34B7A-7890-4409-A21C-FDD1FE2C6B11}" type="slidenum">
              <a:rPr lang="en-US" smtClean="0"/>
              <a:pPr/>
              <a:t>22</a:t>
            </a:fld>
            <a:endParaRPr lang="en-US" smtClean="0"/>
          </a:p>
        </p:txBody>
      </p:sp>
      <p:sp>
        <p:nvSpPr>
          <p:cNvPr id="23556" name="Rectangle 2"/>
          <p:cNvSpPr>
            <a:spLocks noGrp="1" noChangeArrowheads="1"/>
          </p:cNvSpPr>
          <p:nvPr>
            <p:ph type="title"/>
          </p:nvPr>
        </p:nvSpPr>
        <p:spPr/>
        <p:txBody>
          <a:bodyPr/>
          <a:lstStyle/>
          <a:p>
            <a:pPr eaLnBrk="1" hangingPunct="1"/>
            <a:r>
              <a:rPr lang="en-US" smtClean="0"/>
              <a:t>Cutting Machine Constraint</a:t>
            </a:r>
          </a:p>
        </p:txBody>
      </p:sp>
      <p:sp>
        <p:nvSpPr>
          <p:cNvPr id="23557" name="Rectangle 3"/>
          <p:cNvSpPr>
            <a:spLocks noChangeArrowheads="1"/>
          </p:cNvSpPr>
          <p:nvPr/>
        </p:nvSpPr>
        <p:spPr bwMode="auto">
          <a:xfrm>
            <a:off x="914400" y="2667000"/>
            <a:ext cx="7848600" cy="2528888"/>
          </a:xfrm>
          <a:prstGeom prst="rect">
            <a:avLst/>
          </a:prstGeom>
          <a:noFill/>
          <a:ln w="9525">
            <a:noFill/>
            <a:miter lim="800000"/>
            <a:headEnd/>
            <a:tailEnd/>
          </a:ln>
        </p:spPr>
        <p:txBody>
          <a:bodyPr>
            <a:spAutoFit/>
          </a:bodyPr>
          <a:lstStyle/>
          <a:p>
            <a:pPr eaLnBrk="0" hangingPunct="0"/>
            <a:r>
              <a:rPr lang="en-US" sz="3200"/>
              <a:t>Michele only gets to use the cutting machine 51 hours per week. The cutting machine can process 100 pairs of skis in an hour, or it can do 100 snowboards in three hours. </a:t>
            </a: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Footer Placeholder 2"/>
          <p:cNvSpPr>
            <a:spLocks noGrp="1"/>
          </p:cNvSpPr>
          <p:nvPr>
            <p:ph type="ftr" sz="quarter" idx="10"/>
          </p:nvPr>
        </p:nvSpPr>
        <p:spPr>
          <a:noFill/>
        </p:spPr>
        <p:txBody>
          <a:bodyPr/>
          <a:lstStyle/>
          <a:p>
            <a:r>
              <a:rPr lang="en-US" smtClean="0"/>
              <a:t>Operations  Management  --  Prof. Juran</a:t>
            </a:r>
          </a:p>
        </p:txBody>
      </p:sp>
      <p:sp>
        <p:nvSpPr>
          <p:cNvPr id="24579" name="Slide Number Placeholder 3"/>
          <p:cNvSpPr>
            <a:spLocks noGrp="1"/>
          </p:cNvSpPr>
          <p:nvPr>
            <p:ph type="sldNum" sz="quarter" idx="11"/>
          </p:nvPr>
        </p:nvSpPr>
        <p:spPr>
          <a:noFill/>
        </p:spPr>
        <p:txBody>
          <a:bodyPr/>
          <a:lstStyle/>
          <a:p>
            <a:fld id="{35F6EF3E-36EF-4F1F-A77C-4A13D76DEAEF}" type="slidenum">
              <a:rPr lang="en-US" smtClean="0"/>
              <a:pPr/>
              <a:t>23</a:t>
            </a:fld>
            <a:endParaRPr lang="en-US" smtClean="0"/>
          </a:p>
        </p:txBody>
      </p:sp>
      <p:sp>
        <p:nvSpPr>
          <p:cNvPr id="350210" name="Rectangle 2"/>
          <p:cNvSpPr>
            <a:spLocks noGrp="1" noChangeArrowheads="1"/>
          </p:cNvSpPr>
          <p:nvPr>
            <p:ph type="title"/>
          </p:nvPr>
        </p:nvSpPr>
        <p:spPr/>
        <p:txBody>
          <a:bodyPr/>
          <a:lstStyle/>
          <a:p>
            <a:pPr eaLnBrk="1" hangingPunct="1"/>
            <a:r>
              <a:rPr lang="en-US" smtClean="0"/>
              <a:t>Cutting Machine Constraint</a:t>
            </a:r>
          </a:p>
        </p:txBody>
      </p:sp>
      <p:graphicFrame>
        <p:nvGraphicFramePr>
          <p:cNvPr id="350211" name="Object 3"/>
          <p:cNvGraphicFramePr>
            <a:graphicFrameLocks noChangeAspect="1"/>
          </p:cNvGraphicFramePr>
          <p:nvPr/>
        </p:nvGraphicFramePr>
        <p:xfrm>
          <a:off x="1219200" y="3048000"/>
          <a:ext cx="7051675" cy="1338263"/>
        </p:xfrm>
        <a:graphic>
          <a:graphicData uri="http://schemas.openxmlformats.org/presentationml/2006/ole">
            <mc:AlternateContent xmlns:mc="http://schemas.openxmlformats.org/markup-compatibility/2006">
              <mc:Choice xmlns:v="urn:schemas-microsoft-com:vml" Requires="v">
                <p:oleObj spid="_x0000_s24591" name="Equation" r:id="rId4" imgW="863225" imgH="165028" progId="Equation.3">
                  <p:embed/>
                </p:oleObj>
              </mc:Choice>
              <mc:Fallback>
                <p:oleObj name="Equation" r:id="rId4" imgW="863225" imgH="165028"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3048000"/>
                        <a:ext cx="7051675" cy="133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50210"/>
                                        </p:tgtEl>
                                        <p:attrNameLst>
                                          <p:attrName>style.visibility</p:attrName>
                                        </p:attrNameLst>
                                      </p:cBhvr>
                                      <p:to>
                                        <p:strVal val="visible"/>
                                      </p:to>
                                    </p:set>
                                    <p:anim calcmode="lin" valueType="num">
                                      <p:cBhvr additive="base">
                                        <p:cTn id="7" dur="500" fill="hold"/>
                                        <p:tgtEl>
                                          <p:spTgt spid="350210"/>
                                        </p:tgtEl>
                                        <p:attrNameLst>
                                          <p:attrName>ppt_x</p:attrName>
                                        </p:attrNameLst>
                                      </p:cBhvr>
                                      <p:tavLst>
                                        <p:tav tm="0">
                                          <p:val>
                                            <p:strVal val="#ppt_x"/>
                                          </p:val>
                                        </p:tav>
                                        <p:tav tm="100000">
                                          <p:val>
                                            <p:strVal val="#ppt_x"/>
                                          </p:val>
                                        </p:tav>
                                      </p:tavLst>
                                    </p:anim>
                                    <p:anim calcmode="lin" valueType="num">
                                      <p:cBhvr additive="base">
                                        <p:cTn id="8" dur="500" fill="hold"/>
                                        <p:tgtEl>
                                          <p:spTgt spid="35021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50211"/>
                                        </p:tgtEl>
                                        <p:attrNameLst>
                                          <p:attrName>style.visibility</p:attrName>
                                        </p:attrNameLst>
                                      </p:cBhvr>
                                      <p:to>
                                        <p:strVal val="visible"/>
                                      </p:to>
                                    </p:set>
                                    <p:anim calcmode="lin" valueType="num">
                                      <p:cBhvr additive="base">
                                        <p:cTn id="13" dur="500" fill="hold"/>
                                        <p:tgtEl>
                                          <p:spTgt spid="350211"/>
                                        </p:tgtEl>
                                        <p:attrNameLst>
                                          <p:attrName>ppt_x</p:attrName>
                                        </p:attrNameLst>
                                      </p:cBhvr>
                                      <p:tavLst>
                                        <p:tav tm="0">
                                          <p:val>
                                            <p:strVal val="1+#ppt_w/2"/>
                                          </p:val>
                                        </p:tav>
                                        <p:tav tm="100000">
                                          <p:val>
                                            <p:strVal val="#ppt_x"/>
                                          </p:val>
                                        </p:tav>
                                      </p:tavLst>
                                    </p:anim>
                                    <p:anim calcmode="lin" valueType="num">
                                      <p:cBhvr additive="base">
                                        <p:cTn id="14" dur="500" fill="hold"/>
                                        <p:tgtEl>
                                          <p:spTgt spid="3502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0"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1"/>
          <p:cNvSpPr>
            <a:spLocks noGrp="1"/>
          </p:cNvSpPr>
          <p:nvPr>
            <p:ph type="ftr" sz="quarter" idx="10"/>
          </p:nvPr>
        </p:nvSpPr>
        <p:spPr>
          <a:noFill/>
        </p:spPr>
        <p:txBody>
          <a:bodyPr/>
          <a:lstStyle/>
          <a:p>
            <a:r>
              <a:rPr lang="en-US" smtClean="0"/>
              <a:t>Operations  Management  --  Prof. Juran</a:t>
            </a:r>
          </a:p>
        </p:txBody>
      </p:sp>
      <p:sp>
        <p:nvSpPr>
          <p:cNvPr id="25603" name="Slide Number Placeholder 2"/>
          <p:cNvSpPr>
            <a:spLocks noGrp="1"/>
          </p:cNvSpPr>
          <p:nvPr>
            <p:ph type="sldNum" sz="quarter" idx="11"/>
          </p:nvPr>
        </p:nvSpPr>
        <p:spPr>
          <a:noFill/>
        </p:spPr>
        <p:txBody>
          <a:bodyPr/>
          <a:lstStyle/>
          <a:p>
            <a:fld id="{C1392139-9DAD-4F1C-B559-244A8B65B97C}" type="slidenum">
              <a:rPr lang="en-US" smtClean="0"/>
              <a:pPr/>
              <a:t>24</a:t>
            </a:fld>
            <a:endParaRPr lang="en-US" smtClean="0"/>
          </a:p>
        </p:txBody>
      </p:sp>
      <p:graphicFrame>
        <p:nvGraphicFramePr>
          <p:cNvPr id="25604" name="Object 2"/>
          <p:cNvGraphicFramePr>
            <a:graphicFrameLocks noChangeAspect="1"/>
          </p:cNvGraphicFramePr>
          <p:nvPr/>
        </p:nvGraphicFramePr>
        <p:xfrm>
          <a:off x="228600" y="530225"/>
          <a:ext cx="8915400" cy="5951538"/>
        </p:xfrm>
        <a:graphic>
          <a:graphicData uri="http://schemas.openxmlformats.org/presentationml/2006/ole">
            <mc:AlternateContent xmlns:mc="http://schemas.openxmlformats.org/markup-compatibility/2006">
              <mc:Choice xmlns:v="urn:schemas-microsoft-com:vml" Requires="v">
                <p:oleObj spid="_x0000_s25614"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30225"/>
                        <a:ext cx="8915400" cy="595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2"/>
          <p:cNvSpPr>
            <a:spLocks noGrp="1"/>
          </p:cNvSpPr>
          <p:nvPr>
            <p:ph type="ftr" sz="quarter" idx="10"/>
          </p:nvPr>
        </p:nvSpPr>
        <p:spPr>
          <a:noFill/>
        </p:spPr>
        <p:txBody>
          <a:bodyPr/>
          <a:lstStyle/>
          <a:p>
            <a:r>
              <a:rPr lang="en-US" smtClean="0"/>
              <a:t>Operations  Management  --  Prof. Juran</a:t>
            </a:r>
          </a:p>
        </p:txBody>
      </p:sp>
      <p:sp>
        <p:nvSpPr>
          <p:cNvPr id="26627" name="Slide Number Placeholder 3"/>
          <p:cNvSpPr>
            <a:spLocks noGrp="1"/>
          </p:cNvSpPr>
          <p:nvPr>
            <p:ph type="sldNum" sz="quarter" idx="11"/>
          </p:nvPr>
        </p:nvSpPr>
        <p:spPr>
          <a:noFill/>
        </p:spPr>
        <p:txBody>
          <a:bodyPr/>
          <a:lstStyle/>
          <a:p>
            <a:fld id="{081184B7-1AAC-436D-BF75-0B023965BD10}" type="slidenum">
              <a:rPr lang="en-US" smtClean="0"/>
              <a:pPr/>
              <a:t>25</a:t>
            </a:fld>
            <a:endParaRPr lang="en-US" smtClean="0"/>
          </a:p>
        </p:txBody>
      </p:sp>
      <p:sp>
        <p:nvSpPr>
          <p:cNvPr id="26628" name="Rectangle 2"/>
          <p:cNvSpPr>
            <a:spLocks noGrp="1" noChangeArrowheads="1"/>
          </p:cNvSpPr>
          <p:nvPr>
            <p:ph type="title"/>
          </p:nvPr>
        </p:nvSpPr>
        <p:spPr/>
        <p:txBody>
          <a:bodyPr/>
          <a:lstStyle/>
          <a:p>
            <a:pPr eaLnBrk="1" hangingPunct="1"/>
            <a:r>
              <a:rPr lang="en-US" smtClean="0"/>
              <a:t>Delivery Van Constraint</a:t>
            </a:r>
          </a:p>
        </p:txBody>
      </p:sp>
      <p:sp>
        <p:nvSpPr>
          <p:cNvPr id="26629" name="Rectangle 3"/>
          <p:cNvSpPr>
            <a:spLocks noChangeArrowheads="1"/>
          </p:cNvSpPr>
          <p:nvPr/>
        </p:nvSpPr>
        <p:spPr bwMode="auto">
          <a:xfrm>
            <a:off x="762000" y="2362200"/>
            <a:ext cx="7620000" cy="3016250"/>
          </a:xfrm>
          <a:prstGeom prst="rect">
            <a:avLst/>
          </a:prstGeom>
          <a:noFill/>
          <a:ln w="9525">
            <a:noFill/>
            <a:miter lim="800000"/>
            <a:headEnd/>
            <a:tailEnd/>
          </a:ln>
        </p:spPr>
        <p:txBody>
          <a:bodyPr>
            <a:spAutoFit/>
          </a:bodyPr>
          <a:lstStyle/>
          <a:p>
            <a:pPr eaLnBrk="0" hangingPunct="0"/>
            <a:r>
              <a:rPr lang="en-US" sz="3200"/>
              <a:t>There isn't any point in making more products in a week than can fit into the van The van has a capacity of 48 cubic meters. 100 snowboards take up one cubic meter, and 100 sets of skis take up two cubic meters.</a:t>
            </a:r>
            <a:r>
              <a:rPr lang="en-US"/>
              <a:t> </a:t>
            </a: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Footer Placeholder 2"/>
          <p:cNvSpPr>
            <a:spLocks noGrp="1"/>
          </p:cNvSpPr>
          <p:nvPr>
            <p:ph type="ftr" sz="quarter" idx="10"/>
          </p:nvPr>
        </p:nvSpPr>
        <p:spPr>
          <a:noFill/>
        </p:spPr>
        <p:txBody>
          <a:bodyPr/>
          <a:lstStyle/>
          <a:p>
            <a:r>
              <a:rPr lang="en-US" smtClean="0"/>
              <a:t>Operations  Management  --  Prof. Juran</a:t>
            </a:r>
          </a:p>
        </p:txBody>
      </p:sp>
      <p:sp>
        <p:nvSpPr>
          <p:cNvPr id="27651" name="Slide Number Placeholder 3"/>
          <p:cNvSpPr>
            <a:spLocks noGrp="1"/>
          </p:cNvSpPr>
          <p:nvPr>
            <p:ph type="sldNum" sz="quarter" idx="11"/>
          </p:nvPr>
        </p:nvSpPr>
        <p:spPr>
          <a:noFill/>
        </p:spPr>
        <p:txBody>
          <a:bodyPr/>
          <a:lstStyle/>
          <a:p>
            <a:fld id="{01F62874-099F-48B6-A9D3-7FFA06312B22}" type="slidenum">
              <a:rPr lang="en-US" smtClean="0"/>
              <a:pPr/>
              <a:t>26</a:t>
            </a:fld>
            <a:endParaRPr lang="en-US" smtClean="0"/>
          </a:p>
        </p:txBody>
      </p:sp>
      <p:sp>
        <p:nvSpPr>
          <p:cNvPr id="356354" name="Rectangle 2"/>
          <p:cNvSpPr>
            <a:spLocks noGrp="1" noChangeArrowheads="1"/>
          </p:cNvSpPr>
          <p:nvPr>
            <p:ph type="title"/>
          </p:nvPr>
        </p:nvSpPr>
        <p:spPr/>
        <p:txBody>
          <a:bodyPr/>
          <a:lstStyle/>
          <a:p>
            <a:pPr eaLnBrk="1" hangingPunct="1"/>
            <a:r>
              <a:rPr lang="en-US" smtClean="0"/>
              <a:t>Delivery Van Constraint</a:t>
            </a:r>
          </a:p>
        </p:txBody>
      </p:sp>
      <p:graphicFrame>
        <p:nvGraphicFramePr>
          <p:cNvPr id="356355" name="Object 3"/>
          <p:cNvGraphicFramePr>
            <a:graphicFrameLocks noChangeAspect="1"/>
          </p:cNvGraphicFramePr>
          <p:nvPr/>
        </p:nvGraphicFramePr>
        <p:xfrm>
          <a:off x="1752600" y="3124200"/>
          <a:ext cx="5689600" cy="1079500"/>
        </p:xfrm>
        <a:graphic>
          <a:graphicData uri="http://schemas.openxmlformats.org/presentationml/2006/ole">
            <mc:AlternateContent xmlns:mc="http://schemas.openxmlformats.org/markup-compatibility/2006">
              <mc:Choice xmlns:v="urn:schemas-microsoft-com:vml" Requires="v">
                <p:oleObj spid="_x0000_s27663" name="Equation" r:id="rId4" imgW="863225" imgH="165028" progId="Equation.3">
                  <p:embed/>
                </p:oleObj>
              </mc:Choice>
              <mc:Fallback>
                <p:oleObj name="Equation" r:id="rId4" imgW="863225" imgH="165028"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3124200"/>
                        <a:ext cx="5689600"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56354"/>
                                        </p:tgtEl>
                                        <p:attrNameLst>
                                          <p:attrName>style.visibility</p:attrName>
                                        </p:attrNameLst>
                                      </p:cBhvr>
                                      <p:to>
                                        <p:strVal val="visible"/>
                                      </p:to>
                                    </p:set>
                                    <p:anim calcmode="lin" valueType="num">
                                      <p:cBhvr additive="base">
                                        <p:cTn id="7" dur="500" fill="hold"/>
                                        <p:tgtEl>
                                          <p:spTgt spid="356354"/>
                                        </p:tgtEl>
                                        <p:attrNameLst>
                                          <p:attrName>ppt_x</p:attrName>
                                        </p:attrNameLst>
                                      </p:cBhvr>
                                      <p:tavLst>
                                        <p:tav tm="0">
                                          <p:val>
                                            <p:strVal val="#ppt_x"/>
                                          </p:val>
                                        </p:tav>
                                        <p:tav tm="100000">
                                          <p:val>
                                            <p:strVal val="#ppt_x"/>
                                          </p:val>
                                        </p:tav>
                                      </p:tavLst>
                                    </p:anim>
                                    <p:anim calcmode="lin" valueType="num">
                                      <p:cBhvr additive="base">
                                        <p:cTn id="8" dur="500" fill="hold"/>
                                        <p:tgtEl>
                                          <p:spTgt spid="35635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nodeType="clickEffect">
                                  <p:stCondLst>
                                    <p:cond delay="0"/>
                                  </p:stCondLst>
                                  <p:childTnLst>
                                    <p:set>
                                      <p:cBhvr>
                                        <p:cTn id="12" dur="1" fill="hold">
                                          <p:stCondLst>
                                            <p:cond delay="0"/>
                                          </p:stCondLst>
                                        </p:cTn>
                                        <p:tgtEl>
                                          <p:spTgt spid="356355"/>
                                        </p:tgtEl>
                                        <p:attrNameLst>
                                          <p:attrName>style.visibility</p:attrName>
                                        </p:attrNameLst>
                                      </p:cBhvr>
                                      <p:to>
                                        <p:strVal val="visible"/>
                                      </p:to>
                                    </p:set>
                                    <p:anim calcmode="lin" valueType="num">
                                      <p:cBhvr additive="base">
                                        <p:cTn id="13" dur="5000" fill="hold"/>
                                        <p:tgtEl>
                                          <p:spTgt spid="356355"/>
                                        </p:tgtEl>
                                        <p:attrNameLst>
                                          <p:attrName>ppt_x</p:attrName>
                                        </p:attrNameLst>
                                      </p:cBhvr>
                                      <p:tavLst>
                                        <p:tav tm="0">
                                          <p:val>
                                            <p:strVal val="#ppt_x"/>
                                          </p:val>
                                        </p:tav>
                                        <p:tav tm="100000">
                                          <p:val>
                                            <p:strVal val="#ppt_x"/>
                                          </p:val>
                                        </p:tav>
                                      </p:tavLst>
                                    </p:anim>
                                    <p:anim calcmode="lin" valueType="num">
                                      <p:cBhvr additive="base">
                                        <p:cTn id="14" dur="5000" fill="hold"/>
                                        <p:tgtEl>
                                          <p:spTgt spid="3563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4"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1"/>
          <p:cNvSpPr>
            <a:spLocks noGrp="1"/>
          </p:cNvSpPr>
          <p:nvPr>
            <p:ph type="ftr" sz="quarter" idx="10"/>
          </p:nvPr>
        </p:nvSpPr>
        <p:spPr>
          <a:noFill/>
        </p:spPr>
        <p:txBody>
          <a:bodyPr/>
          <a:lstStyle/>
          <a:p>
            <a:r>
              <a:rPr lang="en-US" smtClean="0"/>
              <a:t>Operations  Management  --  Prof. Juran</a:t>
            </a:r>
          </a:p>
        </p:txBody>
      </p:sp>
      <p:sp>
        <p:nvSpPr>
          <p:cNvPr id="28675" name="Slide Number Placeholder 2"/>
          <p:cNvSpPr>
            <a:spLocks noGrp="1"/>
          </p:cNvSpPr>
          <p:nvPr>
            <p:ph type="sldNum" sz="quarter" idx="11"/>
          </p:nvPr>
        </p:nvSpPr>
        <p:spPr>
          <a:noFill/>
        </p:spPr>
        <p:txBody>
          <a:bodyPr/>
          <a:lstStyle/>
          <a:p>
            <a:fld id="{10D5C619-57CF-4E5A-8783-D9B77612A72C}" type="slidenum">
              <a:rPr lang="en-US" smtClean="0"/>
              <a:pPr/>
              <a:t>27</a:t>
            </a:fld>
            <a:endParaRPr lang="en-US" smtClean="0"/>
          </a:p>
        </p:txBody>
      </p:sp>
      <p:graphicFrame>
        <p:nvGraphicFramePr>
          <p:cNvPr id="28676" name="Object 2"/>
          <p:cNvGraphicFramePr>
            <a:graphicFrameLocks noChangeAspect="1"/>
          </p:cNvGraphicFramePr>
          <p:nvPr/>
        </p:nvGraphicFramePr>
        <p:xfrm>
          <a:off x="228600" y="530225"/>
          <a:ext cx="8915400" cy="5951538"/>
        </p:xfrm>
        <a:graphic>
          <a:graphicData uri="http://schemas.openxmlformats.org/presentationml/2006/ole">
            <mc:AlternateContent xmlns:mc="http://schemas.openxmlformats.org/markup-compatibility/2006">
              <mc:Choice xmlns:v="urn:schemas-microsoft-com:vml" Requires="v">
                <p:oleObj spid="_x0000_s28686"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30225"/>
                        <a:ext cx="8915400" cy="595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2"/>
          <p:cNvSpPr>
            <a:spLocks noGrp="1"/>
          </p:cNvSpPr>
          <p:nvPr>
            <p:ph type="ftr" sz="quarter" idx="10"/>
          </p:nvPr>
        </p:nvSpPr>
        <p:spPr>
          <a:noFill/>
        </p:spPr>
        <p:txBody>
          <a:bodyPr/>
          <a:lstStyle/>
          <a:p>
            <a:r>
              <a:rPr lang="en-US" smtClean="0"/>
              <a:t>Operations  Management  --  Prof. Juran</a:t>
            </a:r>
          </a:p>
        </p:txBody>
      </p:sp>
      <p:sp>
        <p:nvSpPr>
          <p:cNvPr id="29699" name="Slide Number Placeholder 3"/>
          <p:cNvSpPr>
            <a:spLocks noGrp="1"/>
          </p:cNvSpPr>
          <p:nvPr>
            <p:ph type="sldNum" sz="quarter" idx="11"/>
          </p:nvPr>
        </p:nvSpPr>
        <p:spPr>
          <a:noFill/>
        </p:spPr>
        <p:txBody>
          <a:bodyPr/>
          <a:lstStyle/>
          <a:p>
            <a:fld id="{9A735403-636D-43A0-BEA6-722818CFEAC9}" type="slidenum">
              <a:rPr lang="en-US" smtClean="0"/>
              <a:pPr/>
              <a:t>28</a:t>
            </a:fld>
            <a:endParaRPr lang="en-US" smtClean="0"/>
          </a:p>
        </p:txBody>
      </p:sp>
      <p:sp>
        <p:nvSpPr>
          <p:cNvPr id="29700" name="Rectangle 2"/>
          <p:cNvSpPr>
            <a:spLocks noGrp="1" noChangeArrowheads="1"/>
          </p:cNvSpPr>
          <p:nvPr>
            <p:ph type="title"/>
          </p:nvPr>
        </p:nvSpPr>
        <p:spPr/>
        <p:txBody>
          <a:bodyPr/>
          <a:lstStyle/>
          <a:p>
            <a:pPr eaLnBrk="1" hangingPunct="1"/>
            <a:r>
              <a:rPr lang="en-US" smtClean="0"/>
              <a:t>Demand Constraint</a:t>
            </a:r>
          </a:p>
        </p:txBody>
      </p:sp>
      <p:sp>
        <p:nvSpPr>
          <p:cNvPr id="29701" name="Rectangle 3"/>
          <p:cNvSpPr>
            <a:spLocks noChangeArrowheads="1"/>
          </p:cNvSpPr>
          <p:nvPr/>
        </p:nvSpPr>
        <p:spPr bwMode="auto">
          <a:xfrm>
            <a:off x="1219200" y="2209800"/>
            <a:ext cx="6705600" cy="2528888"/>
          </a:xfrm>
          <a:prstGeom prst="rect">
            <a:avLst/>
          </a:prstGeom>
          <a:noFill/>
          <a:ln w="9525">
            <a:noFill/>
            <a:miter lim="800000"/>
            <a:headEnd/>
            <a:tailEnd/>
          </a:ln>
        </p:spPr>
        <p:txBody>
          <a:bodyPr>
            <a:spAutoFit/>
          </a:bodyPr>
          <a:lstStyle/>
          <a:p>
            <a:pPr eaLnBrk="0" hangingPunct="0"/>
            <a:r>
              <a:rPr lang="en-US" sz="3200"/>
              <a:t>Michele has decided that she will never make more than 1,600 snowboards per week, because she won't be able to sell any more than that. </a:t>
            </a: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Footer Placeholder 2"/>
          <p:cNvSpPr>
            <a:spLocks noGrp="1"/>
          </p:cNvSpPr>
          <p:nvPr>
            <p:ph type="ftr" sz="quarter" idx="10"/>
          </p:nvPr>
        </p:nvSpPr>
        <p:spPr>
          <a:noFill/>
        </p:spPr>
        <p:txBody>
          <a:bodyPr/>
          <a:lstStyle/>
          <a:p>
            <a:r>
              <a:rPr lang="en-US" smtClean="0"/>
              <a:t>Operations  Management  --  Prof. Juran</a:t>
            </a:r>
          </a:p>
        </p:txBody>
      </p:sp>
      <p:sp>
        <p:nvSpPr>
          <p:cNvPr id="30723" name="Slide Number Placeholder 3"/>
          <p:cNvSpPr>
            <a:spLocks noGrp="1"/>
          </p:cNvSpPr>
          <p:nvPr>
            <p:ph type="sldNum" sz="quarter" idx="11"/>
          </p:nvPr>
        </p:nvSpPr>
        <p:spPr>
          <a:noFill/>
        </p:spPr>
        <p:txBody>
          <a:bodyPr/>
          <a:lstStyle/>
          <a:p>
            <a:fld id="{B9A10D96-5DF4-4A8C-A314-238E8A7674A7}" type="slidenum">
              <a:rPr lang="en-US" smtClean="0"/>
              <a:pPr/>
              <a:t>29</a:t>
            </a:fld>
            <a:endParaRPr lang="en-US" smtClean="0"/>
          </a:p>
        </p:txBody>
      </p:sp>
      <p:sp>
        <p:nvSpPr>
          <p:cNvPr id="362498" name="Rectangle 2"/>
          <p:cNvSpPr>
            <a:spLocks noGrp="1" noChangeArrowheads="1"/>
          </p:cNvSpPr>
          <p:nvPr>
            <p:ph type="title"/>
          </p:nvPr>
        </p:nvSpPr>
        <p:spPr/>
        <p:txBody>
          <a:bodyPr/>
          <a:lstStyle/>
          <a:p>
            <a:pPr eaLnBrk="1" hangingPunct="1"/>
            <a:r>
              <a:rPr lang="en-US" smtClean="0"/>
              <a:t>Demand Constraint</a:t>
            </a:r>
          </a:p>
        </p:txBody>
      </p:sp>
      <p:graphicFrame>
        <p:nvGraphicFramePr>
          <p:cNvPr id="362499" name="Object 3"/>
          <p:cNvGraphicFramePr>
            <a:graphicFrameLocks noChangeAspect="1"/>
          </p:cNvGraphicFramePr>
          <p:nvPr/>
        </p:nvGraphicFramePr>
        <p:xfrm>
          <a:off x="2438400" y="2895600"/>
          <a:ext cx="4267200" cy="1525588"/>
        </p:xfrm>
        <a:graphic>
          <a:graphicData uri="http://schemas.openxmlformats.org/presentationml/2006/ole">
            <mc:AlternateContent xmlns:mc="http://schemas.openxmlformats.org/markup-compatibility/2006">
              <mc:Choice xmlns:v="urn:schemas-microsoft-com:vml" Requires="v">
                <p:oleObj spid="_x0000_s30735" name="Equation" r:id="rId4" imgW="457002" imgH="165028" progId="Equation.3">
                  <p:embed/>
                </p:oleObj>
              </mc:Choice>
              <mc:Fallback>
                <p:oleObj name="Equation" r:id="rId4" imgW="457002" imgH="165028"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895600"/>
                        <a:ext cx="4267200" cy="1525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62498"/>
                                        </p:tgtEl>
                                        <p:attrNameLst>
                                          <p:attrName>style.visibility</p:attrName>
                                        </p:attrNameLst>
                                      </p:cBhvr>
                                      <p:to>
                                        <p:strVal val="visible"/>
                                      </p:to>
                                    </p:set>
                                    <p:anim calcmode="lin" valueType="num">
                                      <p:cBhvr additive="base">
                                        <p:cTn id="7" dur="500" fill="hold"/>
                                        <p:tgtEl>
                                          <p:spTgt spid="362498"/>
                                        </p:tgtEl>
                                        <p:attrNameLst>
                                          <p:attrName>ppt_x</p:attrName>
                                        </p:attrNameLst>
                                      </p:cBhvr>
                                      <p:tavLst>
                                        <p:tav tm="0">
                                          <p:val>
                                            <p:strVal val="#ppt_x"/>
                                          </p:val>
                                        </p:tav>
                                        <p:tav tm="100000">
                                          <p:val>
                                            <p:strVal val="#ppt_x"/>
                                          </p:val>
                                        </p:tav>
                                      </p:tavLst>
                                    </p:anim>
                                    <p:anim calcmode="lin" valueType="num">
                                      <p:cBhvr additive="base">
                                        <p:cTn id="8" dur="500" fill="hold"/>
                                        <p:tgtEl>
                                          <p:spTgt spid="36249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362499"/>
                                        </p:tgtEl>
                                        <p:attrNameLst>
                                          <p:attrName>style.visibility</p:attrName>
                                        </p:attrNameLst>
                                      </p:cBhvr>
                                      <p:to>
                                        <p:strVal val="visible"/>
                                      </p:to>
                                    </p:set>
                                    <p:animEffect transition="in" filter="wipe(down)">
                                      <p:cBhvr>
                                        <p:cTn id="13" dur="500"/>
                                        <p:tgtEl>
                                          <p:spTgt spid="362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498"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p:spPr>
        <p:txBody>
          <a:bodyPr/>
          <a:lstStyle/>
          <a:p>
            <a:r>
              <a:rPr lang="en-US" smtClean="0"/>
              <a:t>Operations  Management  --  Prof. Juran</a:t>
            </a:r>
          </a:p>
        </p:txBody>
      </p:sp>
      <p:sp>
        <p:nvSpPr>
          <p:cNvPr id="31747" name="Slide Number Placeholder 2"/>
          <p:cNvSpPr>
            <a:spLocks noGrp="1"/>
          </p:cNvSpPr>
          <p:nvPr>
            <p:ph type="sldNum" sz="quarter" idx="11"/>
          </p:nvPr>
        </p:nvSpPr>
        <p:spPr>
          <a:noFill/>
        </p:spPr>
        <p:txBody>
          <a:bodyPr/>
          <a:lstStyle/>
          <a:p>
            <a:fld id="{86C2A4A6-8166-4ACE-8361-61DCF323E456}" type="slidenum">
              <a:rPr lang="en-US" smtClean="0"/>
              <a:pPr/>
              <a:t>30</a:t>
            </a:fld>
            <a:endParaRPr lang="en-US" smtClean="0"/>
          </a:p>
        </p:txBody>
      </p:sp>
      <p:graphicFrame>
        <p:nvGraphicFramePr>
          <p:cNvPr id="31748" name="Object 2"/>
          <p:cNvGraphicFramePr>
            <a:graphicFrameLocks noChangeAspect="1"/>
          </p:cNvGraphicFramePr>
          <p:nvPr/>
        </p:nvGraphicFramePr>
        <p:xfrm>
          <a:off x="228600" y="530225"/>
          <a:ext cx="8915400" cy="5951538"/>
        </p:xfrm>
        <a:graphic>
          <a:graphicData uri="http://schemas.openxmlformats.org/presentationml/2006/ole">
            <mc:AlternateContent xmlns:mc="http://schemas.openxmlformats.org/markup-compatibility/2006">
              <mc:Choice xmlns:v="urn:schemas-microsoft-com:vml" Requires="v">
                <p:oleObj spid="_x0000_s31758"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30225"/>
                        <a:ext cx="8915400" cy="595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2"/>
          <p:cNvSpPr>
            <a:spLocks noGrp="1"/>
          </p:cNvSpPr>
          <p:nvPr>
            <p:ph type="ftr" sz="quarter" idx="10"/>
          </p:nvPr>
        </p:nvSpPr>
        <p:spPr>
          <a:noFill/>
        </p:spPr>
        <p:txBody>
          <a:bodyPr/>
          <a:lstStyle/>
          <a:p>
            <a:r>
              <a:rPr lang="en-US" smtClean="0"/>
              <a:t>Operations  Management  --  Prof. Juran</a:t>
            </a:r>
          </a:p>
        </p:txBody>
      </p:sp>
      <p:sp>
        <p:nvSpPr>
          <p:cNvPr id="32771" name="Slide Number Placeholder 3"/>
          <p:cNvSpPr>
            <a:spLocks noGrp="1"/>
          </p:cNvSpPr>
          <p:nvPr>
            <p:ph type="sldNum" sz="quarter" idx="11"/>
          </p:nvPr>
        </p:nvSpPr>
        <p:spPr>
          <a:noFill/>
        </p:spPr>
        <p:txBody>
          <a:bodyPr/>
          <a:lstStyle/>
          <a:p>
            <a:fld id="{6A4E15B7-10C6-4A97-9EF4-C299E84D7854}" type="slidenum">
              <a:rPr lang="en-US" smtClean="0"/>
              <a:pPr/>
              <a:t>31</a:t>
            </a:fld>
            <a:endParaRPr lang="en-US" smtClean="0"/>
          </a:p>
        </p:txBody>
      </p:sp>
      <p:sp>
        <p:nvSpPr>
          <p:cNvPr id="32772" name="Rectangle 2"/>
          <p:cNvSpPr>
            <a:spLocks noGrp="1" noChangeArrowheads="1"/>
          </p:cNvSpPr>
          <p:nvPr>
            <p:ph type="title"/>
          </p:nvPr>
        </p:nvSpPr>
        <p:spPr/>
        <p:txBody>
          <a:bodyPr/>
          <a:lstStyle/>
          <a:p>
            <a:pPr eaLnBrk="1" hangingPunct="1"/>
            <a:r>
              <a:rPr lang="en-US" smtClean="0"/>
              <a:t>Non-negativity Constraints</a:t>
            </a:r>
          </a:p>
        </p:txBody>
      </p:sp>
      <p:sp>
        <p:nvSpPr>
          <p:cNvPr id="32773" name="Rectangle 3"/>
          <p:cNvSpPr>
            <a:spLocks noChangeArrowheads="1"/>
          </p:cNvSpPr>
          <p:nvPr/>
        </p:nvSpPr>
        <p:spPr bwMode="auto">
          <a:xfrm>
            <a:off x="1143000" y="2571750"/>
            <a:ext cx="7010400" cy="1066800"/>
          </a:xfrm>
          <a:prstGeom prst="rect">
            <a:avLst/>
          </a:prstGeom>
          <a:noFill/>
          <a:ln w="9525">
            <a:noFill/>
            <a:miter lim="800000"/>
            <a:headEnd/>
            <a:tailEnd/>
          </a:ln>
        </p:spPr>
        <p:txBody>
          <a:bodyPr>
            <a:spAutoFit/>
          </a:bodyPr>
          <a:lstStyle/>
          <a:p>
            <a:pPr eaLnBrk="0" hangingPunct="0"/>
            <a:r>
              <a:rPr lang="en-US" sz="3200"/>
              <a:t>Michele can't make a negative number of either product.</a:t>
            </a:r>
            <a:endParaRPr lang="en-US"/>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2"/>
          <p:cNvSpPr>
            <a:spLocks noGrp="1"/>
          </p:cNvSpPr>
          <p:nvPr>
            <p:ph type="ftr" sz="quarter" idx="10"/>
          </p:nvPr>
        </p:nvSpPr>
        <p:spPr>
          <a:noFill/>
        </p:spPr>
        <p:txBody>
          <a:bodyPr/>
          <a:lstStyle/>
          <a:p>
            <a:r>
              <a:rPr lang="en-US" smtClean="0"/>
              <a:t>Operations  Management  --  Prof. Juran</a:t>
            </a:r>
          </a:p>
        </p:txBody>
      </p:sp>
      <p:sp>
        <p:nvSpPr>
          <p:cNvPr id="33795" name="Slide Number Placeholder 3"/>
          <p:cNvSpPr>
            <a:spLocks noGrp="1"/>
          </p:cNvSpPr>
          <p:nvPr>
            <p:ph type="sldNum" sz="quarter" idx="11"/>
          </p:nvPr>
        </p:nvSpPr>
        <p:spPr>
          <a:noFill/>
        </p:spPr>
        <p:txBody>
          <a:bodyPr/>
          <a:lstStyle/>
          <a:p>
            <a:fld id="{C736AC9E-F3EC-4137-AE09-46C17CE2CBA5}" type="slidenum">
              <a:rPr lang="en-US" smtClean="0"/>
              <a:pPr/>
              <a:t>32</a:t>
            </a:fld>
            <a:endParaRPr lang="en-US" smtClean="0"/>
          </a:p>
        </p:txBody>
      </p:sp>
      <p:sp>
        <p:nvSpPr>
          <p:cNvPr id="33796" name="Rectangle 2"/>
          <p:cNvSpPr>
            <a:spLocks noGrp="1" noChangeArrowheads="1"/>
          </p:cNvSpPr>
          <p:nvPr>
            <p:ph type="title"/>
          </p:nvPr>
        </p:nvSpPr>
        <p:spPr/>
        <p:txBody>
          <a:bodyPr/>
          <a:lstStyle/>
          <a:p>
            <a:pPr eaLnBrk="1" hangingPunct="1"/>
            <a:r>
              <a:rPr lang="en-US" smtClean="0"/>
              <a:t>Non-negativity Constraints</a:t>
            </a:r>
          </a:p>
        </p:txBody>
      </p:sp>
      <p:graphicFrame>
        <p:nvGraphicFramePr>
          <p:cNvPr id="368643" name="Object 3"/>
          <p:cNvGraphicFramePr>
            <a:graphicFrameLocks noChangeAspect="1"/>
          </p:cNvGraphicFramePr>
          <p:nvPr/>
        </p:nvGraphicFramePr>
        <p:xfrm>
          <a:off x="2667000" y="2133600"/>
          <a:ext cx="3854450" cy="1606550"/>
        </p:xfrm>
        <a:graphic>
          <a:graphicData uri="http://schemas.openxmlformats.org/presentationml/2006/ole">
            <mc:AlternateContent xmlns:mc="http://schemas.openxmlformats.org/markup-compatibility/2006">
              <mc:Choice xmlns:v="urn:schemas-microsoft-com:vml" Requires="v">
                <p:oleObj spid="_x0000_s33817" name="Equation" r:id="rId4" imgW="393359" imgH="164957" progId="Equation.3">
                  <p:embed/>
                </p:oleObj>
              </mc:Choice>
              <mc:Fallback>
                <p:oleObj name="Equation" r:id="rId4" imgW="393359" imgH="164957" progId="Equation.3">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2133600"/>
                        <a:ext cx="3854450" cy="160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644" name="Object 4"/>
          <p:cNvGraphicFramePr>
            <a:graphicFrameLocks noChangeAspect="1"/>
          </p:cNvGraphicFramePr>
          <p:nvPr/>
        </p:nvGraphicFramePr>
        <p:xfrm>
          <a:off x="2720975" y="3886200"/>
          <a:ext cx="3746500" cy="1606550"/>
        </p:xfrm>
        <a:graphic>
          <a:graphicData uri="http://schemas.openxmlformats.org/presentationml/2006/ole">
            <mc:AlternateContent xmlns:mc="http://schemas.openxmlformats.org/markup-compatibility/2006">
              <mc:Choice xmlns:v="urn:schemas-microsoft-com:vml" Requires="v">
                <p:oleObj spid="_x0000_s33818" name="Equation" r:id="rId6" imgW="380835" imgH="165028" progId="Equation.3">
                  <p:embed/>
                </p:oleObj>
              </mc:Choice>
              <mc:Fallback>
                <p:oleObj name="Equation" r:id="rId6" imgW="380835" imgH="165028" progId="Equation.3">
                  <p:embed/>
                  <p:pic>
                    <p:nvPicPr>
                      <p:cNvPr id="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20975" y="3886200"/>
                        <a:ext cx="3746500" cy="160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368643"/>
                                        </p:tgtEl>
                                        <p:attrNameLst>
                                          <p:attrName>style.visibility</p:attrName>
                                        </p:attrNameLst>
                                      </p:cBhvr>
                                      <p:to>
                                        <p:strVal val="visible"/>
                                      </p:to>
                                    </p:set>
                                    <p:anim calcmode="lin" valueType="num">
                                      <p:cBhvr>
                                        <p:cTn id="7" dur="5000" fill="hold"/>
                                        <p:tgtEl>
                                          <p:spTgt spid="368643"/>
                                        </p:tgtEl>
                                        <p:attrNameLst>
                                          <p:attrName>ppt_w</p:attrName>
                                        </p:attrNameLst>
                                      </p:cBhvr>
                                      <p:tavLst>
                                        <p:tav tm="0" fmla="#ppt_w*sin(2.5*pi*$)">
                                          <p:val>
                                            <p:fltVal val="0"/>
                                          </p:val>
                                        </p:tav>
                                        <p:tav tm="100000">
                                          <p:val>
                                            <p:fltVal val="1"/>
                                          </p:val>
                                        </p:tav>
                                      </p:tavLst>
                                    </p:anim>
                                    <p:anim calcmode="lin" valueType="num">
                                      <p:cBhvr>
                                        <p:cTn id="8" dur="5000" fill="hold"/>
                                        <p:tgtEl>
                                          <p:spTgt spid="36864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5" presetClass="entr" presetSubtype="0" fill="hold" nodeType="clickEffect">
                                  <p:stCondLst>
                                    <p:cond delay="0"/>
                                  </p:stCondLst>
                                  <p:childTnLst>
                                    <p:set>
                                      <p:cBhvr>
                                        <p:cTn id="12" dur="1" fill="hold">
                                          <p:stCondLst>
                                            <p:cond delay="0"/>
                                          </p:stCondLst>
                                        </p:cTn>
                                        <p:tgtEl>
                                          <p:spTgt spid="368644"/>
                                        </p:tgtEl>
                                        <p:attrNameLst>
                                          <p:attrName>style.visibility</p:attrName>
                                        </p:attrNameLst>
                                      </p:cBhvr>
                                      <p:to>
                                        <p:strVal val="visible"/>
                                      </p:to>
                                    </p:set>
                                    <p:anim calcmode="lin" valueType="num">
                                      <p:cBhvr>
                                        <p:cTn id="13" dur="1000" fill="hold"/>
                                        <p:tgtEl>
                                          <p:spTgt spid="368644"/>
                                        </p:tgtEl>
                                        <p:attrNameLst>
                                          <p:attrName>ppt_w</p:attrName>
                                        </p:attrNameLst>
                                      </p:cBhvr>
                                      <p:tavLst>
                                        <p:tav tm="0">
                                          <p:val>
                                            <p:fltVal val="0"/>
                                          </p:val>
                                        </p:tav>
                                        <p:tav tm="100000">
                                          <p:val>
                                            <p:strVal val="#ppt_w"/>
                                          </p:val>
                                        </p:tav>
                                      </p:tavLst>
                                    </p:anim>
                                    <p:anim calcmode="lin" valueType="num">
                                      <p:cBhvr>
                                        <p:cTn id="14" dur="1000" fill="hold"/>
                                        <p:tgtEl>
                                          <p:spTgt spid="368644"/>
                                        </p:tgtEl>
                                        <p:attrNameLst>
                                          <p:attrName>ppt_h</p:attrName>
                                        </p:attrNameLst>
                                      </p:cBhvr>
                                      <p:tavLst>
                                        <p:tav tm="0">
                                          <p:val>
                                            <p:fltVal val="0"/>
                                          </p:val>
                                        </p:tav>
                                        <p:tav tm="100000">
                                          <p:val>
                                            <p:strVal val="#ppt_h"/>
                                          </p:val>
                                        </p:tav>
                                      </p:tavLst>
                                    </p:anim>
                                    <p:anim calcmode="lin" valueType="num">
                                      <p:cBhvr>
                                        <p:cTn id="15" dur="1000" fill="hold"/>
                                        <p:tgtEl>
                                          <p:spTgt spid="368644"/>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6864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1"/>
          <p:cNvSpPr>
            <a:spLocks noGrp="1"/>
          </p:cNvSpPr>
          <p:nvPr>
            <p:ph type="ftr" sz="quarter" idx="10"/>
          </p:nvPr>
        </p:nvSpPr>
        <p:spPr>
          <a:noFill/>
        </p:spPr>
        <p:txBody>
          <a:bodyPr/>
          <a:lstStyle/>
          <a:p>
            <a:r>
              <a:rPr lang="en-US" smtClean="0"/>
              <a:t>Operations  Management  --  Prof. Juran</a:t>
            </a:r>
          </a:p>
        </p:txBody>
      </p:sp>
      <p:sp>
        <p:nvSpPr>
          <p:cNvPr id="34819" name="Slide Number Placeholder 2"/>
          <p:cNvSpPr>
            <a:spLocks noGrp="1"/>
          </p:cNvSpPr>
          <p:nvPr>
            <p:ph type="sldNum" sz="quarter" idx="11"/>
          </p:nvPr>
        </p:nvSpPr>
        <p:spPr>
          <a:noFill/>
        </p:spPr>
        <p:txBody>
          <a:bodyPr/>
          <a:lstStyle/>
          <a:p>
            <a:fld id="{08F887DC-412B-4016-BFA9-130FAFE9518A}" type="slidenum">
              <a:rPr lang="en-US" smtClean="0"/>
              <a:pPr/>
              <a:t>33</a:t>
            </a:fld>
            <a:endParaRPr lang="en-US" smtClean="0"/>
          </a:p>
        </p:txBody>
      </p:sp>
      <p:graphicFrame>
        <p:nvGraphicFramePr>
          <p:cNvPr id="34820" name="Object 2"/>
          <p:cNvGraphicFramePr>
            <a:graphicFrameLocks noChangeAspect="1"/>
          </p:cNvGraphicFramePr>
          <p:nvPr/>
        </p:nvGraphicFramePr>
        <p:xfrm>
          <a:off x="228600" y="530225"/>
          <a:ext cx="8915400" cy="5951538"/>
        </p:xfrm>
        <a:graphic>
          <a:graphicData uri="http://schemas.openxmlformats.org/presentationml/2006/ole">
            <mc:AlternateContent xmlns:mc="http://schemas.openxmlformats.org/markup-compatibility/2006">
              <mc:Choice xmlns:v="urn:schemas-microsoft-com:vml" Requires="v">
                <p:oleObj spid="_x0000_s34830"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30225"/>
                        <a:ext cx="8915400" cy="595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1"/>
          <p:cNvSpPr>
            <a:spLocks noGrp="1"/>
          </p:cNvSpPr>
          <p:nvPr>
            <p:ph type="ftr" sz="quarter" idx="10"/>
          </p:nvPr>
        </p:nvSpPr>
        <p:spPr>
          <a:noFill/>
        </p:spPr>
        <p:txBody>
          <a:bodyPr/>
          <a:lstStyle/>
          <a:p>
            <a:r>
              <a:rPr lang="en-US" smtClean="0"/>
              <a:t>Operations  Management  --  Prof. Juran</a:t>
            </a:r>
          </a:p>
        </p:txBody>
      </p:sp>
      <p:sp>
        <p:nvSpPr>
          <p:cNvPr id="35843" name="Slide Number Placeholder 2"/>
          <p:cNvSpPr>
            <a:spLocks noGrp="1"/>
          </p:cNvSpPr>
          <p:nvPr>
            <p:ph type="sldNum" sz="quarter" idx="11"/>
          </p:nvPr>
        </p:nvSpPr>
        <p:spPr>
          <a:noFill/>
        </p:spPr>
        <p:txBody>
          <a:bodyPr/>
          <a:lstStyle/>
          <a:p>
            <a:fld id="{BF095AE9-6E2E-476E-B910-C45B2C2F36FE}" type="slidenum">
              <a:rPr lang="en-US" smtClean="0"/>
              <a:pPr/>
              <a:t>34</a:t>
            </a:fld>
            <a:endParaRPr lang="en-US" smtClean="0"/>
          </a:p>
        </p:txBody>
      </p:sp>
      <p:graphicFrame>
        <p:nvGraphicFramePr>
          <p:cNvPr id="35844" name="Object 2"/>
          <p:cNvGraphicFramePr>
            <a:graphicFrameLocks noChangeAspect="1"/>
          </p:cNvGraphicFramePr>
          <p:nvPr/>
        </p:nvGraphicFramePr>
        <p:xfrm>
          <a:off x="228600" y="530225"/>
          <a:ext cx="8915400" cy="5951538"/>
        </p:xfrm>
        <a:graphic>
          <a:graphicData uri="http://schemas.openxmlformats.org/presentationml/2006/ole">
            <mc:AlternateContent xmlns:mc="http://schemas.openxmlformats.org/markup-compatibility/2006">
              <mc:Choice xmlns:v="urn:schemas-microsoft-com:vml" Requires="v">
                <p:oleObj spid="_x0000_s35854"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30225"/>
                        <a:ext cx="8915400" cy="595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1"/>
          <p:cNvSpPr>
            <a:spLocks noGrp="1"/>
          </p:cNvSpPr>
          <p:nvPr>
            <p:ph type="ftr" sz="quarter" idx="10"/>
          </p:nvPr>
        </p:nvSpPr>
        <p:spPr>
          <a:noFill/>
        </p:spPr>
        <p:txBody>
          <a:bodyPr/>
          <a:lstStyle/>
          <a:p>
            <a:r>
              <a:rPr lang="en-US" smtClean="0"/>
              <a:t>Operations  Management  --  Prof. Juran</a:t>
            </a:r>
          </a:p>
        </p:txBody>
      </p:sp>
      <p:sp>
        <p:nvSpPr>
          <p:cNvPr id="36867" name="Slide Number Placeholder 2"/>
          <p:cNvSpPr>
            <a:spLocks noGrp="1"/>
          </p:cNvSpPr>
          <p:nvPr>
            <p:ph type="sldNum" sz="quarter" idx="11"/>
          </p:nvPr>
        </p:nvSpPr>
        <p:spPr>
          <a:noFill/>
        </p:spPr>
        <p:txBody>
          <a:bodyPr/>
          <a:lstStyle/>
          <a:p>
            <a:fld id="{6294ECD0-88D6-4754-B5F6-A27E5DCAB67B}" type="slidenum">
              <a:rPr lang="en-US" smtClean="0"/>
              <a:pPr/>
              <a:t>35</a:t>
            </a:fld>
            <a:endParaRPr lang="en-US" smtClean="0"/>
          </a:p>
        </p:txBody>
      </p:sp>
      <p:graphicFrame>
        <p:nvGraphicFramePr>
          <p:cNvPr id="36868" name="Object 2"/>
          <p:cNvGraphicFramePr>
            <a:graphicFrameLocks noChangeAspect="1"/>
          </p:cNvGraphicFramePr>
          <p:nvPr/>
        </p:nvGraphicFramePr>
        <p:xfrm>
          <a:off x="0" y="246063"/>
          <a:ext cx="9144000" cy="6364287"/>
        </p:xfrm>
        <a:graphic>
          <a:graphicData uri="http://schemas.openxmlformats.org/presentationml/2006/ole">
            <mc:AlternateContent xmlns:mc="http://schemas.openxmlformats.org/markup-compatibility/2006">
              <mc:Choice xmlns:v="urn:schemas-microsoft-com:vml" Requires="v">
                <p:oleObj spid="_x0000_s36878" name="Picture" r:id="rId4" imgW="5475549" imgH="3810624" progId="Word.Picture.8">
                  <p:embed/>
                </p:oleObj>
              </mc:Choice>
              <mc:Fallback>
                <p:oleObj name="Picture" r:id="rId4" imgW="5475549" imgH="3810624" progId="Word.Picture.8">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46063"/>
                        <a:ext cx="9144000" cy="636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2"/>
          <p:cNvSpPr>
            <a:spLocks noGrp="1"/>
          </p:cNvSpPr>
          <p:nvPr>
            <p:ph type="ftr" sz="quarter" idx="10"/>
          </p:nvPr>
        </p:nvSpPr>
        <p:spPr>
          <a:noFill/>
        </p:spPr>
        <p:txBody>
          <a:bodyPr/>
          <a:lstStyle/>
          <a:p>
            <a:r>
              <a:rPr lang="en-US" smtClean="0"/>
              <a:t>Operations  Management  --  Prof. Juran</a:t>
            </a:r>
          </a:p>
        </p:txBody>
      </p:sp>
      <p:sp>
        <p:nvSpPr>
          <p:cNvPr id="37891" name="Slide Number Placeholder 3"/>
          <p:cNvSpPr>
            <a:spLocks noGrp="1"/>
          </p:cNvSpPr>
          <p:nvPr>
            <p:ph type="sldNum" sz="quarter" idx="11"/>
          </p:nvPr>
        </p:nvSpPr>
        <p:spPr>
          <a:noFill/>
        </p:spPr>
        <p:txBody>
          <a:bodyPr/>
          <a:lstStyle/>
          <a:p>
            <a:fld id="{AF16FFE9-608C-4678-B9AF-CA7AD3CF1F18}" type="slidenum">
              <a:rPr lang="en-US" smtClean="0"/>
              <a:pPr/>
              <a:t>36</a:t>
            </a:fld>
            <a:endParaRPr lang="en-US" smtClean="0"/>
          </a:p>
        </p:txBody>
      </p:sp>
      <p:sp>
        <p:nvSpPr>
          <p:cNvPr id="37892" name="Rectangle 2"/>
          <p:cNvSpPr>
            <a:spLocks noGrp="1" noChangeArrowheads="1"/>
          </p:cNvSpPr>
          <p:nvPr>
            <p:ph type="title"/>
          </p:nvPr>
        </p:nvSpPr>
        <p:spPr>
          <a:xfrm>
            <a:off x="685800" y="381000"/>
            <a:ext cx="7772400" cy="1143000"/>
          </a:xfrm>
        </p:spPr>
        <p:txBody>
          <a:bodyPr/>
          <a:lstStyle/>
          <a:p>
            <a:pPr eaLnBrk="1" hangingPunct="1"/>
            <a:r>
              <a:rPr lang="en-US" smtClean="0"/>
              <a:t>Solution Methodology</a:t>
            </a:r>
          </a:p>
        </p:txBody>
      </p:sp>
      <p:sp>
        <p:nvSpPr>
          <p:cNvPr id="37893" name="Rectangle 3"/>
          <p:cNvSpPr>
            <a:spLocks noChangeArrowheads="1"/>
          </p:cNvSpPr>
          <p:nvPr/>
        </p:nvSpPr>
        <p:spPr bwMode="auto">
          <a:xfrm>
            <a:off x="1143000" y="1447800"/>
            <a:ext cx="7580313" cy="1739900"/>
          </a:xfrm>
          <a:prstGeom prst="rect">
            <a:avLst/>
          </a:prstGeom>
          <a:noFill/>
          <a:ln w="9525">
            <a:noFill/>
            <a:miter lim="800000"/>
            <a:headEnd/>
            <a:tailEnd/>
          </a:ln>
        </p:spPr>
        <p:txBody>
          <a:bodyPr wrap="none">
            <a:spAutoFit/>
          </a:bodyPr>
          <a:lstStyle/>
          <a:p>
            <a:pPr eaLnBrk="0" hangingPunct="0"/>
            <a:r>
              <a:rPr lang="en-US" sz="3600"/>
              <a:t>Use algebra to find the best solution.</a:t>
            </a:r>
          </a:p>
          <a:p>
            <a:pPr eaLnBrk="0" hangingPunct="0"/>
            <a:endParaRPr lang="en-US" sz="3600"/>
          </a:p>
          <a:p>
            <a:pPr eaLnBrk="0" hangingPunct="0"/>
            <a:r>
              <a:rPr lang="en-US" sz="3600"/>
              <a:t>(Simplex algorithm)</a:t>
            </a:r>
          </a:p>
        </p:txBody>
      </p:sp>
      <p:pic>
        <p:nvPicPr>
          <p:cNvPr id="37894" name="Picture 4"/>
          <p:cNvPicPr>
            <a:picLocks noChangeAspect="1" noChangeArrowheads="1"/>
          </p:cNvPicPr>
          <p:nvPr/>
        </p:nvPicPr>
        <p:blipFill>
          <a:blip r:embed="rId3" cstate="print"/>
          <a:srcRect/>
          <a:stretch>
            <a:fillRect/>
          </a:stretch>
        </p:blipFill>
        <p:spPr bwMode="auto">
          <a:xfrm>
            <a:off x="1371600" y="3429000"/>
            <a:ext cx="6402388" cy="2681288"/>
          </a:xfrm>
          <a:prstGeom prst="rect">
            <a:avLst/>
          </a:prstGeom>
          <a:noFill/>
          <a:ln w="9525">
            <a:noFill/>
            <a:miter lim="800000"/>
            <a:headEnd/>
            <a:tailEnd/>
          </a:ln>
        </p:spPr>
      </p:pic>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1"/>
          <p:cNvSpPr>
            <a:spLocks noGrp="1"/>
          </p:cNvSpPr>
          <p:nvPr>
            <p:ph type="ftr" sz="quarter" idx="10"/>
          </p:nvPr>
        </p:nvSpPr>
        <p:spPr>
          <a:noFill/>
        </p:spPr>
        <p:txBody>
          <a:bodyPr/>
          <a:lstStyle/>
          <a:p>
            <a:r>
              <a:rPr lang="en-US" smtClean="0"/>
              <a:t>Operations  Management  --  Prof. Juran</a:t>
            </a:r>
          </a:p>
        </p:txBody>
      </p:sp>
      <p:sp>
        <p:nvSpPr>
          <p:cNvPr id="38915" name="Slide Number Placeholder 2"/>
          <p:cNvSpPr>
            <a:spLocks noGrp="1"/>
          </p:cNvSpPr>
          <p:nvPr>
            <p:ph type="sldNum" sz="quarter" idx="11"/>
          </p:nvPr>
        </p:nvSpPr>
        <p:spPr>
          <a:noFill/>
        </p:spPr>
        <p:txBody>
          <a:bodyPr/>
          <a:lstStyle/>
          <a:p>
            <a:fld id="{B4E33A98-0CC8-4820-9681-5629BAFFAE2D}" type="slidenum">
              <a:rPr lang="en-US" smtClean="0"/>
              <a:pPr/>
              <a:t>37</a:t>
            </a:fld>
            <a:endParaRPr lang="en-US" smtClean="0"/>
          </a:p>
        </p:txBody>
      </p:sp>
      <p:graphicFrame>
        <p:nvGraphicFramePr>
          <p:cNvPr id="38916" name="Object 2"/>
          <p:cNvGraphicFramePr>
            <a:graphicFrameLocks noChangeAspect="1"/>
          </p:cNvGraphicFramePr>
          <p:nvPr/>
        </p:nvGraphicFramePr>
        <p:xfrm>
          <a:off x="0" y="246063"/>
          <a:ext cx="9144000" cy="6364287"/>
        </p:xfrm>
        <a:graphic>
          <a:graphicData uri="http://schemas.openxmlformats.org/presentationml/2006/ole">
            <mc:AlternateContent xmlns:mc="http://schemas.openxmlformats.org/markup-compatibility/2006">
              <mc:Choice xmlns:v="urn:schemas-microsoft-com:vml" Requires="v">
                <p:oleObj spid="_x0000_s38926" name="Picture" r:id="rId4" imgW="5475549" imgH="3810624" progId="Word.Picture.8">
                  <p:embed/>
                </p:oleObj>
              </mc:Choice>
              <mc:Fallback>
                <p:oleObj name="Picture" r:id="rId4" imgW="5475549" imgH="3810624" progId="Word.Picture.8">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46063"/>
                        <a:ext cx="9144000" cy="636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1"/>
          <p:cNvSpPr>
            <a:spLocks noGrp="1"/>
          </p:cNvSpPr>
          <p:nvPr>
            <p:ph type="ftr" sz="quarter" idx="10"/>
          </p:nvPr>
        </p:nvSpPr>
        <p:spPr>
          <a:noFill/>
        </p:spPr>
        <p:txBody>
          <a:bodyPr/>
          <a:lstStyle/>
          <a:p>
            <a:r>
              <a:rPr lang="en-US" smtClean="0"/>
              <a:t>Operations  Management  --  Prof. Juran</a:t>
            </a:r>
          </a:p>
        </p:txBody>
      </p:sp>
      <p:sp>
        <p:nvSpPr>
          <p:cNvPr id="39939" name="Slide Number Placeholder 2"/>
          <p:cNvSpPr>
            <a:spLocks noGrp="1"/>
          </p:cNvSpPr>
          <p:nvPr>
            <p:ph type="sldNum" sz="quarter" idx="11"/>
          </p:nvPr>
        </p:nvSpPr>
        <p:spPr>
          <a:noFill/>
        </p:spPr>
        <p:txBody>
          <a:bodyPr/>
          <a:lstStyle/>
          <a:p>
            <a:fld id="{DED8158D-9D84-4319-B16F-8A2AC8E0B46C}" type="slidenum">
              <a:rPr lang="en-US" smtClean="0"/>
              <a:pPr/>
              <a:t>38</a:t>
            </a:fld>
            <a:endParaRPr lang="en-US" smtClean="0"/>
          </a:p>
        </p:txBody>
      </p:sp>
      <p:graphicFrame>
        <p:nvGraphicFramePr>
          <p:cNvPr id="39940" name="Object 2"/>
          <p:cNvGraphicFramePr>
            <a:graphicFrameLocks noChangeAspect="1"/>
          </p:cNvGraphicFramePr>
          <p:nvPr/>
        </p:nvGraphicFramePr>
        <p:xfrm>
          <a:off x="228600" y="530225"/>
          <a:ext cx="8915400" cy="5951538"/>
        </p:xfrm>
        <a:graphic>
          <a:graphicData uri="http://schemas.openxmlformats.org/presentationml/2006/ole">
            <mc:AlternateContent xmlns:mc="http://schemas.openxmlformats.org/markup-compatibility/2006">
              <mc:Choice xmlns:v="urn:schemas-microsoft-com:vml" Requires="v">
                <p:oleObj spid="_x0000_s39950" name="Worksheet" r:id="rId5" imgW="5374080" imgH="3583440" progId="Excel.Sheet.8">
                  <p:embed/>
                </p:oleObj>
              </mc:Choice>
              <mc:Fallback>
                <p:oleObj name="Worksheet" r:id="rId5" imgW="5374080" imgH="3583440" progId="Excel.Shee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30225"/>
                        <a:ext cx="8915400" cy="595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1"/>
          <p:cNvSpPr>
            <a:spLocks noGrp="1"/>
          </p:cNvSpPr>
          <p:nvPr>
            <p:ph type="ftr" sz="quarter" idx="10"/>
          </p:nvPr>
        </p:nvSpPr>
        <p:spPr>
          <a:noFill/>
        </p:spPr>
        <p:txBody>
          <a:bodyPr/>
          <a:lstStyle/>
          <a:p>
            <a:r>
              <a:rPr lang="en-US" smtClean="0"/>
              <a:t>Operations  Management  --  Prof. Juran</a:t>
            </a:r>
          </a:p>
        </p:txBody>
      </p:sp>
      <p:sp>
        <p:nvSpPr>
          <p:cNvPr id="40963" name="Slide Number Placeholder 2"/>
          <p:cNvSpPr>
            <a:spLocks noGrp="1"/>
          </p:cNvSpPr>
          <p:nvPr>
            <p:ph type="sldNum" sz="quarter" idx="11"/>
          </p:nvPr>
        </p:nvSpPr>
        <p:spPr>
          <a:noFill/>
        </p:spPr>
        <p:txBody>
          <a:bodyPr/>
          <a:lstStyle/>
          <a:p>
            <a:fld id="{CDFAAB0D-FED7-4713-9F0F-E73164C88697}" type="slidenum">
              <a:rPr lang="en-US" smtClean="0"/>
              <a:pPr/>
              <a:t>39</a:t>
            </a:fld>
            <a:endParaRPr lang="en-US" smtClean="0"/>
          </a:p>
        </p:txBody>
      </p:sp>
      <p:graphicFrame>
        <p:nvGraphicFramePr>
          <p:cNvPr id="382978" name="Object 2"/>
          <p:cNvGraphicFramePr>
            <a:graphicFrameLocks noChangeAspect="1"/>
          </p:cNvGraphicFramePr>
          <p:nvPr/>
        </p:nvGraphicFramePr>
        <p:xfrm>
          <a:off x="1676400" y="1524000"/>
          <a:ext cx="5535613" cy="3683000"/>
        </p:xfrm>
        <a:graphic>
          <a:graphicData uri="http://schemas.openxmlformats.org/presentationml/2006/ole">
            <mc:AlternateContent xmlns:mc="http://schemas.openxmlformats.org/markup-compatibility/2006">
              <mc:Choice xmlns:v="urn:schemas-microsoft-com:vml" Requires="v">
                <p:oleObj spid="_x0000_s40974" name="Document" r:id="rId5" imgW="5544820" imgH="2816860" progId="Word.Document.8">
                  <p:embed/>
                </p:oleObj>
              </mc:Choice>
              <mc:Fallback>
                <p:oleObj name="Document" r:id="rId5" imgW="5544820" imgH="2816860" progId="Word.Document.8">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1524000"/>
                        <a:ext cx="5535613" cy="368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82978"/>
                                        </p:tgtEl>
                                        <p:attrNameLst>
                                          <p:attrName>style.visibility</p:attrName>
                                        </p:attrNameLst>
                                      </p:cBhvr>
                                      <p:to>
                                        <p:strVal val="visible"/>
                                      </p:to>
                                    </p:set>
                                    <p:animEffect transition="in" filter="box(out)">
                                      <p:cBhvr>
                                        <p:cTn id="7" dur="500"/>
                                        <p:tgtEl>
                                          <p:spTgt spid="382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2"/>
          <p:cNvSpPr>
            <a:spLocks noGrp="1"/>
          </p:cNvSpPr>
          <p:nvPr>
            <p:ph type="ftr" sz="quarter" idx="10"/>
          </p:nvPr>
        </p:nvSpPr>
        <p:spPr>
          <a:noFill/>
        </p:spPr>
        <p:txBody>
          <a:bodyPr/>
          <a:lstStyle/>
          <a:p>
            <a:r>
              <a:rPr lang="en-US" smtClean="0"/>
              <a:t>Operations  Management  --  Prof. Juran</a:t>
            </a:r>
          </a:p>
        </p:txBody>
      </p:sp>
      <p:sp>
        <p:nvSpPr>
          <p:cNvPr id="41987" name="Slide Number Placeholder 3"/>
          <p:cNvSpPr>
            <a:spLocks noGrp="1"/>
          </p:cNvSpPr>
          <p:nvPr>
            <p:ph type="sldNum" sz="quarter" idx="11"/>
          </p:nvPr>
        </p:nvSpPr>
        <p:spPr>
          <a:noFill/>
        </p:spPr>
        <p:txBody>
          <a:bodyPr/>
          <a:lstStyle/>
          <a:p>
            <a:fld id="{9208EAB1-DBEB-404B-9E26-850617B75AD9}" type="slidenum">
              <a:rPr lang="en-US" smtClean="0"/>
              <a:pPr/>
              <a:t>40</a:t>
            </a:fld>
            <a:endParaRPr lang="en-US" smtClean="0"/>
          </a:p>
        </p:txBody>
      </p:sp>
      <p:sp>
        <p:nvSpPr>
          <p:cNvPr id="41988" name="Rectangle 2"/>
          <p:cNvSpPr>
            <a:spLocks noGrp="1" noChangeArrowheads="1"/>
          </p:cNvSpPr>
          <p:nvPr>
            <p:ph type="title"/>
          </p:nvPr>
        </p:nvSpPr>
        <p:spPr/>
        <p:txBody>
          <a:bodyPr/>
          <a:lstStyle/>
          <a:p>
            <a:pPr eaLnBrk="1" hangingPunct="1"/>
            <a:r>
              <a:rPr lang="en-US" smtClean="0"/>
              <a:t>Calculating Profits</a:t>
            </a:r>
          </a:p>
        </p:txBody>
      </p:sp>
      <p:graphicFrame>
        <p:nvGraphicFramePr>
          <p:cNvPr id="41989" name="Object 3"/>
          <p:cNvGraphicFramePr>
            <a:graphicFrameLocks noChangeAspect="1"/>
          </p:cNvGraphicFramePr>
          <p:nvPr/>
        </p:nvGraphicFramePr>
        <p:xfrm>
          <a:off x="989013" y="2786063"/>
          <a:ext cx="7708900" cy="4689475"/>
        </p:xfrm>
        <a:graphic>
          <a:graphicData uri="http://schemas.openxmlformats.org/presentationml/2006/ole">
            <mc:AlternateContent xmlns:mc="http://schemas.openxmlformats.org/markup-compatibility/2006">
              <mc:Choice xmlns:v="urn:schemas-microsoft-com:vml" Requires="v">
                <p:oleObj spid="_x0000_s41999" name="Document" r:id="rId5" imgW="7716520" imgH="4709160" progId="Word.Document.8">
                  <p:embed/>
                </p:oleObj>
              </mc:Choice>
              <mc:Fallback>
                <p:oleObj name="Document" r:id="rId5" imgW="7716520" imgH="4709160" progId="Word.Document.8">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9013" y="2786063"/>
                        <a:ext cx="7708900" cy="468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Footer Placeholder 3"/>
          <p:cNvSpPr>
            <a:spLocks noGrp="1"/>
          </p:cNvSpPr>
          <p:nvPr>
            <p:ph type="ftr" sz="quarter" idx="10"/>
          </p:nvPr>
        </p:nvSpPr>
        <p:spPr>
          <a:noFill/>
        </p:spPr>
        <p:txBody>
          <a:bodyPr/>
          <a:lstStyle/>
          <a:p>
            <a:r>
              <a:rPr lang="en-US" smtClean="0"/>
              <a:t>Operations  Management  --  Prof. Juran</a:t>
            </a:r>
          </a:p>
        </p:txBody>
      </p:sp>
      <p:sp>
        <p:nvSpPr>
          <p:cNvPr id="43011" name="Slide Number Placeholder 4"/>
          <p:cNvSpPr>
            <a:spLocks noGrp="1"/>
          </p:cNvSpPr>
          <p:nvPr>
            <p:ph type="sldNum" sz="quarter" idx="11"/>
          </p:nvPr>
        </p:nvSpPr>
        <p:spPr>
          <a:noFill/>
        </p:spPr>
        <p:txBody>
          <a:bodyPr/>
          <a:lstStyle/>
          <a:p>
            <a:fld id="{AF3C693A-CC48-4D40-877E-EC537DCFB7B7}" type="slidenum">
              <a:rPr lang="en-US" smtClean="0"/>
              <a:pPr/>
              <a:t>41</a:t>
            </a:fld>
            <a:endParaRPr lang="en-US" smtClean="0"/>
          </a:p>
        </p:txBody>
      </p:sp>
      <p:sp>
        <p:nvSpPr>
          <p:cNvPr id="387074" name="Rectangle 2"/>
          <p:cNvSpPr>
            <a:spLocks noGrp="1" noChangeArrowheads="1"/>
          </p:cNvSpPr>
          <p:nvPr>
            <p:ph type="title"/>
          </p:nvPr>
        </p:nvSpPr>
        <p:spPr/>
        <p:txBody>
          <a:bodyPr/>
          <a:lstStyle/>
          <a:p>
            <a:pPr eaLnBrk="1" hangingPunct="1"/>
            <a:r>
              <a:rPr lang="en-US" smtClean="0"/>
              <a:t>The Optimal Solution</a:t>
            </a:r>
          </a:p>
        </p:txBody>
      </p:sp>
      <p:sp>
        <p:nvSpPr>
          <p:cNvPr id="387075" name="Rectangle 3"/>
          <p:cNvSpPr>
            <a:spLocks noGrp="1" noChangeArrowheads="1"/>
          </p:cNvSpPr>
          <p:nvPr>
            <p:ph type="body" idx="1"/>
          </p:nvPr>
        </p:nvSpPr>
        <p:spPr>
          <a:xfrm>
            <a:off x="457200" y="2514600"/>
            <a:ext cx="8305800" cy="1905000"/>
          </a:xfrm>
        </p:spPr>
        <p:txBody>
          <a:bodyPr/>
          <a:lstStyle/>
          <a:p>
            <a:pPr eaLnBrk="1" hangingPunct="1"/>
            <a:r>
              <a:rPr lang="en-US" smtClean="0"/>
              <a:t>Make 1,860 sets of skis and 1,080 snowboards.</a:t>
            </a:r>
          </a:p>
          <a:p>
            <a:pPr eaLnBrk="1" hangingPunct="1"/>
            <a:r>
              <a:rPr lang="en-US" smtClean="0"/>
              <a:t>Earn $154,800 profit.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87074"/>
                                        </p:tgtEl>
                                        <p:attrNameLst>
                                          <p:attrName>style.visibility</p:attrName>
                                        </p:attrNameLst>
                                      </p:cBhvr>
                                      <p:to>
                                        <p:strVal val="visible"/>
                                      </p:to>
                                    </p:set>
                                    <p:anim calcmode="lin" valueType="num">
                                      <p:cBhvr additive="base">
                                        <p:cTn id="7" dur="500" fill="hold"/>
                                        <p:tgtEl>
                                          <p:spTgt spid="387074"/>
                                        </p:tgtEl>
                                        <p:attrNameLst>
                                          <p:attrName>ppt_x</p:attrName>
                                        </p:attrNameLst>
                                      </p:cBhvr>
                                      <p:tavLst>
                                        <p:tav tm="0">
                                          <p:val>
                                            <p:strVal val="#ppt_x"/>
                                          </p:val>
                                        </p:tav>
                                        <p:tav tm="100000">
                                          <p:val>
                                            <p:strVal val="#ppt_x"/>
                                          </p:val>
                                        </p:tav>
                                      </p:tavLst>
                                    </p:anim>
                                    <p:anim calcmode="lin" valueType="num">
                                      <p:cBhvr additive="base">
                                        <p:cTn id="8" dur="500" fill="hold"/>
                                        <p:tgtEl>
                                          <p:spTgt spid="38707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387075">
                                            <p:txEl>
                                              <p:pRg st="0" end="0"/>
                                            </p:txEl>
                                          </p:spTgt>
                                        </p:tgtEl>
                                        <p:attrNameLst>
                                          <p:attrName>style.visibility</p:attrName>
                                        </p:attrNameLst>
                                      </p:cBhvr>
                                      <p:to>
                                        <p:strVal val="visible"/>
                                      </p:to>
                                    </p:set>
                                    <p:anim calcmode="lin" valueType="num">
                                      <p:cBhvr>
                                        <p:cTn id="13" dur="1000" fill="hold"/>
                                        <p:tgtEl>
                                          <p:spTgt spid="387075">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87075">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8707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8707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5" presetClass="entr" presetSubtype="0" fill="hold" grpId="0" nodeType="clickEffect">
                                  <p:stCondLst>
                                    <p:cond delay="0"/>
                                  </p:stCondLst>
                                  <p:childTnLst>
                                    <p:set>
                                      <p:cBhvr>
                                        <p:cTn id="20" dur="1" fill="hold">
                                          <p:stCondLst>
                                            <p:cond delay="0"/>
                                          </p:stCondLst>
                                        </p:cTn>
                                        <p:tgtEl>
                                          <p:spTgt spid="387075">
                                            <p:txEl>
                                              <p:pRg st="1" end="1"/>
                                            </p:txEl>
                                          </p:spTgt>
                                        </p:tgtEl>
                                        <p:attrNameLst>
                                          <p:attrName>style.visibility</p:attrName>
                                        </p:attrNameLst>
                                      </p:cBhvr>
                                      <p:to>
                                        <p:strVal val="visible"/>
                                      </p:to>
                                    </p:set>
                                    <p:anim calcmode="lin" valueType="num">
                                      <p:cBhvr>
                                        <p:cTn id="21" dur="1000" fill="hold"/>
                                        <p:tgtEl>
                                          <p:spTgt spid="387075">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87075">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87075">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87075">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4" grpId="0" autoUpdateAnimBg="0"/>
      <p:bldP spid="387075"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1"/>
          <p:cNvSpPr>
            <a:spLocks noGrp="1"/>
          </p:cNvSpPr>
          <p:nvPr>
            <p:ph type="ftr" sz="quarter" idx="10"/>
          </p:nvPr>
        </p:nvSpPr>
        <p:spPr>
          <a:noFill/>
        </p:spPr>
        <p:txBody>
          <a:bodyPr/>
          <a:lstStyle/>
          <a:p>
            <a:r>
              <a:rPr lang="en-US" smtClean="0"/>
              <a:t>Operations  Management  --  Prof. Juran</a:t>
            </a:r>
          </a:p>
        </p:txBody>
      </p:sp>
      <p:sp>
        <p:nvSpPr>
          <p:cNvPr id="44035" name="Slide Number Placeholder 2"/>
          <p:cNvSpPr>
            <a:spLocks noGrp="1"/>
          </p:cNvSpPr>
          <p:nvPr>
            <p:ph type="sldNum" sz="quarter" idx="11"/>
          </p:nvPr>
        </p:nvSpPr>
        <p:spPr>
          <a:noFill/>
        </p:spPr>
        <p:txBody>
          <a:bodyPr/>
          <a:lstStyle/>
          <a:p>
            <a:fld id="{21C61906-A6BF-462D-BFB9-356E4F8FD8EE}" type="slidenum">
              <a:rPr lang="en-US" smtClean="0"/>
              <a:pPr/>
              <a:t>42</a:t>
            </a:fld>
            <a:endParaRPr lang="en-US" smtClean="0"/>
          </a:p>
        </p:txBody>
      </p:sp>
      <p:graphicFrame>
        <p:nvGraphicFramePr>
          <p:cNvPr id="44036" name="Object 2"/>
          <p:cNvGraphicFramePr>
            <a:graphicFrameLocks noChangeAspect="1"/>
          </p:cNvGraphicFramePr>
          <p:nvPr/>
        </p:nvGraphicFramePr>
        <p:xfrm>
          <a:off x="0" y="257175"/>
          <a:ext cx="9144000" cy="6342063"/>
        </p:xfrm>
        <a:graphic>
          <a:graphicData uri="http://schemas.openxmlformats.org/presentationml/2006/ole">
            <mc:AlternateContent xmlns:mc="http://schemas.openxmlformats.org/markup-compatibility/2006">
              <mc:Choice xmlns:v="urn:schemas-microsoft-com:vml" Requires="v">
                <p:oleObj spid="_x0000_s44046" name="Picture" r:id="rId4" imgW="5476603" imgH="3798960" progId="Word.Picture.8">
                  <p:embed/>
                </p:oleObj>
              </mc:Choice>
              <mc:Fallback>
                <p:oleObj name="Picture" r:id="rId4" imgW="5476603" imgH="3798960" progId="Word.Picture.8">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57175"/>
                        <a:ext cx="9144000" cy="634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1"/>
          <p:cNvSpPr>
            <a:spLocks noGrp="1"/>
          </p:cNvSpPr>
          <p:nvPr>
            <p:ph type="ftr" sz="quarter" idx="10"/>
          </p:nvPr>
        </p:nvSpPr>
        <p:spPr>
          <a:noFill/>
        </p:spPr>
        <p:txBody>
          <a:bodyPr/>
          <a:lstStyle/>
          <a:p>
            <a:r>
              <a:rPr lang="en-US" smtClean="0"/>
              <a:t>Operations  Management  --  Prof. Juran</a:t>
            </a:r>
          </a:p>
        </p:txBody>
      </p:sp>
      <p:sp>
        <p:nvSpPr>
          <p:cNvPr id="45059" name="Slide Number Placeholder 2"/>
          <p:cNvSpPr>
            <a:spLocks noGrp="1"/>
          </p:cNvSpPr>
          <p:nvPr>
            <p:ph type="sldNum" sz="quarter" idx="11"/>
          </p:nvPr>
        </p:nvSpPr>
        <p:spPr>
          <a:noFill/>
        </p:spPr>
        <p:txBody>
          <a:bodyPr/>
          <a:lstStyle/>
          <a:p>
            <a:fld id="{EAC9131C-26E8-4B5E-83EB-E61599902735}" type="slidenum">
              <a:rPr lang="en-US" smtClean="0"/>
              <a:pPr/>
              <a:t>43</a:t>
            </a:fld>
            <a:endParaRPr lang="en-US" smtClean="0"/>
          </a:p>
        </p:txBody>
      </p:sp>
      <p:graphicFrame>
        <p:nvGraphicFramePr>
          <p:cNvPr id="45060" name="Object 2"/>
          <p:cNvGraphicFramePr>
            <a:graphicFrameLocks noChangeAspect="1"/>
          </p:cNvGraphicFramePr>
          <p:nvPr/>
        </p:nvGraphicFramePr>
        <p:xfrm>
          <a:off x="0" y="247650"/>
          <a:ext cx="9144000" cy="6364288"/>
        </p:xfrm>
        <a:graphic>
          <a:graphicData uri="http://schemas.openxmlformats.org/presentationml/2006/ole">
            <mc:AlternateContent xmlns:mc="http://schemas.openxmlformats.org/markup-compatibility/2006">
              <mc:Choice xmlns:v="urn:schemas-microsoft-com:vml" Requires="v">
                <p:oleObj spid="_x0000_s45070" name="Picture" r:id="rId4" imgW="5464843" imgH="3803355" progId="Word.Picture.8">
                  <p:embed/>
                </p:oleObj>
              </mc:Choice>
              <mc:Fallback>
                <p:oleObj name="Picture" r:id="rId4" imgW="5464843" imgH="3803355" progId="Word.Picture.8">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47650"/>
                        <a:ext cx="9144000" cy="6364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2"/>
          <p:cNvSpPr>
            <a:spLocks noGrp="1"/>
          </p:cNvSpPr>
          <p:nvPr>
            <p:ph type="ftr" sz="quarter" idx="10"/>
          </p:nvPr>
        </p:nvSpPr>
        <p:spPr>
          <a:noFill/>
        </p:spPr>
        <p:txBody>
          <a:bodyPr/>
          <a:lstStyle/>
          <a:p>
            <a:r>
              <a:rPr lang="en-US" smtClean="0"/>
              <a:t>Operations  Management  --  Prof. Juran</a:t>
            </a:r>
          </a:p>
        </p:txBody>
      </p:sp>
      <p:sp>
        <p:nvSpPr>
          <p:cNvPr id="46083" name="Slide Number Placeholder 3"/>
          <p:cNvSpPr>
            <a:spLocks noGrp="1"/>
          </p:cNvSpPr>
          <p:nvPr>
            <p:ph type="sldNum" sz="quarter" idx="11"/>
          </p:nvPr>
        </p:nvSpPr>
        <p:spPr>
          <a:noFill/>
        </p:spPr>
        <p:txBody>
          <a:bodyPr/>
          <a:lstStyle/>
          <a:p>
            <a:fld id="{CE3B84FF-3356-4657-8774-658FD91B78A8}" type="slidenum">
              <a:rPr lang="en-US" smtClean="0"/>
              <a:pPr/>
              <a:t>44</a:t>
            </a:fld>
            <a:endParaRPr lang="en-US" smtClean="0"/>
          </a:p>
        </p:txBody>
      </p:sp>
      <p:sp>
        <p:nvSpPr>
          <p:cNvPr id="46084" name="Rectangle 2"/>
          <p:cNvSpPr>
            <a:spLocks noGrp="1" noChangeArrowheads="1"/>
          </p:cNvSpPr>
          <p:nvPr>
            <p:ph type="title"/>
          </p:nvPr>
        </p:nvSpPr>
        <p:spPr/>
        <p:txBody>
          <a:bodyPr/>
          <a:lstStyle/>
          <a:p>
            <a:pPr eaLnBrk="1" hangingPunct="1"/>
            <a:r>
              <a:rPr lang="en-US" smtClean="0"/>
              <a:t>Spreadsheet Optimization</a:t>
            </a:r>
          </a:p>
        </p:txBody>
      </p:sp>
      <p:pic>
        <p:nvPicPr>
          <p:cNvPr id="624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13" y="2366963"/>
            <a:ext cx="7775575" cy="212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1"/>
          <p:cNvSpPr>
            <a:spLocks noGrp="1"/>
          </p:cNvSpPr>
          <p:nvPr>
            <p:ph type="ftr" sz="quarter" idx="10"/>
          </p:nvPr>
        </p:nvSpPr>
        <p:spPr>
          <a:noFill/>
        </p:spPr>
        <p:txBody>
          <a:bodyPr/>
          <a:lstStyle/>
          <a:p>
            <a:r>
              <a:rPr lang="en-US" smtClean="0"/>
              <a:t>Operations  Management  --  Prof. Juran</a:t>
            </a:r>
          </a:p>
        </p:txBody>
      </p:sp>
      <p:sp>
        <p:nvSpPr>
          <p:cNvPr id="48131" name="Slide Number Placeholder 2"/>
          <p:cNvSpPr>
            <a:spLocks noGrp="1"/>
          </p:cNvSpPr>
          <p:nvPr>
            <p:ph type="sldNum" sz="quarter" idx="11"/>
          </p:nvPr>
        </p:nvSpPr>
        <p:spPr>
          <a:noFill/>
        </p:spPr>
        <p:txBody>
          <a:bodyPr/>
          <a:lstStyle/>
          <a:p>
            <a:fld id="{E17FCF72-AF2F-46A8-B514-94D882CD9D0C}" type="slidenum">
              <a:rPr lang="en-US" smtClean="0"/>
              <a:pPr/>
              <a:t>45</a:t>
            </a:fld>
            <a:endParaRPr lang="en-US" smtClean="0"/>
          </a:p>
        </p:txBody>
      </p:sp>
      <p:pic>
        <p:nvPicPr>
          <p:cNvPr id="2" name="Picture 1"/>
          <p:cNvPicPr>
            <a:picLocks noChangeAspect="1"/>
          </p:cNvPicPr>
          <p:nvPr/>
        </p:nvPicPr>
        <p:blipFill>
          <a:blip r:embed="rId3"/>
          <a:stretch>
            <a:fillRect/>
          </a:stretch>
        </p:blipFill>
        <p:spPr>
          <a:xfrm>
            <a:off x="1371600" y="152400"/>
            <a:ext cx="6400800" cy="647752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1"/>
          <p:cNvSpPr>
            <a:spLocks noGrp="1"/>
          </p:cNvSpPr>
          <p:nvPr>
            <p:ph type="ftr" sz="quarter" idx="10"/>
          </p:nvPr>
        </p:nvSpPr>
        <p:spPr>
          <a:noFill/>
        </p:spPr>
        <p:txBody>
          <a:bodyPr/>
          <a:lstStyle/>
          <a:p>
            <a:r>
              <a:rPr lang="en-US" smtClean="0"/>
              <a:t>Operations  Management  --  Prof. Juran</a:t>
            </a:r>
          </a:p>
        </p:txBody>
      </p:sp>
      <p:sp>
        <p:nvSpPr>
          <p:cNvPr id="49155" name="Slide Number Placeholder 2"/>
          <p:cNvSpPr>
            <a:spLocks noGrp="1"/>
          </p:cNvSpPr>
          <p:nvPr>
            <p:ph type="sldNum" sz="quarter" idx="11"/>
          </p:nvPr>
        </p:nvSpPr>
        <p:spPr>
          <a:noFill/>
        </p:spPr>
        <p:txBody>
          <a:bodyPr/>
          <a:lstStyle/>
          <a:p>
            <a:fld id="{7E5152E2-B86B-4096-8551-8AE4EC3F5307}" type="slidenum">
              <a:rPr lang="en-US" smtClean="0"/>
              <a:pPr/>
              <a:t>46</a:t>
            </a:fld>
            <a:endParaRPr lang="en-US" smtClean="0"/>
          </a:p>
        </p:txBody>
      </p:sp>
      <p:pic>
        <p:nvPicPr>
          <p:cNvPr id="49156" name="Picture 2"/>
          <p:cNvPicPr>
            <a:picLocks noChangeAspect="1" noChangeArrowheads="1"/>
          </p:cNvPicPr>
          <p:nvPr/>
        </p:nvPicPr>
        <p:blipFill>
          <a:blip r:embed="rId3" cstate="print"/>
          <a:srcRect/>
          <a:stretch>
            <a:fillRect/>
          </a:stretch>
        </p:blipFill>
        <p:spPr bwMode="auto">
          <a:xfrm>
            <a:off x="2896898" y="3165143"/>
            <a:ext cx="3800475" cy="3159457"/>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2053936" y="97000"/>
            <a:ext cx="5486400" cy="3002333"/>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1"/>
          <p:cNvSpPr>
            <a:spLocks noGrp="1"/>
          </p:cNvSpPr>
          <p:nvPr>
            <p:ph type="ftr" sz="quarter" idx="10"/>
          </p:nvPr>
        </p:nvSpPr>
        <p:spPr>
          <a:noFill/>
        </p:spPr>
        <p:txBody>
          <a:bodyPr/>
          <a:lstStyle/>
          <a:p>
            <a:r>
              <a:rPr lang="en-US" smtClean="0"/>
              <a:t>Operations  Management  --  Prof. Juran</a:t>
            </a:r>
          </a:p>
        </p:txBody>
      </p:sp>
      <p:sp>
        <p:nvSpPr>
          <p:cNvPr id="50179" name="Slide Number Placeholder 2"/>
          <p:cNvSpPr>
            <a:spLocks noGrp="1"/>
          </p:cNvSpPr>
          <p:nvPr>
            <p:ph type="sldNum" sz="quarter" idx="11"/>
          </p:nvPr>
        </p:nvSpPr>
        <p:spPr>
          <a:noFill/>
        </p:spPr>
        <p:txBody>
          <a:bodyPr/>
          <a:lstStyle/>
          <a:p>
            <a:fld id="{9046F466-B457-459D-A5BD-C4F63E89CE67}" type="slidenum">
              <a:rPr lang="en-US" smtClean="0"/>
              <a:pPr/>
              <a:t>47</a:t>
            </a:fld>
            <a:endParaRPr lang="en-US" smtClean="0"/>
          </a:p>
        </p:txBody>
      </p:sp>
      <p:pic>
        <p:nvPicPr>
          <p:cNvPr id="2" name="Picture 1"/>
          <p:cNvPicPr>
            <a:picLocks noChangeAspect="1"/>
          </p:cNvPicPr>
          <p:nvPr/>
        </p:nvPicPr>
        <p:blipFill>
          <a:blip r:embed="rId3"/>
          <a:stretch>
            <a:fillRect/>
          </a:stretch>
        </p:blipFill>
        <p:spPr>
          <a:xfrm>
            <a:off x="1524000" y="457200"/>
            <a:ext cx="6400800" cy="4901882"/>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1"/>
          <p:cNvSpPr>
            <a:spLocks noGrp="1"/>
          </p:cNvSpPr>
          <p:nvPr>
            <p:ph type="ftr" sz="quarter" idx="10"/>
          </p:nvPr>
        </p:nvSpPr>
        <p:spPr>
          <a:noFill/>
        </p:spPr>
        <p:txBody>
          <a:bodyPr/>
          <a:lstStyle/>
          <a:p>
            <a:r>
              <a:rPr lang="en-US" smtClean="0"/>
              <a:t>Operations  Management  --  Prof. Juran</a:t>
            </a:r>
          </a:p>
        </p:txBody>
      </p:sp>
      <p:sp>
        <p:nvSpPr>
          <p:cNvPr id="51203" name="Slide Number Placeholder 2"/>
          <p:cNvSpPr>
            <a:spLocks noGrp="1"/>
          </p:cNvSpPr>
          <p:nvPr>
            <p:ph type="sldNum" sz="quarter" idx="11"/>
          </p:nvPr>
        </p:nvSpPr>
        <p:spPr>
          <a:noFill/>
        </p:spPr>
        <p:txBody>
          <a:bodyPr/>
          <a:lstStyle/>
          <a:p>
            <a:fld id="{6DAB2482-E733-423A-93A6-6C6E45C2826D}" type="slidenum">
              <a:rPr lang="en-US" smtClean="0"/>
              <a:pPr/>
              <a:t>48</a:t>
            </a:fld>
            <a:endParaRPr lang="en-US" smtClean="0"/>
          </a:p>
        </p:txBody>
      </p:sp>
      <p:pic>
        <p:nvPicPr>
          <p:cNvPr id="2" name="Picture 1"/>
          <p:cNvPicPr>
            <a:picLocks noChangeAspect="1"/>
          </p:cNvPicPr>
          <p:nvPr/>
        </p:nvPicPr>
        <p:blipFill>
          <a:blip r:embed="rId3"/>
          <a:stretch>
            <a:fillRect/>
          </a:stretch>
        </p:blipFill>
        <p:spPr>
          <a:xfrm>
            <a:off x="457200" y="1752600"/>
            <a:ext cx="8229600" cy="2985914"/>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1"/>
          <p:cNvSpPr>
            <a:spLocks noGrp="1"/>
          </p:cNvSpPr>
          <p:nvPr>
            <p:ph type="ftr" sz="quarter" idx="10"/>
          </p:nvPr>
        </p:nvSpPr>
        <p:spPr>
          <a:noFill/>
        </p:spPr>
        <p:txBody>
          <a:bodyPr/>
          <a:lstStyle/>
          <a:p>
            <a:r>
              <a:rPr lang="en-US" smtClean="0"/>
              <a:t>Operations  Management  --  Prof. Juran</a:t>
            </a:r>
          </a:p>
        </p:txBody>
      </p:sp>
      <p:sp>
        <p:nvSpPr>
          <p:cNvPr id="52227" name="Slide Number Placeholder 2"/>
          <p:cNvSpPr>
            <a:spLocks noGrp="1"/>
          </p:cNvSpPr>
          <p:nvPr>
            <p:ph type="sldNum" sz="quarter" idx="11"/>
          </p:nvPr>
        </p:nvSpPr>
        <p:spPr>
          <a:noFill/>
        </p:spPr>
        <p:txBody>
          <a:bodyPr/>
          <a:lstStyle/>
          <a:p>
            <a:fld id="{28B308B9-DDDC-4BA7-A582-7FC435EBA893}" type="slidenum">
              <a:rPr lang="en-US" smtClean="0"/>
              <a:pPr/>
              <a:t>49</a:t>
            </a:fld>
            <a:endParaRPr lang="en-US" smtClean="0"/>
          </a:p>
        </p:txBody>
      </p:sp>
      <p:pic>
        <p:nvPicPr>
          <p:cNvPr id="645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079" y="1047750"/>
            <a:ext cx="7686121"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1"/>
          <p:cNvSpPr>
            <a:spLocks noGrp="1"/>
          </p:cNvSpPr>
          <p:nvPr>
            <p:ph type="ftr" sz="quarter" idx="10"/>
          </p:nvPr>
        </p:nvSpPr>
        <p:spPr>
          <a:noFill/>
        </p:spPr>
        <p:txBody>
          <a:bodyPr/>
          <a:lstStyle/>
          <a:p>
            <a:r>
              <a:rPr lang="en-US" smtClean="0"/>
              <a:t>Operations  Management  --  Prof. Juran</a:t>
            </a:r>
          </a:p>
        </p:txBody>
      </p:sp>
      <p:sp>
        <p:nvSpPr>
          <p:cNvPr id="53251" name="Slide Number Placeholder 2"/>
          <p:cNvSpPr>
            <a:spLocks noGrp="1"/>
          </p:cNvSpPr>
          <p:nvPr>
            <p:ph type="sldNum" sz="quarter" idx="11"/>
          </p:nvPr>
        </p:nvSpPr>
        <p:spPr>
          <a:noFill/>
        </p:spPr>
        <p:txBody>
          <a:bodyPr/>
          <a:lstStyle/>
          <a:p>
            <a:fld id="{9810DF75-D855-456A-804A-32AA01C74B9A}" type="slidenum">
              <a:rPr lang="en-US" smtClean="0"/>
              <a:pPr/>
              <a:t>50</a:t>
            </a:fld>
            <a:endParaRPr lang="en-US" smtClean="0"/>
          </a:p>
        </p:txBody>
      </p:sp>
      <p:sp>
        <p:nvSpPr>
          <p:cNvPr id="53253" name="AutoShape 3"/>
          <p:cNvSpPr>
            <a:spLocks noChangeArrowheads="1"/>
          </p:cNvSpPr>
          <p:nvPr/>
        </p:nvSpPr>
        <p:spPr bwMode="auto">
          <a:xfrm>
            <a:off x="3810000" y="5326062"/>
            <a:ext cx="4551363" cy="693738"/>
          </a:xfrm>
          <a:prstGeom prst="wedgeRoundRectCallout">
            <a:avLst>
              <a:gd name="adj1" fmla="val -23491"/>
              <a:gd name="adj2" fmla="val -184782"/>
              <a:gd name="adj3" fmla="val 16667"/>
            </a:avLst>
          </a:prstGeom>
          <a:solidFill>
            <a:srgbClr val="CC99FF"/>
          </a:solidFill>
          <a:ln w="9525">
            <a:solidFill>
              <a:schemeClr val="tx1"/>
            </a:solidFill>
            <a:miter lim="800000"/>
            <a:headEnd type="none" w="sm" len="sm"/>
            <a:tailEnd type="none" w="sm" len="sm"/>
          </a:ln>
        </p:spPr>
        <p:txBody>
          <a:bodyPr wrap="none">
            <a:spAutoFit/>
          </a:bodyPr>
          <a:lstStyle/>
          <a:p>
            <a:r>
              <a:rPr lang="en-US" sz="1200"/>
              <a:t>Most important number: Shadow Price</a:t>
            </a:r>
          </a:p>
          <a:p>
            <a:r>
              <a:rPr lang="en-US" sz="1200"/>
              <a:t>The change in the objective function that would result from </a:t>
            </a:r>
          </a:p>
          <a:p>
            <a:r>
              <a:rPr lang="en-US" sz="1200"/>
              <a:t>a one-unit increase in the right-hand side of a constraint</a:t>
            </a:r>
          </a:p>
        </p:txBody>
      </p:sp>
      <p:pic>
        <p:nvPicPr>
          <p:cNvPr id="655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514" y="838200"/>
            <a:ext cx="8389486" cy="357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3"/>
          <p:cNvSpPr>
            <a:spLocks noGrp="1"/>
          </p:cNvSpPr>
          <p:nvPr>
            <p:ph type="ftr" sz="quarter" idx="10"/>
          </p:nvPr>
        </p:nvSpPr>
        <p:spPr>
          <a:noFill/>
        </p:spPr>
        <p:txBody>
          <a:bodyPr/>
          <a:lstStyle/>
          <a:p>
            <a:r>
              <a:rPr lang="en-US" smtClean="0"/>
              <a:t>Operations  Management  --  Prof. Juran</a:t>
            </a:r>
          </a:p>
        </p:txBody>
      </p:sp>
      <p:sp>
        <p:nvSpPr>
          <p:cNvPr id="54275" name="Slide Number Placeholder 4"/>
          <p:cNvSpPr>
            <a:spLocks noGrp="1"/>
          </p:cNvSpPr>
          <p:nvPr>
            <p:ph type="sldNum" sz="quarter" idx="11"/>
          </p:nvPr>
        </p:nvSpPr>
        <p:spPr>
          <a:noFill/>
        </p:spPr>
        <p:txBody>
          <a:bodyPr/>
          <a:lstStyle/>
          <a:p>
            <a:fld id="{568D7A06-3BFF-4E35-B146-D54B30C0F1A7}" type="slidenum">
              <a:rPr lang="en-US" smtClean="0"/>
              <a:pPr/>
              <a:t>51</a:t>
            </a:fld>
            <a:endParaRPr lang="en-US" smtClean="0"/>
          </a:p>
        </p:txBody>
      </p:sp>
      <p:sp>
        <p:nvSpPr>
          <p:cNvPr id="54276" name="Rectangle 2"/>
          <p:cNvSpPr>
            <a:spLocks noGrp="1" noChangeArrowheads="1"/>
          </p:cNvSpPr>
          <p:nvPr>
            <p:ph type="title"/>
          </p:nvPr>
        </p:nvSpPr>
        <p:spPr/>
        <p:txBody>
          <a:bodyPr/>
          <a:lstStyle/>
          <a:p>
            <a:pPr eaLnBrk="1" hangingPunct="1"/>
            <a:r>
              <a:rPr lang="en-US" sz="2800" smtClean="0"/>
              <a:t>Nonlinear Example: </a:t>
            </a:r>
            <a:br>
              <a:rPr lang="en-US" sz="2800" smtClean="0"/>
            </a:br>
            <a:r>
              <a:rPr lang="en-US" sz="2800" smtClean="0"/>
              <a:t>Scenario Approach to Portfolio Optimization</a:t>
            </a:r>
          </a:p>
        </p:txBody>
      </p:sp>
      <p:pic>
        <p:nvPicPr>
          <p:cNvPr id="54277" name="Picture 3"/>
          <p:cNvPicPr>
            <a:picLocks noChangeAspect="1" noChangeArrowheads="1"/>
          </p:cNvPicPr>
          <p:nvPr/>
        </p:nvPicPr>
        <p:blipFill>
          <a:blip r:embed="rId3" cstate="print"/>
          <a:srcRect/>
          <a:stretch>
            <a:fillRect/>
          </a:stretch>
        </p:blipFill>
        <p:spPr bwMode="auto">
          <a:xfrm>
            <a:off x="0" y="1828800"/>
            <a:ext cx="9144000" cy="2895600"/>
          </a:xfrm>
          <a:prstGeom prst="rect">
            <a:avLst/>
          </a:prstGeom>
          <a:noFill/>
          <a:ln w="9525">
            <a:noFill/>
            <a:miter lim="800000"/>
            <a:headEnd/>
            <a:tailEnd/>
          </a:ln>
        </p:spPr>
      </p:pic>
      <p:sp>
        <p:nvSpPr>
          <p:cNvPr id="54278" name="Rectangle 4"/>
          <p:cNvSpPr>
            <a:spLocks noChangeArrowheads="1"/>
          </p:cNvSpPr>
          <p:nvPr/>
        </p:nvSpPr>
        <p:spPr bwMode="auto">
          <a:xfrm>
            <a:off x="1066800" y="4937125"/>
            <a:ext cx="6707188" cy="1006475"/>
          </a:xfrm>
          <a:prstGeom prst="rect">
            <a:avLst/>
          </a:prstGeom>
          <a:noFill/>
          <a:ln w="9525">
            <a:noFill/>
            <a:miter lim="800000"/>
            <a:headEnd/>
            <a:tailEnd/>
          </a:ln>
        </p:spPr>
        <p:txBody>
          <a:bodyPr>
            <a:spAutoFit/>
          </a:bodyPr>
          <a:lstStyle/>
          <a:p>
            <a:r>
              <a:rPr lang="en-US" sz="2000"/>
              <a:t>Use the scenario approach to determine the minimum-risk portfolio of these stocks that yields an expected return of at least 22%, without shorting.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1"/>
          <p:cNvSpPr>
            <a:spLocks noGrp="1"/>
          </p:cNvSpPr>
          <p:nvPr>
            <p:ph type="ftr" sz="quarter" idx="10"/>
          </p:nvPr>
        </p:nvSpPr>
        <p:spPr>
          <a:noFill/>
        </p:spPr>
        <p:txBody>
          <a:bodyPr/>
          <a:lstStyle/>
          <a:p>
            <a:r>
              <a:rPr lang="en-US" smtClean="0"/>
              <a:t>Operations  Management  --  Prof. Juran</a:t>
            </a:r>
          </a:p>
        </p:txBody>
      </p:sp>
      <p:sp>
        <p:nvSpPr>
          <p:cNvPr id="55299" name="Slide Number Placeholder 2"/>
          <p:cNvSpPr>
            <a:spLocks noGrp="1"/>
          </p:cNvSpPr>
          <p:nvPr>
            <p:ph type="sldNum" sz="quarter" idx="11"/>
          </p:nvPr>
        </p:nvSpPr>
        <p:spPr>
          <a:noFill/>
        </p:spPr>
        <p:txBody>
          <a:bodyPr/>
          <a:lstStyle/>
          <a:p>
            <a:fld id="{7090FA28-70FB-4A96-AAC8-BC1FFC32D202}" type="slidenum">
              <a:rPr lang="en-US" smtClean="0"/>
              <a:pPr/>
              <a:t>52</a:t>
            </a:fld>
            <a:endParaRPr lang="en-US" smtClean="0"/>
          </a:p>
        </p:txBody>
      </p:sp>
      <p:sp>
        <p:nvSpPr>
          <p:cNvPr id="55300" name="Rectangle 2"/>
          <p:cNvSpPr>
            <a:spLocks noChangeArrowheads="1"/>
          </p:cNvSpPr>
          <p:nvPr/>
        </p:nvSpPr>
        <p:spPr bwMode="auto">
          <a:xfrm>
            <a:off x="381000" y="914400"/>
            <a:ext cx="8077200" cy="4054475"/>
          </a:xfrm>
          <a:prstGeom prst="rect">
            <a:avLst/>
          </a:prstGeom>
          <a:noFill/>
          <a:ln w="9525">
            <a:noFill/>
            <a:miter lim="800000"/>
            <a:headEnd/>
            <a:tailEnd/>
          </a:ln>
        </p:spPr>
        <p:txBody>
          <a:bodyPr>
            <a:spAutoFit/>
          </a:bodyPr>
          <a:lstStyle/>
          <a:p>
            <a:r>
              <a:rPr lang="en-US" sz="2000">
                <a:ea typeface="MS Mincho" pitchFamily="49" charset="-128"/>
              </a:rPr>
              <a:t>The percent return on the portfolio is represented by the random variable </a:t>
            </a:r>
            <a:r>
              <a:rPr lang="en-US" sz="2000" i="1">
                <a:ea typeface="MS Mincho" pitchFamily="49" charset="-128"/>
              </a:rPr>
              <a:t>R</a:t>
            </a:r>
            <a:r>
              <a:rPr lang="en-US" sz="2000">
                <a:ea typeface="MS Mincho" pitchFamily="49" charset="-128"/>
              </a:rPr>
              <a:t>.</a:t>
            </a:r>
            <a:endParaRPr lang="en-US" sz="2000">
              <a:latin typeface="Courier New" pitchFamily="49" charset="0"/>
              <a:cs typeface="Courier New" pitchFamily="49" charset="0"/>
            </a:endParaRPr>
          </a:p>
          <a:p>
            <a:pPr eaLnBrk="0" hangingPunct="0"/>
            <a:endParaRPr lang="en-US" sz="2000">
              <a:ea typeface="MS Mincho" pitchFamily="49" charset="-128"/>
            </a:endParaRPr>
          </a:p>
          <a:p>
            <a:pPr eaLnBrk="0" hangingPunct="0"/>
            <a:endParaRPr lang="en-US" sz="2000">
              <a:ea typeface="MS Mincho" pitchFamily="49" charset="-128"/>
            </a:endParaRPr>
          </a:p>
          <a:p>
            <a:pPr eaLnBrk="0" hangingPunct="0"/>
            <a:endParaRPr lang="en-US" sz="2000">
              <a:ea typeface="MS Mincho" pitchFamily="49" charset="-128"/>
            </a:endParaRPr>
          </a:p>
          <a:p>
            <a:pPr eaLnBrk="0" hangingPunct="0"/>
            <a:endParaRPr lang="en-US" sz="2000">
              <a:ea typeface="MS Mincho" pitchFamily="49" charset="-128"/>
            </a:endParaRPr>
          </a:p>
          <a:p>
            <a:pPr eaLnBrk="0" hangingPunct="0"/>
            <a:endParaRPr lang="en-US" sz="2000">
              <a:ea typeface="MS Mincho" pitchFamily="49" charset="-128"/>
            </a:endParaRPr>
          </a:p>
          <a:p>
            <a:pPr eaLnBrk="0" hangingPunct="0"/>
            <a:r>
              <a:rPr lang="en-US" sz="2000">
                <a:ea typeface="MS Mincho" pitchFamily="49" charset="-128"/>
              </a:rPr>
              <a:t>In this model, </a:t>
            </a:r>
            <a:r>
              <a:rPr lang="en-US" sz="2000" i="1">
                <a:ea typeface="MS Mincho" pitchFamily="49" charset="-128"/>
              </a:rPr>
              <a:t>x</a:t>
            </a:r>
            <a:r>
              <a:rPr lang="en-US" sz="2000" baseline="-30000">
                <a:ea typeface="MS Mincho" pitchFamily="49" charset="-128"/>
              </a:rPr>
              <a:t>i</a:t>
            </a:r>
            <a:r>
              <a:rPr lang="en-US" sz="2000">
                <a:ea typeface="MS Mincho" pitchFamily="49" charset="-128"/>
              </a:rPr>
              <a:t> is the proportion of the portfolio (i.e. a number between zero and one) allocated to investment </a:t>
            </a:r>
            <a:r>
              <a:rPr lang="en-US" sz="2000" i="1">
                <a:ea typeface="MS Mincho" pitchFamily="49" charset="-128"/>
              </a:rPr>
              <a:t>i</a:t>
            </a:r>
            <a:r>
              <a:rPr lang="en-US" sz="2000">
                <a:ea typeface="MS Mincho" pitchFamily="49" charset="-128"/>
              </a:rPr>
              <a:t>. </a:t>
            </a:r>
          </a:p>
          <a:p>
            <a:pPr eaLnBrk="0" hangingPunct="0"/>
            <a:endParaRPr lang="en-US" sz="2000">
              <a:ea typeface="MS Mincho" pitchFamily="49" charset="-128"/>
            </a:endParaRPr>
          </a:p>
          <a:p>
            <a:pPr eaLnBrk="0" hangingPunct="0"/>
            <a:r>
              <a:rPr lang="en-US" sz="2000">
                <a:ea typeface="MS Mincho" pitchFamily="49" charset="-128"/>
              </a:rPr>
              <a:t>Each investment </a:t>
            </a:r>
            <a:r>
              <a:rPr lang="en-US" sz="2000" i="1">
                <a:ea typeface="MS Mincho" pitchFamily="49" charset="-128"/>
              </a:rPr>
              <a:t>i</a:t>
            </a:r>
            <a:r>
              <a:rPr lang="en-US" sz="2000">
                <a:ea typeface="MS Mincho" pitchFamily="49" charset="-128"/>
              </a:rPr>
              <a:t> has a percent return under each scenario </a:t>
            </a:r>
            <a:r>
              <a:rPr lang="en-US" sz="2000" i="1">
                <a:ea typeface="MS Mincho" pitchFamily="49" charset="-128"/>
              </a:rPr>
              <a:t>j</a:t>
            </a:r>
            <a:r>
              <a:rPr lang="en-US" sz="2000">
                <a:ea typeface="MS Mincho" pitchFamily="49" charset="-128"/>
              </a:rPr>
              <a:t>, which we represent with the symbol </a:t>
            </a:r>
            <a:r>
              <a:rPr lang="en-US" sz="2000" i="1">
                <a:ea typeface="MS Mincho" pitchFamily="49" charset="-128"/>
              </a:rPr>
              <a:t>r</a:t>
            </a:r>
            <a:r>
              <a:rPr lang="en-US" sz="2000" baseline="-30000">
                <a:ea typeface="MS Mincho" pitchFamily="49" charset="-128"/>
              </a:rPr>
              <a:t>ij</a:t>
            </a:r>
            <a:r>
              <a:rPr lang="en-US" sz="2000">
                <a:ea typeface="MS Mincho" pitchFamily="49" charset="-128"/>
              </a:rPr>
              <a:t>. </a:t>
            </a:r>
            <a:endParaRPr lang="en-US" sz="2000">
              <a:latin typeface="Courier New" pitchFamily="49" charset="0"/>
              <a:cs typeface="Courier New" pitchFamily="49" charset="0"/>
            </a:endParaRPr>
          </a:p>
          <a:p>
            <a:pPr eaLnBrk="0" hangingPunct="0"/>
            <a:endParaRPr lang="en-US" sz="2000">
              <a:latin typeface="Times New Roman" pitchFamily="18" charset="0"/>
            </a:endParaRPr>
          </a:p>
        </p:txBody>
      </p:sp>
      <p:graphicFrame>
        <p:nvGraphicFramePr>
          <p:cNvPr id="55301" name="Object 3"/>
          <p:cNvGraphicFramePr>
            <a:graphicFrameLocks noChangeAspect="1"/>
          </p:cNvGraphicFramePr>
          <p:nvPr/>
        </p:nvGraphicFramePr>
        <p:xfrm>
          <a:off x="3505200" y="1752600"/>
          <a:ext cx="1752600" cy="1087438"/>
        </p:xfrm>
        <a:graphic>
          <a:graphicData uri="http://schemas.openxmlformats.org/presentationml/2006/ole">
            <mc:AlternateContent xmlns:mc="http://schemas.openxmlformats.org/markup-compatibility/2006">
              <mc:Choice xmlns:v="urn:schemas-microsoft-com:vml" Requires="v">
                <p:oleObj spid="_x0000_s55311" r:id="rId4" imgW="698197" imgH="431613" progId="Equation.3">
                  <p:embed/>
                </p:oleObj>
              </mc:Choice>
              <mc:Fallback>
                <p:oleObj r:id="rId4" imgW="698197" imgH="431613"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1752600"/>
                        <a:ext cx="1752600" cy="1087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1"/>
          <p:cNvSpPr>
            <a:spLocks noGrp="1"/>
          </p:cNvSpPr>
          <p:nvPr>
            <p:ph type="ftr" sz="quarter" idx="10"/>
          </p:nvPr>
        </p:nvSpPr>
        <p:spPr>
          <a:noFill/>
        </p:spPr>
        <p:txBody>
          <a:bodyPr/>
          <a:lstStyle/>
          <a:p>
            <a:r>
              <a:rPr lang="en-US" smtClean="0"/>
              <a:t>Operations  Management  --  Prof. Juran</a:t>
            </a:r>
          </a:p>
        </p:txBody>
      </p:sp>
      <p:sp>
        <p:nvSpPr>
          <p:cNvPr id="56323" name="Slide Number Placeholder 2"/>
          <p:cNvSpPr>
            <a:spLocks noGrp="1"/>
          </p:cNvSpPr>
          <p:nvPr>
            <p:ph type="sldNum" sz="quarter" idx="11"/>
          </p:nvPr>
        </p:nvSpPr>
        <p:spPr>
          <a:noFill/>
        </p:spPr>
        <p:txBody>
          <a:bodyPr/>
          <a:lstStyle/>
          <a:p>
            <a:fld id="{F3FD4A8F-7345-4066-A3B0-A9E9B955E8FF}" type="slidenum">
              <a:rPr lang="en-US" smtClean="0"/>
              <a:pPr/>
              <a:t>53</a:t>
            </a:fld>
            <a:endParaRPr lang="en-US" smtClean="0"/>
          </a:p>
        </p:txBody>
      </p:sp>
      <p:pic>
        <p:nvPicPr>
          <p:cNvPr id="56324" name="Picture 2"/>
          <p:cNvPicPr>
            <a:picLocks noChangeAspect="1" noChangeArrowheads="1"/>
          </p:cNvPicPr>
          <p:nvPr/>
        </p:nvPicPr>
        <p:blipFill>
          <a:blip r:embed="rId3" cstate="print"/>
          <a:srcRect/>
          <a:stretch>
            <a:fillRect/>
          </a:stretch>
        </p:blipFill>
        <p:spPr bwMode="auto">
          <a:xfrm>
            <a:off x="457200" y="990600"/>
            <a:ext cx="7934325" cy="37719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1"/>
          <p:cNvSpPr>
            <a:spLocks noGrp="1"/>
          </p:cNvSpPr>
          <p:nvPr>
            <p:ph type="ftr" sz="quarter" idx="10"/>
          </p:nvPr>
        </p:nvSpPr>
        <p:spPr>
          <a:noFill/>
        </p:spPr>
        <p:txBody>
          <a:bodyPr/>
          <a:lstStyle/>
          <a:p>
            <a:r>
              <a:rPr lang="en-US" smtClean="0"/>
              <a:t>Operations  Management  --  Prof. Juran</a:t>
            </a:r>
          </a:p>
        </p:txBody>
      </p:sp>
      <p:sp>
        <p:nvSpPr>
          <p:cNvPr id="57347" name="Slide Number Placeholder 2"/>
          <p:cNvSpPr>
            <a:spLocks noGrp="1"/>
          </p:cNvSpPr>
          <p:nvPr>
            <p:ph type="sldNum" sz="quarter" idx="11"/>
          </p:nvPr>
        </p:nvSpPr>
        <p:spPr>
          <a:noFill/>
        </p:spPr>
        <p:txBody>
          <a:bodyPr/>
          <a:lstStyle/>
          <a:p>
            <a:fld id="{959F0206-9148-47BF-AD7D-4D88323ADDE2}" type="slidenum">
              <a:rPr lang="en-US" smtClean="0"/>
              <a:pPr/>
              <a:t>54</a:t>
            </a:fld>
            <a:endParaRPr lang="en-US" smtClean="0"/>
          </a:p>
        </p:txBody>
      </p:sp>
      <p:sp>
        <p:nvSpPr>
          <p:cNvPr id="57348" name="Rectangle 2"/>
          <p:cNvSpPr>
            <a:spLocks noChangeArrowheads="1"/>
          </p:cNvSpPr>
          <p:nvPr/>
        </p:nvSpPr>
        <p:spPr bwMode="auto">
          <a:xfrm>
            <a:off x="571500" y="2438400"/>
            <a:ext cx="7696200" cy="1917700"/>
          </a:xfrm>
          <a:prstGeom prst="rect">
            <a:avLst/>
          </a:prstGeom>
          <a:noFill/>
          <a:ln w="9525">
            <a:noFill/>
            <a:miter lim="800000"/>
            <a:headEnd/>
            <a:tailEnd/>
          </a:ln>
        </p:spPr>
        <p:txBody>
          <a:bodyPr>
            <a:spAutoFit/>
          </a:bodyPr>
          <a:lstStyle/>
          <a:p>
            <a:r>
              <a:rPr lang="en-US">
                <a:ea typeface="MS Mincho" pitchFamily="49" charset="-128"/>
              </a:rPr>
              <a:t>The portfolio return under any scenario </a:t>
            </a:r>
            <a:r>
              <a:rPr lang="en-US" i="1">
                <a:ea typeface="MS Mincho" pitchFamily="49" charset="-128"/>
              </a:rPr>
              <a:t>j</a:t>
            </a:r>
            <a:r>
              <a:rPr lang="en-US">
                <a:ea typeface="MS Mincho" pitchFamily="49" charset="-128"/>
              </a:rPr>
              <a:t> is given by:</a:t>
            </a:r>
            <a:endParaRPr lang="en-US" sz="2000">
              <a:latin typeface="Courier New" pitchFamily="49" charset="0"/>
              <a:cs typeface="Courier New" pitchFamily="49" charset="0"/>
            </a:endParaRPr>
          </a:p>
          <a:p>
            <a:pPr eaLnBrk="0" hangingPunct="0"/>
            <a:endParaRPr lang="en-US">
              <a:ea typeface="MS Mincho" pitchFamily="49" charset="-128"/>
            </a:endParaRPr>
          </a:p>
          <a:p>
            <a:pPr eaLnBrk="0" hangingPunct="0"/>
            <a:endParaRPr lang="en-US">
              <a:ea typeface="MS Mincho" pitchFamily="49" charset="-128"/>
            </a:endParaRPr>
          </a:p>
          <a:p>
            <a:pPr eaLnBrk="0" hangingPunct="0"/>
            <a:endParaRPr lang="en-US">
              <a:ea typeface="MS Mincho" pitchFamily="49" charset="-128"/>
            </a:endParaRPr>
          </a:p>
          <a:p>
            <a:pPr eaLnBrk="0" hangingPunct="0"/>
            <a:endParaRPr lang="en-US">
              <a:ea typeface="MS Mincho" pitchFamily="49" charset="-128"/>
            </a:endParaRPr>
          </a:p>
        </p:txBody>
      </p:sp>
      <p:graphicFrame>
        <p:nvGraphicFramePr>
          <p:cNvPr id="57349" name="Object 3"/>
          <p:cNvGraphicFramePr>
            <a:graphicFrameLocks noChangeAspect="1"/>
          </p:cNvGraphicFramePr>
          <p:nvPr/>
        </p:nvGraphicFramePr>
        <p:xfrm>
          <a:off x="3482975" y="3206750"/>
          <a:ext cx="1774825" cy="984250"/>
        </p:xfrm>
        <a:graphic>
          <a:graphicData uri="http://schemas.openxmlformats.org/presentationml/2006/ole">
            <mc:AlternateContent xmlns:mc="http://schemas.openxmlformats.org/markup-compatibility/2006">
              <mc:Choice xmlns:v="urn:schemas-microsoft-com:vml" Requires="v">
                <p:oleObj spid="_x0000_s57359" r:id="rId4" imgW="787400" imgH="431800" progId="Equation.3">
                  <p:embed/>
                </p:oleObj>
              </mc:Choice>
              <mc:Fallback>
                <p:oleObj r:id="rId4" imgW="787400" imgH="431800"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2975" y="3206750"/>
                        <a:ext cx="1774825" cy="984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1"/>
          <p:cNvSpPr>
            <a:spLocks noGrp="1"/>
          </p:cNvSpPr>
          <p:nvPr>
            <p:ph type="ftr" sz="quarter" idx="10"/>
          </p:nvPr>
        </p:nvSpPr>
        <p:spPr>
          <a:noFill/>
        </p:spPr>
        <p:txBody>
          <a:bodyPr/>
          <a:lstStyle/>
          <a:p>
            <a:r>
              <a:rPr lang="en-US" smtClean="0"/>
              <a:t>Operations  Management  --  Prof. Juran</a:t>
            </a:r>
          </a:p>
        </p:txBody>
      </p:sp>
      <p:sp>
        <p:nvSpPr>
          <p:cNvPr id="58371" name="Slide Number Placeholder 2"/>
          <p:cNvSpPr>
            <a:spLocks noGrp="1"/>
          </p:cNvSpPr>
          <p:nvPr>
            <p:ph type="sldNum" sz="quarter" idx="11"/>
          </p:nvPr>
        </p:nvSpPr>
        <p:spPr>
          <a:noFill/>
        </p:spPr>
        <p:txBody>
          <a:bodyPr/>
          <a:lstStyle/>
          <a:p>
            <a:fld id="{DF721960-205D-4B3C-AFD1-C80870CD5A7D}" type="slidenum">
              <a:rPr lang="en-US" smtClean="0"/>
              <a:pPr/>
              <a:t>55</a:t>
            </a:fld>
            <a:endParaRPr lang="en-US" smtClean="0"/>
          </a:p>
        </p:txBody>
      </p:sp>
      <p:sp>
        <p:nvSpPr>
          <p:cNvPr id="58372" name="Rectangle 2"/>
          <p:cNvSpPr>
            <a:spLocks noChangeArrowheads="1"/>
          </p:cNvSpPr>
          <p:nvPr/>
        </p:nvSpPr>
        <p:spPr bwMode="auto">
          <a:xfrm>
            <a:off x="609600" y="1066800"/>
            <a:ext cx="7696200" cy="1857375"/>
          </a:xfrm>
          <a:prstGeom prst="rect">
            <a:avLst/>
          </a:prstGeom>
          <a:noFill/>
          <a:ln w="9525">
            <a:noFill/>
            <a:miter lim="800000"/>
            <a:headEnd/>
            <a:tailEnd/>
          </a:ln>
        </p:spPr>
        <p:txBody>
          <a:bodyPr>
            <a:spAutoFit/>
          </a:bodyPr>
          <a:lstStyle/>
          <a:p>
            <a:pPr eaLnBrk="0" hangingPunct="0"/>
            <a:r>
              <a:rPr lang="en-US">
                <a:ea typeface="MS Mincho" pitchFamily="49" charset="-128"/>
              </a:rPr>
              <a:t>Let </a:t>
            </a:r>
            <a:r>
              <a:rPr lang="en-US" i="1">
                <a:ea typeface="MS Mincho" pitchFamily="49" charset="-128"/>
              </a:rPr>
              <a:t>P</a:t>
            </a:r>
            <a:r>
              <a:rPr lang="en-US" baseline="-30000">
                <a:ea typeface="MS Mincho" pitchFamily="49" charset="-128"/>
              </a:rPr>
              <a:t>j</a:t>
            </a:r>
            <a:r>
              <a:rPr lang="en-US">
                <a:ea typeface="MS Mincho" pitchFamily="49" charset="-128"/>
              </a:rPr>
              <a:t> represent the probability of scenario </a:t>
            </a:r>
            <a:r>
              <a:rPr lang="en-US" i="1">
                <a:ea typeface="MS Mincho" pitchFamily="49" charset="-128"/>
              </a:rPr>
              <a:t>j</a:t>
            </a:r>
            <a:r>
              <a:rPr lang="en-US">
                <a:ea typeface="MS Mincho" pitchFamily="49" charset="-128"/>
              </a:rPr>
              <a:t> occurring. </a:t>
            </a:r>
          </a:p>
          <a:p>
            <a:pPr eaLnBrk="0" hangingPunct="0"/>
            <a:endParaRPr lang="en-US">
              <a:ea typeface="MS Mincho" pitchFamily="49" charset="-128"/>
            </a:endParaRPr>
          </a:p>
          <a:p>
            <a:pPr eaLnBrk="0" hangingPunct="0"/>
            <a:r>
              <a:rPr lang="en-US">
                <a:ea typeface="MS Mincho" pitchFamily="49" charset="-128"/>
              </a:rPr>
              <a:t>The expected value of </a:t>
            </a:r>
            <a:r>
              <a:rPr lang="en-US" i="1">
                <a:ea typeface="MS Mincho" pitchFamily="49" charset="-128"/>
              </a:rPr>
              <a:t>R</a:t>
            </a:r>
            <a:r>
              <a:rPr lang="en-US">
                <a:ea typeface="MS Mincho" pitchFamily="49" charset="-128"/>
              </a:rPr>
              <a:t> is given by:</a:t>
            </a:r>
            <a:endParaRPr lang="en-US" sz="2000">
              <a:latin typeface="Courier New" pitchFamily="49" charset="0"/>
              <a:cs typeface="Courier New" pitchFamily="49" charset="0"/>
            </a:endParaRPr>
          </a:p>
          <a:p>
            <a:pPr eaLnBrk="0" hangingPunct="0"/>
            <a:endParaRPr lang="en-US" sz="4400">
              <a:latin typeface="Times New Roman" pitchFamily="18" charset="0"/>
            </a:endParaRPr>
          </a:p>
        </p:txBody>
      </p:sp>
      <p:graphicFrame>
        <p:nvGraphicFramePr>
          <p:cNvPr id="58373" name="Object 3"/>
          <p:cNvGraphicFramePr>
            <a:graphicFrameLocks noChangeAspect="1"/>
          </p:cNvGraphicFramePr>
          <p:nvPr/>
        </p:nvGraphicFramePr>
        <p:xfrm>
          <a:off x="3467100" y="2438400"/>
          <a:ext cx="1905000" cy="1039813"/>
        </p:xfrm>
        <a:graphic>
          <a:graphicData uri="http://schemas.openxmlformats.org/presentationml/2006/ole">
            <mc:AlternateContent xmlns:mc="http://schemas.openxmlformats.org/markup-compatibility/2006">
              <mc:Choice xmlns:v="urn:schemas-microsoft-com:vml" Requires="v">
                <p:oleObj spid="_x0000_s58393" r:id="rId4" imgW="838200" imgH="457200" progId="Equation.3">
                  <p:embed/>
                </p:oleObj>
              </mc:Choice>
              <mc:Fallback>
                <p:oleObj r:id="rId4" imgW="838200" imgH="457200" progId="Equation.3">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7100" y="2438400"/>
                        <a:ext cx="1905000" cy="1039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8374" name="Object 4"/>
          <p:cNvGraphicFramePr>
            <a:graphicFrameLocks noChangeAspect="1"/>
          </p:cNvGraphicFramePr>
          <p:nvPr/>
        </p:nvGraphicFramePr>
        <p:xfrm>
          <a:off x="2922588" y="5019675"/>
          <a:ext cx="3022600" cy="1065213"/>
        </p:xfrm>
        <a:graphic>
          <a:graphicData uri="http://schemas.openxmlformats.org/presentationml/2006/ole">
            <mc:AlternateContent xmlns:mc="http://schemas.openxmlformats.org/markup-compatibility/2006">
              <mc:Choice xmlns:v="urn:schemas-microsoft-com:vml" Requires="v">
                <p:oleObj spid="_x0000_s58394" name="Equation" r:id="rId6" imgW="1409088" imgH="495085" progId="Equation.3">
                  <p:embed/>
                </p:oleObj>
              </mc:Choice>
              <mc:Fallback>
                <p:oleObj name="Equation" r:id="rId6" imgW="1409088" imgH="495085" progId="Equation.3">
                  <p:embed/>
                  <p:pic>
                    <p:nvPicPr>
                      <p:cNvPr id="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2588" y="5019675"/>
                        <a:ext cx="3022600" cy="1065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8375" name="Rectangle 5"/>
          <p:cNvSpPr>
            <a:spLocks noChangeArrowheads="1"/>
          </p:cNvSpPr>
          <p:nvPr/>
        </p:nvSpPr>
        <p:spPr bwMode="auto">
          <a:xfrm>
            <a:off x="1789113" y="4191000"/>
            <a:ext cx="5567362" cy="457200"/>
          </a:xfrm>
          <a:prstGeom prst="rect">
            <a:avLst/>
          </a:prstGeom>
          <a:noFill/>
          <a:ln w="9525">
            <a:noFill/>
            <a:miter lim="800000"/>
            <a:headEnd/>
            <a:tailEnd/>
          </a:ln>
        </p:spPr>
        <p:txBody>
          <a:bodyPr wrap="none">
            <a:spAutoFit/>
          </a:bodyPr>
          <a:lstStyle/>
          <a:p>
            <a:pPr algn="ctr"/>
            <a:r>
              <a:rPr lang="en-US">
                <a:ea typeface="MS Mincho" pitchFamily="49" charset="-128"/>
              </a:rPr>
              <a:t>The standard deviation of </a:t>
            </a:r>
            <a:r>
              <a:rPr lang="en-US" i="1">
                <a:ea typeface="MS Mincho" pitchFamily="49" charset="-128"/>
              </a:rPr>
              <a:t>R</a:t>
            </a:r>
            <a:r>
              <a:rPr lang="en-US">
                <a:ea typeface="MS Mincho" pitchFamily="49" charset="-128"/>
              </a:rPr>
              <a:t> is given by: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1"/>
          <p:cNvSpPr>
            <a:spLocks noGrp="1"/>
          </p:cNvSpPr>
          <p:nvPr>
            <p:ph type="ftr" sz="quarter" idx="10"/>
          </p:nvPr>
        </p:nvSpPr>
        <p:spPr>
          <a:noFill/>
        </p:spPr>
        <p:txBody>
          <a:bodyPr/>
          <a:lstStyle/>
          <a:p>
            <a:r>
              <a:rPr lang="en-US" smtClean="0"/>
              <a:t>Operations  Management  --  Prof. Juran</a:t>
            </a:r>
          </a:p>
        </p:txBody>
      </p:sp>
      <p:sp>
        <p:nvSpPr>
          <p:cNvPr id="59395" name="Slide Number Placeholder 2"/>
          <p:cNvSpPr>
            <a:spLocks noGrp="1"/>
          </p:cNvSpPr>
          <p:nvPr>
            <p:ph type="sldNum" sz="quarter" idx="11"/>
          </p:nvPr>
        </p:nvSpPr>
        <p:spPr>
          <a:noFill/>
        </p:spPr>
        <p:txBody>
          <a:bodyPr/>
          <a:lstStyle/>
          <a:p>
            <a:fld id="{F9E7CB20-7E0A-4E7A-A383-5BE6D79D1DE9}" type="slidenum">
              <a:rPr lang="en-US" smtClean="0"/>
              <a:pPr/>
              <a:t>56</a:t>
            </a:fld>
            <a:endParaRPr lang="en-US" smtClean="0"/>
          </a:p>
        </p:txBody>
      </p:sp>
      <p:sp>
        <p:nvSpPr>
          <p:cNvPr id="59396" name="Rectangle 2"/>
          <p:cNvSpPr>
            <a:spLocks noChangeArrowheads="1"/>
          </p:cNvSpPr>
          <p:nvPr/>
        </p:nvSpPr>
        <p:spPr bwMode="auto">
          <a:xfrm>
            <a:off x="0" y="2862263"/>
            <a:ext cx="9144000" cy="457200"/>
          </a:xfrm>
          <a:prstGeom prst="rect">
            <a:avLst/>
          </a:prstGeom>
          <a:noFill/>
          <a:ln w="9525">
            <a:noFill/>
            <a:miter lim="800000"/>
            <a:headEnd/>
            <a:tailEnd/>
          </a:ln>
        </p:spPr>
        <p:txBody>
          <a:bodyPr>
            <a:spAutoFit/>
          </a:bodyPr>
          <a:lstStyle/>
          <a:p>
            <a:pPr eaLnBrk="0" hangingPunct="0"/>
            <a:endParaRPr lang="en-US">
              <a:latin typeface="Times New Roman" pitchFamily="18" charset="0"/>
            </a:endParaRPr>
          </a:p>
        </p:txBody>
      </p:sp>
      <p:sp>
        <p:nvSpPr>
          <p:cNvPr id="59397" name="Rectangle 3"/>
          <p:cNvSpPr>
            <a:spLocks noChangeArrowheads="1"/>
          </p:cNvSpPr>
          <p:nvPr/>
        </p:nvSpPr>
        <p:spPr bwMode="auto">
          <a:xfrm>
            <a:off x="685800" y="533400"/>
            <a:ext cx="7848600" cy="1920875"/>
          </a:xfrm>
          <a:prstGeom prst="rect">
            <a:avLst/>
          </a:prstGeom>
          <a:noFill/>
          <a:ln w="9525">
            <a:noFill/>
            <a:miter lim="800000"/>
            <a:headEnd/>
            <a:tailEnd/>
          </a:ln>
        </p:spPr>
        <p:txBody>
          <a:bodyPr>
            <a:spAutoFit/>
          </a:bodyPr>
          <a:lstStyle/>
          <a:p>
            <a:r>
              <a:rPr lang="en-US" sz="2800">
                <a:ea typeface="MS Mincho" pitchFamily="49" charset="-128"/>
              </a:rPr>
              <a:t>In this model, each scenario is considered to have an equal probability of occurring, so we can simplify the two expressions:</a:t>
            </a:r>
            <a:endParaRPr lang="en-US">
              <a:latin typeface="Courier New" pitchFamily="49" charset="0"/>
              <a:cs typeface="Courier New" pitchFamily="49" charset="0"/>
            </a:endParaRPr>
          </a:p>
          <a:p>
            <a:pPr algn="ctr" eaLnBrk="0" hangingPunct="0"/>
            <a:r>
              <a:rPr lang="en-US" sz="1200">
                <a:ea typeface="MS Mincho" pitchFamily="49" charset="-128"/>
              </a:rPr>
              <a:t> </a:t>
            </a:r>
            <a:endParaRPr lang="en-US" sz="1000">
              <a:latin typeface="Courier New" pitchFamily="49" charset="0"/>
              <a:cs typeface="Courier New" pitchFamily="49" charset="0"/>
            </a:endParaRPr>
          </a:p>
          <a:p>
            <a:pPr eaLnBrk="0" hangingPunct="0"/>
            <a:endParaRPr lang="en-US">
              <a:latin typeface="Times New Roman" pitchFamily="18" charset="0"/>
            </a:endParaRPr>
          </a:p>
        </p:txBody>
      </p:sp>
      <p:graphicFrame>
        <p:nvGraphicFramePr>
          <p:cNvPr id="59398" name="Object 4"/>
          <p:cNvGraphicFramePr>
            <a:graphicFrameLocks noChangeAspect="1"/>
          </p:cNvGraphicFramePr>
          <p:nvPr/>
        </p:nvGraphicFramePr>
        <p:xfrm>
          <a:off x="2971800" y="2071688"/>
          <a:ext cx="1654175" cy="1384300"/>
        </p:xfrm>
        <a:graphic>
          <a:graphicData uri="http://schemas.openxmlformats.org/presentationml/2006/ole">
            <mc:AlternateContent xmlns:mc="http://schemas.openxmlformats.org/markup-compatibility/2006">
              <mc:Choice xmlns:v="urn:schemas-microsoft-com:vml" Requires="v">
                <p:oleObj spid="_x0000_s59418" name="Equation" r:id="rId4" imgW="736600" imgH="622300" progId="Equation.3">
                  <p:embed/>
                </p:oleObj>
              </mc:Choice>
              <mc:Fallback>
                <p:oleObj name="Equation" r:id="rId4" imgW="736600" imgH="622300" progId="Equation.3">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2071688"/>
                        <a:ext cx="1654175" cy="1384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9" name="Object 5"/>
          <p:cNvGraphicFramePr>
            <a:graphicFrameLocks noChangeAspect="1"/>
          </p:cNvGraphicFramePr>
          <p:nvPr/>
        </p:nvGraphicFramePr>
        <p:xfrm>
          <a:off x="2984500" y="3962400"/>
          <a:ext cx="2841625" cy="1458913"/>
        </p:xfrm>
        <a:graphic>
          <a:graphicData uri="http://schemas.openxmlformats.org/presentationml/2006/ole">
            <mc:AlternateContent xmlns:mc="http://schemas.openxmlformats.org/markup-compatibility/2006">
              <mc:Choice xmlns:v="urn:schemas-microsoft-com:vml" Requires="v">
                <p:oleObj spid="_x0000_s59419" name="Equation" r:id="rId6" imgW="1307532" imgH="672808" progId="Equation.3">
                  <p:embed/>
                </p:oleObj>
              </mc:Choice>
              <mc:Fallback>
                <p:oleObj name="Equation" r:id="rId6" imgW="1307532" imgH="672808" progId="Equation.3">
                  <p:embed/>
                  <p:pic>
                    <p:nvPicPr>
                      <p:cNvPr id="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4500" y="3962400"/>
                        <a:ext cx="2841625" cy="1458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oter Placeholder 2"/>
          <p:cNvSpPr>
            <a:spLocks noGrp="1"/>
          </p:cNvSpPr>
          <p:nvPr>
            <p:ph type="ftr" sz="quarter" idx="10"/>
          </p:nvPr>
        </p:nvSpPr>
        <p:spPr>
          <a:noFill/>
        </p:spPr>
        <p:txBody>
          <a:bodyPr/>
          <a:lstStyle/>
          <a:p>
            <a:r>
              <a:rPr lang="en-US" smtClean="0"/>
              <a:t>Operations  Management  --  Prof. Juran</a:t>
            </a:r>
          </a:p>
        </p:txBody>
      </p:sp>
      <p:sp>
        <p:nvSpPr>
          <p:cNvPr id="60419" name="Slide Number Placeholder 3"/>
          <p:cNvSpPr>
            <a:spLocks noGrp="1"/>
          </p:cNvSpPr>
          <p:nvPr>
            <p:ph type="sldNum" sz="quarter" idx="11"/>
          </p:nvPr>
        </p:nvSpPr>
        <p:spPr>
          <a:noFill/>
        </p:spPr>
        <p:txBody>
          <a:bodyPr/>
          <a:lstStyle/>
          <a:p>
            <a:fld id="{E0F82AEB-5AF2-43D5-BC2C-C2F1E8B2CADD}" type="slidenum">
              <a:rPr lang="en-US" smtClean="0"/>
              <a:pPr/>
              <a:t>57</a:t>
            </a:fld>
            <a:endParaRPr lang="en-US" smtClean="0"/>
          </a:p>
        </p:txBody>
      </p:sp>
      <p:sp>
        <p:nvSpPr>
          <p:cNvPr id="60420" name="Rectangle 2"/>
          <p:cNvSpPr>
            <a:spLocks noChangeArrowheads="1"/>
          </p:cNvSpPr>
          <p:nvPr/>
        </p:nvSpPr>
        <p:spPr bwMode="auto">
          <a:xfrm>
            <a:off x="914400" y="1676400"/>
            <a:ext cx="7239000" cy="4054475"/>
          </a:xfrm>
          <a:prstGeom prst="rect">
            <a:avLst/>
          </a:prstGeom>
          <a:noFill/>
          <a:ln w="9525">
            <a:noFill/>
            <a:miter lim="800000"/>
            <a:headEnd/>
            <a:tailEnd/>
          </a:ln>
        </p:spPr>
        <p:txBody>
          <a:bodyPr>
            <a:spAutoFit/>
          </a:bodyPr>
          <a:lstStyle/>
          <a:p>
            <a:pPr>
              <a:tabLst>
                <a:tab pos="5372100" algn="r"/>
              </a:tabLst>
            </a:pPr>
            <a:r>
              <a:rPr lang="en-US" sz="2000" b="1" u="sng">
                <a:ea typeface="MS Mincho" pitchFamily="49" charset="-128"/>
              </a:rPr>
              <a:t>Decision Variables</a:t>
            </a:r>
            <a:endParaRPr lang="en-US" sz="1800">
              <a:latin typeface="Courier New" pitchFamily="49" charset="0"/>
              <a:cs typeface="Courier New" pitchFamily="49" charset="0"/>
            </a:endParaRPr>
          </a:p>
          <a:p>
            <a:pPr eaLnBrk="0" hangingPunct="0">
              <a:tabLst>
                <a:tab pos="5372100" algn="r"/>
              </a:tabLst>
            </a:pPr>
            <a:r>
              <a:rPr lang="en-US" sz="2000">
                <a:ea typeface="MS Mincho" pitchFamily="49" charset="-128"/>
              </a:rPr>
              <a:t>We need to determine the proportion of our portfolio to invest in each of the five stocks.</a:t>
            </a:r>
            <a:endParaRPr lang="en-US" sz="1800">
              <a:latin typeface="Courier New" pitchFamily="49" charset="0"/>
              <a:cs typeface="Courier New" pitchFamily="49" charset="0"/>
            </a:endParaRPr>
          </a:p>
          <a:p>
            <a:pPr eaLnBrk="0" hangingPunct="0">
              <a:tabLst>
                <a:tab pos="5372100" algn="r"/>
              </a:tabLst>
            </a:pPr>
            <a:endParaRPr lang="en-US" sz="2000" b="1" u="sng">
              <a:ea typeface="MS Mincho" pitchFamily="49" charset="-128"/>
            </a:endParaRPr>
          </a:p>
          <a:p>
            <a:pPr eaLnBrk="0" hangingPunct="0">
              <a:tabLst>
                <a:tab pos="5372100" algn="r"/>
              </a:tabLst>
            </a:pPr>
            <a:r>
              <a:rPr lang="en-US" sz="2000" b="1" u="sng">
                <a:ea typeface="MS Mincho" pitchFamily="49" charset="-128"/>
              </a:rPr>
              <a:t>Objective</a:t>
            </a:r>
            <a:endParaRPr lang="en-US" sz="1800">
              <a:latin typeface="Courier New" pitchFamily="49" charset="0"/>
              <a:cs typeface="Courier New" pitchFamily="49" charset="0"/>
            </a:endParaRPr>
          </a:p>
          <a:p>
            <a:pPr eaLnBrk="0" hangingPunct="0">
              <a:tabLst>
                <a:tab pos="5372100" algn="r"/>
              </a:tabLst>
            </a:pPr>
            <a:r>
              <a:rPr lang="en-US" sz="2000">
                <a:ea typeface="MS Mincho" pitchFamily="49" charset="-128"/>
              </a:rPr>
              <a:t>Minimize risk.</a:t>
            </a:r>
            <a:endParaRPr lang="en-US" sz="1800">
              <a:latin typeface="Courier New" pitchFamily="49" charset="0"/>
              <a:cs typeface="Courier New" pitchFamily="49" charset="0"/>
            </a:endParaRPr>
          </a:p>
          <a:p>
            <a:pPr eaLnBrk="0" hangingPunct="0">
              <a:tabLst>
                <a:tab pos="5372100" algn="r"/>
              </a:tabLst>
            </a:pPr>
            <a:endParaRPr lang="en-US" sz="2000" b="1" u="sng">
              <a:ea typeface="MS Mincho" pitchFamily="49" charset="-128"/>
            </a:endParaRPr>
          </a:p>
          <a:p>
            <a:pPr eaLnBrk="0" hangingPunct="0">
              <a:tabLst>
                <a:tab pos="5372100" algn="r"/>
              </a:tabLst>
            </a:pPr>
            <a:r>
              <a:rPr lang="en-US" sz="2000" b="1" u="sng">
                <a:ea typeface="MS Mincho" pitchFamily="49" charset="-128"/>
              </a:rPr>
              <a:t>Constraints</a:t>
            </a:r>
            <a:endParaRPr lang="en-US" sz="1800">
              <a:latin typeface="Courier New" pitchFamily="49" charset="0"/>
              <a:cs typeface="Courier New" pitchFamily="49" charset="0"/>
            </a:endParaRPr>
          </a:p>
          <a:p>
            <a:pPr eaLnBrk="0" hangingPunct="0">
              <a:tabLst>
                <a:tab pos="5372100" algn="r"/>
              </a:tabLst>
            </a:pPr>
            <a:r>
              <a:rPr lang="en-US" sz="2000">
                <a:ea typeface="MS Mincho" pitchFamily="49" charset="-128"/>
              </a:rPr>
              <a:t>All of the money must be invested.	(1)</a:t>
            </a:r>
            <a:endParaRPr lang="en-US" sz="1800">
              <a:latin typeface="Courier New" pitchFamily="49" charset="0"/>
              <a:cs typeface="Courier New" pitchFamily="49" charset="0"/>
            </a:endParaRPr>
          </a:p>
          <a:p>
            <a:pPr eaLnBrk="0" hangingPunct="0">
              <a:tabLst>
                <a:tab pos="5372100" algn="r"/>
              </a:tabLst>
            </a:pPr>
            <a:r>
              <a:rPr lang="en-US" sz="2000">
                <a:ea typeface="MS Mincho" pitchFamily="49" charset="-128"/>
              </a:rPr>
              <a:t>The expected return must be at least 22%.	(2)</a:t>
            </a:r>
            <a:endParaRPr lang="en-US" sz="1800">
              <a:latin typeface="Courier New" pitchFamily="49" charset="0"/>
              <a:cs typeface="Courier New" pitchFamily="49" charset="0"/>
            </a:endParaRPr>
          </a:p>
          <a:p>
            <a:pPr eaLnBrk="0" hangingPunct="0">
              <a:tabLst>
                <a:tab pos="5372100" algn="r"/>
              </a:tabLst>
            </a:pPr>
            <a:r>
              <a:rPr lang="en-US" sz="2000">
                <a:ea typeface="MS Mincho" pitchFamily="49" charset="-128"/>
              </a:rPr>
              <a:t>No shorting.	(3)</a:t>
            </a:r>
            <a:endParaRPr lang="en-US" sz="1800">
              <a:latin typeface="Courier New" pitchFamily="49" charset="0"/>
              <a:cs typeface="Courier New" pitchFamily="49" charset="0"/>
            </a:endParaRPr>
          </a:p>
          <a:p>
            <a:pPr eaLnBrk="0" hangingPunct="0">
              <a:tabLst>
                <a:tab pos="5372100" algn="r"/>
              </a:tabLst>
            </a:pPr>
            <a:endParaRPr lang="en-US" sz="4000">
              <a:latin typeface="Times New Roman" pitchFamily="18" charset="0"/>
            </a:endParaRPr>
          </a:p>
        </p:txBody>
      </p:sp>
      <p:sp>
        <p:nvSpPr>
          <p:cNvPr id="60421" name="Rectangle 3"/>
          <p:cNvSpPr>
            <a:spLocks noGrp="1" noChangeArrowheads="1"/>
          </p:cNvSpPr>
          <p:nvPr>
            <p:ph type="title"/>
          </p:nvPr>
        </p:nvSpPr>
        <p:spPr/>
        <p:txBody>
          <a:bodyPr/>
          <a:lstStyle/>
          <a:p>
            <a:pPr eaLnBrk="1" hangingPunct="1"/>
            <a:r>
              <a:rPr lang="en-US" smtClean="0"/>
              <a:t>Managerial Formulation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2"/>
          <p:cNvSpPr>
            <a:spLocks noGrp="1"/>
          </p:cNvSpPr>
          <p:nvPr>
            <p:ph type="ftr" sz="quarter" idx="10"/>
          </p:nvPr>
        </p:nvSpPr>
        <p:spPr>
          <a:noFill/>
        </p:spPr>
        <p:txBody>
          <a:bodyPr/>
          <a:lstStyle/>
          <a:p>
            <a:r>
              <a:rPr lang="en-US" smtClean="0"/>
              <a:t>Operations  Management  --  Prof. Juran</a:t>
            </a:r>
          </a:p>
        </p:txBody>
      </p:sp>
      <p:sp>
        <p:nvSpPr>
          <p:cNvPr id="61443" name="Slide Number Placeholder 3"/>
          <p:cNvSpPr>
            <a:spLocks noGrp="1"/>
          </p:cNvSpPr>
          <p:nvPr>
            <p:ph type="sldNum" sz="quarter" idx="11"/>
          </p:nvPr>
        </p:nvSpPr>
        <p:spPr>
          <a:noFill/>
        </p:spPr>
        <p:txBody>
          <a:bodyPr/>
          <a:lstStyle/>
          <a:p>
            <a:fld id="{6EA20375-418E-4211-8FD2-858467B5B6CA}" type="slidenum">
              <a:rPr lang="en-US" smtClean="0"/>
              <a:pPr/>
              <a:t>58</a:t>
            </a:fld>
            <a:endParaRPr lang="en-US" smtClean="0"/>
          </a:p>
        </p:txBody>
      </p:sp>
      <p:sp>
        <p:nvSpPr>
          <p:cNvPr id="61444" name="Rectangle 2"/>
          <p:cNvSpPr>
            <a:spLocks noGrp="1" noChangeArrowheads="1"/>
          </p:cNvSpPr>
          <p:nvPr>
            <p:ph type="title"/>
          </p:nvPr>
        </p:nvSpPr>
        <p:spPr/>
        <p:txBody>
          <a:bodyPr/>
          <a:lstStyle/>
          <a:p>
            <a:pPr eaLnBrk="1" hangingPunct="1"/>
            <a:r>
              <a:rPr lang="en-US" smtClean="0"/>
              <a:t>Mathematical Formulation</a:t>
            </a:r>
          </a:p>
        </p:txBody>
      </p:sp>
      <p:sp>
        <p:nvSpPr>
          <p:cNvPr id="61445" name="Rectangle 3"/>
          <p:cNvSpPr>
            <a:spLocks noChangeArrowheads="1"/>
          </p:cNvSpPr>
          <p:nvPr/>
        </p:nvSpPr>
        <p:spPr bwMode="auto">
          <a:xfrm>
            <a:off x="533400" y="1600200"/>
            <a:ext cx="8610600" cy="4968875"/>
          </a:xfrm>
          <a:prstGeom prst="rect">
            <a:avLst/>
          </a:prstGeom>
          <a:noFill/>
          <a:ln w="9525">
            <a:noFill/>
            <a:miter lim="800000"/>
            <a:headEnd/>
            <a:tailEnd/>
          </a:ln>
        </p:spPr>
        <p:txBody>
          <a:bodyPr>
            <a:spAutoFit/>
          </a:bodyPr>
          <a:lstStyle/>
          <a:p>
            <a:pPr>
              <a:tabLst>
                <a:tab pos="5372100" algn="r"/>
              </a:tabLst>
            </a:pPr>
            <a:r>
              <a:rPr lang="en-US" sz="2000" b="1" u="sng">
                <a:ea typeface="MS Mincho" pitchFamily="49" charset="-128"/>
              </a:rPr>
              <a:t>Decision Variables</a:t>
            </a:r>
            <a:endParaRPr lang="en-US" sz="2000">
              <a:latin typeface="Courier New" pitchFamily="49" charset="0"/>
              <a:cs typeface="Courier New" pitchFamily="49" charset="0"/>
            </a:endParaRPr>
          </a:p>
          <a:p>
            <a:pPr eaLnBrk="0" hangingPunct="0">
              <a:tabLst>
                <a:tab pos="5372100" algn="r"/>
              </a:tabLst>
            </a:pPr>
            <a:r>
              <a:rPr lang="en-US" sz="2000" i="1">
                <a:ea typeface="MS Mincho" pitchFamily="49" charset="-128"/>
              </a:rPr>
              <a:t>x</a:t>
            </a:r>
            <a:r>
              <a:rPr lang="en-US" sz="2000" baseline="-30000">
                <a:ea typeface="MS Mincho" pitchFamily="49" charset="-128"/>
              </a:rPr>
              <a:t>1</a:t>
            </a:r>
            <a:r>
              <a:rPr lang="en-US" sz="2000">
                <a:ea typeface="MS Mincho" pitchFamily="49" charset="-128"/>
              </a:rPr>
              <a:t>, </a:t>
            </a:r>
            <a:r>
              <a:rPr lang="en-US" sz="2000" i="1">
                <a:ea typeface="MS Mincho" pitchFamily="49" charset="-128"/>
              </a:rPr>
              <a:t>x</a:t>
            </a:r>
            <a:r>
              <a:rPr lang="en-US" sz="2000" baseline="-30000">
                <a:ea typeface="MS Mincho" pitchFamily="49" charset="-128"/>
              </a:rPr>
              <a:t>2</a:t>
            </a:r>
            <a:r>
              <a:rPr lang="en-US" sz="2000">
                <a:ea typeface="MS Mincho" pitchFamily="49" charset="-128"/>
              </a:rPr>
              <a:t>, </a:t>
            </a:r>
            <a:r>
              <a:rPr lang="en-US" sz="2000" i="1">
                <a:ea typeface="MS Mincho" pitchFamily="49" charset="-128"/>
              </a:rPr>
              <a:t>x</a:t>
            </a:r>
            <a:r>
              <a:rPr lang="en-US" sz="2000" baseline="-30000">
                <a:ea typeface="MS Mincho" pitchFamily="49" charset="-128"/>
              </a:rPr>
              <a:t>3</a:t>
            </a:r>
            <a:r>
              <a:rPr lang="en-US" sz="2000">
                <a:ea typeface="MS Mincho" pitchFamily="49" charset="-128"/>
              </a:rPr>
              <a:t>, </a:t>
            </a:r>
            <a:r>
              <a:rPr lang="en-US" sz="2000" i="1">
                <a:ea typeface="MS Mincho" pitchFamily="49" charset="-128"/>
              </a:rPr>
              <a:t>x</a:t>
            </a:r>
            <a:r>
              <a:rPr lang="en-US" sz="2000" baseline="-30000">
                <a:ea typeface="MS Mincho" pitchFamily="49" charset="-128"/>
              </a:rPr>
              <a:t>4</a:t>
            </a:r>
            <a:r>
              <a:rPr lang="en-US" sz="2000">
                <a:ea typeface="MS Mincho" pitchFamily="49" charset="-128"/>
              </a:rPr>
              <a:t>, and </a:t>
            </a:r>
            <a:r>
              <a:rPr lang="en-US" sz="2000" i="1">
                <a:ea typeface="MS Mincho" pitchFamily="49" charset="-128"/>
              </a:rPr>
              <a:t>x</a:t>
            </a:r>
            <a:r>
              <a:rPr lang="en-US" sz="2000" baseline="-30000">
                <a:ea typeface="MS Mincho" pitchFamily="49" charset="-128"/>
              </a:rPr>
              <a:t>5</a:t>
            </a:r>
            <a:r>
              <a:rPr lang="en-US" sz="2000">
                <a:ea typeface="MS Mincho" pitchFamily="49" charset="-128"/>
              </a:rPr>
              <a:t> (corresponding to Ford, Lilly, Kellogg, Merck, and HP).</a:t>
            </a:r>
            <a:endParaRPr lang="en-US" sz="2000">
              <a:latin typeface="Courier New" pitchFamily="49" charset="0"/>
              <a:cs typeface="Courier New" pitchFamily="49" charset="0"/>
            </a:endParaRPr>
          </a:p>
          <a:p>
            <a:pPr eaLnBrk="0" hangingPunct="0">
              <a:tabLst>
                <a:tab pos="5372100" algn="r"/>
              </a:tabLst>
            </a:pPr>
            <a:r>
              <a:rPr lang="en-US" sz="2000">
                <a:ea typeface="MS Mincho" pitchFamily="49" charset="-128"/>
              </a:rPr>
              <a:t> </a:t>
            </a:r>
            <a:endParaRPr lang="en-US" sz="2000">
              <a:latin typeface="Courier New" pitchFamily="49" charset="0"/>
              <a:cs typeface="Courier New" pitchFamily="49" charset="0"/>
            </a:endParaRPr>
          </a:p>
          <a:p>
            <a:pPr eaLnBrk="0" hangingPunct="0">
              <a:tabLst>
                <a:tab pos="5372100" algn="r"/>
              </a:tabLst>
            </a:pPr>
            <a:r>
              <a:rPr lang="en-US" sz="2000" b="1" u="sng">
                <a:ea typeface="MS Mincho" pitchFamily="49" charset="-128"/>
              </a:rPr>
              <a:t>Objective</a:t>
            </a:r>
            <a:endParaRPr lang="en-US" sz="2000">
              <a:latin typeface="Courier New" pitchFamily="49" charset="0"/>
              <a:cs typeface="Courier New" pitchFamily="49" charset="0"/>
            </a:endParaRPr>
          </a:p>
          <a:p>
            <a:pPr eaLnBrk="0" hangingPunct="0">
              <a:tabLst>
                <a:tab pos="5372100" algn="r"/>
              </a:tabLst>
            </a:pPr>
            <a:r>
              <a:rPr lang="en-US" sz="2000">
                <a:ea typeface="MS Mincho" pitchFamily="49" charset="-128"/>
              </a:rPr>
              <a:t>Minimize Z = </a:t>
            </a:r>
            <a:endParaRPr lang="en-US" sz="2000">
              <a:latin typeface="Courier New" pitchFamily="49" charset="0"/>
              <a:cs typeface="Courier New" pitchFamily="49" charset="0"/>
            </a:endParaRPr>
          </a:p>
          <a:p>
            <a:pPr eaLnBrk="0" hangingPunct="0">
              <a:tabLst>
                <a:tab pos="5372100" algn="r"/>
              </a:tabLst>
            </a:pPr>
            <a:r>
              <a:rPr lang="en-US" sz="2000">
                <a:ea typeface="MS Mincho" pitchFamily="49" charset="-128"/>
              </a:rPr>
              <a:t> </a:t>
            </a:r>
            <a:endParaRPr lang="en-US" sz="2000">
              <a:latin typeface="Courier New" pitchFamily="49" charset="0"/>
              <a:cs typeface="Courier New" pitchFamily="49" charset="0"/>
            </a:endParaRPr>
          </a:p>
          <a:p>
            <a:pPr eaLnBrk="0" hangingPunct="0">
              <a:tabLst>
                <a:tab pos="5372100" algn="r"/>
              </a:tabLst>
            </a:pPr>
            <a:r>
              <a:rPr lang="en-US" sz="2000" b="1" u="sng">
                <a:ea typeface="MS Mincho" pitchFamily="49" charset="-128"/>
              </a:rPr>
              <a:t>Constraints</a:t>
            </a:r>
            <a:endParaRPr lang="en-US" sz="2000">
              <a:latin typeface="Courier New" pitchFamily="49" charset="0"/>
              <a:cs typeface="Courier New" pitchFamily="49" charset="0"/>
            </a:endParaRPr>
          </a:p>
          <a:p>
            <a:pPr eaLnBrk="0" hangingPunct="0">
              <a:tabLst>
                <a:tab pos="5372100" algn="r"/>
              </a:tabLst>
            </a:pPr>
            <a:r>
              <a:rPr lang="en-US" sz="2000">
                <a:ea typeface="MS Mincho" pitchFamily="49" charset="-128"/>
              </a:rPr>
              <a:t>	(1)</a:t>
            </a:r>
          </a:p>
          <a:p>
            <a:pPr eaLnBrk="0" hangingPunct="0">
              <a:tabLst>
                <a:tab pos="5372100" algn="r"/>
              </a:tabLst>
            </a:pPr>
            <a:endParaRPr lang="en-US" sz="2000">
              <a:ea typeface="MS Mincho" pitchFamily="49" charset="-128"/>
            </a:endParaRPr>
          </a:p>
          <a:p>
            <a:pPr eaLnBrk="0" hangingPunct="0">
              <a:tabLst>
                <a:tab pos="5372100" algn="r"/>
              </a:tabLst>
            </a:pPr>
            <a:endParaRPr lang="en-US" sz="2000">
              <a:ea typeface="MS Mincho" pitchFamily="49" charset="-128"/>
            </a:endParaRPr>
          </a:p>
          <a:p>
            <a:pPr eaLnBrk="0" hangingPunct="0">
              <a:tabLst>
                <a:tab pos="5372100" algn="r"/>
              </a:tabLst>
            </a:pPr>
            <a:endParaRPr lang="en-US" sz="2000">
              <a:latin typeface="Courier New" pitchFamily="49" charset="0"/>
              <a:cs typeface="Courier New" pitchFamily="49" charset="0"/>
            </a:endParaRPr>
          </a:p>
          <a:p>
            <a:pPr eaLnBrk="0" hangingPunct="0">
              <a:tabLst>
                <a:tab pos="5372100" algn="r"/>
              </a:tabLst>
            </a:pPr>
            <a:r>
              <a:rPr lang="en-US" sz="2000">
                <a:ea typeface="MS Mincho" pitchFamily="49" charset="-128"/>
              </a:rPr>
              <a:t>	(2)</a:t>
            </a:r>
          </a:p>
          <a:p>
            <a:pPr eaLnBrk="0" hangingPunct="0">
              <a:tabLst>
                <a:tab pos="5372100" algn="r"/>
              </a:tabLst>
            </a:pPr>
            <a:endParaRPr lang="en-US" sz="2000">
              <a:ea typeface="MS Mincho" pitchFamily="49" charset="-128"/>
            </a:endParaRPr>
          </a:p>
          <a:p>
            <a:pPr eaLnBrk="0" hangingPunct="0">
              <a:tabLst>
                <a:tab pos="5372100" algn="r"/>
              </a:tabLst>
            </a:pPr>
            <a:endParaRPr lang="en-US" sz="2000">
              <a:latin typeface="Courier New" pitchFamily="49" charset="0"/>
              <a:cs typeface="Courier New" pitchFamily="49" charset="0"/>
            </a:endParaRPr>
          </a:p>
          <a:p>
            <a:pPr eaLnBrk="0" hangingPunct="0">
              <a:tabLst>
                <a:tab pos="5372100" algn="r"/>
              </a:tabLst>
            </a:pPr>
            <a:r>
              <a:rPr lang="en-US" sz="2000">
                <a:ea typeface="MS Mincho" pitchFamily="49" charset="-128"/>
              </a:rPr>
              <a:t>                              For all </a:t>
            </a:r>
            <a:r>
              <a:rPr lang="en-US" sz="2000" i="1">
                <a:ea typeface="MS Mincho" pitchFamily="49" charset="-128"/>
              </a:rPr>
              <a:t>i</a:t>
            </a:r>
            <a:r>
              <a:rPr lang="en-US" sz="2000">
                <a:ea typeface="MS Mincho" pitchFamily="49" charset="-128"/>
              </a:rPr>
              <a:t>, </a:t>
            </a:r>
            <a:r>
              <a:rPr lang="en-US" sz="2000" i="1">
                <a:ea typeface="MS Mincho" pitchFamily="49" charset="-128"/>
              </a:rPr>
              <a:t>x</a:t>
            </a:r>
            <a:r>
              <a:rPr lang="en-US" sz="2000" baseline="-30000">
                <a:ea typeface="MS Mincho" pitchFamily="49" charset="-128"/>
              </a:rPr>
              <a:t>i</a:t>
            </a:r>
            <a:r>
              <a:rPr lang="en-US" sz="2000">
                <a:ea typeface="MS Mincho" pitchFamily="49" charset="-128"/>
              </a:rPr>
              <a:t> ≥ 0	(3)</a:t>
            </a:r>
            <a:endParaRPr lang="en-US" sz="2000">
              <a:latin typeface="Courier New" pitchFamily="49" charset="0"/>
              <a:cs typeface="Courier New" pitchFamily="49" charset="0"/>
            </a:endParaRPr>
          </a:p>
          <a:p>
            <a:pPr eaLnBrk="0" hangingPunct="0">
              <a:tabLst>
                <a:tab pos="5372100" algn="r"/>
              </a:tabLst>
            </a:pPr>
            <a:endParaRPr lang="en-US" sz="2000">
              <a:latin typeface="Times New Roman" pitchFamily="18" charset="0"/>
            </a:endParaRPr>
          </a:p>
        </p:txBody>
      </p:sp>
      <p:grpSp>
        <p:nvGrpSpPr>
          <p:cNvPr id="61446" name="Group 4"/>
          <p:cNvGrpSpPr>
            <a:grpSpLocks/>
          </p:cNvGrpSpPr>
          <p:nvPr/>
        </p:nvGrpSpPr>
        <p:grpSpPr bwMode="auto">
          <a:xfrm>
            <a:off x="2219325" y="2286000"/>
            <a:ext cx="2428875" cy="3263900"/>
            <a:chOff x="1398" y="1488"/>
            <a:chExt cx="1530" cy="2056"/>
          </a:xfrm>
        </p:grpSpPr>
        <p:graphicFrame>
          <p:nvGraphicFramePr>
            <p:cNvPr id="61447" name="Object 5"/>
            <p:cNvGraphicFramePr>
              <a:graphicFrameLocks noChangeAspect="1"/>
            </p:cNvGraphicFramePr>
            <p:nvPr/>
          </p:nvGraphicFramePr>
          <p:xfrm>
            <a:off x="1398" y="1488"/>
            <a:ext cx="1283" cy="659"/>
          </p:xfrm>
          <a:graphic>
            <a:graphicData uri="http://schemas.openxmlformats.org/presentationml/2006/ole">
              <mc:AlternateContent xmlns:mc="http://schemas.openxmlformats.org/markup-compatibility/2006">
                <mc:Choice xmlns:v="urn:schemas-microsoft-com:vml" Requires="v">
                  <p:oleObj spid="_x0000_s61477" name="Equation" r:id="rId4" imgW="1307532" imgH="672808" progId="Equation.3">
                    <p:embed/>
                  </p:oleObj>
                </mc:Choice>
                <mc:Fallback>
                  <p:oleObj name="Equation" r:id="rId4" imgW="1307532" imgH="672808" progId="Equation.3">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8" y="1488"/>
                          <a:ext cx="1283" cy="6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48" name="Object 6"/>
            <p:cNvGraphicFramePr>
              <a:graphicFrameLocks noChangeAspect="1"/>
            </p:cNvGraphicFramePr>
            <p:nvPr/>
          </p:nvGraphicFramePr>
          <p:xfrm>
            <a:off x="1536" y="2304"/>
            <a:ext cx="720" cy="446"/>
          </p:xfrm>
          <a:graphic>
            <a:graphicData uri="http://schemas.openxmlformats.org/presentationml/2006/ole">
              <mc:AlternateContent xmlns:mc="http://schemas.openxmlformats.org/markup-compatibility/2006">
                <mc:Choice xmlns:v="urn:schemas-microsoft-com:vml" Requires="v">
                  <p:oleObj spid="_x0000_s61478" r:id="rId6" imgW="698197" imgH="431613" progId="Equation.3">
                    <p:embed/>
                  </p:oleObj>
                </mc:Choice>
                <mc:Fallback>
                  <p:oleObj r:id="rId6" imgW="698197" imgH="431613" progId="Equation.3">
                    <p:embed/>
                    <p:pic>
                      <p:nvPicPr>
                        <p:cNvPr id="0"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6" y="2304"/>
                          <a:ext cx="720" cy="4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49" name="Object 7"/>
            <p:cNvGraphicFramePr>
              <a:graphicFrameLocks noChangeAspect="1"/>
            </p:cNvGraphicFramePr>
            <p:nvPr/>
          </p:nvGraphicFramePr>
          <p:xfrm>
            <a:off x="1584" y="2827"/>
            <a:ext cx="1344" cy="717"/>
          </p:xfrm>
          <a:graphic>
            <a:graphicData uri="http://schemas.openxmlformats.org/presentationml/2006/ole">
              <mc:AlternateContent xmlns:mc="http://schemas.openxmlformats.org/markup-compatibility/2006">
                <mc:Choice xmlns:v="urn:schemas-microsoft-com:vml" Requires="v">
                  <p:oleObj spid="_x0000_s61479" name="Equation" r:id="rId8" imgW="1155700" imgH="622300" progId="Equation.3">
                    <p:embed/>
                  </p:oleObj>
                </mc:Choice>
                <mc:Fallback>
                  <p:oleObj name="Equation" r:id="rId8" imgW="1155700" imgH="622300" progId="Equation.3">
                    <p:embed/>
                    <p:pic>
                      <p:nvPicPr>
                        <p:cNvPr id="0"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4" y="2827"/>
                          <a:ext cx="1344" cy="7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1"/>
          <p:cNvSpPr>
            <a:spLocks noGrp="1"/>
          </p:cNvSpPr>
          <p:nvPr>
            <p:ph type="ftr" sz="quarter" idx="10"/>
          </p:nvPr>
        </p:nvSpPr>
        <p:spPr>
          <a:noFill/>
        </p:spPr>
        <p:txBody>
          <a:bodyPr/>
          <a:lstStyle/>
          <a:p>
            <a:r>
              <a:rPr lang="en-US" smtClean="0"/>
              <a:t>Operations  Management  --  Prof. Juran</a:t>
            </a:r>
          </a:p>
        </p:txBody>
      </p:sp>
      <p:sp>
        <p:nvSpPr>
          <p:cNvPr id="62467" name="Slide Number Placeholder 2"/>
          <p:cNvSpPr>
            <a:spLocks noGrp="1"/>
          </p:cNvSpPr>
          <p:nvPr>
            <p:ph type="sldNum" sz="quarter" idx="11"/>
          </p:nvPr>
        </p:nvSpPr>
        <p:spPr>
          <a:noFill/>
        </p:spPr>
        <p:txBody>
          <a:bodyPr/>
          <a:lstStyle/>
          <a:p>
            <a:fld id="{8B167459-7695-4CFC-BDF9-953798E95C43}" type="slidenum">
              <a:rPr lang="en-US" smtClean="0"/>
              <a:pPr/>
              <a:t>59</a:t>
            </a:fld>
            <a:endParaRPr lang="en-US" smtClean="0"/>
          </a:p>
        </p:txBody>
      </p:sp>
      <p:sp>
        <p:nvSpPr>
          <p:cNvPr id="62468" name="Rectangle 2"/>
          <p:cNvSpPr>
            <a:spLocks noChangeArrowheads="1"/>
          </p:cNvSpPr>
          <p:nvPr/>
        </p:nvSpPr>
        <p:spPr bwMode="auto">
          <a:xfrm>
            <a:off x="1833563" y="1973263"/>
            <a:ext cx="9144000" cy="0"/>
          </a:xfrm>
          <a:prstGeom prst="rect">
            <a:avLst/>
          </a:prstGeom>
          <a:noFill/>
          <a:ln w="9525">
            <a:noFill/>
            <a:miter lim="800000"/>
            <a:headEnd/>
            <a:tailEnd/>
          </a:ln>
        </p:spPr>
        <p:txBody>
          <a:bodyPr>
            <a:spAutoFit/>
          </a:bodyPr>
          <a:lstStyle/>
          <a:p>
            <a:endParaRPr lang="en-US"/>
          </a:p>
        </p:txBody>
      </p:sp>
      <p:pic>
        <p:nvPicPr>
          <p:cNvPr id="62469" name="Picture 3"/>
          <p:cNvPicPr>
            <a:picLocks noChangeAspect="1" noChangeArrowheads="1"/>
          </p:cNvPicPr>
          <p:nvPr/>
        </p:nvPicPr>
        <p:blipFill>
          <a:blip r:embed="rId3" cstate="print"/>
          <a:srcRect/>
          <a:stretch>
            <a:fillRect/>
          </a:stretch>
        </p:blipFill>
        <p:spPr bwMode="auto">
          <a:xfrm>
            <a:off x="384175" y="957263"/>
            <a:ext cx="8378825" cy="4452937"/>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1"/>
          <p:cNvSpPr>
            <a:spLocks noGrp="1"/>
          </p:cNvSpPr>
          <p:nvPr>
            <p:ph type="ftr" sz="quarter" idx="10"/>
          </p:nvPr>
        </p:nvSpPr>
        <p:spPr>
          <a:noFill/>
        </p:spPr>
        <p:txBody>
          <a:bodyPr/>
          <a:lstStyle/>
          <a:p>
            <a:r>
              <a:rPr lang="en-US" smtClean="0"/>
              <a:t>Operations  Management  --  Prof. Juran</a:t>
            </a:r>
          </a:p>
        </p:txBody>
      </p:sp>
      <p:sp>
        <p:nvSpPr>
          <p:cNvPr id="63491" name="Slide Number Placeholder 2"/>
          <p:cNvSpPr>
            <a:spLocks noGrp="1"/>
          </p:cNvSpPr>
          <p:nvPr>
            <p:ph type="sldNum" sz="quarter" idx="11"/>
          </p:nvPr>
        </p:nvSpPr>
        <p:spPr>
          <a:noFill/>
        </p:spPr>
        <p:txBody>
          <a:bodyPr/>
          <a:lstStyle/>
          <a:p>
            <a:fld id="{0A05DA4A-9B2C-47FC-AB74-A7007EBCE734}" type="slidenum">
              <a:rPr lang="en-US" smtClean="0"/>
              <a:pPr/>
              <a:t>60</a:t>
            </a:fld>
            <a:endParaRPr lang="en-US" smtClean="0"/>
          </a:p>
        </p:txBody>
      </p:sp>
      <p:sp>
        <p:nvSpPr>
          <p:cNvPr id="5" name="Rectangle 2"/>
          <p:cNvSpPr>
            <a:spLocks noChangeArrowheads="1"/>
          </p:cNvSpPr>
          <p:nvPr/>
        </p:nvSpPr>
        <p:spPr bwMode="auto">
          <a:xfrm>
            <a:off x="381000" y="1143000"/>
            <a:ext cx="8077200" cy="3342453"/>
          </a:xfrm>
          <a:prstGeom prst="rect">
            <a:avLst/>
          </a:prstGeom>
          <a:noFill/>
          <a:ln w="9525">
            <a:noFill/>
            <a:miter lim="800000"/>
            <a:headEnd/>
            <a:tailEnd/>
          </a:ln>
        </p:spPr>
        <p:txBody>
          <a:bodyPr>
            <a:spAutoFit/>
          </a:bodyPr>
          <a:lstStyle/>
          <a:p>
            <a:pPr algn="l">
              <a:spcBef>
                <a:spcPct val="20000"/>
              </a:spcBef>
              <a:spcAft>
                <a:spcPct val="20000"/>
              </a:spcAft>
            </a:pPr>
            <a:r>
              <a:rPr lang="en-US" sz="2400" dirty="0">
                <a:ea typeface="MS Mincho" pitchFamily="49" charset="-128"/>
              </a:rPr>
              <a:t>The decision variables are in F2:J2.</a:t>
            </a:r>
            <a:endParaRPr lang="en-US" sz="2400" dirty="0">
              <a:cs typeface="Times New Roman" pitchFamily="18" charset="0"/>
            </a:endParaRPr>
          </a:p>
          <a:p>
            <a:pPr algn="l" eaLnBrk="0" hangingPunct="0">
              <a:spcBef>
                <a:spcPct val="20000"/>
              </a:spcBef>
              <a:spcAft>
                <a:spcPct val="20000"/>
              </a:spcAft>
            </a:pPr>
            <a:r>
              <a:rPr lang="en-US" sz="2400" dirty="0">
                <a:ea typeface="MS Mincho" pitchFamily="49" charset="-128"/>
              </a:rPr>
              <a:t>The objective function is in C3. </a:t>
            </a:r>
            <a:endParaRPr lang="en-US" sz="2400" dirty="0">
              <a:cs typeface="Times New Roman" pitchFamily="18" charset="0"/>
            </a:endParaRPr>
          </a:p>
          <a:p>
            <a:pPr algn="l" eaLnBrk="0" hangingPunct="0">
              <a:spcBef>
                <a:spcPct val="20000"/>
              </a:spcBef>
              <a:spcAft>
                <a:spcPct val="20000"/>
              </a:spcAft>
            </a:pPr>
            <a:r>
              <a:rPr lang="en-US" sz="2400" dirty="0">
                <a:ea typeface="MS Mincho" pitchFamily="49" charset="-128"/>
              </a:rPr>
              <a:t>Cell E2 keeps track of constraint (1).</a:t>
            </a:r>
            <a:endParaRPr lang="en-US" sz="2400" dirty="0">
              <a:cs typeface="Times New Roman" pitchFamily="18" charset="0"/>
            </a:endParaRPr>
          </a:p>
          <a:p>
            <a:pPr algn="l" eaLnBrk="0" hangingPunct="0">
              <a:spcBef>
                <a:spcPct val="20000"/>
              </a:spcBef>
              <a:spcAft>
                <a:spcPct val="20000"/>
              </a:spcAft>
            </a:pPr>
            <a:r>
              <a:rPr lang="en-US" sz="2400" dirty="0">
                <a:ea typeface="MS Mincho" pitchFamily="49" charset="-128"/>
              </a:rPr>
              <a:t>Cells C2 and C5 keep track of constraint (2).</a:t>
            </a:r>
            <a:endParaRPr lang="en-US" sz="2400" dirty="0">
              <a:cs typeface="Times New Roman" pitchFamily="18" charset="0"/>
            </a:endParaRPr>
          </a:p>
          <a:p>
            <a:pPr algn="l" eaLnBrk="0" hangingPunct="0">
              <a:spcBef>
                <a:spcPct val="20000"/>
              </a:spcBef>
              <a:spcAft>
                <a:spcPct val="20000"/>
              </a:spcAft>
            </a:pPr>
            <a:r>
              <a:rPr lang="en-US" sz="2400" dirty="0">
                <a:ea typeface="MS Mincho" pitchFamily="49" charset="-128"/>
              </a:rPr>
              <a:t>Constraint (3) can be handled by checking the </a:t>
            </a:r>
            <a:r>
              <a:rPr lang="en-US" sz="2400" dirty="0" smtClean="0">
                <a:ea typeface="MS Mincho" pitchFamily="49" charset="-128"/>
              </a:rPr>
              <a:t>“Unconstrained Variables Non-negative</a:t>
            </a:r>
            <a:r>
              <a:rPr lang="en-US" sz="2400" dirty="0">
                <a:ea typeface="MS Mincho" pitchFamily="49" charset="-128"/>
              </a:rPr>
              <a:t>” </a:t>
            </a:r>
            <a:r>
              <a:rPr lang="en-US" sz="2400" dirty="0" smtClean="0">
                <a:ea typeface="MS Mincho" pitchFamily="49" charset="-128"/>
              </a:rPr>
              <a:t>box.</a:t>
            </a:r>
            <a:endParaRPr lang="en-US" sz="2400" dirty="0">
              <a:cs typeface="Times New Roman" pitchFamily="18" charset="0"/>
            </a:endParaRPr>
          </a:p>
          <a:p>
            <a:pPr algn="l" eaLnBrk="0" hangingPunct="0"/>
            <a:endParaRPr lang="en-US" sz="24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1"/>
          <p:cNvSpPr>
            <a:spLocks noGrp="1"/>
          </p:cNvSpPr>
          <p:nvPr>
            <p:ph type="ftr" sz="quarter" idx="10"/>
          </p:nvPr>
        </p:nvSpPr>
        <p:spPr>
          <a:noFill/>
        </p:spPr>
        <p:txBody>
          <a:bodyPr/>
          <a:lstStyle/>
          <a:p>
            <a:r>
              <a:rPr lang="en-US" smtClean="0"/>
              <a:t>Operations  Management  --  Prof. Juran</a:t>
            </a:r>
          </a:p>
        </p:txBody>
      </p:sp>
      <p:sp>
        <p:nvSpPr>
          <p:cNvPr id="64515" name="Slide Number Placeholder 2"/>
          <p:cNvSpPr>
            <a:spLocks noGrp="1"/>
          </p:cNvSpPr>
          <p:nvPr>
            <p:ph type="sldNum" sz="quarter" idx="11"/>
          </p:nvPr>
        </p:nvSpPr>
        <p:spPr>
          <a:noFill/>
        </p:spPr>
        <p:txBody>
          <a:bodyPr/>
          <a:lstStyle/>
          <a:p>
            <a:fld id="{BC92CB87-530D-42F2-BE7A-3CC475478FF8}" type="slidenum">
              <a:rPr lang="en-US" smtClean="0"/>
              <a:pPr/>
              <a:t>61</a:t>
            </a:fld>
            <a:endParaRPr lang="en-US" smtClean="0"/>
          </a:p>
        </p:txBody>
      </p:sp>
      <p:sp>
        <p:nvSpPr>
          <p:cNvPr id="64516" name="Rectangle 2"/>
          <p:cNvSpPr>
            <a:spLocks noChangeArrowheads="1"/>
          </p:cNvSpPr>
          <p:nvPr/>
        </p:nvSpPr>
        <p:spPr bwMode="auto">
          <a:xfrm>
            <a:off x="2933700" y="2571750"/>
            <a:ext cx="9144000" cy="0"/>
          </a:xfrm>
          <a:prstGeom prst="rect">
            <a:avLst/>
          </a:prstGeom>
          <a:noFill/>
          <a:ln w="9525">
            <a:noFill/>
            <a:miter lim="800000"/>
            <a:headEnd/>
            <a:tailEnd/>
          </a:ln>
        </p:spPr>
        <p:txBody>
          <a:bodyPr>
            <a:spAutoFit/>
          </a:bodyPr>
          <a:lstStyle/>
          <a:p>
            <a:endParaRPr lang="en-US"/>
          </a:p>
        </p:txBody>
      </p:sp>
      <p:pic>
        <p:nvPicPr>
          <p:cNvPr id="2" name="Picture 1"/>
          <p:cNvPicPr>
            <a:picLocks noChangeAspect="1"/>
          </p:cNvPicPr>
          <p:nvPr/>
        </p:nvPicPr>
        <p:blipFill>
          <a:blip r:embed="rId3"/>
          <a:stretch>
            <a:fillRect/>
          </a:stretch>
        </p:blipFill>
        <p:spPr>
          <a:xfrm>
            <a:off x="1790700" y="614362"/>
            <a:ext cx="5562600" cy="5629275"/>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Footer Placeholder 1"/>
          <p:cNvSpPr>
            <a:spLocks noGrp="1"/>
          </p:cNvSpPr>
          <p:nvPr>
            <p:ph type="ftr" sz="quarter" idx="10"/>
          </p:nvPr>
        </p:nvSpPr>
        <p:spPr>
          <a:noFill/>
        </p:spPr>
        <p:txBody>
          <a:bodyPr/>
          <a:lstStyle/>
          <a:p>
            <a:r>
              <a:rPr lang="en-US" smtClean="0"/>
              <a:t>Operations  Management  --  Prof. Juran</a:t>
            </a:r>
          </a:p>
        </p:txBody>
      </p:sp>
      <p:sp>
        <p:nvSpPr>
          <p:cNvPr id="66563" name="Slide Number Placeholder 2"/>
          <p:cNvSpPr>
            <a:spLocks noGrp="1"/>
          </p:cNvSpPr>
          <p:nvPr>
            <p:ph type="sldNum" sz="quarter" idx="11"/>
          </p:nvPr>
        </p:nvSpPr>
        <p:spPr>
          <a:noFill/>
        </p:spPr>
        <p:txBody>
          <a:bodyPr/>
          <a:lstStyle/>
          <a:p>
            <a:fld id="{978F8315-BB15-4347-95C9-988E0F88ED1E}" type="slidenum">
              <a:rPr lang="en-US" smtClean="0"/>
              <a:pPr/>
              <a:t>62</a:t>
            </a:fld>
            <a:endParaRPr lang="en-US" smtClean="0"/>
          </a:p>
        </p:txBody>
      </p:sp>
      <p:sp>
        <p:nvSpPr>
          <p:cNvPr id="66564" name="Rectangle 2"/>
          <p:cNvSpPr>
            <a:spLocks noChangeArrowheads="1"/>
          </p:cNvSpPr>
          <p:nvPr/>
        </p:nvSpPr>
        <p:spPr bwMode="auto">
          <a:xfrm>
            <a:off x="1833563" y="1725613"/>
            <a:ext cx="9144000" cy="0"/>
          </a:xfrm>
          <a:prstGeom prst="rect">
            <a:avLst/>
          </a:prstGeom>
          <a:noFill/>
          <a:ln w="9525">
            <a:noFill/>
            <a:miter lim="800000"/>
            <a:headEnd/>
            <a:tailEnd/>
          </a:ln>
        </p:spPr>
        <p:txBody>
          <a:bodyPr>
            <a:spAutoFit/>
          </a:bodyPr>
          <a:lstStyle/>
          <a:p>
            <a:endParaRPr lang="en-US"/>
          </a:p>
        </p:txBody>
      </p:sp>
      <p:pic>
        <p:nvPicPr>
          <p:cNvPr id="66565" name="Picture 3"/>
          <p:cNvPicPr>
            <a:picLocks noChangeAspect="1" noChangeArrowheads="1"/>
          </p:cNvPicPr>
          <p:nvPr/>
        </p:nvPicPr>
        <p:blipFill>
          <a:blip r:embed="rId3" cstate="print"/>
          <a:srcRect/>
          <a:stretch>
            <a:fillRect/>
          </a:stretch>
        </p:blipFill>
        <p:spPr bwMode="auto">
          <a:xfrm>
            <a:off x="842963" y="1016000"/>
            <a:ext cx="7310437" cy="454660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Footer Placeholder 2"/>
          <p:cNvSpPr>
            <a:spLocks noGrp="1"/>
          </p:cNvSpPr>
          <p:nvPr>
            <p:ph type="ftr" sz="quarter" idx="10"/>
          </p:nvPr>
        </p:nvSpPr>
        <p:spPr>
          <a:noFill/>
        </p:spPr>
        <p:txBody>
          <a:bodyPr/>
          <a:lstStyle/>
          <a:p>
            <a:r>
              <a:rPr lang="en-US" smtClean="0"/>
              <a:t>Operations  Management  --  Prof. Juran</a:t>
            </a:r>
          </a:p>
        </p:txBody>
      </p:sp>
      <p:sp>
        <p:nvSpPr>
          <p:cNvPr id="67587" name="Slide Number Placeholder 3"/>
          <p:cNvSpPr>
            <a:spLocks noGrp="1"/>
          </p:cNvSpPr>
          <p:nvPr>
            <p:ph type="sldNum" sz="quarter" idx="11"/>
          </p:nvPr>
        </p:nvSpPr>
        <p:spPr>
          <a:noFill/>
        </p:spPr>
        <p:txBody>
          <a:bodyPr/>
          <a:lstStyle/>
          <a:p>
            <a:fld id="{82A2B7A9-37FD-4A8B-AB41-F77D8283865E}" type="slidenum">
              <a:rPr lang="en-US" smtClean="0"/>
              <a:pPr/>
              <a:t>63</a:t>
            </a:fld>
            <a:endParaRPr lang="en-US" smtClean="0"/>
          </a:p>
        </p:txBody>
      </p:sp>
      <p:sp>
        <p:nvSpPr>
          <p:cNvPr id="67588" name="Rectangle 2"/>
          <p:cNvSpPr>
            <a:spLocks noChangeArrowheads="1"/>
          </p:cNvSpPr>
          <p:nvPr/>
        </p:nvSpPr>
        <p:spPr bwMode="auto">
          <a:xfrm>
            <a:off x="381000" y="1905000"/>
            <a:ext cx="8153400" cy="2959100"/>
          </a:xfrm>
          <a:prstGeom prst="rect">
            <a:avLst/>
          </a:prstGeom>
          <a:noFill/>
          <a:ln w="9525">
            <a:noFill/>
            <a:miter lim="800000"/>
            <a:headEnd/>
            <a:tailEnd/>
          </a:ln>
        </p:spPr>
        <p:txBody>
          <a:bodyPr>
            <a:spAutoFit/>
          </a:bodyPr>
          <a:lstStyle/>
          <a:p>
            <a:pPr eaLnBrk="0" hangingPunct="0"/>
            <a:r>
              <a:rPr lang="en-US" sz="2800">
                <a:ea typeface="MS Mincho" pitchFamily="49" charset="-128"/>
              </a:rPr>
              <a:t>Invest 17.3% in Ford, 42.6% in Lilly, 5.4% in Kellogg, 10.5% in Merck, and 24.1% in HP. </a:t>
            </a:r>
          </a:p>
          <a:p>
            <a:pPr eaLnBrk="0" hangingPunct="0"/>
            <a:endParaRPr lang="en-US" sz="2800">
              <a:ea typeface="MS Mincho" pitchFamily="49" charset="-128"/>
            </a:endParaRPr>
          </a:p>
          <a:p>
            <a:pPr eaLnBrk="0" hangingPunct="0"/>
            <a:r>
              <a:rPr lang="en-US" sz="2800">
                <a:ea typeface="MS Mincho" pitchFamily="49" charset="-128"/>
              </a:rPr>
              <a:t>The expected return will be 22%, and the standard deviation will be 12.8%.</a:t>
            </a:r>
            <a:endParaRPr lang="en-US">
              <a:cs typeface="Times New Roman" pitchFamily="18" charset="0"/>
            </a:endParaRPr>
          </a:p>
          <a:p>
            <a:pPr eaLnBrk="0" hangingPunct="0"/>
            <a:endParaRPr lang="en-US" sz="4800"/>
          </a:p>
        </p:txBody>
      </p:sp>
      <p:sp>
        <p:nvSpPr>
          <p:cNvPr id="67589" name="Rectangle 3"/>
          <p:cNvSpPr>
            <a:spLocks noGrp="1" noChangeArrowheads="1"/>
          </p:cNvSpPr>
          <p:nvPr>
            <p:ph type="title"/>
          </p:nvPr>
        </p:nvSpPr>
        <p:spPr/>
        <p:txBody>
          <a:bodyPr/>
          <a:lstStyle/>
          <a:p>
            <a:pPr eaLnBrk="1" hangingPunct="1"/>
            <a:r>
              <a:rPr lang="en-US" smtClean="0"/>
              <a:t>Conclusions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oter Placeholder 1"/>
          <p:cNvSpPr>
            <a:spLocks noGrp="1"/>
          </p:cNvSpPr>
          <p:nvPr>
            <p:ph type="ftr" sz="quarter" idx="10"/>
          </p:nvPr>
        </p:nvSpPr>
        <p:spPr>
          <a:noFill/>
        </p:spPr>
        <p:txBody>
          <a:bodyPr/>
          <a:lstStyle/>
          <a:p>
            <a:r>
              <a:rPr lang="en-US" smtClean="0"/>
              <a:t>Operations  Management  --  Prof. Juran</a:t>
            </a:r>
          </a:p>
        </p:txBody>
      </p:sp>
      <p:sp>
        <p:nvSpPr>
          <p:cNvPr id="68611" name="Slide Number Placeholder 2"/>
          <p:cNvSpPr>
            <a:spLocks noGrp="1"/>
          </p:cNvSpPr>
          <p:nvPr>
            <p:ph type="sldNum" sz="quarter" idx="11"/>
          </p:nvPr>
        </p:nvSpPr>
        <p:spPr>
          <a:noFill/>
        </p:spPr>
        <p:txBody>
          <a:bodyPr/>
          <a:lstStyle/>
          <a:p>
            <a:fld id="{CEC38151-16DA-4F78-AE52-5BF152338843}" type="slidenum">
              <a:rPr lang="en-US" smtClean="0"/>
              <a:pPr/>
              <a:t>64</a:t>
            </a:fld>
            <a:endParaRPr lang="en-US" smtClean="0"/>
          </a:p>
        </p:txBody>
      </p:sp>
      <p:sp>
        <p:nvSpPr>
          <p:cNvPr id="68612" name="Rectangle 2"/>
          <p:cNvSpPr>
            <a:spLocks noChangeArrowheads="1"/>
          </p:cNvSpPr>
          <p:nvPr/>
        </p:nvSpPr>
        <p:spPr bwMode="auto">
          <a:xfrm>
            <a:off x="990600" y="2012950"/>
            <a:ext cx="7315200" cy="1187450"/>
          </a:xfrm>
          <a:prstGeom prst="rect">
            <a:avLst/>
          </a:prstGeom>
          <a:noFill/>
          <a:ln w="9525">
            <a:noFill/>
            <a:miter lim="800000"/>
            <a:headEnd/>
            <a:tailEnd/>
          </a:ln>
        </p:spPr>
        <p:txBody>
          <a:bodyPr>
            <a:spAutoFit/>
          </a:bodyPr>
          <a:lstStyle/>
          <a:p>
            <a:r>
              <a:rPr lang="en-US">
                <a:ea typeface="MS Mincho" pitchFamily="49" charset="-128"/>
              </a:rPr>
              <a:t>2. Show how the optimal portfolio changes as the required return varies.</a:t>
            </a:r>
            <a:endParaRPr lang="en-US" sz="2000">
              <a:latin typeface="Courier New" pitchFamily="49" charset="0"/>
              <a:cs typeface="Courier New" pitchFamily="49" charset="0"/>
            </a:endParaRPr>
          </a:p>
          <a:p>
            <a:pPr eaLnBrk="0" hangingPunct="0"/>
            <a:endParaRPr lang="en-US">
              <a:latin typeface="Times New Roman"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oter Placeholder 1"/>
          <p:cNvSpPr>
            <a:spLocks noGrp="1"/>
          </p:cNvSpPr>
          <p:nvPr>
            <p:ph type="ftr" sz="quarter" idx="10"/>
          </p:nvPr>
        </p:nvSpPr>
        <p:spPr>
          <a:noFill/>
        </p:spPr>
        <p:txBody>
          <a:bodyPr/>
          <a:lstStyle/>
          <a:p>
            <a:r>
              <a:rPr lang="en-US" smtClean="0"/>
              <a:t>Operations  Management  --  Prof. Juran</a:t>
            </a:r>
          </a:p>
        </p:txBody>
      </p:sp>
      <p:sp>
        <p:nvSpPr>
          <p:cNvPr id="69635" name="Slide Number Placeholder 2"/>
          <p:cNvSpPr>
            <a:spLocks noGrp="1"/>
          </p:cNvSpPr>
          <p:nvPr>
            <p:ph type="sldNum" sz="quarter" idx="11"/>
          </p:nvPr>
        </p:nvSpPr>
        <p:spPr>
          <a:noFill/>
        </p:spPr>
        <p:txBody>
          <a:bodyPr/>
          <a:lstStyle/>
          <a:p>
            <a:fld id="{16044F31-49CC-4384-97C3-9901C3BA1D54}" type="slidenum">
              <a:rPr lang="en-US" smtClean="0"/>
              <a:pPr/>
              <a:t>65</a:t>
            </a:fld>
            <a:endParaRPr lang="en-US" smtClean="0"/>
          </a:p>
        </p:txBody>
      </p:sp>
      <p:pic>
        <p:nvPicPr>
          <p:cNvPr id="69636" name="Picture 2"/>
          <p:cNvPicPr>
            <a:picLocks noChangeAspect="1" noChangeArrowheads="1"/>
          </p:cNvPicPr>
          <p:nvPr/>
        </p:nvPicPr>
        <p:blipFill>
          <a:blip r:embed="rId3" cstate="print"/>
          <a:srcRect/>
          <a:stretch>
            <a:fillRect/>
          </a:stretch>
        </p:blipFill>
        <p:spPr bwMode="auto">
          <a:xfrm>
            <a:off x="1066800" y="935038"/>
            <a:ext cx="7156450" cy="5008562"/>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oter Placeholder 1"/>
          <p:cNvSpPr>
            <a:spLocks noGrp="1"/>
          </p:cNvSpPr>
          <p:nvPr>
            <p:ph type="ftr" sz="quarter" idx="10"/>
          </p:nvPr>
        </p:nvSpPr>
        <p:spPr>
          <a:noFill/>
        </p:spPr>
        <p:txBody>
          <a:bodyPr/>
          <a:lstStyle/>
          <a:p>
            <a:r>
              <a:rPr lang="en-US" smtClean="0"/>
              <a:t>Operations  Management  --  Prof. Juran</a:t>
            </a:r>
          </a:p>
        </p:txBody>
      </p:sp>
      <p:sp>
        <p:nvSpPr>
          <p:cNvPr id="70659" name="Slide Number Placeholder 2"/>
          <p:cNvSpPr>
            <a:spLocks noGrp="1"/>
          </p:cNvSpPr>
          <p:nvPr>
            <p:ph type="sldNum" sz="quarter" idx="11"/>
          </p:nvPr>
        </p:nvSpPr>
        <p:spPr>
          <a:noFill/>
        </p:spPr>
        <p:txBody>
          <a:bodyPr/>
          <a:lstStyle/>
          <a:p>
            <a:fld id="{D5C42A62-7B15-40F2-ABB1-24D0ECA15EFE}" type="slidenum">
              <a:rPr lang="en-US" smtClean="0"/>
              <a:pPr/>
              <a:t>66</a:t>
            </a:fld>
            <a:endParaRPr lang="en-US" smtClean="0"/>
          </a:p>
        </p:txBody>
      </p:sp>
      <p:sp>
        <p:nvSpPr>
          <p:cNvPr id="70660" name="Rectangle 2"/>
          <p:cNvSpPr>
            <a:spLocks noChangeArrowheads="1"/>
          </p:cNvSpPr>
          <p:nvPr/>
        </p:nvSpPr>
        <p:spPr bwMode="auto">
          <a:xfrm>
            <a:off x="1833563" y="1912938"/>
            <a:ext cx="9144000" cy="0"/>
          </a:xfrm>
          <a:prstGeom prst="rect">
            <a:avLst/>
          </a:prstGeom>
          <a:noFill/>
          <a:ln w="9525">
            <a:noFill/>
            <a:miter lim="800000"/>
            <a:headEnd/>
            <a:tailEnd/>
          </a:ln>
        </p:spPr>
        <p:txBody>
          <a:bodyPr>
            <a:spAutoFit/>
          </a:bodyPr>
          <a:lstStyle/>
          <a:p>
            <a:endParaRPr lang="en-US"/>
          </a:p>
        </p:txBody>
      </p:sp>
      <p:pic>
        <p:nvPicPr>
          <p:cNvPr id="70661" name="Picture 3"/>
          <p:cNvPicPr>
            <a:picLocks noChangeAspect="1" noChangeArrowheads="1"/>
          </p:cNvPicPr>
          <p:nvPr/>
        </p:nvPicPr>
        <p:blipFill>
          <a:blip r:embed="rId3" cstate="print"/>
          <a:srcRect/>
          <a:stretch>
            <a:fillRect/>
          </a:stretch>
        </p:blipFill>
        <p:spPr bwMode="auto">
          <a:xfrm>
            <a:off x="304800" y="898525"/>
            <a:ext cx="8229600" cy="4554538"/>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Footer Placeholder 1"/>
          <p:cNvSpPr>
            <a:spLocks noGrp="1"/>
          </p:cNvSpPr>
          <p:nvPr>
            <p:ph type="ftr" sz="quarter" idx="10"/>
          </p:nvPr>
        </p:nvSpPr>
        <p:spPr>
          <a:noFill/>
        </p:spPr>
        <p:txBody>
          <a:bodyPr/>
          <a:lstStyle/>
          <a:p>
            <a:r>
              <a:rPr lang="en-US" dirty="0" smtClean="0"/>
              <a:t>Operations  Management  --  Prof. Juran</a:t>
            </a:r>
          </a:p>
        </p:txBody>
      </p:sp>
      <p:sp>
        <p:nvSpPr>
          <p:cNvPr id="71683" name="Slide Number Placeholder 2"/>
          <p:cNvSpPr>
            <a:spLocks noGrp="1"/>
          </p:cNvSpPr>
          <p:nvPr>
            <p:ph type="sldNum" sz="quarter" idx="11"/>
          </p:nvPr>
        </p:nvSpPr>
        <p:spPr>
          <a:noFill/>
        </p:spPr>
        <p:txBody>
          <a:bodyPr/>
          <a:lstStyle/>
          <a:p>
            <a:fld id="{3BABC5D9-E10C-4043-8872-61A58B01DEC6}" type="slidenum">
              <a:rPr lang="en-US" smtClean="0"/>
              <a:pPr/>
              <a:t>67</a:t>
            </a:fld>
            <a:endParaRPr lang="en-US" smtClean="0"/>
          </a:p>
        </p:txBody>
      </p:sp>
      <p:sp>
        <p:nvSpPr>
          <p:cNvPr id="71684" name="Rectangle 2"/>
          <p:cNvSpPr>
            <a:spLocks noChangeArrowheads="1"/>
          </p:cNvSpPr>
          <p:nvPr/>
        </p:nvSpPr>
        <p:spPr bwMode="auto">
          <a:xfrm>
            <a:off x="609600" y="1981200"/>
            <a:ext cx="8001000" cy="822325"/>
          </a:xfrm>
          <a:prstGeom prst="rect">
            <a:avLst/>
          </a:prstGeom>
          <a:noFill/>
          <a:ln w="9525">
            <a:noFill/>
            <a:miter lim="800000"/>
            <a:headEnd/>
            <a:tailEnd/>
          </a:ln>
        </p:spPr>
        <p:txBody>
          <a:bodyPr>
            <a:spAutoFit/>
          </a:bodyPr>
          <a:lstStyle/>
          <a:p>
            <a:r>
              <a:rPr lang="en-US">
                <a:ea typeface="MS Mincho" pitchFamily="49" charset="-128"/>
              </a:rPr>
              <a:t>3. Draw the efficient frontier for portfolios composed of these five stocks.</a:t>
            </a:r>
            <a:r>
              <a:rPr lang="en-US"/>
              <a:t>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Footer Placeholder 1"/>
          <p:cNvSpPr>
            <a:spLocks noGrp="1"/>
          </p:cNvSpPr>
          <p:nvPr>
            <p:ph type="ftr" sz="quarter" idx="10"/>
          </p:nvPr>
        </p:nvSpPr>
        <p:spPr>
          <a:noFill/>
        </p:spPr>
        <p:txBody>
          <a:bodyPr/>
          <a:lstStyle/>
          <a:p>
            <a:r>
              <a:rPr lang="en-US" smtClean="0"/>
              <a:t>Operations  Management  --  Prof. Juran</a:t>
            </a:r>
          </a:p>
        </p:txBody>
      </p:sp>
      <p:sp>
        <p:nvSpPr>
          <p:cNvPr id="72707" name="Slide Number Placeholder 2"/>
          <p:cNvSpPr>
            <a:spLocks noGrp="1"/>
          </p:cNvSpPr>
          <p:nvPr>
            <p:ph type="sldNum" sz="quarter" idx="11"/>
          </p:nvPr>
        </p:nvSpPr>
        <p:spPr>
          <a:noFill/>
        </p:spPr>
        <p:txBody>
          <a:bodyPr/>
          <a:lstStyle/>
          <a:p>
            <a:fld id="{68295A78-B65F-47D8-A2E8-78CB5D890D22}" type="slidenum">
              <a:rPr lang="en-US" smtClean="0"/>
              <a:pPr/>
              <a:t>68</a:t>
            </a:fld>
            <a:endParaRPr lang="en-US" smtClean="0"/>
          </a:p>
        </p:txBody>
      </p:sp>
      <p:sp>
        <p:nvSpPr>
          <p:cNvPr id="72708" name="Rectangle 2"/>
          <p:cNvSpPr>
            <a:spLocks noChangeArrowheads="1"/>
          </p:cNvSpPr>
          <p:nvPr/>
        </p:nvSpPr>
        <p:spPr bwMode="auto">
          <a:xfrm>
            <a:off x="1833563" y="1912938"/>
            <a:ext cx="9144000" cy="0"/>
          </a:xfrm>
          <a:prstGeom prst="rect">
            <a:avLst/>
          </a:prstGeom>
          <a:noFill/>
          <a:ln w="9525">
            <a:noFill/>
            <a:miter lim="800000"/>
            <a:headEnd/>
            <a:tailEnd/>
          </a:ln>
        </p:spPr>
        <p:txBody>
          <a:bodyPr>
            <a:spAutoFit/>
          </a:bodyPr>
          <a:lstStyle/>
          <a:p>
            <a:endParaRPr lang="en-US"/>
          </a:p>
        </p:txBody>
      </p:sp>
      <p:pic>
        <p:nvPicPr>
          <p:cNvPr id="72709" name="Picture 3"/>
          <p:cNvPicPr>
            <a:picLocks noChangeAspect="1" noChangeArrowheads="1"/>
          </p:cNvPicPr>
          <p:nvPr/>
        </p:nvPicPr>
        <p:blipFill>
          <a:blip r:embed="rId3" cstate="print"/>
          <a:srcRect/>
          <a:stretch>
            <a:fillRect/>
          </a:stretch>
        </p:blipFill>
        <p:spPr bwMode="auto">
          <a:xfrm>
            <a:off x="381000" y="1066800"/>
            <a:ext cx="8305800" cy="4595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oter Placeholder 1"/>
          <p:cNvSpPr>
            <a:spLocks noGrp="1"/>
          </p:cNvSpPr>
          <p:nvPr>
            <p:ph type="ftr" sz="quarter" idx="10"/>
          </p:nvPr>
        </p:nvSpPr>
        <p:spPr>
          <a:noFill/>
        </p:spPr>
        <p:txBody>
          <a:bodyPr/>
          <a:lstStyle/>
          <a:p>
            <a:r>
              <a:rPr lang="en-US" smtClean="0"/>
              <a:t>Operations  Management  --  Prof. Juran</a:t>
            </a:r>
          </a:p>
        </p:txBody>
      </p:sp>
      <p:sp>
        <p:nvSpPr>
          <p:cNvPr id="73731" name="Slide Number Placeholder 2"/>
          <p:cNvSpPr>
            <a:spLocks noGrp="1"/>
          </p:cNvSpPr>
          <p:nvPr>
            <p:ph type="sldNum" sz="quarter" idx="11"/>
          </p:nvPr>
        </p:nvSpPr>
        <p:spPr>
          <a:noFill/>
        </p:spPr>
        <p:txBody>
          <a:bodyPr/>
          <a:lstStyle/>
          <a:p>
            <a:fld id="{791D6325-F1D4-4048-9400-269C0AEF8A4A}" type="slidenum">
              <a:rPr lang="en-US" smtClean="0"/>
              <a:pPr/>
              <a:t>69</a:t>
            </a:fld>
            <a:endParaRPr lang="en-US" smtClean="0"/>
          </a:p>
        </p:txBody>
      </p:sp>
      <p:sp>
        <p:nvSpPr>
          <p:cNvPr id="73732" name="Rectangle 2"/>
          <p:cNvSpPr>
            <a:spLocks noChangeArrowheads="1"/>
          </p:cNvSpPr>
          <p:nvPr/>
        </p:nvSpPr>
        <p:spPr bwMode="auto">
          <a:xfrm>
            <a:off x="1524000" y="2438400"/>
            <a:ext cx="5791200" cy="822325"/>
          </a:xfrm>
          <a:prstGeom prst="rect">
            <a:avLst/>
          </a:prstGeom>
          <a:noFill/>
          <a:ln w="9525">
            <a:noFill/>
            <a:miter lim="800000"/>
            <a:headEnd/>
            <a:tailEnd/>
          </a:ln>
        </p:spPr>
        <p:txBody>
          <a:bodyPr>
            <a:spAutoFit/>
          </a:bodyPr>
          <a:lstStyle/>
          <a:p>
            <a:r>
              <a:rPr lang="en-US">
                <a:ea typeface="MS Mincho" pitchFamily="49" charset="-128"/>
              </a:rPr>
              <a:t>Repeat Part 2 with shorting allowed.</a:t>
            </a:r>
            <a:endParaRPr lang="en-US" sz="2000">
              <a:latin typeface="Courier New" pitchFamily="49" charset="0"/>
              <a:cs typeface="Courier New" pitchFamily="49" charset="0"/>
            </a:endParaRPr>
          </a:p>
          <a:p>
            <a:pPr eaLnBrk="0" hangingPunct="0"/>
            <a:endParaRPr lang="en-US">
              <a:latin typeface="Times New Roman"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ooter Placeholder 1"/>
          <p:cNvSpPr>
            <a:spLocks noGrp="1"/>
          </p:cNvSpPr>
          <p:nvPr>
            <p:ph type="ftr" sz="quarter" idx="10"/>
          </p:nvPr>
        </p:nvSpPr>
        <p:spPr>
          <a:noFill/>
        </p:spPr>
        <p:txBody>
          <a:bodyPr/>
          <a:lstStyle/>
          <a:p>
            <a:r>
              <a:rPr lang="en-US" smtClean="0"/>
              <a:t>Operations  Management  --  Prof. Juran</a:t>
            </a:r>
          </a:p>
        </p:txBody>
      </p:sp>
      <p:sp>
        <p:nvSpPr>
          <p:cNvPr id="74755" name="Slide Number Placeholder 2"/>
          <p:cNvSpPr>
            <a:spLocks noGrp="1"/>
          </p:cNvSpPr>
          <p:nvPr>
            <p:ph type="sldNum" sz="quarter" idx="11"/>
          </p:nvPr>
        </p:nvSpPr>
        <p:spPr>
          <a:noFill/>
        </p:spPr>
        <p:txBody>
          <a:bodyPr/>
          <a:lstStyle/>
          <a:p>
            <a:fld id="{10C0A60D-47B7-44B2-8B67-AF63B1EA31D2}" type="slidenum">
              <a:rPr lang="en-US" smtClean="0"/>
              <a:pPr/>
              <a:t>70</a:t>
            </a:fld>
            <a:endParaRPr lang="en-US" smtClean="0"/>
          </a:p>
        </p:txBody>
      </p:sp>
      <p:pic>
        <p:nvPicPr>
          <p:cNvPr id="74756" name="Picture 2"/>
          <p:cNvPicPr>
            <a:picLocks noChangeAspect="1" noChangeArrowheads="1"/>
          </p:cNvPicPr>
          <p:nvPr/>
        </p:nvPicPr>
        <p:blipFill>
          <a:blip r:embed="rId3" cstate="print"/>
          <a:srcRect/>
          <a:stretch>
            <a:fillRect/>
          </a:stretch>
        </p:blipFill>
        <p:spPr bwMode="auto">
          <a:xfrm>
            <a:off x="609600" y="533400"/>
            <a:ext cx="7613650" cy="5327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ooter Placeholder 1"/>
          <p:cNvSpPr>
            <a:spLocks noGrp="1"/>
          </p:cNvSpPr>
          <p:nvPr>
            <p:ph type="ftr" sz="quarter" idx="10"/>
          </p:nvPr>
        </p:nvSpPr>
        <p:spPr>
          <a:noFill/>
        </p:spPr>
        <p:txBody>
          <a:bodyPr/>
          <a:lstStyle/>
          <a:p>
            <a:r>
              <a:rPr lang="en-US" smtClean="0"/>
              <a:t>Operations  Management  --  Prof. Juran</a:t>
            </a:r>
          </a:p>
        </p:txBody>
      </p:sp>
      <p:sp>
        <p:nvSpPr>
          <p:cNvPr id="75779" name="Slide Number Placeholder 2"/>
          <p:cNvSpPr>
            <a:spLocks noGrp="1"/>
          </p:cNvSpPr>
          <p:nvPr>
            <p:ph type="sldNum" sz="quarter" idx="11"/>
          </p:nvPr>
        </p:nvSpPr>
        <p:spPr>
          <a:noFill/>
        </p:spPr>
        <p:txBody>
          <a:bodyPr/>
          <a:lstStyle/>
          <a:p>
            <a:fld id="{8D418C83-9A33-4CC8-B85F-4FD5B71D0C79}" type="slidenum">
              <a:rPr lang="en-US" smtClean="0"/>
              <a:pPr/>
              <a:t>71</a:t>
            </a:fld>
            <a:endParaRPr lang="en-US" smtClean="0"/>
          </a:p>
        </p:txBody>
      </p:sp>
      <p:sp>
        <p:nvSpPr>
          <p:cNvPr id="75780" name="Rectangle 2"/>
          <p:cNvSpPr>
            <a:spLocks noChangeArrowheads="1"/>
          </p:cNvSpPr>
          <p:nvPr/>
        </p:nvSpPr>
        <p:spPr bwMode="auto">
          <a:xfrm>
            <a:off x="1833563" y="1912938"/>
            <a:ext cx="9144000" cy="0"/>
          </a:xfrm>
          <a:prstGeom prst="rect">
            <a:avLst/>
          </a:prstGeom>
          <a:noFill/>
          <a:ln w="9525">
            <a:noFill/>
            <a:miter lim="800000"/>
            <a:headEnd/>
            <a:tailEnd/>
          </a:ln>
        </p:spPr>
        <p:txBody>
          <a:bodyPr>
            <a:spAutoFit/>
          </a:bodyPr>
          <a:lstStyle/>
          <a:p>
            <a:endParaRPr lang="en-US"/>
          </a:p>
        </p:txBody>
      </p:sp>
      <p:pic>
        <p:nvPicPr>
          <p:cNvPr id="75781" name="Picture 3"/>
          <p:cNvPicPr>
            <a:picLocks noChangeAspect="1" noChangeArrowheads="1"/>
          </p:cNvPicPr>
          <p:nvPr/>
        </p:nvPicPr>
        <p:blipFill>
          <a:blip r:embed="rId3" cstate="print"/>
          <a:srcRect/>
          <a:stretch>
            <a:fillRect/>
          </a:stretch>
        </p:blipFill>
        <p:spPr bwMode="auto">
          <a:xfrm>
            <a:off x="152400" y="898525"/>
            <a:ext cx="8763000" cy="4849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laceholder 2"/>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4D2CDB17-99E6-4061-8893-201C78374FA2}" type="slidenum">
              <a:rPr lang="en-US" sz="1400"/>
              <a:pPr algn="r"/>
              <a:t>72</a:t>
            </a:fld>
            <a:endParaRPr lang="en-US" sz="1400"/>
          </a:p>
        </p:txBody>
      </p:sp>
      <p:sp>
        <p:nvSpPr>
          <p:cNvPr id="2051" name="Rectangle 2"/>
          <p:cNvSpPr>
            <a:spLocks noChangeArrowheads="1"/>
          </p:cNvSpPr>
          <p:nvPr/>
        </p:nvSpPr>
        <p:spPr bwMode="auto">
          <a:xfrm>
            <a:off x="1833563" y="1912938"/>
            <a:ext cx="9144000" cy="0"/>
          </a:xfrm>
          <a:prstGeom prst="rect">
            <a:avLst/>
          </a:prstGeom>
          <a:noFill/>
          <a:ln w="9525">
            <a:noFill/>
            <a:miter lim="800000"/>
            <a:headEnd/>
            <a:tailEnd/>
          </a:ln>
        </p:spPr>
        <p:txBody>
          <a:bodyPr>
            <a:spAutoFit/>
          </a:bodyPr>
          <a:lstStyle/>
          <a:p>
            <a:endParaRPr lang="en-US" sz="1800"/>
          </a:p>
        </p:txBody>
      </p:sp>
      <p:sp>
        <p:nvSpPr>
          <p:cNvPr id="2052" name="Rectangle 3"/>
          <p:cNvSpPr>
            <a:spLocks noChangeArrowheads="1"/>
          </p:cNvSpPr>
          <p:nvPr/>
        </p:nvSpPr>
        <p:spPr bwMode="auto">
          <a:xfrm>
            <a:off x="381000" y="1295400"/>
            <a:ext cx="8153400" cy="4524375"/>
          </a:xfrm>
          <a:prstGeom prst="rect">
            <a:avLst/>
          </a:prstGeom>
          <a:noFill/>
          <a:ln w="9525">
            <a:noFill/>
            <a:miter lim="800000"/>
            <a:headEnd/>
            <a:tailEnd/>
          </a:ln>
        </p:spPr>
        <p:txBody>
          <a:bodyPr>
            <a:spAutoFit/>
          </a:bodyPr>
          <a:lstStyle/>
          <a:p>
            <a:pPr marL="228600" indent="-228600" algn="l" eaLnBrk="0" hangingPunct="0">
              <a:spcAft>
                <a:spcPct val="50000"/>
              </a:spcAft>
              <a:buFontTx/>
              <a:buChar char="•"/>
            </a:pPr>
            <a:r>
              <a:rPr lang="en-US" sz="2800">
                <a:ea typeface="MS Mincho" pitchFamily="49" charset="-128"/>
              </a:rPr>
              <a:t>Invest in Vanguard mutual funds under university retirement plan</a:t>
            </a:r>
          </a:p>
          <a:p>
            <a:pPr marL="228600" indent="-228600" algn="l" eaLnBrk="0" hangingPunct="0">
              <a:spcAft>
                <a:spcPct val="50000"/>
              </a:spcAft>
              <a:buFontTx/>
              <a:buChar char="•"/>
            </a:pPr>
            <a:r>
              <a:rPr lang="en-US" sz="2800">
                <a:ea typeface="MS Mincho" pitchFamily="49" charset="-128"/>
              </a:rPr>
              <a:t>No shorting</a:t>
            </a:r>
          </a:p>
          <a:p>
            <a:pPr marL="228600" indent="-228600" algn="l" eaLnBrk="0" hangingPunct="0">
              <a:spcAft>
                <a:spcPct val="50000"/>
              </a:spcAft>
              <a:buFontTx/>
              <a:buChar char="•"/>
            </a:pPr>
            <a:r>
              <a:rPr lang="en-US" sz="2800">
                <a:ea typeface="MS Mincho" pitchFamily="49" charset="-128"/>
              </a:rPr>
              <a:t>Max 8 mutual funds </a:t>
            </a:r>
          </a:p>
          <a:p>
            <a:pPr marL="228600" indent="-228600" algn="l" eaLnBrk="0" hangingPunct="0">
              <a:spcAft>
                <a:spcPct val="50000"/>
              </a:spcAft>
              <a:buFontTx/>
              <a:buChar char="•"/>
            </a:pPr>
            <a:r>
              <a:rPr lang="en-US" sz="2800">
                <a:ea typeface="MS Mincho" pitchFamily="49" charset="-128"/>
              </a:rPr>
              <a:t>Rebalance once per year</a:t>
            </a:r>
          </a:p>
          <a:p>
            <a:pPr marL="228600" indent="-228600" algn="l" eaLnBrk="0" hangingPunct="0">
              <a:spcAft>
                <a:spcPct val="50000"/>
              </a:spcAft>
              <a:buFontTx/>
              <a:buChar char="•"/>
            </a:pPr>
            <a:r>
              <a:rPr lang="en-US" sz="2800">
                <a:ea typeface="MS Mincho" pitchFamily="49" charset="-128"/>
              </a:rPr>
              <a:t>Tools used: </a:t>
            </a:r>
          </a:p>
          <a:p>
            <a:pPr marL="685800" lvl="1" indent="-228600" algn="l" eaLnBrk="0" hangingPunct="0">
              <a:spcAft>
                <a:spcPct val="50000"/>
              </a:spcAft>
              <a:buFontTx/>
              <a:buChar char="•"/>
            </a:pPr>
            <a:r>
              <a:rPr lang="en-US" sz="2000">
                <a:ea typeface="MS Mincho" pitchFamily="49" charset="-128"/>
              </a:rPr>
              <a:t>Excel Solver</a:t>
            </a:r>
          </a:p>
          <a:p>
            <a:pPr marL="685800" lvl="1" indent="-228600" algn="l" eaLnBrk="0" hangingPunct="0">
              <a:spcAft>
                <a:spcPct val="50000"/>
              </a:spcAft>
              <a:buFontTx/>
              <a:buChar char="•"/>
            </a:pPr>
            <a:r>
              <a:rPr lang="en-US" sz="2000">
                <a:ea typeface="MS Mincho" pitchFamily="49" charset="-128"/>
              </a:rPr>
              <a:t>Basic Stats (mean, stdev, correl, beta, crude version of CAPM)</a:t>
            </a:r>
          </a:p>
        </p:txBody>
      </p:sp>
      <p:sp>
        <p:nvSpPr>
          <p:cNvPr id="2053" name="Rectangle 4"/>
          <p:cNvSpPr>
            <a:spLocks noChangeArrowheads="1"/>
          </p:cNvSpPr>
          <p:nvPr/>
        </p:nvSpPr>
        <p:spPr bwMode="auto">
          <a:xfrm>
            <a:off x="685800" y="152400"/>
            <a:ext cx="7772400" cy="1143000"/>
          </a:xfrm>
          <a:prstGeom prst="rect">
            <a:avLst/>
          </a:prstGeom>
          <a:noFill/>
          <a:ln w="9525">
            <a:noFill/>
            <a:miter lim="800000"/>
            <a:headEnd/>
            <a:tailEnd/>
          </a:ln>
        </p:spPr>
        <p:txBody>
          <a:bodyPr anchor="ctr"/>
          <a:lstStyle/>
          <a:p>
            <a:r>
              <a:rPr lang="en-US" sz="4400">
                <a:solidFill>
                  <a:schemeClr val="tx2"/>
                </a:solidFill>
              </a:rPr>
              <a:t>Juran’s Lazy Portfolio</a:t>
            </a:r>
          </a:p>
        </p:txBody>
      </p:sp>
      <p:sp>
        <p:nvSpPr>
          <p:cNvPr id="7" name="Footer Placeholder 1"/>
          <p:cNvSpPr>
            <a:spLocks noGrp="1"/>
          </p:cNvSpPr>
          <p:nvPr>
            <p:ph type="ftr" sz="quarter" idx="10"/>
          </p:nvPr>
        </p:nvSpPr>
        <p:spPr>
          <a:xfrm>
            <a:off x="685800" y="6248400"/>
            <a:ext cx="5486400" cy="457200"/>
          </a:xfrm>
          <a:noFill/>
        </p:spPr>
        <p:txBody>
          <a:bodyPr/>
          <a:lstStyle/>
          <a:p>
            <a:r>
              <a:rPr lang="en-US" dirty="0" smtClean="0"/>
              <a:t>Operations  Management  --  Prof. Juran</a:t>
            </a:r>
          </a:p>
        </p:txBody>
      </p:sp>
    </p:spTree>
    <p:extLst>
      <p:ext uri="{BB962C8B-B14F-4D97-AF65-F5344CB8AC3E}">
        <p14:creationId xmlns:p14="http://schemas.microsoft.com/office/powerpoint/2010/main" val="203362244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2"/>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8965B31A-40AD-461D-A576-9475D7AFD5CE}" type="slidenum">
              <a:rPr lang="en-US" sz="1400"/>
              <a:pPr algn="r"/>
              <a:t>73</a:t>
            </a:fld>
            <a:endParaRPr lang="en-US" sz="1400"/>
          </a:p>
        </p:txBody>
      </p:sp>
      <p:sp>
        <p:nvSpPr>
          <p:cNvPr id="3075" name="Rectangle 2"/>
          <p:cNvSpPr>
            <a:spLocks noChangeArrowheads="1"/>
          </p:cNvSpPr>
          <p:nvPr/>
        </p:nvSpPr>
        <p:spPr bwMode="auto">
          <a:xfrm>
            <a:off x="1833563" y="1912938"/>
            <a:ext cx="9144000" cy="0"/>
          </a:xfrm>
          <a:prstGeom prst="rect">
            <a:avLst/>
          </a:prstGeom>
          <a:noFill/>
          <a:ln w="9525">
            <a:noFill/>
            <a:miter lim="800000"/>
            <a:headEnd/>
            <a:tailEnd/>
          </a:ln>
        </p:spPr>
        <p:txBody>
          <a:bodyPr>
            <a:spAutoFit/>
          </a:bodyPr>
          <a:lstStyle/>
          <a:p>
            <a:endParaRPr lang="en-US" sz="1800"/>
          </a:p>
        </p:txBody>
      </p:sp>
      <p:pic>
        <p:nvPicPr>
          <p:cNvPr id="3" name="Picture 2"/>
          <p:cNvPicPr>
            <a:picLocks noChangeAspect="1"/>
          </p:cNvPicPr>
          <p:nvPr/>
        </p:nvPicPr>
        <p:blipFill>
          <a:blip r:embed="rId3"/>
          <a:stretch>
            <a:fillRect/>
          </a:stretch>
        </p:blipFill>
        <p:spPr>
          <a:xfrm>
            <a:off x="2209800" y="457200"/>
            <a:ext cx="5035550" cy="5375060"/>
          </a:xfrm>
          <a:prstGeom prst="rect">
            <a:avLst/>
          </a:prstGeom>
        </p:spPr>
      </p:pic>
      <p:sp>
        <p:nvSpPr>
          <p:cNvPr id="6" name="Footer Placeholder 1"/>
          <p:cNvSpPr>
            <a:spLocks noGrp="1"/>
          </p:cNvSpPr>
          <p:nvPr>
            <p:ph type="ftr" sz="quarter" idx="10"/>
          </p:nvPr>
        </p:nvSpPr>
        <p:spPr>
          <a:xfrm>
            <a:off x="685800" y="6248400"/>
            <a:ext cx="5486400" cy="457200"/>
          </a:xfrm>
          <a:noFill/>
        </p:spPr>
        <p:txBody>
          <a:bodyPr/>
          <a:lstStyle/>
          <a:p>
            <a:r>
              <a:rPr lang="en-US" dirty="0" smtClean="0"/>
              <a:t>Operations  Management  --  Prof. Juran</a:t>
            </a:r>
          </a:p>
        </p:txBody>
      </p:sp>
    </p:spTree>
    <p:extLst>
      <p:ext uri="{BB962C8B-B14F-4D97-AF65-F5344CB8AC3E}">
        <p14:creationId xmlns:p14="http://schemas.microsoft.com/office/powerpoint/2010/main" val="164245585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2"/>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4CBC7768-05EE-4C1E-87AF-E28E158B1E06}" type="slidenum">
              <a:rPr lang="en-US" sz="1400"/>
              <a:pPr algn="r"/>
              <a:t>74</a:t>
            </a:fld>
            <a:endParaRPr lang="en-US" sz="1400"/>
          </a:p>
        </p:txBody>
      </p:sp>
      <p:sp>
        <p:nvSpPr>
          <p:cNvPr id="4099" name="Rectangle 2"/>
          <p:cNvSpPr>
            <a:spLocks noChangeArrowheads="1"/>
          </p:cNvSpPr>
          <p:nvPr/>
        </p:nvSpPr>
        <p:spPr bwMode="auto">
          <a:xfrm>
            <a:off x="1833563" y="1912938"/>
            <a:ext cx="9144000" cy="0"/>
          </a:xfrm>
          <a:prstGeom prst="rect">
            <a:avLst/>
          </a:prstGeom>
          <a:noFill/>
          <a:ln w="9525">
            <a:noFill/>
            <a:miter lim="800000"/>
            <a:headEnd/>
            <a:tailEnd/>
          </a:ln>
        </p:spPr>
        <p:txBody>
          <a:bodyPr>
            <a:spAutoFit/>
          </a:bodyPr>
          <a:lstStyle/>
          <a:p>
            <a:endParaRPr lang="en-US" sz="1800"/>
          </a:p>
        </p:txBody>
      </p:sp>
      <p:sp>
        <p:nvSpPr>
          <p:cNvPr id="4101" name="Rectangle 8"/>
          <p:cNvSpPr>
            <a:spLocks noChangeArrowheads="1"/>
          </p:cNvSpPr>
          <p:nvPr/>
        </p:nvSpPr>
        <p:spPr bwMode="auto">
          <a:xfrm>
            <a:off x="3200400" y="2552700"/>
            <a:ext cx="9144000" cy="0"/>
          </a:xfrm>
          <a:prstGeom prst="rect">
            <a:avLst/>
          </a:prstGeom>
          <a:noFill/>
          <a:ln w="9525">
            <a:noFill/>
            <a:miter lim="800000"/>
            <a:headEnd/>
            <a:tailEnd/>
          </a:ln>
        </p:spPr>
        <p:txBody>
          <a:bodyPr>
            <a:spAutoFit/>
          </a:bodyPr>
          <a:lstStyle/>
          <a:p>
            <a:endParaRPr lang="en-US"/>
          </a:p>
        </p:txBody>
      </p:sp>
      <p:pic>
        <p:nvPicPr>
          <p:cNvPr id="4" name="Picture 3"/>
          <p:cNvPicPr>
            <a:picLocks noChangeAspect="1"/>
          </p:cNvPicPr>
          <p:nvPr/>
        </p:nvPicPr>
        <p:blipFill>
          <a:blip r:embed="rId3"/>
          <a:stretch>
            <a:fillRect/>
          </a:stretch>
        </p:blipFill>
        <p:spPr>
          <a:xfrm>
            <a:off x="1524000" y="266700"/>
            <a:ext cx="6092763" cy="3558776"/>
          </a:xfrm>
          <a:prstGeom prst="rect">
            <a:avLst/>
          </a:prstGeom>
        </p:spPr>
      </p:pic>
      <p:pic>
        <p:nvPicPr>
          <p:cNvPr id="5" name="Picture 4"/>
          <p:cNvPicPr>
            <a:picLocks noChangeAspect="1"/>
          </p:cNvPicPr>
          <p:nvPr/>
        </p:nvPicPr>
        <p:blipFill>
          <a:blip r:embed="rId4"/>
          <a:stretch>
            <a:fillRect/>
          </a:stretch>
        </p:blipFill>
        <p:spPr>
          <a:xfrm>
            <a:off x="2444133" y="3912684"/>
            <a:ext cx="4252496" cy="2248508"/>
          </a:xfrm>
          <a:prstGeom prst="rect">
            <a:avLst/>
          </a:prstGeom>
        </p:spPr>
      </p:pic>
      <p:sp>
        <p:nvSpPr>
          <p:cNvPr id="8" name="Footer Placeholder 1"/>
          <p:cNvSpPr>
            <a:spLocks noGrp="1"/>
          </p:cNvSpPr>
          <p:nvPr>
            <p:ph type="ftr" sz="quarter" idx="10"/>
          </p:nvPr>
        </p:nvSpPr>
        <p:spPr>
          <a:xfrm>
            <a:off x="685800" y="6248400"/>
            <a:ext cx="5486400" cy="457200"/>
          </a:xfrm>
          <a:noFill/>
        </p:spPr>
        <p:txBody>
          <a:bodyPr/>
          <a:lstStyle/>
          <a:p>
            <a:r>
              <a:rPr lang="en-US" dirty="0" smtClean="0"/>
              <a:t>Operations  Management  --  Prof. Juran</a:t>
            </a:r>
          </a:p>
        </p:txBody>
      </p:sp>
    </p:spTree>
    <p:extLst>
      <p:ext uri="{BB962C8B-B14F-4D97-AF65-F5344CB8AC3E}">
        <p14:creationId xmlns:p14="http://schemas.microsoft.com/office/powerpoint/2010/main" val="329957591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Footer Placeholder 3"/>
          <p:cNvSpPr>
            <a:spLocks noGrp="1"/>
          </p:cNvSpPr>
          <p:nvPr>
            <p:ph type="ftr" sz="quarter" idx="10"/>
          </p:nvPr>
        </p:nvSpPr>
        <p:spPr>
          <a:noFill/>
        </p:spPr>
        <p:txBody>
          <a:bodyPr/>
          <a:lstStyle/>
          <a:p>
            <a:r>
              <a:rPr lang="en-US" smtClean="0"/>
              <a:t>Operations  Management  --  Prof. Juran</a:t>
            </a:r>
          </a:p>
        </p:txBody>
      </p:sp>
      <p:sp>
        <p:nvSpPr>
          <p:cNvPr id="80899" name="Slide Number Placeholder 4"/>
          <p:cNvSpPr>
            <a:spLocks noGrp="1"/>
          </p:cNvSpPr>
          <p:nvPr>
            <p:ph type="sldNum" sz="quarter" idx="11"/>
          </p:nvPr>
        </p:nvSpPr>
        <p:spPr>
          <a:noFill/>
        </p:spPr>
        <p:txBody>
          <a:bodyPr/>
          <a:lstStyle/>
          <a:p>
            <a:fld id="{2A40F290-128E-4F24-ABA4-AB54016F3136}" type="slidenum">
              <a:rPr lang="en-US" smtClean="0"/>
              <a:pPr/>
              <a:t>75</a:t>
            </a:fld>
            <a:endParaRPr lang="en-US" smtClean="0"/>
          </a:p>
        </p:txBody>
      </p:sp>
      <p:sp>
        <p:nvSpPr>
          <p:cNvPr id="80900" name="Rectangle 2"/>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a:p>
        </p:txBody>
      </p:sp>
      <p:sp>
        <p:nvSpPr>
          <p:cNvPr id="80901" name="Text Box 3"/>
          <p:cNvSpPr txBox="1">
            <a:spLocks noChangeArrowheads="1"/>
          </p:cNvSpPr>
          <p:nvPr/>
        </p:nvSpPr>
        <p:spPr bwMode="auto">
          <a:xfrm>
            <a:off x="1524000" y="533400"/>
            <a:ext cx="6248400" cy="641350"/>
          </a:xfrm>
          <a:prstGeom prst="rect">
            <a:avLst/>
          </a:prstGeom>
          <a:noFill/>
          <a:ln w="9525">
            <a:noFill/>
            <a:miter lim="800000"/>
            <a:headEnd type="none" w="sm" len="sm"/>
            <a:tailEnd type="none" w="sm" len="sm"/>
          </a:ln>
        </p:spPr>
        <p:txBody>
          <a:bodyPr>
            <a:spAutoFit/>
          </a:bodyPr>
          <a:lstStyle/>
          <a:p>
            <a:pPr algn="ctr">
              <a:spcBef>
                <a:spcPct val="50000"/>
              </a:spcBef>
            </a:pPr>
            <a:r>
              <a:rPr lang="en-US" sz="3600" b="1"/>
              <a:t>Summary </a:t>
            </a:r>
          </a:p>
        </p:txBody>
      </p:sp>
      <p:sp>
        <p:nvSpPr>
          <p:cNvPr id="80902" name="Rectangle 4"/>
          <p:cNvSpPr>
            <a:spLocks noGrp="1" noChangeArrowheads="1"/>
          </p:cNvSpPr>
          <p:nvPr>
            <p:ph type="body" idx="1"/>
          </p:nvPr>
        </p:nvSpPr>
        <p:spPr>
          <a:xfrm>
            <a:off x="685800" y="1447800"/>
            <a:ext cx="7772400" cy="4114800"/>
          </a:xfrm>
          <a:noFill/>
        </p:spPr>
        <p:txBody>
          <a:bodyPr/>
          <a:lstStyle/>
          <a:p>
            <a:pPr eaLnBrk="1" hangingPunct="1"/>
            <a:r>
              <a:rPr lang="en-US" smtClean="0"/>
              <a:t>Basic Optimization: Linear programming</a:t>
            </a:r>
          </a:p>
          <a:p>
            <a:pPr lvl="1" eaLnBrk="1" hangingPunct="1"/>
            <a:r>
              <a:rPr lang="en-US" smtClean="0"/>
              <a:t>Graphical method</a:t>
            </a:r>
          </a:p>
          <a:p>
            <a:pPr lvl="1" eaLnBrk="1" hangingPunct="1"/>
            <a:r>
              <a:rPr lang="en-US" smtClean="0"/>
              <a:t>Spreadsheet Method</a:t>
            </a:r>
          </a:p>
          <a:p>
            <a:pPr eaLnBrk="1" hangingPunct="1"/>
            <a:r>
              <a:rPr lang="en-US" smtClean="0"/>
              <a:t>Extension: Nonlinear programming</a:t>
            </a:r>
          </a:p>
          <a:p>
            <a:pPr lvl="1" eaLnBrk="1" hangingPunct="1"/>
            <a:r>
              <a:rPr lang="en-US" smtClean="0"/>
              <a:t>Portfolio optimization</a:t>
            </a:r>
          </a:p>
        </p:txBody>
      </p:sp>
    </p:spTree>
  </p:cSld>
  <p:clrMapOvr>
    <a:masterClrMapping/>
  </p:clrMapOvr>
  <p:transition>
    <p:pull dir="ru"/>
  </p:transition>
  <p:timing>
    <p:tnLst>
      <p:par>
        <p:cTn id="1" dur="indefinite" restart="never" nodeType="tmRoot"/>
      </p:par>
    </p:tnLst>
  </p:timing>
</p:sld>
</file>

<file path=ppt/theme/theme1.xml><?xml version="1.0" encoding="utf-8"?>
<a:theme xmlns:a="http://schemas.openxmlformats.org/drawingml/2006/main" name="jgsm-om">
  <a:themeElements>
    <a:clrScheme name="jgsm-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jgsm-om">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jgsm-om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jgsm-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jgsm-om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jgsm-om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jgsm-om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jgsm-om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jgsm-om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Settings\David Juran\Application Data\Microsoft\Templates\jgsm-om.pot</Template>
  <TotalTime>274507279</TotalTime>
  <Pages>20</Pages>
  <Words>1398</Words>
  <Application>Microsoft Office PowerPoint</Application>
  <PresentationFormat>On-screen Show (4:3)</PresentationFormat>
  <Paragraphs>285</Paragraphs>
  <Slides>75</Slides>
  <Notes>75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5</vt:i4>
      </vt:variant>
      <vt:variant>
        <vt:lpstr>Slide Titles</vt:lpstr>
      </vt:variant>
      <vt:variant>
        <vt:i4>75</vt:i4>
      </vt:variant>
    </vt:vector>
  </HeadingPairs>
  <TitlesOfParts>
    <vt:vector size="85" baseType="lpstr">
      <vt:lpstr>MS Mincho</vt:lpstr>
      <vt:lpstr>Book Antiqua</vt:lpstr>
      <vt:lpstr>Courier New</vt:lpstr>
      <vt:lpstr>Times New Roman</vt:lpstr>
      <vt:lpstr>jgsm-om</vt:lpstr>
      <vt:lpstr>Document</vt:lpstr>
      <vt:lpstr>Worksheet</vt:lpstr>
      <vt:lpstr>Equation</vt:lpstr>
      <vt:lpstr>Picture</vt:lpstr>
      <vt:lpstr>Microsoft Equation 3.0</vt:lpstr>
      <vt:lpstr>PowerPoint Presentation</vt:lpstr>
      <vt:lpstr>Outline</vt:lpstr>
      <vt:lpstr>What is Optimization?</vt:lpstr>
      <vt:lpstr>Elements of an Optimization Model</vt:lpstr>
      <vt:lpstr>Optimization Example: Extreme Downhill Co.</vt:lpstr>
      <vt:lpstr>1. Managerial Problem Definition</vt:lpstr>
      <vt:lpstr>2. Formulation</vt:lpstr>
      <vt:lpstr>2a: Decision Variables</vt:lpstr>
      <vt:lpstr>PowerPoint Presentation</vt:lpstr>
      <vt:lpstr>PowerPoint Presentation</vt:lpstr>
      <vt:lpstr>2b: Objective Function</vt:lpstr>
      <vt:lpstr>PowerPoint Presentation</vt:lpstr>
      <vt:lpstr>What Is the Objective?</vt:lpstr>
      <vt:lpstr>PowerPoint Presentation</vt:lpstr>
      <vt:lpstr>PowerPoint Presentation</vt:lpstr>
      <vt:lpstr>PowerPoint Presentation</vt:lpstr>
      <vt:lpstr>PowerPoint Presentation</vt:lpstr>
      <vt:lpstr>2c: Constraints</vt:lpstr>
      <vt:lpstr>Molding Machine Constraint</vt:lpstr>
      <vt:lpstr>Molding Machine Constraint</vt:lpstr>
      <vt:lpstr>PowerPoint Presentation</vt:lpstr>
      <vt:lpstr>Cutting Machine Constraint</vt:lpstr>
      <vt:lpstr>Cutting Machine Constraint</vt:lpstr>
      <vt:lpstr>PowerPoint Presentation</vt:lpstr>
      <vt:lpstr>Delivery Van Constraint</vt:lpstr>
      <vt:lpstr>Delivery Van Constraint</vt:lpstr>
      <vt:lpstr>PowerPoint Presentation</vt:lpstr>
      <vt:lpstr>Demand Constraint</vt:lpstr>
      <vt:lpstr>Demand Constraint</vt:lpstr>
      <vt:lpstr>PowerPoint Presentation</vt:lpstr>
      <vt:lpstr>Non-negativity Constraints</vt:lpstr>
      <vt:lpstr>Non-negativity Constraints</vt:lpstr>
      <vt:lpstr>PowerPoint Presentation</vt:lpstr>
      <vt:lpstr>PowerPoint Presentation</vt:lpstr>
      <vt:lpstr>PowerPoint Presentation</vt:lpstr>
      <vt:lpstr>Solution Methodology</vt:lpstr>
      <vt:lpstr>PowerPoint Presentation</vt:lpstr>
      <vt:lpstr>PowerPoint Presentation</vt:lpstr>
      <vt:lpstr>PowerPoint Presentation</vt:lpstr>
      <vt:lpstr>Calculating Profits</vt:lpstr>
      <vt:lpstr>The Optimal Solution</vt:lpstr>
      <vt:lpstr>PowerPoint Presentation</vt:lpstr>
      <vt:lpstr>PowerPoint Presentation</vt:lpstr>
      <vt:lpstr>Spreadsheet Optimization</vt:lpstr>
      <vt:lpstr>PowerPoint Presentation</vt:lpstr>
      <vt:lpstr>PowerPoint Presentation</vt:lpstr>
      <vt:lpstr>PowerPoint Presentation</vt:lpstr>
      <vt:lpstr>PowerPoint Presentation</vt:lpstr>
      <vt:lpstr>PowerPoint Presentation</vt:lpstr>
      <vt:lpstr>PowerPoint Presentation</vt:lpstr>
      <vt:lpstr>Nonlinear Example:  Scenario Approach to Portfolio Optimization</vt:lpstr>
      <vt:lpstr>PowerPoint Presentation</vt:lpstr>
      <vt:lpstr>PowerPoint Presentation</vt:lpstr>
      <vt:lpstr>PowerPoint Presentation</vt:lpstr>
      <vt:lpstr>PowerPoint Presentation</vt:lpstr>
      <vt:lpstr>PowerPoint Presentation</vt:lpstr>
      <vt:lpstr>Managerial Formulation</vt:lpstr>
      <vt:lpstr>Mathematical Formulation</vt:lpstr>
      <vt:lpstr>PowerPoint Presentation</vt:lpstr>
      <vt:lpstr>PowerPoint Presentation</vt:lpstr>
      <vt:lpstr>PowerPoint Presentation</vt:lpstr>
      <vt:lpstr>PowerPoint Presentation</vt:lpstr>
      <vt:lpstr>Conclusions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Juran</dc:creator>
  <cp:lastModifiedBy>Juran, David</cp:lastModifiedBy>
  <cp:revision>132</cp:revision>
  <cp:lastPrinted>1601-01-01T00:00:00Z</cp:lastPrinted>
  <dcterms:created xsi:type="dcterms:W3CDTF">1997-10-01T23:09:06Z</dcterms:created>
  <dcterms:modified xsi:type="dcterms:W3CDTF">2018-01-02T20:20:39Z</dcterms:modified>
</cp:coreProperties>
</file>