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3" r:id="rId1"/>
  </p:sldMasterIdLst>
  <p:notesMasterIdLst>
    <p:notesMasterId r:id="rId63"/>
  </p:notesMasterIdLst>
  <p:handoutMasterIdLst>
    <p:handoutMasterId r:id="rId64"/>
  </p:handoutMasterIdLst>
  <p:sldIdLst>
    <p:sldId id="302" r:id="rId2"/>
    <p:sldId id="378" r:id="rId3"/>
    <p:sldId id="379" r:id="rId4"/>
    <p:sldId id="380" r:id="rId5"/>
    <p:sldId id="381" r:id="rId6"/>
    <p:sldId id="382" r:id="rId7"/>
    <p:sldId id="383" r:id="rId8"/>
    <p:sldId id="384" r:id="rId9"/>
    <p:sldId id="385" r:id="rId10"/>
    <p:sldId id="386" r:id="rId11"/>
    <p:sldId id="387" r:id="rId12"/>
    <p:sldId id="388" r:id="rId13"/>
    <p:sldId id="389" r:id="rId14"/>
    <p:sldId id="390" r:id="rId15"/>
    <p:sldId id="391" r:id="rId16"/>
    <p:sldId id="392" r:id="rId17"/>
    <p:sldId id="393" r:id="rId18"/>
    <p:sldId id="394" r:id="rId19"/>
    <p:sldId id="395" r:id="rId20"/>
    <p:sldId id="396" r:id="rId21"/>
    <p:sldId id="397" r:id="rId22"/>
    <p:sldId id="398" r:id="rId23"/>
    <p:sldId id="399" r:id="rId24"/>
    <p:sldId id="400" r:id="rId25"/>
    <p:sldId id="401" r:id="rId26"/>
    <p:sldId id="402" r:id="rId27"/>
    <p:sldId id="403" r:id="rId28"/>
    <p:sldId id="404" r:id="rId29"/>
    <p:sldId id="405" r:id="rId30"/>
    <p:sldId id="406" r:id="rId31"/>
    <p:sldId id="407" r:id="rId32"/>
    <p:sldId id="408" r:id="rId33"/>
    <p:sldId id="409" r:id="rId34"/>
    <p:sldId id="410" r:id="rId35"/>
    <p:sldId id="411" r:id="rId36"/>
    <p:sldId id="412" r:id="rId37"/>
    <p:sldId id="413" r:id="rId38"/>
    <p:sldId id="414" r:id="rId39"/>
    <p:sldId id="415" r:id="rId40"/>
    <p:sldId id="416" r:id="rId41"/>
    <p:sldId id="417" r:id="rId42"/>
    <p:sldId id="418" r:id="rId43"/>
    <p:sldId id="419" r:id="rId44"/>
    <p:sldId id="420" r:id="rId45"/>
    <p:sldId id="421" r:id="rId46"/>
    <p:sldId id="422" r:id="rId47"/>
    <p:sldId id="423" r:id="rId48"/>
    <p:sldId id="424" r:id="rId49"/>
    <p:sldId id="425" r:id="rId50"/>
    <p:sldId id="426" r:id="rId51"/>
    <p:sldId id="427" r:id="rId52"/>
    <p:sldId id="428" r:id="rId53"/>
    <p:sldId id="429" r:id="rId54"/>
    <p:sldId id="430" r:id="rId55"/>
    <p:sldId id="431" r:id="rId56"/>
    <p:sldId id="432" r:id="rId57"/>
    <p:sldId id="433" r:id="rId58"/>
    <p:sldId id="434" r:id="rId59"/>
    <p:sldId id="435" r:id="rId60"/>
    <p:sldId id="436" r:id="rId61"/>
    <p:sldId id="437" r:id="rId6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Book Antiqua" pitchFamily="18" charset="0"/>
        <a:ea typeface="+mn-ea"/>
        <a:cs typeface="+mn-cs"/>
      </a:defRPr>
    </a:lvl1pPr>
    <a:lvl2pPr marL="457200" algn="l" rtl="0" fontAlgn="base">
      <a:spcBef>
        <a:spcPct val="0"/>
      </a:spcBef>
      <a:spcAft>
        <a:spcPct val="0"/>
      </a:spcAft>
      <a:defRPr sz="2400" kern="1200">
        <a:solidFill>
          <a:schemeClr val="tx1"/>
        </a:solidFill>
        <a:latin typeface="Book Antiqua" pitchFamily="18" charset="0"/>
        <a:ea typeface="+mn-ea"/>
        <a:cs typeface="+mn-cs"/>
      </a:defRPr>
    </a:lvl2pPr>
    <a:lvl3pPr marL="914400" algn="l" rtl="0" fontAlgn="base">
      <a:spcBef>
        <a:spcPct val="0"/>
      </a:spcBef>
      <a:spcAft>
        <a:spcPct val="0"/>
      </a:spcAft>
      <a:defRPr sz="2400" kern="1200">
        <a:solidFill>
          <a:schemeClr val="tx1"/>
        </a:solidFill>
        <a:latin typeface="Book Antiqua" pitchFamily="18" charset="0"/>
        <a:ea typeface="+mn-ea"/>
        <a:cs typeface="+mn-cs"/>
      </a:defRPr>
    </a:lvl3pPr>
    <a:lvl4pPr marL="1371600" algn="l" rtl="0" fontAlgn="base">
      <a:spcBef>
        <a:spcPct val="0"/>
      </a:spcBef>
      <a:spcAft>
        <a:spcPct val="0"/>
      </a:spcAft>
      <a:defRPr sz="2400" kern="1200">
        <a:solidFill>
          <a:schemeClr val="tx1"/>
        </a:solidFill>
        <a:latin typeface="Book Antiqua" pitchFamily="18" charset="0"/>
        <a:ea typeface="+mn-ea"/>
        <a:cs typeface="+mn-cs"/>
      </a:defRPr>
    </a:lvl4pPr>
    <a:lvl5pPr marL="1828800" algn="l" rtl="0" fontAlgn="base">
      <a:spcBef>
        <a:spcPct val="0"/>
      </a:spcBef>
      <a:spcAft>
        <a:spcPct val="0"/>
      </a:spcAft>
      <a:defRPr sz="2400" kern="1200">
        <a:solidFill>
          <a:schemeClr val="tx1"/>
        </a:solidFill>
        <a:latin typeface="Book Antiqua" pitchFamily="18" charset="0"/>
        <a:ea typeface="+mn-ea"/>
        <a:cs typeface="+mn-cs"/>
      </a:defRPr>
    </a:lvl5pPr>
    <a:lvl6pPr marL="2286000" algn="l" defTabSz="914400" rtl="0" eaLnBrk="1" latinLnBrk="0" hangingPunct="1">
      <a:defRPr sz="2400" kern="1200">
        <a:solidFill>
          <a:schemeClr val="tx1"/>
        </a:solidFill>
        <a:latin typeface="Book Antiqua" pitchFamily="18" charset="0"/>
        <a:ea typeface="+mn-ea"/>
        <a:cs typeface="+mn-cs"/>
      </a:defRPr>
    </a:lvl6pPr>
    <a:lvl7pPr marL="2743200" algn="l" defTabSz="914400" rtl="0" eaLnBrk="1" latinLnBrk="0" hangingPunct="1">
      <a:defRPr sz="2400" kern="1200">
        <a:solidFill>
          <a:schemeClr val="tx1"/>
        </a:solidFill>
        <a:latin typeface="Book Antiqua" pitchFamily="18" charset="0"/>
        <a:ea typeface="+mn-ea"/>
        <a:cs typeface="+mn-cs"/>
      </a:defRPr>
    </a:lvl7pPr>
    <a:lvl8pPr marL="3200400" algn="l" defTabSz="914400" rtl="0" eaLnBrk="1" latinLnBrk="0" hangingPunct="1">
      <a:defRPr sz="2400" kern="1200">
        <a:solidFill>
          <a:schemeClr val="tx1"/>
        </a:solidFill>
        <a:latin typeface="Book Antiqua" pitchFamily="18" charset="0"/>
        <a:ea typeface="+mn-ea"/>
        <a:cs typeface="+mn-cs"/>
      </a:defRPr>
    </a:lvl8pPr>
    <a:lvl9pPr marL="3657600" algn="l" defTabSz="914400" rtl="0" eaLnBrk="1" latinLnBrk="0" hangingPunct="1">
      <a:defRPr sz="2400" kern="1200">
        <a:solidFill>
          <a:schemeClr val="tx1"/>
        </a:solidFill>
        <a:latin typeface="Book Antiqua"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300"/>
    <a:srgbClr val="00AE00"/>
    <a:srgbClr val="DA9D70"/>
    <a:srgbClr val="FDF5BA"/>
    <a:srgbClr val="FF92A2"/>
    <a:srgbClr val="66CCFF"/>
    <a:srgbClr val="008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9174" autoAdjust="0"/>
    <p:restoredTop sz="94660"/>
  </p:normalViewPr>
  <p:slideViewPr>
    <p:cSldViewPr>
      <p:cViewPr varScale="1">
        <p:scale>
          <a:sx n="92" d="100"/>
          <a:sy n="92" d="100"/>
        </p:scale>
        <p:origin x="1494" y="90"/>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0" d="100"/>
          <a:sy n="50" d="100"/>
        </p:scale>
        <p:origin x="-190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_rels/viewProps.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 Id="rId4"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6137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457200" y="3322638"/>
            <a:ext cx="5867400" cy="513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4515"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val="35386021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Book Antiqua" pitchFamily="18" charset="0"/>
        <a:ea typeface="+mn-ea"/>
        <a:cs typeface="+mn-cs"/>
      </a:defRPr>
    </a:lvl1pPr>
    <a:lvl2pPr marL="457200" algn="l" rtl="0" eaLnBrk="0" fontAlgn="base" hangingPunct="0">
      <a:spcBef>
        <a:spcPct val="30000"/>
      </a:spcBef>
      <a:spcAft>
        <a:spcPct val="0"/>
      </a:spcAft>
      <a:defRPr sz="1400" kern="1200">
        <a:solidFill>
          <a:schemeClr val="tx1"/>
        </a:solidFill>
        <a:latin typeface="Book Antiqua" pitchFamily="18" charset="0"/>
        <a:ea typeface="+mn-ea"/>
        <a:cs typeface="+mn-cs"/>
      </a:defRPr>
    </a:lvl2pPr>
    <a:lvl3pPr marL="914400" algn="l" rtl="0" eaLnBrk="0" fontAlgn="base" hangingPunct="0">
      <a:spcBef>
        <a:spcPct val="30000"/>
      </a:spcBef>
      <a:spcAft>
        <a:spcPct val="0"/>
      </a:spcAft>
      <a:defRPr sz="1400" kern="1200">
        <a:solidFill>
          <a:schemeClr val="tx1"/>
        </a:solidFill>
        <a:latin typeface="Book Antiqua" pitchFamily="18" charset="0"/>
        <a:ea typeface="+mn-ea"/>
        <a:cs typeface="+mn-cs"/>
      </a:defRPr>
    </a:lvl3pPr>
    <a:lvl4pPr marL="1371600" algn="l" rtl="0" eaLnBrk="0" fontAlgn="base" hangingPunct="0">
      <a:spcBef>
        <a:spcPct val="30000"/>
      </a:spcBef>
      <a:spcAft>
        <a:spcPct val="0"/>
      </a:spcAft>
      <a:defRPr sz="1400" kern="1200">
        <a:solidFill>
          <a:schemeClr val="tx1"/>
        </a:solidFill>
        <a:latin typeface="Book Antiqua" pitchFamily="18" charset="0"/>
        <a:ea typeface="+mn-ea"/>
        <a:cs typeface="+mn-cs"/>
      </a:defRPr>
    </a:lvl4pPr>
    <a:lvl5pPr marL="1828800" algn="l" rtl="0" eaLnBrk="0" fontAlgn="base" hangingPunct="0">
      <a:spcBef>
        <a:spcPct val="30000"/>
      </a:spcBef>
      <a:spcAft>
        <a:spcPct val="0"/>
      </a:spcAft>
      <a:defRPr sz="14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43000" y="685800"/>
            <a:ext cx="4572000" cy="3429000"/>
          </a:xfrm>
          <a:ln/>
        </p:spPr>
      </p:sp>
      <p:sp>
        <p:nvSpPr>
          <p:cNvPr id="6553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730211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50938" y="692150"/>
            <a:ext cx="4556125" cy="3416300"/>
          </a:xfrm>
          <a:ln/>
        </p:spPr>
      </p:sp>
      <p:sp>
        <p:nvSpPr>
          <p:cNvPr id="66563"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424235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210070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50938" y="692150"/>
            <a:ext cx="4556125" cy="3416300"/>
          </a:xfrm>
          <a:ln/>
        </p:spPr>
      </p:sp>
      <p:sp>
        <p:nvSpPr>
          <p:cNvPr id="68611"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093233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50938" y="692150"/>
            <a:ext cx="4556125" cy="3416300"/>
          </a:xfrm>
          <a:ln/>
        </p:spPr>
      </p:sp>
      <p:sp>
        <p:nvSpPr>
          <p:cNvPr id="69635"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327669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43000" y="685800"/>
            <a:ext cx="4572000" cy="3429000"/>
          </a:xfrm>
          <a:ln/>
        </p:spPr>
      </p:sp>
      <p:sp>
        <p:nvSpPr>
          <p:cNvPr id="7065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609290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43000" y="685800"/>
            <a:ext cx="4572000" cy="3429000"/>
          </a:xfrm>
          <a:ln/>
        </p:spPr>
      </p:sp>
      <p:sp>
        <p:nvSpPr>
          <p:cNvPr id="7168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703399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1143000" y="685800"/>
            <a:ext cx="4572000" cy="3429000"/>
          </a:xfrm>
          <a:ln/>
        </p:spPr>
      </p:sp>
      <p:sp>
        <p:nvSpPr>
          <p:cNvPr id="7270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943102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43000" y="685800"/>
            <a:ext cx="4572000" cy="3429000"/>
          </a:xfrm>
          <a:ln/>
        </p:spPr>
      </p:sp>
      <p:sp>
        <p:nvSpPr>
          <p:cNvPr id="7373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182724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143000" y="685800"/>
            <a:ext cx="4572000" cy="3429000"/>
          </a:xfrm>
          <a:ln/>
        </p:spPr>
      </p:sp>
      <p:sp>
        <p:nvSpPr>
          <p:cNvPr id="7475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646501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1143000" y="685800"/>
            <a:ext cx="4572000" cy="3429000"/>
          </a:xfrm>
          <a:ln/>
        </p:spPr>
      </p:sp>
      <p:sp>
        <p:nvSpPr>
          <p:cNvPr id="7577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4288916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1143000" y="685800"/>
            <a:ext cx="4572000" cy="3429000"/>
          </a:xfrm>
          <a:ln/>
        </p:spPr>
      </p:sp>
      <p:sp>
        <p:nvSpPr>
          <p:cNvPr id="7680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4289009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43000" y="685800"/>
            <a:ext cx="4572000" cy="3429000"/>
          </a:xfrm>
          <a:ln/>
        </p:spPr>
      </p:sp>
      <p:sp>
        <p:nvSpPr>
          <p:cNvPr id="7782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436568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143000" y="685800"/>
            <a:ext cx="4572000" cy="3429000"/>
          </a:xfrm>
          <a:ln/>
        </p:spPr>
      </p:sp>
      <p:sp>
        <p:nvSpPr>
          <p:cNvPr id="7885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993834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43000" y="685800"/>
            <a:ext cx="4572000" cy="3429000"/>
          </a:xfrm>
          <a:ln/>
        </p:spPr>
      </p:sp>
      <p:sp>
        <p:nvSpPr>
          <p:cNvPr id="7987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732188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143000" y="685800"/>
            <a:ext cx="4572000" cy="3429000"/>
          </a:xfrm>
          <a:ln/>
        </p:spPr>
      </p:sp>
      <p:sp>
        <p:nvSpPr>
          <p:cNvPr id="8089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789063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43000" y="685800"/>
            <a:ext cx="4572000" cy="3429000"/>
          </a:xfrm>
          <a:ln/>
        </p:spPr>
      </p:sp>
      <p:sp>
        <p:nvSpPr>
          <p:cNvPr id="8192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699638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43000" y="685800"/>
            <a:ext cx="4572000" cy="3429000"/>
          </a:xfrm>
          <a:ln/>
        </p:spPr>
      </p:sp>
      <p:sp>
        <p:nvSpPr>
          <p:cNvPr id="8294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132877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43000" y="685800"/>
            <a:ext cx="4572000" cy="3429000"/>
          </a:xfrm>
          <a:ln/>
        </p:spPr>
      </p:sp>
      <p:sp>
        <p:nvSpPr>
          <p:cNvPr id="8397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107309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43000" y="685800"/>
            <a:ext cx="4572000" cy="3429000"/>
          </a:xfrm>
          <a:ln/>
        </p:spPr>
      </p:sp>
      <p:sp>
        <p:nvSpPr>
          <p:cNvPr id="8499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261959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43000" y="685800"/>
            <a:ext cx="4572000" cy="3429000"/>
          </a:xfrm>
          <a:ln/>
        </p:spPr>
      </p:sp>
      <p:sp>
        <p:nvSpPr>
          <p:cNvPr id="8601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157516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43000" y="685800"/>
            <a:ext cx="4572000" cy="3429000"/>
          </a:xfrm>
          <a:ln/>
        </p:spPr>
      </p:sp>
      <p:sp>
        <p:nvSpPr>
          <p:cNvPr id="8704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6207495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43000" y="685800"/>
            <a:ext cx="4572000" cy="3429000"/>
          </a:xfrm>
          <a:ln/>
        </p:spPr>
      </p:sp>
      <p:sp>
        <p:nvSpPr>
          <p:cNvPr id="8806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894781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143000" y="685800"/>
            <a:ext cx="4572000" cy="3429000"/>
          </a:xfrm>
          <a:ln/>
        </p:spPr>
      </p:sp>
      <p:sp>
        <p:nvSpPr>
          <p:cNvPr id="8909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651339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43000" y="685800"/>
            <a:ext cx="4572000" cy="3429000"/>
          </a:xfrm>
          <a:ln/>
        </p:spPr>
      </p:sp>
      <p:sp>
        <p:nvSpPr>
          <p:cNvPr id="9011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4063447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43000" y="685800"/>
            <a:ext cx="4572000" cy="3429000"/>
          </a:xfrm>
          <a:ln/>
        </p:spPr>
      </p:sp>
      <p:sp>
        <p:nvSpPr>
          <p:cNvPr id="9113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3122539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143000" y="685800"/>
            <a:ext cx="4572000" cy="3429000"/>
          </a:xfrm>
          <a:ln/>
        </p:spPr>
      </p:sp>
      <p:sp>
        <p:nvSpPr>
          <p:cNvPr id="9216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6505764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43000" y="685800"/>
            <a:ext cx="4572000" cy="3429000"/>
          </a:xfrm>
          <a:ln/>
        </p:spPr>
      </p:sp>
      <p:sp>
        <p:nvSpPr>
          <p:cNvPr id="9318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0492083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43000" y="685800"/>
            <a:ext cx="4572000" cy="3429000"/>
          </a:xfrm>
          <a:ln/>
        </p:spPr>
      </p:sp>
      <p:sp>
        <p:nvSpPr>
          <p:cNvPr id="9421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7714529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43000" y="685800"/>
            <a:ext cx="4572000" cy="3429000"/>
          </a:xfrm>
          <a:ln/>
        </p:spPr>
      </p:sp>
      <p:sp>
        <p:nvSpPr>
          <p:cNvPr id="9523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617245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43000" y="685800"/>
            <a:ext cx="4572000" cy="3429000"/>
          </a:xfrm>
          <a:ln/>
        </p:spPr>
      </p:sp>
      <p:sp>
        <p:nvSpPr>
          <p:cNvPr id="9625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7629256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143000" y="685800"/>
            <a:ext cx="4572000" cy="3429000"/>
          </a:xfrm>
          <a:ln/>
        </p:spPr>
      </p:sp>
      <p:sp>
        <p:nvSpPr>
          <p:cNvPr id="9728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9564277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143000" y="685800"/>
            <a:ext cx="4572000" cy="3429000"/>
          </a:xfrm>
          <a:ln/>
        </p:spPr>
      </p:sp>
      <p:sp>
        <p:nvSpPr>
          <p:cNvPr id="9830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0691063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143000" y="685800"/>
            <a:ext cx="4572000" cy="3429000"/>
          </a:xfrm>
          <a:ln/>
        </p:spPr>
      </p:sp>
      <p:sp>
        <p:nvSpPr>
          <p:cNvPr id="9933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3042813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43000" y="685800"/>
            <a:ext cx="4572000" cy="3429000"/>
          </a:xfrm>
          <a:ln/>
        </p:spPr>
      </p:sp>
      <p:sp>
        <p:nvSpPr>
          <p:cNvPr id="10035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2556048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143000" y="685800"/>
            <a:ext cx="4572000" cy="3429000"/>
          </a:xfrm>
          <a:ln/>
        </p:spPr>
      </p:sp>
      <p:sp>
        <p:nvSpPr>
          <p:cNvPr id="10137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8598393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43000" y="685800"/>
            <a:ext cx="4572000" cy="3429000"/>
          </a:xfrm>
          <a:ln/>
        </p:spPr>
      </p:sp>
      <p:sp>
        <p:nvSpPr>
          <p:cNvPr id="10240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4422528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143000" y="685800"/>
            <a:ext cx="4572000" cy="3429000"/>
          </a:xfrm>
          <a:ln/>
        </p:spPr>
      </p:sp>
      <p:sp>
        <p:nvSpPr>
          <p:cNvPr id="10342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4920585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43000" y="685800"/>
            <a:ext cx="4572000" cy="3429000"/>
          </a:xfrm>
          <a:ln/>
        </p:spPr>
      </p:sp>
      <p:sp>
        <p:nvSpPr>
          <p:cNvPr id="10445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41643423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1143000" y="685800"/>
            <a:ext cx="4572000" cy="3429000"/>
          </a:xfrm>
          <a:ln/>
        </p:spPr>
      </p:sp>
      <p:sp>
        <p:nvSpPr>
          <p:cNvPr id="10547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5465781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43000" y="685800"/>
            <a:ext cx="4572000" cy="3429000"/>
          </a:xfrm>
          <a:ln/>
        </p:spPr>
      </p:sp>
      <p:sp>
        <p:nvSpPr>
          <p:cNvPr id="10649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0902215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1143000" y="685800"/>
            <a:ext cx="4572000" cy="3429000"/>
          </a:xfrm>
          <a:ln/>
        </p:spPr>
      </p:sp>
      <p:sp>
        <p:nvSpPr>
          <p:cNvPr id="10752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0228821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xfrm>
            <a:off x="1143000" y="685800"/>
            <a:ext cx="4572000" cy="3429000"/>
          </a:xfrm>
          <a:ln/>
        </p:spPr>
      </p:sp>
      <p:sp>
        <p:nvSpPr>
          <p:cNvPr id="10854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7836351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43000" y="685800"/>
            <a:ext cx="4572000" cy="3429000"/>
          </a:xfrm>
          <a:ln/>
        </p:spPr>
      </p:sp>
      <p:sp>
        <p:nvSpPr>
          <p:cNvPr id="10957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5678909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1143000" y="685800"/>
            <a:ext cx="4572000" cy="3429000"/>
          </a:xfrm>
          <a:ln/>
        </p:spPr>
      </p:sp>
      <p:sp>
        <p:nvSpPr>
          <p:cNvPr id="11059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0156880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43000" y="685800"/>
            <a:ext cx="4572000" cy="3429000"/>
          </a:xfrm>
          <a:ln/>
        </p:spPr>
      </p:sp>
      <p:sp>
        <p:nvSpPr>
          <p:cNvPr id="11161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4523843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143000" y="685800"/>
            <a:ext cx="4572000" cy="3429000"/>
          </a:xfrm>
          <a:ln/>
        </p:spPr>
      </p:sp>
      <p:sp>
        <p:nvSpPr>
          <p:cNvPr id="11264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078680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43000" y="685800"/>
            <a:ext cx="4572000" cy="3429000"/>
          </a:xfrm>
          <a:ln/>
        </p:spPr>
      </p:sp>
      <p:sp>
        <p:nvSpPr>
          <p:cNvPr id="11366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8530633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143000" y="685800"/>
            <a:ext cx="4572000" cy="3429000"/>
          </a:xfrm>
          <a:ln/>
        </p:spPr>
      </p:sp>
      <p:sp>
        <p:nvSpPr>
          <p:cNvPr id="11469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9345895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43000" y="685800"/>
            <a:ext cx="4572000" cy="3429000"/>
          </a:xfrm>
          <a:ln/>
        </p:spPr>
      </p:sp>
      <p:sp>
        <p:nvSpPr>
          <p:cNvPr id="11571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3964216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1143000" y="685800"/>
            <a:ext cx="4572000" cy="3429000"/>
          </a:xfrm>
          <a:ln/>
        </p:spPr>
      </p:sp>
      <p:sp>
        <p:nvSpPr>
          <p:cNvPr id="11673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42852867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43000" y="685800"/>
            <a:ext cx="4572000" cy="3429000"/>
          </a:xfrm>
          <a:ln/>
        </p:spPr>
      </p:sp>
      <p:sp>
        <p:nvSpPr>
          <p:cNvPr id="11776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6449899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xfrm>
            <a:off x="1143000" y="685800"/>
            <a:ext cx="4572000" cy="3429000"/>
          </a:xfrm>
          <a:ln/>
        </p:spPr>
      </p:sp>
      <p:sp>
        <p:nvSpPr>
          <p:cNvPr id="11878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5745846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143000" y="685800"/>
            <a:ext cx="4572000" cy="3429000"/>
          </a:xfrm>
          <a:ln/>
        </p:spPr>
      </p:sp>
      <p:sp>
        <p:nvSpPr>
          <p:cNvPr id="11981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3886956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143000" y="685800"/>
            <a:ext cx="4572000" cy="3429000"/>
          </a:xfrm>
          <a:ln/>
        </p:spPr>
      </p:sp>
      <p:sp>
        <p:nvSpPr>
          <p:cNvPr id="12083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7028415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xfrm>
            <a:off x="1143000" y="685800"/>
            <a:ext cx="4572000" cy="3429000"/>
          </a:xfrm>
          <a:ln/>
        </p:spPr>
      </p:sp>
      <p:sp>
        <p:nvSpPr>
          <p:cNvPr id="12185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23984375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xfrm>
            <a:off x="1143000" y="685800"/>
            <a:ext cx="4572000" cy="3429000"/>
          </a:xfrm>
          <a:ln/>
        </p:spPr>
      </p:sp>
      <p:sp>
        <p:nvSpPr>
          <p:cNvPr id="122883"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073427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1143000" y="685800"/>
            <a:ext cx="4572000" cy="3429000"/>
          </a:xfrm>
          <a:ln/>
        </p:spPr>
      </p:sp>
      <p:sp>
        <p:nvSpPr>
          <p:cNvPr id="123907"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14976023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xfrm>
            <a:off x="1143000" y="685800"/>
            <a:ext cx="4572000" cy="3429000"/>
          </a:xfrm>
          <a:ln/>
        </p:spPr>
      </p:sp>
      <p:sp>
        <p:nvSpPr>
          <p:cNvPr id="12493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8394851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xfrm>
            <a:off x="1143000" y="685800"/>
            <a:ext cx="4572000" cy="3429000"/>
          </a:xfrm>
          <a:ln/>
        </p:spPr>
      </p:sp>
      <p:sp>
        <p:nvSpPr>
          <p:cNvPr id="12595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extLst>
      <p:ext uri="{BB962C8B-B14F-4D97-AF65-F5344CB8AC3E}">
        <p14:creationId xmlns:p14="http://schemas.microsoft.com/office/powerpoint/2010/main" val="37405423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3886200" y="0"/>
            <a:ext cx="2971800" cy="457200"/>
          </a:xfrm>
          <a:prstGeom prst="rect">
            <a:avLst/>
          </a:prstGeom>
          <a:noFill/>
          <a:ln w="9525">
            <a:noFill/>
            <a:miter lim="800000"/>
            <a:headEnd/>
            <a:tailEnd/>
          </a:ln>
          <a:effectLst/>
        </p:spPr>
        <p:txBody>
          <a:bodyPr wrap="none" anchor="ctr"/>
          <a:lstStyle/>
          <a:p>
            <a:endParaRPr lang="en-US"/>
          </a:p>
        </p:txBody>
      </p:sp>
      <p:sp>
        <p:nvSpPr>
          <p:cNvPr id="126979" name="Rectangle 3"/>
          <p:cNvSpPr>
            <a:spLocks noChangeArrowheads="1"/>
          </p:cNvSpPr>
          <p:nvPr/>
        </p:nvSpPr>
        <p:spPr bwMode="auto">
          <a:xfrm>
            <a:off x="3886200" y="8686800"/>
            <a:ext cx="2971800" cy="457200"/>
          </a:xfrm>
          <a:prstGeom prst="rect">
            <a:avLst/>
          </a:prstGeom>
          <a:noFill/>
          <a:ln w="9525">
            <a:noFill/>
            <a:miter lim="800000"/>
            <a:headEnd/>
            <a:tailEnd/>
          </a:ln>
          <a:effectLst/>
        </p:spPr>
        <p:txBody>
          <a:bodyPr lIns="19050" tIns="0" rIns="19050" bIns="0" anchor="b"/>
          <a:lstStyle/>
          <a:p>
            <a:pPr algn="r" eaLnBrk="0" hangingPunct="0"/>
            <a:r>
              <a:rPr lang="en-US" sz="1000"/>
              <a:t>2</a:t>
            </a:r>
          </a:p>
        </p:txBody>
      </p:sp>
      <p:sp>
        <p:nvSpPr>
          <p:cNvPr id="126980" name="Rectangle 4"/>
          <p:cNvSpPr>
            <a:spLocks noChangeArrowheads="1"/>
          </p:cNvSpPr>
          <p:nvPr/>
        </p:nvSpPr>
        <p:spPr bwMode="auto">
          <a:xfrm>
            <a:off x="0" y="8686800"/>
            <a:ext cx="2971800" cy="457200"/>
          </a:xfrm>
          <a:prstGeom prst="rect">
            <a:avLst/>
          </a:prstGeom>
          <a:noFill/>
          <a:ln w="9525">
            <a:noFill/>
            <a:miter lim="800000"/>
            <a:headEnd/>
            <a:tailEnd/>
          </a:ln>
          <a:effectLst/>
        </p:spPr>
        <p:txBody>
          <a:bodyPr wrap="none" anchor="ctr"/>
          <a:lstStyle/>
          <a:p>
            <a:endParaRPr lang="en-US"/>
          </a:p>
        </p:txBody>
      </p:sp>
      <p:sp>
        <p:nvSpPr>
          <p:cNvPr id="126981" name="Rectangle 5"/>
          <p:cNvSpPr>
            <a:spLocks noChangeArrowheads="1"/>
          </p:cNvSpPr>
          <p:nvPr/>
        </p:nvSpPr>
        <p:spPr bwMode="auto">
          <a:xfrm>
            <a:off x="0" y="0"/>
            <a:ext cx="2971800" cy="457200"/>
          </a:xfrm>
          <a:prstGeom prst="rect">
            <a:avLst/>
          </a:prstGeom>
          <a:noFill/>
          <a:ln w="9525">
            <a:noFill/>
            <a:miter lim="800000"/>
            <a:headEnd/>
            <a:tailEnd/>
          </a:ln>
          <a:effectLst/>
        </p:spPr>
        <p:txBody>
          <a:bodyPr wrap="none" anchor="ctr"/>
          <a:lstStyle/>
          <a:p>
            <a:endParaRPr lang="en-US"/>
          </a:p>
        </p:txBody>
      </p:sp>
      <p:sp>
        <p:nvSpPr>
          <p:cNvPr id="126982" name="Rectangle 6"/>
          <p:cNvSpPr>
            <a:spLocks noGrp="1" noRot="1" noChangeAspect="1" noChangeArrowheads="1" noTextEdit="1"/>
          </p:cNvSpPr>
          <p:nvPr>
            <p:ph type="sldImg"/>
          </p:nvPr>
        </p:nvSpPr>
        <p:spPr>
          <a:xfrm>
            <a:off x="1150938" y="692150"/>
            <a:ext cx="4556125" cy="3416300"/>
          </a:xfrm>
          <a:ln cap="flat"/>
        </p:spPr>
      </p:sp>
      <p:sp>
        <p:nvSpPr>
          <p:cNvPr id="126983" name="Rectangle 7"/>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593173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942DB890-7254-49E2-847B-D62648B9E10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9ACEEF65-BE18-4027-85C3-293EBDB9A98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9159AF85-58D8-403E-A08A-062D59D920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3C9FC7EC-C8C2-4F84-AE91-E5024EDAC2B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8" name="Rectangle 5"/>
          <p:cNvSpPr>
            <a:spLocks noGrp="1" noChangeArrowheads="1"/>
          </p:cNvSpPr>
          <p:nvPr>
            <p:ph type="sldNum" sz="quarter" idx="11"/>
          </p:nvPr>
        </p:nvSpPr>
        <p:spPr>
          <a:ln/>
        </p:spPr>
        <p:txBody>
          <a:bodyPr/>
          <a:lstStyle>
            <a:lvl1pPr>
              <a:defRPr/>
            </a:lvl1pPr>
          </a:lstStyle>
          <a:p>
            <a:pPr>
              <a:defRPr/>
            </a:pPr>
            <a:fld id="{EE794DA7-C51A-4CDB-B229-B9C1399A873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4" name="Rectangle 5"/>
          <p:cNvSpPr>
            <a:spLocks noGrp="1" noChangeArrowheads="1"/>
          </p:cNvSpPr>
          <p:nvPr>
            <p:ph type="sldNum" sz="quarter" idx="11"/>
          </p:nvPr>
        </p:nvSpPr>
        <p:spPr>
          <a:ln/>
        </p:spPr>
        <p:txBody>
          <a:bodyPr/>
          <a:lstStyle>
            <a:lvl1pPr>
              <a:defRPr/>
            </a:lvl1pPr>
          </a:lstStyle>
          <a:p>
            <a:pPr>
              <a:defRPr/>
            </a:pPr>
            <a:fld id="{65604AC0-8591-491A-BA61-9A46FC39CE4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3" name="Rectangle 5"/>
          <p:cNvSpPr>
            <a:spLocks noGrp="1" noChangeArrowheads="1"/>
          </p:cNvSpPr>
          <p:nvPr>
            <p:ph type="sldNum" sz="quarter" idx="11"/>
          </p:nvPr>
        </p:nvSpPr>
        <p:spPr>
          <a:ln/>
        </p:spPr>
        <p:txBody>
          <a:bodyPr/>
          <a:lstStyle>
            <a:lvl1pPr>
              <a:defRPr/>
            </a:lvl1pPr>
          </a:lstStyle>
          <a:p>
            <a:pPr>
              <a:defRPr/>
            </a:pPr>
            <a:fld id="{2C47336A-42EA-4F9A-8745-D56B35174F2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CA40B383-C6A4-48EF-A50C-6DEBA9C4F17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0408ADCC-F842-4B39-9D12-F106E6ED0DA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85668C05-5860-49E4-909E-20251EDD580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1E7435F3-EB59-49D0-82D0-3D39B1A3DCB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D4B24C87-6295-40BF-A893-D7D1F989501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7284" name="Rectangle 4"/>
          <p:cNvSpPr>
            <a:spLocks noGrp="1" noChangeArrowheads="1"/>
          </p:cNvSpPr>
          <p:nvPr>
            <p:ph type="ftr" sz="quarter" idx="3"/>
          </p:nvPr>
        </p:nvSpPr>
        <p:spPr bwMode="auto">
          <a:xfrm>
            <a:off x="685800" y="6248400"/>
            <a:ext cx="548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r>
              <a:rPr lang="en-US"/>
              <a:t>Operations  Management  --  Prof. Juran</a:t>
            </a:r>
          </a:p>
        </p:txBody>
      </p:sp>
      <p:sp>
        <p:nvSpPr>
          <p:cNvPr id="97285" name="Rectangle 5"/>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16EABBF6-86AD-448E-A3A7-D69305D3B40E}" type="slidenum">
              <a:rPr lang="en-US"/>
              <a:pPr>
                <a:defRPr/>
              </a:pPr>
              <a:t>‹#›</a:t>
            </a:fld>
            <a:endParaRPr lang="en-US"/>
          </a:p>
        </p:txBody>
      </p:sp>
      <p:sp>
        <p:nvSpPr>
          <p:cNvPr id="1030" name="Rectangle 6"/>
          <p:cNvSpPr>
            <a:spLocks noChangeArrowheads="1"/>
          </p:cNvSpPr>
          <p:nvPr userDrawn="1"/>
        </p:nvSpPr>
        <p:spPr bwMode="auto">
          <a:xfrm>
            <a:off x="6324600" y="6616700"/>
            <a:ext cx="2819400" cy="241300"/>
          </a:xfrm>
          <a:prstGeom prst="rect">
            <a:avLst/>
          </a:prstGeom>
          <a:noFill/>
          <a:ln w="9525">
            <a:noFill/>
            <a:miter lim="800000"/>
            <a:headEnd/>
            <a:tailEnd/>
          </a:ln>
          <a:effectLst/>
        </p:spPr>
        <p:txBody>
          <a:bodyPr lIns="90488" tIns="44450" rIns="90488" bIns="44450">
            <a:spAutoFit/>
          </a:bodyPr>
          <a:lstStyle/>
          <a:p>
            <a:pPr eaLnBrk="0" hangingPunct="0">
              <a:buFontTx/>
              <a:buChar char="©"/>
            </a:pPr>
            <a:r>
              <a:rPr lang="en-US" sz="1000" b="1" i="1">
                <a:solidFill>
                  <a:schemeClr val="bg1"/>
                </a:solidFill>
              </a:rPr>
              <a:t>The McGraw-Hill Companies, Inc., 2004</a:t>
            </a: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Book Antiqua" pitchFamily="18" charset="0"/>
        </a:defRPr>
      </a:lvl2pPr>
      <a:lvl3pPr algn="ctr" rtl="0" eaLnBrk="0" fontAlgn="base" hangingPunct="0">
        <a:spcBef>
          <a:spcPct val="0"/>
        </a:spcBef>
        <a:spcAft>
          <a:spcPct val="0"/>
        </a:spcAft>
        <a:defRPr sz="4400">
          <a:solidFill>
            <a:schemeClr val="tx2"/>
          </a:solidFill>
          <a:latin typeface="Book Antiqua" pitchFamily="18" charset="0"/>
        </a:defRPr>
      </a:lvl3pPr>
      <a:lvl4pPr algn="ctr" rtl="0" eaLnBrk="0" fontAlgn="base" hangingPunct="0">
        <a:spcBef>
          <a:spcPct val="0"/>
        </a:spcBef>
        <a:spcAft>
          <a:spcPct val="0"/>
        </a:spcAft>
        <a:defRPr sz="4400">
          <a:solidFill>
            <a:schemeClr val="tx2"/>
          </a:solidFill>
          <a:latin typeface="Book Antiqua" pitchFamily="18" charset="0"/>
        </a:defRPr>
      </a:lvl4pPr>
      <a:lvl5pPr algn="ctr" rtl="0" eaLnBrk="0" fontAlgn="base" hangingPunct="0">
        <a:spcBef>
          <a:spcPct val="0"/>
        </a:spcBef>
        <a:spcAft>
          <a:spcPct val="0"/>
        </a:spcAft>
        <a:defRPr sz="4400">
          <a:solidFill>
            <a:schemeClr val="tx2"/>
          </a:solidFill>
          <a:latin typeface="Book Antiqua" pitchFamily="18" charset="0"/>
        </a:defRPr>
      </a:lvl5pPr>
      <a:lvl6pPr marL="457200" algn="ctr" rtl="0" fontAlgn="base">
        <a:spcBef>
          <a:spcPct val="0"/>
        </a:spcBef>
        <a:spcAft>
          <a:spcPct val="0"/>
        </a:spcAft>
        <a:defRPr sz="4400">
          <a:solidFill>
            <a:schemeClr val="tx2"/>
          </a:solidFill>
          <a:latin typeface="Book Antiqua" pitchFamily="18" charset="0"/>
        </a:defRPr>
      </a:lvl6pPr>
      <a:lvl7pPr marL="914400" algn="ctr" rtl="0" fontAlgn="base">
        <a:spcBef>
          <a:spcPct val="0"/>
        </a:spcBef>
        <a:spcAft>
          <a:spcPct val="0"/>
        </a:spcAft>
        <a:defRPr sz="4400">
          <a:solidFill>
            <a:schemeClr val="tx2"/>
          </a:solidFill>
          <a:latin typeface="Book Antiqua" pitchFamily="18" charset="0"/>
        </a:defRPr>
      </a:lvl7pPr>
      <a:lvl8pPr marL="1371600" algn="ctr" rtl="0" fontAlgn="base">
        <a:spcBef>
          <a:spcPct val="0"/>
        </a:spcBef>
        <a:spcAft>
          <a:spcPct val="0"/>
        </a:spcAft>
        <a:defRPr sz="4400">
          <a:solidFill>
            <a:schemeClr val="tx2"/>
          </a:solidFill>
          <a:latin typeface="Book Antiqua" pitchFamily="18" charset="0"/>
        </a:defRPr>
      </a:lvl8pPr>
      <a:lvl9pPr marL="1828800" algn="ctr" rtl="0" fontAlgn="base">
        <a:spcBef>
          <a:spcPct val="0"/>
        </a:spcBef>
        <a:spcAft>
          <a:spcPct val="0"/>
        </a:spcAft>
        <a:defRPr sz="4400">
          <a:solidFill>
            <a:schemeClr val="tx2"/>
          </a:solidFill>
          <a:latin typeface="Book Antiqua"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33.xml"/><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1.wmf"/><Relationship Id="rId4" Type="http://schemas.openxmlformats.org/officeDocument/2006/relationships/oleObject" Target="../embeddings/oleObject1.bin"/><Relationship Id="rId9" Type="http://schemas.openxmlformats.org/officeDocument/2006/relationships/image" Target="../media/image23.wmf"/></Relationships>
</file>

<file path=ppt/slides/_rels/slide34.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0.wmf"/><Relationship Id="rId4" Type="http://schemas.openxmlformats.org/officeDocument/2006/relationships/oleObject" Target="../embeddings/oleObject4.bin"/></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49.xml"/><Relationship Id="rId7"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34.wmf"/><Relationship Id="rId5" Type="http://schemas.openxmlformats.org/officeDocument/2006/relationships/image" Target="../media/image31.wmf"/><Relationship Id="rId10" Type="http://schemas.openxmlformats.org/officeDocument/2006/relationships/oleObject" Target="../embeddings/oleObject8.bin"/><Relationship Id="rId4" Type="http://schemas.openxmlformats.org/officeDocument/2006/relationships/oleObject" Target="../embeddings/oleObject5.bin"/><Relationship Id="rId9" Type="http://schemas.openxmlformats.org/officeDocument/2006/relationships/image" Target="../media/image33.wmf"/></Relationships>
</file>

<file path=ppt/slides/_rels/slide50.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2405063" y="4191000"/>
            <a:ext cx="4359275" cy="823913"/>
          </a:xfrm>
          <a:prstGeom prst="rect">
            <a:avLst/>
          </a:prstGeom>
          <a:noFill/>
          <a:ln w="9525">
            <a:noFill/>
            <a:miter lim="800000"/>
            <a:headEnd/>
            <a:tailEnd/>
          </a:ln>
          <a:effectLst/>
        </p:spPr>
        <p:txBody>
          <a:bodyPr wrap="none">
            <a:spAutoFit/>
          </a:bodyPr>
          <a:lstStyle/>
          <a:p>
            <a:pPr algn="ctr"/>
            <a:r>
              <a:rPr lang="en-US" sz="4800"/>
              <a:t>Optimization II</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004" y="2514600"/>
            <a:ext cx="7193992" cy="13811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3075" name="Slide Number Placeholder 4"/>
          <p:cNvSpPr>
            <a:spLocks noGrp="1"/>
          </p:cNvSpPr>
          <p:nvPr>
            <p:ph type="sldNum" sz="quarter" idx="11"/>
          </p:nvPr>
        </p:nvSpPr>
        <p:spPr>
          <a:noFill/>
          <a:ln>
            <a:miter lim="800000"/>
            <a:headEnd/>
            <a:tailEnd/>
          </a:ln>
        </p:spPr>
        <p:txBody>
          <a:bodyPr/>
          <a:lstStyle/>
          <a:p>
            <a:fld id="{3E5103C7-AB65-4E86-9B0A-D75033E521C9}" type="slidenum">
              <a:rPr lang="en-US"/>
              <a:pPr/>
              <a:t>2</a:t>
            </a:fld>
            <a:endParaRPr lang="en-US"/>
          </a:p>
        </p:txBody>
      </p:sp>
      <p:sp>
        <p:nvSpPr>
          <p:cNvPr id="3076" name="Rectangle 2"/>
          <p:cNvSpPr>
            <a:spLocks noGrp="1" noChangeArrowheads="1"/>
          </p:cNvSpPr>
          <p:nvPr>
            <p:ph type="title"/>
          </p:nvPr>
        </p:nvSpPr>
        <p:spPr/>
        <p:txBody>
          <a:bodyPr/>
          <a:lstStyle/>
          <a:p>
            <a:pPr eaLnBrk="1" hangingPunct="1"/>
            <a:r>
              <a:rPr lang="en-US" smtClean="0"/>
              <a:t>Outline</a:t>
            </a:r>
          </a:p>
        </p:txBody>
      </p:sp>
      <p:sp>
        <p:nvSpPr>
          <p:cNvPr id="3077" name="Rectangle 3"/>
          <p:cNvSpPr>
            <a:spLocks noGrp="1" noChangeArrowheads="1"/>
          </p:cNvSpPr>
          <p:nvPr>
            <p:ph type="body" idx="1"/>
          </p:nvPr>
        </p:nvSpPr>
        <p:spPr>
          <a:xfrm>
            <a:off x="685800" y="1600200"/>
            <a:ext cx="7772400" cy="4114800"/>
          </a:xfrm>
        </p:spPr>
        <p:txBody>
          <a:bodyPr/>
          <a:lstStyle/>
          <a:p>
            <a:pPr eaLnBrk="1" hangingPunct="1">
              <a:buFontTx/>
              <a:buNone/>
            </a:pPr>
            <a:r>
              <a:rPr lang="en-US" smtClean="0"/>
              <a:t>Optimization Extensions </a:t>
            </a:r>
          </a:p>
          <a:p>
            <a:pPr eaLnBrk="1" hangingPunct="1"/>
            <a:r>
              <a:rPr lang="en-US" smtClean="0">
                <a:cs typeface="Times New Roman" pitchFamily="18" charset="0"/>
              </a:rPr>
              <a:t>Multiperiod Models</a:t>
            </a:r>
          </a:p>
          <a:p>
            <a:pPr lvl="1" eaLnBrk="1" hangingPunct="1"/>
            <a:r>
              <a:rPr lang="en-US" smtClean="0">
                <a:cs typeface="Times New Roman" pitchFamily="18" charset="0"/>
              </a:rPr>
              <a:t>Operations Planning: Sailboats</a:t>
            </a:r>
          </a:p>
          <a:p>
            <a:pPr eaLnBrk="1" hangingPunct="1"/>
            <a:r>
              <a:rPr lang="en-US" smtClean="0"/>
              <a:t>Ne</a:t>
            </a:r>
            <a:r>
              <a:rPr lang="en-US" smtClean="0">
                <a:cs typeface="Times New Roman" pitchFamily="18" charset="0"/>
              </a:rPr>
              <a:t>twork Flow Models </a:t>
            </a:r>
          </a:p>
          <a:p>
            <a:pPr lvl="1" eaLnBrk="1" hangingPunct="1"/>
            <a:r>
              <a:rPr lang="en-US" smtClean="0">
                <a:cs typeface="Times New Roman" pitchFamily="18" charset="0"/>
              </a:rPr>
              <a:t>Transportation Model: Beer Distribution</a:t>
            </a:r>
          </a:p>
          <a:p>
            <a:pPr lvl="1" eaLnBrk="1" hangingPunct="1"/>
            <a:r>
              <a:rPr lang="en-US" smtClean="0">
                <a:cs typeface="Times New Roman" pitchFamily="18" charset="0"/>
              </a:rPr>
              <a:t>Assignment Model: Contract Bidding</a:t>
            </a:r>
          </a:p>
          <a:p>
            <a:pPr eaLnBrk="1" hangingPunct="1"/>
            <a:endParaRPr lang="en-US" smtClean="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4099" name="Slide Number Placeholder 2"/>
          <p:cNvSpPr>
            <a:spLocks noGrp="1"/>
          </p:cNvSpPr>
          <p:nvPr>
            <p:ph type="sldNum" sz="quarter" idx="11"/>
          </p:nvPr>
        </p:nvSpPr>
        <p:spPr>
          <a:noFill/>
          <a:ln>
            <a:miter lim="800000"/>
            <a:headEnd/>
            <a:tailEnd/>
          </a:ln>
        </p:spPr>
        <p:txBody>
          <a:bodyPr/>
          <a:lstStyle/>
          <a:p>
            <a:fld id="{7B85B9C9-7C6D-4FF2-92CD-791D332410C4}" type="slidenum">
              <a:rPr lang="en-US"/>
              <a:pPr/>
              <a:t>3</a:t>
            </a:fld>
            <a:endParaRPr lang="en-US"/>
          </a:p>
        </p:txBody>
      </p:sp>
      <p:pic>
        <p:nvPicPr>
          <p:cNvPr id="4100" name="Picture 2"/>
          <p:cNvPicPr>
            <a:picLocks noChangeAspect="1" noChangeArrowheads="1"/>
          </p:cNvPicPr>
          <p:nvPr/>
        </p:nvPicPr>
        <p:blipFill>
          <a:blip r:embed="rId3" cstate="print"/>
          <a:srcRect/>
          <a:stretch>
            <a:fillRect/>
          </a:stretch>
        </p:blipFill>
        <p:spPr bwMode="auto">
          <a:xfrm>
            <a:off x="228600" y="1638300"/>
            <a:ext cx="8686800" cy="30099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5123" name="Slide Number Placeholder 2"/>
          <p:cNvSpPr>
            <a:spLocks noGrp="1"/>
          </p:cNvSpPr>
          <p:nvPr>
            <p:ph type="sldNum" sz="quarter" idx="11"/>
          </p:nvPr>
        </p:nvSpPr>
        <p:spPr>
          <a:noFill/>
          <a:ln>
            <a:miter lim="800000"/>
            <a:headEnd/>
            <a:tailEnd/>
          </a:ln>
        </p:spPr>
        <p:txBody>
          <a:bodyPr/>
          <a:lstStyle/>
          <a:p>
            <a:fld id="{4D221D23-EFAD-448A-A16D-CC2170284F1A}" type="slidenum">
              <a:rPr lang="en-US"/>
              <a:pPr/>
              <a:t>4</a:t>
            </a:fld>
            <a:endParaRPr lang="en-US"/>
          </a:p>
        </p:txBody>
      </p:sp>
      <p:pic>
        <p:nvPicPr>
          <p:cNvPr id="5124" name="Picture 2"/>
          <p:cNvPicPr>
            <a:picLocks noChangeAspect="1" noChangeArrowheads="1"/>
          </p:cNvPicPr>
          <p:nvPr/>
        </p:nvPicPr>
        <p:blipFill>
          <a:blip r:embed="rId3" cstate="print"/>
          <a:srcRect/>
          <a:stretch>
            <a:fillRect/>
          </a:stretch>
        </p:blipFill>
        <p:spPr bwMode="auto">
          <a:xfrm>
            <a:off x="1066800" y="388938"/>
            <a:ext cx="7010400" cy="5046662"/>
          </a:xfrm>
          <a:prstGeom prst="rect">
            <a:avLst/>
          </a:prstGeom>
          <a:noFill/>
          <a:ln w="9525">
            <a:noFill/>
            <a:miter lim="800000"/>
            <a:headEnd type="none" w="sm" len="sm"/>
            <a:tailEnd type="none" w="sm" len="sm"/>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6147" name="Slide Number Placeholder 2"/>
          <p:cNvSpPr>
            <a:spLocks noGrp="1"/>
          </p:cNvSpPr>
          <p:nvPr>
            <p:ph type="sldNum" sz="quarter" idx="11"/>
          </p:nvPr>
        </p:nvSpPr>
        <p:spPr>
          <a:noFill/>
          <a:ln>
            <a:miter lim="800000"/>
            <a:headEnd/>
            <a:tailEnd/>
          </a:ln>
        </p:spPr>
        <p:txBody>
          <a:bodyPr/>
          <a:lstStyle/>
          <a:p>
            <a:fld id="{25246D21-9FDD-4105-99B2-F8E200212CA5}" type="slidenum">
              <a:rPr lang="en-US"/>
              <a:pPr/>
              <a:t>5</a:t>
            </a:fld>
            <a:endParaRPr lang="en-US"/>
          </a:p>
        </p:txBody>
      </p:sp>
      <p:pic>
        <p:nvPicPr>
          <p:cNvPr id="6148" name="Picture 2"/>
          <p:cNvPicPr>
            <a:picLocks noChangeAspect="1" noChangeArrowheads="1"/>
          </p:cNvPicPr>
          <p:nvPr/>
        </p:nvPicPr>
        <p:blipFill>
          <a:blip r:embed="rId3" cstate="print"/>
          <a:srcRect/>
          <a:stretch>
            <a:fillRect/>
          </a:stretch>
        </p:blipFill>
        <p:spPr bwMode="auto">
          <a:xfrm>
            <a:off x="1581150" y="762000"/>
            <a:ext cx="5981700" cy="3351213"/>
          </a:xfrm>
          <a:prstGeom prst="rect">
            <a:avLst/>
          </a:prstGeom>
          <a:noFill/>
          <a:ln w="9525">
            <a:noFill/>
            <a:miter lim="800000"/>
            <a:headEnd type="none" w="sm" len="sm"/>
            <a:tailEnd type="none" w="sm" len="sm"/>
          </a:ln>
          <a:effectLst/>
        </p:spPr>
      </p:pic>
      <p:sp>
        <p:nvSpPr>
          <p:cNvPr id="6149" name="AutoShape 3"/>
          <p:cNvSpPr>
            <a:spLocks noChangeArrowheads="1"/>
          </p:cNvSpPr>
          <p:nvPr/>
        </p:nvSpPr>
        <p:spPr bwMode="auto">
          <a:xfrm>
            <a:off x="3810000" y="5029200"/>
            <a:ext cx="4551363" cy="693738"/>
          </a:xfrm>
          <a:prstGeom prst="wedgeRoundRectCallout">
            <a:avLst>
              <a:gd name="adj1" fmla="val -23491"/>
              <a:gd name="adj2" fmla="val -184782"/>
              <a:gd name="adj3" fmla="val 16667"/>
            </a:avLst>
          </a:prstGeom>
          <a:solidFill>
            <a:srgbClr val="CC99FF"/>
          </a:solidFill>
          <a:ln w="9525">
            <a:solidFill>
              <a:schemeClr val="tx1"/>
            </a:solidFill>
            <a:miter lim="800000"/>
            <a:headEnd type="none" w="sm" len="sm"/>
            <a:tailEnd type="none" w="sm" len="sm"/>
          </a:ln>
          <a:effectLst/>
        </p:spPr>
        <p:txBody>
          <a:bodyPr wrap="none">
            <a:spAutoFit/>
          </a:bodyPr>
          <a:lstStyle/>
          <a:p>
            <a:r>
              <a:rPr lang="en-US" sz="1200"/>
              <a:t>Most important number: Shadow Price</a:t>
            </a:r>
          </a:p>
          <a:p>
            <a:r>
              <a:rPr lang="en-US" sz="1200"/>
              <a:t>The change in the objective function that would result from </a:t>
            </a:r>
          </a:p>
          <a:p>
            <a:r>
              <a:rPr lang="en-US" sz="1200"/>
              <a:t>a one-unit increase in the right-hand side of a constraint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4"/>
          <p:cNvSpPr>
            <a:spLocks noGrp="1"/>
          </p:cNvSpPr>
          <p:nvPr>
            <p:ph type="ftr" sz="quarter" idx="10"/>
          </p:nvPr>
        </p:nvSpPr>
        <p:spPr>
          <a:noFill/>
          <a:ln>
            <a:miter lim="800000"/>
            <a:headEnd/>
            <a:tailEnd/>
          </a:ln>
        </p:spPr>
        <p:txBody>
          <a:bodyPr/>
          <a:lstStyle/>
          <a:p>
            <a:r>
              <a:rPr lang="en-US"/>
              <a:t>Operations  Management  --  Prof. Juran</a:t>
            </a:r>
          </a:p>
        </p:txBody>
      </p:sp>
      <p:sp>
        <p:nvSpPr>
          <p:cNvPr id="7171" name="Slide Number Placeholder 5"/>
          <p:cNvSpPr>
            <a:spLocks noGrp="1"/>
          </p:cNvSpPr>
          <p:nvPr>
            <p:ph type="sldNum" sz="quarter" idx="11"/>
          </p:nvPr>
        </p:nvSpPr>
        <p:spPr>
          <a:noFill/>
          <a:ln>
            <a:miter lim="800000"/>
            <a:headEnd/>
            <a:tailEnd/>
          </a:ln>
        </p:spPr>
        <p:txBody>
          <a:bodyPr/>
          <a:lstStyle/>
          <a:p>
            <a:fld id="{94B77413-A5F2-4129-BCF7-9D8D3DB951FE}" type="slidenum">
              <a:rPr lang="en-US"/>
              <a:pPr/>
              <a:t>6</a:t>
            </a:fld>
            <a:endParaRPr lang="en-US"/>
          </a:p>
        </p:txBody>
      </p:sp>
      <p:sp>
        <p:nvSpPr>
          <p:cNvPr id="7172" name="Rectangle 2"/>
          <p:cNvSpPr>
            <a:spLocks noGrp="1" noChangeArrowheads="1"/>
          </p:cNvSpPr>
          <p:nvPr>
            <p:ph type="title"/>
          </p:nvPr>
        </p:nvSpPr>
        <p:spPr/>
        <p:txBody>
          <a:bodyPr/>
          <a:lstStyle/>
          <a:p>
            <a:pPr eaLnBrk="1" hangingPunct="1"/>
            <a:r>
              <a:rPr lang="en-US" sz="4000" smtClean="0"/>
              <a:t>Sailboat Problem</a:t>
            </a:r>
          </a:p>
        </p:txBody>
      </p:sp>
      <p:sp>
        <p:nvSpPr>
          <p:cNvPr id="7173" name="Rectangle 3"/>
          <p:cNvSpPr>
            <a:spLocks noGrp="1" noChangeArrowheads="1"/>
          </p:cNvSpPr>
          <p:nvPr>
            <p:ph type="body" sz="half" idx="1"/>
          </p:nvPr>
        </p:nvSpPr>
        <p:spPr>
          <a:xfrm>
            <a:off x="685800" y="1828800"/>
            <a:ext cx="7696200" cy="2209800"/>
          </a:xfrm>
        </p:spPr>
        <p:txBody>
          <a:bodyPr/>
          <a:lstStyle/>
          <a:p>
            <a:pPr eaLnBrk="1" hangingPunct="1">
              <a:lnSpc>
                <a:spcPct val="90000"/>
              </a:lnSpc>
            </a:pPr>
            <a:r>
              <a:rPr lang="en-US" sz="2000" smtClean="0"/>
              <a:t>Sailco must determine how many sailboats to produce during each of the next four quarters. </a:t>
            </a:r>
          </a:p>
          <a:p>
            <a:pPr eaLnBrk="1" hangingPunct="1">
              <a:lnSpc>
                <a:spcPct val="90000"/>
              </a:lnSpc>
            </a:pPr>
            <a:r>
              <a:rPr lang="en-US" sz="2000" smtClean="0"/>
              <a:t>At the beginning of the first quarter, Sailco has an inventory of 10 sailboats.</a:t>
            </a:r>
          </a:p>
          <a:p>
            <a:pPr eaLnBrk="1" hangingPunct="1">
              <a:lnSpc>
                <a:spcPct val="90000"/>
              </a:lnSpc>
            </a:pPr>
            <a:r>
              <a:rPr lang="en-US" sz="2000" smtClean="0"/>
              <a:t>Sailco must meet demand on time. The demand during each of the next four quarters is as follows:</a:t>
            </a:r>
          </a:p>
        </p:txBody>
      </p:sp>
      <p:pic>
        <p:nvPicPr>
          <p:cNvPr id="7174" name="Picture 4"/>
          <p:cNvPicPr>
            <a:picLocks noGrp="1" noChangeAspect="1" noChangeArrowheads="1"/>
          </p:cNvPicPr>
          <p:nvPr>
            <p:ph sz="half" idx="2"/>
          </p:nvPr>
        </p:nvPicPr>
        <p:blipFill>
          <a:blip r:embed="rId3" cstate="print"/>
          <a:srcRect/>
          <a:stretch>
            <a:fillRect/>
          </a:stretch>
        </p:blipFill>
        <p:spPr>
          <a:xfrm>
            <a:off x="-2209800" y="4267200"/>
            <a:ext cx="13563600" cy="1292225"/>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p:cNvSpPr>
            <a:spLocks noGrp="1"/>
          </p:cNvSpPr>
          <p:nvPr>
            <p:ph type="ftr" sz="quarter" idx="10"/>
          </p:nvPr>
        </p:nvSpPr>
        <p:spPr>
          <a:noFill/>
          <a:ln>
            <a:miter lim="800000"/>
            <a:headEnd/>
            <a:tailEnd/>
          </a:ln>
        </p:spPr>
        <p:txBody>
          <a:bodyPr/>
          <a:lstStyle/>
          <a:p>
            <a:r>
              <a:rPr lang="en-US"/>
              <a:t>Operations  Management  --  Prof. Juran</a:t>
            </a:r>
          </a:p>
        </p:txBody>
      </p:sp>
      <p:sp>
        <p:nvSpPr>
          <p:cNvPr id="8195" name="Slide Number Placeholder 5"/>
          <p:cNvSpPr>
            <a:spLocks noGrp="1"/>
          </p:cNvSpPr>
          <p:nvPr>
            <p:ph type="sldNum" sz="quarter" idx="11"/>
          </p:nvPr>
        </p:nvSpPr>
        <p:spPr>
          <a:noFill/>
          <a:ln>
            <a:miter lim="800000"/>
            <a:headEnd/>
            <a:tailEnd/>
          </a:ln>
        </p:spPr>
        <p:txBody>
          <a:bodyPr/>
          <a:lstStyle/>
          <a:p>
            <a:fld id="{902900F2-D455-4B1F-997C-C651488E15BD}" type="slidenum">
              <a:rPr lang="en-US"/>
              <a:pPr/>
              <a:t>7</a:t>
            </a:fld>
            <a:endParaRPr lang="en-US"/>
          </a:p>
        </p:txBody>
      </p:sp>
      <p:sp>
        <p:nvSpPr>
          <p:cNvPr id="8196" name="Rectangle 2"/>
          <p:cNvSpPr>
            <a:spLocks noGrp="1" noChangeArrowheads="1"/>
          </p:cNvSpPr>
          <p:nvPr>
            <p:ph type="title"/>
          </p:nvPr>
        </p:nvSpPr>
        <p:spPr>
          <a:xfrm>
            <a:off x="685800" y="228600"/>
            <a:ext cx="7772400" cy="1143000"/>
          </a:xfrm>
        </p:spPr>
        <p:txBody>
          <a:bodyPr/>
          <a:lstStyle/>
          <a:p>
            <a:pPr eaLnBrk="1" hangingPunct="1"/>
            <a:r>
              <a:rPr lang="en-US" sz="4000" smtClean="0"/>
              <a:t>Sailboat Problem</a:t>
            </a:r>
          </a:p>
        </p:txBody>
      </p:sp>
      <p:sp>
        <p:nvSpPr>
          <p:cNvPr id="8197" name="Rectangle 3"/>
          <p:cNvSpPr>
            <a:spLocks noGrp="1" noChangeArrowheads="1"/>
          </p:cNvSpPr>
          <p:nvPr>
            <p:ph type="body" sz="half" idx="1"/>
          </p:nvPr>
        </p:nvSpPr>
        <p:spPr>
          <a:xfrm>
            <a:off x="685800" y="1295400"/>
            <a:ext cx="7696200" cy="4648200"/>
          </a:xfrm>
        </p:spPr>
        <p:txBody>
          <a:bodyPr/>
          <a:lstStyle/>
          <a:p>
            <a:pPr eaLnBrk="1" hangingPunct="1"/>
            <a:r>
              <a:rPr lang="en-US" sz="2000" smtClean="0"/>
              <a:t>Assume that sailboats made during a quarter can be used to meet demand for that quarter. </a:t>
            </a:r>
          </a:p>
          <a:p>
            <a:pPr eaLnBrk="1" hangingPunct="1"/>
            <a:r>
              <a:rPr lang="en-US" sz="2000" smtClean="0"/>
              <a:t>During each quarter, Sailco can produce up to 50 sailboats with regular-time employees, at a labor cost of $400 per sailboat. </a:t>
            </a:r>
          </a:p>
          <a:p>
            <a:pPr eaLnBrk="1" hangingPunct="1"/>
            <a:r>
              <a:rPr lang="en-US" sz="2000" smtClean="0"/>
              <a:t>By having employees work overtime during a quarter, Sailco can produce unlimited additional sailboats with overtime labor at a cost of $450 per sailboat.</a:t>
            </a:r>
          </a:p>
          <a:p>
            <a:pPr eaLnBrk="1" hangingPunct="1"/>
            <a:r>
              <a:rPr lang="en-US" sz="2000" smtClean="0"/>
              <a:t>At the end of each quarter (after production has occurred and the current quarter’s demand has been satisfied), a holding cost of $20 per sailboat is incurred. </a:t>
            </a:r>
          </a:p>
          <a:p>
            <a:pPr eaLnBrk="1" hangingPunct="1"/>
            <a:r>
              <a:rPr lang="en-US" sz="2000" smtClean="0"/>
              <a:t>Problem: Determine a production schedule to minimize the sum of production and inventory holding costs during the next four quarters.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0"/>
          </p:nvPr>
        </p:nvSpPr>
        <p:spPr>
          <a:noFill/>
          <a:ln>
            <a:miter lim="800000"/>
            <a:headEnd/>
            <a:tailEnd/>
          </a:ln>
        </p:spPr>
        <p:txBody>
          <a:bodyPr/>
          <a:lstStyle/>
          <a:p>
            <a:r>
              <a:rPr lang="en-US"/>
              <a:t>Operations  Management  --  Prof. Juran</a:t>
            </a:r>
          </a:p>
        </p:txBody>
      </p:sp>
      <p:sp>
        <p:nvSpPr>
          <p:cNvPr id="9219" name="Slide Number Placeholder 5"/>
          <p:cNvSpPr>
            <a:spLocks noGrp="1"/>
          </p:cNvSpPr>
          <p:nvPr>
            <p:ph type="sldNum" sz="quarter" idx="11"/>
          </p:nvPr>
        </p:nvSpPr>
        <p:spPr>
          <a:noFill/>
          <a:ln>
            <a:miter lim="800000"/>
            <a:headEnd/>
            <a:tailEnd/>
          </a:ln>
        </p:spPr>
        <p:txBody>
          <a:bodyPr/>
          <a:lstStyle/>
          <a:p>
            <a:fld id="{44DB0003-94BE-43D7-A0AC-49C6AF9C9567}" type="slidenum">
              <a:rPr lang="en-US"/>
              <a:pPr/>
              <a:t>8</a:t>
            </a:fld>
            <a:endParaRPr lang="en-US"/>
          </a:p>
        </p:txBody>
      </p:sp>
      <p:sp>
        <p:nvSpPr>
          <p:cNvPr id="9220" name="Rectangle 2"/>
          <p:cNvSpPr>
            <a:spLocks noGrp="1" noChangeArrowheads="1"/>
          </p:cNvSpPr>
          <p:nvPr>
            <p:ph type="title"/>
          </p:nvPr>
        </p:nvSpPr>
        <p:spPr>
          <a:xfrm>
            <a:off x="685800" y="228600"/>
            <a:ext cx="7772400" cy="1143000"/>
          </a:xfrm>
        </p:spPr>
        <p:txBody>
          <a:bodyPr/>
          <a:lstStyle/>
          <a:p>
            <a:pPr eaLnBrk="1" hangingPunct="1"/>
            <a:r>
              <a:rPr lang="en-US" sz="4000" smtClean="0"/>
              <a:t>Managerial Formulation</a:t>
            </a:r>
          </a:p>
        </p:txBody>
      </p:sp>
      <p:sp>
        <p:nvSpPr>
          <p:cNvPr id="9221" name="Rectangle 3"/>
          <p:cNvSpPr>
            <a:spLocks noChangeArrowheads="1"/>
          </p:cNvSpPr>
          <p:nvPr/>
        </p:nvSpPr>
        <p:spPr bwMode="auto">
          <a:xfrm>
            <a:off x="381000" y="1733550"/>
            <a:ext cx="8153400" cy="2282825"/>
          </a:xfrm>
          <a:prstGeom prst="rect">
            <a:avLst/>
          </a:prstGeom>
          <a:noFill/>
          <a:ln w="9525">
            <a:noFill/>
            <a:miter lim="800000"/>
            <a:headEnd/>
            <a:tailEnd/>
          </a:ln>
          <a:effectLst/>
        </p:spPr>
        <p:txBody>
          <a:bodyPr anchor="ctr">
            <a:spAutoFit/>
          </a:bodyPr>
          <a:lstStyle/>
          <a:p>
            <a:r>
              <a:rPr lang="en-US" b="1" u="sng"/>
              <a:t>Decision Variables</a:t>
            </a:r>
            <a:endParaRPr lang="en-US"/>
          </a:p>
          <a:p>
            <a:r>
              <a:rPr lang="en-US"/>
              <a:t>We need to decide on production quantities, both regular and overtime, for four quarters (eight decisions).</a:t>
            </a:r>
          </a:p>
          <a:p>
            <a:r>
              <a:rPr lang="en-US"/>
              <a:t>Note that on-hand inventory levels at the end of each quarter are also being decided, but those decisions will be implied by the production decisions.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4"/>
          <p:cNvSpPr>
            <a:spLocks noGrp="1"/>
          </p:cNvSpPr>
          <p:nvPr>
            <p:ph type="ftr" sz="quarter" idx="10"/>
          </p:nvPr>
        </p:nvSpPr>
        <p:spPr>
          <a:noFill/>
          <a:ln>
            <a:miter lim="800000"/>
            <a:headEnd/>
            <a:tailEnd/>
          </a:ln>
        </p:spPr>
        <p:txBody>
          <a:bodyPr/>
          <a:lstStyle/>
          <a:p>
            <a:r>
              <a:rPr lang="en-US"/>
              <a:t>Operations  Management  --  Prof. Juran</a:t>
            </a:r>
          </a:p>
        </p:txBody>
      </p:sp>
      <p:sp>
        <p:nvSpPr>
          <p:cNvPr id="10243" name="Slide Number Placeholder 5"/>
          <p:cNvSpPr>
            <a:spLocks noGrp="1"/>
          </p:cNvSpPr>
          <p:nvPr>
            <p:ph type="sldNum" sz="quarter" idx="11"/>
          </p:nvPr>
        </p:nvSpPr>
        <p:spPr>
          <a:noFill/>
          <a:ln>
            <a:miter lim="800000"/>
            <a:headEnd/>
            <a:tailEnd/>
          </a:ln>
        </p:spPr>
        <p:txBody>
          <a:bodyPr/>
          <a:lstStyle/>
          <a:p>
            <a:fld id="{91EB2326-B695-492D-9E2E-64921FCC6161}" type="slidenum">
              <a:rPr lang="en-US"/>
              <a:pPr/>
              <a:t>9</a:t>
            </a:fld>
            <a:endParaRPr lang="en-US"/>
          </a:p>
        </p:txBody>
      </p:sp>
      <p:sp>
        <p:nvSpPr>
          <p:cNvPr id="10244" name="Rectangle 2"/>
          <p:cNvSpPr>
            <a:spLocks noGrp="1" noChangeArrowheads="1"/>
          </p:cNvSpPr>
          <p:nvPr>
            <p:ph type="title"/>
          </p:nvPr>
        </p:nvSpPr>
        <p:spPr>
          <a:xfrm>
            <a:off x="685800" y="228600"/>
            <a:ext cx="7772400" cy="1143000"/>
          </a:xfrm>
        </p:spPr>
        <p:txBody>
          <a:bodyPr/>
          <a:lstStyle/>
          <a:p>
            <a:pPr eaLnBrk="1" hangingPunct="1"/>
            <a:r>
              <a:rPr lang="en-US" sz="4000" smtClean="0"/>
              <a:t>Managerial Formulation</a:t>
            </a:r>
          </a:p>
        </p:txBody>
      </p:sp>
      <p:sp>
        <p:nvSpPr>
          <p:cNvPr id="10245" name="Rectangle 3"/>
          <p:cNvSpPr>
            <a:spLocks noChangeArrowheads="1"/>
          </p:cNvSpPr>
          <p:nvPr/>
        </p:nvSpPr>
        <p:spPr bwMode="auto">
          <a:xfrm>
            <a:off x="838200" y="1828800"/>
            <a:ext cx="7696200" cy="1187450"/>
          </a:xfrm>
          <a:prstGeom prst="rect">
            <a:avLst/>
          </a:prstGeom>
          <a:noFill/>
          <a:ln w="9525">
            <a:noFill/>
            <a:miter lim="800000"/>
            <a:headEnd/>
            <a:tailEnd/>
          </a:ln>
          <a:effectLst/>
        </p:spPr>
        <p:txBody>
          <a:bodyPr anchor="ctr">
            <a:spAutoFit/>
          </a:bodyPr>
          <a:lstStyle/>
          <a:p>
            <a:r>
              <a:rPr lang="en-US" b="1" u="sng"/>
              <a:t>Objective Function</a:t>
            </a:r>
            <a:endParaRPr lang="en-US"/>
          </a:p>
          <a:p>
            <a:r>
              <a:rPr lang="en-US"/>
              <a:t>We’re trying to minimize the total labor cost of production, including both regular and overtime labor.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4"/>
          <p:cNvSpPr>
            <a:spLocks noGrp="1"/>
          </p:cNvSpPr>
          <p:nvPr>
            <p:ph type="ftr" sz="quarter" idx="10"/>
          </p:nvPr>
        </p:nvSpPr>
        <p:spPr>
          <a:noFill/>
          <a:ln>
            <a:miter lim="800000"/>
            <a:headEnd/>
            <a:tailEnd/>
          </a:ln>
        </p:spPr>
        <p:txBody>
          <a:bodyPr/>
          <a:lstStyle/>
          <a:p>
            <a:r>
              <a:rPr lang="en-US"/>
              <a:t>Operations  Management  --  Prof. Juran</a:t>
            </a:r>
          </a:p>
        </p:txBody>
      </p:sp>
      <p:sp>
        <p:nvSpPr>
          <p:cNvPr id="11267" name="Slide Number Placeholder 5"/>
          <p:cNvSpPr>
            <a:spLocks noGrp="1"/>
          </p:cNvSpPr>
          <p:nvPr>
            <p:ph type="sldNum" sz="quarter" idx="11"/>
          </p:nvPr>
        </p:nvSpPr>
        <p:spPr>
          <a:noFill/>
          <a:ln>
            <a:miter lim="800000"/>
            <a:headEnd/>
            <a:tailEnd/>
          </a:ln>
        </p:spPr>
        <p:txBody>
          <a:bodyPr/>
          <a:lstStyle/>
          <a:p>
            <a:fld id="{080556F4-77C8-43B9-9DA2-7DE77EAA15E1}" type="slidenum">
              <a:rPr lang="en-US"/>
              <a:pPr/>
              <a:t>10</a:t>
            </a:fld>
            <a:endParaRPr lang="en-US"/>
          </a:p>
        </p:txBody>
      </p:sp>
      <p:sp>
        <p:nvSpPr>
          <p:cNvPr id="11268" name="Rectangle 2"/>
          <p:cNvSpPr>
            <a:spLocks noGrp="1" noChangeArrowheads="1"/>
          </p:cNvSpPr>
          <p:nvPr>
            <p:ph type="title"/>
          </p:nvPr>
        </p:nvSpPr>
        <p:spPr>
          <a:xfrm>
            <a:off x="685800" y="228600"/>
            <a:ext cx="7772400" cy="1143000"/>
          </a:xfrm>
        </p:spPr>
        <p:txBody>
          <a:bodyPr/>
          <a:lstStyle/>
          <a:p>
            <a:pPr eaLnBrk="1" hangingPunct="1"/>
            <a:r>
              <a:rPr lang="en-US" sz="4000" smtClean="0"/>
              <a:t>Managerial Formulation</a:t>
            </a:r>
          </a:p>
        </p:txBody>
      </p:sp>
      <p:sp>
        <p:nvSpPr>
          <p:cNvPr id="11269" name="Rectangle 3"/>
          <p:cNvSpPr>
            <a:spLocks noChangeArrowheads="1"/>
          </p:cNvSpPr>
          <p:nvPr/>
        </p:nvSpPr>
        <p:spPr bwMode="auto">
          <a:xfrm>
            <a:off x="762000" y="1447800"/>
            <a:ext cx="7467600" cy="2647950"/>
          </a:xfrm>
          <a:prstGeom prst="rect">
            <a:avLst/>
          </a:prstGeom>
          <a:noFill/>
          <a:ln w="9525">
            <a:noFill/>
            <a:miter lim="800000"/>
            <a:headEnd/>
            <a:tailEnd/>
          </a:ln>
          <a:effectLst/>
        </p:spPr>
        <p:txBody>
          <a:bodyPr anchor="ctr">
            <a:spAutoFit/>
          </a:bodyPr>
          <a:lstStyle/>
          <a:p>
            <a:r>
              <a:rPr lang="en-US" b="1" u="sng"/>
              <a:t>Constraints</a:t>
            </a:r>
            <a:endParaRPr lang="en-US"/>
          </a:p>
          <a:p>
            <a:r>
              <a:rPr lang="en-US"/>
              <a:t>There is an upper limit on the number of boats built with regular labor in each quarter.</a:t>
            </a:r>
          </a:p>
          <a:p>
            <a:r>
              <a:rPr lang="en-US"/>
              <a:t>No backorders are allowed. This is equivalent to saying that inventory at the end of each quarter must be at least zero.</a:t>
            </a:r>
          </a:p>
          <a:p>
            <a:r>
              <a:rPr lang="en-US"/>
              <a:t>Production quantities must be non-negative.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12291" name="Slide Number Placeholder 4"/>
          <p:cNvSpPr>
            <a:spLocks noGrp="1"/>
          </p:cNvSpPr>
          <p:nvPr>
            <p:ph type="sldNum" sz="quarter" idx="11"/>
          </p:nvPr>
        </p:nvSpPr>
        <p:spPr>
          <a:noFill/>
          <a:ln>
            <a:miter lim="800000"/>
            <a:headEnd/>
            <a:tailEnd/>
          </a:ln>
        </p:spPr>
        <p:txBody>
          <a:bodyPr/>
          <a:lstStyle/>
          <a:p>
            <a:fld id="{9BE2395C-FC13-4D20-A997-3AFF44DA20ED}" type="slidenum">
              <a:rPr lang="en-US"/>
              <a:pPr/>
              <a:t>11</a:t>
            </a:fld>
            <a:endParaRPr lang="en-US"/>
          </a:p>
        </p:txBody>
      </p:sp>
      <p:sp>
        <p:nvSpPr>
          <p:cNvPr id="12292" name="Rectangle 2"/>
          <p:cNvSpPr>
            <a:spLocks noGrp="1" noChangeArrowheads="1"/>
          </p:cNvSpPr>
          <p:nvPr>
            <p:ph type="title"/>
          </p:nvPr>
        </p:nvSpPr>
        <p:spPr>
          <a:xfrm>
            <a:off x="685800" y="228600"/>
            <a:ext cx="7772400" cy="1143000"/>
          </a:xfrm>
        </p:spPr>
        <p:txBody>
          <a:bodyPr/>
          <a:lstStyle/>
          <a:p>
            <a:pPr eaLnBrk="1" hangingPunct="1"/>
            <a:r>
              <a:rPr lang="en-US" sz="4000" smtClean="0"/>
              <a:t>Managerial Formulation</a:t>
            </a:r>
          </a:p>
        </p:txBody>
      </p:sp>
      <p:sp>
        <p:nvSpPr>
          <p:cNvPr id="12293" name="Rectangle 3"/>
          <p:cNvSpPr>
            <a:spLocks noChangeArrowheads="1"/>
          </p:cNvSpPr>
          <p:nvPr/>
        </p:nvSpPr>
        <p:spPr bwMode="auto">
          <a:xfrm>
            <a:off x="685800" y="1235075"/>
            <a:ext cx="7620000" cy="1736725"/>
          </a:xfrm>
          <a:prstGeom prst="rect">
            <a:avLst/>
          </a:prstGeom>
          <a:noFill/>
          <a:ln w="9525">
            <a:noFill/>
            <a:miter lim="800000"/>
            <a:headEnd/>
            <a:tailEnd/>
          </a:ln>
          <a:effectLst/>
        </p:spPr>
        <p:txBody>
          <a:bodyPr anchor="ctr">
            <a:spAutoFit/>
          </a:bodyPr>
          <a:lstStyle/>
          <a:p>
            <a:pPr>
              <a:spcAft>
                <a:spcPct val="20000"/>
              </a:spcAft>
            </a:pPr>
            <a:r>
              <a:rPr lang="en-US" sz="2000"/>
              <a:t>Note that there is also an accounting constraint: Ending Inventory for each period is defined to be: </a:t>
            </a:r>
          </a:p>
          <a:p>
            <a:pPr algn="ctr">
              <a:spcAft>
                <a:spcPct val="20000"/>
              </a:spcAft>
            </a:pPr>
            <a:r>
              <a:rPr lang="en-US" sz="2000"/>
              <a:t>Beginning Inventory + Production – Demand</a:t>
            </a:r>
          </a:p>
          <a:p>
            <a:pPr>
              <a:spcAft>
                <a:spcPct val="20000"/>
              </a:spcAft>
            </a:pPr>
            <a:r>
              <a:rPr lang="en-US" sz="2000"/>
              <a:t>This is not a constraint in the usual Solver sense, but useful to link the quarters together in this multi-period model. </a:t>
            </a:r>
          </a:p>
        </p:txBody>
      </p:sp>
      <p:pic>
        <p:nvPicPr>
          <p:cNvPr id="12294" name="Picture 4"/>
          <p:cNvPicPr>
            <a:picLocks noGrp="1" noChangeAspect="1" noChangeArrowheads="1"/>
          </p:cNvPicPr>
          <p:nvPr>
            <p:ph idx="1"/>
          </p:nvPr>
        </p:nvPicPr>
        <p:blipFill>
          <a:blip r:embed="rId3" cstate="print"/>
          <a:srcRect/>
          <a:stretch>
            <a:fillRect/>
          </a:stretch>
        </p:blipFill>
        <p:spPr>
          <a:xfrm>
            <a:off x="1066800" y="3246438"/>
            <a:ext cx="7010400" cy="2849562"/>
          </a:xfr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p:cNvSpPr>
            <a:spLocks noGrp="1"/>
          </p:cNvSpPr>
          <p:nvPr>
            <p:ph type="ftr" sz="quarter" idx="10"/>
          </p:nvPr>
        </p:nvSpPr>
        <p:spPr>
          <a:noFill/>
          <a:ln>
            <a:miter lim="800000"/>
            <a:headEnd/>
            <a:tailEnd/>
          </a:ln>
        </p:spPr>
        <p:txBody>
          <a:bodyPr/>
          <a:lstStyle/>
          <a:p>
            <a:r>
              <a:rPr lang="en-US"/>
              <a:t>Operations  Management  --  Prof. Juran</a:t>
            </a:r>
          </a:p>
        </p:txBody>
      </p:sp>
      <p:sp>
        <p:nvSpPr>
          <p:cNvPr id="13315" name="Slide Number Placeholder 5"/>
          <p:cNvSpPr>
            <a:spLocks noGrp="1"/>
          </p:cNvSpPr>
          <p:nvPr>
            <p:ph type="sldNum" sz="quarter" idx="11"/>
          </p:nvPr>
        </p:nvSpPr>
        <p:spPr>
          <a:noFill/>
          <a:ln>
            <a:miter lim="800000"/>
            <a:headEnd/>
            <a:tailEnd/>
          </a:ln>
        </p:spPr>
        <p:txBody>
          <a:bodyPr/>
          <a:lstStyle/>
          <a:p>
            <a:fld id="{1EFF89CD-1056-4DE4-94DC-7FA2AB1AE529}" type="slidenum">
              <a:rPr lang="en-US"/>
              <a:pPr/>
              <a:t>12</a:t>
            </a:fld>
            <a:endParaRPr lang="en-US"/>
          </a:p>
        </p:txBody>
      </p:sp>
      <p:sp>
        <p:nvSpPr>
          <p:cNvPr id="13316" name="Rectangle 2"/>
          <p:cNvSpPr>
            <a:spLocks noGrp="1" noChangeArrowheads="1"/>
          </p:cNvSpPr>
          <p:nvPr>
            <p:ph type="title"/>
          </p:nvPr>
        </p:nvSpPr>
        <p:spPr>
          <a:xfrm>
            <a:off x="685800" y="228600"/>
            <a:ext cx="7772400" cy="1143000"/>
          </a:xfrm>
        </p:spPr>
        <p:txBody>
          <a:bodyPr/>
          <a:lstStyle/>
          <a:p>
            <a:pPr eaLnBrk="1" hangingPunct="1"/>
            <a:r>
              <a:rPr lang="en-US" smtClean="0"/>
              <a:t>Mathematical Formulation </a:t>
            </a:r>
          </a:p>
        </p:txBody>
      </p:sp>
      <p:sp>
        <p:nvSpPr>
          <p:cNvPr id="13317" name="Rectangle 3"/>
          <p:cNvSpPr>
            <a:spLocks noChangeArrowheads="1"/>
          </p:cNvSpPr>
          <p:nvPr/>
        </p:nvSpPr>
        <p:spPr bwMode="auto">
          <a:xfrm>
            <a:off x="977900" y="1338263"/>
            <a:ext cx="7189788" cy="1771650"/>
          </a:xfrm>
          <a:prstGeom prst="rect">
            <a:avLst/>
          </a:prstGeom>
          <a:noFill/>
          <a:ln w="9525">
            <a:noFill/>
            <a:miter lim="800000"/>
            <a:headEnd/>
            <a:tailEnd/>
          </a:ln>
          <a:effectLst/>
        </p:spPr>
        <p:txBody>
          <a:bodyPr wrap="none" anchor="ctr">
            <a:spAutoFit/>
          </a:bodyPr>
          <a:lstStyle/>
          <a:p>
            <a:pPr>
              <a:spcAft>
                <a:spcPct val="20000"/>
              </a:spcAft>
            </a:pPr>
            <a:r>
              <a:rPr lang="en-US" b="1" u="sng"/>
              <a:t>Decision Variables</a:t>
            </a:r>
            <a:endParaRPr lang="en-US"/>
          </a:p>
          <a:p>
            <a:pPr>
              <a:spcAft>
                <a:spcPct val="20000"/>
              </a:spcAft>
            </a:pPr>
            <a:r>
              <a:rPr lang="en-US" i="1"/>
              <a:t>P</a:t>
            </a:r>
            <a:r>
              <a:rPr lang="en-US" i="1" baseline="-25000"/>
              <a:t>ij</a:t>
            </a:r>
            <a:r>
              <a:rPr lang="en-US"/>
              <a:t> = Production of type </a:t>
            </a:r>
            <a:r>
              <a:rPr lang="en-US" i="1"/>
              <a:t>i</a:t>
            </a:r>
            <a:r>
              <a:rPr lang="en-US"/>
              <a:t> in period </a:t>
            </a:r>
            <a:r>
              <a:rPr lang="en-US" i="1"/>
              <a:t>j</a:t>
            </a:r>
            <a:r>
              <a:rPr lang="en-US"/>
              <a:t>.</a:t>
            </a:r>
          </a:p>
          <a:p>
            <a:pPr>
              <a:spcAft>
                <a:spcPct val="20000"/>
              </a:spcAft>
            </a:pPr>
            <a:r>
              <a:rPr lang="en-US"/>
              <a:t>Let </a:t>
            </a:r>
            <a:r>
              <a:rPr lang="en-US" i="1"/>
              <a:t>i</a:t>
            </a:r>
            <a:r>
              <a:rPr lang="en-US"/>
              <a:t> index labor type; 0 is regular and 1 is overtime.</a:t>
            </a:r>
          </a:p>
          <a:p>
            <a:pPr>
              <a:spcAft>
                <a:spcPct val="20000"/>
              </a:spcAft>
            </a:pPr>
            <a:r>
              <a:rPr lang="en-US"/>
              <a:t>Let </a:t>
            </a:r>
            <a:r>
              <a:rPr lang="en-US" i="1"/>
              <a:t>j</a:t>
            </a:r>
            <a:r>
              <a:rPr lang="en-US"/>
              <a:t> index quarters; 1 through 4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14339" name="Slide Number Placeholder 4"/>
          <p:cNvSpPr>
            <a:spLocks noGrp="1"/>
          </p:cNvSpPr>
          <p:nvPr>
            <p:ph type="sldNum" sz="quarter" idx="11"/>
          </p:nvPr>
        </p:nvSpPr>
        <p:spPr>
          <a:noFill/>
          <a:ln>
            <a:miter lim="800000"/>
            <a:headEnd/>
            <a:tailEnd/>
          </a:ln>
        </p:spPr>
        <p:txBody>
          <a:bodyPr/>
          <a:lstStyle/>
          <a:p>
            <a:fld id="{65C9C49A-CEBF-4544-A31B-6928484D7FAC}" type="slidenum">
              <a:rPr lang="en-US"/>
              <a:pPr/>
              <a:t>13</a:t>
            </a:fld>
            <a:endParaRPr lang="en-US"/>
          </a:p>
        </p:txBody>
      </p:sp>
      <p:sp>
        <p:nvSpPr>
          <p:cNvPr id="14340" name="Rectangle 2"/>
          <p:cNvSpPr>
            <a:spLocks noGrp="1" noChangeArrowheads="1"/>
          </p:cNvSpPr>
          <p:nvPr>
            <p:ph type="title"/>
          </p:nvPr>
        </p:nvSpPr>
        <p:spPr/>
        <p:txBody>
          <a:bodyPr/>
          <a:lstStyle/>
          <a:p>
            <a:pPr eaLnBrk="1" hangingPunct="1"/>
            <a:r>
              <a:rPr lang="en-US" smtClean="0"/>
              <a:t>Mathematical Formulation </a:t>
            </a:r>
          </a:p>
        </p:txBody>
      </p:sp>
      <p:pic>
        <p:nvPicPr>
          <p:cNvPr id="14341" name="Picture 3"/>
          <p:cNvPicPr>
            <a:picLocks noGrp="1" noChangeAspect="1" noChangeArrowheads="1"/>
          </p:cNvPicPr>
          <p:nvPr>
            <p:ph idx="1"/>
          </p:nvPr>
        </p:nvPicPr>
        <p:blipFill>
          <a:blip r:embed="rId3" cstate="print"/>
          <a:srcRect/>
          <a:stretch>
            <a:fillRect/>
          </a:stretch>
        </p:blipFill>
        <p:spPr>
          <a:xfrm>
            <a:off x="990600" y="1844675"/>
            <a:ext cx="10287000" cy="4098925"/>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15363" name="Slide Number Placeholder 4"/>
          <p:cNvSpPr>
            <a:spLocks noGrp="1"/>
          </p:cNvSpPr>
          <p:nvPr>
            <p:ph type="sldNum" sz="quarter" idx="11"/>
          </p:nvPr>
        </p:nvSpPr>
        <p:spPr>
          <a:noFill/>
          <a:ln>
            <a:miter lim="800000"/>
            <a:headEnd/>
            <a:tailEnd/>
          </a:ln>
        </p:spPr>
        <p:txBody>
          <a:bodyPr/>
          <a:lstStyle/>
          <a:p>
            <a:fld id="{3B82A2DD-6595-448A-A35E-1F4D403C87F6}" type="slidenum">
              <a:rPr lang="en-US"/>
              <a:pPr/>
              <a:t>14</a:t>
            </a:fld>
            <a:endParaRPr lang="en-US"/>
          </a:p>
        </p:txBody>
      </p:sp>
      <p:sp>
        <p:nvSpPr>
          <p:cNvPr id="15364" name="Rectangle 2"/>
          <p:cNvSpPr>
            <a:spLocks noGrp="1" noChangeArrowheads="1"/>
          </p:cNvSpPr>
          <p:nvPr>
            <p:ph type="title"/>
          </p:nvPr>
        </p:nvSpPr>
        <p:spPr/>
        <p:txBody>
          <a:bodyPr/>
          <a:lstStyle/>
          <a:p>
            <a:pPr eaLnBrk="1" hangingPunct="1"/>
            <a:r>
              <a:rPr lang="en-US" smtClean="0"/>
              <a:t>Mathematical Formulation </a:t>
            </a:r>
          </a:p>
        </p:txBody>
      </p:sp>
      <p:pic>
        <p:nvPicPr>
          <p:cNvPr id="15365" name="Picture 3"/>
          <p:cNvPicPr>
            <a:picLocks noGrp="1" noChangeAspect="1" noChangeArrowheads="1"/>
          </p:cNvPicPr>
          <p:nvPr>
            <p:ph idx="1"/>
          </p:nvPr>
        </p:nvPicPr>
        <p:blipFill>
          <a:blip r:embed="rId3" cstate="print"/>
          <a:srcRect/>
          <a:stretch>
            <a:fillRect/>
          </a:stretch>
        </p:blipFill>
        <p:spPr>
          <a:xfrm>
            <a:off x="914400" y="2044700"/>
            <a:ext cx="11812588" cy="3289300"/>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16387" name="Slide Number Placeholder 4"/>
          <p:cNvSpPr>
            <a:spLocks noGrp="1"/>
          </p:cNvSpPr>
          <p:nvPr>
            <p:ph type="sldNum" sz="quarter" idx="11"/>
          </p:nvPr>
        </p:nvSpPr>
        <p:spPr>
          <a:noFill/>
          <a:ln>
            <a:miter lim="800000"/>
            <a:headEnd/>
            <a:tailEnd/>
          </a:ln>
        </p:spPr>
        <p:txBody>
          <a:bodyPr/>
          <a:lstStyle/>
          <a:p>
            <a:fld id="{D277FA08-734E-4EF3-B5D6-D2C4E99244CA}" type="slidenum">
              <a:rPr lang="en-US"/>
              <a:pPr/>
              <a:t>15</a:t>
            </a:fld>
            <a:endParaRPr lang="en-US"/>
          </a:p>
        </p:txBody>
      </p:sp>
      <p:sp>
        <p:nvSpPr>
          <p:cNvPr id="16388" name="Rectangle 2"/>
          <p:cNvSpPr>
            <a:spLocks noGrp="1" noChangeArrowheads="1"/>
          </p:cNvSpPr>
          <p:nvPr>
            <p:ph type="title"/>
          </p:nvPr>
        </p:nvSpPr>
        <p:spPr/>
        <p:txBody>
          <a:bodyPr/>
          <a:lstStyle/>
          <a:p>
            <a:pPr eaLnBrk="1" hangingPunct="1"/>
            <a:r>
              <a:rPr lang="en-US" smtClean="0"/>
              <a:t>Solution Methodology </a:t>
            </a:r>
          </a:p>
        </p:txBody>
      </p:sp>
      <p:pic>
        <p:nvPicPr>
          <p:cNvPr id="16389" name="Picture 3"/>
          <p:cNvPicPr>
            <a:picLocks noChangeAspect="1" noChangeArrowheads="1"/>
          </p:cNvPicPr>
          <p:nvPr/>
        </p:nvPicPr>
        <p:blipFill>
          <a:blip r:embed="rId3" cstate="print"/>
          <a:srcRect/>
          <a:stretch>
            <a:fillRect/>
          </a:stretch>
        </p:blipFill>
        <p:spPr bwMode="auto">
          <a:xfrm>
            <a:off x="381000" y="1816100"/>
            <a:ext cx="8458200" cy="3508375"/>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17411" name="Slide Number Placeholder 4"/>
          <p:cNvSpPr>
            <a:spLocks noGrp="1"/>
          </p:cNvSpPr>
          <p:nvPr>
            <p:ph type="sldNum" sz="quarter" idx="11"/>
          </p:nvPr>
        </p:nvSpPr>
        <p:spPr>
          <a:noFill/>
          <a:ln>
            <a:miter lim="800000"/>
            <a:headEnd/>
            <a:tailEnd/>
          </a:ln>
        </p:spPr>
        <p:txBody>
          <a:bodyPr/>
          <a:lstStyle/>
          <a:p>
            <a:fld id="{CDB32A3B-9440-455B-808D-4A869D33D352}" type="slidenum">
              <a:rPr lang="en-US"/>
              <a:pPr/>
              <a:t>16</a:t>
            </a:fld>
            <a:endParaRPr lang="en-US"/>
          </a:p>
        </p:txBody>
      </p:sp>
      <p:sp>
        <p:nvSpPr>
          <p:cNvPr id="17412" name="Rectangle 2"/>
          <p:cNvSpPr>
            <a:spLocks noGrp="1" noChangeArrowheads="1"/>
          </p:cNvSpPr>
          <p:nvPr>
            <p:ph type="title"/>
          </p:nvPr>
        </p:nvSpPr>
        <p:spPr/>
        <p:txBody>
          <a:bodyPr/>
          <a:lstStyle/>
          <a:p>
            <a:pPr eaLnBrk="1" hangingPunct="1"/>
            <a:r>
              <a:rPr lang="en-US" smtClean="0"/>
              <a:t>Solution Methodology </a:t>
            </a:r>
          </a:p>
        </p:txBody>
      </p:sp>
      <p:pic>
        <p:nvPicPr>
          <p:cNvPr id="17413" name="Picture 3"/>
          <p:cNvPicPr>
            <a:picLocks noChangeAspect="1" noChangeArrowheads="1"/>
          </p:cNvPicPr>
          <p:nvPr/>
        </p:nvPicPr>
        <p:blipFill>
          <a:blip r:embed="rId3" cstate="print"/>
          <a:srcRect/>
          <a:stretch>
            <a:fillRect/>
          </a:stretch>
        </p:blipFill>
        <p:spPr bwMode="auto">
          <a:xfrm>
            <a:off x="0" y="1833563"/>
            <a:ext cx="9144000" cy="2909887"/>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18435" name="Slide Number Placeholder 4"/>
          <p:cNvSpPr>
            <a:spLocks noGrp="1"/>
          </p:cNvSpPr>
          <p:nvPr>
            <p:ph type="sldNum" sz="quarter" idx="11"/>
          </p:nvPr>
        </p:nvSpPr>
        <p:spPr>
          <a:noFill/>
          <a:ln>
            <a:miter lim="800000"/>
            <a:headEnd/>
            <a:tailEnd/>
          </a:ln>
        </p:spPr>
        <p:txBody>
          <a:bodyPr/>
          <a:lstStyle/>
          <a:p>
            <a:fld id="{4F0EAAA4-0C52-4750-AE3B-A028145BF35F}" type="slidenum">
              <a:rPr lang="en-US"/>
              <a:pPr/>
              <a:t>17</a:t>
            </a:fld>
            <a:endParaRPr lang="en-US"/>
          </a:p>
        </p:txBody>
      </p:sp>
      <p:sp>
        <p:nvSpPr>
          <p:cNvPr id="18436" name="Rectangle 2"/>
          <p:cNvSpPr>
            <a:spLocks noGrp="1" noChangeArrowheads="1"/>
          </p:cNvSpPr>
          <p:nvPr>
            <p:ph type="title"/>
          </p:nvPr>
        </p:nvSpPr>
        <p:spPr/>
        <p:txBody>
          <a:bodyPr/>
          <a:lstStyle/>
          <a:p>
            <a:pPr eaLnBrk="1" hangingPunct="1"/>
            <a:r>
              <a:rPr lang="en-US" smtClean="0"/>
              <a:t>Solution Methodology </a:t>
            </a:r>
          </a:p>
        </p:txBody>
      </p:sp>
      <p:pic>
        <p:nvPicPr>
          <p:cNvPr id="18437" name="Picture 3"/>
          <p:cNvPicPr>
            <a:picLocks noGrp="1" noChangeAspect="1" noChangeArrowheads="1"/>
          </p:cNvPicPr>
          <p:nvPr>
            <p:ph idx="1"/>
          </p:nvPr>
        </p:nvPicPr>
        <p:blipFill>
          <a:blip r:embed="rId3" cstate="print"/>
          <a:srcRect/>
          <a:stretch>
            <a:fillRect/>
          </a:stretch>
        </p:blipFill>
        <p:spPr>
          <a:xfrm>
            <a:off x="0" y="2011363"/>
            <a:ext cx="9144000" cy="3040062"/>
          </a:xfr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19459" name="Slide Number Placeholder 4"/>
          <p:cNvSpPr>
            <a:spLocks noGrp="1"/>
          </p:cNvSpPr>
          <p:nvPr>
            <p:ph type="sldNum" sz="quarter" idx="11"/>
          </p:nvPr>
        </p:nvSpPr>
        <p:spPr>
          <a:noFill/>
          <a:ln>
            <a:miter lim="800000"/>
            <a:headEnd/>
            <a:tailEnd/>
          </a:ln>
        </p:spPr>
        <p:txBody>
          <a:bodyPr/>
          <a:lstStyle/>
          <a:p>
            <a:fld id="{1AD86F51-F7F0-40A2-8BF0-9CEA852C479D}" type="slidenum">
              <a:rPr lang="en-US"/>
              <a:pPr/>
              <a:t>18</a:t>
            </a:fld>
            <a:endParaRPr lang="en-US"/>
          </a:p>
        </p:txBody>
      </p:sp>
      <p:sp>
        <p:nvSpPr>
          <p:cNvPr id="19460" name="Rectangle 2"/>
          <p:cNvSpPr>
            <a:spLocks noGrp="1" noChangeArrowheads="1"/>
          </p:cNvSpPr>
          <p:nvPr>
            <p:ph type="title"/>
          </p:nvPr>
        </p:nvSpPr>
        <p:spPr/>
        <p:txBody>
          <a:bodyPr/>
          <a:lstStyle/>
          <a:p>
            <a:pPr eaLnBrk="1" hangingPunct="1"/>
            <a:r>
              <a:rPr lang="en-US" smtClean="0"/>
              <a:t>Solution Methodology </a:t>
            </a:r>
          </a:p>
        </p:txBody>
      </p:sp>
      <p:pic>
        <p:nvPicPr>
          <p:cNvPr id="19461" name="Picture 3"/>
          <p:cNvPicPr>
            <a:picLocks noGrp="1" noChangeAspect="1" noChangeArrowheads="1"/>
          </p:cNvPicPr>
          <p:nvPr>
            <p:ph idx="1"/>
          </p:nvPr>
        </p:nvPicPr>
        <p:blipFill>
          <a:blip r:embed="rId3" cstate="print"/>
          <a:srcRect/>
          <a:stretch>
            <a:fillRect/>
          </a:stretch>
        </p:blipFill>
        <p:spPr>
          <a:xfrm>
            <a:off x="457200" y="1808163"/>
            <a:ext cx="8229600" cy="3532187"/>
          </a:xfr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20483" name="Slide Number Placeholder 4"/>
          <p:cNvSpPr>
            <a:spLocks noGrp="1"/>
          </p:cNvSpPr>
          <p:nvPr>
            <p:ph type="sldNum" sz="quarter" idx="11"/>
          </p:nvPr>
        </p:nvSpPr>
        <p:spPr>
          <a:noFill/>
          <a:ln>
            <a:miter lim="800000"/>
            <a:headEnd/>
            <a:tailEnd/>
          </a:ln>
        </p:spPr>
        <p:txBody>
          <a:bodyPr/>
          <a:lstStyle/>
          <a:p>
            <a:fld id="{744A6B46-0215-4EA3-9FE2-8553568218FE}" type="slidenum">
              <a:rPr lang="en-US"/>
              <a:pPr/>
              <a:t>19</a:t>
            </a:fld>
            <a:endParaRPr lang="en-US"/>
          </a:p>
        </p:txBody>
      </p:sp>
      <p:sp>
        <p:nvSpPr>
          <p:cNvPr id="20484" name="Rectangle 2"/>
          <p:cNvSpPr>
            <a:spLocks noGrp="1" noChangeArrowheads="1"/>
          </p:cNvSpPr>
          <p:nvPr>
            <p:ph type="title"/>
          </p:nvPr>
        </p:nvSpPr>
        <p:spPr/>
        <p:txBody>
          <a:bodyPr/>
          <a:lstStyle/>
          <a:p>
            <a:pPr eaLnBrk="1" hangingPunct="1"/>
            <a:r>
              <a:rPr lang="en-US" smtClean="0"/>
              <a:t>Solution Methodology </a:t>
            </a:r>
          </a:p>
        </p:txBody>
      </p:sp>
      <p:sp>
        <p:nvSpPr>
          <p:cNvPr id="20485" name="Rectangle 3"/>
          <p:cNvSpPr>
            <a:spLocks noChangeArrowheads="1"/>
          </p:cNvSpPr>
          <p:nvPr/>
        </p:nvSpPr>
        <p:spPr bwMode="auto">
          <a:xfrm>
            <a:off x="685800" y="1649413"/>
            <a:ext cx="7924800" cy="1698625"/>
          </a:xfrm>
          <a:prstGeom prst="rect">
            <a:avLst/>
          </a:prstGeom>
          <a:noFill/>
          <a:ln w="9525">
            <a:noFill/>
            <a:miter lim="800000"/>
            <a:headEnd/>
            <a:tailEnd/>
          </a:ln>
          <a:effectLst/>
        </p:spPr>
        <p:txBody>
          <a:bodyPr anchor="ctr">
            <a:spAutoFit/>
          </a:bodyPr>
          <a:lstStyle/>
          <a:p>
            <a:pPr>
              <a:spcAft>
                <a:spcPct val="20000"/>
              </a:spcAft>
            </a:pPr>
            <a:r>
              <a:rPr lang="en-US"/>
              <a:t>It is optimal to have 15 boats produced on overtime in the third quarter. </a:t>
            </a:r>
          </a:p>
          <a:p>
            <a:pPr>
              <a:spcAft>
                <a:spcPct val="20000"/>
              </a:spcAft>
            </a:pPr>
            <a:r>
              <a:rPr lang="en-US"/>
              <a:t>All other demand should be met on regular time. </a:t>
            </a:r>
          </a:p>
          <a:p>
            <a:pPr>
              <a:spcAft>
                <a:spcPct val="20000"/>
              </a:spcAft>
            </a:pPr>
            <a:r>
              <a:rPr lang="en-US"/>
              <a:t>Total labor cost will be $76,750.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21507" name="Slide Number Placeholder 4"/>
          <p:cNvSpPr>
            <a:spLocks noGrp="1"/>
          </p:cNvSpPr>
          <p:nvPr>
            <p:ph type="sldNum" sz="quarter" idx="11"/>
          </p:nvPr>
        </p:nvSpPr>
        <p:spPr>
          <a:noFill/>
          <a:ln>
            <a:miter lim="800000"/>
            <a:headEnd/>
            <a:tailEnd/>
          </a:ln>
        </p:spPr>
        <p:txBody>
          <a:bodyPr/>
          <a:lstStyle/>
          <a:p>
            <a:fld id="{14757D3C-49E5-4787-ACC1-020FD77379CB}" type="slidenum">
              <a:rPr lang="en-US"/>
              <a:pPr/>
              <a:t>20</a:t>
            </a:fld>
            <a:endParaRPr lang="en-US"/>
          </a:p>
        </p:txBody>
      </p:sp>
      <p:sp>
        <p:nvSpPr>
          <p:cNvPr id="21508" name="Rectangle 2"/>
          <p:cNvSpPr>
            <a:spLocks noGrp="1" noChangeArrowheads="1"/>
          </p:cNvSpPr>
          <p:nvPr>
            <p:ph type="title"/>
          </p:nvPr>
        </p:nvSpPr>
        <p:spPr/>
        <p:txBody>
          <a:bodyPr/>
          <a:lstStyle/>
          <a:p>
            <a:pPr eaLnBrk="1" hangingPunct="1"/>
            <a:r>
              <a:rPr lang="en-US" smtClean="0"/>
              <a:t>Sensitivity Analysis </a:t>
            </a:r>
          </a:p>
        </p:txBody>
      </p:sp>
      <p:sp>
        <p:nvSpPr>
          <p:cNvPr id="21509" name="Rectangle 3"/>
          <p:cNvSpPr>
            <a:spLocks noChangeArrowheads="1"/>
          </p:cNvSpPr>
          <p:nvPr/>
        </p:nvSpPr>
        <p:spPr bwMode="auto">
          <a:xfrm>
            <a:off x="838200" y="1868488"/>
            <a:ext cx="7772400" cy="1990725"/>
          </a:xfrm>
          <a:prstGeom prst="rect">
            <a:avLst/>
          </a:prstGeom>
          <a:noFill/>
          <a:ln w="9525">
            <a:noFill/>
            <a:miter lim="800000"/>
            <a:headEnd/>
            <a:tailEnd/>
          </a:ln>
          <a:effectLst/>
        </p:spPr>
        <p:txBody>
          <a:bodyPr anchor="ctr">
            <a:spAutoFit/>
          </a:bodyPr>
          <a:lstStyle/>
          <a:p>
            <a:pPr>
              <a:spcAft>
                <a:spcPct val="20000"/>
              </a:spcAft>
            </a:pPr>
            <a:r>
              <a:rPr lang="en-US"/>
              <a:t>Investigate changes in the holding cost, and determine if Sailco would ever find it optimal to eliminate all overtime. </a:t>
            </a:r>
          </a:p>
          <a:p>
            <a:pPr>
              <a:spcAft>
                <a:spcPct val="20000"/>
              </a:spcAft>
            </a:pPr>
            <a:r>
              <a:rPr lang="en-US"/>
              <a:t>Make a graph showing optimal overtime costs as a function of the holding cost.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22531" name="Slide Number Placeholder 4"/>
          <p:cNvSpPr>
            <a:spLocks noGrp="1"/>
          </p:cNvSpPr>
          <p:nvPr>
            <p:ph type="sldNum" sz="quarter" idx="11"/>
          </p:nvPr>
        </p:nvSpPr>
        <p:spPr>
          <a:noFill/>
          <a:ln>
            <a:miter lim="800000"/>
            <a:headEnd/>
            <a:tailEnd/>
          </a:ln>
        </p:spPr>
        <p:txBody>
          <a:bodyPr/>
          <a:lstStyle/>
          <a:p>
            <a:fld id="{9E1462CA-0E38-406E-AAAB-E164C1540187}" type="slidenum">
              <a:rPr lang="en-US"/>
              <a:pPr/>
              <a:t>21</a:t>
            </a:fld>
            <a:endParaRPr lang="en-US"/>
          </a:p>
        </p:txBody>
      </p:sp>
      <p:sp>
        <p:nvSpPr>
          <p:cNvPr id="22532" name="Rectangle 2"/>
          <p:cNvSpPr>
            <a:spLocks noGrp="1" noChangeArrowheads="1"/>
          </p:cNvSpPr>
          <p:nvPr>
            <p:ph type="title"/>
          </p:nvPr>
        </p:nvSpPr>
        <p:spPr/>
        <p:txBody>
          <a:bodyPr/>
          <a:lstStyle/>
          <a:p>
            <a:pPr eaLnBrk="1" hangingPunct="1"/>
            <a:r>
              <a:rPr lang="en-US" smtClean="0"/>
              <a:t>Sensitivity Analysis </a:t>
            </a:r>
          </a:p>
        </p:txBody>
      </p:sp>
      <p:pic>
        <p:nvPicPr>
          <p:cNvPr id="22533" name="Picture 3"/>
          <p:cNvPicPr>
            <a:picLocks noGrp="1" noChangeAspect="1" noChangeArrowheads="1"/>
          </p:cNvPicPr>
          <p:nvPr>
            <p:ph idx="1"/>
          </p:nvPr>
        </p:nvPicPr>
        <p:blipFill>
          <a:blip r:embed="rId3" cstate="print"/>
          <a:srcRect/>
          <a:stretch>
            <a:fillRect/>
          </a:stretch>
        </p:blipFill>
        <p:spPr>
          <a:xfrm>
            <a:off x="2514600" y="1676400"/>
            <a:ext cx="4005263" cy="4395788"/>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23555" name="Slide Number Placeholder 4"/>
          <p:cNvSpPr>
            <a:spLocks noGrp="1"/>
          </p:cNvSpPr>
          <p:nvPr>
            <p:ph type="sldNum" sz="quarter" idx="11"/>
          </p:nvPr>
        </p:nvSpPr>
        <p:spPr>
          <a:noFill/>
          <a:ln>
            <a:miter lim="800000"/>
            <a:headEnd/>
            <a:tailEnd/>
          </a:ln>
        </p:spPr>
        <p:txBody>
          <a:bodyPr/>
          <a:lstStyle/>
          <a:p>
            <a:fld id="{DD81C42A-965C-4321-8045-46CC46D8A70A}" type="slidenum">
              <a:rPr lang="en-US"/>
              <a:pPr/>
              <a:t>22</a:t>
            </a:fld>
            <a:endParaRPr lang="en-US"/>
          </a:p>
        </p:txBody>
      </p:sp>
      <p:sp>
        <p:nvSpPr>
          <p:cNvPr id="23556" name="Rectangle 2"/>
          <p:cNvSpPr>
            <a:spLocks noGrp="1" noChangeArrowheads="1"/>
          </p:cNvSpPr>
          <p:nvPr>
            <p:ph type="title"/>
          </p:nvPr>
        </p:nvSpPr>
        <p:spPr/>
        <p:txBody>
          <a:bodyPr/>
          <a:lstStyle/>
          <a:p>
            <a:pPr eaLnBrk="1" hangingPunct="1"/>
            <a:r>
              <a:rPr lang="en-US" smtClean="0"/>
              <a:t>Sensitivity Analysis </a:t>
            </a:r>
          </a:p>
        </p:txBody>
      </p:sp>
      <p:pic>
        <p:nvPicPr>
          <p:cNvPr id="23557" name="Picture 3"/>
          <p:cNvPicPr>
            <a:picLocks noGrp="1" noChangeAspect="1" noChangeArrowheads="1"/>
          </p:cNvPicPr>
          <p:nvPr>
            <p:ph idx="1"/>
          </p:nvPr>
        </p:nvPicPr>
        <p:blipFill>
          <a:blip r:embed="rId3" cstate="print"/>
          <a:srcRect/>
          <a:stretch>
            <a:fillRect/>
          </a:stretch>
        </p:blipFill>
        <p:spPr>
          <a:xfrm>
            <a:off x="1905000" y="1963738"/>
            <a:ext cx="5229225" cy="3598862"/>
          </a:xfr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24579" name="Slide Number Placeholder 4"/>
          <p:cNvSpPr>
            <a:spLocks noGrp="1"/>
          </p:cNvSpPr>
          <p:nvPr>
            <p:ph type="sldNum" sz="quarter" idx="11"/>
          </p:nvPr>
        </p:nvSpPr>
        <p:spPr>
          <a:noFill/>
          <a:ln>
            <a:miter lim="800000"/>
            <a:headEnd/>
            <a:tailEnd/>
          </a:ln>
        </p:spPr>
        <p:txBody>
          <a:bodyPr/>
          <a:lstStyle/>
          <a:p>
            <a:fld id="{8BD89153-F997-49A5-837C-4CD4BD04E9F6}" type="slidenum">
              <a:rPr lang="en-US"/>
              <a:pPr/>
              <a:t>23</a:t>
            </a:fld>
            <a:endParaRPr lang="en-US"/>
          </a:p>
        </p:txBody>
      </p:sp>
      <p:sp>
        <p:nvSpPr>
          <p:cNvPr id="24580" name="Rectangle 2"/>
          <p:cNvSpPr>
            <a:spLocks noGrp="1" noChangeArrowheads="1"/>
          </p:cNvSpPr>
          <p:nvPr>
            <p:ph type="title"/>
          </p:nvPr>
        </p:nvSpPr>
        <p:spPr/>
        <p:txBody>
          <a:bodyPr/>
          <a:lstStyle/>
          <a:p>
            <a:pPr eaLnBrk="1" hangingPunct="1"/>
            <a:r>
              <a:rPr lang="en-US" smtClean="0"/>
              <a:t>Sensitivity Analysis </a:t>
            </a:r>
          </a:p>
        </p:txBody>
      </p:sp>
      <p:pic>
        <p:nvPicPr>
          <p:cNvPr id="24581" name="Picture 3"/>
          <p:cNvPicPr>
            <a:picLocks noGrp="1" noChangeAspect="1" noChangeArrowheads="1"/>
          </p:cNvPicPr>
          <p:nvPr>
            <p:ph idx="1"/>
          </p:nvPr>
        </p:nvPicPr>
        <p:blipFill>
          <a:blip r:embed="rId3" cstate="print"/>
          <a:srcRect/>
          <a:stretch>
            <a:fillRect/>
          </a:stretch>
        </p:blipFill>
        <p:spPr>
          <a:xfrm>
            <a:off x="457200" y="1524000"/>
            <a:ext cx="8086725" cy="4356100"/>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25603" name="Slide Number Placeholder 4"/>
          <p:cNvSpPr>
            <a:spLocks noGrp="1"/>
          </p:cNvSpPr>
          <p:nvPr>
            <p:ph type="sldNum" sz="quarter" idx="11"/>
          </p:nvPr>
        </p:nvSpPr>
        <p:spPr>
          <a:noFill/>
          <a:ln>
            <a:miter lim="800000"/>
            <a:headEnd/>
            <a:tailEnd/>
          </a:ln>
        </p:spPr>
        <p:txBody>
          <a:bodyPr/>
          <a:lstStyle/>
          <a:p>
            <a:fld id="{9B539378-18CF-40B7-A882-3CD26681EB7A}" type="slidenum">
              <a:rPr lang="en-US"/>
              <a:pPr/>
              <a:t>24</a:t>
            </a:fld>
            <a:endParaRPr lang="en-US"/>
          </a:p>
        </p:txBody>
      </p:sp>
      <p:sp>
        <p:nvSpPr>
          <p:cNvPr id="25604" name="Rectangle 2"/>
          <p:cNvSpPr>
            <a:spLocks noGrp="1" noChangeArrowheads="1"/>
          </p:cNvSpPr>
          <p:nvPr>
            <p:ph type="title"/>
          </p:nvPr>
        </p:nvSpPr>
        <p:spPr/>
        <p:txBody>
          <a:bodyPr/>
          <a:lstStyle/>
          <a:p>
            <a:pPr eaLnBrk="1" hangingPunct="1"/>
            <a:r>
              <a:rPr lang="en-US" smtClean="0"/>
              <a:t>Sensitivity Analysis </a:t>
            </a:r>
          </a:p>
        </p:txBody>
      </p:sp>
      <p:pic>
        <p:nvPicPr>
          <p:cNvPr id="25605" name="Picture 3"/>
          <p:cNvPicPr>
            <a:picLocks noGrp="1" noChangeAspect="1" noChangeArrowheads="1"/>
          </p:cNvPicPr>
          <p:nvPr>
            <p:ph idx="1"/>
          </p:nvPr>
        </p:nvPicPr>
        <p:blipFill>
          <a:blip r:embed="rId3" cstate="print"/>
          <a:srcRect/>
          <a:stretch>
            <a:fillRect/>
          </a:stretch>
        </p:blipFill>
        <p:spPr>
          <a:xfrm>
            <a:off x="2590800" y="1676400"/>
            <a:ext cx="4073525" cy="4471988"/>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26627" name="Slide Number Placeholder 4"/>
          <p:cNvSpPr>
            <a:spLocks noGrp="1"/>
          </p:cNvSpPr>
          <p:nvPr>
            <p:ph type="sldNum" sz="quarter" idx="11"/>
          </p:nvPr>
        </p:nvSpPr>
        <p:spPr>
          <a:noFill/>
          <a:ln>
            <a:miter lim="800000"/>
            <a:headEnd/>
            <a:tailEnd/>
          </a:ln>
        </p:spPr>
        <p:txBody>
          <a:bodyPr/>
          <a:lstStyle/>
          <a:p>
            <a:fld id="{1D130DF1-702A-48DB-AF7C-05A4344E9393}" type="slidenum">
              <a:rPr lang="en-US"/>
              <a:pPr/>
              <a:t>25</a:t>
            </a:fld>
            <a:endParaRPr lang="en-US"/>
          </a:p>
        </p:txBody>
      </p:sp>
      <p:sp>
        <p:nvSpPr>
          <p:cNvPr id="26628" name="Rectangle 2"/>
          <p:cNvSpPr>
            <a:spLocks noGrp="1" noChangeArrowheads="1"/>
          </p:cNvSpPr>
          <p:nvPr>
            <p:ph type="title"/>
          </p:nvPr>
        </p:nvSpPr>
        <p:spPr/>
        <p:txBody>
          <a:bodyPr/>
          <a:lstStyle/>
          <a:p>
            <a:pPr eaLnBrk="1" hangingPunct="1"/>
            <a:r>
              <a:rPr lang="en-US" smtClean="0"/>
              <a:t>Sensitivity Analysis </a:t>
            </a:r>
          </a:p>
        </p:txBody>
      </p:sp>
      <p:pic>
        <p:nvPicPr>
          <p:cNvPr id="26629" name="Picture 3"/>
          <p:cNvPicPr>
            <a:picLocks noGrp="1" noChangeAspect="1" noChangeArrowheads="1"/>
          </p:cNvPicPr>
          <p:nvPr>
            <p:ph idx="1"/>
          </p:nvPr>
        </p:nvPicPr>
        <p:blipFill>
          <a:blip r:embed="rId3" cstate="print"/>
          <a:srcRect/>
          <a:stretch>
            <a:fillRect/>
          </a:stretch>
        </p:blipFill>
        <p:spPr>
          <a:xfrm>
            <a:off x="1524000" y="1765300"/>
            <a:ext cx="6169025" cy="3538538"/>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27651" name="Slide Number Placeholder 4"/>
          <p:cNvSpPr>
            <a:spLocks noGrp="1"/>
          </p:cNvSpPr>
          <p:nvPr>
            <p:ph type="sldNum" sz="quarter" idx="11"/>
          </p:nvPr>
        </p:nvSpPr>
        <p:spPr>
          <a:noFill/>
          <a:ln>
            <a:miter lim="800000"/>
            <a:headEnd/>
            <a:tailEnd/>
          </a:ln>
        </p:spPr>
        <p:txBody>
          <a:bodyPr/>
          <a:lstStyle/>
          <a:p>
            <a:fld id="{140520EF-C1A9-4A25-B220-748AC4A6C32F}" type="slidenum">
              <a:rPr lang="en-US"/>
              <a:pPr/>
              <a:t>26</a:t>
            </a:fld>
            <a:endParaRPr lang="en-US"/>
          </a:p>
        </p:txBody>
      </p:sp>
      <p:sp>
        <p:nvSpPr>
          <p:cNvPr id="27652" name="Rectangle 2"/>
          <p:cNvSpPr>
            <a:spLocks noGrp="1" noChangeArrowheads="1"/>
          </p:cNvSpPr>
          <p:nvPr>
            <p:ph type="title"/>
          </p:nvPr>
        </p:nvSpPr>
        <p:spPr/>
        <p:txBody>
          <a:bodyPr/>
          <a:lstStyle/>
          <a:p>
            <a:pPr eaLnBrk="1" hangingPunct="1"/>
            <a:r>
              <a:rPr lang="en-US" smtClean="0"/>
              <a:t>Sensitivity Analysis </a:t>
            </a:r>
          </a:p>
        </p:txBody>
      </p:sp>
      <p:sp>
        <p:nvSpPr>
          <p:cNvPr id="27653" name="Rectangle 3"/>
          <p:cNvSpPr>
            <a:spLocks noChangeArrowheads="1"/>
          </p:cNvSpPr>
          <p:nvPr/>
        </p:nvSpPr>
        <p:spPr bwMode="auto">
          <a:xfrm>
            <a:off x="762000" y="1897063"/>
            <a:ext cx="7772400" cy="3597275"/>
          </a:xfrm>
          <a:prstGeom prst="rect">
            <a:avLst/>
          </a:prstGeom>
          <a:noFill/>
          <a:ln w="9525">
            <a:noFill/>
            <a:miter lim="800000"/>
            <a:headEnd/>
            <a:tailEnd/>
          </a:ln>
          <a:effectLst/>
        </p:spPr>
        <p:txBody>
          <a:bodyPr anchor="ctr">
            <a:spAutoFit/>
          </a:bodyPr>
          <a:lstStyle/>
          <a:p>
            <a:pPr>
              <a:spcAft>
                <a:spcPct val="20000"/>
              </a:spcAft>
            </a:pPr>
            <a:r>
              <a:rPr lang="en-US"/>
              <a:t>Conclusions:</a:t>
            </a:r>
          </a:p>
          <a:p>
            <a:pPr>
              <a:spcAft>
                <a:spcPct val="20000"/>
              </a:spcAft>
            </a:pPr>
            <a:r>
              <a:rPr lang="en-US"/>
              <a:t>It is never optimal to completely eliminate overtime. </a:t>
            </a:r>
          </a:p>
          <a:p>
            <a:pPr>
              <a:spcAft>
                <a:spcPct val="20000"/>
              </a:spcAft>
            </a:pPr>
            <a:r>
              <a:rPr lang="en-US"/>
              <a:t>In general, as holding costs increase, Sailco will decide to reduce inventories and therefore produce more boats on overtime. </a:t>
            </a:r>
          </a:p>
          <a:p>
            <a:pPr>
              <a:spcAft>
                <a:spcPct val="20000"/>
              </a:spcAft>
            </a:pPr>
            <a:r>
              <a:rPr lang="en-US"/>
              <a:t>Even if holding costs are reduced to zero, Sailco will need to produce at least 15 boats on overtime. Demand for the first three quarters exceeds the total capacity of regular time production.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28675" name="Slide Number Placeholder 4"/>
          <p:cNvSpPr>
            <a:spLocks noGrp="1"/>
          </p:cNvSpPr>
          <p:nvPr>
            <p:ph type="sldNum" sz="quarter" idx="11"/>
          </p:nvPr>
        </p:nvSpPr>
        <p:spPr>
          <a:noFill/>
          <a:ln>
            <a:miter lim="800000"/>
            <a:headEnd/>
            <a:tailEnd/>
          </a:ln>
        </p:spPr>
        <p:txBody>
          <a:bodyPr/>
          <a:lstStyle/>
          <a:p>
            <a:fld id="{29F3CB17-F6D0-43A0-B457-2D9DA406BBEA}" type="slidenum">
              <a:rPr lang="en-US"/>
              <a:pPr/>
              <a:t>27</a:t>
            </a:fld>
            <a:endParaRPr lang="en-US"/>
          </a:p>
        </p:txBody>
      </p:sp>
      <p:sp>
        <p:nvSpPr>
          <p:cNvPr id="28676" name="Rectangle 2"/>
          <p:cNvSpPr>
            <a:spLocks noGrp="1" noChangeArrowheads="1"/>
          </p:cNvSpPr>
          <p:nvPr>
            <p:ph type="title"/>
          </p:nvPr>
        </p:nvSpPr>
        <p:spPr/>
        <p:txBody>
          <a:bodyPr/>
          <a:lstStyle/>
          <a:p>
            <a:pPr eaLnBrk="1" hangingPunct="1"/>
            <a:r>
              <a:rPr lang="en-US" smtClean="0"/>
              <a:t>Gribbin Brewing</a:t>
            </a:r>
          </a:p>
        </p:txBody>
      </p:sp>
      <p:sp>
        <p:nvSpPr>
          <p:cNvPr id="28677" name="Rectangle 3"/>
          <p:cNvSpPr>
            <a:spLocks noGrp="1" noChangeArrowheads="1"/>
          </p:cNvSpPr>
          <p:nvPr>
            <p:ph type="body" idx="1"/>
          </p:nvPr>
        </p:nvSpPr>
        <p:spPr>
          <a:xfrm>
            <a:off x="838200" y="1752600"/>
            <a:ext cx="7620000" cy="4343400"/>
          </a:xfrm>
        </p:spPr>
        <p:txBody>
          <a:bodyPr/>
          <a:lstStyle/>
          <a:p>
            <a:pPr marL="0" indent="0" eaLnBrk="1" hangingPunct="1">
              <a:buFontTx/>
              <a:buNone/>
            </a:pPr>
            <a:r>
              <a:rPr lang="en-US" sz="2400" smtClean="0">
                <a:ea typeface="MS Mincho" pitchFamily="49" charset="-128"/>
              </a:rPr>
              <a:t>Regional brewer Andrew Gribbin distributes kegs of his famous beer through three warehouses in the greater News York City area, with current supplies as shown:</a:t>
            </a:r>
            <a:endParaRPr lang="en-US" sz="2400" smtClean="0">
              <a:latin typeface="Courier New" pitchFamily="49" charset="0"/>
              <a:cs typeface="Courier New" pitchFamily="49" charset="0"/>
            </a:endParaRPr>
          </a:p>
          <a:p>
            <a:pPr marL="0" indent="0" eaLnBrk="1" hangingPunct="1">
              <a:buFontTx/>
              <a:buNone/>
            </a:pPr>
            <a:endParaRPr lang="en-US" sz="2400" smtClean="0"/>
          </a:p>
        </p:txBody>
      </p:sp>
      <p:pic>
        <p:nvPicPr>
          <p:cNvPr id="28678" name="Picture 4"/>
          <p:cNvPicPr>
            <a:picLocks noChangeAspect="1" noChangeArrowheads="1"/>
          </p:cNvPicPr>
          <p:nvPr/>
        </p:nvPicPr>
        <p:blipFill>
          <a:blip r:embed="rId3" cstate="print"/>
          <a:srcRect/>
          <a:stretch>
            <a:fillRect/>
          </a:stretch>
        </p:blipFill>
        <p:spPr bwMode="auto">
          <a:xfrm>
            <a:off x="-4114800" y="3463925"/>
            <a:ext cx="17522825" cy="2479675"/>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29699" name="Slide Number Placeholder 2"/>
          <p:cNvSpPr>
            <a:spLocks noGrp="1"/>
          </p:cNvSpPr>
          <p:nvPr>
            <p:ph type="sldNum" sz="quarter" idx="11"/>
          </p:nvPr>
        </p:nvSpPr>
        <p:spPr>
          <a:noFill/>
          <a:ln>
            <a:miter lim="800000"/>
            <a:headEnd/>
            <a:tailEnd/>
          </a:ln>
        </p:spPr>
        <p:txBody>
          <a:bodyPr/>
          <a:lstStyle/>
          <a:p>
            <a:fld id="{85B71468-CF11-4B60-8EB8-A6F0AED5B0AE}" type="slidenum">
              <a:rPr lang="en-US"/>
              <a:pPr/>
              <a:t>28</a:t>
            </a:fld>
            <a:endParaRPr lang="en-US"/>
          </a:p>
        </p:txBody>
      </p:sp>
      <p:pic>
        <p:nvPicPr>
          <p:cNvPr id="29700" name="Picture 2"/>
          <p:cNvPicPr>
            <a:picLocks noChangeAspect="1" noChangeArrowheads="1"/>
          </p:cNvPicPr>
          <p:nvPr/>
        </p:nvPicPr>
        <p:blipFill>
          <a:blip r:embed="rId3" cstate="print"/>
          <a:srcRect/>
          <a:stretch>
            <a:fillRect/>
          </a:stretch>
        </p:blipFill>
        <p:spPr bwMode="auto">
          <a:xfrm>
            <a:off x="-3502025" y="2971800"/>
            <a:ext cx="16303625" cy="2762250"/>
          </a:xfrm>
          <a:prstGeom prst="rect">
            <a:avLst/>
          </a:prstGeom>
          <a:noFill/>
          <a:ln w="9525">
            <a:noFill/>
            <a:miter lim="800000"/>
            <a:headEnd/>
            <a:tailEnd/>
          </a:ln>
          <a:effectLst/>
        </p:spPr>
      </p:pic>
      <p:sp>
        <p:nvSpPr>
          <p:cNvPr id="29701" name="Rectangle 3"/>
          <p:cNvSpPr>
            <a:spLocks noChangeArrowheads="1"/>
          </p:cNvSpPr>
          <p:nvPr/>
        </p:nvSpPr>
        <p:spPr bwMode="auto">
          <a:xfrm>
            <a:off x="762000" y="762000"/>
            <a:ext cx="8077200" cy="1554163"/>
          </a:xfrm>
          <a:prstGeom prst="rect">
            <a:avLst/>
          </a:prstGeom>
          <a:noFill/>
          <a:ln w="9525">
            <a:noFill/>
            <a:miter lim="800000"/>
            <a:headEnd/>
            <a:tailEnd/>
          </a:ln>
          <a:effectLst/>
        </p:spPr>
        <p:txBody>
          <a:bodyPr>
            <a:spAutoFit/>
          </a:bodyPr>
          <a:lstStyle/>
          <a:p>
            <a:r>
              <a:rPr lang="en-US" sz="3200">
                <a:ea typeface="MS Mincho" pitchFamily="49" charset="-128"/>
              </a:rPr>
              <a:t>On a Thursday morning, he has his usual weekly orders from his four loyal customers, as shown : </a:t>
            </a:r>
            <a:endParaRPr lang="en-US" sz="5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30723" name="Slide Number Placeholder 2"/>
          <p:cNvSpPr>
            <a:spLocks noGrp="1"/>
          </p:cNvSpPr>
          <p:nvPr>
            <p:ph type="sldNum" sz="quarter" idx="11"/>
          </p:nvPr>
        </p:nvSpPr>
        <p:spPr>
          <a:noFill/>
          <a:ln>
            <a:miter lim="800000"/>
            <a:headEnd/>
            <a:tailEnd/>
          </a:ln>
        </p:spPr>
        <p:txBody>
          <a:bodyPr/>
          <a:lstStyle/>
          <a:p>
            <a:fld id="{48BA7666-4E12-4657-853C-B7C5A50B3BEC}" type="slidenum">
              <a:rPr lang="en-US"/>
              <a:pPr/>
              <a:t>29</a:t>
            </a:fld>
            <a:endParaRPr lang="en-US"/>
          </a:p>
        </p:txBody>
      </p:sp>
      <p:sp>
        <p:nvSpPr>
          <p:cNvPr id="30724" name="Rectangle 2"/>
          <p:cNvSpPr>
            <a:spLocks noChangeArrowheads="1"/>
          </p:cNvSpPr>
          <p:nvPr/>
        </p:nvSpPr>
        <p:spPr bwMode="auto">
          <a:xfrm>
            <a:off x="685800" y="762000"/>
            <a:ext cx="7772400" cy="1917700"/>
          </a:xfrm>
          <a:prstGeom prst="rect">
            <a:avLst/>
          </a:prstGeom>
          <a:noFill/>
          <a:ln w="9525">
            <a:noFill/>
            <a:miter lim="800000"/>
            <a:headEnd/>
            <a:tailEnd/>
          </a:ln>
          <a:effectLst/>
        </p:spPr>
        <p:txBody>
          <a:bodyPr>
            <a:spAutoFit/>
          </a:bodyPr>
          <a:lstStyle/>
          <a:p>
            <a:r>
              <a:rPr lang="en-US">
                <a:ea typeface="MS Mincho" pitchFamily="49" charset="-128"/>
              </a:rPr>
              <a:t>Tracy Chapman, Gribbin’s shipping manager, needs to determine the most cost-efficient plan to deliver beer to these four customers, knowing that the costs per keg are different for each possible combination of warehouse and customer:</a:t>
            </a:r>
            <a:endParaRPr lang="en-US" sz="4400"/>
          </a:p>
        </p:txBody>
      </p:sp>
      <p:pic>
        <p:nvPicPr>
          <p:cNvPr id="30725" name="Picture 3"/>
          <p:cNvPicPr>
            <a:picLocks noChangeAspect="1" noChangeArrowheads="1"/>
          </p:cNvPicPr>
          <p:nvPr/>
        </p:nvPicPr>
        <p:blipFill>
          <a:blip r:embed="rId3" cstate="print"/>
          <a:srcRect/>
          <a:stretch>
            <a:fillRect/>
          </a:stretch>
        </p:blipFill>
        <p:spPr bwMode="auto">
          <a:xfrm>
            <a:off x="-914400" y="3389313"/>
            <a:ext cx="11049000" cy="1563687"/>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31747" name="Slide Number Placeholder 2"/>
          <p:cNvSpPr>
            <a:spLocks noGrp="1"/>
          </p:cNvSpPr>
          <p:nvPr>
            <p:ph type="sldNum" sz="quarter" idx="11"/>
          </p:nvPr>
        </p:nvSpPr>
        <p:spPr>
          <a:noFill/>
          <a:ln>
            <a:miter lim="800000"/>
            <a:headEnd/>
            <a:tailEnd/>
          </a:ln>
        </p:spPr>
        <p:txBody>
          <a:bodyPr/>
          <a:lstStyle/>
          <a:p>
            <a:fld id="{B5BB218A-8839-4B10-B57E-EBF16D12D600}" type="slidenum">
              <a:rPr lang="en-US"/>
              <a:pPr/>
              <a:t>30</a:t>
            </a:fld>
            <a:endParaRPr lang="en-US"/>
          </a:p>
        </p:txBody>
      </p:sp>
      <p:sp>
        <p:nvSpPr>
          <p:cNvPr id="31748" name="Rectangle 2"/>
          <p:cNvSpPr>
            <a:spLocks noChangeArrowheads="1"/>
          </p:cNvSpPr>
          <p:nvPr/>
        </p:nvSpPr>
        <p:spPr bwMode="auto">
          <a:xfrm>
            <a:off x="762000" y="762000"/>
            <a:ext cx="7620000" cy="4359275"/>
          </a:xfrm>
          <a:prstGeom prst="rect">
            <a:avLst/>
          </a:prstGeom>
          <a:noFill/>
          <a:ln w="9525">
            <a:noFill/>
            <a:miter lim="800000"/>
            <a:headEnd/>
            <a:tailEnd/>
          </a:ln>
          <a:effectLst/>
        </p:spPr>
        <p:txBody>
          <a:bodyPr>
            <a:spAutoFit/>
          </a:bodyPr>
          <a:lstStyle/>
          <a:p>
            <a:pPr marL="457200" indent="-457200">
              <a:spcBef>
                <a:spcPct val="25000"/>
              </a:spcBef>
              <a:buFontTx/>
              <a:buAutoNum type="alphaLcParenR"/>
            </a:pPr>
            <a:r>
              <a:rPr lang="en-US" sz="2000">
                <a:ea typeface="MS Mincho" pitchFamily="49" charset="-128"/>
              </a:rPr>
              <a:t>What is the optimal shipping plan?</a:t>
            </a:r>
            <a:endParaRPr lang="en-US" sz="1800">
              <a:cs typeface="Courier New" pitchFamily="49" charset="0"/>
            </a:endParaRPr>
          </a:p>
          <a:p>
            <a:pPr marL="457200" indent="-457200" eaLnBrk="0" hangingPunct="0">
              <a:spcBef>
                <a:spcPct val="25000"/>
              </a:spcBef>
              <a:buFontTx/>
              <a:buAutoNum type="alphaLcParenR"/>
            </a:pPr>
            <a:r>
              <a:rPr lang="en-US" sz="2000">
                <a:ea typeface="MS Mincho" pitchFamily="49" charset="-128"/>
              </a:rPr>
              <a:t>How much will it cost to fill these four orders?</a:t>
            </a:r>
            <a:endParaRPr lang="en-US" sz="1800">
              <a:cs typeface="Courier New" pitchFamily="49" charset="0"/>
            </a:endParaRPr>
          </a:p>
          <a:p>
            <a:pPr marL="457200" indent="-457200" eaLnBrk="0" hangingPunct="0">
              <a:spcBef>
                <a:spcPct val="25000"/>
              </a:spcBef>
              <a:buFontTx/>
              <a:buAutoNum type="alphaLcParenR"/>
            </a:pPr>
            <a:r>
              <a:rPr lang="en-US" sz="2000">
                <a:ea typeface="MS Mincho" pitchFamily="49" charset="-128"/>
              </a:rPr>
              <a:t>Where does Gribbin have surplus inventory?</a:t>
            </a:r>
            <a:endParaRPr lang="en-US" sz="1800">
              <a:cs typeface="Courier New" pitchFamily="49" charset="0"/>
            </a:endParaRPr>
          </a:p>
          <a:p>
            <a:pPr marL="457200" indent="-457200" eaLnBrk="0" hangingPunct="0">
              <a:spcBef>
                <a:spcPct val="25000"/>
              </a:spcBef>
              <a:buFontTx/>
              <a:buAutoNum type="alphaLcParenR"/>
            </a:pPr>
            <a:r>
              <a:rPr lang="en-US" sz="2000">
                <a:ea typeface="MS Mincho" pitchFamily="49" charset="-128"/>
              </a:rPr>
              <a:t>If Gribbin could have one additional keg at one of the three warehouses, what would be the most beneficial location, in terms of reduced shipping costs? </a:t>
            </a:r>
            <a:endParaRPr lang="en-US" sz="1800">
              <a:cs typeface="Courier New" pitchFamily="49" charset="0"/>
            </a:endParaRPr>
          </a:p>
          <a:p>
            <a:pPr marL="457200" indent="-457200" eaLnBrk="0" hangingPunct="0">
              <a:spcBef>
                <a:spcPct val="25000"/>
              </a:spcBef>
              <a:buFontTx/>
              <a:buAutoNum type="alphaLcParenR"/>
            </a:pPr>
            <a:r>
              <a:rPr lang="en-US" sz="2000">
                <a:ea typeface="MS Mincho" pitchFamily="49" charset="-128"/>
              </a:rPr>
              <a:t>Gribbin has an offer from Lu Leng Felicia, who would like to sublet some of Gribbin’s Brooklyn warehouse space for her tattoo parlor. She only needs 240 square feet, which is equivalent to the area required to store 40 kegs of beer, and has offered Gribbin $0.25 per week per square foot. Is this a good deal for Gribbin? What should Gribbin’s response be to Lu Leng?</a:t>
            </a:r>
            <a:endParaRPr lang="en-US" sz="40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32771" name="Slide Number Placeholder 4"/>
          <p:cNvSpPr>
            <a:spLocks noGrp="1"/>
          </p:cNvSpPr>
          <p:nvPr>
            <p:ph type="sldNum" sz="quarter" idx="11"/>
          </p:nvPr>
        </p:nvSpPr>
        <p:spPr>
          <a:noFill/>
          <a:ln>
            <a:miter lim="800000"/>
            <a:headEnd/>
            <a:tailEnd/>
          </a:ln>
        </p:spPr>
        <p:txBody>
          <a:bodyPr/>
          <a:lstStyle/>
          <a:p>
            <a:fld id="{A254AF6C-AB7A-4D10-AA9F-72F3466B481B}" type="slidenum">
              <a:rPr lang="en-US"/>
              <a:pPr/>
              <a:t>31</a:t>
            </a:fld>
            <a:endParaRPr lang="en-US"/>
          </a:p>
        </p:txBody>
      </p:sp>
      <p:sp>
        <p:nvSpPr>
          <p:cNvPr id="32772" name="Rectangle 2"/>
          <p:cNvSpPr>
            <a:spLocks noGrp="1" noChangeArrowheads="1"/>
          </p:cNvSpPr>
          <p:nvPr>
            <p:ph type="title"/>
          </p:nvPr>
        </p:nvSpPr>
        <p:spPr/>
        <p:txBody>
          <a:bodyPr/>
          <a:lstStyle/>
          <a:p>
            <a:pPr eaLnBrk="1" hangingPunct="1"/>
            <a:r>
              <a:rPr lang="en-US" sz="4000" smtClean="0">
                <a:cs typeface="Times New Roman" pitchFamily="18" charset="0"/>
              </a:rPr>
              <a:t>Managerial Problem Formulation</a:t>
            </a:r>
            <a:r>
              <a:rPr lang="en-US" smtClean="0"/>
              <a:t> </a:t>
            </a:r>
          </a:p>
        </p:txBody>
      </p:sp>
      <p:sp>
        <p:nvSpPr>
          <p:cNvPr id="32773" name="Rectangle 3"/>
          <p:cNvSpPr>
            <a:spLocks noChangeArrowheads="1"/>
          </p:cNvSpPr>
          <p:nvPr/>
        </p:nvSpPr>
        <p:spPr bwMode="auto">
          <a:xfrm>
            <a:off x="571500" y="1752600"/>
            <a:ext cx="8001000" cy="4778375"/>
          </a:xfrm>
          <a:prstGeom prst="rect">
            <a:avLst/>
          </a:prstGeom>
          <a:noFill/>
          <a:ln w="9525">
            <a:noFill/>
            <a:miter lim="800000"/>
            <a:headEnd/>
            <a:tailEnd/>
          </a:ln>
          <a:effectLst/>
        </p:spPr>
        <p:txBody>
          <a:bodyPr>
            <a:spAutoFit/>
          </a:bodyPr>
          <a:lstStyle/>
          <a:p>
            <a:r>
              <a:rPr lang="en-US" b="1" u="sng">
                <a:cs typeface="Courier New" pitchFamily="49" charset="0"/>
              </a:rPr>
              <a:t>Decision Variables</a:t>
            </a:r>
            <a:endParaRPr lang="en-US" sz="2000">
              <a:latin typeface="Courier New" pitchFamily="49" charset="0"/>
              <a:cs typeface="Courier New" pitchFamily="49" charset="0"/>
            </a:endParaRPr>
          </a:p>
          <a:p>
            <a:pPr eaLnBrk="0" hangingPunct="0"/>
            <a:r>
              <a:rPr lang="en-US">
                <a:cs typeface="Courier New" pitchFamily="49" charset="0"/>
              </a:rPr>
              <a:t>Numbers of kegs shipped from each of three warehouses to each of four customers (12 decisions).</a:t>
            </a:r>
            <a:endParaRPr lang="en-US" sz="2000">
              <a:latin typeface="Courier New" pitchFamily="49" charset="0"/>
              <a:cs typeface="Courier New" pitchFamily="49" charset="0"/>
            </a:endParaRPr>
          </a:p>
          <a:p>
            <a:pPr eaLnBrk="0" hangingPunct="0"/>
            <a:endParaRPr lang="en-US" b="1" u="sng">
              <a:ea typeface="MS Mincho" pitchFamily="49" charset="-128"/>
            </a:endParaRPr>
          </a:p>
          <a:p>
            <a:pPr eaLnBrk="0" hangingPunct="0"/>
            <a:r>
              <a:rPr lang="en-US" b="1" u="sng">
                <a:ea typeface="MS Mincho" pitchFamily="49" charset="-128"/>
              </a:rPr>
              <a:t>Objective</a:t>
            </a:r>
            <a:endParaRPr lang="en-US" sz="2000">
              <a:latin typeface="Courier New" pitchFamily="49" charset="0"/>
              <a:cs typeface="Courier New" pitchFamily="49" charset="0"/>
            </a:endParaRPr>
          </a:p>
          <a:p>
            <a:pPr eaLnBrk="0" hangingPunct="0"/>
            <a:r>
              <a:rPr lang="en-US">
                <a:ea typeface="MS Mincho" pitchFamily="49" charset="-128"/>
              </a:rPr>
              <a:t>Minimize total cost.</a:t>
            </a:r>
            <a:endParaRPr lang="en-US" sz="2000">
              <a:latin typeface="Courier New" pitchFamily="49" charset="0"/>
              <a:cs typeface="Courier New" pitchFamily="49" charset="0"/>
            </a:endParaRPr>
          </a:p>
          <a:p>
            <a:pPr eaLnBrk="0" hangingPunct="0"/>
            <a:endParaRPr lang="en-US" b="1" u="sng">
              <a:ea typeface="MS Mincho" pitchFamily="49" charset="-128"/>
            </a:endParaRPr>
          </a:p>
          <a:p>
            <a:pPr eaLnBrk="0" hangingPunct="0"/>
            <a:r>
              <a:rPr lang="en-US" b="1" u="sng">
                <a:ea typeface="MS Mincho" pitchFamily="49" charset="-128"/>
              </a:rPr>
              <a:t>Constraints</a:t>
            </a:r>
            <a:endParaRPr lang="en-US" sz="2000">
              <a:latin typeface="Courier New" pitchFamily="49" charset="0"/>
              <a:cs typeface="Courier New" pitchFamily="49" charset="0"/>
            </a:endParaRPr>
          </a:p>
          <a:p>
            <a:pPr eaLnBrk="0" hangingPunct="0"/>
            <a:r>
              <a:rPr lang="en-US">
                <a:ea typeface="MS Mincho" pitchFamily="49" charset="-128"/>
              </a:rPr>
              <a:t>Each warehouse has limited supply.</a:t>
            </a:r>
            <a:endParaRPr lang="en-US" sz="2000">
              <a:latin typeface="Courier New" pitchFamily="49" charset="0"/>
              <a:cs typeface="Courier New" pitchFamily="49" charset="0"/>
            </a:endParaRPr>
          </a:p>
          <a:p>
            <a:pPr eaLnBrk="0" hangingPunct="0"/>
            <a:r>
              <a:rPr lang="en-US">
                <a:ea typeface="MS Mincho" pitchFamily="49" charset="-128"/>
              </a:rPr>
              <a:t>Each customer has a minimum demand.</a:t>
            </a:r>
            <a:endParaRPr lang="en-US" sz="2000">
              <a:latin typeface="Courier New" pitchFamily="49" charset="0"/>
              <a:cs typeface="Courier New" pitchFamily="49" charset="0"/>
            </a:endParaRPr>
          </a:p>
          <a:p>
            <a:pPr eaLnBrk="0" hangingPunct="0"/>
            <a:r>
              <a:rPr lang="en-US">
                <a:cs typeface="Courier New" pitchFamily="49" charset="0"/>
              </a:rPr>
              <a:t>Kegs can’t be divided; numbers shipped must be integers.</a:t>
            </a:r>
            <a:endParaRPr lang="en-US" sz="2000">
              <a:latin typeface="Courier New" pitchFamily="49" charset="0"/>
              <a:cs typeface="Courier New" pitchFamily="49" charset="0"/>
            </a:endParaRPr>
          </a:p>
          <a:p>
            <a:pPr eaLnBrk="0" hangingPunct="0"/>
            <a:endParaRPr lang="en-US" sz="4400">
              <a:latin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33795" name="Slide Number Placeholder 4"/>
          <p:cNvSpPr>
            <a:spLocks noGrp="1"/>
          </p:cNvSpPr>
          <p:nvPr>
            <p:ph type="sldNum" sz="quarter" idx="11"/>
          </p:nvPr>
        </p:nvSpPr>
        <p:spPr>
          <a:noFill/>
          <a:ln>
            <a:miter lim="800000"/>
            <a:headEnd/>
            <a:tailEnd/>
          </a:ln>
        </p:spPr>
        <p:txBody>
          <a:bodyPr/>
          <a:lstStyle/>
          <a:p>
            <a:fld id="{094F2E59-0BDE-4649-85F6-247B29F51B02}" type="slidenum">
              <a:rPr lang="en-US"/>
              <a:pPr/>
              <a:t>32</a:t>
            </a:fld>
            <a:endParaRPr lang="en-US"/>
          </a:p>
        </p:txBody>
      </p:sp>
      <p:sp>
        <p:nvSpPr>
          <p:cNvPr id="33796" name="Rectangle 2"/>
          <p:cNvSpPr>
            <a:spLocks noGrp="1" noChangeArrowheads="1"/>
          </p:cNvSpPr>
          <p:nvPr>
            <p:ph type="title"/>
          </p:nvPr>
        </p:nvSpPr>
        <p:spPr/>
        <p:txBody>
          <a:bodyPr/>
          <a:lstStyle/>
          <a:p>
            <a:pPr eaLnBrk="1" hangingPunct="1"/>
            <a:r>
              <a:rPr lang="en-US" sz="4000" smtClean="0">
                <a:cs typeface="Times New Roman" pitchFamily="18" charset="0"/>
              </a:rPr>
              <a:t>Mathematical Formulation </a:t>
            </a:r>
          </a:p>
        </p:txBody>
      </p:sp>
      <p:sp>
        <p:nvSpPr>
          <p:cNvPr id="33797" name="Rectangle 3"/>
          <p:cNvSpPr>
            <a:spLocks noChangeArrowheads="1"/>
          </p:cNvSpPr>
          <p:nvPr/>
        </p:nvSpPr>
        <p:spPr bwMode="auto">
          <a:xfrm>
            <a:off x="762000" y="1981200"/>
            <a:ext cx="8077200" cy="2225675"/>
          </a:xfrm>
          <a:prstGeom prst="rect">
            <a:avLst/>
          </a:prstGeom>
          <a:noFill/>
          <a:ln w="9525">
            <a:noFill/>
            <a:miter lim="800000"/>
            <a:headEnd/>
            <a:tailEnd/>
          </a:ln>
          <a:effectLst/>
        </p:spPr>
        <p:txBody>
          <a:bodyPr>
            <a:spAutoFit/>
          </a:bodyPr>
          <a:lstStyle/>
          <a:p>
            <a:r>
              <a:rPr lang="en-US" sz="2000" b="1" u="sng">
                <a:cs typeface="Courier New" pitchFamily="49" charset="0"/>
              </a:rPr>
              <a:t>Decision Variables</a:t>
            </a:r>
            <a:endParaRPr lang="en-US" sz="1800">
              <a:latin typeface="Courier New" pitchFamily="49" charset="0"/>
              <a:cs typeface="Courier New" pitchFamily="49" charset="0"/>
            </a:endParaRPr>
          </a:p>
          <a:p>
            <a:pPr eaLnBrk="0" hangingPunct="0"/>
            <a:r>
              <a:rPr lang="en-US" sz="2000">
                <a:ea typeface="MS Mincho" pitchFamily="49" charset="-128"/>
              </a:rPr>
              <a:t>Define</a:t>
            </a:r>
            <a:r>
              <a:rPr lang="en-US" sz="2000" i="1">
                <a:ea typeface="MS Mincho" pitchFamily="49" charset="-128"/>
              </a:rPr>
              <a:t> X</a:t>
            </a:r>
            <a:r>
              <a:rPr lang="en-US" sz="2000" baseline="-30000">
                <a:ea typeface="MS Mincho" pitchFamily="49" charset="-128"/>
              </a:rPr>
              <a:t>ij</a:t>
            </a:r>
            <a:r>
              <a:rPr lang="en-US" sz="2000">
                <a:ea typeface="MS Mincho" pitchFamily="49" charset="-128"/>
              </a:rPr>
              <a:t> = Number of kegs shipped from warehouse </a:t>
            </a:r>
            <a:r>
              <a:rPr lang="en-US" sz="2000" i="1">
                <a:cs typeface="Courier New" pitchFamily="49" charset="0"/>
              </a:rPr>
              <a:t>i</a:t>
            </a:r>
            <a:r>
              <a:rPr lang="en-US" sz="2000">
                <a:cs typeface="Courier New" pitchFamily="49" charset="0"/>
              </a:rPr>
              <a:t> to customer </a:t>
            </a:r>
            <a:r>
              <a:rPr lang="en-US" sz="2000" i="1">
                <a:cs typeface="Courier New" pitchFamily="49" charset="0"/>
              </a:rPr>
              <a:t>j</a:t>
            </a:r>
            <a:r>
              <a:rPr lang="en-US" sz="2000">
                <a:cs typeface="Courier New" pitchFamily="49" charset="0"/>
              </a:rPr>
              <a:t>.</a:t>
            </a:r>
            <a:endParaRPr lang="en-US" sz="1800">
              <a:latin typeface="Courier New" pitchFamily="49" charset="0"/>
              <a:cs typeface="Courier New" pitchFamily="49" charset="0"/>
            </a:endParaRPr>
          </a:p>
          <a:p>
            <a:pPr eaLnBrk="0" hangingPunct="0"/>
            <a:endParaRPr lang="en-US" sz="2000">
              <a:cs typeface="Courier New" pitchFamily="49" charset="0"/>
            </a:endParaRPr>
          </a:p>
          <a:p>
            <a:pPr eaLnBrk="0" hangingPunct="0"/>
            <a:r>
              <a:rPr lang="en-US" sz="2000">
                <a:cs typeface="Courier New" pitchFamily="49" charset="0"/>
              </a:rPr>
              <a:t>Define </a:t>
            </a:r>
            <a:r>
              <a:rPr lang="en-US" sz="2000" i="1">
                <a:cs typeface="Courier New" pitchFamily="49" charset="0"/>
              </a:rPr>
              <a:t>C</a:t>
            </a:r>
            <a:r>
              <a:rPr lang="en-US" sz="2000" baseline="-30000">
                <a:cs typeface="Courier New" pitchFamily="49" charset="0"/>
              </a:rPr>
              <a:t>ij</a:t>
            </a:r>
            <a:r>
              <a:rPr lang="en-US" sz="2000">
                <a:cs typeface="Courier New" pitchFamily="49" charset="0"/>
              </a:rPr>
              <a:t> = Cost per keg to ship from </a:t>
            </a:r>
            <a:r>
              <a:rPr lang="en-US" sz="2000">
                <a:ea typeface="MS Mincho" pitchFamily="49" charset="-128"/>
              </a:rPr>
              <a:t>warehouse </a:t>
            </a:r>
            <a:r>
              <a:rPr lang="en-US" sz="2000" i="1">
                <a:cs typeface="Courier New" pitchFamily="49" charset="0"/>
              </a:rPr>
              <a:t>i</a:t>
            </a:r>
            <a:r>
              <a:rPr lang="en-US" sz="2000">
                <a:cs typeface="Courier New" pitchFamily="49" charset="0"/>
              </a:rPr>
              <a:t> to customer </a:t>
            </a:r>
            <a:r>
              <a:rPr lang="en-US" sz="2000" i="1">
                <a:cs typeface="Courier New" pitchFamily="49" charset="0"/>
              </a:rPr>
              <a:t>j</a:t>
            </a:r>
            <a:r>
              <a:rPr lang="en-US" sz="2000">
                <a:cs typeface="Courier New" pitchFamily="49" charset="0"/>
              </a:rPr>
              <a:t>.</a:t>
            </a:r>
            <a:endParaRPr lang="en-US" sz="1800">
              <a:latin typeface="Courier New" pitchFamily="49" charset="0"/>
              <a:cs typeface="Courier New" pitchFamily="49" charset="0"/>
            </a:endParaRPr>
          </a:p>
          <a:p>
            <a:pPr eaLnBrk="0" hangingPunct="0"/>
            <a:endParaRPr lang="en-US" sz="2000" i="1">
              <a:ea typeface="MS Mincho" pitchFamily="49" charset="-128"/>
            </a:endParaRPr>
          </a:p>
          <a:p>
            <a:pPr eaLnBrk="0" hangingPunct="0"/>
            <a:r>
              <a:rPr lang="en-US" sz="2000" i="1">
                <a:ea typeface="MS Mincho" pitchFamily="49" charset="-128"/>
              </a:rPr>
              <a:t>i</a:t>
            </a:r>
            <a:r>
              <a:rPr lang="en-US" sz="2000">
                <a:ea typeface="MS Mincho" pitchFamily="49" charset="-128"/>
              </a:rPr>
              <a:t> = warehouses 1-3, </a:t>
            </a:r>
            <a:r>
              <a:rPr lang="en-US" sz="2000" i="1">
                <a:ea typeface="MS Mincho" pitchFamily="49" charset="-128"/>
              </a:rPr>
              <a:t>j</a:t>
            </a:r>
            <a:r>
              <a:rPr lang="en-US" sz="2000">
                <a:ea typeface="MS Mincho" pitchFamily="49" charset="-128"/>
              </a:rPr>
              <a:t> = customers 1-4</a:t>
            </a:r>
            <a:endParaRPr lang="en-US" sz="1800">
              <a:latin typeface="Courier New" pitchFamily="49" charset="0"/>
              <a:cs typeface="Courier New" pitchFamily="49" charset="0"/>
            </a:endParaRPr>
          </a:p>
          <a:p>
            <a:pPr eaLnBrk="0" hangingPunct="0"/>
            <a:endParaRPr lang="en-US" sz="2000">
              <a:ea typeface="MS Mincho" pitchFamily="49"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34819" name="Slide Number Placeholder 4"/>
          <p:cNvSpPr>
            <a:spLocks noGrp="1"/>
          </p:cNvSpPr>
          <p:nvPr>
            <p:ph type="sldNum" sz="quarter" idx="11"/>
          </p:nvPr>
        </p:nvSpPr>
        <p:spPr>
          <a:noFill/>
          <a:ln>
            <a:miter lim="800000"/>
            <a:headEnd/>
            <a:tailEnd/>
          </a:ln>
        </p:spPr>
        <p:txBody>
          <a:bodyPr/>
          <a:lstStyle/>
          <a:p>
            <a:fld id="{39E2EDA3-931C-4C24-AFD2-D643466EAF20}" type="slidenum">
              <a:rPr lang="en-US"/>
              <a:pPr/>
              <a:t>33</a:t>
            </a:fld>
            <a:endParaRPr lang="en-US"/>
          </a:p>
        </p:txBody>
      </p:sp>
      <p:sp>
        <p:nvSpPr>
          <p:cNvPr id="34820" name="Rectangle 2"/>
          <p:cNvSpPr>
            <a:spLocks noGrp="1" noChangeArrowheads="1"/>
          </p:cNvSpPr>
          <p:nvPr>
            <p:ph type="title"/>
          </p:nvPr>
        </p:nvSpPr>
        <p:spPr/>
        <p:txBody>
          <a:bodyPr/>
          <a:lstStyle/>
          <a:p>
            <a:pPr eaLnBrk="1" hangingPunct="1"/>
            <a:r>
              <a:rPr lang="en-US" sz="4000" smtClean="0">
                <a:cs typeface="Times New Roman" pitchFamily="18" charset="0"/>
              </a:rPr>
              <a:t>Mathematical Formulation </a:t>
            </a:r>
          </a:p>
        </p:txBody>
      </p:sp>
      <p:sp>
        <p:nvSpPr>
          <p:cNvPr id="34821" name="Rectangle 3"/>
          <p:cNvSpPr>
            <a:spLocks noChangeArrowheads="1"/>
          </p:cNvSpPr>
          <p:nvPr/>
        </p:nvSpPr>
        <p:spPr bwMode="auto">
          <a:xfrm>
            <a:off x="685800" y="1600200"/>
            <a:ext cx="8077200" cy="5035550"/>
          </a:xfrm>
          <a:prstGeom prst="rect">
            <a:avLst/>
          </a:prstGeom>
          <a:noFill/>
          <a:ln w="9525">
            <a:noFill/>
            <a:miter lim="800000"/>
            <a:headEnd/>
            <a:tailEnd/>
          </a:ln>
          <a:effectLst/>
        </p:spPr>
        <p:txBody>
          <a:bodyPr>
            <a:spAutoFit/>
          </a:bodyPr>
          <a:lstStyle/>
          <a:p>
            <a:pPr eaLnBrk="0" hangingPunct="0"/>
            <a:r>
              <a:rPr lang="en-US" sz="1800" b="1" u="sng">
                <a:ea typeface="MS Mincho" pitchFamily="49" charset="-128"/>
              </a:rPr>
              <a:t>Objective</a:t>
            </a:r>
            <a:endParaRPr lang="en-US" sz="1800">
              <a:latin typeface="Courier New" pitchFamily="49" charset="0"/>
              <a:cs typeface="Courier New" pitchFamily="49" charset="0"/>
            </a:endParaRPr>
          </a:p>
          <a:p>
            <a:pPr eaLnBrk="0" hangingPunct="0"/>
            <a:endParaRPr lang="en-US" sz="1800">
              <a:ea typeface="MS Mincho" pitchFamily="49" charset="-128"/>
            </a:endParaRPr>
          </a:p>
          <a:p>
            <a:pPr eaLnBrk="0" hangingPunct="0"/>
            <a:r>
              <a:rPr lang="en-US" sz="1800">
                <a:ea typeface="MS Mincho" pitchFamily="49" charset="-128"/>
              </a:rPr>
              <a:t>Minimize </a:t>
            </a:r>
            <a:r>
              <a:rPr lang="en-US" sz="1800" i="1">
                <a:ea typeface="MS Mincho" pitchFamily="49" charset="-128"/>
              </a:rPr>
              <a:t>Z</a:t>
            </a:r>
            <a:r>
              <a:rPr lang="en-US" sz="1800">
                <a:ea typeface="MS Mincho" pitchFamily="49" charset="-128"/>
              </a:rPr>
              <a:t> = </a:t>
            </a:r>
            <a:endParaRPr lang="en-US" sz="1800">
              <a:latin typeface="Courier New" pitchFamily="49" charset="0"/>
              <a:cs typeface="Courier New" pitchFamily="49" charset="0"/>
            </a:endParaRPr>
          </a:p>
          <a:p>
            <a:pPr eaLnBrk="0" hangingPunct="0"/>
            <a:endParaRPr lang="en-US" sz="1800" b="1" u="sng">
              <a:ea typeface="MS Mincho" pitchFamily="49" charset="-128"/>
            </a:endParaRPr>
          </a:p>
          <a:p>
            <a:pPr eaLnBrk="0" hangingPunct="0"/>
            <a:r>
              <a:rPr lang="en-US" sz="1800" b="1" u="sng">
                <a:ea typeface="MS Mincho" pitchFamily="49" charset="-128"/>
              </a:rPr>
              <a:t>Constraints</a:t>
            </a:r>
          </a:p>
          <a:p>
            <a:pPr eaLnBrk="0" hangingPunct="0"/>
            <a:r>
              <a:rPr lang="en-US" sz="1800">
                <a:ea typeface="MS Mincho" pitchFamily="49" charset="-128"/>
              </a:rPr>
              <a:t>Define</a:t>
            </a:r>
            <a:r>
              <a:rPr lang="en-US" sz="1800" i="1">
                <a:ea typeface="MS Mincho" pitchFamily="49" charset="-128"/>
              </a:rPr>
              <a:t> S</a:t>
            </a:r>
            <a:r>
              <a:rPr lang="en-US" sz="1800" baseline="-30000">
                <a:ea typeface="MS Mincho" pitchFamily="49" charset="-128"/>
              </a:rPr>
              <a:t>i</a:t>
            </a:r>
            <a:r>
              <a:rPr lang="en-US" sz="1800">
                <a:ea typeface="MS Mincho" pitchFamily="49" charset="-128"/>
              </a:rPr>
              <a:t> = Number of kegs available at warehouse </a:t>
            </a:r>
            <a:r>
              <a:rPr lang="en-US" sz="1800" i="1">
                <a:cs typeface="Courier New" pitchFamily="49" charset="0"/>
              </a:rPr>
              <a:t>i</a:t>
            </a:r>
            <a:r>
              <a:rPr lang="en-US" sz="1800">
                <a:cs typeface="Courier New" pitchFamily="49" charset="0"/>
              </a:rPr>
              <a:t>.</a:t>
            </a:r>
            <a:endParaRPr lang="en-US" sz="1800">
              <a:latin typeface="Courier New" pitchFamily="49" charset="0"/>
              <a:cs typeface="Courier New" pitchFamily="49" charset="0"/>
            </a:endParaRPr>
          </a:p>
          <a:p>
            <a:pPr eaLnBrk="0" hangingPunct="0"/>
            <a:endParaRPr lang="en-US" sz="1800">
              <a:ea typeface="MS Mincho" pitchFamily="49" charset="-128"/>
            </a:endParaRPr>
          </a:p>
          <a:p>
            <a:pPr eaLnBrk="0" hangingPunct="0"/>
            <a:endParaRPr lang="en-US" sz="1800">
              <a:ea typeface="MS Mincho" pitchFamily="49" charset="-128"/>
            </a:endParaRPr>
          </a:p>
          <a:p>
            <a:pPr eaLnBrk="0" hangingPunct="0"/>
            <a:endParaRPr lang="en-US" sz="1800">
              <a:ea typeface="MS Mincho" pitchFamily="49" charset="-128"/>
            </a:endParaRPr>
          </a:p>
          <a:p>
            <a:pPr eaLnBrk="0" hangingPunct="0"/>
            <a:endParaRPr lang="en-US" sz="1800">
              <a:ea typeface="MS Mincho" pitchFamily="49" charset="-128"/>
            </a:endParaRPr>
          </a:p>
          <a:p>
            <a:pPr eaLnBrk="0" hangingPunct="0"/>
            <a:r>
              <a:rPr lang="en-US" sz="1800">
                <a:ea typeface="MS Mincho" pitchFamily="49" charset="-128"/>
              </a:rPr>
              <a:t>Define</a:t>
            </a:r>
            <a:r>
              <a:rPr lang="en-US" sz="1800" i="1">
                <a:ea typeface="MS Mincho" pitchFamily="49" charset="-128"/>
              </a:rPr>
              <a:t> D</a:t>
            </a:r>
            <a:r>
              <a:rPr lang="en-US" sz="1800" baseline="-30000">
                <a:ea typeface="MS Mincho" pitchFamily="49" charset="-128"/>
              </a:rPr>
              <a:t>j</a:t>
            </a:r>
            <a:r>
              <a:rPr lang="en-US" sz="1800">
                <a:ea typeface="MS Mincho" pitchFamily="49" charset="-128"/>
              </a:rPr>
              <a:t> = Number of kegs ordered by </a:t>
            </a:r>
            <a:r>
              <a:rPr lang="en-US" sz="1800">
                <a:cs typeface="Courier New" pitchFamily="49" charset="0"/>
              </a:rPr>
              <a:t>customer </a:t>
            </a:r>
            <a:r>
              <a:rPr lang="en-US" sz="1800" i="1">
                <a:cs typeface="Courier New" pitchFamily="49" charset="0"/>
              </a:rPr>
              <a:t>j</a:t>
            </a:r>
            <a:r>
              <a:rPr lang="en-US" sz="1800">
                <a:cs typeface="Courier New" pitchFamily="49" charset="0"/>
              </a:rPr>
              <a:t>.</a:t>
            </a:r>
            <a:endParaRPr lang="en-US" sz="1800">
              <a:latin typeface="Courier New" pitchFamily="49" charset="0"/>
              <a:cs typeface="Courier New" pitchFamily="49" charset="0"/>
            </a:endParaRPr>
          </a:p>
          <a:p>
            <a:pPr eaLnBrk="0" hangingPunct="0"/>
            <a:r>
              <a:rPr lang="en-US" sz="1800">
                <a:ea typeface="MS Mincho" pitchFamily="49" charset="-128"/>
              </a:rPr>
              <a:t> </a:t>
            </a:r>
            <a:endParaRPr lang="en-US" sz="1800">
              <a:latin typeface="Courier New" pitchFamily="49" charset="0"/>
              <a:cs typeface="Courier New" pitchFamily="49" charset="0"/>
            </a:endParaRPr>
          </a:p>
          <a:p>
            <a:pPr eaLnBrk="0" hangingPunct="0"/>
            <a:endParaRPr lang="en-US" sz="1800">
              <a:latin typeface="Courier New" pitchFamily="49" charset="0"/>
              <a:cs typeface="Courier New" pitchFamily="49" charset="0"/>
            </a:endParaRPr>
          </a:p>
          <a:p>
            <a:pPr eaLnBrk="0" hangingPunct="0"/>
            <a:endParaRPr lang="en-US" sz="1800">
              <a:ea typeface="MS Mincho" pitchFamily="49" charset="-128"/>
            </a:endParaRPr>
          </a:p>
          <a:p>
            <a:pPr eaLnBrk="0" hangingPunct="0"/>
            <a:endParaRPr lang="en-US" sz="1800">
              <a:ea typeface="MS Mincho" pitchFamily="49" charset="-128"/>
            </a:endParaRPr>
          </a:p>
          <a:p>
            <a:pPr eaLnBrk="0" hangingPunct="0"/>
            <a:r>
              <a:rPr lang="en-US" sz="1800">
                <a:ea typeface="MS Mincho" pitchFamily="49" charset="-128"/>
              </a:rPr>
              <a:t>Do we need a constraint to ensure that all of the </a:t>
            </a:r>
            <a:r>
              <a:rPr lang="en-US" sz="1800" i="1">
                <a:ea typeface="MS Mincho" pitchFamily="49" charset="-128"/>
              </a:rPr>
              <a:t>X</a:t>
            </a:r>
            <a:r>
              <a:rPr lang="en-US" sz="1800" baseline="-30000">
                <a:ea typeface="MS Mincho" pitchFamily="49" charset="-128"/>
              </a:rPr>
              <a:t>ij</a:t>
            </a:r>
            <a:r>
              <a:rPr lang="en-US" sz="1800">
                <a:ea typeface="MS Mincho" pitchFamily="49" charset="-128"/>
              </a:rPr>
              <a:t> are integers?</a:t>
            </a:r>
            <a:endParaRPr lang="en-US" sz="1800">
              <a:latin typeface="Courier New" pitchFamily="49" charset="0"/>
              <a:cs typeface="Courier New" pitchFamily="49" charset="0"/>
            </a:endParaRPr>
          </a:p>
          <a:p>
            <a:pPr eaLnBrk="0" hangingPunct="0"/>
            <a:r>
              <a:rPr lang="en-US" sz="1800">
                <a:ea typeface="MS Mincho" pitchFamily="49" charset="-128"/>
              </a:rPr>
              <a:t> </a:t>
            </a:r>
            <a:endParaRPr lang="en-US" sz="1800">
              <a:latin typeface="Courier New" pitchFamily="49" charset="0"/>
              <a:cs typeface="Courier New" pitchFamily="49" charset="0"/>
            </a:endParaRPr>
          </a:p>
          <a:p>
            <a:pPr eaLnBrk="0" hangingPunct="0"/>
            <a:endParaRPr lang="en-US" sz="1800">
              <a:latin typeface="Times New Roman" pitchFamily="18" charset="0"/>
            </a:endParaRPr>
          </a:p>
        </p:txBody>
      </p:sp>
      <p:graphicFrame>
        <p:nvGraphicFramePr>
          <p:cNvPr id="34822" name="Object 4"/>
          <p:cNvGraphicFramePr>
            <a:graphicFrameLocks noChangeAspect="1"/>
          </p:cNvGraphicFramePr>
          <p:nvPr/>
        </p:nvGraphicFramePr>
        <p:xfrm>
          <a:off x="2274888" y="1905000"/>
          <a:ext cx="1241425" cy="769938"/>
        </p:xfrm>
        <a:graphic>
          <a:graphicData uri="http://schemas.openxmlformats.org/presentationml/2006/ole">
            <mc:AlternateContent xmlns:mc="http://schemas.openxmlformats.org/markup-compatibility/2006">
              <mc:Choice xmlns:v="urn:schemas-microsoft-com:vml" Requires="v">
                <p:oleObj spid="_x0000_s34828" name="Equation" r:id="rId4" imgW="736600" imgH="457200" progId="Equation.3">
                  <p:embed/>
                </p:oleObj>
              </mc:Choice>
              <mc:Fallback>
                <p:oleObj name="Equation" r:id="rId4" imgW="736600" imgH="4572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4888" y="1905000"/>
                        <a:ext cx="1241425" cy="769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3" name="Object 5"/>
          <p:cNvGraphicFramePr>
            <a:graphicFrameLocks noChangeAspect="1"/>
          </p:cNvGraphicFramePr>
          <p:nvPr/>
        </p:nvGraphicFramePr>
        <p:xfrm>
          <a:off x="1981200" y="3378200"/>
          <a:ext cx="1219200" cy="812800"/>
        </p:xfrm>
        <a:graphic>
          <a:graphicData uri="http://schemas.openxmlformats.org/presentationml/2006/ole">
            <mc:AlternateContent xmlns:mc="http://schemas.openxmlformats.org/markup-compatibility/2006">
              <mc:Choice xmlns:v="urn:schemas-microsoft-com:vml" Requires="v">
                <p:oleObj spid="_x0000_s34829" name="Equation" r:id="rId6" imgW="685800" imgH="457200" progId="Equation.3">
                  <p:embed/>
                </p:oleObj>
              </mc:Choice>
              <mc:Fallback>
                <p:oleObj name="Equation" r:id="rId6" imgW="685800" imgH="4572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3378200"/>
                        <a:ext cx="1219200" cy="812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4" name="Object 6"/>
          <p:cNvGraphicFramePr>
            <a:graphicFrameLocks noChangeAspect="1"/>
          </p:cNvGraphicFramePr>
          <p:nvPr/>
        </p:nvGraphicFramePr>
        <p:xfrm>
          <a:off x="1905000" y="4810125"/>
          <a:ext cx="1447800" cy="825500"/>
        </p:xfrm>
        <a:graphic>
          <a:graphicData uri="http://schemas.openxmlformats.org/presentationml/2006/ole">
            <mc:AlternateContent xmlns:mc="http://schemas.openxmlformats.org/markup-compatibility/2006">
              <mc:Choice xmlns:v="urn:schemas-microsoft-com:vml" Requires="v">
                <p:oleObj spid="_x0000_s34830" r:id="rId8" imgW="748975" imgH="431613" progId="Equation.3">
                  <p:embed/>
                </p:oleObj>
              </mc:Choice>
              <mc:Fallback>
                <p:oleObj r:id="rId8" imgW="748975" imgH="431613" progId="Equation.3">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5000" y="4810125"/>
                        <a:ext cx="1447800" cy="82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35843" name="Slide Number Placeholder 2"/>
          <p:cNvSpPr>
            <a:spLocks noGrp="1"/>
          </p:cNvSpPr>
          <p:nvPr>
            <p:ph type="sldNum" sz="quarter" idx="11"/>
          </p:nvPr>
        </p:nvSpPr>
        <p:spPr>
          <a:noFill/>
          <a:ln>
            <a:miter lim="800000"/>
            <a:headEnd/>
            <a:tailEnd/>
          </a:ln>
        </p:spPr>
        <p:txBody>
          <a:bodyPr/>
          <a:lstStyle/>
          <a:p>
            <a:fld id="{ACF98507-1FD8-437C-887B-89F879C7F03A}" type="slidenum">
              <a:rPr lang="en-US"/>
              <a:pPr/>
              <a:t>34</a:t>
            </a:fld>
            <a:endParaRPr lang="en-US"/>
          </a:p>
        </p:txBody>
      </p:sp>
      <p:sp>
        <p:nvSpPr>
          <p:cNvPr id="35844" name="Rectangle 2"/>
          <p:cNvSpPr>
            <a:spLocks noChangeArrowheads="1"/>
          </p:cNvSpPr>
          <p:nvPr/>
        </p:nvSpPr>
        <p:spPr bwMode="auto">
          <a:xfrm>
            <a:off x="1900238" y="2209800"/>
            <a:ext cx="9144000" cy="0"/>
          </a:xfrm>
          <a:prstGeom prst="rect">
            <a:avLst/>
          </a:prstGeom>
          <a:noFill/>
          <a:ln w="9525">
            <a:noFill/>
            <a:miter lim="800000"/>
            <a:headEnd/>
            <a:tailEnd/>
          </a:ln>
          <a:effectLst/>
        </p:spPr>
        <p:txBody>
          <a:bodyPr>
            <a:spAutoFit/>
          </a:bodyPr>
          <a:lstStyle/>
          <a:p>
            <a:endParaRPr lang="en-US"/>
          </a:p>
        </p:txBody>
      </p:sp>
      <p:pic>
        <p:nvPicPr>
          <p:cNvPr id="35845" name="Picture 3"/>
          <p:cNvPicPr>
            <a:picLocks noChangeAspect="1" noChangeArrowheads="1"/>
          </p:cNvPicPr>
          <p:nvPr/>
        </p:nvPicPr>
        <p:blipFill>
          <a:blip r:embed="rId3" cstate="print"/>
          <a:srcRect/>
          <a:stretch>
            <a:fillRect/>
          </a:stretch>
        </p:blipFill>
        <p:spPr bwMode="auto">
          <a:xfrm>
            <a:off x="228600" y="1411288"/>
            <a:ext cx="8763000" cy="3998912"/>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36867" name="Slide Number Placeholder 2"/>
          <p:cNvSpPr>
            <a:spLocks noGrp="1"/>
          </p:cNvSpPr>
          <p:nvPr>
            <p:ph type="sldNum" sz="quarter" idx="11"/>
          </p:nvPr>
        </p:nvSpPr>
        <p:spPr>
          <a:noFill/>
          <a:ln>
            <a:miter lim="800000"/>
            <a:headEnd/>
            <a:tailEnd/>
          </a:ln>
        </p:spPr>
        <p:txBody>
          <a:bodyPr/>
          <a:lstStyle/>
          <a:p>
            <a:fld id="{EB01E1C3-00B5-48A8-A5BB-DA59EB790F97}" type="slidenum">
              <a:rPr lang="en-US"/>
              <a:pPr/>
              <a:t>35</a:t>
            </a:fld>
            <a:endParaRPr lang="en-US"/>
          </a:p>
        </p:txBody>
      </p:sp>
      <p:sp>
        <p:nvSpPr>
          <p:cNvPr id="36868" name="Rectangle 2"/>
          <p:cNvSpPr>
            <a:spLocks noChangeArrowheads="1"/>
          </p:cNvSpPr>
          <p:nvPr/>
        </p:nvSpPr>
        <p:spPr bwMode="auto">
          <a:xfrm>
            <a:off x="2100263" y="2009775"/>
            <a:ext cx="9144000" cy="0"/>
          </a:xfrm>
          <a:prstGeom prst="rect">
            <a:avLst/>
          </a:prstGeom>
          <a:noFill/>
          <a:ln w="9525">
            <a:noFill/>
            <a:miter lim="800000"/>
            <a:headEnd/>
            <a:tailEnd/>
          </a:ln>
          <a:effectLst/>
        </p:spPr>
        <p:txBody>
          <a:bodyPr>
            <a:spAutoFit/>
          </a:bodyPr>
          <a:lstStyle/>
          <a:p>
            <a:endParaRPr lang="en-US"/>
          </a:p>
        </p:txBody>
      </p:sp>
      <p:pic>
        <p:nvPicPr>
          <p:cNvPr id="36869" name="Picture 3"/>
          <p:cNvPicPr>
            <a:picLocks noChangeAspect="1" noChangeArrowheads="1"/>
          </p:cNvPicPr>
          <p:nvPr/>
        </p:nvPicPr>
        <p:blipFill>
          <a:blip r:embed="rId3" cstate="print"/>
          <a:srcRect/>
          <a:stretch>
            <a:fillRect/>
          </a:stretch>
        </p:blipFill>
        <p:spPr bwMode="auto">
          <a:xfrm>
            <a:off x="228600" y="803275"/>
            <a:ext cx="8763000" cy="503237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37891" name="Slide Number Placeholder 2"/>
          <p:cNvSpPr>
            <a:spLocks noGrp="1"/>
          </p:cNvSpPr>
          <p:nvPr>
            <p:ph type="sldNum" sz="quarter" idx="11"/>
          </p:nvPr>
        </p:nvSpPr>
        <p:spPr>
          <a:noFill/>
          <a:ln>
            <a:miter lim="800000"/>
            <a:headEnd/>
            <a:tailEnd/>
          </a:ln>
        </p:spPr>
        <p:txBody>
          <a:bodyPr/>
          <a:lstStyle/>
          <a:p>
            <a:fld id="{EDA5872B-BECE-4650-BE41-0E9D9710D317}" type="slidenum">
              <a:rPr lang="en-US"/>
              <a:pPr/>
              <a:t>36</a:t>
            </a:fld>
            <a:endParaRPr lang="en-US"/>
          </a:p>
        </p:txBody>
      </p:sp>
      <p:sp>
        <p:nvSpPr>
          <p:cNvPr id="37892" name="Rectangle 2"/>
          <p:cNvSpPr>
            <a:spLocks noChangeArrowheads="1"/>
          </p:cNvSpPr>
          <p:nvPr/>
        </p:nvSpPr>
        <p:spPr bwMode="auto">
          <a:xfrm>
            <a:off x="2671763" y="1781175"/>
            <a:ext cx="9144000" cy="0"/>
          </a:xfrm>
          <a:prstGeom prst="rect">
            <a:avLst/>
          </a:prstGeom>
          <a:noFill/>
          <a:ln w="9525">
            <a:noFill/>
            <a:miter lim="800000"/>
            <a:headEnd/>
            <a:tailEnd/>
          </a:ln>
          <a:effectLst/>
        </p:spPr>
        <p:txBody>
          <a:bodyPr>
            <a:spAutoFit/>
          </a:bodyPr>
          <a:lstStyle/>
          <a:p>
            <a:endParaRPr lang="en-US"/>
          </a:p>
        </p:txBody>
      </p:sp>
      <p:pic>
        <p:nvPicPr>
          <p:cNvPr id="37893" name="Picture 3"/>
          <p:cNvPicPr>
            <a:picLocks noChangeAspect="1" noChangeArrowheads="1"/>
          </p:cNvPicPr>
          <p:nvPr/>
        </p:nvPicPr>
        <p:blipFill>
          <a:blip r:embed="rId3" cstate="print"/>
          <a:srcRect/>
          <a:stretch>
            <a:fillRect/>
          </a:stretch>
        </p:blipFill>
        <p:spPr bwMode="auto">
          <a:xfrm>
            <a:off x="1752600" y="849313"/>
            <a:ext cx="5786438" cy="5018087"/>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38915" name="Slide Number Placeholder 2"/>
          <p:cNvSpPr>
            <a:spLocks noGrp="1"/>
          </p:cNvSpPr>
          <p:nvPr>
            <p:ph type="sldNum" sz="quarter" idx="11"/>
          </p:nvPr>
        </p:nvSpPr>
        <p:spPr>
          <a:noFill/>
          <a:ln>
            <a:miter lim="800000"/>
            <a:headEnd/>
            <a:tailEnd/>
          </a:ln>
        </p:spPr>
        <p:txBody>
          <a:bodyPr/>
          <a:lstStyle/>
          <a:p>
            <a:fld id="{38186CF5-4B5A-43D9-AC9A-29930C86ED7E}" type="slidenum">
              <a:rPr lang="en-US"/>
              <a:pPr/>
              <a:t>37</a:t>
            </a:fld>
            <a:endParaRPr lang="en-US"/>
          </a:p>
        </p:txBody>
      </p:sp>
      <p:sp>
        <p:nvSpPr>
          <p:cNvPr id="38916" name="Rectangle 2"/>
          <p:cNvSpPr>
            <a:spLocks noChangeArrowheads="1"/>
          </p:cNvSpPr>
          <p:nvPr/>
        </p:nvSpPr>
        <p:spPr bwMode="auto">
          <a:xfrm>
            <a:off x="2214563" y="2209800"/>
            <a:ext cx="9144000" cy="0"/>
          </a:xfrm>
          <a:prstGeom prst="rect">
            <a:avLst/>
          </a:prstGeom>
          <a:noFill/>
          <a:ln w="9525">
            <a:noFill/>
            <a:miter lim="800000"/>
            <a:headEnd/>
            <a:tailEnd/>
          </a:ln>
          <a:effectLst/>
        </p:spPr>
        <p:txBody>
          <a:bodyPr>
            <a:spAutoFit/>
          </a:bodyPr>
          <a:lstStyle/>
          <a:p>
            <a:endParaRPr lang="en-US"/>
          </a:p>
        </p:txBody>
      </p:sp>
      <p:pic>
        <p:nvPicPr>
          <p:cNvPr id="38917" name="Picture 3"/>
          <p:cNvPicPr>
            <a:picLocks noChangeAspect="1" noChangeArrowheads="1"/>
          </p:cNvPicPr>
          <p:nvPr/>
        </p:nvPicPr>
        <p:blipFill>
          <a:blip r:embed="rId3" cstate="print"/>
          <a:srcRect/>
          <a:stretch>
            <a:fillRect/>
          </a:stretch>
        </p:blipFill>
        <p:spPr bwMode="auto">
          <a:xfrm>
            <a:off x="304800" y="1182688"/>
            <a:ext cx="8610600" cy="4452937"/>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39939" name="Slide Number Placeholder 2"/>
          <p:cNvSpPr>
            <a:spLocks noGrp="1"/>
          </p:cNvSpPr>
          <p:nvPr>
            <p:ph type="sldNum" sz="quarter" idx="11"/>
          </p:nvPr>
        </p:nvSpPr>
        <p:spPr>
          <a:noFill/>
          <a:ln>
            <a:miter lim="800000"/>
            <a:headEnd/>
            <a:tailEnd/>
          </a:ln>
        </p:spPr>
        <p:txBody>
          <a:bodyPr/>
          <a:lstStyle/>
          <a:p>
            <a:fld id="{9443BCA4-BFDE-4B78-88C4-B6A46DE7FBD5}" type="slidenum">
              <a:rPr lang="en-US"/>
              <a:pPr/>
              <a:t>38</a:t>
            </a:fld>
            <a:endParaRPr lang="en-US"/>
          </a:p>
        </p:txBody>
      </p:sp>
      <p:sp>
        <p:nvSpPr>
          <p:cNvPr id="39940" name="Rectangle 2"/>
          <p:cNvSpPr>
            <a:spLocks noChangeArrowheads="1"/>
          </p:cNvSpPr>
          <p:nvPr/>
        </p:nvSpPr>
        <p:spPr bwMode="auto">
          <a:xfrm>
            <a:off x="1604963" y="1371600"/>
            <a:ext cx="9144000" cy="0"/>
          </a:xfrm>
          <a:prstGeom prst="rect">
            <a:avLst/>
          </a:prstGeom>
          <a:noFill/>
          <a:ln w="9525">
            <a:noFill/>
            <a:miter lim="800000"/>
            <a:headEnd/>
            <a:tailEnd/>
          </a:ln>
          <a:effectLst/>
        </p:spPr>
        <p:txBody>
          <a:bodyPr>
            <a:spAutoFit/>
          </a:bodyPr>
          <a:lstStyle/>
          <a:p>
            <a:endParaRPr lang="en-US"/>
          </a:p>
        </p:txBody>
      </p:sp>
      <p:pic>
        <p:nvPicPr>
          <p:cNvPr id="39941" name="Picture 3"/>
          <p:cNvPicPr>
            <a:picLocks noChangeAspect="1" noChangeArrowheads="1"/>
          </p:cNvPicPr>
          <p:nvPr/>
        </p:nvPicPr>
        <p:blipFill>
          <a:blip r:embed="rId3" cstate="print"/>
          <a:srcRect/>
          <a:stretch>
            <a:fillRect/>
          </a:stretch>
        </p:blipFill>
        <p:spPr bwMode="auto">
          <a:xfrm>
            <a:off x="381000" y="228600"/>
            <a:ext cx="8382000" cy="5800725"/>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40963" name="Slide Number Placeholder 2"/>
          <p:cNvSpPr>
            <a:spLocks noGrp="1"/>
          </p:cNvSpPr>
          <p:nvPr>
            <p:ph type="sldNum" sz="quarter" idx="11"/>
          </p:nvPr>
        </p:nvSpPr>
        <p:spPr>
          <a:noFill/>
          <a:ln>
            <a:miter lim="800000"/>
            <a:headEnd/>
            <a:tailEnd/>
          </a:ln>
        </p:spPr>
        <p:txBody>
          <a:bodyPr/>
          <a:lstStyle/>
          <a:p>
            <a:fld id="{B709E55D-BF8F-4036-BFF2-59A08CF82C21}" type="slidenum">
              <a:rPr lang="en-US"/>
              <a:pPr/>
              <a:t>39</a:t>
            </a:fld>
            <a:endParaRPr lang="en-US"/>
          </a:p>
        </p:txBody>
      </p:sp>
      <p:sp>
        <p:nvSpPr>
          <p:cNvPr id="40964" name="Rectangle 2"/>
          <p:cNvSpPr>
            <a:spLocks noChangeArrowheads="1"/>
          </p:cNvSpPr>
          <p:nvPr/>
        </p:nvSpPr>
        <p:spPr bwMode="auto">
          <a:xfrm>
            <a:off x="1143000" y="1219200"/>
            <a:ext cx="8153400" cy="457200"/>
          </a:xfrm>
          <a:prstGeom prst="rect">
            <a:avLst/>
          </a:prstGeom>
          <a:noFill/>
          <a:ln w="9525">
            <a:noFill/>
            <a:miter lim="800000"/>
            <a:headEnd/>
            <a:tailEnd/>
          </a:ln>
          <a:effectLst/>
        </p:spPr>
        <p:txBody>
          <a:bodyPr>
            <a:spAutoFit/>
          </a:bodyPr>
          <a:lstStyle/>
          <a:p>
            <a:pPr>
              <a:tabLst>
                <a:tab pos="228600" algn="l"/>
              </a:tabLst>
            </a:pPr>
            <a:r>
              <a:rPr lang="en-US">
                <a:ea typeface="MS Mincho" pitchFamily="49" charset="-128"/>
              </a:rPr>
              <a:t>Where does Gribbin have surplus inventory?</a:t>
            </a:r>
            <a:endParaRPr lang="en-US">
              <a:latin typeface="Times New Roman" pitchFamily="18" charset="0"/>
            </a:endParaRPr>
          </a:p>
        </p:txBody>
      </p:sp>
      <p:sp>
        <p:nvSpPr>
          <p:cNvPr id="40965" name="Rectangle 3"/>
          <p:cNvSpPr>
            <a:spLocks noChangeArrowheads="1"/>
          </p:cNvSpPr>
          <p:nvPr/>
        </p:nvSpPr>
        <p:spPr bwMode="auto">
          <a:xfrm>
            <a:off x="914400" y="2286000"/>
            <a:ext cx="7543800" cy="1187450"/>
          </a:xfrm>
          <a:prstGeom prst="rect">
            <a:avLst/>
          </a:prstGeom>
          <a:noFill/>
          <a:ln w="9525">
            <a:noFill/>
            <a:miter lim="800000"/>
            <a:headEnd/>
            <a:tailEnd/>
          </a:ln>
          <a:effectLst/>
        </p:spPr>
        <p:txBody>
          <a:bodyPr>
            <a:spAutoFit/>
          </a:bodyPr>
          <a:lstStyle/>
          <a:p>
            <a:r>
              <a:rPr lang="en-US">
                <a:ea typeface="MS Mincho" pitchFamily="49" charset="-128"/>
              </a:rPr>
              <a:t>The only supply constraint that is not binding is the Hoboken constraint. It would appear that Gribbin has 45 extra kegs in Hoboken.</a:t>
            </a:r>
            <a:r>
              <a:rPr lang="en-US"/>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41987" name="Slide Number Placeholder 2"/>
          <p:cNvSpPr>
            <a:spLocks noGrp="1"/>
          </p:cNvSpPr>
          <p:nvPr>
            <p:ph type="sldNum" sz="quarter" idx="11"/>
          </p:nvPr>
        </p:nvSpPr>
        <p:spPr>
          <a:noFill/>
          <a:ln>
            <a:miter lim="800000"/>
            <a:headEnd/>
            <a:tailEnd/>
          </a:ln>
        </p:spPr>
        <p:txBody>
          <a:bodyPr/>
          <a:lstStyle/>
          <a:p>
            <a:fld id="{B2F640BE-4CE7-4F96-A170-3D53B31BE3B5}" type="slidenum">
              <a:rPr lang="en-US"/>
              <a:pPr/>
              <a:t>40</a:t>
            </a:fld>
            <a:endParaRPr lang="en-US"/>
          </a:p>
        </p:txBody>
      </p:sp>
      <p:sp>
        <p:nvSpPr>
          <p:cNvPr id="41988" name="Rectangle 2"/>
          <p:cNvSpPr>
            <a:spLocks noChangeArrowheads="1"/>
          </p:cNvSpPr>
          <p:nvPr/>
        </p:nvSpPr>
        <p:spPr bwMode="auto">
          <a:xfrm>
            <a:off x="800100" y="1676400"/>
            <a:ext cx="7543800" cy="1552575"/>
          </a:xfrm>
          <a:prstGeom prst="rect">
            <a:avLst/>
          </a:prstGeom>
          <a:noFill/>
          <a:ln w="9525">
            <a:noFill/>
            <a:miter lim="800000"/>
            <a:headEnd/>
            <a:tailEnd/>
          </a:ln>
          <a:effectLst/>
        </p:spPr>
        <p:txBody>
          <a:bodyPr>
            <a:spAutoFit/>
          </a:bodyPr>
          <a:lstStyle/>
          <a:p>
            <a:r>
              <a:rPr lang="en-US">
                <a:ea typeface="MS Mincho" pitchFamily="49" charset="-128"/>
              </a:rPr>
              <a:t>If Gribbin could have one additional keg at one of the three warehouses, what would be the most beneficial location, in terms of reduced shipping costs? </a:t>
            </a:r>
            <a:endParaRPr lang="en-US">
              <a:latin typeface="Courier New" pitchFamily="49" charset="0"/>
              <a:cs typeface="Courier New" pitchFamily="49" charset="0"/>
            </a:endParaRPr>
          </a:p>
          <a:p>
            <a:pPr eaLnBrk="0" hangingPunct="0"/>
            <a:endParaRPr lang="en-US">
              <a:ea typeface="MS Mincho" pitchFamily="49"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43011" name="Slide Number Placeholder 2"/>
          <p:cNvSpPr>
            <a:spLocks noGrp="1"/>
          </p:cNvSpPr>
          <p:nvPr>
            <p:ph type="sldNum" sz="quarter" idx="11"/>
          </p:nvPr>
        </p:nvSpPr>
        <p:spPr>
          <a:noFill/>
          <a:ln>
            <a:miter lim="800000"/>
            <a:headEnd/>
            <a:tailEnd/>
          </a:ln>
        </p:spPr>
        <p:txBody>
          <a:bodyPr/>
          <a:lstStyle/>
          <a:p>
            <a:fld id="{1BD15D9E-0ADD-4316-A890-8E72D3C874DE}" type="slidenum">
              <a:rPr lang="en-US"/>
              <a:pPr/>
              <a:t>41</a:t>
            </a:fld>
            <a:endParaRPr lang="en-US"/>
          </a:p>
        </p:txBody>
      </p:sp>
      <p:sp>
        <p:nvSpPr>
          <p:cNvPr id="43012" name="Rectangle 2"/>
          <p:cNvSpPr>
            <a:spLocks noChangeArrowheads="1"/>
          </p:cNvSpPr>
          <p:nvPr/>
        </p:nvSpPr>
        <p:spPr bwMode="auto">
          <a:xfrm>
            <a:off x="990600" y="1295400"/>
            <a:ext cx="6858000" cy="2830513"/>
          </a:xfrm>
          <a:prstGeom prst="rect">
            <a:avLst/>
          </a:prstGeom>
          <a:noFill/>
          <a:ln w="9525">
            <a:noFill/>
            <a:miter lim="800000"/>
            <a:headEnd/>
            <a:tailEnd/>
          </a:ln>
          <a:effectLst/>
        </p:spPr>
        <p:txBody>
          <a:bodyPr>
            <a:spAutoFit/>
          </a:bodyPr>
          <a:lstStyle/>
          <a:p>
            <a:pPr marL="179388" indent="-179388" eaLnBrk="0" hangingPunct="0">
              <a:spcBef>
                <a:spcPct val="50000"/>
              </a:spcBef>
            </a:pPr>
            <a:r>
              <a:rPr lang="en-US">
                <a:ea typeface="MS Mincho" pitchFamily="49" charset="-128"/>
              </a:rPr>
              <a:t>According to the sensitivity report,</a:t>
            </a:r>
            <a:endParaRPr lang="en-US">
              <a:latin typeface="Courier New" pitchFamily="49" charset="0"/>
              <a:cs typeface="Courier New" pitchFamily="49" charset="0"/>
            </a:endParaRPr>
          </a:p>
          <a:p>
            <a:pPr marL="179388" indent="-179388" eaLnBrk="0" hangingPunct="0">
              <a:spcBef>
                <a:spcPct val="50000"/>
              </a:spcBef>
              <a:buFontTx/>
              <a:buChar char="•"/>
            </a:pPr>
            <a:r>
              <a:rPr lang="en-US">
                <a:ea typeface="MS Mincho" pitchFamily="49" charset="-128"/>
              </a:rPr>
              <a:t>One more keg in Hoboken is worthless.</a:t>
            </a:r>
            <a:endParaRPr lang="en-US">
              <a:latin typeface="Courier New" pitchFamily="49" charset="0"/>
              <a:cs typeface="Courier New" pitchFamily="49" charset="0"/>
            </a:endParaRPr>
          </a:p>
          <a:p>
            <a:pPr marL="179388" indent="-179388" eaLnBrk="0" hangingPunct="0">
              <a:spcBef>
                <a:spcPct val="50000"/>
              </a:spcBef>
              <a:buFontTx/>
              <a:buChar char="•"/>
            </a:pPr>
            <a:r>
              <a:rPr lang="en-US">
                <a:ea typeface="MS Mincho" pitchFamily="49" charset="-128"/>
              </a:rPr>
              <a:t>One more keg in the Bronx would have reduced overall costs by $0.76.</a:t>
            </a:r>
            <a:endParaRPr lang="en-US">
              <a:latin typeface="Courier New" pitchFamily="49" charset="0"/>
              <a:cs typeface="Courier New" pitchFamily="49" charset="0"/>
            </a:endParaRPr>
          </a:p>
          <a:p>
            <a:pPr marL="179388" indent="-179388" eaLnBrk="0" hangingPunct="0">
              <a:spcBef>
                <a:spcPct val="50000"/>
              </a:spcBef>
              <a:buFontTx/>
              <a:buChar char="•"/>
            </a:pPr>
            <a:r>
              <a:rPr lang="en-US">
                <a:ea typeface="MS Mincho" pitchFamily="49" charset="-128"/>
              </a:rPr>
              <a:t>One more keg in Brooklyn would have reduced overall costs by $1.82.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44035" name="Slide Number Placeholder 2"/>
          <p:cNvSpPr>
            <a:spLocks noGrp="1"/>
          </p:cNvSpPr>
          <p:nvPr>
            <p:ph type="sldNum" sz="quarter" idx="11"/>
          </p:nvPr>
        </p:nvSpPr>
        <p:spPr>
          <a:noFill/>
          <a:ln>
            <a:miter lim="800000"/>
            <a:headEnd/>
            <a:tailEnd/>
          </a:ln>
        </p:spPr>
        <p:txBody>
          <a:bodyPr/>
          <a:lstStyle/>
          <a:p>
            <a:fld id="{FAC33374-29C2-42A1-A65F-E9A1794311E2}" type="slidenum">
              <a:rPr lang="en-US"/>
              <a:pPr/>
              <a:t>42</a:t>
            </a:fld>
            <a:endParaRPr lang="en-US"/>
          </a:p>
        </p:txBody>
      </p:sp>
      <p:sp>
        <p:nvSpPr>
          <p:cNvPr id="44036" name="Rectangle 2"/>
          <p:cNvSpPr>
            <a:spLocks noChangeArrowheads="1"/>
          </p:cNvSpPr>
          <p:nvPr/>
        </p:nvSpPr>
        <p:spPr bwMode="auto">
          <a:xfrm>
            <a:off x="609600" y="609600"/>
            <a:ext cx="8153400" cy="3378200"/>
          </a:xfrm>
          <a:prstGeom prst="rect">
            <a:avLst/>
          </a:prstGeom>
          <a:noFill/>
          <a:ln w="9525">
            <a:noFill/>
            <a:miter lim="800000"/>
            <a:headEnd/>
            <a:tailEnd/>
          </a:ln>
          <a:effectLst/>
        </p:spPr>
        <p:txBody>
          <a:bodyPr>
            <a:spAutoFit/>
          </a:bodyPr>
          <a:lstStyle/>
          <a:p>
            <a:pPr eaLnBrk="0" hangingPunct="0"/>
            <a:r>
              <a:rPr lang="en-US">
                <a:ea typeface="MS Mincho" pitchFamily="49" charset="-128"/>
              </a:rPr>
              <a:t>Gribbin has an offer from Lu Leng Felicia, who would like to sublet some of Gribbin’s Brooklyn warehouse space for her tattoo parlor. She only needs 240 square feet, which is equivalent to the area required to store 40 kegs of beer, and has offered Gribbin $0.25 per week per square foot. </a:t>
            </a:r>
          </a:p>
          <a:p>
            <a:pPr eaLnBrk="0" hangingPunct="0"/>
            <a:endParaRPr lang="en-US">
              <a:ea typeface="MS Mincho" pitchFamily="49" charset="-128"/>
            </a:endParaRPr>
          </a:p>
          <a:p>
            <a:pPr eaLnBrk="0" hangingPunct="0"/>
            <a:r>
              <a:rPr lang="en-US">
                <a:ea typeface="MS Mincho" pitchFamily="49" charset="-128"/>
              </a:rPr>
              <a:t>Is this a good deal for Gribbin? </a:t>
            </a:r>
          </a:p>
          <a:p>
            <a:pPr eaLnBrk="0" hangingPunct="0"/>
            <a:endParaRPr lang="en-US">
              <a:ea typeface="MS Mincho" pitchFamily="49" charset="-128"/>
            </a:endParaRPr>
          </a:p>
          <a:p>
            <a:pPr eaLnBrk="0" hangingPunct="0"/>
            <a:r>
              <a:rPr lang="en-US">
                <a:ea typeface="MS Mincho" pitchFamily="49" charset="-128"/>
              </a:rPr>
              <a:t>What should Gribbin’s response be to Lu Leng?</a:t>
            </a:r>
            <a:endParaRPr lang="en-US">
              <a:latin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45059" name="Slide Number Placeholder 2"/>
          <p:cNvSpPr>
            <a:spLocks noGrp="1"/>
          </p:cNvSpPr>
          <p:nvPr>
            <p:ph type="sldNum" sz="quarter" idx="11"/>
          </p:nvPr>
        </p:nvSpPr>
        <p:spPr>
          <a:noFill/>
          <a:ln>
            <a:miter lim="800000"/>
            <a:headEnd/>
            <a:tailEnd/>
          </a:ln>
        </p:spPr>
        <p:txBody>
          <a:bodyPr/>
          <a:lstStyle/>
          <a:p>
            <a:fld id="{0CE5B15A-7E8C-462B-9DD0-795CF921F2B0}" type="slidenum">
              <a:rPr lang="en-US"/>
              <a:pPr/>
              <a:t>43</a:t>
            </a:fld>
            <a:endParaRPr lang="en-US"/>
          </a:p>
        </p:txBody>
      </p:sp>
      <p:sp>
        <p:nvSpPr>
          <p:cNvPr id="45060" name="Rectangle 2"/>
          <p:cNvSpPr>
            <a:spLocks noChangeArrowheads="1"/>
          </p:cNvSpPr>
          <p:nvPr/>
        </p:nvSpPr>
        <p:spPr bwMode="auto">
          <a:xfrm>
            <a:off x="609600" y="609600"/>
            <a:ext cx="7772400" cy="4473575"/>
          </a:xfrm>
          <a:prstGeom prst="rect">
            <a:avLst/>
          </a:prstGeom>
          <a:noFill/>
          <a:ln w="9525">
            <a:noFill/>
            <a:miter lim="800000"/>
            <a:headEnd/>
            <a:tailEnd/>
          </a:ln>
          <a:effectLst/>
        </p:spPr>
        <p:txBody>
          <a:bodyPr>
            <a:spAutoFit/>
          </a:bodyPr>
          <a:lstStyle/>
          <a:p>
            <a:pPr eaLnBrk="0" hangingPunct="0"/>
            <a:r>
              <a:rPr lang="en-US">
                <a:ea typeface="MS Mincho" pitchFamily="49" charset="-128"/>
              </a:rPr>
              <a:t>Assuming that the current situation will continue into the foreseeable future, it would appear that Gribbin could reduce his inventory in Hoboken without losing any money (i.e. the shadow price is zero). </a:t>
            </a:r>
          </a:p>
          <a:p>
            <a:pPr eaLnBrk="0" hangingPunct="0"/>
            <a:endParaRPr lang="en-US">
              <a:ea typeface="MS Mincho" pitchFamily="49" charset="-128"/>
            </a:endParaRPr>
          </a:p>
          <a:p>
            <a:pPr eaLnBrk="0" hangingPunct="0"/>
            <a:r>
              <a:rPr lang="en-US">
                <a:ea typeface="MS Mincho" pitchFamily="49" charset="-128"/>
              </a:rPr>
              <a:t>However, we need to check the sensitivity report to make sure that the proposed decrease of 40 kegs is within the allowable decrease. </a:t>
            </a:r>
          </a:p>
          <a:p>
            <a:pPr eaLnBrk="0" hangingPunct="0"/>
            <a:endParaRPr lang="en-US">
              <a:ea typeface="MS Mincho" pitchFamily="49" charset="-128"/>
            </a:endParaRPr>
          </a:p>
          <a:p>
            <a:pPr eaLnBrk="0" hangingPunct="0"/>
            <a:r>
              <a:rPr lang="en-US">
                <a:ea typeface="MS Mincho" pitchFamily="49" charset="-128"/>
              </a:rPr>
              <a:t>This means that he could make a profit by renting space in the Hoboken warehouse to Lu Leng for $0.01 per square foot.</a:t>
            </a:r>
            <a:endParaRPr lang="en-US">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46083" name="Slide Number Placeholder 2"/>
          <p:cNvSpPr>
            <a:spLocks noGrp="1"/>
          </p:cNvSpPr>
          <p:nvPr>
            <p:ph type="sldNum" sz="quarter" idx="11"/>
          </p:nvPr>
        </p:nvSpPr>
        <p:spPr>
          <a:noFill/>
          <a:ln>
            <a:miter lim="800000"/>
            <a:headEnd/>
            <a:tailEnd/>
          </a:ln>
        </p:spPr>
        <p:txBody>
          <a:bodyPr/>
          <a:lstStyle/>
          <a:p>
            <a:fld id="{D57D84ED-C9A7-4892-94AA-01F033958A49}" type="slidenum">
              <a:rPr lang="en-US"/>
              <a:pPr/>
              <a:t>44</a:t>
            </a:fld>
            <a:endParaRPr lang="en-US"/>
          </a:p>
        </p:txBody>
      </p:sp>
      <p:sp>
        <p:nvSpPr>
          <p:cNvPr id="46084" name="Rectangle 2"/>
          <p:cNvSpPr>
            <a:spLocks noChangeArrowheads="1"/>
          </p:cNvSpPr>
          <p:nvPr/>
        </p:nvSpPr>
        <p:spPr bwMode="auto">
          <a:xfrm>
            <a:off x="457200" y="1117600"/>
            <a:ext cx="8153400" cy="3378200"/>
          </a:xfrm>
          <a:prstGeom prst="rect">
            <a:avLst/>
          </a:prstGeom>
          <a:noFill/>
          <a:ln w="9525">
            <a:noFill/>
            <a:miter lim="800000"/>
            <a:headEnd/>
            <a:tailEnd/>
          </a:ln>
          <a:effectLst/>
        </p:spPr>
        <p:txBody>
          <a:bodyPr>
            <a:spAutoFit/>
          </a:bodyPr>
          <a:lstStyle/>
          <a:p>
            <a:pPr eaLnBrk="0" hangingPunct="0">
              <a:spcBef>
                <a:spcPct val="50000"/>
              </a:spcBef>
            </a:pPr>
            <a:r>
              <a:rPr lang="en-US">
                <a:ea typeface="MS Mincho" pitchFamily="49" charset="-128"/>
              </a:rPr>
              <a:t>Lu Leng wants space in Brooklyn, but Gribbin would need to charge her more than $1.82 for every six square feet (about $0.303 per square foot), or else he will lose money on the deal. </a:t>
            </a:r>
          </a:p>
          <a:p>
            <a:pPr eaLnBrk="0" hangingPunct="0">
              <a:spcBef>
                <a:spcPct val="50000"/>
              </a:spcBef>
            </a:pPr>
            <a:endParaRPr lang="en-US">
              <a:ea typeface="MS Mincho" pitchFamily="49" charset="-128"/>
            </a:endParaRPr>
          </a:p>
          <a:p>
            <a:pPr eaLnBrk="0" hangingPunct="0">
              <a:spcBef>
                <a:spcPct val="50000"/>
              </a:spcBef>
            </a:pPr>
            <a:r>
              <a:rPr lang="en-US">
                <a:ea typeface="MS Mincho" pitchFamily="49" charset="-128"/>
              </a:rPr>
              <a:t>Note that the sensitivity report indicates an allowable decrease in Brooklyn that is enough to accommodate Lu Leng.</a:t>
            </a:r>
            <a:endParaRPr lang="en-US">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1"/>
          <p:cNvSpPr>
            <a:spLocks noGrp="1"/>
          </p:cNvSpPr>
          <p:nvPr>
            <p:ph type="ftr" sz="quarter" idx="10"/>
          </p:nvPr>
        </p:nvSpPr>
        <p:spPr>
          <a:noFill/>
          <a:ln>
            <a:miter lim="800000"/>
            <a:headEnd/>
            <a:tailEnd/>
          </a:ln>
        </p:spPr>
        <p:txBody>
          <a:bodyPr/>
          <a:lstStyle/>
          <a:p>
            <a:r>
              <a:rPr lang="en-US"/>
              <a:t>Operations  Management  --  Prof. Juran</a:t>
            </a:r>
          </a:p>
        </p:txBody>
      </p:sp>
      <p:sp>
        <p:nvSpPr>
          <p:cNvPr id="47107" name="Slide Number Placeholder 2"/>
          <p:cNvSpPr>
            <a:spLocks noGrp="1"/>
          </p:cNvSpPr>
          <p:nvPr>
            <p:ph type="sldNum" sz="quarter" idx="11"/>
          </p:nvPr>
        </p:nvSpPr>
        <p:spPr>
          <a:noFill/>
          <a:ln>
            <a:miter lim="800000"/>
            <a:headEnd/>
            <a:tailEnd/>
          </a:ln>
        </p:spPr>
        <p:txBody>
          <a:bodyPr/>
          <a:lstStyle/>
          <a:p>
            <a:fld id="{D39DE5B8-3041-4EA3-B162-103B30209D96}" type="slidenum">
              <a:rPr lang="en-US"/>
              <a:pPr/>
              <a:t>45</a:t>
            </a:fld>
            <a:endParaRPr lang="en-US"/>
          </a:p>
        </p:txBody>
      </p:sp>
      <p:sp>
        <p:nvSpPr>
          <p:cNvPr id="47108" name="Rectangle 2"/>
          <p:cNvSpPr>
            <a:spLocks noChangeArrowheads="1"/>
          </p:cNvSpPr>
          <p:nvPr/>
        </p:nvSpPr>
        <p:spPr bwMode="auto">
          <a:xfrm>
            <a:off x="685800" y="838200"/>
            <a:ext cx="7848600" cy="5021263"/>
          </a:xfrm>
          <a:prstGeom prst="rect">
            <a:avLst/>
          </a:prstGeom>
          <a:noFill/>
          <a:ln w="9525">
            <a:noFill/>
            <a:miter lim="800000"/>
            <a:headEnd/>
            <a:tailEnd/>
          </a:ln>
          <a:effectLst/>
        </p:spPr>
        <p:txBody>
          <a:bodyPr>
            <a:spAutoFit/>
          </a:bodyPr>
          <a:lstStyle/>
          <a:p>
            <a:pPr eaLnBrk="0" hangingPunct="0">
              <a:spcBef>
                <a:spcPct val="50000"/>
              </a:spcBef>
            </a:pPr>
            <a:r>
              <a:rPr lang="en-US">
                <a:ea typeface="MS Mincho" pitchFamily="49" charset="-128"/>
              </a:rPr>
              <a:t>As for the Bronx warehouse, note that the allowable decrease is zero. This means that we would need to re-run the model to find out the total cost of renting Bronx space to Lu Leng.</a:t>
            </a:r>
            <a:endParaRPr lang="en-US">
              <a:cs typeface="Times New Roman" pitchFamily="18" charset="0"/>
            </a:endParaRPr>
          </a:p>
          <a:p>
            <a:pPr eaLnBrk="0" hangingPunct="0">
              <a:spcBef>
                <a:spcPct val="50000"/>
              </a:spcBef>
            </a:pPr>
            <a:r>
              <a:rPr lang="en-US">
                <a:ea typeface="MS Mincho" pitchFamily="49" charset="-128"/>
              </a:rPr>
              <a:t>A possible response from Gribbin to Lu Leng:</a:t>
            </a:r>
            <a:endParaRPr lang="en-US">
              <a:cs typeface="Times New Roman" pitchFamily="18" charset="0"/>
            </a:endParaRPr>
          </a:p>
          <a:p>
            <a:pPr eaLnBrk="0" hangingPunct="0">
              <a:spcBef>
                <a:spcPct val="50000"/>
              </a:spcBef>
            </a:pPr>
            <a:r>
              <a:rPr lang="en-US">
                <a:ea typeface="MS Mincho" pitchFamily="49" charset="-128"/>
              </a:rPr>
              <a:t>“I can rent you space in Brooklyn, but it will cost you $0.35 per square foot. How do you feel about Hoboken?”</a:t>
            </a:r>
            <a:endParaRPr lang="en-US">
              <a:cs typeface="Times New Roman" pitchFamily="18" charset="0"/>
            </a:endParaRPr>
          </a:p>
          <a:p>
            <a:pPr eaLnBrk="0" hangingPunct="0">
              <a:spcBef>
                <a:spcPct val="50000"/>
              </a:spcBef>
            </a:pPr>
            <a:r>
              <a:rPr lang="en-US">
                <a:ea typeface="MS Mincho" pitchFamily="49" charset="-128"/>
              </a:rPr>
              <a:t> </a:t>
            </a:r>
            <a:endParaRPr lang="en-US">
              <a:cs typeface="Times New Roman" pitchFamily="18" charset="0"/>
            </a:endParaRPr>
          </a:p>
          <a:p>
            <a:pPr eaLnBrk="0" hangingPunct="0">
              <a:spcBef>
                <a:spcPct val="50000"/>
              </a:spcBef>
            </a:pPr>
            <a:r>
              <a:rPr lang="en-US">
                <a:ea typeface="MS Mincho" pitchFamily="49" charset="-128"/>
              </a:rPr>
              <a:t> </a:t>
            </a:r>
            <a:endParaRPr lang="en-US">
              <a:cs typeface="Times New Roman" pitchFamily="18" charset="0"/>
            </a:endParaRPr>
          </a:p>
          <a:p>
            <a:pPr eaLnBrk="0" hangingPunct="0">
              <a:spcBef>
                <a:spcPct val="50000"/>
              </a:spcBef>
            </a:pPr>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48131" name="Slide Number Placeholder 4"/>
          <p:cNvSpPr>
            <a:spLocks noGrp="1"/>
          </p:cNvSpPr>
          <p:nvPr>
            <p:ph type="sldNum" sz="quarter" idx="11"/>
          </p:nvPr>
        </p:nvSpPr>
        <p:spPr>
          <a:noFill/>
          <a:ln>
            <a:miter lim="800000"/>
            <a:headEnd/>
            <a:tailEnd/>
          </a:ln>
        </p:spPr>
        <p:txBody>
          <a:bodyPr/>
          <a:lstStyle/>
          <a:p>
            <a:fld id="{09E57D4A-6880-4B67-9B07-AC3E2F7DF177}" type="slidenum">
              <a:rPr lang="en-US"/>
              <a:pPr/>
              <a:t>46</a:t>
            </a:fld>
            <a:endParaRPr lang="en-US"/>
          </a:p>
        </p:txBody>
      </p:sp>
      <p:sp>
        <p:nvSpPr>
          <p:cNvPr id="48132" name="Rectangle 2"/>
          <p:cNvSpPr>
            <a:spLocks noGrp="1" noChangeArrowheads="1"/>
          </p:cNvSpPr>
          <p:nvPr>
            <p:ph type="title"/>
          </p:nvPr>
        </p:nvSpPr>
        <p:spPr/>
        <p:txBody>
          <a:bodyPr/>
          <a:lstStyle/>
          <a:p>
            <a:pPr eaLnBrk="1" hangingPunct="1"/>
            <a:r>
              <a:rPr lang="en-US" sz="4000" smtClean="0"/>
              <a:t>Contract Bidding Example</a:t>
            </a:r>
          </a:p>
        </p:txBody>
      </p:sp>
      <p:sp>
        <p:nvSpPr>
          <p:cNvPr id="48133"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48134" name="Rectangle 4"/>
          <p:cNvSpPr>
            <a:spLocks noChangeArrowheads="1"/>
          </p:cNvSpPr>
          <p:nvPr/>
        </p:nvSpPr>
        <p:spPr bwMode="auto">
          <a:xfrm>
            <a:off x="2447925" y="1428750"/>
            <a:ext cx="9144000" cy="0"/>
          </a:xfrm>
          <a:prstGeom prst="rect">
            <a:avLst/>
          </a:prstGeom>
          <a:noFill/>
          <a:ln w="9525">
            <a:noFill/>
            <a:miter lim="800000"/>
            <a:headEnd/>
            <a:tailEnd/>
          </a:ln>
          <a:effectLst/>
        </p:spPr>
        <p:txBody>
          <a:bodyPr>
            <a:spAutoFit/>
          </a:bodyPr>
          <a:lstStyle/>
          <a:p>
            <a:endParaRPr lang="en-US"/>
          </a:p>
        </p:txBody>
      </p:sp>
      <p:sp>
        <p:nvSpPr>
          <p:cNvPr id="48135" name="Rectangle 5"/>
          <p:cNvSpPr>
            <a:spLocks noChangeArrowheads="1"/>
          </p:cNvSpPr>
          <p:nvPr/>
        </p:nvSpPr>
        <p:spPr bwMode="auto">
          <a:xfrm>
            <a:off x="685800" y="1752600"/>
            <a:ext cx="7848600" cy="2647950"/>
          </a:xfrm>
          <a:prstGeom prst="rect">
            <a:avLst/>
          </a:prstGeom>
          <a:noFill/>
          <a:ln w="9525">
            <a:noFill/>
            <a:miter lim="800000"/>
            <a:headEnd/>
            <a:tailEnd/>
          </a:ln>
          <a:effectLst/>
        </p:spPr>
        <p:txBody>
          <a:bodyPr>
            <a:spAutoFit/>
          </a:bodyPr>
          <a:lstStyle/>
          <a:p>
            <a:r>
              <a:rPr lang="en-US">
                <a:ea typeface="MS Mincho" pitchFamily="49" charset="-128"/>
              </a:rPr>
              <a:t>A company is taking bids on four construction jobs. Three contractors have placed bids on the jobs. Their bids (in thousands of dollars) are given in the table below. (A dash indicates that the contractor did not bid on the given job.) </a:t>
            </a:r>
            <a:endParaRPr lang="en-US" sz="2000">
              <a:latin typeface="Courier New" pitchFamily="49" charset="0"/>
              <a:cs typeface="Courier New" pitchFamily="49" charset="0"/>
            </a:endParaRPr>
          </a:p>
          <a:p>
            <a:pPr eaLnBrk="0" hangingPunct="0"/>
            <a:r>
              <a:rPr lang="en-US">
                <a:ea typeface="MS Mincho" pitchFamily="49" charset="-128"/>
              </a:rPr>
              <a:t>Contractor 1 can do only one job, but contractors 2 and 3 can each do up to two jobs. </a:t>
            </a:r>
            <a:endParaRPr lang="en-US" sz="4400">
              <a:latin typeface="Times New Roman" pitchFamily="18" charset="0"/>
            </a:endParaRPr>
          </a:p>
        </p:txBody>
      </p:sp>
      <p:pic>
        <p:nvPicPr>
          <p:cNvPr id="48136" name="Picture 6"/>
          <p:cNvPicPr>
            <a:picLocks noChangeAspect="1" noChangeArrowheads="1"/>
          </p:cNvPicPr>
          <p:nvPr/>
        </p:nvPicPr>
        <p:blipFill>
          <a:blip r:embed="rId3" cstate="print"/>
          <a:srcRect/>
          <a:stretch>
            <a:fillRect/>
          </a:stretch>
        </p:blipFill>
        <p:spPr bwMode="auto">
          <a:xfrm>
            <a:off x="-1600200" y="4551363"/>
            <a:ext cx="12039600" cy="1690687"/>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49155" name="Slide Number Placeholder 4"/>
          <p:cNvSpPr>
            <a:spLocks noGrp="1"/>
          </p:cNvSpPr>
          <p:nvPr>
            <p:ph type="sldNum" sz="quarter" idx="11"/>
          </p:nvPr>
        </p:nvSpPr>
        <p:spPr>
          <a:noFill/>
          <a:ln>
            <a:miter lim="800000"/>
            <a:headEnd/>
            <a:tailEnd/>
          </a:ln>
        </p:spPr>
        <p:txBody>
          <a:bodyPr/>
          <a:lstStyle/>
          <a:p>
            <a:fld id="{89FEEC8E-A770-4F3D-96C5-4AA8F1183A62}" type="slidenum">
              <a:rPr lang="en-US"/>
              <a:pPr/>
              <a:t>47</a:t>
            </a:fld>
            <a:endParaRPr lang="en-US"/>
          </a:p>
        </p:txBody>
      </p:sp>
      <p:sp>
        <p:nvSpPr>
          <p:cNvPr id="49156" name="Rectangle 2"/>
          <p:cNvSpPr>
            <a:spLocks noGrp="1" noChangeArrowheads="1"/>
          </p:cNvSpPr>
          <p:nvPr>
            <p:ph type="title"/>
          </p:nvPr>
        </p:nvSpPr>
        <p:spPr/>
        <p:txBody>
          <a:bodyPr/>
          <a:lstStyle/>
          <a:p>
            <a:pPr eaLnBrk="1" hangingPunct="1"/>
            <a:r>
              <a:rPr lang="en-US" sz="4000" smtClean="0"/>
              <a:t>Formulation </a:t>
            </a:r>
          </a:p>
        </p:txBody>
      </p:sp>
      <p:sp>
        <p:nvSpPr>
          <p:cNvPr id="49157"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49158" name="Rectangle 4"/>
          <p:cNvSpPr>
            <a:spLocks noChangeArrowheads="1"/>
          </p:cNvSpPr>
          <p:nvPr/>
        </p:nvSpPr>
        <p:spPr bwMode="auto">
          <a:xfrm>
            <a:off x="3514725" y="2857500"/>
            <a:ext cx="9144000" cy="0"/>
          </a:xfrm>
          <a:prstGeom prst="rect">
            <a:avLst/>
          </a:prstGeom>
          <a:noFill/>
          <a:ln w="9525">
            <a:noFill/>
            <a:miter lim="800000"/>
            <a:headEnd/>
            <a:tailEnd/>
          </a:ln>
          <a:effectLst/>
        </p:spPr>
        <p:txBody>
          <a:bodyPr>
            <a:spAutoFit/>
          </a:bodyPr>
          <a:lstStyle/>
          <a:p>
            <a:endParaRPr lang="en-US"/>
          </a:p>
        </p:txBody>
      </p:sp>
      <p:sp>
        <p:nvSpPr>
          <p:cNvPr id="49159" name="Rectangle 5"/>
          <p:cNvSpPr>
            <a:spLocks noChangeArrowheads="1"/>
          </p:cNvSpPr>
          <p:nvPr/>
        </p:nvSpPr>
        <p:spPr bwMode="auto">
          <a:xfrm>
            <a:off x="990600" y="1828800"/>
            <a:ext cx="8153400" cy="4413250"/>
          </a:xfrm>
          <a:prstGeom prst="rect">
            <a:avLst/>
          </a:prstGeom>
          <a:noFill/>
          <a:ln w="9525">
            <a:noFill/>
            <a:miter lim="800000"/>
            <a:headEnd/>
            <a:tailEnd/>
          </a:ln>
          <a:effectLst/>
        </p:spPr>
        <p:txBody>
          <a:bodyPr>
            <a:spAutoFit/>
          </a:bodyPr>
          <a:lstStyle/>
          <a:p>
            <a:r>
              <a:rPr lang="en-US" b="1" u="sng">
                <a:ea typeface="MS Mincho" pitchFamily="49" charset="-128"/>
              </a:rPr>
              <a:t>Decision Variables</a:t>
            </a:r>
            <a:endParaRPr lang="en-US" sz="2000">
              <a:latin typeface="Courier New" pitchFamily="49" charset="0"/>
              <a:cs typeface="Courier New" pitchFamily="49" charset="0"/>
            </a:endParaRPr>
          </a:p>
          <a:p>
            <a:pPr eaLnBrk="0" hangingPunct="0"/>
            <a:r>
              <a:rPr lang="en-US">
                <a:ea typeface="MS Mincho" pitchFamily="49" charset="-128"/>
              </a:rPr>
              <a:t>Which contractor gets which job(s).</a:t>
            </a:r>
            <a:endParaRPr lang="en-US" sz="2000">
              <a:latin typeface="Courier New" pitchFamily="49" charset="0"/>
              <a:cs typeface="Courier New" pitchFamily="49" charset="0"/>
            </a:endParaRPr>
          </a:p>
          <a:p>
            <a:pPr eaLnBrk="0" hangingPunct="0"/>
            <a:r>
              <a:rPr lang="en-US" b="1" u="sng">
                <a:ea typeface="MS Mincho" pitchFamily="49" charset="-128"/>
              </a:rPr>
              <a:t>Objective</a:t>
            </a:r>
            <a:endParaRPr lang="en-US" sz="2000">
              <a:latin typeface="Courier New" pitchFamily="49" charset="0"/>
              <a:cs typeface="Courier New" pitchFamily="49" charset="0"/>
            </a:endParaRPr>
          </a:p>
          <a:p>
            <a:pPr eaLnBrk="0" hangingPunct="0"/>
            <a:r>
              <a:rPr lang="en-US">
                <a:ea typeface="MS Mincho" pitchFamily="49" charset="-128"/>
              </a:rPr>
              <a:t>Minimize the total cost of the four jobs.</a:t>
            </a:r>
            <a:endParaRPr lang="en-US" sz="2000">
              <a:latin typeface="Courier New" pitchFamily="49" charset="0"/>
              <a:cs typeface="Courier New" pitchFamily="49" charset="0"/>
            </a:endParaRPr>
          </a:p>
          <a:p>
            <a:pPr eaLnBrk="0" hangingPunct="0"/>
            <a:r>
              <a:rPr lang="en-US" b="1" u="sng">
                <a:ea typeface="MS Mincho" pitchFamily="49" charset="-128"/>
              </a:rPr>
              <a:t>Constraints</a:t>
            </a:r>
            <a:endParaRPr lang="en-US" sz="2000">
              <a:latin typeface="Courier New" pitchFamily="49" charset="0"/>
              <a:cs typeface="Courier New" pitchFamily="49" charset="0"/>
            </a:endParaRPr>
          </a:p>
          <a:p>
            <a:pPr eaLnBrk="0" hangingPunct="0"/>
            <a:r>
              <a:rPr lang="en-US">
                <a:ea typeface="MS Mincho" pitchFamily="49" charset="-128"/>
              </a:rPr>
              <a:t>Contractor 1 can do no more than one job.</a:t>
            </a:r>
            <a:endParaRPr lang="en-US" sz="2000">
              <a:latin typeface="Courier New" pitchFamily="49" charset="0"/>
              <a:cs typeface="Courier New" pitchFamily="49" charset="0"/>
            </a:endParaRPr>
          </a:p>
          <a:p>
            <a:pPr eaLnBrk="0" hangingPunct="0"/>
            <a:r>
              <a:rPr lang="en-US">
                <a:ea typeface="MS Mincho" pitchFamily="49" charset="-128"/>
              </a:rPr>
              <a:t>Contractors 2 and 3 can do no more than two jobs each.</a:t>
            </a:r>
            <a:endParaRPr lang="en-US" sz="2000">
              <a:latin typeface="Courier New" pitchFamily="49" charset="0"/>
              <a:cs typeface="Courier New" pitchFamily="49" charset="0"/>
            </a:endParaRPr>
          </a:p>
          <a:p>
            <a:pPr eaLnBrk="0" hangingPunct="0"/>
            <a:r>
              <a:rPr lang="en-US">
                <a:ea typeface="MS Mincho" pitchFamily="49" charset="-128"/>
              </a:rPr>
              <a:t>Contractor 2 can’t do job 4.</a:t>
            </a:r>
            <a:endParaRPr lang="en-US" sz="2000">
              <a:latin typeface="Courier New" pitchFamily="49" charset="0"/>
              <a:cs typeface="Courier New" pitchFamily="49" charset="0"/>
            </a:endParaRPr>
          </a:p>
          <a:p>
            <a:pPr eaLnBrk="0" hangingPunct="0"/>
            <a:r>
              <a:rPr lang="en-US">
                <a:ea typeface="MS Mincho" pitchFamily="49" charset="-128"/>
              </a:rPr>
              <a:t>Contractor 3 can’t do job 1.</a:t>
            </a:r>
            <a:endParaRPr lang="en-US" sz="2000">
              <a:latin typeface="Courier New" pitchFamily="49" charset="0"/>
              <a:cs typeface="Courier New" pitchFamily="49" charset="0"/>
            </a:endParaRPr>
          </a:p>
          <a:p>
            <a:pPr eaLnBrk="0" hangingPunct="0"/>
            <a:r>
              <a:rPr lang="en-US">
                <a:ea typeface="MS Mincho" pitchFamily="49" charset="-128"/>
              </a:rPr>
              <a:t>Every job needs one contractor.</a:t>
            </a:r>
            <a:endParaRPr lang="en-US" sz="2000">
              <a:latin typeface="Courier New" pitchFamily="49" charset="0"/>
              <a:cs typeface="Courier New" pitchFamily="49" charset="0"/>
            </a:endParaRPr>
          </a:p>
          <a:p>
            <a:pPr eaLnBrk="0" hangingPunct="0"/>
            <a:endParaRPr lang="en-US" sz="4400">
              <a:latin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0179" name="Slide Number Placeholder 4"/>
          <p:cNvSpPr>
            <a:spLocks noGrp="1"/>
          </p:cNvSpPr>
          <p:nvPr>
            <p:ph type="sldNum" sz="quarter" idx="11"/>
          </p:nvPr>
        </p:nvSpPr>
        <p:spPr>
          <a:noFill/>
          <a:ln>
            <a:miter lim="800000"/>
            <a:headEnd/>
            <a:tailEnd/>
          </a:ln>
        </p:spPr>
        <p:txBody>
          <a:bodyPr/>
          <a:lstStyle/>
          <a:p>
            <a:fld id="{7E39629A-96B3-4934-92A2-3E356E099D16}" type="slidenum">
              <a:rPr lang="en-US"/>
              <a:pPr/>
              <a:t>48</a:t>
            </a:fld>
            <a:endParaRPr lang="en-US"/>
          </a:p>
        </p:txBody>
      </p:sp>
      <p:sp>
        <p:nvSpPr>
          <p:cNvPr id="50180" name="Rectangle 2"/>
          <p:cNvSpPr>
            <a:spLocks noGrp="1" noChangeArrowheads="1"/>
          </p:cNvSpPr>
          <p:nvPr>
            <p:ph type="title"/>
          </p:nvPr>
        </p:nvSpPr>
        <p:spPr/>
        <p:txBody>
          <a:bodyPr/>
          <a:lstStyle/>
          <a:p>
            <a:pPr eaLnBrk="1" hangingPunct="1"/>
            <a:r>
              <a:rPr lang="en-US" sz="4000" smtClean="0"/>
              <a:t>Formulation </a:t>
            </a:r>
          </a:p>
        </p:txBody>
      </p:sp>
      <p:sp>
        <p:nvSpPr>
          <p:cNvPr id="50181"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50182" name="Rectangle 4"/>
          <p:cNvSpPr>
            <a:spLocks noChangeArrowheads="1"/>
          </p:cNvSpPr>
          <p:nvPr/>
        </p:nvSpPr>
        <p:spPr bwMode="auto">
          <a:xfrm>
            <a:off x="3514725" y="2857500"/>
            <a:ext cx="9144000" cy="0"/>
          </a:xfrm>
          <a:prstGeom prst="rect">
            <a:avLst/>
          </a:prstGeom>
          <a:noFill/>
          <a:ln w="9525">
            <a:noFill/>
            <a:miter lim="800000"/>
            <a:headEnd/>
            <a:tailEnd/>
          </a:ln>
          <a:effectLst/>
        </p:spPr>
        <p:txBody>
          <a:bodyPr>
            <a:spAutoFit/>
          </a:bodyPr>
          <a:lstStyle/>
          <a:p>
            <a:endParaRPr lang="en-US"/>
          </a:p>
        </p:txBody>
      </p:sp>
      <p:sp>
        <p:nvSpPr>
          <p:cNvPr id="50183" name="Rectangle 5"/>
          <p:cNvSpPr>
            <a:spLocks noChangeArrowheads="1"/>
          </p:cNvSpPr>
          <p:nvPr/>
        </p:nvSpPr>
        <p:spPr bwMode="auto">
          <a:xfrm>
            <a:off x="457200" y="1524000"/>
            <a:ext cx="8382000" cy="4108450"/>
          </a:xfrm>
          <a:prstGeom prst="rect">
            <a:avLst/>
          </a:prstGeom>
          <a:noFill/>
          <a:ln w="9525">
            <a:noFill/>
            <a:miter lim="800000"/>
            <a:headEnd/>
            <a:tailEnd/>
          </a:ln>
          <a:effectLst/>
        </p:spPr>
        <p:txBody>
          <a:bodyPr>
            <a:spAutoFit/>
          </a:bodyPr>
          <a:lstStyle/>
          <a:p>
            <a:r>
              <a:rPr lang="en-US" b="1" u="sng">
                <a:ea typeface="MS Mincho" pitchFamily="49" charset="-128"/>
              </a:rPr>
              <a:t>Decision Variables</a:t>
            </a:r>
            <a:endParaRPr lang="en-US" sz="2000">
              <a:latin typeface="Courier New" pitchFamily="49" charset="0"/>
              <a:cs typeface="Courier New" pitchFamily="49" charset="0"/>
            </a:endParaRPr>
          </a:p>
          <a:p>
            <a:pPr eaLnBrk="0" hangingPunct="0"/>
            <a:r>
              <a:rPr lang="en-US">
                <a:ea typeface="MS Mincho" pitchFamily="49" charset="-128"/>
              </a:rPr>
              <a:t>Define </a:t>
            </a:r>
            <a:r>
              <a:rPr lang="en-US" i="1">
                <a:ea typeface="MS Mincho" pitchFamily="49" charset="-128"/>
              </a:rPr>
              <a:t>X</a:t>
            </a:r>
            <a:r>
              <a:rPr lang="en-US" baseline="-30000">
                <a:ea typeface="MS Mincho" pitchFamily="49" charset="-128"/>
              </a:rPr>
              <a:t>ij</a:t>
            </a:r>
            <a:r>
              <a:rPr lang="en-US">
                <a:ea typeface="MS Mincho" pitchFamily="49" charset="-128"/>
              </a:rPr>
              <a:t> to be a binary variable representing the assignment of contractor </a:t>
            </a:r>
            <a:r>
              <a:rPr lang="en-US" i="1">
                <a:ea typeface="MS Mincho" pitchFamily="49" charset="-128"/>
              </a:rPr>
              <a:t>i</a:t>
            </a:r>
            <a:r>
              <a:rPr lang="en-US">
                <a:ea typeface="MS Mincho" pitchFamily="49" charset="-128"/>
              </a:rPr>
              <a:t> to job </a:t>
            </a:r>
            <a:r>
              <a:rPr lang="en-US" i="1">
                <a:ea typeface="MS Mincho" pitchFamily="49" charset="-128"/>
              </a:rPr>
              <a:t>j</a:t>
            </a:r>
            <a:r>
              <a:rPr lang="en-US">
                <a:ea typeface="MS Mincho" pitchFamily="49" charset="-128"/>
              </a:rPr>
              <a:t>. If contractor </a:t>
            </a:r>
            <a:r>
              <a:rPr lang="en-US" i="1">
                <a:ea typeface="MS Mincho" pitchFamily="49" charset="-128"/>
              </a:rPr>
              <a:t>i</a:t>
            </a:r>
            <a:r>
              <a:rPr lang="en-US">
                <a:ea typeface="MS Mincho" pitchFamily="49" charset="-128"/>
              </a:rPr>
              <a:t> ends up doing job </a:t>
            </a:r>
            <a:r>
              <a:rPr lang="en-US" i="1">
                <a:ea typeface="MS Mincho" pitchFamily="49" charset="-128"/>
              </a:rPr>
              <a:t>j</a:t>
            </a:r>
            <a:r>
              <a:rPr lang="en-US">
                <a:ea typeface="MS Mincho" pitchFamily="49" charset="-128"/>
              </a:rPr>
              <a:t>, then </a:t>
            </a:r>
            <a:r>
              <a:rPr lang="en-US" i="1">
                <a:ea typeface="MS Mincho" pitchFamily="49" charset="-128"/>
              </a:rPr>
              <a:t>X</a:t>
            </a:r>
            <a:r>
              <a:rPr lang="en-US" baseline="-30000">
                <a:ea typeface="MS Mincho" pitchFamily="49" charset="-128"/>
              </a:rPr>
              <a:t>ij</a:t>
            </a:r>
            <a:r>
              <a:rPr lang="en-US">
                <a:ea typeface="MS Mincho" pitchFamily="49" charset="-128"/>
              </a:rPr>
              <a:t> = 1. If contractor </a:t>
            </a:r>
            <a:r>
              <a:rPr lang="en-US" i="1">
                <a:ea typeface="MS Mincho" pitchFamily="49" charset="-128"/>
              </a:rPr>
              <a:t>i</a:t>
            </a:r>
            <a:r>
              <a:rPr lang="en-US">
                <a:ea typeface="MS Mincho" pitchFamily="49" charset="-128"/>
              </a:rPr>
              <a:t> does not end up with job </a:t>
            </a:r>
            <a:r>
              <a:rPr lang="en-US" i="1">
                <a:ea typeface="MS Mincho" pitchFamily="49" charset="-128"/>
              </a:rPr>
              <a:t>j</a:t>
            </a:r>
            <a:r>
              <a:rPr lang="en-US">
                <a:ea typeface="MS Mincho" pitchFamily="49" charset="-128"/>
              </a:rPr>
              <a:t>, then </a:t>
            </a:r>
            <a:r>
              <a:rPr lang="en-US" i="1">
                <a:ea typeface="MS Mincho" pitchFamily="49" charset="-128"/>
              </a:rPr>
              <a:t>X</a:t>
            </a:r>
            <a:r>
              <a:rPr lang="en-US" baseline="-30000">
                <a:ea typeface="MS Mincho" pitchFamily="49" charset="-128"/>
              </a:rPr>
              <a:t>ij</a:t>
            </a:r>
            <a:r>
              <a:rPr lang="en-US">
                <a:ea typeface="MS Mincho" pitchFamily="49" charset="-128"/>
              </a:rPr>
              <a:t> = 0.</a:t>
            </a:r>
            <a:endParaRPr lang="en-US" sz="2000">
              <a:latin typeface="Courier New" pitchFamily="49" charset="0"/>
              <a:cs typeface="Courier New" pitchFamily="49" charset="0"/>
            </a:endParaRPr>
          </a:p>
          <a:p>
            <a:pPr eaLnBrk="0" hangingPunct="0"/>
            <a:endParaRPr lang="en-US">
              <a:ea typeface="MS Mincho" pitchFamily="49" charset="-128"/>
            </a:endParaRPr>
          </a:p>
          <a:p>
            <a:pPr eaLnBrk="0" hangingPunct="0"/>
            <a:r>
              <a:rPr lang="en-US">
                <a:ea typeface="MS Mincho" pitchFamily="49" charset="-128"/>
              </a:rPr>
              <a:t>Define </a:t>
            </a:r>
            <a:r>
              <a:rPr lang="en-US" i="1">
                <a:ea typeface="MS Mincho" pitchFamily="49" charset="-128"/>
              </a:rPr>
              <a:t>C</a:t>
            </a:r>
            <a:r>
              <a:rPr lang="en-US" baseline="-30000">
                <a:ea typeface="MS Mincho" pitchFamily="49" charset="-128"/>
              </a:rPr>
              <a:t>ij</a:t>
            </a:r>
            <a:r>
              <a:rPr lang="en-US">
                <a:ea typeface="MS Mincho" pitchFamily="49" charset="-128"/>
              </a:rPr>
              <a:t> to be the cost; i.e. the amount bid by contractor </a:t>
            </a:r>
            <a:r>
              <a:rPr lang="en-US" i="1">
                <a:ea typeface="MS Mincho" pitchFamily="49" charset="-128"/>
              </a:rPr>
              <a:t>i</a:t>
            </a:r>
            <a:r>
              <a:rPr lang="en-US">
                <a:ea typeface="MS Mincho" pitchFamily="49" charset="-128"/>
              </a:rPr>
              <a:t> for job </a:t>
            </a:r>
            <a:r>
              <a:rPr lang="en-US" i="1">
                <a:ea typeface="MS Mincho" pitchFamily="49" charset="-128"/>
              </a:rPr>
              <a:t>j</a:t>
            </a:r>
            <a:r>
              <a:rPr lang="en-US">
                <a:ea typeface="MS Mincho" pitchFamily="49" charset="-128"/>
              </a:rPr>
              <a:t>.</a:t>
            </a:r>
            <a:endParaRPr lang="en-US" sz="2000">
              <a:latin typeface="Courier New" pitchFamily="49" charset="0"/>
              <a:cs typeface="Courier New" pitchFamily="49" charset="0"/>
            </a:endParaRPr>
          </a:p>
          <a:p>
            <a:pPr eaLnBrk="0" hangingPunct="0"/>
            <a:endParaRPr lang="en-US" b="1" u="sng">
              <a:ea typeface="MS Mincho" pitchFamily="49" charset="-128"/>
            </a:endParaRPr>
          </a:p>
          <a:p>
            <a:pPr eaLnBrk="0" hangingPunct="0"/>
            <a:r>
              <a:rPr lang="en-US" b="1" u="sng">
                <a:ea typeface="MS Mincho" pitchFamily="49" charset="-128"/>
              </a:rPr>
              <a:t>Objective</a:t>
            </a:r>
            <a:endParaRPr lang="en-US" sz="2000">
              <a:latin typeface="Courier New" pitchFamily="49" charset="0"/>
              <a:cs typeface="Courier New" pitchFamily="49" charset="0"/>
            </a:endParaRPr>
          </a:p>
          <a:p>
            <a:pPr eaLnBrk="0" hangingPunct="0"/>
            <a:r>
              <a:rPr lang="en-US">
                <a:ea typeface="MS Mincho" pitchFamily="49" charset="-128"/>
              </a:rPr>
              <a:t>Minimize Z = </a:t>
            </a:r>
            <a:endParaRPr lang="en-US" sz="2000">
              <a:latin typeface="Courier New" pitchFamily="49" charset="0"/>
              <a:cs typeface="Courier New" pitchFamily="49" charset="0"/>
            </a:endParaRPr>
          </a:p>
        </p:txBody>
      </p:sp>
      <p:sp>
        <p:nvSpPr>
          <p:cNvPr id="50184" name="Rectangle 6"/>
          <p:cNvSpPr>
            <a:spLocks noChangeArrowheads="1"/>
          </p:cNvSpPr>
          <p:nvPr/>
        </p:nvSpPr>
        <p:spPr bwMode="auto">
          <a:xfrm>
            <a:off x="4176713" y="3200400"/>
            <a:ext cx="9144000" cy="0"/>
          </a:xfrm>
          <a:prstGeom prst="rect">
            <a:avLst/>
          </a:prstGeom>
          <a:noFill/>
          <a:ln w="9525">
            <a:noFill/>
            <a:miter lim="800000"/>
            <a:headEnd/>
            <a:tailEnd/>
          </a:ln>
          <a:effectLst/>
        </p:spPr>
        <p:txBody>
          <a:bodyPr>
            <a:spAutoFit/>
          </a:bodyPr>
          <a:lstStyle/>
          <a:p>
            <a:endParaRPr lang="en-US"/>
          </a:p>
        </p:txBody>
      </p:sp>
      <p:graphicFrame>
        <p:nvGraphicFramePr>
          <p:cNvPr id="50185" name="Object 7"/>
          <p:cNvGraphicFramePr>
            <a:graphicFrameLocks noChangeAspect="1"/>
          </p:cNvGraphicFramePr>
          <p:nvPr/>
        </p:nvGraphicFramePr>
        <p:xfrm>
          <a:off x="2514600" y="4876800"/>
          <a:ext cx="1600200" cy="923925"/>
        </p:xfrm>
        <a:graphic>
          <a:graphicData uri="http://schemas.openxmlformats.org/presentationml/2006/ole">
            <mc:AlternateContent xmlns:mc="http://schemas.openxmlformats.org/markup-compatibility/2006">
              <mc:Choice xmlns:v="urn:schemas-microsoft-com:vml" Requires="v">
                <p:oleObj spid="_x0000_s50187" r:id="rId4" imgW="787400" imgH="457200" progId="Equation.3">
                  <p:embed/>
                </p:oleObj>
              </mc:Choice>
              <mc:Fallback>
                <p:oleObj r:id="rId4" imgW="787400" imgH="45720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4876800"/>
                        <a:ext cx="1600200" cy="923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1203" name="Slide Number Placeholder 4"/>
          <p:cNvSpPr>
            <a:spLocks noGrp="1"/>
          </p:cNvSpPr>
          <p:nvPr>
            <p:ph type="sldNum" sz="quarter" idx="11"/>
          </p:nvPr>
        </p:nvSpPr>
        <p:spPr>
          <a:noFill/>
          <a:ln>
            <a:miter lim="800000"/>
            <a:headEnd/>
            <a:tailEnd/>
          </a:ln>
        </p:spPr>
        <p:txBody>
          <a:bodyPr/>
          <a:lstStyle/>
          <a:p>
            <a:fld id="{F3C4861D-25EE-4D45-893B-2688DEC98A30}" type="slidenum">
              <a:rPr lang="en-US"/>
              <a:pPr/>
              <a:t>49</a:t>
            </a:fld>
            <a:endParaRPr lang="en-US"/>
          </a:p>
        </p:txBody>
      </p:sp>
      <p:sp>
        <p:nvSpPr>
          <p:cNvPr id="51204" name="Rectangle 2"/>
          <p:cNvSpPr>
            <a:spLocks noGrp="1" noChangeArrowheads="1"/>
          </p:cNvSpPr>
          <p:nvPr>
            <p:ph type="title"/>
          </p:nvPr>
        </p:nvSpPr>
        <p:spPr/>
        <p:txBody>
          <a:bodyPr/>
          <a:lstStyle/>
          <a:p>
            <a:pPr eaLnBrk="1" hangingPunct="1"/>
            <a:r>
              <a:rPr lang="en-US" sz="4000" smtClean="0"/>
              <a:t>Formulation </a:t>
            </a:r>
          </a:p>
        </p:txBody>
      </p:sp>
      <p:sp>
        <p:nvSpPr>
          <p:cNvPr id="51205"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51206" name="Rectangle 4"/>
          <p:cNvSpPr>
            <a:spLocks noChangeArrowheads="1"/>
          </p:cNvSpPr>
          <p:nvPr/>
        </p:nvSpPr>
        <p:spPr bwMode="auto">
          <a:xfrm>
            <a:off x="3514725" y="2857500"/>
            <a:ext cx="9144000" cy="0"/>
          </a:xfrm>
          <a:prstGeom prst="rect">
            <a:avLst/>
          </a:prstGeom>
          <a:noFill/>
          <a:ln w="9525">
            <a:noFill/>
            <a:miter lim="800000"/>
            <a:headEnd/>
            <a:tailEnd/>
          </a:ln>
          <a:effectLst/>
        </p:spPr>
        <p:txBody>
          <a:bodyPr>
            <a:spAutoFit/>
          </a:bodyPr>
          <a:lstStyle/>
          <a:p>
            <a:endParaRPr lang="en-US"/>
          </a:p>
        </p:txBody>
      </p:sp>
      <p:sp>
        <p:nvSpPr>
          <p:cNvPr id="51207" name="Rectangle 5"/>
          <p:cNvSpPr>
            <a:spLocks noChangeArrowheads="1"/>
          </p:cNvSpPr>
          <p:nvPr/>
        </p:nvSpPr>
        <p:spPr bwMode="auto">
          <a:xfrm>
            <a:off x="838200" y="1676400"/>
            <a:ext cx="8001000" cy="3624263"/>
          </a:xfrm>
          <a:prstGeom prst="rect">
            <a:avLst/>
          </a:prstGeom>
          <a:noFill/>
          <a:ln w="9525">
            <a:noFill/>
            <a:miter lim="800000"/>
            <a:headEnd/>
            <a:tailEnd/>
          </a:ln>
          <a:effectLst/>
        </p:spPr>
        <p:txBody>
          <a:bodyPr>
            <a:spAutoFit/>
          </a:bodyPr>
          <a:lstStyle/>
          <a:p>
            <a:pPr eaLnBrk="0" hangingPunct="0"/>
            <a:r>
              <a:rPr lang="en-US" b="1" u="sng">
                <a:ea typeface="MS Mincho" pitchFamily="49" charset="-128"/>
              </a:rPr>
              <a:t>Constraints</a:t>
            </a:r>
            <a:endParaRPr lang="en-US" sz="2000">
              <a:latin typeface="Courier New" pitchFamily="49" charset="0"/>
              <a:cs typeface="Courier New" pitchFamily="49" charset="0"/>
            </a:endParaRPr>
          </a:p>
          <a:p>
            <a:pPr eaLnBrk="0" hangingPunct="0"/>
            <a:r>
              <a:rPr lang="en-US" sz="2800">
                <a:ea typeface="MS Mincho" pitchFamily="49" charset="-128"/>
              </a:rPr>
              <a:t>                             </a:t>
            </a:r>
            <a:r>
              <a:rPr lang="en-US">
                <a:ea typeface="MS Mincho" pitchFamily="49" charset="-128"/>
              </a:rPr>
              <a:t>for all </a:t>
            </a:r>
            <a:r>
              <a:rPr lang="en-US" i="1">
                <a:ea typeface="MS Mincho" pitchFamily="49" charset="-128"/>
              </a:rPr>
              <a:t>j</a:t>
            </a:r>
            <a:r>
              <a:rPr lang="en-US">
                <a:ea typeface="MS Mincho" pitchFamily="49" charset="-128"/>
              </a:rPr>
              <a:t>.</a:t>
            </a:r>
          </a:p>
          <a:p>
            <a:pPr eaLnBrk="0" hangingPunct="0"/>
            <a:endParaRPr lang="en-US">
              <a:ea typeface="MS Mincho" pitchFamily="49" charset="-128"/>
            </a:endParaRPr>
          </a:p>
          <a:p>
            <a:pPr eaLnBrk="0" hangingPunct="0"/>
            <a:endParaRPr lang="en-US" sz="2000">
              <a:latin typeface="Courier New" pitchFamily="49" charset="0"/>
              <a:cs typeface="Courier New" pitchFamily="49" charset="0"/>
            </a:endParaRPr>
          </a:p>
          <a:p>
            <a:pPr eaLnBrk="0" hangingPunct="0"/>
            <a:r>
              <a:rPr lang="en-US">
                <a:ea typeface="MS Mincho" pitchFamily="49" charset="-128"/>
              </a:rPr>
              <a:t>                                  for </a:t>
            </a:r>
            <a:r>
              <a:rPr lang="en-US" i="1">
                <a:ea typeface="MS Mincho" pitchFamily="49" charset="-128"/>
              </a:rPr>
              <a:t>i</a:t>
            </a:r>
            <a:r>
              <a:rPr lang="en-US">
                <a:ea typeface="MS Mincho" pitchFamily="49" charset="-128"/>
              </a:rPr>
              <a:t> = 1.</a:t>
            </a:r>
          </a:p>
          <a:p>
            <a:pPr eaLnBrk="0" hangingPunct="0"/>
            <a:endParaRPr lang="en-US">
              <a:ea typeface="MS Mincho" pitchFamily="49" charset="-128"/>
            </a:endParaRPr>
          </a:p>
          <a:p>
            <a:pPr eaLnBrk="0" hangingPunct="0"/>
            <a:endParaRPr lang="en-US" sz="2000">
              <a:latin typeface="Courier New" pitchFamily="49" charset="0"/>
              <a:cs typeface="Courier New" pitchFamily="49" charset="0"/>
            </a:endParaRPr>
          </a:p>
          <a:p>
            <a:pPr eaLnBrk="0" hangingPunct="0"/>
            <a:r>
              <a:rPr lang="en-US">
                <a:ea typeface="MS Mincho" pitchFamily="49" charset="-128"/>
              </a:rPr>
              <a:t>                                  for </a:t>
            </a:r>
            <a:r>
              <a:rPr lang="en-US" i="1">
                <a:ea typeface="MS Mincho" pitchFamily="49" charset="-128"/>
              </a:rPr>
              <a:t>i</a:t>
            </a:r>
            <a:r>
              <a:rPr lang="en-US">
                <a:ea typeface="MS Mincho" pitchFamily="49" charset="-128"/>
              </a:rPr>
              <a:t> = 2, 3.</a:t>
            </a:r>
            <a:endParaRPr lang="en-US" sz="2000">
              <a:latin typeface="Courier New" pitchFamily="49" charset="0"/>
              <a:cs typeface="Courier New" pitchFamily="49" charset="0"/>
            </a:endParaRPr>
          </a:p>
          <a:p>
            <a:pPr eaLnBrk="0" hangingPunct="0"/>
            <a:endParaRPr lang="en-US" sz="4400">
              <a:latin typeface="Times New Roman" pitchFamily="18" charset="0"/>
            </a:endParaRPr>
          </a:p>
        </p:txBody>
      </p:sp>
      <p:grpSp>
        <p:nvGrpSpPr>
          <p:cNvPr id="51208" name="Group 6"/>
          <p:cNvGrpSpPr>
            <a:grpSpLocks/>
          </p:cNvGrpSpPr>
          <p:nvPr/>
        </p:nvGrpSpPr>
        <p:grpSpPr bwMode="auto">
          <a:xfrm>
            <a:off x="1981200" y="1981200"/>
            <a:ext cx="2209800" cy="3657600"/>
            <a:chOff x="1248" y="1248"/>
            <a:chExt cx="1392" cy="2304"/>
          </a:xfrm>
        </p:grpSpPr>
        <p:graphicFrame>
          <p:nvGraphicFramePr>
            <p:cNvPr id="51209" name="Object 7"/>
            <p:cNvGraphicFramePr>
              <a:graphicFrameLocks noChangeAspect="1"/>
            </p:cNvGraphicFramePr>
            <p:nvPr/>
          </p:nvGraphicFramePr>
          <p:xfrm>
            <a:off x="1248" y="1248"/>
            <a:ext cx="768" cy="516"/>
          </p:xfrm>
          <a:graphic>
            <a:graphicData uri="http://schemas.openxmlformats.org/presentationml/2006/ole">
              <mc:AlternateContent xmlns:mc="http://schemas.openxmlformats.org/markup-compatibility/2006">
                <mc:Choice xmlns:v="urn:schemas-microsoft-com:vml" Requires="v">
                  <p:oleObj spid="_x0000_s51217" r:id="rId4" imgW="634725" imgH="431613" progId="Equation.3">
                    <p:embed/>
                  </p:oleObj>
                </mc:Choice>
                <mc:Fallback>
                  <p:oleObj r:id="rId4" imgW="634725" imgH="431613"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8" y="1248"/>
                          <a:ext cx="768" cy="5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10" name="Object 8"/>
            <p:cNvGraphicFramePr>
              <a:graphicFrameLocks noChangeAspect="1"/>
            </p:cNvGraphicFramePr>
            <p:nvPr/>
          </p:nvGraphicFramePr>
          <p:xfrm>
            <a:off x="1248" y="1872"/>
            <a:ext cx="816" cy="585"/>
          </p:xfrm>
          <a:graphic>
            <a:graphicData uri="http://schemas.openxmlformats.org/presentationml/2006/ole">
              <mc:AlternateContent xmlns:mc="http://schemas.openxmlformats.org/markup-compatibility/2006">
                <mc:Choice xmlns:v="urn:schemas-microsoft-com:vml" Requires="v">
                  <p:oleObj spid="_x0000_s51218" r:id="rId6" imgW="634725" imgH="457002" progId="Equation.3">
                    <p:embed/>
                  </p:oleObj>
                </mc:Choice>
                <mc:Fallback>
                  <p:oleObj r:id="rId6" imgW="634725" imgH="457002"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8" y="1872"/>
                          <a:ext cx="816" cy="5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11" name="Object 9"/>
            <p:cNvGraphicFramePr>
              <a:graphicFrameLocks noChangeAspect="1"/>
            </p:cNvGraphicFramePr>
            <p:nvPr/>
          </p:nvGraphicFramePr>
          <p:xfrm>
            <a:off x="1248" y="2544"/>
            <a:ext cx="816" cy="576"/>
          </p:xfrm>
          <a:graphic>
            <a:graphicData uri="http://schemas.openxmlformats.org/presentationml/2006/ole">
              <mc:AlternateContent xmlns:mc="http://schemas.openxmlformats.org/markup-compatibility/2006">
                <mc:Choice xmlns:v="urn:schemas-microsoft-com:vml" Requires="v">
                  <p:oleObj spid="_x0000_s51219" r:id="rId8" imgW="647700" imgH="457200" progId="Equation.3">
                    <p:embed/>
                  </p:oleObj>
                </mc:Choice>
                <mc:Fallback>
                  <p:oleObj r:id="rId8" imgW="647700" imgH="457200"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48" y="2544"/>
                          <a:ext cx="816" cy="5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12" name="Object 10"/>
            <p:cNvGraphicFramePr>
              <a:graphicFrameLocks noChangeAspect="1"/>
            </p:cNvGraphicFramePr>
            <p:nvPr/>
          </p:nvGraphicFramePr>
          <p:xfrm>
            <a:off x="1296" y="3243"/>
            <a:ext cx="1344" cy="309"/>
          </p:xfrm>
          <a:graphic>
            <a:graphicData uri="http://schemas.openxmlformats.org/presentationml/2006/ole">
              <mc:AlternateContent xmlns:mc="http://schemas.openxmlformats.org/markup-compatibility/2006">
                <mc:Choice xmlns:v="urn:schemas-microsoft-com:vml" Requires="v">
                  <p:oleObj spid="_x0000_s51220" name="Equation" r:id="rId10" imgW="952087" imgH="215806" progId="Equation.3">
                    <p:embed/>
                  </p:oleObj>
                </mc:Choice>
                <mc:Fallback>
                  <p:oleObj name="Equation" r:id="rId10" imgW="952087" imgH="215806" progId="Equation.3">
                    <p:embed/>
                    <p:pic>
                      <p:nvPicPr>
                        <p:cNvPr id="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96" y="3243"/>
                          <a:ext cx="1344" cy="3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2227" name="Slide Number Placeholder 4"/>
          <p:cNvSpPr>
            <a:spLocks noGrp="1"/>
          </p:cNvSpPr>
          <p:nvPr>
            <p:ph type="sldNum" sz="quarter" idx="11"/>
          </p:nvPr>
        </p:nvSpPr>
        <p:spPr>
          <a:noFill/>
          <a:ln>
            <a:miter lim="800000"/>
            <a:headEnd/>
            <a:tailEnd/>
          </a:ln>
        </p:spPr>
        <p:txBody>
          <a:bodyPr/>
          <a:lstStyle/>
          <a:p>
            <a:fld id="{1DBC8562-C0BB-47A5-B719-29B5AD6B9B3C}" type="slidenum">
              <a:rPr lang="en-US"/>
              <a:pPr/>
              <a:t>50</a:t>
            </a:fld>
            <a:endParaRPr lang="en-US"/>
          </a:p>
        </p:txBody>
      </p:sp>
      <p:sp>
        <p:nvSpPr>
          <p:cNvPr id="52228" name="Rectangle 2"/>
          <p:cNvSpPr>
            <a:spLocks noGrp="1" noChangeArrowheads="1"/>
          </p:cNvSpPr>
          <p:nvPr>
            <p:ph type="title"/>
          </p:nvPr>
        </p:nvSpPr>
        <p:spPr/>
        <p:txBody>
          <a:bodyPr/>
          <a:lstStyle/>
          <a:p>
            <a:pPr eaLnBrk="1" hangingPunct="1"/>
            <a:r>
              <a:rPr lang="en-US" sz="4000" smtClean="0"/>
              <a:t>Solution Methodology</a:t>
            </a:r>
          </a:p>
        </p:txBody>
      </p:sp>
      <p:sp>
        <p:nvSpPr>
          <p:cNvPr id="52229"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52230" name="Rectangle 4"/>
          <p:cNvSpPr>
            <a:spLocks noChangeArrowheads="1"/>
          </p:cNvSpPr>
          <p:nvPr/>
        </p:nvSpPr>
        <p:spPr bwMode="auto">
          <a:xfrm>
            <a:off x="3514725" y="2857500"/>
            <a:ext cx="9144000" cy="0"/>
          </a:xfrm>
          <a:prstGeom prst="rect">
            <a:avLst/>
          </a:prstGeom>
          <a:noFill/>
          <a:ln w="9525">
            <a:noFill/>
            <a:miter lim="800000"/>
            <a:headEnd/>
            <a:tailEnd/>
          </a:ln>
          <a:effectLst/>
        </p:spPr>
        <p:txBody>
          <a:bodyPr>
            <a:spAutoFit/>
          </a:bodyPr>
          <a:lstStyle/>
          <a:p>
            <a:endParaRPr lang="en-US"/>
          </a:p>
        </p:txBody>
      </p:sp>
      <p:sp>
        <p:nvSpPr>
          <p:cNvPr id="52231" name="Rectangle 5"/>
          <p:cNvSpPr>
            <a:spLocks noChangeArrowheads="1"/>
          </p:cNvSpPr>
          <p:nvPr/>
        </p:nvSpPr>
        <p:spPr bwMode="auto">
          <a:xfrm>
            <a:off x="1833563" y="2128838"/>
            <a:ext cx="9144000" cy="0"/>
          </a:xfrm>
          <a:prstGeom prst="rect">
            <a:avLst/>
          </a:prstGeom>
          <a:noFill/>
          <a:ln w="9525">
            <a:noFill/>
            <a:miter lim="800000"/>
            <a:headEnd/>
            <a:tailEnd/>
          </a:ln>
          <a:effectLst/>
        </p:spPr>
        <p:txBody>
          <a:bodyPr>
            <a:spAutoFit/>
          </a:bodyPr>
          <a:lstStyle/>
          <a:p>
            <a:endParaRPr lang="en-US"/>
          </a:p>
        </p:txBody>
      </p:sp>
      <p:pic>
        <p:nvPicPr>
          <p:cNvPr id="52232" name="Picture 6"/>
          <p:cNvPicPr>
            <a:picLocks noChangeAspect="1" noChangeArrowheads="1"/>
          </p:cNvPicPr>
          <p:nvPr/>
        </p:nvPicPr>
        <p:blipFill>
          <a:blip r:embed="rId3" cstate="print"/>
          <a:srcRect/>
          <a:stretch>
            <a:fillRect/>
          </a:stretch>
        </p:blipFill>
        <p:spPr bwMode="auto">
          <a:xfrm>
            <a:off x="914400" y="1676400"/>
            <a:ext cx="7310438" cy="3470275"/>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3251" name="Slide Number Placeholder 4"/>
          <p:cNvSpPr>
            <a:spLocks noGrp="1"/>
          </p:cNvSpPr>
          <p:nvPr>
            <p:ph type="sldNum" sz="quarter" idx="11"/>
          </p:nvPr>
        </p:nvSpPr>
        <p:spPr>
          <a:noFill/>
          <a:ln>
            <a:miter lim="800000"/>
            <a:headEnd/>
            <a:tailEnd/>
          </a:ln>
        </p:spPr>
        <p:txBody>
          <a:bodyPr/>
          <a:lstStyle/>
          <a:p>
            <a:fld id="{5E237942-8C3B-4FFC-8AED-1C3E63AD3B26}" type="slidenum">
              <a:rPr lang="en-US"/>
              <a:pPr/>
              <a:t>51</a:t>
            </a:fld>
            <a:endParaRPr lang="en-US"/>
          </a:p>
        </p:txBody>
      </p:sp>
      <p:sp>
        <p:nvSpPr>
          <p:cNvPr id="53252" name="Rectangle 2"/>
          <p:cNvSpPr>
            <a:spLocks noGrp="1" noChangeArrowheads="1"/>
          </p:cNvSpPr>
          <p:nvPr>
            <p:ph type="title"/>
          </p:nvPr>
        </p:nvSpPr>
        <p:spPr/>
        <p:txBody>
          <a:bodyPr/>
          <a:lstStyle/>
          <a:p>
            <a:pPr eaLnBrk="1" hangingPunct="1"/>
            <a:r>
              <a:rPr lang="en-US" sz="4000" smtClean="0"/>
              <a:t>Solution Methodology</a:t>
            </a:r>
          </a:p>
        </p:txBody>
      </p:sp>
      <p:sp>
        <p:nvSpPr>
          <p:cNvPr id="53253"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53254" name="Rectangle 4"/>
          <p:cNvSpPr>
            <a:spLocks noChangeArrowheads="1"/>
          </p:cNvSpPr>
          <p:nvPr/>
        </p:nvSpPr>
        <p:spPr bwMode="auto">
          <a:xfrm>
            <a:off x="3514725" y="2857500"/>
            <a:ext cx="9144000" cy="0"/>
          </a:xfrm>
          <a:prstGeom prst="rect">
            <a:avLst/>
          </a:prstGeom>
          <a:noFill/>
          <a:ln w="9525">
            <a:noFill/>
            <a:miter lim="800000"/>
            <a:headEnd/>
            <a:tailEnd/>
          </a:ln>
          <a:effectLst/>
        </p:spPr>
        <p:txBody>
          <a:bodyPr>
            <a:spAutoFit/>
          </a:bodyPr>
          <a:lstStyle/>
          <a:p>
            <a:endParaRPr lang="en-US"/>
          </a:p>
        </p:txBody>
      </p:sp>
      <p:sp>
        <p:nvSpPr>
          <p:cNvPr id="53255" name="Rectangle 5"/>
          <p:cNvSpPr>
            <a:spLocks noChangeArrowheads="1"/>
          </p:cNvSpPr>
          <p:nvPr/>
        </p:nvSpPr>
        <p:spPr bwMode="auto">
          <a:xfrm>
            <a:off x="914400" y="1981200"/>
            <a:ext cx="7315200" cy="2654300"/>
          </a:xfrm>
          <a:prstGeom prst="rect">
            <a:avLst/>
          </a:prstGeom>
          <a:noFill/>
          <a:ln w="9525">
            <a:noFill/>
            <a:miter lim="800000"/>
            <a:headEnd/>
            <a:tailEnd/>
          </a:ln>
          <a:effectLst/>
        </p:spPr>
        <p:txBody>
          <a:bodyPr>
            <a:spAutoFit/>
          </a:bodyPr>
          <a:lstStyle/>
          <a:p>
            <a:r>
              <a:rPr lang="en-US" sz="2800">
                <a:ea typeface="MS Mincho" pitchFamily="49" charset="-128"/>
              </a:rPr>
              <a:t>Notice the very large values in cells B4 and E3. These specific values (10,000) aren’t important; the main thing is to assign these particular contractor-job combinations costs so large that they will never be in any optimal solution.</a:t>
            </a:r>
            <a:r>
              <a:rPr lang="en-US" sz="2500"/>
              <a:t> </a:t>
            </a:r>
            <a:endParaRPr lang="en-US" sz="4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4275" name="Slide Number Placeholder 4"/>
          <p:cNvSpPr>
            <a:spLocks noGrp="1"/>
          </p:cNvSpPr>
          <p:nvPr>
            <p:ph type="sldNum" sz="quarter" idx="11"/>
          </p:nvPr>
        </p:nvSpPr>
        <p:spPr>
          <a:noFill/>
          <a:ln>
            <a:miter lim="800000"/>
            <a:headEnd/>
            <a:tailEnd/>
          </a:ln>
        </p:spPr>
        <p:txBody>
          <a:bodyPr/>
          <a:lstStyle/>
          <a:p>
            <a:fld id="{3CB1889F-A709-416F-A7C2-9BA363608485}" type="slidenum">
              <a:rPr lang="en-US"/>
              <a:pPr/>
              <a:t>52</a:t>
            </a:fld>
            <a:endParaRPr lang="en-US"/>
          </a:p>
        </p:txBody>
      </p:sp>
      <p:sp>
        <p:nvSpPr>
          <p:cNvPr id="54276" name="Rectangle 2"/>
          <p:cNvSpPr>
            <a:spLocks noGrp="1" noChangeArrowheads="1"/>
          </p:cNvSpPr>
          <p:nvPr>
            <p:ph type="title"/>
          </p:nvPr>
        </p:nvSpPr>
        <p:spPr/>
        <p:txBody>
          <a:bodyPr/>
          <a:lstStyle/>
          <a:p>
            <a:pPr eaLnBrk="1" hangingPunct="1"/>
            <a:r>
              <a:rPr lang="en-US" sz="4000" smtClean="0"/>
              <a:t>Solution Methodology</a:t>
            </a:r>
          </a:p>
        </p:txBody>
      </p:sp>
      <p:sp>
        <p:nvSpPr>
          <p:cNvPr id="54277"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54278" name="Rectangle 4"/>
          <p:cNvSpPr>
            <a:spLocks noChangeArrowheads="1"/>
          </p:cNvSpPr>
          <p:nvPr/>
        </p:nvSpPr>
        <p:spPr bwMode="auto">
          <a:xfrm>
            <a:off x="3514725" y="2857500"/>
            <a:ext cx="9144000" cy="0"/>
          </a:xfrm>
          <a:prstGeom prst="rect">
            <a:avLst/>
          </a:prstGeom>
          <a:noFill/>
          <a:ln w="9525">
            <a:noFill/>
            <a:miter lim="800000"/>
            <a:headEnd/>
            <a:tailEnd/>
          </a:ln>
          <a:effectLst/>
        </p:spPr>
        <p:txBody>
          <a:bodyPr>
            <a:spAutoFit/>
          </a:bodyPr>
          <a:lstStyle/>
          <a:p>
            <a:endParaRPr lang="en-US"/>
          </a:p>
        </p:txBody>
      </p:sp>
      <p:sp>
        <p:nvSpPr>
          <p:cNvPr id="54279" name="Rectangle 5"/>
          <p:cNvSpPr>
            <a:spLocks noChangeArrowheads="1"/>
          </p:cNvSpPr>
          <p:nvPr/>
        </p:nvSpPr>
        <p:spPr bwMode="auto">
          <a:xfrm>
            <a:off x="2600325" y="2347913"/>
            <a:ext cx="9144000" cy="0"/>
          </a:xfrm>
          <a:prstGeom prst="rect">
            <a:avLst/>
          </a:prstGeom>
          <a:noFill/>
          <a:ln w="9525">
            <a:noFill/>
            <a:miter lim="800000"/>
            <a:headEnd/>
            <a:tailEnd/>
          </a:ln>
          <a:effectLst/>
        </p:spPr>
        <p:txBody>
          <a:bodyPr>
            <a:spAutoFit/>
          </a:bodyPr>
          <a:lstStyle/>
          <a:p>
            <a:endParaRPr lang="en-US"/>
          </a:p>
        </p:txBody>
      </p:sp>
      <p:pic>
        <p:nvPicPr>
          <p:cNvPr id="54280" name="Picture 6"/>
          <p:cNvPicPr>
            <a:picLocks noChangeAspect="1" noChangeArrowheads="1"/>
          </p:cNvPicPr>
          <p:nvPr/>
        </p:nvPicPr>
        <p:blipFill>
          <a:blip r:embed="rId3" cstate="print"/>
          <a:srcRect/>
          <a:stretch>
            <a:fillRect/>
          </a:stretch>
        </p:blipFill>
        <p:spPr bwMode="auto">
          <a:xfrm>
            <a:off x="1609725" y="1905000"/>
            <a:ext cx="5934075" cy="3254375"/>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5299" name="Slide Number Placeholder 4"/>
          <p:cNvSpPr>
            <a:spLocks noGrp="1"/>
          </p:cNvSpPr>
          <p:nvPr>
            <p:ph type="sldNum" sz="quarter" idx="11"/>
          </p:nvPr>
        </p:nvSpPr>
        <p:spPr>
          <a:noFill/>
          <a:ln>
            <a:miter lim="800000"/>
            <a:headEnd/>
            <a:tailEnd/>
          </a:ln>
        </p:spPr>
        <p:txBody>
          <a:bodyPr/>
          <a:lstStyle/>
          <a:p>
            <a:fld id="{2958A42E-2DBB-4CB5-A52F-642EF588E59F}" type="slidenum">
              <a:rPr lang="en-US"/>
              <a:pPr/>
              <a:t>53</a:t>
            </a:fld>
            <a:endParaRPr lang="en-US"/>
          </a:p>
        </p:txBody>
      </p:sp>
      <p:sp>
        <p:nvSpPr>
          <p:cNvPr id="55300" name="Rectangle 2"/>
          <p:cNvSpPr>
            <a:spLocks noGrp="1" noChangeArrowheads="1"/>
          </p:cNvSpPr>
          <p:nvPr>
            <p:ph type="title"/>
          </p:nvPr>
        </p:nvSpPr>
        <p:spPr/>
        <p:txBody>
          <a:bodyPr/>
          <a:lstStyle/>
          <a:p>
            <a:pPr eaLnBrk="1" hangingPunct="1"/>
            <a:r>
              <a:rPr lang="en-US" sz="4000" smtClean="0"/>
              <a:t>Solution Methodology</a:t>
            </a:r>
          </a:p>
        </p:txBody>
      </p:sp>
      <p:sp>
        <p:nvSpPr>
          <p:cNvPr id="55301"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55302" name="Rectangle 4"/>
          <p:cNvSpPr>
            <a:spLocks noChangeArrowheads="1"/>
          </p:cNvSpPr>
          <p:nvPr/>
        </p:nvSpPr>
        <p:spPr bwMode="auto">
          <a:xfrm>
            <a:off x="3514725" y="2857500"/>
            <a:ext cx="9144000" cy="0"/>
          </a:xfrm>
          <a:prstGeom prst="rect">
            <a:avLst/>
          </a:prstGeom>
          <a:noFill/>
          <a:ln w="9525">
            <a:noFill/>
            <a:miter lim="800000"/>
            <a:headEnd/>
            <a:tailEnd/>
          </a:ln>
          <a:effectLst/>
        </p:spPr>
        <p:txBody>
          <a:bodyPr>
            <a:spAutoFit/>
          </a:bodyPr>
          <a:lstStyle/>
          <a:p>
            <a:endParaRPr lang="en-US"/>
          </a:p>
        </p:txBody>
      </p:sp>
      <p:sp>
        <p:nvSpPr>
          <p:cNvPr id="55303" name="Rectangle 5"/>
          <p:cNvSpPr>
            <a:spLocks noChangeArrowheads="1"/>
          </p:cNvSpPr>
          <p:nvPr/>
        </p:nvSpPr>
        <p:spPr bwMode="auto">
          <a:xfrm>
            <a:off x="3086100" y="2190750"/>
            <a:ext cx="9144000" cy="0"/>
          </a:xfrm>
          <a:prstGeom prst="rect">
            <a:avLst/>
          </a:prstGeom>
          <a:noFill/>
          <a:ln w="9525">
            <a:noFill/>
            <a:miter lim="800000"/>
            <a:headEnd/>
            <a:tailEnd/>
          </a:ln>
          <a:effectLst/>
        </p:spPr>
        <p:txBody>
          <a:bodyPr>
            <a:spAutoFit/>
          </a:bodyPr>
          <a:lstStyle/>
          <a:p>
            <a:endParaRPr lang="en-US"/>
          </a:p>
        </p:txBody>
      </p:sp>
      <p:pic>
        <p:nvPicPr>
          <p:cNvPr id="55304" name="Picture 6"/>
          <p:cNvPicPr>
            <a:picLocks noChangeAspect="1" noChangeArrowheads="1"/>
          </p:cNvPicPr>
          <p:nvPr/>
        </p:nvPicPr>
        <p:blipFill>
          <a:blip r:embed="rId3" cstate="print"/>
          <a:srcRect/>
          <a:stretch>
            <a:fillRect/>
          </a:stretch>
        </p:blipFill>
        <p:spPr bwMode="auto">
          <a:xfrm>
            <a:off x="2209800" y="1828800"/>
            <a:ext cx="4686300" cy="390525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6323" name="Slide Number Placeholder 4"/>
          <p:cNvSpPr>
            <a:spLocks noGrp="1"/>
          </p:cNvSpPr>
          <p:nvPr>
            <p:ph type="sldNum" sz="quarter" idx="11"/>
          </p:nvPr>
        </p:nvSpPr>
        <p:spPr>
          <a:noFill/>
          <a:ln>
            <a:miter lim="800000"/>
            <a:headEnd/>
            <a:tailEnd/>
          </a:ln>
        </p:spPr>
        <p:txBody>
          <a:bodyPr/>
          <a:lstStyle/>
          <a:p>
            <a:fld id="{9CC87601-1EF0-42D6-BF74-2A32C8B5D974}" type="slidenum">
              <a:rPr lang="en-US"/>
              <a:pPr/>
              <a:t>54</a:t>
            </a:fld>
            <a:endParaRPr lang="en-US"/>
          </a:p>
        </p:txBody>
      </p:sp>
      <p:sp>
        <p:nvSpPr>
          <p:cNvPr id="56324" name="Rectangle 2"/>
          <p:cNvSpPr>
            <a:spLocks noGrp="1" noChangeArrowheads="1"/>
          </p:cNvSpPr>
          <p:nvPr>
            <p:ph type="title"/>
          </p:nvPr>
        </p:nvSpPr>
        <p:spPr/>
        <p:txBody>
          <a:bodyPr/>
          <a:lstStyle/>
          <a:p>
            <a:pPr eaLnBrk="1" hangingPunct="1"/>
            <a:r>
              <a:rPr lang="en-US" sz="4000" smtClean="0"/>
              <a:t>Optimal Solution</a:t>
            </a:r>
          </a:p>
        </p:txBody>
      </p:sp>
      <p:sp>
        <p:nvSpPr>
          <p:cNvPr id="56325"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56326" name="Rectangle 4"/>
          <p:cNvSpPr>
            <a:spLocks noChangeArrowheads="1"/>
          </p:cNvSpPr>
          <p:nvPr/>
        </p:nvSpPr>
        <p:spPr bwMode="auto">
          <a:xfrm>
            <a:off x="3514725" y="2857500"/>
            <a:ext cx="9144000" cy="0"/>
          </a:xfrm>
          <a:prstGeom prst="rect">
            <a:avLst/>
          </a:prstGeom>
          <a:noFill/>
          <a:ln w="9525">
            <a:noFill/>
            <a:miter lim="800000"/>
            <a:headEnd/>
            <a:tailEnd/>
          </a:ln>
          <a:effectLst/>
        </p:spPr>
        <p:txBody>
          <a:bodyPr>
            <a:spAutoFit/>
          </a:bodyPr>
          <a:lstStyle/>
          <a:p>
            <a:endParaRPr lang="en-US"/>
          </a:p>
        </p:txBody>
      </p:sp>
      <p:sp>
        <p:nvSpPr>
          <p:cNvPr id="56327" name="Rectangle 5"/>
          <p:cNvSpPr>
            <a:spLocks noChangeArrowheads="1"/>
          </p:cNvSpPr>
          <p:nvPr/>
        </p:nvSpPr>
        <p:spPr bwMode="auto">
          <a:xfrm>
            <a:off x="1833563" y="2128838"/>
            <a:ext cx="9144000" cy="0"/>
          </a:xfrm>
          <a:prstGeom prst="rect">
            <a:avLst/>
          </a:prstGeom>
          <a:noFill/>
          <a:ln w="9525">
            <a:noFill/>
            <a:miter lim="800000"/>
            <a:headEnd/>
            <a:tailEnd/>
          </a:ln>
          <a:effectLst/>
        </p:spPr>
        <p:txBody>
          <a:bodyPr>
            <a:spAutoFit/>
          </a:bodyPr>
          <a:lstStyle/>
          <a:p>
            <a:endParaRPr lang="en-US"/>
          </a:p>
        </p:txBody>
      </p:sp>
      <p:pic>
        <p:nvPicPr>
          <p:cNvPr id="56328" name="Picture 6"/>
          <p:cNvPicPr>
            <a:picLocks noChangeAspect="1" noChangeArrowheads="1"/>
          </p:cNvPicPr>
          <p:nvPr/>
        </p:nvPicPr>
        <p:blipFill>
          <a:blip r:embed="rId3" cstate="print"/>
          <a:srcRect/>
          <a:stretch>
            <a:fillRect/>
          </a:stretch>
        </p:blipFill>
        <p:spPr bwMode="auto">
          <a:xfrm>
            <a:off x="1071563" y="1892300"/>
            <a:ext cx="6929437" cy="328930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7347" name="Slide Number Placeholder 4"/>
          <p:cNvSpPr>
            <a:spLocks noGrp="1"/>
          </p:cNvSpPr>
          <p:nvPr>
            <p:ph type="sldNum" sz="quarter" idx="11"/>
          </p:nvPr>
        </p:nvSpPr>
        <p:spPr>
          <a:noFill/>
          <a:ln>
            <a:miter lim="800000"/>
            <a:headEnd/>
            <a:tailEnd/>
          </a:ln>
        </p:spPr>
        <p:txBody>
          <a:bodyPr/>
          <a:lstStyle/>
          <a:p>
            <a:fld id="{B075B65E-EB8E-4E11-BD99-8A93B3DEF2CD}" type="slidenum">
              <a:rPr lang="en-US"/>
              <a:pPr/>
              <a:t>55</a:t>
            </a:fld>
            <a:endParaRPr lang="en-US"/>
          </a:p>
        </p:txBody>
      </p:sp>
      <p:sp>
        <p:nvSpPr>
          <p:cNvPr id="57348" name="Rectangle 2"/>
          <p:cNvSpPr>
            <a:spLocks noGrp="1" noChangeArrowheads="1"/>
          </p:cNvSpPr>
          <p:nvPr>
            <p:ph type="title"/>
          </p:nvPr>
        </p:nvSpPr>
        <p:spPr/>
        <p:txBody>
          <a:bodyPr/>
          <a:lstStyle/>
          <a:p>
            <a:pPr eaLnBrk="1" hangingPunct="1"/>
            <a:r>
              <a:rPr lang="en-US" sz="4000" smtClean="0"/>
              <a:t>Conclusions</a:t>
            </a:r>
          </a:p>
        </p:txBody>
      </p:sp>
      <p:sp>
        <p:nvSpPr>
          <p:cNvPr id="57349"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57350" name="Rectangle 4"/>
          <p:cNvSpPr>
            <a:spLocks noChangeArrowheads="1"/>
          </p:cNvSpPr>
          <p:nvPr/>
        </p:nvSpPr>
        <p:spPr bwMode="auto">
          <a:xfrm>
            <a:off x="3514725" y="2857500"/>
            <a:ext cx="9144000" cy="0"/>
          </a:xfrm>
          <a:prstGeom prst="rect">
            <a:avLst/>
          </a:prstGeom>
          <a:noFill/>
          <a:ln w="9525">
            <a:noFill/>
            <a:miter lim="800000"/>
            <a:headEnd/>
            <a:tailEnd/>
          </a:ln>
          <a:effectLst/>
        </p:spPr>
        <p:txBody>
          <a:bodyPr>
            <a:spAutoFit/>
          </a:bodyPr>
          <a:lstStyle/>
          <a:p>
            <a:endParaRPr lang="en-US"/>
          </a:p>
        </p:txBody>
      </p:sp>
      <p:sp>
        <p:nvSpPr>
          <p:cNvPr id="57351" name="Rectangle 5"/>
          <p:cNvSpPr>
            <a:spLocks noChangeArrowheads="1"/>
          </p:cNvSpPr>
          <p:nvPr/>
        </p:nvSpPr>
        <p:spPr bwMode="auto">
          <a:xfrm>
            <a:off x="609600" y="2133600"/>
            <a:ext cx="8077200" cy="2105025"/>
          </a:xfrm>
          <a:prstGeom prst="rect">
            <a:avLst/>
          </a:prstGeom>
          <a:noFill/>
          <a:ln w="9525">
            <a:noFill/>
            <a:miter lim="800000"/>
            <a:headEnd/>
            <a:tailEnd/>
          </a:ln>
          <a:effectLst/>
        </p:spPr>
        <p:txBody>
          <a:bodyPr>
            <a:spAutoFit/>
          </a:bodyPr>
          <a:lstStyle/>
          <a:p>
            <a:r>
              <a:rPr lang="en-US" sz="2800">
                <a:ea typeface="MS Mincho" pitchFamily="49" charset="-128"/>
              </a:rPr>
              <a:t>The optimal solution is to award Job 4 to Contractor 1, Jobs 1 and 3 to Contractor 2, and Job 2 to Contractor 3. The total cost is $182,000.</a:t>
            </a:r>
            <a:endParaRPr lang="en-US">
              <a:cs typeface="Times New Roman" pitchFamily="18" charset="0"/>
            </a:endParaRPr>
          </a:p>
          <a:p>
            <a:pPr eaLnBrk="0" hangingPunct="0"/>
            <a:endParaRPr lang="en-US" sz="48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8371" name="Slide Number Placeholder 4"/>
          <p:cNvSpPr>
            <a:spLocks noGrp="1"/>
          </p:cNvSpPr>
          <p:nvPr>
            <p:ph type="sldNum" sz="quarter" idx="11"/>
          </p:nvPr>
        </p:nvSpPr>
        <p:spPr>
          <a:noFill/>
          <a:ln>
            <a:miter lim="800000"/>
            <a:headEnd/>
            <a:tailEnd/>
          </a:ln>
        </p:spPr>
        <p:txBody>
          <a:bodyPr/>
          <a:lstStyle/>
          <a:p>
            <a:fld id="{DCBEC45D-1901-4E89-AAA5-5BDA46825D6D}" type="slidenum">
              <a:rPr lang="en-US"/>
              <a:pPr/>
              <a:t>56</a:t>
            </a:fld>
            <a:endParaRPr lang="en-US"/>
          </a:p>
        </p:txBody>
      </p:sp>
      <p:sp>
        <p:nvSpPr>
          <p:cNvPr id="58372" name="Rectangle 2"/>
          <p:cNvSpPr>
            <a:spLocks noGrp="1" noChangeArrowheads="1"/>
          </p:cNvSpPr>
          <p:nvPr>
            <p:ph type="title"/>
          </p:nvPr>
        </p:nvSpPr>
        <p:spPr/>
        <p:txBody>
          <a:bodyPr/>
          <a:lstStyle/>
          <a:p>
            <a:pPr eaLnBrk="1" hangingPunct="1"/>
            <a:r>
              <a:rPr lang="en-US" sz="4000" smtClean="0"/>
              <a:t>Sensitivity Analysis</a:t>
            </a:r>
          </a:p>
        </p:txBody>
      </p:sp>
      <p:sp>
        <p:nvSpPr>
          <p:cNvPr id="58373"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58374" name="Rectangle 4"/>
          <p:cNvSpPr>
            <a:spLocks noChangeArrowheads="1"/>
          </p:cNvSpPr>
          <p:nvPr/>
        </p:nvSpPr>
        <p:spPr bwMode="auto">
          <a:xfrm>
            <a:off x="1833563" y="1905000"/>
            <a:ext cx="9144000" cy="0"/>
          </a:xfrm>
          <a:prstGeom prst="rect">
            <a:avLst/>
          </a:prstGeom>
          <a:noFill/>
          <a:ln w="9525">
            <a:noFill/>
            <a:miter lim="800000"/>
            <a:headEnd/>
            <a:tailEnd/>
          </a:ln>
          <a:effectLst/>
        </p:spPr>
        <p:txBody>
          <a:bodyPr>
            <a:spAutoFit/>
          </a:bodyPr>
          <a:lstStyle/>
          <a:p>
            <a:endParaRPr lang="en-US"/>
          </a:p>
        </p:txBody>
      </p:sp>
      <p:sp>
        <p:nvSpPr>
          <p:cNvPr id="58375" name="Rectangle 5"/>
          <p:cNvSpPr>
            <a:spLocks noChangeArrowheads="1"/>
          </p:cNvSpPr>
          <p:nvPr/>
        </p:nvSpPr>
        <p:spPr bwMode="auto">
          <a:xfrm>
            <a:off x="1833563" y="1905000"/>
            <a:ext cx="9144000" cy="0"/>
          </a:xfrm>
          <a:prstGeom prst="rect">
            <a:avLst/>
          </a:prstGeom>
          <a:noFill/>
          <a:ln w="9525">
            <a:noFill/>
            <a:miter lim="800000"/>
            <a:headEnd/>
            <a:tailEnd/>
          </a:ln>
          <a:effectLst/>
        </p:spPr>
        <p:txBody>
          <a:bodyPr>
            <a:spAutoFit/>
          </a:bodyPr>
          <a:lstStyle/>
          <a:p>
            <a:endParaRPr lang="en-US"/>
          </a:p>
        </p:txBody>
      </p:sp>
      <p:sp>
        <p:nvSpPr>
          <p:cNvPr id="58376" name="Rectangle 6"/>
          <p:cNvSpPr>
            <a:spLocks noChangeArrowheads="1"/>
          </p:cNvSpPr>
          <p:nvPr/>
        </p:nvSpPr>
        <p:spPr bwMode="auto">
          <a:xfrm>
            <a:off x="838200" y="2055813"/>
            <a:ext cx="7848600" cy="2532062"/>
          </a:xfrm>
          <a:prstGeom prst="rect">
            <a:avLst/>
          </a:prstGeom>
          <a:noFill/>
          <a:ln w="9525">
            <a:noFill/>
            <a:miter lim="800000"/>
            <a:headEnd/>
            <a:tailEnd/>
          </a:ln>
          <a:effectLst/>
        </p:spPr>
        <p:txBody>
          <a:bodyPr>
            <a:spAutoFit/>
          </a:bodyPr>
          <a:lstStyle/>
          <a:p>
            <a:pPr marL="457200" indent="-457200">
              <a:buFontTx/>
              <a:buAutoNum type="arabicPeriod"/>
            </a:pPr>
            <a:r>
              <a:rPr lang="en-US" sz="2800">
                <a:cs typeface="Courier New" pitchFamily="49" charset="0"/>
              </a:rPr>
              <a:t>What is the “cost” of restricting Contractor 1 to only one job?</a:t>
            </a:r>
          </a:p>
          <a:p>
            <a:pPr marL="457200" indent="-457200">
              <a:buFontTx/>
              <a:buAutoNum type="arabicPeriod"/>
            </a:pPr>
            <a:r>
              <a:rPr lang="en-US" sz="2800">
                <a:cs typeface="Courier New" pitchFamily="49" charset="0"/>
              </a:rPr>
              <a:t>How much more can Contractor 1 bid for Job 4 and still get the job?</a:t>
            </a:r>
          </a:p>
          <a:p>
            <a:pPr marL="457200" indent="-457200" eaLnBrk="0" hangingPunct="0"/>
            <a:endParaRPr lang="en-US" sz="48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59395" name="Slide Number Placeholder 4"/>
          <p:cNvSpPr>
            <a:spLocks noGrp="1"/>
          </p:cNvSpPr>
          <p:nvPr>
            <p:ph type="sldNum" sz="quarter" idx="11"/>
          </p:nvPr>
        </p:nvSpPr>
        <p:spPr>
          <a:noFill/>
          <a:ln>
            <a:miter lim="800000"/>
            <a:headEnd/>
            <a:tailEnd/>
          </a:ln>
        </p:spPr>
        <p:txBody>
          <a:bodyPr/>
          <a:lstStyle/>
          <a:p>
            <a:fld id="{2AA4EE5C-3A55-4038-9D24-321D28204F53}" type="slidenum">
              <a:rPr lang="en-US"/>
              <a:pPr/>
              <a:t>57</a:t>
            </a:fld>
            <a:endParaRPr lang="en-US"/>
          </a:p>
        </p:txBody>
      </p:sp>
      <p:sp>
        <p:nvSpPr>
          <p:cNvPr id="59396" name="Rectangle 2"/>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pic>
        <p:nvPicPr>
          <p:cNvPr id="59397" name="Picture 3"/>
          <p:cNvPicPr>
            <a:picLocks noChangeAspect="1" noChangeArrowheads="1"/>
          </p:cNvPicPr>
          <p:nvPr/>
        </p:nvPicPr>
        <p:blipFill>
          <a:blip r:embed="rId3" cstate="print"/>
          <a:srcRect/>
          <a:stretch>
            <a:fillRect/>
          </a:stretch>
        </p:blipFill>
        <p:spPr bwMode="auto">
          <a:xfrm>
            <a:off x="1827213" y="636588"/>
            <a:ext cx="5259387" cy="5383212"/>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60419" name="Slide Number Placeholder 4"/>
          <p:cNvSpPr>
            <a:spLocks noGrp="1"/>
          </p:cNvSpPr>
          <p:nvPr>
            <p:ph type="sldNum" sz="quarter" idx="11"/>
          </p:nvPr>
        </p:nvSpPr>
        <p:spPr>
          <a:noFill/>
          <a:ln>
            <a:miter lim="800000"/>
            <a:headEnd/>
            <a:tailEnd/>
          </a:ln>
        </p:spPr>
        <p:txBody>
          <a:bodyPr/>
          <a:lstStyle/>
          <a:p>
            <a:fld id="{F0C1AFDA-514A-4812-9A4F-32FF9AC69FC9}" type="slidenum">
              <a:rPr lang="en-US"/>
              <a:pPr/>
              <a:t>58</a:t>
            </a:fld>
            <a:endParaRPr lang="en-US"/>
          </a:p>
        </p:txBody>
      </p:sp>
      <p:sp>
        <p:nvSpPr>
          <p:cNvPr id="60420" name="Rectangle 2"/>
          <p:cNvSpPr>
            <a:spLocks noGrp="1" noChangeArrowheads="1"/>
          </p:cNvSpPr>
          <p:nvPr>
            <p:ph type="title"/>
          </p:nvPr>
        </p:nvSpPr>
        <p:spPr/>
        <p:txBody>
          <a:bodyPr/>
          <a:lstStyle/>
          <a:p>
            <a:pPr eaLnBrk="1" hangingPunct="1"/>
            <a:r>
              <a:rPr lang="en-US" sz="4000" smtClean="0"/>
              <a:t>Conclusions</a:t>
            </a:r>
          </a:p>
        </p:txBody>
      </p:sp>
      <p:sp>
        <p:nvSpPr>
          <p:cNvPr id="60421" name="Rectangle 3"/>
          <p:cNvSpPr>
            <a:spLocks noChangeArrowheads="1"/>
          </p:cNvSpPr>
          <p:nvPr/>
        </p:nvSpPr>
        <p:spPr bwMode="auto">
          <a:xfrm>
            <a:off x="1828800" y="2171700"/>
            <a:ext cx="9144000" cy="0"/>
          </a:xfrm>
          <a:prstGeom prst="rect">
            <a:avLst/>
          </a:prstGeom>
          <a:noFill/>
          <a:ln w="9525">
            <a:noFill/>
            <a:miter lim="800000"/>
            <a:headEnd/>
            <a:tailEnd/>
          </a:ln>
          <a:effectLst/>
        </p:spPr>
        <p:txBody>
          <a:bodyPr>
            <a:spAutoFit/>
          </a:bodyPr>
          <a:lstStyle/>
          <a:p>
            <a:endParaRPr lang="en-US"/>
          </a:p>
        </p:txBody>
      </p:sp>
      <p:sp>
        <p:nvSpPr>
          <p:cNvPr id="60422" name="Rectangle 4"/>
          <p:cNvSpPr>
            <a:spLocks noChangeArrowheads="1"/>
          </p:cNvSpPr>
          <p:nvPr/>
        </p:nvSpPr>
        <p:spPr bwMode="auto">
          <a:xfrm>
            <a:off x="1833563" y="1905000"/>
            <a:ext cx="9144000" cy="0"/>
          </a:xfrm>
          <a:prstGeom prst="rect">
            <a:avLst/>
          </a:prstGeom>
          <a:noFill/>
          <a:ln w="9525">
            <a:noFill/>
            <a:miter lim="800000"/>
            <a:headEnd/>
            <a:tailEnd/>
          </a:ln>
          <a:effectLst/>
        </p:spPr>
        <p:txBody>
          <a:bodyPr>
            <a:spAutoFit/>
          </a:bodyPr>
          <a:lstStyle/>
          <a:p>
            <a:endParaRPr lang="en-US"/>
          </a:p>
        </p:txBody>
      </p:sp>
      <p:sp>
        <p:nvSpPr>
          <p:cNvPr id="60423" name="Rectangle 5"/>
          <p:cNvSpPr>
            <a:spLocks noChangeArrowheads="1"/>
          </p:cNvSpPr>
          <p:nvPr/>
        </p:nvSpPr>
        <p:spPr bwMode="auto">
          <a:xfrm>
            <a:off x="1833563" y="1905000"/>
            <a:ext cx="9144000" cy="0"/>
          </a:xfrm>
          <a:prstGeom prst="rect">
            <a:avLst/>
          </a:prstGeom>
          <a:noFill/>
          <a:ln w="9525">
            <a:noFill/>
            <a:miter lim="800000"/>
            <a:headEnd/>
            <a:tailEnd/>
          </a:ln>
          <a:effectLst/>
        </p:spPr>
        <p:txBody>
          <a:bodyPr>
            <a:spAutoFit/>
          </a:bodyPr>
          <a:lstStyle/>
          <a:p>
            <a:endParaRPr lang="en-US"/>
          </a:p>
        </p:txBody>
      </p:sp>
      <p:sp>
        <p:nvSpPr>
          <p:cNvPr id="60424" name="Rectangle 6"/>
          <p:cNvSpPr>
            <a:spLocks noChangeArrowheads="1"/>
          </p:cNvSpPr>
          <p:nvPr/>
        </p:nvSpPr>
        <p:spPr bwMode="auto">
          <a:xfrm>
            <a:off x="838200" y="1828800"/>
            <a:ext cx="7848600" cy="4541838"/>
          </a:xfrm>
          <a:prstGeom prst="rect">
            <a:avLst/>
          </a:prstGeom>
          <a:noFill/>
          <a:ln w="9525">
            <a:noFill/>
            <a:miter lim="800000"/>
            <a:headEnd/>
            <a:tailEnd/>
          </a:ln>
          <a:effectLst/>
        </p:spPr>
        <p:txBody>
          <a:bodyPr>
            <a:spAutoFit/>
          </a:bodyPr>
          <a:lstStyle/>
          <a:p>
            <a:pPr eaLnBrk="0" hangingPunct="0"/>
            <a:r>
              <a:rPr lang="en-US" sz="2800">
                <a:ea typeface="MS Mincho" pitchFamily="49" charset="-128"/>
              </a:rPr>
              <a:t>The sensitivity report indicates a shadow price of –2 (cell E29). </a:t>
            </a:r>
          </a:p>
          <a:p>
            <a:pPr lvl="1" eaLnBrk="0" hangingPunct="0">
              <a:spcBef>
                <a:spcPct val="25000"/>
              </a:spcBef>
            </a:pPr>
            <a:r>
              <a:rPr lang="en-US">
                <a:ea typeface="MS Mincho" pitchFamily="49" charset="-128"/>
              </a:rPr>
              <a:t>(Allowing Contractor 1 to perform one additional job would reduce the total cost by 2,000.)</a:t>
            </a:r>
            <a:endParaRPr lang="en-US" sz="2000">
              <a:cs typeface="Courier New" pitchFamily="49" charset="0"/>
            </a:endParaRPr>
          </a:p>
          <a:p>
            <a:pPr eaLnBrk="0" hangingPunct="0"/>
            <a:endParaRPr lang="en-US" sz="2800">
              <a:cs typeface="Courier New" pitchFamily="49" charset="0"/>
            </a:endParaRPr>
          </a:p>
          <a:p>
            <a:pPr eaLnBrk="0" hangingPunct="0"/>
            <a:r>
              <a:rPr lang="en-US" sz="2800">
                <a:cs typeface="Courier New" pitchFamily="49" charset="0"/>
              </a:rPr>
              <a:t>The allowable increase in the bid for Job 4 by Contractor 1 is 3. </a:t>
            </a:r>
          </a:p>
          <a:p>
            <a:pPr lvl="1" eaLnBrk="0" hangingPunct="0">
              <a:spcBef>
                <a:spcPct val="25000"/>
              </a:spcBef>
            </a:pPr>
            <a:r>
              <a:rPr lang="en-US">
                <a:cs typeface="Courier New" pitchFamily="49" charset="0"/>
              </a:rPr>
              <a:t>(He could have bid any amount up to $43,000 and still have won that job.)</a:t>
            </a:r>
          </a:p>
          <a:p>
            <a:pPr eaLnBrk="0" hangingPunct="0"/>
            <a:endParaRPr lang="en-US" sz="44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2"/>
          <p:cNvSpPr>
            <a:spLocks noGrp="1"/>
          </p:cNvSpPr>
          <p:nvPr>
            <p:ph type="ftr" sz="quarter" idx="10"/>
          </p:nvPr>
        </p:nvSpPr>
        <p:spPr>
          <a:noFill/>
          <a:ln>
            <a:miter lim="800000"/>
            <a:headEnd/>
            <a:tailEnd/>
          </a:ln>
        </p:spPr>
        <p:txBody>
          <a:bodyPr/>
          <a:lstStyle/>
          <a:p>
            <a:r>
              <a:rPr lang="en-US"/>
              <a:t>Operations  Management  --  Prof. Juran</a:t>
            </a:r>
          </a:p>
        </p:txBody>
      </p:sp>
      <p:sp>
        <p:nvSpPr>
          <p:cNvPr id="61443" name="Slide Number Placeholder 3"/>
          <p:cNvSpPr>
            <a:spLocks noGrp="1"/>
          </p:cNvSpPr>
          <p:nvPr>
            <p:ph type="sldNum" sz="quarter" idx="11"/>
          </p:nvPr>
        </p:nvSpPr>
        <p:spPr>
          <a:noFill/>
          <a:ln>
            <a:miter lim="800000"/>
            <a:headEnd/>
            <a:tailEnd/>
          </a:ln>
        </p:spPr>
        <p:txBody>
          <a:bodyPr/>
          <a:lstStyle/>
          <a:p>
            <a:fld id="{EF90CBC2-0E45-47DC-98CF-28AF82CD824A}" type="slidenum">
              <a:rPr lang="en-US"/>
              <a:pPr/>
              <a:t>59</a:t>
            </a:fld>
            <a:endParaRPr lang="en-US"/>
          </a:p>
        </p:txBody>
      </p:sp>
      <p:sp>
        <p:nvSpPr>
          <p:cNvPr id="61444" name="Oval 2"/>
          <p:cNvSpPr>
            <a:spLocks noChangeArrowheads="1"/>
          </p:cNvSpPr>
          <p:nvPr/>
        </p:nvSpPr>
        <p:spPr bwMode="auto">
          <a:xfrm>
            <a:off x="6477000" y="1905000"/>
            <a:ext cx="1295400" cy="1295400"/>
          </a:xfrm>
          <a:prstGeom prst="ellipse">
            <a:avLst/>
          </a:prstGeom>
          <a:solidFill>
            <a:srgbClr val="FF5050"/>
          </a:solidFill>
          <a:ln w="38100">
            <a:solidFill>
              <a:srgbClr val="800000"/>
            </a:solidFill>
            <a:round/>
            <a:headEnd/>
            <a:tailEnd/>
          </a:ln>
          <a:effectLst/>
        </p:spPr>
        <p:txBody>
          <a:bodyPr wrap="none" anchor="ctr"/>
          <a:lstStyle/>
          <a:p>
            <a:pPr algn="ctr"/>
            <a:r>
              <a:rPr lang="en-US" sz="3200">
                <a:solidFill>
                  <a:schemeClr val="bg1"/>
                </a:solidFill>
              </a:rPr>
              <a:t>Con. 3</a:t>
            </a:r>
          </a:p>
        </p:txBody>
      </p:sp>
      <p:sp>
        <p:nvSpPr>
          <p:cNvPr id="61445" name="Oval 3"/>
          <p:cNvSpPr>
            <a:spLocks noChangeArrowheads="1"/>
          </p:cNvSpPr>
          <p:nvPr/>
        </p:nvSpPr>
        <p:spPr bwMode="auto">
          <a:xfrm>
            <a:off x="3962400" y="1905000"/>
            <a:ext cx="1295400" cy="1295400"/>
          </a:xfrm>
          <a:prstGeom prst="ellipse">
            <a:avLst/>
          </a:prstGeom>
          <a:solidFill>
            <a:srgbClr val="FF5050"/>
          </a:solidFill>
          <a:ln w="38100">
            <a:solidFill>
              <a:srgbClr val="800000"/>
            </a:solidFill>
            <a:round/>
            <a:headEnd/>
            <a:tailEnd/>
          </a:ln>
          <a:effectLst/>
        </p:spPr>
        <p:txBody>
          <a:bodyPr wrap="none" anchor="ctr"/>
          <a:lstStyle/>
          <a:p>
            <a:pPr algn="ctr"/>
            <a:r>
              <a:rPr lang="en-US" sz="3200">
                <a:solidFill>
                  <a:schemeClr val="bg1"/>
                </a:solidFill>
              </a:rPr>
              <a:t>Con. 2</a:t>
            </a:r>
          </a:p>
        </p:txBody>
      </p:sp>
      <p:sp>
        <p:nvSpPr>
          <p:cNvPr id="61446" name="Oval 4"/>
          <p:cNvSpPr>
            <a:spLocks noChangeArrowheads="1"/>
          </p:cNvSpPr>
          <p:nvPr/>
        </p:nvSpPr>
        <p:spPr bwMode="auto">
          <a:xfrm>
            <a:off x="1447800" y="1905000"/>
            <a:ext cx="1295400" cy="1295400"/>
          </a:xfrm>
          <a:prstGeom prst="ellipse">
            <a:avLst/>
          </a:prstGeom>
          <a:solidFill>
            <a:srgbClr val="FF5050"/>
          </a:solidFill>
          <a:ln w="38100">
            <a:solidFill>
              <a:srgbClr val="800000"/>
            </a:solidFill>
            <a:round/>
            <a:headEnd/>
            <a:tailEnd/>
          </a:ln>
          <a:effectLst/>
        </p:spPr>
        <p:txBody>
          <a:bodyPr wrap="none" anchor="ctr"/>
          <a:lstStyle/>
          <a:p>
            <a:pPr algn="ctr"/>
            <a:r>
              <a:rPr lang="en-US" sz="3200">
                <a:solidFill>
                  <a:schemeClr val="bg1"/>
                </a:solidFill>
              </a:rPr>
              <a:t>Con. 1</a:t>
            </a:r>
          </a:p>
        </p:txBody>
      </p:sp>
      <p:sp>
        <p:nvSpPr>
          <p:cNvPr id="61447" name="Rectangle 5"/>
          <p:cNvSpPr>
            <a:spLocks noGrp="1" noChangeArrowheads="1"/>
          </p:cNvSpPr>
          <p:nvPr>
            <p:ph type="title"/>
          </p:nvPr>
        </p:nvSpPr>
        <p:spPr/>
        <p:txBody>
          <a:bodyPr/>
          <a:lstStyle/>
          <a:p>
            <a:pPr eaLnBrk="1" hangingPunct="1"/>
            <a:r>
              <a:rPr lang="en-US" smtClean="0"/>
              <a:t>Network Representation</a:t>
            </a:r>
          </a:p>
        </p:txBody>
      </p:sp>
      <p:sp>
        <p:nvSpPr>
          <p:cNvPr id="61448" name="Oval 6"/>
          <p:cNvSpPr>
            <a:spLocks noChangeArrowheads="1"/>
          </p:cNvSpPr>
          <p:nvPr/>
        </p:nvSpPr>
        <p:spPr bwMode="auto">
          <a:xfrm>
            <a:off x="5029200" y="4495800"/>
            <a:ext cx="1295400" cy="1295400"/>
          </a:xfrm>
          <a:prstGeom prst="ellipse">
            <a:avLst/>
          </a:prstGeom>
          <a:solidFill>
            <a:srgbClr val="FFCC00"/>
          </a:solidFill>
          <a:ln w="38100">
            <a:solidFill>
              <a:srgbClr val="FF6600"/>
            </a:solidFill>
            <a:round/>
            <a:headEnd/>
            <a:tailEnd/>
          </a:ln>
          <a:effectLst/>
        </p:spPr>
        <p:txBody>
          <a:bodyPr wrap="none" anchor="ctr"/>
          <a:lstStyle/>
          <a:p>
            <a:pPr algn="ctr"/>
            <a:r>
              <a:rPr lang="en-US" sz="3200"/>
              <a:t>Job 3</a:t>
            </a:r>
          </a:p>
        </p:txBody>
      </p:sp>
      <p:sp>
        <p:nvSpPr>
          <p:cNvPr id="61449" name="Oval 7"/>
          <p:cNvSpPr>
            <a:spLocks noChangeArrowheads="1"/>
          </p:cNvSpPr>
          <p:nvPr/>
        </p:nvSpPr>
        <p:spPr bwMode="auto">
          <a:xfrm>
            <a:off x="2971800" y="4495800"/>
            <a:ext cx="1295400" cy="1295400"/>
          </a:xfrm>
          <a:prstGeom prst="ellipse">
            <a:avLst/>
          </a:prstGeom>
          <a:solidFill>
            <a:srgbClr val="FFCC00"/>
          </a:solidFill>
          <a:ln w="38100">
            <a:solidFill>
              <a:srgbClr val="FF6600"/>
            </a:solidFill>
            <a:round/>
            <a:headEnd/>
            <a:tailEnd/>
          </a:ln>
          <a:effectLst/>
        </p:spPr>
        <p:txBody>
          <a:bodyPr wrap="none" anchor="ctr"/>
          <a:lstStyle/>
          <a:p>
            <a:pPr algn="ctr"/>
            <a:r>
              <a:rPr lang="en-US" sz="3200"/>
              <a:t>Job 2</a:t>
            </a:r>
          </a:p>
        </p:txBody>
      </p:sp>
      <p:sp>
        <p:nvSpPr>
          <p:cNvPr id="61450" name="Oval 8"/>
          <p:cNvSpPr>
            <a:spLocks noChangeArrowheads="1"/>
          </p:cNvSpPr>
          <p:nvPr/>
        </p:nvSpPr>
        <p:spPr bwMode="auto">
          <a:xfrm>
            <a:off x="7086600" y="4495800"/>
            <a:ext cx="1295400" cy="1295400"/>
          </a:xfrm>
          <a:prstGeom prst="ellipse">
            <a:avLst/>
          </a:prstGeom>
          <a:solidFill>
            <a:srgbClr val="FFCC00"/>
          </a:solidFill>
          <a:ln w="38100">
            <a:solidFill>
              <a:srgbClr val="FF6600"/>
            </a:solidFill>
            <a:round/>
            <a:headEnd/>
            <a:tailEnd/>
          </a:ln>
          <a:effectLst/>
        </p:spPr>
        <p:txBody>
          <a:bodyPr wrap="none" anchor="ctr"/>
          <a:lstStyle/>
          <a:p>
            <a:pPr algn="ctr"/>
            <a:r>
              <a:rPr lang="en-US" sz="3200"/>
              <a:t>Job 4</a:t>
            </a:r>
          </a:p>
        </p:txBody>
      </p:sp>
      <p:sp>
        <p:nvSpPr>
          <p:cNvPr id="61451" name="Oval 9"/>
          <p:cNvSpPr>
            <a:spLocks noChangeArrowheads="1"/>
          </p:cNvSpPr>
          <p:nvPr/>
        </p:nvSpPr>
        <p:spPr bwMode="auto">
          <a:xfrm>
            <a:off x="838200" y="4495800"/>
            <a:ext cx="1295400" cy="1295400"/>
          </a:xfrm>
          <a:prstGeom prst="ellipse">
            <a:avLst/>
          </a:prstGeom>
          <a:solidFill>
            <a:srgbClr val="FFCC00"/>
          </a:solidFill>
          <a:ln w="38100">
            <a:solidFill>
              <a:srgbClr val="FF6600"/>
            </a:solidFill>
            <a:round/>
            <a:headEnd/>
            <a:tailEnd/>
          </a:ln>
          <a:effectLst/>
        </p:spPr>
        <p:txBody>
          <a:bodyPr wrap="none" anchor="ctr"/>
          <a:lstStyle/>
          <a:p>
            <a:pPr algn="ctr"/>
            <a:r>
              <a:rPr lang="en-US" sz="3200"/>
              <a:t>Job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2"/>
          <p:cNvSpPr>
            <a:spLocks noGrp="1"/>
          </p:cNvSpPr>
          <p:nvPr>
            <p:ph type="ftr" sz="quarter" idx="10"/>
          </p:nvPr>
        </p:nvSpPr>
        <p:spPr>
          <a:noFill/>
          <a:ln>
            <a:miter lim="800000"/>
            <a:headEnd/>
            <a:tailEnd/>
          </a:ln>
        </p:spPr>
        <p:txBody>
          <a:bodyPr/>
          <a:lstStyle/>
          <a:p>
            <a:r>
              <a:rPr lang="en-US"/>
              <a:t>Operations  Management  --  Prof. Juran</a:t>
            </a:r>
          </a:p>
        </p:txBody>
      </p:sp>
      <p:sp>
        <p:nvSpPr>
          <p:cNvPr id="62467" name="Slide Number Placeholder 3"/>
          <p:cNvSpPr>
            <a:spLocks noGrp="1"/>
          </p:cNvSpPr>
          <p:nvPr>
            <p:ph type="sldNum" sz="quarter" idx="11"/>
          </p:nvPr>
        </p:nvSpPr>
        <p:spPr>
          <a:noFill/>
          <a:ln>
            <a:miter lim="800000"/>
            <a:headEnd/>
            <a:tailEnd/>
          </a:ln>
        </p:spPr>
        <p:txBody>
          <a:bodyPr/>
          <a:lstStyle/>
          <a:p>
            <a:fld id="{383B765F-9518-411A-AB7F-3AFD91614452}" type="slidenum">
              <a:rPr lang="en-US"/>
              <a:pPr/>
              <a:t>60</a:t>
            </a:fld>
            <a:endParaRPr lang="en-US"/>
          </a:p>
        </p:txBody>
      </p:sp>
      <p:sp>
        <p:nvSpPr>
          <p:cNvPr id="62468" name="Rectangle 2"/>
          <p:cNvSpPr>
            <a:spLocks noGrp="1" noChangeArrowheads="1"/>
          </p:cNvSpPr>
          <p:nvPr>
            <p:ph type="title"/>
          </p:nvPr>
        </p:nvSpPr>
        <p:spPr/>
        <p:txBody>
          <a:bodyPr/>
          <a:lstStyle/>
          <a:p>
            <a:pPr eaLnBrk="1" hangingPunct="1"/>
            <a:r>
              <a:rPr lang="en-US" smtClean="0"/>
              <a:t>Optimal Solution</a:t>
            </a:r>
          </a:p>
        </p:txBody>
      </p:sp>
      <p:sp>
        <p:nvSpPr>
          <p:cNvPr id="62469" name="Oval 3"/>
          <p:cNvSpPr>
            <a:spLocks noChangeArrowheads="1"/>
          </p:cNvSpPr>
          <p:nvPr/>
        </p:nvSpPr>
        <p:spPr bwMode="auto">
          <a:xfrm>
            <a:off x="1447800" y="1905000"/>
            <a:ext cx="1295400" cy="1295400"/>
          </a:xfrm>
          <a:prstGeom prst="ellipse">
            <a:avLst/>
          </a:prstGeom>
          <a:solidFill>
            <a:srgbClr val="FF5050"/>
          </a:solidFill>
          <a:ln w="38100">
            <a:solidFill>
              <a:srgbClr val="800000"/>
            </a:solidFill>
            <a:round/>
            <a:headEnd/>
            <a:tailEnd/>
          </a:ln>
          <a:effectLst/>
        </p:spPr>
        <p:txBody>
          <a:bodyPr wrap="none" anchor="ctr"/>
          <a:lstStyle/>
          <a:p>
            <a:pPr algn="ctr"/>
            <a:r>
              <a:rPr lang="en-US" sz="3200">
                <a:solidFill>
                  <a:schemeClr val="bg1"/>
                </a:solidFill>
              </a:rPr>
              <a:t>Con. 1</a:t>
            </a:r>
          </a:p>
        </p:txBody>
      </p:sp>
      <p:sp>
        <p:nvSpPr>
          <p:cNvPr id="62470" name="Oval 4"/>
          <p:cNvSpPr>
            <a:spLocks noChangeArrowheads="1"/>
          </p:cNvSpPr>
          <p:nvPr/>
        </p:nvSpPr>
        <p:spPr bwMode="auto">
          <a:xfrm>
            <a:off x="5029200" y="4495800"/>
            <a:ext cx="1295400" cy="1295400"/>
          </a:xfrm>
          <a:prstGeom prst="ellipse">
            <a:avLst/>
          </a:prstGeom>
          <a:solidFill>
            <a:srgbClr val="FFCC00"/>
          </a:solidFill>
          <a:ln w="38100">
            <a:solidFill>
              <a:srgbClr val="FF6600"/>
            </a:solidFill>
            <a:round/>
            <a:headEnd/>
            <a:tailEnd/>
          </a:ln>
          <a:effectLst/>
        </p:spPr>
        <p:txBody>
          <a:bodyPr wrap="none" anchor="ctr"/>
          <a:lstStyle/>
          <a:p>
            <a:pPr algn="ctr"/>
            <a:r>
              <a:rPr lang="en-US" sz="3200"/>
              <a:t>Job 3</a:t>
            </a:r>
          </a:p>
        </p:txBody>
      </p:sp>
      <p:sp>
        <p:nvSpPr>
          <p:cNvPr id="62471" name="Oval 5"/>
          <p:cNvSpPr>
            <a:spLocks noChangeArrowheads="1"/>
          </p:cNvSpPr>
          <p:nvPr/>
        </p:nvSpPr>
        <p:spPr bwMode="auto">
          <a:xfrm>
            <a:off x="3962400" y="1905000"/>
            <a:ext cx="1295400" cy="1295400"/>
          </a:xfrm>
          <a:prstGeom prst="ellipse">
            <a:avLst/>
          </a:prstGeom>
          <a:solidFill>
            <a:srgbClr val="FF5050"/>
          </a:solidFill>
          <a:ln w="38100">
            <a:solidFill>
              <a:srgbClr val="800000"/>
            </a:solidFill>
            <a:round/>
            <a:headEnd/>
            <a:tailEnd/>
          </a:ln>
          <a:effectLst/>
        </p:spPr>
        <p:txBody>
          <a:bodyPr wrap="none" anchor="ctr"/>
          <a:lstStyle/>
          <a:p>
            <a:pPr algn="ctr"/>
            <a:r>
              <a:rPr lang="en-US" sz="3200">
                <a:solidFill>
                  <a:schemeClr val="bg1"/>
                </a:solidFill>
              </a:rPr>
              <a:t>Con. 2</a:t>
            </a:r>
          </a:p>
        </p:txBody>
      </p:sp>
      <p:sp>
        <p:nvSpPr>
          <p:cNvPr id="62472" name="Oval 6"/>
          <p:cNvSpPr>
            <a:spLocks noChangeArrowheads="1"/>
          </p:cNvSpPr>
          <p:nvPr/>
        </p:nvSpPr>
        <p:spPr bwMode="auto">
          <a:xfrm>
            <a:off x="6477000" y="1905000"/>
            <a:ext cx="1295400" cy="1295400"/>
          </a:xfrm>
          <a:prstGeom prst="ellipse">
            <a:avLst/>
          </a:prstGeom>
          <a:solidFill>
            <a:srgbClr val="FF5050"/>
          </a:solidFill>
          <a:ln w="38100">
            <a:solidFill>
              <a:srgbClr val="800000"/>
            </a:solidFill>
            <a:round/>
            <a:headEnd/>
            <a:tailEnd/>
          </a:ln>
          <a:effectLst/>
        </p:spPr>
        <p:txBody>
          <a:bodyPr wrap="none" anchor="ctr"/>
          <a:lstStyle/>
          <a:p>
            <a:pPr algn="ctr"/>
            <a:r>
              <a:rPr lang="en-US" sz="3200">
                <a:solidFill>
                  <a:schemeClr val="bg1"/>
                </a:solidFill>
              </a:rPr>
              <a:t>Con. 3</a:t>
            </a:r>
          </a:p>
        </p:txBody>
      </p:sp>
      <p:sp>
        <p:nvSpPr>
          <p:cNvPr id="62473" name="Oval 7"/>
          <p:cNvSpPr>
            <a:spLocks noChangeArrowheads="1"/>
          </p:cNvSpPr>
          <p:nvPr/>
        </p:nvSpPr>
        <p:spPr bwMode="auto">
          <a:xfrm>
            <a:off x="2971800" y="4495800"/>
            <a:ext cx="1295400" cy="1295400"/>
          </a:xfrm>
          <a:prstGeom prst="ellipse">
            <a:avLst/>
          </a:prstGeom>
          <a:solidFill>
            <a:srgbClr val="FFCC00"/>
          </a:solidFill>
          <a:ln w="38100">
            <a:solidFill>
              <a:srgbClr val="FF6600"/>
            </a:solidFill>
            <a:round/>
            <a:headEnd/>
            <a:tailEnd/>
          </a:ln>
          <a:effectLst/>
        </p:spPr>
        <p:txBody>
          <a:bodyPr wrap="none" anchor="ctr"/>
          <a:lstStyle/>
          <a:p>
            <a:pPr algn="ctr"/>
            <a:r>
              <a:rPr lang="en-US" sz="3200"/>
              <a:t>Job 2</a:t>
            </a:r>
          </a:p>
        </p:txBody>
      </p:sp>
      <p:sp>
        <p:nvSpPr>
          <p:cNvPr id="62474" name="Oval 8"/>
          <p:cNvSpPr>
            <a:spLocks noChangeArrowheads="1"/>
          </p:cNvSpPr>
          <p:nvPr/>
        </p:nvSpPr>
        <p:spPr bwMode="auto">
          <a:xfrm>
            <a:off x="7086600" y="4495800"/>
            <a:ext cx="1295400" cy="1295400"/>
          </a:xfrm>
          <a:prstGeom prst="ellipse">
            <a:avLst/>
          </a:prstGeom>
          <a:solidFill>
            <a:srgbClr val="FFCC00"/>
          </a:solidFill>
          <a:ln w="38100">
            <a:solidFill>
              <a:srgbClr val="FF6600"/>
            </a:solidFill>
            <a:round/>
            <a:headEnd/>
            <a:tailEnd/>
          </a:ln>
          <a:effectLst/>
        </p:spPr>
        <p:txBody>
          <a:bodyPr wrap="none" anchor="ctr"/>
          <a:lstStyle/>
          <a:p>
            <a:pPr algn="ctr"/>
            <a:r>
              <a:rPr lang="en-US" sz="3200"/>
              <a:t>Job 4</a:t>
            </a:r>
          </a:p>
        </p:txBody>
      </p:sp>
      <p:sp>
        <p:nvSpPr>
          <p:cNvPr id="62475" name="Oval 9"/>
          <p:cNvSpPr>
            <a:spLocks noChangeArrowheads="1"/>
          </p:cNvSpPr>
          <p:nvPr/>
        </p:nvSpPr>
        <p:spPr bwMode="auto">
          <a:xfrm>
            <a:off x="838200" y="4495800"/>
            <a:ext cx="1295400" cy="1295400"/>
          </a:xfrm>
          <a:prstGeom prst="ellipse">
            <a:avLst/>
          </a:prstGeom>
          <a:solidFill>
            <a:srgbClr val="FFCC00"/>
          </a:solidFill>
          <a:ln w="38100">
            <a:solidFill>
              <a:srgbClr val="FF6600"/>
            </a:solidFill>
            <a:round/>
            <a:headEnd/>
            <a:tailEnd/>
          </a:ln>
          <a:effectLst/>
        </p:spPr>
        <p:txBody>
          <a:bodyPr wrap="none" anchor="ctr"/>
          <a:lstStyle/>
          <a:p>
            <a:pPr algn="ctr"/>
            <a:r>
              <a:rPr lang="en-US" sz="3200"/>
              <a:t>Job 1</a:t>
            </a:r>
          </a:p>
        </p:txBody>
      </p:sp>
      <p:sp>
        <p:nvSpPr>
          <p:cNvPr id="62476" name="Line 10"/>
          <p:cNvSpPr>
            <a:spLocks noChangeShapeType="1"/>
          </p:cNvSpPr>
          <p:nvPr/>
        </p:nvSpPr>
        <p:spPr bwMode="auto">
          <a:xfrm flipH="1">
            <a:off x="4191000" y="2971800"/>
            <a:ext cx="2438400" cy="1752600"/>
          </a:xfrm>
          <a:prstGeom prst="line">
            <a:avLst/>
          </a:prstGeom>
          <a:noFill/>
          <a:ln w="25400">
            <a:solidFill>
              <a:schemeClr val="tx1"/>
            </a:solidFill>
            <a:round/>
            <a:headEnd/>
            <a:tailEnd type="triangle" w="med" len="lg"/>
          </a:ln>
          <a:effectLst/>
        </p:spPr>
        <p:txBody>
          <a:bodyPr/>
          <a:lstStyle/>
          <a:p>
            <a:endParaRPr lang="en-US"/>
          </a:p>
        </p:txBody>
      </p:sp>
      <p:sp>
        <p:nvSpPr>
          <p:cNvPr id="62477" name="Line 11"/>
          <p:cNvSpPr>
            <a:spLocks noChangeShapeType="1"/>
          </p:cNvSpPr>
          <p:nvPr/>
        </p:nvSpPr>
        <p:spPr bwMode="auto">
          <a:xfrm>
            <a:off x="4800600" y="3200400"/>
            <a:ext cx="609600" cy="1295400"/>
          </a:xfrm>
          <a:prstGeom prst="line">
            <a:avLst/>
          </a:prstGeom>
          <a:noFill/>
          <a:ln w="25400">
            <a:solidFill>
              <a:schemeClr val="tx1"/>
            </a:solidFill>
            <a:round/>
            <a:headEnd/>
            <a:tailEnd type="triangle" w="med" len="lg"/>
          </a:ln>
          <a:effectLst/>
        </p:spPr>
        <p:txBody>
          <a:bodyPr/>
          <a:lstStyle/>
          <a:p>
            <a:endParaRPr lang="en-US"/>
          </a:p>
        </p:txBody>
      </p:sp>
      <p:sp>
        <p:nvSpPr>
          <p:cNvPr id="62478" name="Line 12"/>
          <p:cNvSpPr>
            <a:spLocks noChangeShapeType="1"/>
          </p:cNvSpPr>
          <p:nvPr/>
        </p:nvSpPr>
        <p:spPr bwMode="auto">
          <a:xfrm flipH="1">
            <a:off x="1905000" y="2895600"/>
            <a:ext cx="2133600" cy="1828800"/>
          </a:xfrm>
          <a:prstGeom prst="line">
            <a:avLst/>
          </a:prstGeom>
          <a:noFill/>
          <a:ln w="25400">
            <a:solidFill>
              <a:schemeClr val="tx1"/>
            </a:solidFill>
            <a:round/>
            <a:headEnd/>
            <a:tailEnd type="triangle" w="med" len="lg"/>
          </a:ln>
          <a:effectLst/>
        </p:spPr>
        <p:txBody>
          <a:bodyPr/>
          <a:lstStyle/>
          <a:p>
            <a:endParaRPr lang="en-US"/>
          </a:p>
        </p:txBody>
      </p:sp>
      <p:sp>
        <p:nvSpPr>
          <p:cNvPr id="62479" name="Line 13"/>
          <p:cNvSpPr>
            <a:spLocks noChangeShapeType="1"/>
          </p:cNvSpPr>
          <p:nvPr/>
        </p:nvSpPr>
        <p:spPr bwMode="auto">
          <a:xfrm>
            <a:off x="2590800" y="2971800"/>
            <a:ext cx="4572000" cy="1905000"/>
          </a:xfrm>
          <a:prstGeom prst="line">
            <a:avLst/>
          </a:prstGeom>
          <a:noFill/>
          <a:ln w="25400">
            <a:solidFill>
              <a:schemeClr val="tx1"/>
            </a:solidFill>
            <a:round/>
            <a:headEnd/>
            <a:tailEnd type="triangle" w="med" len="lg"/>
          </a:ln>
          <a:effectLst/>
        </p:spPr>
        <p:txBody>
          <a:bodyPr/>
          <a:lstStyle/>
          <a:p>
            <a:endParaRPr lang="en-US"/>
          </a:p>
        </p:txBody>
      </p:sp>
      <p:sp>
        <p:nvSpPr>
          <p:cNvPr id="62480" name="Text Box 14"/>
          <p:cNvSpPr txBox="1">
            <a:spLocks noChangeArrowheads="1"/>
          </p:cNvSpPr>
          <p:nvPr/>
        </p:nvSpPr>
        <p:spPr bwMode="auto">
          <a:xfrm>
            <a:off x="5927725" y="3967163"/>
            <a:ext cx="539750" cy="519112"/>
          </a:xfrm>
          <a:prstGeom prst="rect">
            <a:avLst/>
          </a:prstGeom>
          <a:noFill/>
          <a:ln w="9525">
            <a:noFill/>
            <a:miter lim="800000"/>
            <a:headEnd/>
            <a:tailEnd/>
          </a:ln>
          <a:effectLst/>
        </p:spPr>
        <p:txBody>
          <a:bodyPr wrap="none">
            <a:spAutoFit/>
          </a:bodyPr>
          <a:lstStyle/>
          <a:p>
            <a:r>
              <a:rPr lang="en-US" sz="2800"/>
              <a:t>40</a:t>
            </a:r>
          </a:p>
        </p:txBody>
      </p:sp>
      <p:sp>
        <p:nvSpPr>
          <p:cNvPr id="62481" name="Text Box 15"/>
          <p:cNvSpPr txBox="1">
            <a:spLocks noChangeArrowheads="1"/>
          </p:cNvSpPr>
          <p:nvPr/>
        </p:nvSpPr>
        <p:spPr bwMode="auto">
          <a:xfrm>
            <a:off x="4149725" y="4038600"/>
            <a:ext cx="539750" cy="519113"/>
          </a:xfrm>
          <a:prstGeom prst="rect">
            <a:avLst/>
          </a:prstGeom>
          <a:noFill/>
          <a:ln w="9525">
            <a:noFill/>
            <a:miter lim="800000"/>
            <a:headEnd/>
            <a:tailEnd/>
          </a:ln>
          <a:effectLst/>
        </p:spPr>
        <p:txBody>
          <a:bodyPr wrap="none">
            <a:spAutoFit/>
          </a:bodyPr>
          <a:lstStyle/>
          <a:p>
            <a:r>
              <a:rPr lang="en-US" sz="2800"/>
              <a:t>47</a:t>
            </a:r>
          </a:p>
        </p:txBody>
      </p:sp>
      <p:sp>
        <p:nvSpPr>
          <p:cNvPr id="62482" name="Text Box 16"/>
          <p:cNvSpPr txBox="1">
            <a:spLocks noChangeArrowheads="1"/>
          </p:cNvSpPr>
          <p:nvPr/>
        </p:nvSpPr>
        <p:spPr bwMode="auto">
          <a:xfrm>
            <a:off x="4876800" y="3200400"/>
            <a:ext cx="539750" cy="519113"/>
          </a:xfrm>
          <a:prstGeom prst="rect">
            <a:avLst/>
          </a:prstGeom>
          <a:noFill/>
          <a:ln w="9525">
            <a:noFill/>
            <a:miter lim="800000"/>
            <a:headEnd/>
            <a:tailEnd/>
          </a:ln>
          <a:effectLst/>
        </p:spPr>
        <p:txBody>
          <a:bodyPr wrap="none">
            <a:spAutoFit/>
          </a:bodyPr>
          <a:lstStyle/>
          <a:p>
            <a:r>
              <a:rPr lang="en-US" sz="2800"/>
              <a:t>44</a:t>
            </a:r>
          </a:p>
        </p:txBody>
      </p:sp>
      <p:sp>
        <p:nvSpPr>
          <p:cNvPr id="62483" name="Text Box 17"/>
          <p:cNvSpPr txBox="1">
            <a:spLocks noChangeArrowheads="1"/>
          </p:cNvSpPr>
          <p:nvPr/>
        </p:nvSpPr>
        <p:spPr bwMode="auto">
          <a:xfrm>
            <a:off x="1981200" y="3810000"/>
            <a:ext cx="539750" cy="519113"/>
          </a:xfrm>
          <a:prstGeom prst="rect">
            <a:avLst/>
          </a:prstGeom>
          <a:noFill/>
          <a:ln w="9525">
            <a:noFill/>
            <a:miter lim="800000"/>
            <a:headEnd/>
            <a:tailEnd/>
          </a:ln>
          <a:effectLst/>
        </p:spPr>
        <p:txBody>
          <a:bodyPr wrap="none">
            <a:spAutoFit/>
          </a:bodyPr>
          <a:lstStyle/>
          <a:p>
            <a:r>
              <a:rPr lang="en-US" sz="2800"/>
              <a:t>51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3"/>
          <p:cNvSpPr>
            <a:spLocks noGrp="1"/>
          </p:cNvSpPr>
          <p:nvPr>
            <p:ph type="ftr" sz="quarter" idx="10"/>
          </p:nvPr>
        </p:nvSpPr>
        <p:spPr>
          <a:noFill/>
          <a:ln>
            <a:miter lim="800000"/>
            <a:headEnd/>
            <a:tailEnd/>
          </a:ln>
        </p:spPr>
        <p:txBody>
          <a:bodyPr/>
          <a:lstStyle/>
          <a:p>
            <a:r>
              <a:rPr lang="en-US"/>
              <a:t>Operations  Management  --  Prof. Juran</a:t>
            </a:r>
          </a:p>
        </p:txBody>
      </p:sp>
      <p:sp>
        <p:nvSpPr>
          <p:cNvPr id="63491" name="Slide Number Placeholder 4"/>
          <p:cNvSpPr>
            <a:spLocks noGrp="1"/>
          </p:cNvSpPr>
          <p:nvPr>
            <p:ph type="sldNum" sz="quarter" idx="11"/>
          </p:nvPr>
        </p:nvSpPr>
        <p:spPr>
          <a:noFill/>
          <a:ln>
            <a:miter lim="800000"/>
            <a:headEnd/>
            <a:tailEnd/>
          </a:ln>
        </p:spPr>
        <p:txBody>
          <a:bodyPr/>
          <a:lstStyle/>
          <a:p>
            <a:fld id="{F5C1DC17-2E2C-49F7-ACB6-7DC6DFF0C306}" type="slidenum">
              <a:rPr lang="en-US"/>
              <a:pPr/>
              <a:t>61</a:t>
            </a:fld>
            <a:endParaRPr lang="en-US"/>
          </a:p>
        </p:txBody>
      </p:sp>
      <p:sp>
        <p:nvSpPr>
          <p:cNvPr id="63492" name="Rectangle 2"/>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63493" name="Text Box 3"/>
          <p:cNvSpPr txBox="1">
            <a:spLocks noChangeArrowheads="1"/>
          </p:cNvSpPr>
          <p:nvPr/>
        </p:nvSpPr>
        <p:spPr bwMode="auto">
          <a:xfrm>
            <a:off x="1524000" y="533400"/>
            <a:ext cx="6248400" cy="641350"/>
          </a:xfrm>
          <a:prstGeom prst="rect">
            <a:avLst/>
          </a:prstGeom>
          <a:noFill/>
          <a:ln w="9525">
            <a:noFill/>
            <a:miter lim="800000"/>
            <a:headEnd type="none" w="sm" len="sm"/>
            <a:tailEnd type="none" w="sm" len="sm"/>
          </a:ln>
          <a:effectLst/>
        </p:spPr>
        <p:txBody>
          <a:bodyPr>
            <a:spAutoFit/>
          </a:bodyPr>
          <a:lstStyle/>
          <a:p>
            <a:pPr algn="ctr">
              <a:spcBef>
                <a:spcPct val="50000"/>
              </a:spcBef>
            </a:pPr>
            <a:r>
              <a:rPr lang="en-US" sz="3600" b="1"/>
              <a:t>Summary </a:t>
            </a:r>
          </a:p>
        </p:txBody>
      </p:sp>
      <p:sp>
        <p:nvSpPr>
          <p:cNvPr id="63494" name="Rectangle 4"/>
          <p:cNvSpPr>
            <a:spLocks noGrp="1" noChangeArrowheads="1"/>
          </p:cNvSpPr>
          <p:nvPr>
            <p:ph type="body" idx="1"/>
          </p:nvPr>
        </p:nvSpPr>
        <p:spPr>
          <a:xfrm>
            <a:off x="685800" y="1600200"/>
            <a:ext cx="7772400" cy="4114800"/>
          </a:xfrm>
          <a:noFill/>
        </p:spPr>
        <p:txBody>
          <a:bodyPr/>
          <a:lstStyle/>
          <a:p>
            <a:pPr eaLnBrk="1" hangingPunct="1"/>
            <a:r>
              <a:rPr lang="en-US" smtClean="0"/>
              <a:t>Optimization Extensions </a:t>
            </a:r>
          </a:p>
          <a:p>
            <a:pPr eaLnBrk="1" hangingPunct="1"/>
            <a:r>
              <a:rPr lang="en-US" smtClean="0"/>
              <a:t>Multiperiod Models</a:t>
            </a:r>
          </a:p>
          <a:p>
            <a:pPr lvl="1" eaLnBrk="1" hangingPunct="1"/>
            <a:r>
              <a:rPr lang="en-US" smtClean="0"/>
              <a:t>Operations Planning: Sailboats</a:t>
            </a:r>
          </a:p>
          <a:p>
            <a:pPr eaLnBrk="1" hangingPunct="1"/>
            <a:r>
              <a:rPr lang="en-US" smtClean="0"/>
              <a:t>Network Flow Models </a:t>
            </a:r>
          </a:p>
          <a:p>
            <a:pPr lvl="1" eaLnBrk="1" hangingPunct="1"/>
            <a:r>
              <a:rPr lang="en-US" smtClean="0"/>
              <a:t>Transportation Model: Beer Distribution</a:t>
            </a:r>
          </a:p>
          <a:p>
            <a:pPr lvl="1" eaLnBrk="1" hangingPunct="1"/>
            <a:r>
              <a:rPr lang="en-US" smtClean="0"/>
              <a:t>Assignment Model: Contract Bidding</a:t>
            </a:r>
          </a:p>
          <a:p>
            <a:pPr eaLnBrk="1" hangingPunct="1"/>
            <a:endParaRPr lang="en-US" smtClean="0">
              <a:cs typeface="Times New Roman" pitchFamily="18" charset="0"/>
            </a:endParaRPr>
          </a:p>
        </p:txBody>
      </p:sp>
    </p:spTree>
  </p:cSld>
  <p:clrMapOvr>
    <a:masterClrMapping/>
  </p:clrMapOvr>
  <p:transition>
    <p:pull dir="ru"/>
  </p:transition>
</p:sld>
</file>

<file path=ppt/theme/theme1.xml><?xml version="1.0" encoding="utf-8"?>
<a:theme xmlns:a="http://schemas.openxmlformats.org/drawingml/2006/main" name="jgsm-om">
  <a:themeElements>
    <a:clrScheme name="jgsm-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jgsm-om">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jgsm-om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jgsm-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gsm-om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gsm-om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gsm-om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gsm-om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jgsm-om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Settings\David Juran\Application Data\Microsoft\Templates\jgsm-om.pot</Template>
  <TotalTime>274507073</TotalTime>
  <Pages>20</Pages>
  <Words>2245</Words>
  <Application>Microsoft Office PowerPoint</Application>
  <PresentationFormat>On-screen Show (4:3)</PresentationFormat>
  <Paragraphs>331</Paragraphs>
  <Slides>61</Slides>
  <Notes>61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61</vt:i4>
      </vt:variant>
    </vt:vector>
  </HeadingPairs>
  <TitlesOfParts>
    <vt:vector size="68" baseType="lpstr">
      <vt:lpstr>MS Mincho</vt:lpstr>
      <vt:lpstr>Book Antiqua</vt:lpstr>
      <vt:lpstr>Courier New</vt:lpstr>
      <vt:lpstr>Times New Roman</vt:lpstr>
      <vt:lpstr>jgsm-om</vt:lpstr>
      <vt:lpstr>Equation</vt:lpstr>
      <vt:lpstr>Microsoft Equation 3.0</vt:lpstr>
      <vt:lpstr>PowerPoint Presentation</vt:lpstr>
      <vt:lpstr>Outline</vt:lpstr>
      <vt:lpstr>PowerPoint Presentation</vt:lpstr>
      <vt:lpstr>PowerPoint Presentation</vt:lpstr>
      <vt:lpstr>PowerPoint Presentation</vt:lpstr>
      <vt:lpstr>Sailboat Problem</vt:lpstr>
      <vt:lpstr>Sailboat Problem</vt:lpstr>
      <vt:lpstr>Managerial Formulation</vt:lpstr>
      <vt:lpstr>Managerial Formulation</vt:lpstr>
      <vt:lpstr>Managerial Formulation</vt:lpstr>
      <vt:lpstr>Managerial Formulation</vt:lpstr>
      <vt:lpstr>Mathematical Formulation </vt:lpstr>
      <vt:lpstr>Mathematical Formulation </vt:lpstr>
      <vt:lpstr>Mathematical Formulation </vt:lpstr>
      <vt:lpstr>Solution Methodology </vt:lpstr>
      <vt:lpstr>Solution Methodology </vt:lpstr>
      <vt:lpstr>Solution Methodology </vt:lpstr>
      <vt:lpstr>Solution Methodology </vt:lpstr>
      <vt:lpstr>Solution Methodology </vt:lpstr>
      <vt:lpstr>Sensitivity Analysis </vt:lpstr>
      <vt:lpstr>Sensitivity Analysis </vt:lpstr>
      <vt:lpstr>Sensitivity Analysis </vt:lpstr>
      <vt:lpstr>Sensitivity Analysis </vt:lpstr>
      <vt:lpstr>Sensitivity Analysis </vt:lpstr>
      <vt:lpstr>Sensitivity Analysis </vt:lpstr>
      <vt:lpstr>Sensitivity Analysis </vt:lpstr>
      <vt:lpstr>Gribbin Brewing</vt:lpstr>
      <vt:lpstr>PowerPoint Presentation</vt:lpstr>
      <vt:lpstr>PowerPoint Presentation</vt:lpstr>
      <vt:lpstr>PowerPoint Presentation</vt:lpstr>
      <vt:lpstr>Managerial Problem Formulation </vt:lpstr>
      <vt:lpstr>Mathematical Formulation </vt:lpstr>
      <vt:lpstr>Mathematical Formulation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Contract Bidding Example</vt:lpstr>
      <vt:lpstr>Formulation </vt:lpstr>
      <vt:lpstr>Formulation </vt:lpstr>
      <vt:lpstr>Formulation </vt:lpstr>
      <vt:lpstr>Solution Methodology</vt:lpstr>
      <vt:lpstr>Solution Methodology</vt:lpstr>
      <vt:lpstr>Solution Methodology</vt:lpstr>
      <vt:lpstr>Solution Methodology</vt:lpstr>
      <vt:lpstr>Optimal Solution</vt:lpstr>
      <vt:lpstr>Conclusions</vt:lpstr>
      <vt:lpstr>Sensitivity Analysis</vt:lpstr>
      <vt:lpstr>PowerPoint Presentation</vt:lpstr>
      <vt:lpstr>Conclusions</vt:lpstr>
      <vt:lpstr>Network Representation</vt:lpstr>
      <vt:lpstr>Optimal Solution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Juran</dc:creator>
  <cp:lastModifiedBy>David C Juran</cp:lastModifiedBy>
  <cp:revision>118</cp:revision>
  <cp:lastPrinted>1601-01-01T00:00:00Z</cp:lastPrinted>
  <dcterms:created xsi:type="dcterms:W3CDTF">1997-10-01T23:09:06Z</dcterms:created>
  <dcterms:modified xsi:type="dcterms:W3CDTF">2016-09-19T20:01:36Z</dcterms:modified>
</cp:coreProperties>
</file>