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70"/>
  </p:notesMasterIdLst>
  <p:sldIdLst>
    <p:sldId id="308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309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11" r:id="rId54"/>
    <p:sldId id="310" r:id="rId55"/>
    <p:sldId id="312" r:id="rId56"/>
    <p:sldId id="313" r:id="rId57"/>
    <p:sldId id="314" r:id="rId58"/>
    <p:sldId id="315" r:id="rId59"/>
    <p:sldId id="316" r:id="rId60"/>
    <p:sldId id="318" r:id="rId61"/>
    <p:sldId id="317" r:id="rId62"/>
    <p:sldId id="319" r:id="rId63"/>
    <p:sldId id="322" r:id="rId64"/>
    <p:sldId id="323" r:id="rId65"/>
    <p:sldId id="324" r:id="rId66"/>
    <p:sldId id="325" r:id="rId67"/>
    <p:sldId id="326" r:id="rId68"/>
    <p:sldId id="307" r:id="rId69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Book Antiqua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155" autoAdjust="0"/>
    <p:restoredTop sz="90929"/>
  </p:normalViewPr>
  <p:slideViewPr>
    <p:cSldViewPr snapToGrid="0" snapToObjects="1">
      <p:cViewPr varScale="1">
        <p:scale>
          <a:sx n="84" d="100"/>
          <a:sy n="84" d="100"/>
        </p:scale>
        <p:origin x="173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56.xml"/><Relationship Id="rId2" Type="http://schemas.openxmlformats.org/officeDocument/2006/relationships/slide" Target="slides/slide54.xml"/><Relationship Id="rId1" Type="http://schemas.openxmlformats.org/officeDocument/2006/relationships/slide" Target="slides/slide53.xml"/><Relationship Id="rId6" Type="http://schemas.openxmlformats.org/officeDocument/2006/relationships/slide" Target="slides/slide67.xml"/><Relationship Id="rId5" Type="http://schemas.openxmlformats.org/officeDocument/2006/relationships/slide" Target="slides/slide64.xml"/><Relationship Id="rId4" Type="http://schemas.openxmlformats.org/officeDocument/2006/relationships/slide" Target="slides/slide6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50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50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0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E97FEEA8-4B6F-4510-81ED-AD5740884A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3891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91D5D9F-D064-4A3A-834A-C7C33C1ECC9D}" type="slidenum">
              <a:rPr lang="en-US"/>
              <a:pPr/>
              <a:t>1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250040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5E826DE-DEBD-4941-A055-C644335560F7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4105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0C76771-9D2D-47C6-BC5E-246E04DEA49F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6015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F6DAA25-45CB-4380-B108-508D49294778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6045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B952BFC-DE3B-412C-94C0-2A076BCA1C1F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856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047D341-0677-428B-A77D-BD21E4F80738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4307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BF31A12-9521-4DB7-BBDB-52A9D3AB5BB2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7002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7B521C5-BFD2-42C4-99A1-CCF9A6974335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263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011059D-88AF-4852-8F39-9DCEC3F824BE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9128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6323264-4E86-4408-8CFA-3D884DFE1DEA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332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9A89570-C4FE-46C6-AB42-3CDAA81F0A59}" type="slidenum">
              <a:rPr lang="en-US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1345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2685DFE-DD2E-4B71-8428-0835B44E34AE}" type="slidenum">
              <a:rPr lang="en-US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1394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59E760D-9BB1-40B9-A13A-FF90EDEEA4C2}" type="slidenum">
              <a:rPr lang="en-US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8841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830A1AD-5816-47E9-9366-7D4968B1D181}" type="slidenum">
              <a:rPr lang="en-US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8873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3F40A07-1CEA-458F-B305-48B680C846A6}" type="slidenum">
              <a:rPr lang="en-US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564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998B34F-237C-4F53-B9BD-B1B555776871}" type="slidenum">
              <a:rPr lang="en-US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343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2FB661F-2BDB-481C-8383-68AD54272D44}" type="slidenum">
              <a:rPr lang="en-US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9821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E3499DF-FA59-4655-9D30-3C9646C2311B}" type="slidenum">
              <a:rPr lang="en-US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434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2EA54F1-1315-403A-85AF-F87EA167E8B6}" type="slidenum">
              <a:rPr lang="en-US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7227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238AF00-A97B-42CD-9B7C-914815C539F6}" type="slidenum">
              <a:rPr lang="en-US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4820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F4CEB22-288F-4A90-9BC4-209E02CA17B6}" type="slidenum">
              <a:rPr lang="en-US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9098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9674104-39D8-4A98-9705-70EA6A5B8CF9}" type="slidenum">
              <a:rPr lang="en-US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3267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075B9FF-5CB0-4200-AF0F-705ABB46C7E3}" type="slidenum">
              <a:rPr lang="en-US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1463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1121854-F40D-4D0D-A2C7-E0F2F1242F00}" type="slidenum">
              <a:rPr lang="en-US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375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C75C244-AF29-42C5-9596-647303FCB34C}" type="slidenum">
              <a:rPr lang="en-US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572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CAD933E-1D81-427F-83B4-0C773A37BCAD}" type="slidenum">
              <a:rPr lang="en-US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05514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377BEF9-A052-4E47-9027-420595FF324B}" type="slidenum">
              <a:rPr lang="en-US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17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1E2F15D-A018-4450-ABA6-170F19B51C36}" type="slidenum">
              <a:rPr lang="en-US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4165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E058588-2600-41C6-8D89-87CC42C7BA45}" type="slidenum">
              <a:rPr lang="en-US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5870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0DFE693-4EB3-4B01-A09E-772B81C600D9}" type="slidenum">
              <a:rPr lang="en-US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59251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C2ABFB1-4D42-469F-B878-8ACD109A917F}" type="slidenum">
              <a:rPr lang="en-US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6568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D09E1B1-3BC8-4F9D-9410-4C125283DD25}" type="slidenum">
              <a:rPr lang="en-US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74073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FAB3B29-B511-48A7-8F80-75AF1CD64423}" type="slidenum">
              <a:rPr lang="en-US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74490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7D5F660-EE02-46D8-8A9C-9B16E9F5CD60}" type="slidenum">
              <a:rPr lang="en-US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43774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11A7B8C-B282-49D3-BA84-D0990B2FBCA8}" type="slidenum">
              <a:rPr lang="en-US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01730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0C3E8E8-C67C-4B3C-8B9C-B49A5E924589}" type="slidenum">
              <a:rPr lang="en-US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03439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4DFCEFF-F1CA-4D66-92BA-3939DEAA4C58}" type="slidenum">
              <a:rPr lang="en-US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2374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8647170-A59F-4B8A-94B5-ADC37B90F7EF}" type="slidenum">
              <a:rPr lang="en-US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33008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46CBC4D-A110-4C4F-8924-771A1739C335}" type="slidenum">
              <a:rPr lang="en-US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56953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3FCCD3E-9E64-4929-9382-A14C1335B05D}" type="slidenum">
              <a:rPr lang="en-US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71628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B612C6C-BB42-4FAB-BF47-FA277D136FF6}" type="slidenum">
              <a:rPr lang="en-US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73136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D892BC1-A151-4B20-8320-F66761E37FD6}" type="slidenum">
              <a:rPr lang="en-US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47833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3821FED-4EB1-499B-9667-5822B6185175}" type="slidenum">
              <a:rPr lang="en-US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57578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411B766-8E9E-4B9F-91E3-C46B08BA62C6}" type="slidenum">
              <a:rPr lang="en-US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2096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470B3D8-8005-453A-8D7D-C098B0B29573}" type="slidenum">
              <a:rPr lang="en-US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16801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6C95928-8E1D-4BA3-8637-8BC8CAA0E108}" type="slidenum">
              <a:rPr lang="en-US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0791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3C6AD42-E506-463B-93A0-5D6EFBB3A786}" type="slidenum">
              <a:rPr lang="en-US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66496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1AF8C43-2854-45F2-A4B7-2116FF35CA86}" type="slidenum">
              <a:rPr lang="en-US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17459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D02531D-F0C6-48D3-B506-B438008C7400}" type="slidenum">
              <a:rPr lang="en-US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85075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1765C67-AB68-43B5-887C-8A9C31F6080E}" type="slidenum">
              <a:rPr lang="en-US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70547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9A29B9B-0D77-49FA-976B-0C7D33298855}" type="slidenum">
              <a:rPr lang="en-US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42316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075A523-4C8E-4FE4-AD54-A7F974B6410A}" type="slidenum">
              <a:rPr lang="en-US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43121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1489841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8696349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3885681" y="0"/>
            <a:ext cx="2972319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4" tIns="45002" rIns="90004" bIns="45002" anchor="ctr"/>
          <a:lstStyle/>
          <a:p>
            <a:endParaRPr lang="en-US"/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3885681" y="8686800"/>
            <a:ext cx="2972319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47" tIns="0" rIns="19047" bIns="0" anchor="b"/>
          <a:lstStyle/>
          <a:p>
            <a:pPr algn="r" defTabSz="914108"/>
            <a:r>
              <a:rPr lang="en-US" sz="1000">
                <a:latin typeface="Times New Roman" pitchFamily="18" charset="0"/>
              </a:rPr>
              <a:t>17</a:t>
            </a: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1" y="8686800"/>
            <a:ext cx="297232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4" tIns="45002" rIns="90004" bIns="45002" anchor="ctr"/>
          <a:lstStyle/>
          <a:p>
            <a:endParaRPr lang="en-US"/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1" y="0"/>
            <a:ext cx="297232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4" tIns="45002" rIns="90004" bIns="45002" anchor="ctr"/>
          <a:lstStyle/>
          <a:p>
            <a:endParaRPr lang="en-US"/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3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  <p:extLst>
      <p:ext uri="{BB962C8B-B14F-4D97-AF65-F5344CB8AC3E}">
        <p14:creationId xmlns:p14="http://schemas.microsoft.com/office/powerpoint/2010/main" val="367796626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8280066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3885681" y="0"/>
            <a:ext cx="2972319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4" tIns="45002" rIns="90004" bIns="45002" anchor="ctr"/>
          <a:lstStyle/>
          <a:p>
            <a:endParaRPr lang="en-US"/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3885681" y="8686800"/>
            <a:ext cx="2972319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47" tIns="0" rIns="19047" bIns="0" anchor="b"/>
          <a:lstStyle/>
          <a:p>
            <a:pPr algn="r" defTabSz="914108"/>
            <a:r>
              <a:rPr lang="en-US" sz="1000">
                <a:latin typeface="Times New Roman" pitchFamily="18" charset="0"/>
              </a:rPr>
              <a:t>17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1" y="8686800"/>
            <a:ext cx="297232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4" tIns="45002" rIns="90004" bIns="45002" anchor="ctr"/>
          <a:lstStyle/>
          <a:p>
            <a:endParaRPr lang="en-US"/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1" y="0"/>
            <a:ext cx="297232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4" tIns="45002" rIns="90004" bIns="45002" anchor="ctr"/>
          <a:lstStyle/>
          <a:p>
            <a:endParaRPr lang="en-US"/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1751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  <p:extLst>
      <p:ext uri="{BB962C8B-B14F-4D97-AF65-F5344CB8AC3E}">
        <p14:creationId xmlns:p14="http://schemas.microsoft.com/office/powerpoint/2010/main" val="289068471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3885681" y="0"/>
            <a:ext cx="2972319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4" tIns="45002" rIns="90004" bIns="45002" anchor="ctr"/>
          <a:lstStyle/>
          <a:p>
            <a:endParaRPr lang="en-US"/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3885681" y="8686800"/>
            <a:ext cx="2972319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47" tIns="0" rIns="19047" bIns="0" anchor="b"/>
          <a:lstStyle/>
          <a:p>
            <a:pPr algn="r" defTabSz="914108"/>
            <a:r>
              <a:rPr lang="en-US" sz="1000">
                <a:latin typeface="Times New Roman" pitchFamily="18" charset="0"/>
              </a:rPr>
              <a:t>17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1" y="8686800"/>
            <a:ext cx="297232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4" tIns="45002" rIns="90004" bIns="45002" anchor="ctr"/>
          <a:lstStyle/>
          <a:p>
            <a:endParaRPr lang="en-US"/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1" y="0"/>
            <a:ext cx="297232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4" tIns="45002" rIns="90004" bIns="45002" anchor="ctr"/>
          <a:lstStyle/>
          <a:p>
            <a:endParaRPr lang="en-US"/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2775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  <p:extLst>
      <p:ext uri="{BB962C8B-B14F-4D97-AF65-F5344CB8AC3E}">
        <p14:creationId xmlns:p14="http://schemas.microsoft.com/office/powerpoint/2010/main" val="307230257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7731705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3885681" y="0"/>
            <a:ext cx="2972319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4" tIns="45002" rIns="90004" bIns="45002" anchor="ctr"/>
          <a:lstStyle/>
          <a:p>
            <a:endParaRPr lang="en-US"/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3885681" y="8685235"/>
            <a:ext cx="2972319" cy="458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47" tIns="0" rIns="19047" bIns="0" anchor="b"/>
          <a:lstStyle/>
          <a:p>
            <a:pPr algn="r" defTabSz="914108"/>
            <a:r>
              <a:rPr lang="en-US" sz="1000">
                <a:latin typeface="Times New Roman" pitchFamily="18" charset="0"/>
              </a:rPr>
              <a:t>7</a:t>
            </a: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1" y="8685235"/>
            <a:ext cx="2972320" cy="458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4" tIns="45002" rIns="90004" bIns="45002" anchor="ctr"/>
          <a:lstStyle/>
          <a:p>
            <a:endParaRPr lang="en-US"/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1" y="0"/>
            <a:ext cx="297232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4" tIns="45002" rIns="90004" bIns="45002" anchor="ctr"/>
          <a:lstStyle/>
          <a:p>
            <a:endParaRPr lang="en-US"/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56682" y="3322529"/>
            <a:ext cx="5868265" cy="513410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5847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  <p:extLst>
      <p:ext uri="{BB962C8B-B14F-4D97-AF65-F5344CB8AC3E}">
        <p14:creationId xmlns:p14="http://schemas.microsoft.com/office/powerpoint/2010/main" val="185519130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552241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3885681" y="0"/>
            <a:ext cx="2972319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4" tIns="45002" rIns="90004" bIns="45002" anchor="ctr"/>
          <a:lstStyle/>
          <a:p>
            <a:endParaRPr lang="en-US"/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3885681" y="8685235"/>
            <a:ext cx="2972319" cy="458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47" tIns="0" rIns="19047" bIns="0" anchor="b"/>
          <a:lstStyle/>
          <a:p>
            <a:pPr algn="r" defTabSz="914108"/>
            <a:r>
              <a:rPr lang="en-US" sz="1000">
                <a:latin typeface="Times New Roman" pitchFamily="18" charset="0"/>
              </a:rPr>
              <a:t>7</a:t>
            </a: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1" y="8685235"/>
            <a:ext cx="2972320" cy="458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4" tIns="45002" rIns="90004" bIns="45002" anchor="ctr"/>
          <a:lstStyle/>
          <a:p>
            <a:endParaRPr lang="en-US"/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1" y="0"/>
            <a:ext cx="297232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4" tIns="45002" rIns="90004" bIns="45002" anchor="ctr"/>
          <a:lstStyle/>
          <a:p>
            <a:endParaRPr lang="en-US"/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56682" y="3322529"/>
            <a:ext cx="5868265" cy="513410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6871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  <p:extLst>
      <p:ext uri="{BB962C8B-B14F-4D97-AF65-F5344CB8AC3E}">
        <p14:creationId xmlns:p14="http://schemas.microsoft.com/office/powerpoint/2010/main" val="258766867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7342160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7369600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7227650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8770369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3885681" y="0"/>
            <a:ext cx="2972319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4" tIns="45002" rIns="90004" bIns="45002" anchor="ctr"/>
          <a:lstStyle/>
          <a:p>
            <a:endParaRPr lang="en-US"/>
          </a:p>
        </p:txBody>
      </p:sp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3885681" y="8686800"/>
            <a:ext cx="2972319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47" tIns="0" rIns="19047" bIns="0" anchor="b"/>
          <a:lstStyle/>
          <a:p>
            <a:pPr algn="r" defTabSz="914108"/>
            <a:r>
              <a:rPr lang="en-US" sz="1000"/>
              <a:t>2</a:t>
            </a:r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1" y="8686800"/>
            <a:ext cx="297232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4" tIns="45002" rIns="90004" bIns="45002" anchor="ctr"/>
          <a:lstStyle/>
          <a:p>
            <a:endParaRPr lang="en-US"/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1" y="0"/>
            <a:ext cx="297232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4" tIns="45002" rIns="90004" bIns="45002" anchor="ctr"/>
          <a:lstStyle/>
          <a:p>
            <a:endParaRPr lang="en-US"/>
          </a:p>
        </p:txBody>
      </p:sp>
      <p:sp>
        <p:nvSpPr>
          <p:cNvPr id="4711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7111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1862374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35C5078-A67C-4FB0-8820-4DCF220F8698}" type="slidenum">
              <a:rPr lang="en-US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867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48B268-CDEB-42C9-8DAD-2E96E7BD06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947095-23E5-41A0-ABF2-F4B8E166AC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0D30DF-9489-4CFD-8A33-17D541440D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5352DC-9A3A-4DE6-8F0A-EA32A67943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3E0F29-45CA-4094-9C1F-003C6411BE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F72F15-4DDD-427E-8504-ADB2B173C0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FD8CD6-7461-463D-8623-48C3AA6124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6C0110-5C6C-4876-AC18-8B49DB7468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B683F0-4321-4E09-959A-06008B70C8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3CD88D-CB56-460C-B75C-BA33FAFE7E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BEF54-D517-4D8E-9B51-B7098651DE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B01F64-B096-44AF-A7EB-509A835537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B01.2314  --  Operations  --  Prof. Juran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6F22E-C501-4B63-8D14-EF5E3DE8C4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792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F92BC9C2-0DA3-4910-BBB2-1AA587599D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ook Antiqu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2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3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w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wmf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6.wmf"/><Relationship Id="rId4" Type="http://schemas.openxmlformats.org/officeDocument/2006/relationships/oleObject" Target="../embeddings/oleObject4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7.wmf"/><Relationship Id="rId4" Type="http://schemas.openxmlformats.org/officeDocument/2006/relationships/oleObject" Target="../embeddings/oleObject5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7" Type="http://schemas.openxmlformats.org/officeDocument/2006/relationships/image" Target="../media/image4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40.wmf"/><Relationship Id="rId4" Type="http://schemas.openxmlformats.org/officeDocument/2006/relationships/oleObject" Target="../embeddings/oleObject6.bin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2.wmf"/><Relationship Id="rId5" Type="http://schemas.openxmlformats.org/officeDocument/2006/relationships/image" Target="../media/image40.wmf"/><Relationship Id="rId4" Type="http://schemas.openxmlformats.org/officeDocument/2006/relationships/oleObject" Target="../embeddings/oleObject8.bin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1306513" y="4191000"/>
            <a:ext cx="65595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4800"/>
              <a:t>Inventory Management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004" y="2514600"/>
            <a:ext cx="7193992" cy="1381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825500" y="620713"/>
            <a:ext cx="7497763" cy="545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sz="4000"/>
              <a:t>Outline</a:t>
            </a:r>
          </a:p>
          <a:p>
            <a:pPr algn="l">
              <a:spcBef>
                <a:spcPct val="20000"/>
              </a:spcBef>
            </a:pPr>
            <a:r>
              <a:rPr lang="en-US"/>
              <a:t>Basic Definitions and Ideas</a:t>
            </a:r>
          </a:p>
          <a:p>
            <a:pPr algn="l">
              <a:spcBef>
                <a:spcPct val="20000"/>
              </a:spcBef>
              <a:buFontTx/>
              <a:buChar char="•"/>
            </a:pPr>
            <a:r>
              <a:rPr lang="en-US"/>
              <a:t>Reasons to Hold Inventory</a:t>
            </a:r>
          </a:p>
          <a:p>
            <a:pPr algn="l">
              <a:spcBef>
                <a:spcPct val="20000"/>
              </a:spcBef>
              <a:buFontTx/>
              <a:buChar char="•"/>
            </a:pPr>
            <a:r>
              <a:rPr lang="en-US"/>
              <a:t>Inventory Costs</a:t>
            </a:r>
          </a:p>
          <a:p>
            <a:pPr algn="l">
              <a:spcBef>
                <a:spcPct val="20000"/>
              </a:spcBef>
            </a:pPr>
            <a:r>
              <a:rPr lang="en-US"/>
              <a:t>Inventory Control Systems</a:t>
            </a:r>
          </a:p>
          <a:p>
            <a:pPr algn="l">
              <a:spcBef>
                <a:spcPct val="20000"/>
              </a:spcBef>
              <a:buFontTx/>
              <a:buChar char="•"/>
            </a:pPr>
            <a:r>
              <a:rPr lang="en-US"/>
              <a:t>Continuous Review Models</a:t>
            </a:r>
          </a:p>
          <a:p>
            <a:pPr lvl="1" algn="l">
              <a:spcBef>
                <a:spcPct val="20000"/>
              </a:spcBef>
              <a:buFontTx/>
              <a:buChar char="•"/>
            </a:pPr>
            <a:r>
              <a:rPr lang="en-US" sz="2000"/>
              <a:t>Basic EOQ Model</a:t>
            </a:r>
          </a:p>
          <a:p>
            <a:pPr lvl="1" algn="l">
              <a:spcBef>
                <a:spcPct val="20000"/>
              </a:spcBef>
              <a:buFontTx/>
              <a:buChar char="•"/>
            </a:pPr>
            <a:r>
              <a:rPr lang="en-US" sz="2000"/>
              <a:t>Quantity Discounts</a:t>
            </a:r>
          </a:p>
          <a:p>
            <a:pPr lvl="1" algn="l">
              <a:spcBef>
                <a:spcPct val="20000"/>
              </a:spcBef>
              <a:buFontTx/>
              <a:buChar char="•"/>
            </a:pPr>
            <a:r>
              <a:rPr lang="en-US" sz="2000"/>
              <a:t>Safety Stock</a:t>
            </a:r>
          </a:p>
          <a:p>
            <a:pPr lvl="1" algn="l">
              <a:spcBef>
                <a:spcPct val="20000"/>
              </a:spcBef>
              <a:buFontTx/>
              <a:buChar char="•"/>
            </a:pPr>
            <a:r>
              <a:rPr lang="en-US" sz="2000"/>
              <a:t>Special Case: The News Vendor Problem</a:t>
            </a:r>
          </a:p>
          <a:p>
            <a:pPr lvl="2" algn="l">
              <a:spcBef>
                <a:spcPct val="20000"/>
              </a:spcBef>
              <a:buFontTx/>
              <a:buChar char="•"/>
            </a:pPr>
            <a:r>
              <a:rPr lang="en-US" sz="1800"/>
              <a:t>Discrete Probability Example</a:t>
            </a:r>
          </a:p>
          <a:p>
            <a:pPr lvl="2" algn="l">
              <a:spcBef>
                <a:spcPct val="20000"/>
              </a:spcBef>
              <a:buFontTx/>
              <a:buChar char="•"/>
            </a:pPr>
            <a:r>
              <a:rPr lang="en-US" sz="1800"/>
              <a:t>Continuous Probability Example</a:t>
            </a:r>
          </a:p>
          <a:p>
            <a:pPr algn="l">
              <a:spcBef>
                <a:spcPct val="20000"/>
              </a:spcBef>
              <a:buFontTx/>
              <a:buChar char="•"/>
            </a:pPr>
            <a:r>
              <a:rPr lang="en-US"/>
              <a:t>Periodic Review Model</a:t>
            </a:r>
          </a:p>
        </p:txBody>
      </p:sp>
      <p:sp>
        <p:nvSpPr>
          <p:cNvPr id="3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is Inventory?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Inventory is a stock of items held to meet future demand.</a:t>
            </a:r>
          </a:p>
          <a:p>
            <a:r>
              <a:rPr lang="en-US" smtClean="0"/>
              <a:t>Inventory management answers two questions:</a:t>
            </a:r>
          </a:p>
          <a:p>
            <a:pPr lvl="1"/>
            <a:r>
              <a:rPr lang="en-US" smtClean="0"/>
              <a:t>How much to order</a:t>
            </a:r>
          </a:p>
          <a:p>
            <a:pPr lvl="1"/>
            <a:r>
              <a:rPr lang="en-US" smtClean="0"/>
              <a:t>When to order</a:t>
            </a:r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741363"/>
            <a:ext cx="7772400" cy="5354637"/>
          </a:xfrm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n-US" smtClean="0"/>
              <a:t>Basic Concepts of Inventory Management can be expanded to apply to a broad array of types of “inventory”: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Raw materials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Purchased parts and supplies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Labor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In-process (partially completed) products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Component parts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Working capital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Tools, machinery, and equipment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Finished goods</a:t>
            </a:r>
          </a:p>
        </p:txBody>
      </p:sp>
      <p:sp>
        <p:nvSpPr>
          <p:cNvPr id="3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Reasons to Hold Inventory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Meet unexpected demand</a:t>
            </a:r>
          </a:p>
          <a:p>
            <a:r>
              <a:rPr lang="en-US" smtClean="0"/>
              <a:t>Smooth seasonal or cyclical demand</a:t>
            </a:r>
          </a:p>
          <a:p>
            <a:r>
              <a:rPr lang="en-US" smtClean="0"/>
              <a:t>Meet variations in customer demand</a:t>
            </a:r>
          </a:p>
          <a:p>
            <a:r>
              <a:rPr lang="en-US" smtClean="0"/>
              <a:t>Take advantage of price discounts</a:t>
            </a:r>
          </a:p>
          <a:p>
            <a:r>
              <a:rPr lang="en-US" smtClean="0"/>
              <a:t>Hedge against price increases</a:t>
            </a:r>
          </a:p>
          <a:p>
            <a:r>
              <a:rPr lang="en-US" smtClean="0"/>
              <a:t>Quantity discounts</a:t>
            </a:r>
          </a:p>
          <a:p>
            <a:endParaRPr lang="en-US" smtClean="0"/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Two Forms of Demand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Dependent</a:t>
            </a:r>
          </a:p>
          <a:p>
            <a:pPr lvl="1"/>
            <a:r>
              <a:rPr lang="en-US" smtClean="0"/>
              <a:t>items used to produce final products</a:t>
            </a:r>
          </a:p>
          <a:p>
            <a:r>
              <a:rPr lang="en-US" smtClean="0"/>
              <a:t>Independent</a:t>
            </a:r>
          </a:p>
          <a:p>
            <a:pPr lvl="1"/>
            <a:r>
              <a:rPr lang="en-US" smtClean="0"/>
              <a:t>items demanded by external customers</a:t>
            </a:r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Inventory Costs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Carrying Cost</a:t>
            </a:r>
          </a:p>
          <a:p>
            <a:pPr lvl="1"/>
            <a:r>
              <a:rPr lang="en-US" smtClean="0"/>
              <a:t>cost of  holding an item in inventory</a:t>
            </a:r>
          </a:p>
          <a:p>
            <a:r>
              <a:rPr lang="en-US" smtClean="0"/>
              <a:t>Ordering Cost</a:t>
            </a:r>
          </a:p>
          <a:p>
            <a:pPr lvl="1"/>
            <a:r>
              <a:rPr lang="en-US" smtClean="0"/>
              <a:t>cost of  replenishing inventory</a:t>
            </a:r>
          </a:p>
          <a:p>
            <a:r>
              <a:rPr lang="en-US" smtClean="0"/>
              <a:t>Shortage Cost</a:t>
            </a:r>
          </a:p>
          <a:p>
            <a:pPr lvl="1"/>
            <a:r>
              <a:rPr lang="en-US" smtClean="0"/>
              <a:t>temporary or permanent loss of sales when demand cannot be met</a:t>
            </a:r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Inventory Control Systems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Fixed-order-quantity system (Continuous)</a:t>
            </a:r>
          </a:p>
          <a:p>
            <a:pPr lvl="1"/>
            <a:r>
              <a:rPr lang="en-US" smtClean="0"/>
              <a:t>constant amount ordered when inventory declines to predetermined level</a:t>
            </a:r>
          </a:p>
          <a:p>
            <a:r>
              <a:rPr lang="en-US" smtClean="0"/>
              <a:t>Fixed-time-period system (Periodic)</a:t>
            </a:r>
          </a:p>
          <a:p>
            <a:pPr lvl="1"/>
            <a:r>
              <a:rPr lang="en-US" smtClean="0"/>
              <a:t>order placed for variable amount after fixed passage of time</a:t>
            </a:r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Continuous Review Models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Basic EOQ Model</a:t>
            </a:r>
          </a:p>
          <a:p>
            <a:r>
              <a:rPr lang="en-US" smtClean="0"/>
              <a:t>Quantity Discounts</a:t>
            </a:r>
          </a:p>
          <a:p>
            <a:r>
              <a:rPr lang="en-US" smtClean="0"/>
              <a:t>Safety Stock</a:t>
            </a:r>
          </a:p>
          <a:p>
            <a:endParaRPr lang="en-US" smtClean="0"/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The Basic EOQ Model</a:t>
            </a:r>
            <a:br>
              <a:rPr lang="en-US" sz="4000" smtClean="0"/>
            </a:br>
            <a:r>
              <a:rPr lang="en-US" sz="4000" smtClean="0"/>
              <a:t>(Economic Order Quantity)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smtClean="0"/>
              <a:t>Assumptions of the Basic EOQ Model:</a:t>
            </a:r>
          </a:p>
          <a:p>
            <a:pPr lvl="1"/>
            <a:r>
              <a:rPr lang="en-US" smtClean="0"/>
              <a:t>Demand is known with certainty </a:t>
            </a:r>
          </a:p>
          <a:p>
            <a:pPr lvl="1"/>
            <a:r>
              <a:rPr lang="en-US" smtClean="0"/>
              <a:t>Demand is relatively constant over time</a:t>
            </a:r>
          </a:p>
          <a:p>
            <a:pPr lvl="1"/>
            <a:r>
              <a:rPr lang="en-US" smtClean="0"/>
              <a:t>No shortages are allowed</a:t>
            </a:r>
          </a:p>
          <a:p>
            <a:pPr lvl="1"/>
            <a:r>
              <a:rPr lang="en-US" smtClean="0"/>
              <a:t>Lead time for the receipt of orders is constant</a:t>
            </a:r>
          </a:p>
          <a:p>
            <a:pPr lvl="1"/>
            <a:r>
              <a:rPr lang="en-US" smtClean="0"/>
              <a:t>The order quantity is received all at once</a:t>
            </a:r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Inventory Order Cycle</a:t>
            </a:r>
          </a:p>
        </p:txBody>
      </p:sp>
      <p:pic>
        <p:nvPicPr>
          <p:cNvPr id="1229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22275" y="1444625"/>
            <a:ext cx="8105775" cy="4718050"/>
          </a:xfrm>
          <a:noFill/>
        </p:spPr>
      </p:pic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EOQ Model Costs</a:t>
            </a:r>
          </a:p>
        </p:txBody>
      </p:sp>
      <p:pic>
        <p:nvPicPr>
          <p:cNvPr id="1331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-1104900" y="2287588"/>
            <a:ext cx="11601450" cy="2043112"/>
          </a:xfrm>
          <a:noFill/>
        </p:spPr>
      </p:pic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EOQ Cost Curves</a:t>
            </a:r>
          </a:p>
        </p:txBody>
      </p:sp>
      <p:pic>
        <p:nvPicPr>
          <p:cNvPr id="1433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17513" y="1498600"/>
            <a:ext cx="8537575" cy="4970463"/>
          </a:xfrm>
          <a:noFill/>
        </p:spPr>
      </p:pic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EOQ Example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881188"/>
            <a:ext cx="7772400" cy="1654175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sz="2800" smtClean="0"/>
              <a:t>If </a:t>
            </a:r>
            <a:r>
              <a:rPr lang="en-US" sz="2800" i="1" smtClean="0"/>
              <a:t>D</a:t>
            </a:r>
            <a:r>
              <a:rPr lang="en-US" sz="2800" smtClean="0"/>
              <a:t> = 1,000 per year, </a:t>
            </a:r>
            <a:r>
              <a:rPr lang="en-US" sz="2800" i="1" smtClean="0"/>
              <a:t>S</a:t>
            </a:r>
            <a:r>
              <a:rPr lang="en-US" sz="2800" smtClean="0"/>
              <a:t> = $62.50 per order, and </a:t>
            </a:r>
            <a:r>
              <a:rPr lang="en-US" sz="2800" i="1" smtClean="0"/>
              <a:t>H</a:t>
            </a:r>
            <a:r>
              <a:rPr lang="en-US" sz="2800" smtClean="0"/>
              <a:t> = $0.50 per unit per year, what is the economic order quantity?</a:t>
            </a:r>
          </a:p>
          <a:p>
            <a:pPr marL="0" indent="0">
              <a:buFontTx/>
              <a:buNone/>
            </a:pPr>
            <a:endParaRPr lang="en-US" sz="2800" smtClean="0"/>
          </a:p>
        </p:txBody>
      </p:sp>
      <p:pic>
        <p:nvPicPr>
          <p:cNvPr id="15364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-1493838" y="3738563"/>
            <a:ext cx="12060238" cy="2300287"/>
          </a:xfrm>
          <a:noFill/>
        </p:spPr>
      </p:pic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Quantity Discounts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803400"/>
            <a:ext cx="7772400" cy="944563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sz="2800" smtClean="0"/>
              <a:t>Price per unit decreases as order quantity increases:</a:t>
            </a:r>
          </a:p>
          <a:p>
            <a:pPr marL="0" indent="0">
              <a:buFontTx/>
              <a:buNone/>
            </a:pPr>
            <a:endParaRPr lang="en-US" sz="2800" smtClean="0"/>
          </a:p>
        </p:txBody>
      </p:sp>
      <p:pic>
        <p:nvPicPr>
          <p:cNvPr id="16388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-3160713" y="2879725"/>
            <a:ext cx="15340013" cy="3086100"/>
          </a:xfrm>
          <a:noFill/>
        </p:spPr>
      </p:pic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Quantity Discount Costs</a:t>
            </a:r>
          </a:p>
        </p:txBody>
      </p:sp>
      <p:pic>
        <p:nvPicPr>
          <p:cNvPr id="1741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155825" y="2459038"/>
            <a:ext cx="4778375" cy="2874962"/>
          </a:xfrm>
          <a:noFill/>
        </p:spPr>
      </p:pic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0675"/>
            <a:ext cx="7772400" cy="1143000"/>
          </a:xfrm>
        </p:spPr>
        <p:txBody>
          <a:bodyPr/>
          <a:lstStyle/>
          <a:p>
            <a:r>
              <a:rPr lang="en-US" sz="4000" smtClean="0"/>
              <a:t>Quantity Discount Cost Curves</a:t>
            </a:r>
          </a:p>
        </p:txBody>
      </p:sp>
      <p:pic>
        <p:nvPicPr>
          <p:cNvPr id="1843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1331913"/>
            <a:ext cx="9144000" cy="5322887"/>
          </a:xfrm>
          <a:noFill/>
        </p:spPr>
      </p:pic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Quantity Discount Algorithm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376363" indent="-1376363">
              <a:buFontTx/>
              <a:buNone/>
            </a:pPr>
            <a:r>
              <a:rPr lang="en-US" smtClean="0"/>
              <a:t>Step 1. Calculate a value for Q*.</a:t>
            </a:r>
          </a:p>
          <a:p>
            <a:pPr marL="1376363" indent="-1376363">
              <a:buFontTx/>
              <a:buNone/>
            </a:pPr>
            <a:r>
              <a:rPr lang="en-US" smtClean="0"/>
              <a:t>Step 2: For any discount, if the order quantity is too low to qualify for the discount, adjust Q upward to the lowest feasible quantity. </a:t>
            </a:r>
          </a:p>
          <a:p>
            <a:pPr marL="1376363" indent="-1376363">
              <a:buFontTx/>
              <a:buNone/>
            </a:pPr>
            <a:r>
              <a:rPr lang="en-US" smtClean="0"/>
              <a:t>Step 3: Calculate the total annual cost for each Q*.</a:t>
            </a:r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Quantity Discount Algorithm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7566025" cy="4114800"/>
          </a:xfrm>
        </p:spPr>
        <p:txBody>
          <a:bodyPr/>
          <a:lstStyle/>
          <a:p>
            <a:pPr marL="1376363" indent="-1376363">
              <a:buFontTx/>
              <a:buNone/>
            </a:pPr>
            <a:r>
              <a:rPr lang="en-US" sz="2800" smtClean="0"/>
              <a:t>Step 1. Calculate a value for </a:t>
            </a:r>
            <a:r>
              <a:rPr lang="en-US" sz="2800" i="1" smtClean="0"/>
              <a:t>Q</a:t>
            </a:r>
            <a:r>
              <a:rPr lang="en-US" sz="2800" smtClean="0"/>
              <a:t>*.</a:t>
            </a:r>
          </a:p>
        </p:txBody>
      </p:sp>
      <p:pic>
        <p:nvPicPr>
          <p:cNvPr id="20484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-2660650" y="3000375"/>
            <a:ext cx="14546263" cy="3127375"/>
          </a:xfrm>
          <a:noFill/>
        </p:spPr>
      </p:pic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Quantity Discount Algorithm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marL="1376363" indent="-1376363">
              <a:buFontTx/>
              <a:buNone/>
            </a:pPr>
            <a:r>
              <a:rPr lang="en-US" sz="2400" smtClean="0"/>
              <a:t>Step 2: For any discount, if the order quantity is too low to qualify for the discount, adjust </a:t>
            </a:r>
            <a:r>
              <a:rPr lang="en-US" sz="2400" i="1" smtClean="0"/>
              <a:t>Q*</a:t>
            </a:r>
            <a:r>
              <a:rPr lang="en-US" sz="2400" smtClean="0"/>
              <a:t> upward to the lowest feasible quantity. </a:t>
            </a:r>
          </a:p>
        </p:txBody>
      </p:sp>
      <p:pic>
        <p:nvPicPr>
          <p:cNvPr id="21508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-500063" y="3454400"/>
            <a:ext cx="10182226" cy="2193925"/>
          </a:xfrm>
          <a:noFill/>
        </p:spPr>
      </p:pic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988"/>
            <a:ext cx="9144000" cy="532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Quantity Discount Algorithm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7962900" cy="4344988"/>
          </a:xfrm>
        </p:spPr>
        <p:txBody>
          <a:bodyPr/>
          <a:lstStyle/>
          <a:p>
            <a:pPr marL="1376363" indent="-1376363">
              <a:buFontTx/>
              <a:buNone/>
            </a:pPr>
            <a:r>
              <a:rPr lang="en-US" sz="2400" smtClean="0"/>
              <a:t>Step 3: Calculate the total annual cost for each </a:t>
            </a:r>
            <a:r>
              <a:rPr lang="en-US" sz="2400" i="1" smtClean="0"/>
              <a:t>Q*</a:t>
            </a:r>
            <a:r>
              <a:rPr lang="en-US" sz="2400" smtClean="0"/>
              <a:t>.</a:t>
            </a:r>
          </a:p>
        </p:txBody>
      </p:sp>
      <p:pic>
        <p:nvPicPr>
          <p:cNvPr id="23556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-411163" y="3027363"/>
            <a:ext cx="10015538" cy="2157412"/>
          </a:xfrm>
          <a:noFill/>
        </p:spPr>
      </p:pic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92138"/>
            <a:ext cx="9144000" cy="532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When to Order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825625"/>
            <a:ext cx="8027988" cy="4291013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sz="2800" smtClean="0"/>
              <a:t>Reorder Point = level of inventory at which to place a new order (a.k.a. </a:t>
            </a:r>
            <a:r>
              <a:rPr lang="en-US" sz="2800" i="1" smtClean="0"/>
              <a:t>ROP</a:t>
            </a:r>
            <a:r>
              <a:rPr lang="en-US" sz="2800" smtClean="0"/>
              <a:t>, </a:t>
            </a:r>
            <a:r>
              <a:rPr lang="en-US" sz="2800" i="1" smtClean="0"/>
              <a:t>R</a:t>
            </a:r>
            <a:r>
              <a:rPr lang="en-US" sz="2800" smtClean="0"/>
              <a:t>)</a:t>
            </a:r>
          </a:p>
          <a:p>
            <a:pPr marL="0" indent="0">
              <a:buFontTx/>
              <a:buNone/>
            </a:pPr>
            <a:endParaRPr lang="en-US" sz="2800" smtClean="0"/>
          </a:p>
        </p:txBody>
      </p:sp>
      <p:pic>
        <p:nvPicPr>
          <p:cNvPr id="25604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-2511425" y="3465513"/>
            <a:ext cx="15020925" cy="2647950"/>
          </a:xfrm>
          <a:noFill/>
        </p:spPr>
      </p:pic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6850" y="1484313"/>
            <a:ext cx="8728075" cy="388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704850" y="695325"/>
            <a:ext cx="810101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en-US"/>
              <a:t>Lead time for one of your fastest-moving products is 21 days. Demand during this period averages 100 units per day. What would be an appropriate reorder point?</a:t>
            </a:r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037263" y="2613025"/>
            <a:ext cx="21477288" cy="301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2100263"/>
            <a:ext cx="8782050" cy="390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67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What About Random Demand?</a:t>
            </a:r>
            <a:br>
              <a:rPr lang="en-US" sz="4000" smtClean="0"/>
            </a:br>
            <a:r>
              <a:rPr lang="en-US" sz="3200" smtClean="0"/>
              <a:t>(Or Random Lead Time?)</a:t>
            </a:r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688975" y="1085850"/>
            <a:ext cx="7723188" cy="419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5425" indent="-225425" algn="l">
              <a:spcBef>
                <a:spcPct val="50000"/>
              </a:spcBef>
              <a:buFontTx/>
              <a:buChar char="•"/>
            </a:pPr>
            <a:r>
              <a:rPr lang="en-US" sz="2800"/>
              <a:t>Safety stock</a:t>
            </a:r>
          </a:p>
          <a:p>
            <a:pPr marL="688975" lvl="1" indent="-231775" algn="l">
              <a:spcBef>
                <a:spcPct val="20000"/>
              </a:spcBef>
              <a:buFontTx/>
              <a:buChar char="–"/>
            </a:pPr>
            <a:r>
              <a:rPr lang="en-US" sz="2800"/>
              <a:t>buffer added to on-hand inventory during lead time</a:t>
            </a:r>
          </a:p>
          <a:p>
            <a:pPr marL="225425" indent="-225425" algn="l">
              <a:spcBef>
                <a:spcPct val="50000"/>
              </a:spcBef>
              <a:buFontTx/>
              <a:buChar char="•"/>
            </a:pPr>
            <a:r>
              <a:rPr lang="en-US" sz="2800"/>
              <a:t>Stockout </a:t>
            </a:r>
          </a:p>
          <a:p>
            <a:pPr marL="688975" lvl="1" indent="-231775" algn="l">
              <a:spcBef>
                <a:spcPct val="20000"/>
              </a:spcBef>
              <a:buFontTx/>
              <a:buChar char="–"/>
            </a:pPr>
            <a:r>
              <a:rPr lang="en-US" sz="2800"/>
              <a:t>an inventory shortage</a:t>
            </a:r>
          </a:p>
          <a:p>
            <a:pPr marL="225425" indent="-225425" algn="l">
              <a:spcBef>
                <a:spcPct val="50000"/>
              </a:spcBef>
              <a:buFontTx/>
              <a:buChar char="•"/>
            </a:pPr>
            <a:r>
              <a:rPr lang="en-US" sz="2800"/>
              <a:t>Service level </a:t>
            </a:r>
          </a:p>
          <a:p>
            <a:pPr marL="688975" lvl="1" indent="-231775" algn="l">
              <a:spcBef>
                <a:spcPct val="20000"/>
              </a:spcBef>
              <a:buFontTx/>
              <a:buChar char="–"/>
            </a:pPr>
            <a:r>
              <a:rPr lang="en-US" sz="2800"/>
              <a:t>probability that the inventory available during lead time will meet demand</a:t>
            </a:r>
          </a:p>
        </p:txBody>
      </p:sp>
      <p:sp>
        <p:nvSpPr>
          <p:cNvPr id="3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554038" y="384175"/>
            <a:ext cx="8051800" cy="106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sz="3600">
                <a:cs typeface="Times New Roman" pitchFamily="18" charset="0"/>
              </a:rPr>
              <a:t>Reorder Point with Variable Demand</a:t>
            </a:r>
          </a:p>
          <a:p>
            <a:r>
              <a:rPr lang="en-US" sz="2800">
                <a:cs typeface="Times New Roman" pitchFamily="18" charset="0"/>
              </a:rPr>
              <a:t>(Leadtime is Constant)</a:t>
            </a:r>
            <a:endParaRPr lang="en-US" sz="2800"/>
          </a:p>
        </p:txBody>
      </p:sp>
      <p:graphicFrame>
        <p:nvGraphicFramePr>
          <p:cNvPr id="30723" name="Object 3"/>
          <p:cNvGraphicFramePr>
            <a:graphicFrameLocks noChangeAspect="1"/>
          </p:cNvGraphicFramePr>
          <p:nvPr/>
        </p:nvGraphicFramePr>
        <p:xfrm>
          <a:off x="588963" y="1833563"/>
          <a:ext cx="8201025" cy="3436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8" name="Equation" r:id="rId4" imgW="3949700" imgH="1651000" progId="Equation.3">
                  <p:embed/>
                </p:oleObj>
              </mc:Choice>
              <mc:Fallback>
                <p:oleObj name="Equation" r:id="rId4" imgW="3949700" imgH="16510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963" y="1833563"/>
                        <a:ext cx="8201025" cy="3436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496888" y="584200"/>
            <a:ext cx="7991475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l"/>
            <a:r>
              <a:rPr lang="en-US" sz="2800">
                <a:cs typeface="Times New Roman" pitchFamily="18" charset="0"/>
              </a:rPr>
              <a:t>A carpet store wants a reorder point with a 95% service level and a 5% stockout probability during the leadtime.</a:t>
            </a:r>
            <a:endParaRPr lang="en-US" sz="2800"/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8638" y="2733675"/>
            <a:ext cx="5300662" cy="2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747713" y="595313"/>
            <a:ext cx="76581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sz="3200">
                <a:cs typeface="Times New Roman" pitchFamily="18" charset="0"/>
              </a:rPr>
              <a:t>Determining the </a:t>
            </a:r>
            <a:r>
              <a:rPr lang="en-US" sz="3200" i="1">
                <a:cs typeface="Times New Roman" pitchFamily="18" charset="0"/>
              </a:rPr>
              <a:t>z</a:t>
            </a:r>
            <a:r>
              <a:rPr lang="en-US" sz="3200">
                <a:cs typeface="Times New Roman" pitchFamily="18" charset="0"/>
              </a:rPr>
              <a:t>-value for Service Level</a:t>
            </a:r>
            <a:endParaRPr lang="en-US" sz="5400"/>
          </a:p>
        </p:txBody>
      </p:sp>
      <p:pic>
        <p:nvPicPr>
          <p:cNvPr id="32771" name="Picture 3" descr="safetystock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559050"/>
            <a:ext cx="9144000" cy="260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0" y="41259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4" name="Object 2"/>
          <p:cNvGraphicFramePr>
            <a:graphicFrameLocks noChangeAspect="1"/>
          </p:cNvGraphicFramePr>
          <p:nvPr/>
        </p:nvGraphicFramePr>
        <p:xfrm>
          <a:off x="546100" y="2635250"/>
          <a:ext cx="8216900" cy="148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9" name="Equation" r:id="rId4" imgW="5461000" imgH="990600" progId="Equation.3">
                  <p:embed/>
                </p:oleObj>
              </mc:Choice>
              <mc:Fallback>
                <p:oleObj name="Equation" r:id="rId4" imgW="5461000" imgH="990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100" y="2635250"/>
                        <a:ext cx="8216900" cy="1489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2571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4819" name="Object 3"/>
          <p:cNvGraphicFramePr>
            <a:graphicFrameLocks noChangeAspect="1"/>
          </p:cNvGraphicFramePr>
          <p:nvPr/>
        </p:nvGraphicFramePr>
        <p:xfrm>
          <a:off x="571500" y="1095375"/>
          <a:ext cx="8013700" cy="319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4" name="Equation" r:id="rId4" imgW="4305300" imgH="1714500" progId="Equation.3">
                  <p:embed/>
                </p:oleObj>
              </mc:Choice>
              <mc:Fallback>
                <p:oleObj name="Equation" r:id="rId4" imgW="4305300" imgH="17145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" y="1095375"/>
                        <a:ext cx="8013700" cy="3190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safetystock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446338"/>
            <a:ext cx="9144000" cy="268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849313" y="625475"/>
            <a:ext cx="74342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sz="2800">
                <a:cs typeface="Times New Roman" pitchFamily="18" charset="0"/>
              </a:rPr>
              <a:t>Determining the Safety Stock from the </a:t>
            </a:r>
            <a:r>
              <a:rPr lang="en-US" sz="2800" i="1">
                <a:cs typeface="Times New Roman" pitchFamily="18" charset="0"/>
              </a:rPr>
              <a:t>z</a:t>
            </a:r>
            <a:r>
              <a:rPr lang="en-US" sz="2800">
                <a:cs typeface="Times New Roman" pitchFamily="18" charset="0"/>
              </a:rPr>
              <a:t>-value</a:t>
            </a:r>
            <a:endParaRPr lang="en-US" sz="4800"/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If Leadtime is Random?</a:t>
            </a:r>
          </a:p>
        </p:txBody>
      </p:sp>
      <p:pic>
        <p:nvPicPr>
          <p:cNvPr id="3686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-1066800" y="2133600"/>
            <a:ext cx="11201400" cy="2308225"/>
          </a:xfrm>
          <a:noFill/>
        </p:spPr>
      </p:pic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Special Case: The Newsboy Problem</a:t>
            </a: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546100" y="1908175"/>
            <a:ext cx="8101013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l"/>
            <a:r>
              <a:rPr lang="en-US"/>
              <a:t>The News Vendor Problem is a special “single period” version of the EOQ model, where the product drops in value after a relatively brief selling period. </a:t>
            </a:r>
          </a:p>
          <a:p>
            <a:pPr algn="l"/>
            <a:r>
              <a:rPr lang="en-US"/>
              <a:t>The name comes from newspapers, which are much less valuable after the day they are originally published. This model may be useful for any product with a short product life cycle, such as </a:t>
            </a:r>
          </a:p>
          <a:p>
            <a:pPr algn="l">
              <a:buFontTx/>
              <a:buChar char="•"/>
            </a:pPr>
            <a:r>
              <a:rPr lang="en-US"/>
              <a:t>Time-sensitive Materials (newspapers, magazines)</a:t>
            </a:r>
          </a:p>
          <a:p>
            <a:pPr algn="l">
              <a:buFontTx/>
              <a:buChar char="•"/>
            </a:pPr>
            <a:r>
              <a:rPr lang="en-US"/>
              <a:t>Fashion Goods (some kinds of apparel)</a:t>
            </a:r>
          </a:p>
          <a:p>
            <a:pPr algn="l">
              <a:buFontTx/>
              <a:buChar char="•"/>
            </a:pPr>
            <a:r>
              <a:rPr lang="en-US"/>
              <a:t>Perishable Goods (some food products) </a:t>
            </a:r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806450" y="403225"/>
            <a:ext cx="7542213" cy="557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l"/>
            <a:r>
              <a:rPr lang="en-US"/>
              <a:t>Two new assumptions: </a:t>
            </a:r>
          </a:p>
          <a:p>
            <a:pPr algn="l">
              <a:buFontTx/>
              <a:buChar char="•"/>
            </a:pPr>
            <a:endParaRPr lang="en-US" sz="2000"/>
          </a:p>
          <a:p>
            <a:pPr algn="l">
              <a:buFontTx/>
              <a:buChar char="•"/>
            </a:pPr>
            <a:r>
              <a:rPr lang="en-US" sz="2000"/>
              <a:t>There are two distinct selling periods: </a:t>
            </a:r>
          </a:p>
          <a:p>
            <a:pPr marL="623888" lvl="1" indent="-166688" algn="l">
              <a:buFontTx/>
              <a:buChar char="•"/>
            </a:pPr>
            <a:r>
              <a:rPr lang="en-US" sz="2000"/>
              <a:t>an initial period in which the product is sold at a regular price</a:t>
            </a:r>
          </a:p>
          <a:p>
            <a:pPr marL="623888" lvl="1" indent="-166688" algn="l">
              <a:buFontTx/>
              <a:buChar char="•"/>
            </a:pPr>
            <a:r>
              <a:rPr lang="en-US" sz="2000"/>
              <a:t>a subsequent period in which the item is sold at a lower “salvage” price. </a:t>
            </a:r>
          </a:p>
          <a:p>
            <a:pPr algn="l">
              <a:buFontTx/>
              <a:buChar char="•"/>
            </a:pPr>
            <a:endParaRPr lang="en-US" sz="2000"/>
          </a:p>
          <a:p>
            <a:pPr algn="l">
              <a:buFontTx/>
              <a:buChar char="•"/>
            </a:pPr>
            <a:r>
              <a:rPr lang="en-US" sz="2000"/>
              <a:t>Two revenue values: </a:t>
            </a:r>
          </a:p>
          <a:p>
            <a:pPr marL="623888" lvl="1" indent="-166688" algn="l">
              <a:buFontTx/>
              <a:buChar char="•"/>
            </a:pPr>
            <a:r>
              <a:rPr lang="en-US" sz="2000"/>
              <a:t>a regular price </a:t>
            </a:r>
            <a:r>
              <a:rPr lang="en-US" sz="2000" i="1"/>
              <a:t>P</a:t>
            </a:r>
            <a:r>
              <a:rPr lang="en-US" sz="2000"/>
              <a:t>, at which the product can be sold during the initial selling period</a:t>
            </a:r>
          </a:p>
          <a:p>
            <a:pPr marL="623888" lvl="1" indent="-166688" algn="l">
              <a:buFontTx/>
              <a:buChar char="•"/>
            </a:pPr>
            <a:r>
              <a:rPr lang="en-US" sz="2000"/>
              <a:t>a salvage value </a:t>
            </a:r>
            <a:r>
              <a:rPr lang="en-US" sz="2000" i="1"/>
              <a:t>V</a:t>
            </a:r>
            <a:r>
              <a:rPr lang="en-US" sz="2000"/>
              <a:t>, at which the product can be sold after the initial selling period. </a:t>
            </a:r>
          </a:p>
          <a:p>
            <a:pPr algn="l"/>
            <a:endParaRPr lang="en-US"/>
          </a:p>
          <a:p>
            <a:pPr algn="l"/>
            <a:r>
              <a:rPr lang="en-US"/>
              <a:t>The salvage value is frequently less than the cost of production C, and in general we wish to avoid selling units at the salvage price.</a:t>
            </a:r>
          </a:p>
        </p:txBody>
      </p:sp>
      <p:sp>
        <p:nvSpPr>
          <p:cNvPr id="3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742950" y="788988"/>
            <a:ext cx="731520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225425" indent="-225425" algn="l"/>
            <a:r>
              <a:rPr lang="en-US"/>
              <a:t>“Damned if you do; damned if you don’t”:</a:t>
            </a:r>
          </a:p>
          <a:p>
            <a:pPr marL="225425" indent="-225425" algn="l"/>
            <a:r>
              <a:rPr lang="en-US"/>
              <a:t> </a:t>
            </a:r>
          </a:p>
          <a:p>
            <a:pPr marL="225425" indent="-225425" algn="l">
              <a:buFontTx/>
              <a:buChar char="•"/>
            </a:pPr>
            <a:r>
              <a:rPr lang="en-US"/>
              <a:t>If we order too many, there will be extra units left over to be sold at the disadvantageous salvage price. </a:t>
            </a:r>
          </a:p>
          <a:p>
            <a:pPr marL="225425" indent="-225425" algn="l">
              <a:buFontTx/>
              <a:buChar char="•"/>
            </a:pPr>
            <a:endParaRPr lang="en-US"/>
          </a:p>
          <a:p>
            <a:pPr marL="225425" indent="-225425" algn="l">
              <a:buFontTx/>
              <a:buChar char="•"/>
            </a:pPr>
            <a:r>
              <a:rPr lang="en-US"/>
              <a:t>If we order too few, some customer demand will not be satisfied, and we will forego the profits that could have been made from selling to the customer.</a:t>
            </a:r>
          </a:p>
        </p:txBody>
      </p:sp>
      <p:sp>
        <p:nvSpPr>
          <p:cNvPr id="3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803525" y="4686300"/>
            <a:ext cx="14925675" cy="205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376613" y="1549400"/>
            <a:ext cx="15855951" cy="320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1198563" y="396875"/>
            <a:ext cx="67325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000"/>
              <a:t>Discrete Probability Example</a:t>
            </a:r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Newsboy Solution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7772400" cy="20955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sz="2400" smtClean="0"/>
              <a:t>In this case, it is useful to examine the marginal benefit from each unit purchased. The expected profit from any unit purchased is:</a:t>
            </a:r>
          </a:p>
          <a:p>
            <a:pPr marL="0" indent="0">
              <a:buFontTx/>
              <a:buNone/>
            </a:pPr>
            <a:endParaRPr lang="en-US" sz="2400" smtClean="0"/>
          </a:p>
        </p:txBody>
      </p:sp>
      <p:pic>
        <p:nvPicPr>
          <p:cNvPr id="41988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-700088" y="3490913"/>
            <a:ext cx="10641013" cy="1700212"/>
          </a:xfrm>
          <a:noFill/>
        </p:spPr>
      </p:pic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770188" y="374650"/>
            <a:ext cx="14652626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841625" y="3495675"/>
            <a:ext cx="14733588" cy="297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958975"/>
            <a:ext cx="914400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ChangeArrowheads="1"/>
          </p:cNvSpPr>
          <p:nvPr/>
        </p:nvSpPr>
        <p:spPr bwMode="auto">
          <a:xfrm>
            <a:off x="1120775" y="4667250"/>
            <a:ext cx="69040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/>
              <a:t>Based on this analysis, we would order 600 units. </a:t>
            </a:r>
          </a:p>
        </p:txBody>
      </p:sp>
      <p:pic>
        <p:nvPicPr>
          <p:cNvPr id="4505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00163"/>
            <a:ext cx="9144000" cy="307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795338" y="808038"/>
            <a:ext cx="75469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000"/>
              <a:t>Continuous Probability Example</a:t>
            </a: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693738" y="2020888"/>
            <a:ext cx="76485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l"/>
            <a:r>
              <a:rPr lang="en-US" sz="2800"/>
              <a:t>Using the same mean and standard deviation as in the previous case (545.0 and 111.7), what would be optimal if demand were normally distributed?</a:t>
            </a:r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490538" y="746125"/>
            <a:ext cx="8497887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l"/>
            <a:r>
              <a:rPr lang="en-US" sz="2800"/>
              <a:t>Define </a:t>
            </a:r>
            <a:r>
              <a:rPr lang="en-US" sz="2800" i="1"/>
              <a:t>C</a:t>
            </a:r>
            <a:r>
              <a:rPr lang="en-US" sz="2800" i="1" baseline="-25000"/>
              <a:t>O</a:t>
            </a:r>
            <a:r>
              <a:rPr lang="en-US" sz="2800"/>
              <a:t> and </a:t>
            </a:r>
            <a:r>
              <a:rPr lang="en-US" sz="2800" i="1"/>
              <a:t>C</a:t>
            </a:r>
            <a:r>
              <a:rPr lang="en-US" sz="2800" i="1" baseline="-25000"/>
              <a:t>U</a:t>
            </a:r>
            <a:r>
              <a:rPr lang="en-US" sz="2800"/>
              <a:t> to be the “costs” of over-ordering and under-ordering, respectively.</a:t>
            </a:r>
          </a:p>
          <a:p>
            <a:pPr algn="l"/>
            <a:endParaRPr lang="en-US" sz="2800"/>
          </a:p>
          <a:p>
            <a:pPr algn="l"/>
            <a:r>
              <a:rPr lang="en-US" sz="2800"/>
              <a:t>In this case: </a:t>
            </a:r>
          </a:p>
        </p:txBody>
      </p:sp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081088" y="2501900"/>
            <a:ext cx="11299826" cy="334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569913" y="554038"/>
            <a:ext cx="7972425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l"/>
            <a:r>
              <a:rPr lang="en-US" sz="2800"/>
              <a:t>It can be shown that the optimal order quantity is the value in the demand distribution that corresponds to the “critical probability”:</a:t>
            </a:r>
          </a:p>
        </p:txBody>
      </p:sp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54163" y="2487613"/>
            <a:ext cx="12198351" cy="336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57500"/>
            <a:ext cx="9144000" cy="270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536575" y="1262063"/>
            <a:ext cx="83280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l"/>
            <a:r>
              <a:rPr lang="en-US"/>
              <a:t>From the standard normal table, the </a:t>
            </a:r>
            <a:r>
              <a:rPr lang="en-US" i="1"/>
              <a:t>z</a:t>
            </a:r>
            <a:r>
              <a:rPr lang="en-US"/>
              <a:t>-value corresponding to a 0.75 probability is 0.6745. </a:t>
            </a:r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006850" y="708025"/>
            <a:ext cx="17210088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844800"/>
            <a:ext cx="9144000" cy="269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Periodic Review Models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sz="2800" smtClean="0"/>
              <a:t>Sometimes a continuous review system doesn’t make sense, as when the item is not very expensive to carry, and/or when the customers don’t mind waiting for a backorder. </a:t>
            </a:r>
          </a:p>
          <a:p>
            <a:pPr marL="0" indent="0">
              <a:buFontTx/>
              <a:buNone/>
            </a:pPr>
            <a:r>
              <a:rPr lang="en-US" sz="2800" smtClean="0"/>
              <a:t>A periodic review system only checks inventory and places orders at fixed intervals of time.</a:t>
            </a:r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709613" y="585788"/>
            <a:ext cx="7321550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A basic periodic review system might work as follows:</a:t>
            </a:r>
            <a:endParaRPr lang="en-US" sz="1600"/>
          </a:p>
          <a:p>
            <a:pPr algn="l"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Every </a:t>
            </a:r>
            <a:r>
              <a:rPr lang="en-US" i="1">
                <a:cs typeface="Times New Roman" pitchFamily="18" charset="0"/>
              </a:rPr>
              <a:t>T</a:t>
            </a:r>
            <a:r>
              <a:rPr lang="en-US">
                <a:cs typeface="Times New Roman" pitchFamily="18" charset="0"/>
              </a:rPr>
              <a:t> time periods, check the inventory level </a:t>
            </a:r>
            <a:r>
              <a:rPr lang="en-US" i="1">
                <a:cs typeface="Times New Roman" pitchFamily="18" charset="0"/>
              </a:rPr>
              <a:t>I</a:t>
            </a:r>
            <a:r>
              <a:rPr lang="en-US">
                <a:cs typeface="Times New Roman" pitchFamily="18" charset="0"/>
              </a:rPr>
              <a:t>, and order enough to bring inventory back up to some predetermined level. </a:t>
            </a:r>
            <a:endParaRPr lang="en-US" sz="1600"/>
          </a:p>
          <a:p>
            <a:pPr algn="l"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This “order-up-to” level should be enough to cover expected demand during the lead time, plus the time that will elapse before the next periodic review. </a:t>
            </a:r>
            <a:endParaRPr lang="en-US" sz="4400"/>
          </a:p>
        </p:txBody>
      </p:sp>
      <p:graphicFrame>
        <p:nvGraphicFramePr>
          <p:cNvPr id="52227" name="Object 3"/>
          <p:cNvGraphicFramePr>
            <a:graphicFrameLocks noChangeAspect="1"/>
          </p:cNvGraphicFramePr>
          <p:nvPr/>
        </p:nvGraphicFramePr>
        <p:xfrm>
          <a:off x="2386013" y="4481513"/>
          <a:ext cx="4540250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2" name="Equation" r:id="rId4" imgW="1028700" imgH="228600" progId="Equation.3">
                  <p:embed/>
                </p:oleObj>
              </mc:Choice>
              <mc:Fallback>
                <p:oleObj name="Equation" r:id="rId4" imgW="1028700" imgH="2286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6013" y="4481513"/>
                        <a:ext cx="4540250" cy="1009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-692150" y="38290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endParaRPr lang="en-US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538163" y="1038225"/>
            <a:ext cx="7885112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l"/>
            <a:r>
              <a:rPr lang="en-US" sz="3200"/>
              <a:t>We might also build some safety stock in to the “order-up-to” quantity.</a:t>
            </a: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53252" name="Object 4"/>
          <p:cNvGraphicFramePr>
            <a:graphicFrameLocks noChangeAspect="1"/>
          </p:cNvGraphicFramePr>
          <p:nvPr/>
        </p:nvGraphicFramePr>
        <p:xfrm>
          <a:off x="1722438" y="3429000"/>
          <a:ext cx="58420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7" name="Equation" r:id="rId4" imgW="1549400" imgH="228600" progId="Equation.3">
                  <p:embed/>
                </p:oleObj>
              </mc:Choice>
              <mc:Fallback>
                <p:oleObj name="Equation" r:id="rId4" imgW="1549400" imgH="2286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2438" y="3429000"/>
                        <a:ext cx="5842000" cy="863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5888" y="868363"/>
            <a:ext cx="8794750" cy="493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r>
              <a:rPr lang="en-US" dirty="0" smtClean="0"/>
              <a:t>Operations  Management  --  Prof. Juran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8B85EACC-388E-4231-BBBA-2AD6B77DACFC}" type="slidenum">
              <a:rPr lang="en-US" sz="1400" smtClean="0"/>
              <a:pPr eaLnBrk="1" hangingPunct="1"/>
              <a:t>53</a:t>
            </a:fld>
            <a:endParaRPr lang="en-US" sz="1400" smtClean="0"/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382000" cy="914400"/>
          </a:xfrm>
          <a:noFill/>
        </p:spPr>
        <p:txBody>
          <a:bodyPr lIns="90488" tIns="44450" rIns="90488" bIns="44450" anchor="t"/>
          <a:lstStyle/>
          <a:p>
            <a:pPr eaLnBrk="1" hangingPunct="1"/>
            <a:r>
              <a:rPr lang="en-US" sz="3600" smtClean="0"/>
              <a:t>What is Supply-Chain Management?</a:t>
            </a:r>
            <a:endParaRPr lang="en-US" sz="3600" i="1" smtClean="0">
              <a:solidFill>
                <a:schemeClr val="tx1"/>
              </a:solidFill>
            </a:endParaRPr>
          </a:p>
        </p:txBody>
      </p:sp>
      <p:sp>
        <p:nvSpPr>
          <p:cNvPr id="235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524000"/>
            <a:ext cx="8077200" cy="3733800"/>
          </a:xfrm>
          <a:noFill/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mtClean="0">
                <a:solidFill>
                  <a:srgbClr val="FF0000"/>
                </a:solidFill>
              </a:rPr>
              <a:t>Supply-chain management</a:t>
            </a:r>
            <a:r>
              <a:rPr lang="en-US" smtClean="0"/>
              <a:t> is a total system approach to managing the entire flow of information, materials, and services from raw-material suppliers through factories and warehouses to the end customer</a:t>
            </a:r>
          </a:p>
        </p:txBody>
      </p:sp>
      <p:sp>
        <p:nvSpPr>
          <p:cNvPr id="6" name="Footer Placeholder 1"/>
          <p:cNvSpPr txBox="1">
            <a:spLocks/>
          </p:cNvSpPr>
          <p:nvPr/>
        </p:nvSpPr>
        <p:spPr bwMode="auto">
          <a:xfrm>
            <a:off x="685800" y="6248400"/>
            <a:ext cx="548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9pPr>
          </a:lstStyle>
          <a:p>
            <a:r>
              <a:rPr lang="en-US" smtClean="0"/>
              <a:t>Operations  Management  --  Prof. Juran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00196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5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23" grpId="0" build="p" autoUpdateAnimBg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018A5601-58EC-4B66-9636-741D3D8586B1}" type="slidenum">
              <a:rPr lang="en-US" sz="1400" smtClean="0"/>
              <a:pPr eaLnBrk="1" hangingPunct="1"/>
              <a:t>54</a:t>
            </a:fld>
            <a:endParaRPr lang="en-US" sz="1400" smtClean="0"/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="t"/>
          <a:lstStyle/>
          <a:p>
            <a:pPr eaLnBrk="1" hangingPunct="1"/>
            <a:r>
              <a:rPr lang="en-US" sz="3600" smtClean="0"/>
              <a:t>What is a Supply-Chain?</a:t>
            </a:r>
            <a:endParaRPr lang="en-US" sz="3600" i="1" smtClean="0">
              <a:solidFill>
                <a:schemeClr val="tx1"/>
              </a:solidFill>
            </a:endParaRPr>
          </a:p>
        </p:txBody>
      </p:sp>
      <p:sp>
        <p:nvSpPr>
          <p:cNvPr id="2344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524000"/>
            <a:ext cx="8001000" cy="1524000"/>
          </a:xfrm>
          <a:noFill/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2400" smtClean="0">
                <a:solidFill>
                  <a:srgbClr val="FF0000"/>
                </a:solidFill>
              </a:rPr>
              <a:t>Supply-chain</a:t>
            </a:r>
            <a:r>
              <a:rPr lang="en-US" sz="2400" smtClean="0"/>
              <a:t> is a term that describes how organizations (suppliers, manufacturers, distributors, and customers) are linked together</a:t>
            </a:r>
          </a:p>
        </p:txBody>
      </p:sp>
      <p:grpSp>
        <p:nvGrpSpPr>
          <p:cNvPr id="4102" name="Group 4"/>
          <p:cNvGrpSpPr>
            <a:grpSpLocks/>
          </p:cNvGrpSpPr>
          <p:nvPr/>
        </p:nvGrpSpPr>
        <p:grpSpPr bwMode="auto">
          <a:xfrm>
            <a:off x="0" y="3352800"/>
            <a:ext cx="8763000" cy="1755775"/>
            <a:chOff x="0" y="2112"/>
            <a:chExt cx="5520" cy="1106"/>
          </a:xfrm>
        </p:grpSpPr>
        <p:pic>
          <p:nvPicPr>
            <p:cNvPr id="4103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112"/>
              <a:ext cx="5520" cy="1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4" name="AutoShape 6"/>
            <p:cNvSpPr>
              <a:spLocks noChangeArrowheads="1"/>
            </p:cNvSpPr>
            <p:nvPr/>
          </p:nvSpPr>
          <p:spPr bwMode="auto">
            <a:xfrm>
              <a:off x="4896" y="2112"/>
              <a:ext cx="528" cy="960"/>
            </a:xfrm>
            <a:prstGeom prst="homePlate">
              <a:avLst>
                <a:gd name="adj" fmla="val 25000"/>
              </a:avLst>
            </a:prstGeom>
            <a:solidFill>
              <a:srgbClr val="CC99FF"/>
            </a:solidFill>
            <a:ln w="1905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" name="Footer Placeholder 1"/>
          <p:cNvSpPr txBox="1">
            <a:spLocks/>
          </p:cNvSpPr>
          <p:nvPr/>
        </p:nvSpPr>
        <p:spPr bwMode="auto">
          <a:xfrm>
            <a:off x="685800" y="6248400"/>
            <a:ext cx="548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9pPr>
          </a:lstStyle>
          <a:p>
            <a:r>
              <a:rPr lang="en-US" smtClean="0"/>
              <a:t>Operations  Management  --  Prof. Juran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10484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4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499" grpId="0" build="p" autoUpdateAnimBg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D47676C6-AEEB-4C3D-8E02-3BD998CF7B92}" type="slidenum">
              <a:rPr lang="en-US" sz="1400" smtClean="0"/>
              <a:pPr eaLnBrk="1" hangingPunct="1"/>
              <a:t>55</a:t>
            </a:fld>
            <a:endParaRPr lang="en-US" sz="1400" smtClean="0"/>
          </a:p>
        </p:txBody>
      </p:sp>
      <p:sp>
        <p:nvSpPr>
          <p:cNvPr id="6148" name="Rectangle 2"/>
          <p:cNvSpPr>
            <a:spLocks noChangeArrowheads="1"/>
          </p:cNvSpPr>
          <p:nvPr/>
        </p:nvSpPr>
        <p:spPr bwMode="auto">
          <a:xfrm>
            <a:off x="7237413" y="6399213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/>
          <a:lstStyle/>
          <a:p>
            <a:pPr algn="r" eaLnBrk="0" hangingPunct="0"/>
            <a:endParaRPr lang="en-US" sz="1000">
              <a:latin typeface="Times New Roman" pitchFamily="18" charset="0"/>
            </a:endParaRPr>
          </a:p>
        </p:txBody>
      </p:sp>
      <p:sp>
        <p:nvSpPr>
          <p:cNvPr id="614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50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556625" cy="1130300"/>
          </a:xfrm>
          <a:noFill/>
        </p:spPr>
        <p:txBody>
          <a:bodyPr lIns="90488" tIns="44450" rIns="90488" bIns="44450" anchor="t"/>
          <a:lstStyle/>
          <a:p>
            <a:r>
              <a:rPr lang="en-US" sz="3600" smtClean="0"/>
              <a:t>Measures of Supply-Chain Performance</a:t>
            </a:r>
          </a:p>
        </p:txBody>
      </p:sp>
      <p:sp>
        <p:nvSpPr>
          <p:cNvPr id="615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28600" y="1295400"/>
            <a:ext cx="8534400" cy="3733800"/>
          </a:xfrm>
          <a:noFill/>
        </p:spPr>
        <p:txBody>
          <a:bodyPr lIns="90488" tIns="44450" rIns="90488" bIns="44450"/>
          <a:lstStyle/>
          <a:p>
            <a:pPr marL="533400" indent="-533400">
              <a:lnSpc>
                <a:spcPct val="90000"/>
              </a:lnSpc>
            </a:pPr>
            <a:r>
              <a:rPr lang="en-US" sz="2400" smtClean="0"/>
              <a:t>One of the most commonly used measures in all of operations management is “Inventory Turnover”</a:t>
            </a:r>
          </a:p>
          <a:p>
            <a:pPr marL="533400" indent="-533400">
              <a:lnSpc>
                <a:spcPct val="90000"/>
              </a:lnSpc>
              <a:buFontTx/>
              <a:buNone/>
            </a:pPr>
            <a:endParaRPr lang="en-US" sz="2400" smtClean="0"/>
          </a:p>
          <a:p>
            <a:pPr marL="533400" indent="-533400">
              <a:lnSpc>
                <a:spcPct val="90000"/>
              </a:lnSpc>
            </a:pPr>
            <a:endParaRPr lang="en-US" sz="2400" smtClean="0"/>
          </a:p>
          <a:p>
            <a:pPr marL="914400" lvl="1" indent="-457200">
              <a:lnSpc>
                <a:spcPct val="90000"/>
              </a:lnSpc>
              <a:buFontTx/>
              <a:buNone/>
            </a:pPr>
            <a:endParaRPr lang="en-US" sz="2000" smtClean="0"/>
          </a:p>
          <a:p>
            <a:pPr marL="533400" indent="-533400">
              <a:lnSpc>
                <a:spcPct val="90000"/>
              </a:lnSpc>
            </a:pPr>
            <a:endParaRPr lang="en-US" sz="2400" smtClean="0"/>
          </a:p>
          <a:p>
            <a:pPr marL="533400" indent="-533400">
              <a:lnSpc>
                <a:spcPct val="90000"/>
              </a:lnSpc>
            </a:pPr>
            <a:r>
              <a:rPr lang="en-US" sz="2400" smtClean="0"/>
              <a:t>In situations where distribution inventory is dominant, “Weeks of Supply” is preferred and measures how many weeks’ worth of inventory is in the system at a particular time </a:t>
            </a:r>
          </a:p>
          <a:p>
            <a:pPr marL="533400" indent="-533400">
              <a:lnSpc>
                <a:spcPct val="90000"/>
              </a:lnSpc>
              <a:buFontTx/>
              <a:buNone/>
            </a:pPr>
            <a:endParaRPr lang="en-US" sz="2400" smtClean="0"/>
          </a:p>
          <a:p>
            <a:pPr marL="533400" indent="-533400">
              <a:lnSpc>
                <a:spcPct val="90000"/>
              </a:lnSpc>
              <a:buFontTx/>
              <a:buNone/>
            </a:pPr>
            <a:endParaRPr lang="en-US" sz="2400" smtClean="0"/>
          </a:p>
        </p:txBody>
      </p:sp>
      <p:sp>
        <p:nvSpPr>
          <p:cNvPr id="6152" name="Text Box 6"/>
          <p:cNvSpPr txBox="1">
            <a:spLocks noChangeArrowheads="1"/>
          </p:cNvSpPr>
          <p:nvPr/>
        </p:nvSpPr>
        <p:spPr bwMode="auto">
          <a:xfrm>
            <a:off x="7620000" y="3581400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lang="en-US">
              <a:latin typeface="Times New Roman" pitchFamily="18" charset="0"/>
            </a:endParaRPr>
          </a:p>
        </p:txBody>
      </p:sp>
      <p:graphicFrame>
        <p:nvGraphicFramePr>
          <p:cNvPr id="236551" name="Object 7"/>
          <p:cNvGraphicFramePr>
            <a:graphicFrameLocks noChangeAspect="1"/>
          </p:cNvGraphicFramePr>
          <p:nvPr/>
        </p:nvGraphicFramePr>
        <p:xfrm>
          <a:off x="685800" y="2133600"/>
          <a:ext cx="72390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82" name="Equation" r:id="rId4" imgW="2895600" imgH="381000" progId="Equation.3">
                  <p:embed/>
                </p:oleObj>
              </mc:Choice>
              <mc:Fallback>
                <p:oleObj name="Equation" r:id="rId4" imgW="2895600" imgH="3810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133600"/>
                        <a:ext cx="7239000" cy="952500"/>
                      </a:xfrm>
                      <a:prstGeom prst="rect">
                        <a:avLst/>
                      </a:prstGeom>
                      <a:solidFill>
                        <a:srgbClr val="99CCFF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>
                        <a:outerShdw dist="107763" dir="2700000" algn="ctr" rotWithShape="0">
                          <a:srgbClr val="808080"/>
                        </a:outerShdw>
                      </a:effec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6552" name="Object 8"/>
          <p:cNvGraphicFramePr>
            <a:graphicFrameLocks noChangeAspect="1"/>
          </p:cNvGraphicFramePr>
          <p:nvPr/>
        </p:nvGraphicFramePr>
        <p:xfrm>
          <a:off x="304800" y="4953000"/>
          <a:ext cx="838200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83" name="Equation" r:id="rId6" imgW="3416300" imgH="419100" progId="Equation.3">
                  <p:embed/>
                </p:oleObj>
              </mc:Choice>
              <mc:Fallback>
                <p:oleObj name="Equation" r:id="rId6" imgW="3416300" imgH="4191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4953000"/>
                        <a:ext cx="8382000" cy="1028700"/>
                      </a:xfrm>
                      <a:prstGeom prst="rect">
                        <a:avLst/>
                      </a:prstGeom>
                      <a:solidFill>
                        <a:srgbClr val="99CCFF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>
                        <a:outerShdw dist="107763" dir="2700000" algn="ctr" rotWithShape="0">
                          <a:srgbClr val="808080"/>
                        </a:outerShdw>
                      </a:effec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Footer Placeholder 1"/>
          <p:cNvSpPr txBox="1">
            <a:spLocks/>
          </p:cNvSpPr>
          <p:nvPr/>
        </p:nvSpPr>
        <p:spPr bwMode="auto">
          <a:xfrm>
            <a:off x="685800" y="6248400"/>
            <a:ext cx="548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9pPr>
          </a:lstStyle>
          <a:p>
            <a:r>
              <a:rPr lang="en-US" smtClean="0"/>
              <a:t>Operations  Management  --  Prof. Juran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34525872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6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6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65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65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DD61324E-B760-4992-B563-6507976B3AB1}" type="slidenum">
              <a:rPr lang="en-US" sz="1400" smtClean="0"/>
              <a:pPr eaLnBrk="1" hangingPunct="1"/>
              <a:t>56</a:t>
            </a:fld>
            <a:endParaRPr lang="en-US" sz="1400" smtClean="0"/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458200" cy="838200"/>
          </a:xfrm>
          <a:noFill/>
        </p:spPr>
        <p:txBody>
          <a:bodyPr lIns="90488" tIns="44450" rIns="90488" bIns="44450" anchor="t"/>
          <a:lstStyle/>
          <a:p>
            <a:pPr eaLnBrk="1" hangingPunct="1"/>
            <a:r>
              <a:rPr lang="en-US" sz="2800" smtClean="0"/>
              <a:t>Example: Supply-Chain Performance Measurement</a:t>
            </a:r>
            <a:r>
              <a:rPr lang="en-US" sz="3600" b="1" smtClean="0"/>
              <a:t> </a:t>
            </a:r>
          </a:p>
        </p:txBody>
      </p:sp>
      <p:sp>
        <p:nvSpPr>
          <p:cNvPr id="238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066800"/>
            <a:ext cx="7848600" cy="4117975"/>
          </a:xfrm>
          <a:solidFill>
            <a:srgbClr val="CCCCFF"/>
          </a:solidFill>
          <a:ln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marL="0" indent="0" eaLnBrk="1" hangingPunct="1">
              <a:buFontTx/>
              <a:buNone/>
            </a:pPr>
            <a:r>
              <a:rPr lang="en-US" sz="2400" smtClean="0"/>
              <a:t>Suppose a company’s new annual report claims their costs of goods sold for the year is $160 million and their total average inventory (production materials + work-in-process) is worth $35 million.  This company normally has an inventory turn ratio of 10.  </a:t>
            </a:r>
          </a:p>
          <a:p>
            <a:pPr marL="0" indent="0" eaLnBrk="1" hangingPunct="1">
              <a:buFontTx/>
              <a:buNone/>
            </a:pPr>
            <a:endParaRPr lang="en-US" sz="2400" smtClean="0"/>
          </a:p>
          <a:p>
            <a:pPr marL="0" indent="0" eaLnBrk="1" hangingPunct="1">
              <a:buFontTx/>
              <a:buNone/>
            </a:pPr>
            <a:r>
              <a:rPr lang="en-US" sz="2400" smtClean="0"/>
              <a:t>What is this year’s  Inventory Turnover ratio?  </a:t>
            </a:r>
          </a:p>
          <a:p>
            <a:pPr marL="0" indent="0" eaLnBrk="1" hangingPunct="1">
              <a:buFontTx/>
              <a:buNone/>
            </a:pPr>
            <a:endParaRPr lang="en-US" sz="2400" smtClean="0"/>
          </a:p>
          <a:p>
            <a:pPr marL="0" indent="0" eaLnBrk="1" hangingPunct="1">
              <a:buFontTx/>
              <a:buNone/>
            </a:pPr>
            <a:r>
              <a:rPr lang="en-US" sz="2400" smtClean="0"/>
              <a:t>What does it mean?</a:t>
            </a:r>
          </a:p>
          <a:p>
            <a:pPr marL="0" indent="0" eaLnBrk="1" hangingPunct="1">
              <a:buFontTx/>
              <a:buNone/>
            </a:pPr>
            <a:endParaRPr lang="en-US" sz="2400" smtClean="0"/>
          </a:p>
        </p:txBody>
      </p:sp>
      <p:sp>
        <p:nvSpPr>
          <p:cNvPr id="6" name="Footer Placeholder 1"/>
          <p:cNvSpPr txBox="1">
            <a:spLocks/>
          </p:cNvSpPr>
          <p:nvPr/>
        </p:nvSpPr>
        <p:spPr bwMode="auto">
          <a:xfrm>
            <a:off x="685800" y="6248400"/>
            <a:ext cx="548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9pPr>
          </a:lstStyle>
          <a:p>
            <a:r>
              <a:rPr lang="en-US" smtClean="0"/>
              <a:t>Operations  Management  --  Prof. Juran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24277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8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8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8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595" grpId="0" build="p" autoUpdateAnimBg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7539878B-CEE2-46C7-9CD9-BDF16434CC5E}" type="slidenum">
              <a:rPr lang="en-US" sz="1400" smtClean="0"/>
              <a:pPr eaLnBrk="1" hangingPunct="1"/>
              <a:t>57</a:t>
            </a:fld>
            <a:endParaRPr lang="en-US" sz="1400" smtClean="0"/>
          </a:p>
        </p:txBody>
      </p:sp>
      <p:sp>
        <p:nvSpPr>
          <p:cNvPr id="8196" name="Rectangle 2"/>
          <p:cNvSpPr>
            <a:spLocks noChangeArrowheads="1"/>
          </p:cNvSpPr>
          <p:nvPr/>
        </p:nvSpPr>
        <p:spPr bwMode="auto">
          <a:xfrm>
            <a:off x="7237413" y="6399213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/>
          <a:lstStyle/>
          <a:p>
            <a:pPr algn="r" eaLnBrk="0" hangingPunct="0"/>
            <a:endParaRPr lang="en-US" sz="1000">
              <a:latin typeface="Times New Roman" pitchFamily="18" charset="0"/>
            </a:endParaRPr>
          </a:p>
        </p:txBody>
      </p:sp>
      <p:sp>
        <p:nvSpPr>
          <p:cNvPr id="819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8" name="Text Box 4"/>
          <p:cNvSpPr txBox="1">
            <a:spLocks noChangeArrowheads="1"/>
          </p:cNvSpPr>
          <p:nvPr/>
        </p:nvSpPr>
        <p:spPr bwMode="auto">
          <a:xfrm>
            <a:off x="7620000" y="3810000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lang="en-US">
              <a:latin typeface="Times New Roman" pitchFamily="18" charset="0"/>
            </a:endParaRPr>
          </a:p>
        </p:txBody>
      </p:sp>
      <p:graphicFrame>
        <p:nvGraphicFramePr>
          <p:cNvPr id="8199" name="Object 5"/>
          <p:cNvGraphicFramePr>
            <a:graphicFrameLocks noChangeAspect="1"/>
          </p:cNvGraphicFramePr>
          <p:nvPr/>
        </p:nvGraphicFramePr>
        <p:xfrm>
          <a:off x="228600" y="857250"/>
          <a:ext cx="8534400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2" name="Equation" r:id="rId4" imgW="2895600" imgH="381000" progId="Equation.3">
                  <p:embed/>
                </p:oleObj>
              </mc:Choice>
              <mc:Fallback>
                <p:oleObj name="Equation" r:id="rId4" imgW="2895600" imgH="3810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857250"/>
                        <a:ext cx="8534400" cy="1123950"/>
                      </a:xfrm>
                      <a:prstGeom prst="rect">
                        <a:avLst/>
                      </a:prstGeom>
                      <a:solidFill>
                        <a:srgbClr val="11ED6A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>
                        <a:outerShdw dist="107763" dir="2700000" algn="ctr" rotWithShape="0">
                          <a:srgbClr val="808080"/>
                        </a:outerShdw>
                      </a:effec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200" name="Picture 6"/>
          <p:cNvPicPr>
            <a:picLocks noGrp="1" noChangeAspect="1" noChangeArrowheads="1"/>
          </p:cNvPicPr>
          <p:nvPr>
            <p:ph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71600" y="3513138"/>
            <a:ext cx="6296025" cy="1363662"/>
          </a:xfrm>
          <a:noFill/>
        </p:spPr>
      </p:pic>
      <p:sp>
        <p:nvSpPr>
          <p:cNvPr id="9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85800" y="6248400"/>
            <a:ext cx="5486400" cy="457200"/>
          </a:xfrm>
          <a:noFill/>
        </p:spPr>
        <p:txBody>
          <a:bodyPr/>
          <a:lstStyle/>
          <a:p>
            <a:pPr algn="l"/>
            <a:r>
              <a:rPr lang="en-US" dirty="0" smtClean="0"/>
              <a:t>Operations  Management  --  Prof. Juran</a:t>
            </a:r>
          </a:p>
        </p:txBody>
      </p:sp>
    </p:spTree>
    <p:extLst>
      <p:ext uri="{BB962C8B-B14F-4D97-AF65-F5344CB8AC3E}">
        <p14:creationId xmlns:p14="http://schemas.microsoft.com/office/powerpoint/2010/main" val="389071242"/>
      </p:ext>
    </p:extLst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B70A6B9E-DE00-4AF7-9C34-59D01450B2AF}" type="slidenum">
              <a:rPr lang="en-US" sz="1400" smtClean="0"/>
              <a:pPr eaLnBrk="1" hangingPunct="1"/>
              <a:t>58</a:t>
            </a:fld>
            <a:endParaRPr lang="en-US" sz="1400" smtClean="0"/>
          </a:p>
        </p:txBody>
      </p:sp>
      <p:sp>
        <p:nvSpPr>
          <p:cNvPr id="9220" name="Rectangle 2"/>
          <p:cNvSpPr>
            <a:spLocks noChangeArrowheads="1"/>
          </p:cNvSpPr>
          <p:nvPr/>
        </p:nvSpPr>
        <p:spPr bwMode="auto">
          <a:xfrm>
            <a:off x="7237413" y="6399213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/>
          <a:lstStyle/>
          <a:p>
            <a:pPr algn="r" eaLnBrk="0" hangingPunct="0"/>
            <a:endParaRPr lang="en-US" sz="1000">
              <a:latin typeface="Times New Roman" pitchFamily="18" charset="0"/>
            </a:endParaRPr>
          </a:p>
        </p:txBody>
      </p:sp>
      <p:sp>
        <p:nvSpPr>
          <p:cNvPr id="922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2" name="Text Box 4"/>
          <p:cNvSpPr txBox="1">
            <a:spLocks noChangeArrowheads="1"/>
          </p:cNvSpPr>
          <p:nvPr/>
        </p:nvSpPr>
        <p:spPr bwMode="auto">
          <a:xfrm>
            <a:off x="7620000" y="3810000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lang="en-US">
              <a:latin typeface="Times New Roman" pitchFamily="18" charset="0"/>
            </a:endParaRPr>
          </a:p>
        </p:txBody>
      </p:sp>
      <p:sp>
        <p:nvSpPr>
          <p:cNvPr id="9223" name="Rectangle 5"/>
          <p:cNvSpPr>
            <a:spLocks noChangeArrowheads="1"/>
          </p:cNvSpPr>
          <p:nvPr/>
        </p:nvSpPr>
        <p:spPr bwMode="auto">
          <a:xfrm>
            <a:off x="609600" y="904875"/>
            <a:ext cx="769620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en-US"/>
              <a:t>Since the company’s normal inventory turnover ratio is 10, a drop to 4.57 means that the inventory is not turning over as quickly as it had in the past.  </a:t>
            </a:r>
          </a:p>
          <a:p>
            <a:pPr algn="l"/>
            <a:endParaRPr lang="en-US"/>
          </a:p>
          <a:p>
            <a:pPr algn="l"/>
            <a:r>
              <a:rPr lang="en-US"/>
              <a:t>In other words, they now have more inventory relative to their cost of goods sold than before.</a:t>
            </a:r>
          </a:p>
          <a:p>
            <a:pPr algn="l"/>
            <a:endParaRPr lang="en-US"/>
          </a:p>
          <a:p>
            <a:pPr algn="l"/>
            <a:r>
              <a:rPr lang="en-US"/>
              <a:t>What else would you want to know about this situation?</a:t>
            </a:r>
          </a:p>
          <a:p>
            <a:pPr algn="l"/>
            <a:endParaRPr lang="en-US"/>
          </a:p>
        </p:txBody>
      </p:sp>
      <p:sp>
        <p:nvSpPr>
          <p:cNvPr id="8" name="Footer Placeholder 1"/>
          <p:cNvSpPr txBox="1">
            <a:spLocks/>
          </p:cNvSpPr>
          <p:nvPr/>
        </p:nvSpPr>
        <p:spPr bwMode="auto">
          <a:xfrm>
            <a:off x="685800" y="6248400"/>
            <a:ext cx="548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9pPr>
          </a:lstStyle>
          <a:p>
            <a:r>
              <a:rPr lang="en-US" smtClean="0"/>
              <a:t>Operations  Management  --  Prof. Juran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21079612"/>
      </p:ext>
    </p:extLst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3A231AF8-3937-4CFE-925B-35FA1A5BCF19}" type="slidenum">
              <a:rPr lang="en-US" sz="1400" smtClean="0"/>
              <a:pPr eaLnBrk="1" hangingPunct="1"/>
              <a:t>59</a:t>
            </a:fld>
            <a:endParaRPr lang="en-US" sz="1400" smtClean="0"/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Supply Chain Strategy</a:t>
            </a:r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Marshall Fisher:</a:t>
            </a:r>
          </a:p>
          <a:p>
            <a:pPr eaLnBrk="1" hangingPunct="1"/>
            <a:r>
              <a:rPr lang="en-US" smtClean="0"/>
              <a:t>Adverse effects of price promotions</a:t>
            </a:r>
          </a:p>
          <a:p>
            <a:pPr eaLnBrk="1" hangingPunct="1"/>
            <a:r>
              <a:rPr lang="en-US" smtClean="0"/>
              <a:t>Functional vs. Innovative products</a:t>
            </a:r>
          </a:p>
          <a:p>
            <a:pPr eaLnBrk="1" hangingPunct="1">
              <a:buFontTx/>
              <a:buNone/>
            </a:pPr>
            <a:endParaRPr lang="en-US" smtClean="0"/>
          </a:p>
        </p:txBody>
      </p:sp>
      <p:sp>
        <p:nvSpPr>
          <p:cNvPr id="6" name="Footer Placeholder 1"/>
          <p:cNvSpPr txBox="1">
            <a:spLocks/>
          </p:cNvSpPr>
          <p:nvPr/>
        </p:nvSpPr>
        <p:spPr bwMode="auto">
          <a:xfrm>
            <a:off x="685800" y="6248400"/>
            <a:ext cx="548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9pPr>
          </a:lstStyle>
          <a:p>
            <a:r>
              <a:rPr lang="en-US" smtClean="0"/>
              <a:t>Operations  Management  --  Prof. Juran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3971369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27CDEDE3-0209-475E-9AB7-9F11F562FCB1}" type="slidenum">
              <a:rPr lang="en-US" sz="1400" smtClean="0"/>
              <a:pPr eaLnBrk="1" hangingPunct="1"/>
              <a:t>60</a:t>
            </a:fld>
            <a:endParaRPr lang="en-US" sz="1400" smtClean="0"/>
          </a:p>
        </p:txBody>
      </p:sp>
      <p:sp>
        <p:nvSpPr>
          <p:cNvPr id="12292" name="Rectangle 2"/>
          <p:cNvSpPr>
            <a:spLocks noChangeArrowheads="1"/>
          </p:cNvSpPr>
          <p:nvPr/>
        </p:nvSpPr>
        <p:spPr bwMode="auto">
          <a:xfrm>
            <a:off x="7237413" y="6399213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/>
          <a:lstStyle/>
          <a:p>
            <a:pPr algn="r" eaLnBrk="0" hangingPunct="0"/>
            <a:endParaRPr lang="en-US" sz="1000">
              <a:latin typeface="Times New Roman" pitchFamily="18" charset="0"/>
            </a:endParaRPr>
          </a:p>
        </p:txBody>
      </p:sp>
      <p:sp>
        <p:nvSpPr>
          <p:cNvPr id="1229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9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457200"/>
            <a:ext cx="9144000" cy="1066800"/>
          </a:xfrm>
          <a:noFill/>
        </p:spPr>
        <p:txBody>
          <a:bodyPr lIns="90488" tIns="44450" rIns="90488" bIns="44450" anchor="t"/>
          <a:lstStyle/>
          <a:p>
            <a:pPr eaLnBrk="1" hangingPunct="1"/>
            <a:r>
              <a:rPr lang="en-US" sz="3600" smtClean="0"/>
              <a:t>Hau Lee’s Supply Chain Concepts</a:t>
            </a:r>
          </a:p>
        </p:txBody>
      </p:sp>
      <p:sp>
        <p:nvSpPr>
          <p:cNvPr id="24576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914400" y="1371600"/>
            <a:ext cx="7848600" cy="5181600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sz="2400" smtClean="0"/>
              <a:t>Hau Lee’s approach to supply chains centers on aligning the supply chain with process side uncertainties (focus on the supply side)</a:t>
            </a:r>
          </a:p>
          <a:p>
            <a:pPr eaLnBrk="1" hangingPunct="1"/>
            <a:r>
              <a:rPr lang="en-US" sz="2400" smtClean="0"/>
              <a:t>A </a:t>
            </a:r>
            <a:r>
              <a:rPr lang="en-US" sz="2400" i="1" smtClean="0"/>
              <a:t>stable supply process</a:t>
            </a:r>
            <a:r>
              <a:rPr lang="en-US" sz="2400" smtClean="0"/>
              <a:t> has mature technologies and an </a:t>
            </a:r>
            <a:r>
              <a:rPr lang="en-US" sz="2400" i="1" smtClean="0"/>
              <a:t>evolving supply process</a:t>
            </a:r>
            <a:r>
              <a:rPr lang="en-US" sz="2400" smtClean="0"/>
              <a:t> has rapidly changing technologies</a:t>
            </a:r>
          </a:p>
          <a:p>
            <a:pPr eaLnBrk="1" hangingPunct="1"/>
            <a:r>
              <a:rPr lang="en-US" sz="2400" smtClean="0"/>
              <a:t>Types of Supply Chains</a:t>
            </a:r>
          </a:p>
          <a:p>
            <a:pPr lvl="1" eaLnBrk="1" hangingPunct="1"/>
            <a:r>
              <a:rPr lang="en-US" sz="2400" smtClean="0"/>
              <a:t>Efficient</a:t>
            </a:r>
          </a:p>
          <a:p>
            <a:pPr lvl="1" eaLnBrk="1" hangingPunct="1"/>
            <a:r>
              <a:rPr lang="en-US" sz="2400" smtClean="0"/>
              <a:t>Risk-Hedging</a:t>
            </a:r>
          </a:p>
          <a:p>
            <a:pPr lvl="1" eaLnBrk="1" hangingPunct="1"/>
            <a:r>
              <a:rPr lang="en-US" sz="2400" smtClean="0"/>
              <a:t>Responsive</a:t>
            </a:r>
          </a:p>
          <a:p>
            <a:pPr lvl="1" eaLnBrk="1" hangingPunct="1"/>
            <a:r>
              <a:rPr lang="en-US" sz="2400" smtClean="0"/>
              <a:t>Agile</a:t>
            </a:r>
          </a:p>
        </p:txBody>
      </p:sp>
      <p:sp>
        <p:nvSpPr>
          <p:cNvPr id="8" name="Footer Placeholder 1"/>
          <p:cNvSpPr txBox="1">
            <a:spLocks/>
          </p:cNvSpPr>
          <p:nvPr/>
        </p:nvSpPr>
        <p:spPr bwMode="auto">
          <a:xfrm>
            <a:off x="685800" y="6248400"/>
            <a:ext cx="548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9pPr>
          </a:lstStyle>
          <a:p>
            <a:r>
              <a:rPr lang="en-US" smtClean="0"/>
              <a:t>Operations  Management  --  Prof. Juran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51263599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57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57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57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57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57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57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457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57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457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57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457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57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457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57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65" grpId="0" build="p" autoUpdateAnimBg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802A5411-C4BF-4F00-82D7-AFB2608A54B7}" type="slidenum">
              <a:rPr lang="en-US" sz="1400" smtClean="0"/>
              <a:pPr eaLnBrk="1" hangingPunct="1"/>
              <a:t>61</a:t>
            </a:fld>
            <a:endParaRPr lang="en-US" sz="1400" smtClean="0"/>
          </a:p>
        </p:txBody>
      </p:sp>
      <p:pic>
        <p:nvPicPr>
          <p:cNvPr id="1126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1981200"/>
            <a:ext cx="8763000" cy="2362200"/>
          </a:xfrm>
          <a:noFill/>
        </p:spPr>
      </p:pic>
      <p:sp>
        <p:nvSpPr>
          <p:cNvPr id="5" name="Footer Placeholder 1"/>
          <p:cNvSpPr txBox="1">
            <a:spLocks/>
          </p:cNvSpPr>
          <p:nvPr/>
        </p:nvSpPr>
        <p:spPr bwMode="auto">
          <a:xfrm>
            <a:off x="685800" y="6248400"/>
            <a:ext cx="548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9pPr>
          </a:lstStyle>
          <a:p>
            <a:r>
              <a:rPr lang="en-US" smtClean="0"/>
              <a:t>Operations  Management  --  Prof. Juran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6177976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C609A3CB-D46F-480D-AEE7-FD2B5EA685C7}" type="slidenum">
              <a:rPr lang="en-US" sz="1400" smtClean="0"/>
              <a:pPr eaLnBrk="1" hangingPunct="1"/>
              <a:t>62</a:t>
            </a:fld>
            <a:endParaRPr lang="en-US" sz="1400" smtClean="0"/>
          </a:p>
        </p:txBody>
      </p:sp>
      <p:sp>
        <p:nvSpPr>
          <p:cNvPr id="13316" name="Rectangle 2"/>
          <p:cNvSpPr>
            <a:spLocks noChangeArrowheads="1"/>
          </p:cNvSpPr>
          <p:nvPr/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/>
          <a:lstStyle/>
          <a:p>
            <a:pPr algn="r" eaLnBrk="0" hangingPunct="0"/>
            <a:endParaRPr lang="en-US" sz="1000">
              <a:latin typeface="Times New Roman" pitchFamily="18" charset="0"/>
            </a:endParaRPr>
          </a:p>
        </p:txBody>
      </p:sp>
      <p:sp>
        <p:nvSpPr>
          <p:cNvPr id="1331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8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="t"/>
          <a:lstStyle/>
          <a:p>
            <a:pPr eaLnBrk="1" hangingPunct="1"/>
            <a:r>
              <a:rPr lang="en-US" sz="3600" smtClean="0"/>
              <a:t>Hau Lee’s Uncertainty Framework</a:t>
            </a:r>
          </a:p>
        </p:txBody>
      </p:sp>
      <p:pic>
        <p:nvPicPr>
          <p:cNvPr id="1331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2057400"/>
            <a:ext cx="8686800" cy="2393950"/>
          </a:xfrm>
          <a:noFill/>
        </p:spPr>
      </p:pic>
      <p:sp>
        <p:nvSpPr>
          <p:cNvPr id="8" name="Footer Placeholder 1"/>
          <p:cNvSpPr txBox="1">
            <a:spLocks/>
          </p:cNvSpPr>
          <p:nvPr/>
        </p:nvSpPr>
        <p:spPr bwMode="auto">
          <a:xfrm>
            <a:off x="685800" y="6248400"/>
            <a:ext cx="548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9pPr>
          </a:lstStyle>
          <a:p>
            <a:r>
              <a:rPr lang="en-US" smtClean="0"/>
              <a:t>Operations  Management  --  Prof. Juran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23441866"/>
      </p:ext>
    </p:extLst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2AFBB53E-0F39-4B2D-8ECE-7898E6BD2788}" type="slidenum">
              <a:rPr lang="en-US" sz="1400" smtClean="0"/>
              <a:pPr eaLnBrk="1" hangingPunct="1"/>
              <a:t>63</a:t>
            </a:fld>
            <a:endParaRPr lang="en-US" sz="1400" smtClean="0"/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8001000" cy="838200"/>
          </a:xfrm>
          <a:noFill/>
        </p:spPr>
        <p:txBody>
          <a:bodyPr lIns="90488" tIns="44450" rIns="90488" bIns="44450" anchor="t"/>
          <a:lstStyle/>
          <a:p>
            <a:pPr eaLnBrk="1" hangingPunct="1"/>
            <a:r>
              <a:rPr lang="en-US" sz="3600" smtClean="0"/>
              <a:t>Value Density</a:t>
            </a:r>
            <a:endParaRPr lang="en-US" sz="3600" i="1" smtClean="0">
              <a:solidFill>
                <a:schemeClr val="tx1"/>
              </a:solidFill>
            </a:endParaRPr>
          </a:p>
        </p:txBody>
      </p:sp>
      <p:sp>
        <p:nvSpPr>
          <p:cNvPr id="252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371600"/>
            <a:ext cx="7620000" cy="4876800"/>
          </a:xfrm>
          <a:noFill/>
        </p:spPr>
        <p:txBody>
          <a:bodyPr lIns="90488" tIns="44450" rIns="90488" bIns="44450"/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solidFill>
                  <a:srgbClr val="FF0000"/>
                </a:solidFill>
              </a:rPr>
              <a:t>Value density</a:t>
            </a:r>
            <a:r>
              <a:rPr lang="en-US" smtClean="0"/>
              <a:t> is defined as the value of an item per pound of weight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en-US" smtClean="0"/>
              <a:t>An important measure when deciding where items should be stocked geographically and how they should be shipped</a:t>
            </a:r>
          </a:p>
        </p:txBody>
      </p:sp>
      <p:sp>
        <p:nvSpPr>
          <p:cNvPr id="6" name="Footer Placeholder 1"/>
          <p:cNvSpPr txBox="1">
            <a:spLocks/>
          </p:cNvSpPr>
          <p:nvPr/>
        </p:nvSpPr>
        <p:spPr bwMode="auto">
          <a:xfrm>
            <a:off x="685800" y="6248400"/>
            <a:ext cx="548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9pPr>
          </a:lstStyle>
          <a:p>
            <a:r>
              <a:rPr lang="en-US" smtClean="0"/>
              <a:t>Operations  Management  --  Prof. Juran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79786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2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2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931" grpId="0" build="p" autoUpdateAnimBg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F707AB7C-C84E-4F15-AB1D-2B56F8E02BE5}" type="slidenum">
              <a:rPr lang="en-US" sz="1400" smtClean="0"/>
              <a:pPr eaLnBrk="1" hangingPunct="1"/>
              <a:t>64</a:t>
            </a:fld>
            <a:endParaRPr lang="en-US" sz="1400" smtClean="0"/>
          </a:p>
        </p:txBody>
      </p:sp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8077200" cy="838200"/>
          </a:xfrm>
          <a:noFill/>
        </p:spPr>
        <p:txBody>
          <a:bodyPr lIns="90488" tIns="44450" rIns="90488" bIns="44450" anchor="t"/>
          <a:lstStyle/>
          <a:p>
            <a:pPr eaLnBrk="1" hangingPunct="1"/>
            <a:r>
              <a:rPr lang="en-US" sz="3600" smtClean="0"/>
              <a:t>Mass Customization</a:t>
            </a:r>
            <a:endParaRPr lang="en-US" sz="3600" i="1" smtClean="0">
              <a:solidFill>
                <a:schemeClr val="tx1"/>
              </a:solidFill>
            </a:endParaRPr>
          </a:p>
        </p:txBody>
      </p:sp>
      <p:sp>
        <p:nvSpPr>
          <p:cNvPr id="25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447800"/>
            <a:ext cx="8458200" cy="4724400"/>
          </a:xfrm>
          <a:noFill/>
        </p:spPr>
        <p:txBody>
          <a:bodyPr lIns="90488" tIns="44450" rIns="90488" bIns="44450"/>
          <a:lstStyle/>
          <a:p>
            <a:pPr eaLnBrk="1" hangingPunct="1">
              <a:spcBef>
                <a:spcPct val="25000"/>
              </a:spcBef>
            </a:pPr>
            <a:r>
              <a:rPr lang="en-US" sz="2800" smtClean="0">
                <a:solidFill>
                  <a:srgbClr val="FF0000"/>
                </a:solidFill>
              </a:rPr>
              <a:t>Mass customization</a:t>
            </a:r>
            <a:r>
              <a:rPr lang="en-US" sz="2800" smtClean="0"/>
              <a:t> is a term used to describe the ability of a company to deliver highly customized products and services to different customers</a:t>
            </a:r>
          </a:p>
          <a:p>
            <a:pPr eaLnBrk="1" hangingPunct="1">
              <a:spcBef>
                <a:spcPct val="25000"/>
              </a:spcBef>
            </a:pPr>
            <a:r>
              <a:rPr lang="en-US" sz="2800" smtClean="0"/>
              <a:t>The key to mass customization is effectively postponing the tasks of differentiating a product for a specific customer until the latest possible point in the supply-chain network</a:t>
            </a:r>
          </a:p>
        </p:txBody>
      </p:sp>
      <p:sp>
        <p:nvSpPr>
          <p:cNvPr id="6" name="Footer Placeholder 1"/>
          <p:cNvSpPr txBox="1">
            <a:spLocks/>
          </p:cNvSpPr>
          <p:nvPr/>
        </p:nvSpPr>
        <p:spPr bwMode="auto">
          <a:xfrm>
            <a:off x="685800" y="6248400"/>
            <a:ext cx="548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9pPr>
          </a:lstStyle>
          <a:p>
            <a:r>
              <a:rPr lang="en-US" smtClean="0"/>
              <a:t>Operations  Management  --  Prof. Juran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77375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3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3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955" grpId="0" build="p" autoUpdateAnimBg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778EC54A-2F11-4132-A1BC-47CB3EB9EA0E}" type="slidenum">
              <a:rPr lang="en-US" sz="1400" smtClean="0"/>
              <a:pPr eaLnBrk="1" hangingPunct="1"/>
              <a:t>65</a:t>
            </a:fld>
            <a:endParaRPr lang="en-US" sz="1400" smtClean="0"/>
          </a:p>
        </p:txBody>
      </p:sp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Mass Customization</a:t>
            </a:r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114800"/>
          </a:xfrm>
        </p:spPr>
        <p:txBody>
          <a:bodyPr/>
          <a:lstStyle/>
          <a:p>
            <a:pPr eaLnBrk="1" hangingPunct="1"/>
            <a:r>
              <a:rPr lang="en-US" sz="2800" smtClean="0"/>
              <a:t>Principle 1: A product should be designed so it consists of independent modules that can be assembled into different forms of the product easily and inexpensively.</a:t>
            </a:r>
          </a:p>
          <a:p>
            <a:pPr eaLnBrk="1" hangingPunct="1"/>
            <a:r>
              <a:rPr lang="en-US" sz="2800" smtClean="0"/>
              <a:t>Principle 2: Manufacturing and service processes should be designed so that they consist of independent modules that can be moved or rearranged easily to support different distribution network strategies.</a:t>
            </a:r>
          </a:p>
        </p:txBody>
      </p:sp>
      <p:sp>
        <p:nvSpPr>
          <p:cNvPr id="6" name="Footer Placeholder 1"/>
          <p:cNvSpPr txBox="1">
            <a:spLocks/>
          </p:cNvSpPr>
          <p:nvPr/>
        </p:nvSpPr>
        <p:spPr bwMode="auto">
          <a:xfrm>
            <a:off x="685800" y="6248400"/>
            <a:ext cx="548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9pPr>
          </a:lstStyle>
          <a:p>
            <a:r>
              <a:rPr lang="en-US" smtClean="0"/>
              <a:t>Operations  Management  --  Prof. Juran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8256883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7ACB539C-8EAF-48D3-9B0D-557A18313624}" type="slidenum">
              <a:rPr lang="en-US" sz="1400" smtClean="0"/>
              <a:pPr eaLnBrk="1" hangingPunct="1"/>
              <a:t>66</a:t>
            </a:fld>
            <a:endParaRPr lang="en-US" sz="1400" smtClean="0"/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Mass Customization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Principle 3: The supply network — the positioning of the inventory and the location, number, and structure of service, manufacturing, and distribution facilities — should be designed to provide two capabilities. First, it must be able to supply the basic product to the facilities performing the customization in a cost-effective manner. Second, it must have the flexibility and the responsiveness to take individual customers’ orders and deliver the finished, customized good quickly.</a:t>
            </a:r>
          </a:p>
        </p:txBody>
      </p:sp>
      <p:sp>
        <p:nvSpPr>
          <p:cNvPr id="6" name="Footer Placeholder 1"/>
          <p:cNvSpPr txBox="1">
            <a:spLocks/>
          </p:cNvSpPr>
          <p:nvPr/>
        </p:nvSpPr>
        <p:spPr bwMode="auto">
          <a:xfrm>
            <a:off x="685800" y="6248400"/>
            <a:ext cx="548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9pPr>
          </a:lstStyle>
          <a:p>
            <a:r>
              <a:rPr lang="en-US" smtClean="0"/>
              <a:t>Operations  Management  --  Prof. Juran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3282049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940E37F0-A33B-4E9C-AC04-C1A762B1FF36}" type="slidenum">
              <a:rPr lang="en-US" sz="1400" smtClean="0"/>
              <a:pPr eaLnBrk="1" hangingPunct="1"/>
              <a:t>67</a:t>
            </a:fld>
            <a:endParaRPr lang="en-US" sz="1400" smtClean="0"/>
          </a:p>
        </p:txBody>
      </p:sp>
      <p:sp>
        <p:nvSpPr>
          <p:cNvPr id="23556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7" name="Text Box 3"/>
          <p:cNvSpPr txBox="1">
            <a:spLocks noChangeArrowheads="1"/>
          </p:cNvSpPr>
          <p:nvPr/>
        </p:nvSpPr>
        <p:spPr bwMode="auto">
          <a:xfrm>
            <a:off x="1524000" y="533400"/>
            <a:ext cx="6248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/>
              <a:t>Summary</a:t>
            </a:r>
            <a:endParaRPr lang="en-US" sz="3600" b="1"/>
          </a:p>
        </p:txBody>
      </p:sp>
      <p:sp>
        <p:nvSpPr>
          <p:cNvPr id="27136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04800" y="1524000"/>
            <a:ext cx="8610600" cy="4800600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dirty="0" smtClean="0"/>
              <a:t>Supply-Chain Management</a:t>
            </a:r>
          </a:p>
          <a:p>
            <a:pPr eaLnBrk="1" hangingPunct="1"/>
            <a:r>
              <a:rPr lang="en-US" dirty="0" smtClean="0"/>
              <a:t>Measuring Supply-Chain Performance</a:t>
            </a:r>
          </a:p>
          <a:p>
            <a:pPr eaLnBrk="1" hangingPunct="1"/>
            <a:r>
              <a:rPr lang="en-US" dirty="0" smtClean="0"/>
              <a:t>Outsourcing</a:t>
            </a:r>
          </a:p>
          <a:p>
            <a:pPr eaLnBrk="1" hangingPunct="1"/>
            <a:r>
              <a:rPr lang="en-US" dirty="0" smtClean="0"/>
              <a:t>Value Density</a:t>
            </a:r>
          </a:p>
          <a:p>
            <a:pPr eaLnBrk="1" hangingPunct="1"/>
            <a:r>
              <a:rPr lang="en-US" dirty="0" smtClean="0"/>
              <a:t>Mass Customization</a:t>
            </a:r>
          </a:p>
          <a:p>
            <a:pPr eaLnBrk="1" hangingPunct="1"/>
            <a:endParaRPr lang="en-US" dirty="0" smtClean="0"/>
          </a:p>
        </p:txBody>
      </p:sp>
      <p:sp>
        <p:nvSpPr>
          <p:cNvPr id="7" name="Footer Placeholder 1"/>
          <p:cNvSpPr txBox="1">
            <a:spLocks/>
          </p:cNvSpPr>
          <p:nvPr/>
        </p:nvSpPr>
        <p:spPr bwMode="auto">
          <a:xfrm>
            <a:off x="685800" y="6248400"/>
            <a:ext cx="548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Book Antiqua" pitchFamily="18" charset="0"/>
                <a:ea typeface="+mn-ea"/>
                <a:cs typeface="+mn-cs"/>
              </a:defRPr>
            </a:lvl9pPr>
          </a:lstStyle>
          <a:p>
            <a:r>
              <a:rPr lang="en-US" smtClean="0"/>
              <a:t>Operations  Management  --  Prof. Juran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64372461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1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1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1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1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1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1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1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1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1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1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364" grpId="0" build="p" autoUpdateAnimBg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825500" y="620713"/>
            <a:ext cx="7497763" cy="545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sz="4000"/>
              <a:t>Summary</a:t>
            </a:r>
          </a:p>
          <a:p>
            <a:pPr algn="l">
              <a:spcBef>
                <a:spcPct val="20000"/>
              </a:spcBef>
            </a:pPr>
            <a:r>
              <a:rPr lang="en-US"/>
              <a:t>Basic Definitions and Ideas</a:t>
            </a:r>
          </a:p>
          <a:p>
            <a:pPr algn="l">
              <a:spcBef>
                <a:spcPct val="20000"/>
              </a:spcBef>
              <a:buFontTx/>
              <a:buChar char="•"/>
            </a:pPr>
            <a:r>
              <a:rPr lang="en-US"/>
              <a:t>Reasons to Hold Inventory</a:t>
            </a:r>
          </a:p>
          <a:p>
            <a:pPr algn="l">
              <a:spcBef>
                <a:spcPct val="20000"/>
              </a:spcBef>
              <a:buFontTx/>
              <a:buChar char="•"/>
            </a:pPr>
            <a:r>
              <a:rPr lang="en-US"/>
              <a:t>Inventory Costs</a:t>
            </a:r>
          </a:p>
          <a:p>
            <a:pPr algn="l">
              <a:spcBef>
                <a:spcPct val="20000"/>
              </a:spcBef>
            </a:pPr>
            <a:r>
              <a:rPr lang="en-US"/>
              <a:t>Inventory Control Systems</a:t>
            </a:r>
          </a:p>
          <a:p>
            <a:pPr algn="l">
              <a:spcBef>
                <a:spcPct val="20000"/>
              </a:spcBef>
              <a:buFontTx/>
              <a:buChar char="•"/>
            </a:pPr>
            <a:r>
              <a:rPr lang="en-US"/>
              <a:t>Continuous Review Models</a:t>
            </a:r>
          </a:p>
          <a:p>
            <a:pPr lvl="1" algn="l">
              <a:spcBef>
                <a:spcPct val="20000"/>
              </a:spcBef>
              <a:buFontTx/>
              <a:buChar char="•"/>
            </a:pPr>
            <a:r>
              <a:rPr lang="en-US" sz="2000"/>
              <a:t>Basic EOQ Model</a:t>
            </a:r>
          </a:p>
          <a:p>
            <a:pPr lvl="1" algn="l">
              <a:spcBef>
                <a:spcPct val="20000"/>
              </a:spcBef>
              <a:buFontTx/>
              <a:buChar char="•"/>
            </a:pPr>
            <a:r>
              <a:rPr lang="en-US" sz="2000"/>
              <a:t>Quantity Discounts</a:t>
            </a:r>
          </a:p>
          <a:p>
            <a:pPr lvl="1" algn="l">
              <a:spcBef>
                <a:spcPct val="20000"/>
              </a:spcBef>
              <a:buFontTx/>
              <a:buChar char="•"/>
            </a:pPr>
            <a:r>
              <a:rPr lang="en-US" sz="2000"/>
              <a:t>Safety Stock</a:t>
            </a:r>
          </a:p>
          <a:p>
            <a:pPr lvl="1" algn="l">
              <a:spcBef>
                <a:spcPct val="20000"/>
              </a:spcBef>
              <a:buFontTx/>
              <a:buChar char="•"/>
            </a:pPr>
            <a:r>
              <a:rPr lang="en-US" sz="2000"/>
              <a:t>Special Case: The News Vendor Problem</a:t>
            </a:r>
          </a:p>
          <a:p>
            <a:pPr lvl="2" algn="l">
              <a:spcBef>
                <a:spcPct val="20000"/>
              </a:spcBef>
              <a:buFontTx/>
              <a:buChar char="•"/>
            </a:pPr>
            <a:r>
              <a:rPr lang="en-US" sz="1800"/>
              <a:t>Discrete Probability Example</a:t>
            </a:r>
          </a:p>
          <a:p>
            <a:pPr lvl="2" algn="l">
              <a:spcBef>
                <a:spcPct val="20000"/>
              </a:spcBef>
              <a:buFontTx/>
              <a:buChar char="•"/>
            </a:pPr>
            <a:r>
              <a:rPr lang="en-US" sz="1800"/>
              <a:t>Continuous Probability Example</a:t>
            </a:r>
          </a:p>
          <a:p>
            <a:pPr algn="l">
              <a:spcBef>
                <a:spcPct val="20000"/>
              </a:spcBef>
              <a:buFontTx/>
              <a:buChar char="•"/>
            </a:pPr>
            <a:r>
              <a:rPr lang="en-US"/>
              <a:t>Periodic Review Model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</TotalTime>
  <Words>2178</Words>
  <Application>Microsoft Office PowerPoint</Application>
  <PresentationFormat>On-screen Show (4:3)</PresentationFormat>
  <Paragraphs>344</Paragraphs>
  <Slides>68</Slides>
  <Notes>68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2" baseType="lpstr">
      <vt:lpstr>Book Antiqua</vt:lpstr>
      <vt:lpstr>Times New Roman</vt:lpstr>
      <vt:lpstr>Default Design</vt:lpstr>
      <vt:lpstr>Equation</vt:lpstr>
      <vt:lpstr>PowerPoint Presentation</vt:lpstr>
      <vt:lpstr>PowerPoint Presentation</vt:lpstr>
      <vt:lpstr>What is Inventory?</vt:lpstr>
      <vt:lpstr>PowerPoint Presentation</vt:lpstr>
      <vt:lpstr>Reasons to Hold Inventory</vt:lpstr>
      <vt:lpstr>Two Forms of Demand</vt:lpstr>
      <vt:lpstr>Inventory Costs</vt:lpstr>
      <vt:lpstr>Inventory Control Systems</vt:lpstr>
      <vt:lpstr>Continuous Review Models</vt:lpstr>
      <vt:lpstr>The Basic EOQ Model (Economic Order Quantity)</vt:lpstr>
      <vt:lpstr>Inventory Order Cycle</vt:lpstr>
      <vt:lpstr>EOQ Model Costs</vt:lpstr>
      <vt:lpstr>EOQ Cost Curves</vt:lpstr>
      <vt:lpstr>EOQ Example</vt:lpstr>
      <vt:lpstr>Quantity Discounts</vt:lpstr>
      <vt:lpstr>Quantity Discount Costs</vt:lpstr>
      <vt:lpstr>Quantity Discount Cost Curves</vt:lpstr>
      <vt:lpstr>Quantity Discount Algorithm</vt:lpstr>
      <vt:lpstr>Quantity Discount Algorithm</vt:lpstr>
      <vt:lpstr>Quantity Discount Algorithm</vt:lpstr>
      <vt:lpstr>PowerPoint Presentation</vt:lpstr>
      <vt:lpstr>Quantity Discount Algorithm</vt:lpstr>
      <vt:lpstr>PowerPoint Presentation</vt:lpstr>
      <vt:lpstr>When to Order</vt:lpstr>
      <vt:lpstr>PowerPoint Presentation</vt:lpstr>
      <vt:lpstr>PowerPoint Presentation</vt:lpstr>
      <vt:lpstr>What About Random Demand? (Or Random Lead Time?)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If Leadtime is Random?</vt:lpstr>
      <vt:lpstr>Special Case: The Newsboy Problem</vt:lpstr>
      <vt:lpstr>PowerPoint Presentation</vt:lpstr>
      <vt:lpstr>PowerPoint Presentation</vt:lpstr>
      <vt:lpstr>PowerPoint Presentation</vt:lpstr>
      <vt:lpstr>Newsboy Solution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Periodic Review Models</vt:lpstr>
      <vt:lpstr>PowerPoint Presentation</vt:lpstr>
      <vt:lpstr>PowerPoint Presentation</vt:lpstr>
      <vt:lpstr>PowerPoint Presentation</vt:lpstr>
      <vt:lpstr>What is Supply-Chain Management?</vt:lpstr>
      <vt:lpstr>What is a Supply-Chain?</vt:lpstr>
      <vt:lpstr>Measures of Supply-Chain Performance</vt:lpstr>
      <vt:lpstr>Example: Supply-Chain Performance Measurement </vt:lpstr>
      <vt:lpstr>PowerPoint Presentation</vt:lpstr>
      <vt:lpstr>PowerPoint Presentation</vt:lpstr>
      <vt:lpstr>Supply Chain Strategy</vt:lpstr>
      <vt:lpstr>Hau Lee’s Supply Chain Concepts</vt:lpstr>
      <vt:lpstr>PowerPoint Presentation</vt:lpstr>
      <vt:lpstr>Hau Lee’s Uncertainty Framework</vt:lpstr>
      <vt:lpstr>Value Density</vt:lpstr>
      <vt:lpstr>Mass Customization</vt:lpstr>
      <vt:lpstr>Mass Customization</vt:lpstr>
      <vt:lpstr>Mass Customization</vt:lpstr>
      <vt:lpstr>PowerPoint Presentation</vt:lpstr>
      <vt:lpstr>PowerPoint Presentation</vt:lpstr>
    </vt:vector>
  </TitlesOfParts>
  <Company>Juran Institute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Managing for Quality</dc:title>
  <dc:creator>David Juran</dc:creator>
  <cp:lastModifiedBy>David C Juran</cp:lastModifiedBy>
  <cp:revision>89</cp:revision>
  <cp:lastPrinted>1998-05-17T19:21:26Z</cp:lastPrinted>
  <dcterms:created xsi:type="dcterms:W3CDTF">1998-05-17T18:52:48Z</dcterms:created>
  <dcterms:modified xsi:type="dcterms:W3CDTF">2016-09-19T20:01:05Z</dcterms:modified>
</cp:coreProperties>
</file>