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2"/>
  </p:notesMasterIdLst>
  <p:handoutMasterIdLst>
    <p:handoutMasterId r:id="rId63"/>
  </p:handoutMasterIdLst>
  <p:sldIdLst>
    <p:sldId id="256" r:id="rId2"/>
    <p:sldId id="542" r:id="rId3"/>
    <p:sldId id="543" r:id="rId4"/>
    <p:sldId id="544" r:id="rId5"/>
    <p:sldId id="545" r:id="rId6"/>
    <p:sldId id="546" r:id="rId7"/>
    <p:sldId id="547" r:id="rId8"/>
    <p:sldId id="548" r:id="rId9"/>
    <p:sldId id="549" r:id="rId10"/>
    <p:sldId id="550" r:id="rId11"/>
    <p:sldId id="551" r:id="rId12"/>
    <p:sldId id="552" r:id="rId13"/>
    <p:sldId id="553" r:id="rId14"/>
    <p:sldId id="554" r:id="rId15"/>
    <p:sldId id="555" r:id="rId16"/>
    <p:sldId id="556" r:id="rId17"/>
    <p:sldId id="557" r:id="rId18"/>
    <p:sldId id="558" r:id="rId19"/>
    <p:sldId id="559" r:id="rId20"/>
    <p:sldId id="560" r:id="rId21"/>
    <p:sldId id="561" r:id="rId22"/>
    <p:sldId id="562" r:id="rId23"/>
    <p:sldId id="563" r:id="rId24"/>
    <p:sldId id="564" r:id="rId25"/>
    <p:sldId id="565" r:id="rId26"/>
    <p:sldId id="566" r:id="rId27"/>
    <p:sldId id="567" r:id="rId28"/>
    <p:sldId id="568" r:id="rId29"/>
    <p:sldId id="569" r:id="rId30"/>
    <p:sldId id="570" r:id="rId31"/>
    <p:sldId id="571" r:id="rId32"/>
    <p:sldId id="572" r:id="rId33"/>
    <p:sldId id="573" r:id="rId34"/>
    <p:sldId id="574" r:id="rId35"/>
    <p:sldId id="575" r:id="rId36"/>
    <p:sldId id="576" r:id="rId37"/>
    <p:sldId id="577" r:id="rId38"/>
    <p:sldId id="578" r:id="rId39"/>
    <p:sldId id="579" r:id="rId40"/>
    <p:sldId id="580" r:id="rId41"/>
    <p:sldId id="581" r:id="rId42"/>
    <p:sldId id="582" r:id="rId43"/>
    <p:sldId id="583" r:id="rId44"/>
    <p:sldId id="584" r:id="rId45"/>
    <p:sldId id="585" r:id="rId46"/>
    <p:sldId id="586" r:id="rId47"/>
    <p:sldId id="587" r:id="rId48"/>
    <p:sldId id="588" r:id="rId49"/>
    <p:sldId id="589" r:id="rId50"/>
    <p:sldId id="590" r:id="rId51"/>
    <p:sldId id="591" r:id="rId52"/>
    <p:sldId id="592" r:id="rId53"/>
    <p:sldId id="593" r:id="rId54"/>
    <p:sldId id="594" r:id="rId55"/>
    <p:sldId id="595" r:id="rId56"/>
    <p:sldId id="596" r:id="rId57"/>
    <p:sldId id="597" r:id="rId58"/>
    <p:sldId id="598" r:id="rId59"/>
    <p:sldId id="599" r:id="rId60"/>
    <p:sldId id="541" r:id="rId61"/>
  </p:sldIdLst>
  <p:sldSz cx="9144000" cy="6858000" type="screen4x3"/>
  <p:notesSz cx="6991350" cy="9282113"/>
  <p:defaultTextStyle>
    <a:defPPr>
      <a:defRPr lang="en-US"/>
    </a:defPPr>
    <a:lvl1pPr algn="l" rtl="0" fontAlgn="base">
      <a:spcBef>
        <a:spcPct val="0"/>
      </a:spcBef>
      <a:spcAft>
        <a:spcPct val="0"/>
      </a:spcAft>
      <a:defRPr sz="2400" kern="1200">
        <a:solidFill>
          <a:schemeClr val="tx1"/>
        </a:solidFill>
        <a:latin typeface="Book Antiqua" pitchFamily="18" charset="0"/>
        <a:ea typeface="+mn-ea"/>
        <a:cs typeface="+mn-cs"/>
      </a:defRPr>
    </a:lvl1pPr>
    <a:lvl2pPr marL="457200" algn="l" rtl="0" fontAlgn="base">
      <a:spcBef>
        <a:spcPct val="0"/>
      </a:spcBef>
      <a:spcAft>
        <a:spcPct val="0"/>
      </a:spcAft>
      <a:defRPr sz="2400" kern="1200">
        <a:solidFill>
          <a:schemeClr val="tx1"/>
        </a:solidFill>
        <a:latin typeface="Book Antiqua" pitchFamily="18" charset="0"/>
        <a:ea typeface="+mn-ea"/>
        <a:cs typeface="+mn-cs"/>
      </a:defRPr>
    </a:lvl2pPr>
    <a:lvl3pPr marL="914400" algn="l" rtl="0" fontAlgn="base">
      <a:spcBef>
        <a:spcPct val="0"/>
      </a:spcBef>
      <a:spcAft>
        <a:spcPct val="0"/>
      </a:spcAft>
      <a:defRPr sz="2400" kern="1200">
        <a:solidFill>
          <a:schemeClr val="tx1"/>
        </a:solidFill>
        <a:latin typeface="Book Antiqua" pitchFamily="18" charset="0"/>
        <a:ea typeface="+mn-ea"/>
        <a:cs typeface="+mn-cs"/>
      </a:defRPr>
    </a:lvl3pPr>
    <a:lvl4pPr marL="1371600" algn="l" rtl="0" fontAlgn="base">
      <a:spcBef>
        <a:spcPct val="0"/>
      </a:spcBef>
      <a:spcAft>
        <a:spcPct val="0"/>
      </a:spcAft>
      <a:defRPr sz="2400" kern="1200">
        <a:solidFill>
          <a:schemeClr val="tx1"/>
        </a:solidFill>
        <a:latin typeface="Book Antiqua" pitchFamily="18" charset="0"/>
        <a:ea typeface="+mn-ea"/>
        <a:cs typeface="+mn-cs"/>
      </a:defRPr>
    </a:lvl4pPr>
    <a:lvl5pPr marL="1828800" algn="l" rtl="0" fontAlgn="base">
      <a:spcBef>
        <a:spcPct val="0"/>
      </a:spcBef>
      <a:spcAft>
        <a:spcPct val="0"/>
      </a:spcAft>
      <a:defRPr sz="2400" kern="1200">
        <a:solidFill>
          <a:schemeClr val="tx1"/>
        </a:solidFill>
        <a:latin typeface="Book Antiqua" pitchFamily="18" charset="0"/>
        <a:ea typeface="+mn-ea"/>
        <a:cs typeface="+mn-cs"/>
      </a:defRPr>
    </a:lvl5pPr>
    <a:lvl6pPr marL="2286000" algn="l" defTabSz="914400" rtl="0" eaLnBrk="1" latinLnBrk="0" hangingPunct="1">
      <a:defRPr sz="2400" kern="1200">
        <a:solidFill>
          <a:schemeClr val="tx1"/>
        </a:solidFill>
        <a:latin typeface="Book Antiqua" pitchFamily="18" charset="0"/>
        <a:ea typeface="+mn-ea"/>
        <a:cs typeface="+mn-cs"/>
      </a:defRPr>
    </a:lvl6pPr>
    <a:lvl7pPr marL="2743200" algn="l" defTabSz="914400" rtl="0" eaLnBrk="1" latinLnBrk="0" hangingPunct="1">
      <a:defRPr sz="2400" kern="1200">
        <a:solidFill>
          <a:schemeClr val="tx1"/>
        </a:solidFill>
        <a:latin typeface="Book Antiqua" pitchFamily="18" charset="0"/>
        <a:ea typeface="+mn-ea"/>
        <a:cs typeface="+mn-cs"/>
      </a:defRPr>
    </a:lvl7pPr>
    <a:lvl8pPr marL="3200400" algn="l" defTabSz="914400" rtl="0" eaLnBrk="1" latinLnBrk="0" hangingPunct="1">
      <a:defRPr sz="2400" kern="1200">
        <a:solidFill>
          <a:schemeClr val="tx1"/>
        </a:solidFill>
        <a:latin typeface="Book Antiqua" pitchFamily="18" charset="0"/>
        <a:ea typeface="+mn-ea"/>
        <a:cs typeface="+mn-cs"/>
      </a:defRPr>
    </a:lvl8pPr>
    <a:lvl9pPr marL="3657600" algn="l" defTabSz="914400" rtl="0" eaLnBrk="1" latinLnBrk="0" hangingPunct="1">
      <a:defRPr sz="2400" kern="1200">
        <a:solidFill>
          <a:schemeClr val="tx1"/>
        </a:solidFill>
        <a:latin typeface="Book Antiqua" pitchFamily="18" charset="0"/>
        <a:ea typeface="+mn-ea"/>
        <a:cs typeface="+mn-cs"/>
      </a:defRPr>
    </a:lvl9pPr>
  </p:defaultTextStyle>
  <p:extLst>
    <p:ext uri="{EFAFB233-063F-42B5-8137-9DF3F51BA10A}">
      <p15:sldGuideLst xmlns:p15="http://schemas.microsoft.com/office/powerpoint/2012/main">
        <p15:guide id="1" orient="horz" pos="2016">
          <p15:clr>
            <a:srgbClr val="A4A3A4"/>
          </p15:clr>
        </p15:guide>
        <p15:guide id="2" pos="2784">
          <p15:clr>
            <a:srgbClr val="A4A3A4"/>
          </p15:clr>
        </p15:guide>
      </p15:sldGuideLst>
    </p:ext>
    <p:ext uri="{2D200454-40CA-4A62-9FC3-DE9A4176ACB9}">
      <p15:notesGuideLst xmlns:p15="http://schemas.microsoft.com/office/powerpoint/2012/main">
        <p15:guide id="1" orient="horz" pos="2923">
          <p15:clr>
            <a:srgbClr val="A4A3A4"/>
          </p15:clr>
        </p15:guide>
        <p15:guide id="2" pos="220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14" autoAdjust="0"/>
    <p:restoredTop sz="90929"/>
  </p:normalViewPr>
  <p:slideViewPr>
    <p:cSldViewPr>
      <p:cViewPr varScale="1">
        <p:scale>
          <a:sx n="92" d="100"/>
          <a:sy n="92" d="100"/>
        </p:scale>
        <p:origin x="786" y="90"/>
      </p:cViewPr>
      <p:guideLst>
        <p:guide orient="horz" pos="2016"/>
        <p:guide pos="2784"/>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8" d="100"/>
          <a:sy n="58" d="100"/>
        </p:scale>
        <p:origin x="-1812" y="-72"/>
      </p:cViewPr>
      <p:guideLst>
        <p:guide orient="horz" pos="2923"/>
        <p:guide pos="220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28.wmf"/><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028950" cy="463550"/>
          </a:xfrm>
          <a:prstGeom prst="rect">
            <a:avLst/>
          </a:prstGeom>
          <a:noFill/>
          <a:ln w="9525">
            <a:noFill/>
            <a:miter lim="800000"/>
            <a:headEnd/>
            <a:tailEnd/>
          </a:ln>
          <a:effectLst/>
        </p:spPr>
        <p:txBody>
          <a:bodyPr vert="horz" wrap="square" lIns="92985" tIns="46493" rIns="92985" bIns="46493" numCol="1" anchor="t" anchorCtr="0" compatLnSpc="1">
            <a:prstTxWarp prst="textNoShape">
              <a:avLst/>
            </a:prstTxWarp>
          </a:bodyPr>
          <a:lstStyle>
            <a:lvl1pPr defTabSz="930275">
              <a:defRPr sz="1200"/>
            </a:lvl1pPr>
          </a:lstStyle>
          <a:p>
            <a:pPr>
              <a:defRPr/>
            </a:pPr>
            <a:endParaRPr lang="en-US"/>
          </a:p>
        </p:txBody>
      </p:sp>
      <p:sp>
        <p:nvSpPr>
          <p:cNvPr id="80899" name="Rectangle 3"/>
          <p:cNvSpPr>
            <a:spLocks noGrp="1" noChangeArrowheads="1"/>
          </p:cNvSpPr>
          <p:nvPr>
            <p:ph type="dt" sz="quarter" idx="1"/>
          </p:nvPr>
        </p:nvSpPr>
        <p:spPr bwMode="auto">
          <a:xfrm>
            <a:off x="3962400" y="0"/>
            <a:ext cx="3028950" cy="463550"/>
          </a:xfrm>
          <a:prstGeom prst="rect">
            <a:avLst/>
          </a:prstGeom>
          <a:noFill/>
          <a:ln w="9525">
            <a:noFill/>
            <a:miter lim="800000"/>
            <a:headEnd/>
            <a:tailEnd/>
          </a:ln>
          <a:effectLst/>
        </p:spPr>
        <p:txBody>
          <a:bodyPr vert="horz" wrap="square" lIns="92985" tIns="46493" rIns="92985" bIns="46493" numCol="1" anchor="t" anchorCtr="0" compatLnSpc="1">
            <a:prstTxWarp prst="textNoShape">
              <a:avLst/>
            </a:prstTxWarp>
          </a:bodyPr>
          <a:lstStyle>
            <a:lvl1pPr algn="r" defTabSz="930275">
              <a:defRPr sz="1200"/>
            </a:lvl1pPr>
          </a:lstStyle>
          <a:p>
            <a:pPr>
              <a:defRPr/>
            </a:pPr>
            <a:endParaRPr lang="en-US"/>
          </a:p>
        </p:txBody>
      </p:sp>
      <p:sp>
        <p:nvSpPr>
          <p:cNvPr id="80900" name="Rectangle 4"/>
          <p:cNvSpPr>
            <a:spLocks noGrp="1" noChangeArrowheads="1"/>
          </p:cNvSpPr>
          <p:nvPr>
            <p:ph type="ftr" sz="quarter" idx="2"/>
          </p:nvPr>
        </p:nvSpPr>
        <p:spPr bwMode="auto">
          <a:xfrm>
            <a:off x="0" y="8818563"/>
            <a:ext cx="3028950" cy="463550"/>
          </a:xfrm>
          <a:prstGeom prst="rect">
            <a:avLst/>
          </a:prstGeom>
          <a:noFill/>
          <a:ln w="9525">
            <a:noFill/>
            <a:miter lim="800000"/>
            <a:headEnd/>
            <a:tailEnd/>
          </a:ln>
          <a:effectLst/>
        </p:spPr>
        <p:txBody>
          <a:bodyPr vert="horz" wrap="square" lIns="92985" tIns="46493" rIns="92985" bIns="46493" numCol="1" anchor="b" anchorCtr="0" compatLnSpc="1">
            <a:prstTxWarp prst="textNoShape">
              <a:avLst/>
            </a:prstTxWarp>
          </a:bodyPr>
          <a:lstStyle>
            <a:lvl1pPr defTabSz="930275">
              <a:defRPr sz="1200"/>
            </a:lvl1pPr>
          </a:lstStyle>
          <a:p>
            <a:pPr>
              <a:defRPr/>
            </a:pPr>
            <a:r>
              <a:rPr lang="en-US"/>
              <a:t>Operations  --   Prof. Juran</a:t>
            </a:r>
          </a:p>
        </p:txBody>
      </p:sp>
      <p:sp>
        <p:nvSpPr>
          <p:cNvPr id="80901" name="Rectangle 5"/>
          <p:cNvSpPr>
            <a:spLocks noGrp="1" noChangeArrowheads="1"/>
          </p:cNvSpPr>
          <p:nvPr>
            <p:ph type="sldNum" sz="quarter" idx="3"/>
          </p:nvPr>
        </p:nvSpPr>
        <p:spPr bwMode="auto">
          <a:xfrm>
            <a:off x="3962400" y="8818563"/>
            <a:ext cx="3028950" cy="463550"/>
          </a:xfrm>
          <a:prstGeom prst="rect">
            <a:avLst/>
          </a:prstGeom>
          <a:noFill/>
          <a:ln w="9525">
            <a:noFill/>
            <a:miter lim="800000"/>
            <a:headEnd/>
            <a:tailEnd/>
          </a:ln>
          <a:effectLst/>
        </p:spPr>
        <p:txBody>
          <a:bodyPr vert="horz" wrap="square" lIns="92985" tIns="46493" rIns="92985" bIns="46493" numCol="1" anchor="b" anchorCtr="0" compatLnSpc="1">
            <a:prstTxWarp prst="textNoShape">
              <a:avLst/>
            </a:prstTxWarp>
          </a:bodyPr>
          <a:lstStyle>
            <a:lvl1pPr algn="r" defTabSz="930275">
              <a:defRPr sz="1200"/>
            </a:lvl1pPr>
          </a:lstStyle>
          <a:p>
            <a:pPr>
              <a:defRPr/>
            </a:pPr>
            <a:fld id="{947FE84E-2A3F-4723-A2F1-8FF855F3E320}" type="slidenum">
              <a:rPr lang="en-US"/>
              <a:pPr>
                <a:defRPr/>
              </a:pPr>
              <a:t>‹#›</a:t>
            </a:fld>
            <a:endParaRPr lang="en-US"/>
          </a:p>
        </p:txBody>
      </p:sp>
    </p:spTree>
    <p:extLst>
      <p:ext uri="{BB962C8B-B14F-4D97-AF65-F5344CB8AC3E}">
        <p14:creationId xmlns:p14="http://schemas.microsoft.com/office/powerpoint/2010/main" val="29383111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28950" cy="463550"/>
          </a:xfrm>
          <a:prstGeom prst="rect">
            <a:avLst/>
          </a:prstGeom>
          <a:noFill/>
          <a:ln w="9525">
            <a:noFill/>
            <a:miter lim="800000"/>
            <a:headEnd/>
            <a:tailEnd/>
          </a:ln>
          <a:effectLst/>
        </p:spPr>
        <p:txBody>
          <a:bodyPr vert="horz" wrap="square" lIns="92985" tIns="46493" rIns="92985" bIns="46493" numCol="1" anchor="t" anchorCtr="0" compatLnSpc="1">
            <a:prstTxWarp prst="textNoShape">
              <a:avLst/>
            </a:prstTxWarp>
          </a:bodyPr>
          <a:lstStyle>
            <a:lvl1pPr defTabSz="930275">
              <a:defRPr sz="1200"/>
            </a:lvl1pPr>
          </a:lstStyle>
          <a:p>
            <a:pPr>
              <a:defRPr/>
            </a:pPr>
            <a:endParaRPr lang="en-US"/>
          </a:p>
        </p:txBody>
      </p:sp>
      <p:sp>
        <p:nvSpPr>
          <p:cNvPr id="78851" name="Rectangle 3"/>
          <p:cNvSpPr>
            <a:spLocks noGrp="1" noChangeArrowheads="1"/>
          </p:cNvSpPr>
          <p:nvPr>
            <p:ph type="dt" idx="1"/>
          </p:nvPr>
        </p:nvSpPr>
        <p:spPr bwMode="auto">
          <a:xfrm>
            <a:off x="3962400" y="0"/>
            <a:ext cx="3028950" cy="463550"/>
          </a:xfrm>
          <a:prstGeom prst="rect">
            <a:avLst/>
          </a:prstGeom>
          <a:noFill/>
          <a:ln w="9525">
            <a:noFill/>
            <a:miter lim="800000"/>
            <a:headEnd/>
            <a:tailEnd/>
          </a:ln>
          <a:effectLst/>
        </p:spPr>
        <p:txBody>
          <a:bodyPr vert="horz" wrap="square" lIns="92985" tIns="46493" rIns="92985" bIns="46493" numCol="1" anchor="t" anchorCtr="0" compatLnSpc="1">
            <a:prstTxWarp prst="textNoShape">
              <a:avLst/>
            </a:prstTxWarp>
          </a:bodyPr>
          <a:lstStyle>
            <a:lvl1pPr algn="r" defTabSz="930275">
              <a:defRPr sz="1200"/>
            </a:lvl1pPr>
          </a:lstStyle>
          <a:p>
            <a:pPr>
              <a:defRPr/>
            </a:pPr>
            <a:endParaRPr lang="en-US"/>
          </a:p>
        </p:txBody>
      </p:sp>
      <p:sp>
        <p:nvSpPr>
          <p:cNvPr id="87044" name="Rectangle 4"/>
          <p:cNvSpPr>
            <a:spLocks noGrp="1" noRot="1" noChangeAspect="1" noChangeArrowheads="1" noTextEdit="1"/>
          </p:cNvSpPr>
          <p:nvPr>
            <p:ph type="sldImg" idx="2"/>
          </p:nvPr>
        </p:nvSpPr>
        <p:spPr bwMode="auto">
          <a:xfrm>
            <a:off x="1176338" y="696913"/>
            <a:ext cx="4640262" cy="3479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3" name="Rectangle 5"/>
          <p:cNvSpPr>
            <a:spLocks noGrp="1" noChangeArrowheads="1"/>
          </p:cNvSpPr>
          <p:nvPr>
            <p:ph type="body" sz="quarter" idx="3"/>
          </p:nvPr>
        </p:nvSpPr>
        <p:spPr bwMode="auto">
          <a:xfrm>
            <a:off x="931863" y="4408488"/>
            <a:ext cx="5127625" cy="4176712"/>
          </a:xfrm>
          <a:prstGeom prst="rect">
            <a:avLst/>
          </a:prstGeom>
          <a:noFill/>
          <a:ln w="9525">
            <a:noFill/>
            <a:miter lim="800000"/>
            <a:headEnd/>
            <a:tailEnd/>
          </a:ln>
          <a:effectLst/>
        </p:spPr>
        <p:txBody>
          <a:bodyPr vert="horz" wrap="square" lIns="92985" tIns="46493" rIns="92985" bIns="4649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8854" name="Rectangle 6"/>
          <p:cNvSpPr>
            <a:spLocks noGrp="1" noChangeArrowheads="1"/>
          </p:cNvSpPr>
          <p:nvPr>
            <p:ph type="ftr" sz="quarter" idx="4"/>
          </p:nvPr>
        </p:nvSpPr>
        <p:spPr bwMode="auto">
          <a:xfrm>
            <a:off x="0" y="8818563"/>
            <a:ext cx="3028950" cy="463550"/>
          </a:xfrm>
          <a:prstGeom prst="rect">
            <a:avLst/>
          </a:prstGeom>
          <a:noFill/>
          <a:ln w="9525">
            <a:noFill/>
            <a:miter lim="800000"/>
            <a:headEnd/>
            <a:tailEnd/>
          </a:ln>
          <a:effectLst/>
        </p:spPr>
        <p:txBody>
          <a:bodyPr vert="horz" wrap="square" lIns="92985" tIns="46493" rIns="92985" bIns="46493" numCol="1" anchor="b" anchorCtr="0" compatLnSpc="1">
            <a:prstTxWarp prst="textNoShape">
              <a:avLst/>
            </a:prstTxWarp>
          </a:bodyPr>
          <a:lstStyle>
            <a:lvl1pPr defTabSz="930275">
              <a:defRPr sz="1200"/>
            </a:lvl1pPr>
          </a:lstStyle>
          <a:p>
            <a:pPr>
              <a:defRPr/>
            </a:pPr>
            <a:r>
              <a:rPr lang="en-US"/>
              <a:t>Operations  --   Prof. Juran</a:t>
            </a:r>
          </a:p>
        </p:txBody>
      </p:sp>
      <p:sp>
        <p:nvSpPr>
          <p:cNvPr id="78855" name="Rectangle 7"/>
          <p:cNvSpPr>
            <a:spLocks noGrp="1" noChangeArrowheads="1"/>
          </p:cNvSpPr>
          <p:nvPr>
            <p:ph type="sldNum" sz="quarter" idx="5"/>
          </p:nvPr>
        </p:nvSpPr>
        <p:spPr bwMode="auto">
          <a:xfrm>
            <a:off x="3962400" y="8818563"/>
            <a:ext cx="3028950" cy="463550"/>
          </a:xfrm>
          <a:prstGeom prst="rect">
            <a:avLst/>
          </a:prstGeom>
          <a:noFill/>
          <a:ln w="9525">
            <a:noFill/>
            <a:miter lim="800000"/>
            <a:headEnd/>
            <a:tailEnd/>
          </a:ln>
          <a:effectLst/>
        </p:spPr>
        <p:txBody>
          <a:bodyPr vert="horz" wrap="square" lIns="92985" tIns="46493" rIns="92985" bIns="46493" numCol="1" anchor="b" anchorCtr="0" compatLnSpc="1">
            <a:prstTxWarp prst="textNoShape">
              <a:avLst/>
            </a:prstTxWarp>
          </a:bodyPr>
          <a:lstStyle>
            <a:lvl1pPr algn="r" defTabSz="930275">
              <a:defRPr sz="1200"/>
            </a:lvl1pPr>
          </a:lstStyle>
          <a:p>
            <a:pPr>
              <a:defRPr/>
            </a:pPr>
            <a:fld id="{9FFCEADA-90C7-44E1-821B-59664A0A179F}" type="slidenum">
              <a:rPr lang="en-US"/>
              <a:pPr>
                <a:defRPr/>
              </a:pPr>
              <a:t>‹#›</a:t>
            </a:fld>
            <a:endParaRPr lang="en-US"/>
          </a:p>
        </p:txBody>
      </p:sp>
    </p:spTree>
    <p:extLst>
      <p:ext uri="{BB962C8B-B14F-4D97-AF65-F5344CB8AC3E}">
        <p14:creationId xmlns:p14="http://schemas.microsoft.com/office/powerpoint/2010/main" val="174322039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Book Antiqua" pitchFamily="18" charset="0"/>
              </a:defRPr>
            </a:lvl1pPr>
            <a:lvl2pPr marL="742950" indent="-285750" defTabSz="930275" eaLnBrk="0" hangingPunct="0">
              <a:defRPr sz="2400">
                <a:solidFill>
                  <a:schemeClr val="tx1"/>
                </a:solidFill>
                <a:latin typeface="Book Antiqua" pitchFamily="18" charset="0"/>
              </a:defRPr>
            </a:lvl2pPr>
            <a:lvl3pPr marL="1143000" indent="-228600" defTabSz="930275" eaLnBrk="0" hangingPunct="0">
              <a:defRPr sz="2400">
                <a:solidFill>
                  <a:schemeClr val="tx1"/>
                </a:solidFill>
                <a:latin typeface="Book Antiqua" pitchFamily="18" charset="0"/>
              </a:defRPr>
            </a:lvl3pPr>
            <a:lvl4pPr marL="1600200" indent="-228600" defTabSz="930275" eaLnBrk="0" hangingPunct="0">
              <a:defRPr sz="2400">
                <a:solidFill>
                  <a:schemeClr val="tx1"/>
                </a:solidFill>
                <a:latin typeface="Book Antiqua" pitchFamily="18" charset="0"/>
              </a:defRPr>
            </a:lvl4pPr>
            <a:lvl5pPr marL="2057400" indent="-228600" defTabSz="930275" eaLnBrk="0" hangingPunct="0">
              <a:defRPr sz="2400">
                <a:solidFill>
                  <a:schemeClr val="tx1"/>
                </a:solidFill>
                <a:latin typeface="Book Antiqua" pitchFamily="18" charset="0"/>
              </a:defRPr>
            </a:lvl5pPr>
            <a:lvl6pPr marL="2514600" indent="-228600" defTabSz="930275" eaLnBrk="0" fontAlgn="base" hangingPunct="0">
              <a:spcBef>
                <a:spcPct val="0"/>
              </a:spcBef>
              <a:spcAft>
                <a:spcPct val="0"/>
              </a:spcAft>
              <a:defRPr sz="2400">
                <a:solidFill>
                  <a:schemeClr val="tx1"/>
                </a:solidFill>
                <a:latin typeface="Book Antiqua" pitchFamily="18" charset="0"/>
              </a:defRPr>
            </a:lvl6pPr>
            <a:lvl7pPr marL="2971800" indent="-228600" defTabSz="930275" eaLnBrk="0" fontAlgn="base" hangingPunct="0">
              <a:spcBef>
                <a:spcPct val="0"/>
              </a:spcBef>
              <a:spcAft>
                <a:spcPct val="0"/>
              </a:spcAft>
              <a:defRPr sz="2400">
                <a:solidFill>
                  <a:schemeClr val="tx1"/>
                </a:solidFill>
                <a:latin typeface="Book Antiqua" pitchFamily="18" charset="0"/>
              </a:defRPr>
            </a:lvl7pPr>
            <a:lvl8pPr marL="3429000" indent="-228600" defTabSz="930275" eaLnBrk="0" fontAlgn="base" hangingPunct="0">
              <a:spcBef>
                <a:spcPct val="0"/>
              </a:spcBef>
              <a:spcAft>
                <a:spcPct val="0"/>
              </a:spcAft>
              <a:defRPr sz="2400">
                <a:solidFill>
                  <a:schemeClr val="tx1"/>
                </a:solidFill>
                <a:latin typeface="Book Antiqua" pitchFamily="18" charset="0"/>
              </a:defRPr>
            </a:lvl8pPr>
            <a:lvl9pPr marL="3886200" indent="-228600" defTabSz="930275"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smtClean="0"/>
              <a:t>Operations  --   Prof. Juran</a:t>
            </a:r>
          </a:p>
        </p:txBody>
      </p:sp>
      <p:sp>
        <p:nvSpPr>
          <p:cNvPr id="880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Book Antiqua" pitchFamily="18" charset="0"/>
              </a:defRPr>
            </a:lvl1pPr>
            <a:lvl2pPr marL="742950" indent="-285750" defTabSz="930275" eaLnBrk="0" hangingPunct="0">
              <a:defRPr sz="2400">
                <a:solidFill>
                  <a:schemeClr val="tx1"/>
                </a:solidFill>
                <a:latin typeface="Book Antiqua" pitchFamily="18" charset="0"/>
              </a:defRPr>
            </a:lvl2pPr>
            <a:lvl3pPr marL="1143000" indent="-228600" defTabSz="930275" eaLnBrk="0" hangingPunct="0">
              <a:defRPr sz="2400">
                <a:solidFill>
                  <a:schemeClr val="tx1"/>
                </a:solidFill>
                <a:latin typeface="Book Antiqua" pitchFamily="18" charset="0"/>
              </a:defRPr>
            </a:lvl3pPr>
            <a:lvl4pPr marL="1600200" indent="-228600" defTabSz="930275" eaLnBrk="0" hangingPunct="0">
              <a:defRPr sz="2400">
                <a:solidFill>
                  <a:schemeClr val="tx1"/>
                </a:solidFill>
                <a:latin typeface="Book Antiqua" pitchFamily="18" charset="0"/>
              </a:defRPr>
            </a:lvl4pPr>
            <a:lvl5pPr marL="2057400" indent="-228600" defTabSz="930275" eaLnBrk="0" hangingPunct="0">
              <a:defRPr sz="2400">
                <a:solidFill>
                  <a:schemeClr val="tx1"/>
                </a:solidFill>
                <a:latin typeface="Book Antiqua" pitchFamily="18" charset="0"/>
              </a:defRPr>
            </a:lvl5pPr>
            <a:lvl6pPr marL="2514600" indent="-228600" defTabSz="930275" eaLnBrk="0" fontAlgn="base" hangingPunct="0">
              <a:spcBef>
                <a:spcPct val="0"/>
              </a:spcBef>
              <a:spcAft>
                <a:spcPct val="0"/>
              </a:spcAft>
              <a:defRPr sz="2400">
                <a:solidFill>
                  <a:schemeClr val="tx1"/>
                </a:solidFill>
                <a:latin typeface="Book Antiqua" pitchFamily="18" charset="0"/>
              </a:defRPr>
            </a:lvl6pPr>
            <a:lvl7pPr marL="2971800" indent="-228600" defTabSz="930275" eaLnBrk="0" fontAlgn="base" hangingPunct="0">
              <a:spcBef>
                <a:spcPct val="0"/>
              </a:spcBef>
              <a:spcAft>
                <a:spcPct val="0"/>
              </a:spcAft>
              <a:defRPr sz="2400">
                <a:solidFill>
                  <a:schemeClr val="tx1"/>
                </a:solidFill>
                <a:latin typeface="Book Antiqua" pitchFamily="18" charset="0"/>
              </a:defRPr>
            </a:lvl7pPr>
            <a:lvl8pPr marL="3429000" indent="-228600" defTabSz="930275" eaLnBrk="0" fontAlgn="base" hangingPunct="0">
              <a:spcBef>
                <a:spcPct val="0"/>
              </a:spcBef>
              <a:spcAft>
                <a:spcPct val="0"/>
              </a:spcAft>
              <a:defRPr sz="2400">
                <a:solidFill>
                  <a:schemeClr val="tx1"/>
                </a:solidFill>
                <a:latin typeface="Book Antiqua" pitchFamily="18" charset="0"/>
              </a:defRPr>
            </a:lvl8pPr>
            <a:lvl9pPr marL="3886200" indent="-228600" defTabSz="930275" eaLnBrk="0" fontAlgn="base" hangingPunct="0">
              <a:spcBef>
                <a:spcPct val="0"/>
              </a:spcBef>
              <a:spcAft>
                <a:spcPct val="0"/>
              </a:spcAft>
              <a:defRPr sz="2400">
                <a:solidFill>
                  <a:schemeClr val="tx1"/>
                </a:solidFill>
                <a:latin typeface="Book Antiqua" pitchFamily="18" charset="0"/>
              </a:defRPr>
            </a:lvl9pPr>
          </a:lstStyle>
          <a:p>
            <a:pPr eaLnBrk="1" hangingPunct="1"/>
            <a:fld id="{A8EEC0B0-6AB8-438B-8851-786DC00B43F7}" type="slidenum">
              <a:rPr lang="en-US" sz="1200" smtClean="0"/>
              <a:pPr eaLnBrk="1" hangingPunct="1"/>
              <a:t>1</a:t>
            </a:fld>
            <a:endParaRPr lang="en-US" sz="1200" smtClean="0"/>
          </a:p>
        </p:txBody>
      </p:sp>
      <p:sp>
        <p:nvSpPr>
          <p:cNvPr id="88068" name="Rectangle 2"/>
          <p:cNvSpPr>
            <a:spLocks noGrp="1" noRot="1" noChangeAspect="1" noChangeArrowheads="1" noTextEdit="1"/>
          </p:cNvSpPr>
          <p:nvPr>
            <p:ph type="sldImg"/>
          </p:nvPr>
        </p:nvSpPr>
        <p:spPr>
          <a:ln/>
        </p:spPr>
      </p:sp>
      <p:sp>
        <p:nvSpPr>
          <p:cNvPr id="880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835794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890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4803A530-41C3-4F9C-9C66-8450C6F56AE6}" type="slidenum">
              <a:rPr lang="en-US" sz="1200"/>
              <a:pPr eaLnBrk="1" hangingPunct="1"/>
              <a:t>2</a:t>
            </a:fld>
            <a:endParaRPr lang="en-US" sz="1200"/>
          </a:p>
        </p:txBody>
      </p:sp>
      <p:sp>
        <p:nvSpPr>
          <p:cNvPr id="89092"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89093"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2</a:t>
            </a:r>
          </a:p>
        </p:txBody>
      </p:sp>
      <p:sp>
        <p:nvSpPr>
          <p:cNvPr id="89094"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89095"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89096" name="Rectangle 6"/>
          <p:cNvSpPr>
            <a:spLocks noGrp="1" noRot="1" noChangeAspect="1" noChangeArrowheads="1" noTextEdit="1"/>
          </p:cNvSpPr>
          <p:nvPr>
            <p:ph type="sldImg"/>
          </p:nvPr>
        </p:nvSpPr>
        <p:spPr>
          <a:xfrm>
            <a:off x="1181100" y="701675"/>
            <a:ext cx="4611688" cy="3460750"/>
          </a:xfrm>
          <a:ln w="12700" cap="flat">
            <a:solidFill>
              <a:schemeClr val="tx1"/>
            </a:solidFill>
          </a:ln>
        </p:spPr>
      </p:sp>
      <p:sp>
        <p:nvSpPr>
          <p:cNvPr id="89097" name="Rectangle 7"/>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Tree>
    <p:extLst>
      <p:ext uri="{BB962C8B-B14F-4D97-AF65-F5344CB8AC3E}">
        <p14:creationId xmlns:p14="http://schemas.microsoft.com/office/powerpoint/2010/main" val="3055092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01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B28B29AA-5052-4AAE-8739-25C38C318AB3}" type="slidenum">
              <a:rPr lang="en-US" sz="1200"/>
              <a:pPr eaLnBrk="1" hangingPunct="1"/>
              <a:t>3</a:t>
            </a:fld>
            <a:endParaRPr lang="en-US" sz="1200"/>
          </a:p>
        </p:txBody>
      </p:sp>
      <p:sp>
        <p:nvSpPr>
          <p:cNvPr id="90116"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0117"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3</a:t>
            </a:r>
          </a:p>
        </p:txBody>
      </p:sp>
      <p:sp>
        <p:nvSpPr>
          <p:cNvPr id="90118"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0119"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0120"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90121"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2620652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11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E6C446A5-8C99-4704-BE35-B420BC1EFC26}" type="slidenum">
              <a:rPr lang="en-US" sz="1200"/>
              <a:pPr eaLnBrk="1" hangingPunct="1"/>
              <a:t>4</a:t>
            </a:fld>
            <a:endParaRPr lang="en-US" sz="1200"/>
          </a:p>
        </p:txBody>
      </p:sp>
      <p:sp>
        <p:nvSpPr>
          <p:cNvPr id="91140"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1141"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6</a:t>
            </a:r>
          </a:p>
        </p:txBody>
      </p:sp>
      <p:sp>
        <p:nvSpPr>
          <p:cNvPr id="91142"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1143"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1144"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91145"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869713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216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216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FAF19C70-9F95-42FF-82A6-B4D0BAC7983D}" type="slidenum">
              <a:rPr lang="en-US" sz="1200"/>
              <a:pPr eaLnBrk="1" hangingPunct="1"/>
              <a:t>5</a:t>
            </a:fld>
            <a:endParaRPr lang="en-US" sz="1200"/>
          </a:p>
        </p:txBody>
      </p:sp>
    </p:spTree>
    <p:extLst>
      <p:ext uri="{BB962C8B-B14F-4D97-AF65-F5344CB8AC3E}">
        <p14:creationId xmlns:p14="http://schemas.microsoft.com/office/powerpoint/2010/main" val="3998573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31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02E3CA21-836C-48CA-810F-22DEA62022F1}" type="slidenum">
              <a:rPr lang="en-US" sz="1200"/>
              <a:pPr eaLnBrk="1" hangingPunct="1"/>
              <a:t>6</a:t>
            </a:fld>
            <a:endParaRPr lang="en-US" sz="1200"/>
          </a:p>
        </p:txBody>
      </p:sp>
      <p:sp>
        <p:nvSpPr>
          <p:cNvPr id="93188"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3189"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8</a:t>
            </a:r>
          </a:p>
        </p:txBody>
      </p:sp>
      <p:sp>
        <p:nvSpPr>
          <p:cNvPr id="93190"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3191"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3192"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93193"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3565536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42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37013F01-48A2-4320-AC8B-F78AA4D4895D}" type="slidenum">
              <a:rPr lang="en-US" sz="1200"/>
              <a:pPr eaLnBrk="1" hangingPunct="1"/>
              <a:t>7</a:t>
            </a:fld>
            <a:endParaRPr lang="en-US" sz="1200"/>
          </a:p>
        </p:txBody>
      </p:sp>
      <p:sp>
        <p:nvSpPr>
          <p:cNvPr id="94212"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4213"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9</a:t>
            </a:r>
          </a:p>
        </p:txBody>
      </p:sp>
      <p:sp>
        <p:nvSpPr>
          <p:cNvPr id="94214"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4215"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4216" name="Rectangle 6"/>
          <p:cNvSpPr>
            <a:spLocks noGrp="1" noRot="1" noChangeAspect="1" noChangeArrowheads="1" noTextEdit="1"/>
          </p:cNvSpPr>
          <p:nvPr>
            <p:ph type="sldImg"/>
          </p:nvPr>
        </p:nvSpPr>
        <p:spPr>
          <a:xfrm>
            <a:off x="1181100" y="701675"/>
            <a:ext cx="4611688" cy="3460750"/>
          </a:xfrm>
          <a:ln w="12700" cap="flat">
            <a:solidFill>
              <a:schemeClr val="tx1"/>
            </a:solidFill>
          </a:ln>
        </p:spPr>
      </p:sp>
      <p:sp>
        <p:nvSpPr>
          <p:cNvPr id="94217" name="Rectangle 7"/>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Tree>
    <p:extLst>
      <p:ext uri="{BB962C8B-B14F-4D97-AF65-F5344CB8AC3E}">
        <p14:creationId xmlns:p14="http://schemas.microsoft.com/office/powerpoint/2010/main" val="513155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52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6453E830-1971-4718-8E21-72E22041DA7E}" type="slidenum">
              <a:rPr lang="en-US" sz="1200"/>
              <a:pPr eaLnBrk="1" hangingPunct="1"/>
              <a:t>8</a:t>
            </a:fld>
            <a:endParaRPr lang="en-US" sz="1200"/>
          </a:p>
        </p:txBody>
      </p:sp>
      <p:sp>
        <p:nvSpPr>
          <p:cNvPr id="95236"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5237"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9</a:t>
            </a:r>
          </a:p>
        </p:txBody>
      </p:sp>
      <p:sp>
        <p:nvSpPr>
          <p:cNvPr id="95238"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5239"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5240" name="Rectangle 6"/>
          <p:cNvSpPr>
            <a:spLocks noGrp="1" noRot="1" noChangeAspect="1" noChangeArrowheads="1" noTextEdit="1"/>
          </p:cNvSpPr>
          <p:nvPr>
            <p:ph type="sldImg"/>
          </p:nvPr>
        </p:nvSpPr>
        <p:spPr>
          <a:xfrm>
            <a:off x="1181100" y="701675"/>
            <a:ext cx="4611688" cy="3460750"/>
          </a:xfrm>
          <a:ln w="12700" cap="flat">
            <a:solidFill>
              <a:schemeClr val="tx1"/>
            </a:solidFill>
          </a:ln>
        </p:spPr>
      </p:sp>
      <p:sp>
        <p:nvSpPr>
          <p:cNvPr id="95241" name="Rectangle 7"/>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Tree>
    <p:extLst>
      <p:ext uri="{BB962C8B-B14F-4D97-AF65-F5344CB8AC3E}">
        <p14:creationId xmlns:p14="http://schemas.microsoft.com/office/powerpoint/2010/main" val="235198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6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5DEFCE46-3CAA-4923-A454-3BA30DE70E05}" type="slidenum">
              <a:rPr lang="en-US" sz="1200"/>
              <a:pPr eaLnBrk="1" hangingPunct="1"/>
              <a:t>9</a:t>
            </a:fld>
            <a:endParaRPr lang="en-US" sz="1200"/>
          </a:p>
        </p:txBody>
      </p:sp>
      <p:sp>
        <p:nvSpPr>
          <p:cNvPr id="96260"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6261"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12</a:t>
            </a:r>
          </a:p>
        </p:txBody>
      </p:sp>
      <p:sp>
        <p:nvSpPr>
          <p:cNvPr id="96262"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6263"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6264" name="Rectangle 6"/>
          <p:cNvSpPr>
            <a:spLocks noGrp="1" noRot="1" noChangeAspect="1" noChangeArrowheads="1" noTextEdit="1"/>
          </p:cNvSpPr>
          <p:nvPr>
            <p:ph type="sldImg"/>
          </p:nvPr>
        </p:nvSpPr>
        <p:spPr>
          <a:xfrm>
            <a:off x="1181100" y="701675"/>
            <a:ext cx="4611688" cy="3460750"/>
          </a:xfrm>
          <a:ln w="12700" cap="flat">
            <a:solidFill>
              <a:schemeClr val="tx1"/>
            </a:solidFill>
          </a:ln>
        </p:spPr>
      </p:sp>
      <p:sp>
        <p:nvSpPr>
          <p:cNvPr id="96265" name="Rectangle 7"/>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Tree>
    <p:extLst>
      <p:ext uri="{BB962C8B-B14F-4D97-AF65-F5344CB8AC3E}">
        <p14:creationId xmlns:p14="http://schemas.microsoft.com/office/powerpoint/2010/main" val="2942904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72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F75AF36D-5F51-4101-BF66-316BADBBEFCA}" type="slidenum">
              <a:rPr lang="en-US" sz="1200"/>
              <a:pPr eaLnBrk="1" hangingPunct="1"/>
              <a:t>10</a:t>
            </a:fld>
            <a:endParaRPr lang="en-US" sz="1200"/>
          </a:p>
        </p:txBody>
      </p:sp>
      <p:sp>
        <p:nvSpPr>
          <p:cNvPr id="97284"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7285"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13</a:t>
            </a:r>
          </a:p>
        </p:txBody>
      </p:sp>
      <p:sp>
        <p:nvSpPr>
          <p:cNvPr id="97286"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7287"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7288"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97289"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2420847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83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78931BE7-8F90-4A8E-B52B-E92B82C6436E}" type="slidenum">
              <a:rPr lang="en-US" sz="1200"/>
              <a:pPr eaLnBrk="1" hangingPunct="1"/>
              <a:t>11</a:t>
            </a:fld>
            <a:endParaRPr lang="en-US" sz="1200"/>
          </a:p>
        </p:txBody>
      </p:sp>
      <p:sp>
        <p:nvSpPr>
          <p:cNvPr id="98308"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8309"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4</a:t>
            </a:r>
          </a:p>
        </p:txBody>
      </p:sp>
      <p:sp>
        <p:nvSpPr>
          <p:cNvPr id="98310"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8311"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8312"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98313"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1436375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993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D733A3D3-FF97-4E79-9023-4FAB9B408E0F}" type="slidenum">
              <a:rPr lang="en-US" sz="1200"/>
              <a:pPr eaLnBrk="1" hangingPunct="1"/>
              <a:t>12</a:t>
            </a:fld>
            <a:endParaRPr lang="en-US" sz="1200"/>
          </a:p>
        </p:txBody>
      </p:sp>
      <p:sp>
        <p:nvSpPr>
          <p:cNvPr id="99332"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9333"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15</a:t>
            </a:r>
          </a:p>
        </p:txBody>
      </p:sp>
      <p:sp>
        <p:nvSpPr>
          <p:cNvPr id="99334"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9335"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99336"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99337"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3484080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0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B54BE2B1-F4F0-4437-B61A-0846415308BF}" type="slidenum">
              <a:rPr lang="en-US" sz="1200"/>
              <a:pPr eaLnBrk="1" hangingPunct="1"/>
              <a:t>13</a:t>
            </a:fld>
            <a:endParaRPr lang="en-US" sz="1200"/>
          </a:p>
        </p:txBody>
      </p:sp>
      <p:sp>
        <p:nvSpPr>
          <p:cNvPr id="100356"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0357"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16</a:t>
            </a:r>
          </a:p>
        </p:txBody>
      </p:sp>
      <p:sp>
        <p:nvSpPr>
          <p:cNvPr id="100358"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0359"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0360"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100361"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2800087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13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8972D6C8-1838-4ABF-8E8E-605727008A4C}" type="slidenum">
              <a:rPr lang="en-US" sz="1200"/>
              <a:pPr eaLnBrk="1" hangingPunct="1"/>
              <a:t>14</a:t>
            </a:fld>
            <a:endParaRPr lang="en-US" sz="1200"/>
          </a:p>
        </p:txBody>
      </p:sp>
      <p:sp>
        <p:nvSpPr>
          <p:cNvPr id="101380"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1381"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15</a:t>
            </a:r>
          </a:p>
        </p:txBody>
      </p:sp>
      <p:sp>
        <p:nvSpPr>
          <p:cNvPr id="101382"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1383"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1384"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101385"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2100804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2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7A299915-EA80-4800-86A2-489712699040}" type="slidenum">
              <a:rPr lang="en-US" sz="1200"/>
              <a:pPr eaLnBrk="1" hangingPunct="1"/>
              <a:t>15</a:t>
            </a:fld>
            <a:endParaRPr lang="en-US" sz="1200"/>
          </a:p>
        </p:txBody>
      </p:sp>
      <p:sp>
        <p:nvSpPr>
          <p:cNvPr id="102404"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2405"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15</a:t>
            </a:r>
          </a:p>
        </p:txBody>
      </p:sp>
      <p:sp>
        <p:nvSpPr>
          <p:cNvPr id="102406"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2407"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02408"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102409"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1023667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342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342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0B9C9C73-AFD4-4EE5-926F-BA696E3CD043}" type="slidenum">
              <a:rPr lang="en-US" sz="1200"/>
              <a:pPr eaLnBrk="1" hangingPunct="1"/>
              <a:t>16</a:t>
            </a:fld>
            <a:endParaRPr lang="en-US" sz="1200"/>
          </a:p>
        </p:txBody>
      </p:sp>
    </p:spTree>
    <p:extLst>
      <p:ext uri="{BB962C8B-B14F-4D97-AF65-F5344CB8AC3E}">
        <p14:creationId xmlns:p14="http://schemas.microsoft.com/office/powerpoint/2010/main" val="718381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445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445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14DD9AE5-7758-48A6-B424-D6052F0EA87A}" type="slidenum">
              <a:rPr lang="en-US" sz="1200"/>
              <a:pPr eaLnBrk="1" hangingPunct="1"/>
              <a:t>17</a:t>
            </a:fld>
            <a:endParaRPr lang="en-US" sz="1200"/>
          </a:p>
        </p:txBody>
      </p:sp>
    </p:spTree>
    <p:extLst>
      <p:ext uri="{BB962C8B-B14F-4D97-AF65-F5344CB8AC3E}">
        <p14:creationId xmlns:p14="http://schemas.microsoft.com/office/powerpoint/2010/main" val="2756593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547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547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8D594B30-A16F-4602-9DCB-2EBF36999D42}" type="slidenum">
              <a:rPr lang="en-US" sz="1200"/>
              <a:pPr eaLnBrk="1" hangingPunct="1"/>
              <a:t>18</a:t>
            </a:fld>
            <a:endParaRPr lang="en-US" sz="1200"/>
          </a:p>
        </p:txBody>
      </p:sp>
    </p:spTree>
    <p:extLst>
      <p:ext uri="{BB962C8B-B14F-4D97-AF65-F5344CB8AC3E}">
        <p14:creationId xmlns:p14="http://schemas.microsoft.com/office/powerpoint/2010/main" val="2842077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650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650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87F8FE85-AFBC-4BFD-92B0-9F8731A9D7DC}" type="slidenum">
              <a:rPr lang="en-US" sz="1200"/>
              <a:pPr eaLnBrk="1" hangingPunct="1"/>
              <a:t>19</a:t>
            </a:fld>
            <a:endParaRPr lang="en-US" sz="1200"/>
          </a:p>
        </p:txBody>
      </p:sp>
    </p:spTree>
    <p:extLst>
      <p:ext uri="{BB962C8B-B14F-4D97-AF65-F5344CB8AC3E}">
        <p14:creationId xmlns:p14="http://schemas.microsoft.com/office/powerpoint/2010/main" val="3360520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752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752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CA797433-4015-4FE8-A7FE-9DB7B0809723}" type="slidenum">
              <a:rPr lang="en-US" sz="1200"/>
              <a:pPr eaLnBrk="1" hangingPunct="1"/>
              <a:t>20</a:t>
            </a:fld>
            <a:endParaRPr lang="en-US" sz="1200"/>
          </a:p>
        </p:txBody>
      </p:sp>
    </p:spTree>
    <p:extLst>
      <p:ext uri="{BB962C8B-B14F-4D97-AF65-F5344CB8AC3E}">
        <p14:creationId xmlns:p14="http://schemas.microsoft.com/office/powerpoint/2010/main" val="2826529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854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854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8D096CB7-EA1A-4BA7-89E6-3045F0F2F05F}" type="slidenum">
              <a:rPr lang="en-US" sz="1200"/>
              <a:pPr eaLnBrk="1" hangingPunct="1"/>
              <a:t>21</a:t>
            </a:fld>
            <a:endParaRPr lang="en-US" sz="1200"/>
          </a:p>
        </p:txBody>
      </p:sp>
    </p:spTree>
    <p:extLst>
      <p:ext uri="{BB962C8B-B14F-4D97-AF65-F5344CB8AC3E}">
        <p14:creationId xmlns:p14="http://schemas.microsoft.com/office/powerpoint/2010/main" val="1435978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957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0957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23F2D1A4-132E-457A-8CC2-5FEECE813EA4}" type="slidenum">
              <a:rPr lang="en-US" sz="1200"/>
              <a:pPr eaLnBrk="1" hangingPunct="1"/>
              <a:t>22</a:t>
            </a:fld>
            <a:endParaRPr lang="en-US" sz="1200"/>
          </a:p>
        </p:txBody>
      </p:sp>
    </p:spTree>
    <p:extLst>
      <p:ext uri="{BB962C8B-B14F-4D97-AF65-F5344CB8AC3E}">
        <p14:creationId xmlns:p14="http://schemas.microsoft.com/office/powerpoint/2010/main" val="2388276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05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CDC738E5-816D-426C-AA2C-3829CEE13E6F}" type="slidenum">
              <a:rPr lang="en-US" sz="1200"/>
              <a:pPr eaLnBrk="1" hangingPunct="1"/>
              <a:t>23</a:t>
            </a:fld>
            <a:endParaRPr lang="en-US" sz="1200"/>
          </a:p>
        </p:txBody>
      </p:sp>
      <p:sp>
        <p:nvSpPr>
          <p:cNvPr id="110596"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10597"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32</a:t>
            </a:r>
          </a:p>
        </p:txBody>
      </p:sp>
      <p:sp>
        <p:nvSpPr>
          <p:cNvPr id="110598"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10599"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10600"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endParaRPr lang="en-US" smtClean="0"/>
          </a:p>
          <a:p>
            <a:endParaRPr lang="en-US" smtClean="0"/>
          </a:p>
        </p:txBody>
      </p:sp>
      <p:sp>
        <p:nvSpPr>
          <p:cNvPr id="110601"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235527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162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162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C6EB0932-9DA0-47AE-96E6-87017EB038FF}" type="slidenum">
              <a:rPr lang="en-US" sz="1200"/>
              <a:pPr eaLnBrk="1" hangingPunct="1"/>
              <a:t>24</a:t>
            </a:fld>
            <a:endParaRPr lang="en-US" sz="1200"/>
          </a:p>
        </p:txBody>
      </p:sp>
    </p:spTree>
    <p:extLst>
      <p:ext uri="{BB962C8B-B14F-4D97-AF65-F5344CB8AC3E}">
        <p14:creationId xmlns:p14="http://schemas.microsoft.com/office/powerpoint/2010/main" val="294764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264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264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BF672C2C-EBE7-4EA2-9CA8-CB43C153EC56}" type="slidenum">
              <a:rPr lang="en-US" sz="1200"/>
              <a:pPr eaLnBrk="1" hangingPunct="1"/>
              <a:t>25</a:t>
            </a:fld>
            <a:endParaRPr lang="en-US" sz="1200"/>
          </a:p>
        </p:txBody>
      </p:sp>
    </p:spTree>
    <p:extLst>
      <p:ext uri="{BB962C8B-B14F-4D97-AF65-F5344CB8AC3E}">
        <p14:creationId xmlns:p14="http://schemas.microsoft.com/office/powerpoint/2010/main" val="4040172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366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366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F9A9F477-3694-4E48-80AF-0A36B7351E2B}" type="slidenum">
              <a:rPr lang="en-US" sz="1200"/>
              <a:pPr eaLnBrk="1" hangingPunct="1"/>
              <a:t>26</a:t>
            </a:fld>
            <a:endParaRPr lang="en-US" sz="1200"/>
          </a:p>
        </p:txBody>
      </p:sp>
    </p:spTree>
    <p:extLst>
      <p:ext uri="{BB962C8B-B14F-4D97-AF65-F5344CB8AC3E}">
        <p14:creationId xmlns:p14="http://schemas.microsoft.com/office/powerpoint/2010/main" val="3023552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469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469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5050BD8E-9436-4BFB-B33F-758325D8BDAD}" type="slidenum">
              <a:rPr lang="en-US" sz="1200"/>
              <a:pPr eaLnBrk="1" hangingPunct="1"/>
              <a:t>27</a:t>
            </a:fld>
            <a:endParaRPr lang="en-US" sz="1200"/>
          </a:p>
        </p:txBody>
      </p:sp>
    </p:spTree>
    <p:extLst>
      <p:ext uri="{BB962C8B-B14F-4D97-AF65-F5344CB8AC3E}">
        <p14:creationId xmlns:p14="http://schemas.microsoft.com/office/powerpoint/2010/main" val="2789464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571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571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68647C31-B828-42B0-AC33-5280CC37E85E}" type="slidenum">
              <a:rPr lang="en-US" sz="1200"/>
              <a:pPr eaLnBrk="1" hangingPunct="1"/>
              <a:t>28</a:t>
            </a:fld>
            <a:endParaRPr lang="en-US" sz="1200"/>
          </a:p>
        </p:txBody>
      </p:sp>
    </p:spTree>
    <p:extLst>
      <p:ext uri="{BB962C8B-B14F-4D97-AF65-F5344CB8AC3E}">
        <p14:creationId xmlns:p14="http://schemas.microsoft.com/office/powerpoint/2010/main" val="1219310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674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674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40189242-BA9F-43AF-A9C6-51650504B185}" type="slidenum">
              <a:rPr lang="en-US" sz="1200"/>
              <a:pPr eaLnBrk="1" hangingPunct="1"/>
              <a:t>29</a:t>
            </a:fld>
            <a:endParaRPr lang="en-US" sz="1200"/>
          </a:p>
        </p:txBody>
      </p:sp>
    </p:spTree>
    <p:extLst>
      <p:ext uri="{BB962C8B-B14F-4D97-AF65-F5344CB8AC3E}">
        <p14:creationId xmlns:p14="http://schemas.microsoft.com/office/powerpoint/2010/main" val="10072425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776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776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C9014C89-4B33-47DE-8B44-3EF0D058E419}" type="slidenum">
              <a:rPr lang="en-US" sz="1200"/>
              <a:pPr eaLnBrk="1" hangingPunct="1"/>
              <a:t>30</a:t>
            </a:fld>
            <a:endParaRPr lang="en-US" sz="1200"/>
          </a:p>
        </p:txBody>
      </p:sp>
    </p:spTree>
    <p:extLst>
      <p:ext uri="{BB962C8B-B14F-4D97-AF65-F5344CB8AC3E}">
        <p14:creationId xmlns:p14="http://schemas.microsoft.com/office/powerpoint/2010/main" val="4252412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878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878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4AF6CC51-4073-48D4-864E-E90F29D388CC}" type="slidenum">
              <a:rPr lang="en-US" sz="1200"/>
              <a:pPr eaLnBrk="1" hangingPunct="1"/>
              <a:t>31</a:t>
            </a:fld>
            <a:endParaRPr lang="en-US" sz="1200"/>
          </a:p>
        </p:txBody>
      </p:sp>
    </p:spTree>
    <p:extLst>
      <p:ext uri="{BB962C8B-B14F-4D97-AF65-F5344CB8AC3E}">
        <p14:creationId xmlns:p14="http://schemas.microsoft.com/office/powerpoint/2010/main" val="3640581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981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1981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7B6EE2C4-0628-46AA-B063-AFACBAE39436}" type="slidenum">
              <a:rPr lang="en-US" sz="1200"/>
              <a:pPr eaLnBrk="1" hangingPunct="1"/>
              <a:t>32</a:t>
            </a:fld>
            <a:endParaRPr lang="en-US" sz="1200"/>
          </a:p>
        </p:txBody>
      </p:sp>
    </p:spTree>
    <p:extLst>
      <p:ext uri="{BB962C8B-B14F-4D97-AF65-F5344CB8AC3E}">
        <p14:creationId xmlns:p14="http://schemas.microsoft.com/office/powerpoint/2010/main" val="33263216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208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BA8003F4-E735-43F7-93BD-EC4F5365DED9}" type="slidenum">
              <a:rPr lang="en-US" sz="1200"/>
              <a:pPr eaLnBrk="1" hangingPunct="1"/>
              <a:t>33</a:t>
            </a:fld>
            <a:endParaRPr lang="en-US" sz="1200"/>
          </a:p>
        </p:txBody>
      </p:sp>
      <p:sp>
        <p:nvSpPr>
          <p:cNvPr id="120836" name="Rectangle 2"/>
          <p:cNvSpPr>
            <a:spLocks noChangeArrowheads="1"/>
          </p:cNvSpPr>
          <p:nvPr/>
        </p:nvSpPr>
        <p:spPr bwMode="auto">
          <a:xfrm>
            <a:off x="3952554"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20837" name="Rectangle 3"/>
          <p:cNvSpPr>
            <a:spLocks noChangeArrowheads="1"/>
          </p:cNvSpPr>
          <p:nvPr/>
        </p:nvSpPr>
        <p:spPr bwMode="auto">
          <a:xfrm>
            <a:off x="3952554"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9" tIns="0" rIns="19329" bIns="0" anchor="b"/>
          <a:lstStyle/>
          <a:p>
            <a:pPr algn="r" defTabSz="928228" eaLnBrk="0" hangingPunct="0"/>
            <a:r>
              <a:rPr lang="en-US" sz="1000"/>
              <a:t>15</a:t>
            </a:r>
          </a:p>
        </p:txBody>
      </p:sp>
      <p:sp>
        <p:nvSpPr>
          <p:cNvPr id="120838" name="Rectangle 4"/>
          <p:cNvSpPr>
            <a:spLocks noChangeArrowheads="1"/>
          </p:cNvSpPr>
          <p:nvPr/>
        </p:nvSpPr>
        <p:spPr bwMode="auto">
          <a:xfrm>
            <a:off x="0" y="8802029"/>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20839" name="Rectangle 5"/>
          <p:cNvSpPr>
            <a:spLocks noChangeArrowheads="1"/>
          </p:cNvSpPr>
          <p:nvPr/>
        </p:nvSpPr>
        <p:spPr bwMode="auto">
          <a:xfrm>
            <a:off x="0" y="0"/>
            <a:ext cx="3021424" cy="4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9" tIns="45619" rIns="91239" bIns="45619" anchor="ctr"/>
          <a:lstStyle/>
          <a:p>
            <a:endParaRPr lang="en-US"/>
          </a:p>
        </p:txBody>
      </p:sp>
      <p:sp>
        <p:nvSpPr>
          <p:cNvPr id="120840" name="Rectangle 6"/>
          <p:cNvSpPr>
            <a:spLocks noGrp="1" noChangeArrowheads="1"/>
          </p:cNvSpPr>
          <p:nvPr>
            <p:ph type="body" idx="1"/>
          </p:nvPr>
        </p:nvSpPr>
        <p:spPr>
          <a:xfrm>
            <a:off x="465566" y="3367113"/>
            <a:ext cx="5965253" cy="52019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15" tIns="45102" rIns="91815" bIns="45102"/>
          <a:lstStyle/>
          <a:p>
            <a:pPr eaLnBrk="1" hangingPunct="1"/>
            <a:endParaRPr lang="en-US" smtClean="0"/>
          </a:p>
        </p:txBody>
      </p:sp>
      <p:sp>
        <p:nvSpPr>
          <p:cNvPr id="120841" name="Rectangle 7"/>
          <p:cNvSpPr>
            <a:spLocks noGrp="1" noRot="1" noChangeAspect="1" noChangeArrowheads="1" noTextEdit="1"/>
          </p:cNvSpPr>
          <p:nvPr>
            <p:ph type="sldImg"/>
          </p:nvPr>
        </p:nvSpPr>
        <p:spPr>
          <a:xfrm>
            <a:off x="1181100" y="701675"/>
            <a:ext cx="4611688" cy="3460750"/>
          </a:xfrm>
          <a:ln w="12700" cap="flat">
            <a:solidFill>
              <a:schemeClr val="tx1"/>
            </a:solidFill>
          </a:ln>
        </p:spPr>
      </p:sp>
    </p:spTree>
    <p:extLst>
      <p:ext uri="{BB962C8B-B14F-4D97-AF65-F5344CB8AC3E}">
        <p14:creationId xmlns:p14="http://schemas.microsoft.com/office/powerpoint/2010/main" val="227687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4336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4336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DB7DE19A-F8D7-4E0F-A164-412FB9290C22}" type="slidenum">
              <a:rPr lang="en-US" sz="1200"/>
              <a:pPr eaLnBrk="1" hangingPunct="1"/>
              <a:t>34</a:t>
            </a:fld>
            <a:endParaRPr lang="en-US" sz="1200"/>
          </a:p>
        </p:txBody>
      </p:sp>
    </p:spTree>
    <p:extLst>
      <p:ext uri="{BB962C8B-B14F-4D97-AF65-F5344CB8AC3E}">
        <p14:creationId xmlns:p14="http://schemas.microsoft.com/office/powerpoint/2010/main" val="31081561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4438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4438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ED2E4830-8B29-4263-B0A0-75B43D13B32D}" type="slidenum">
              <a:rPr lang="en-US" sz="1200"/>
              <a:pPr eaLnBrk="1" hangingPunct="1"/>
              <a:t>35</a:t>
            </a:fld>
            <a:endParaRPr lang="en-US" sz="1200"/>
          </a:p>
        </p:txBody>
      </p:sp>
    </p:spTree>
    <p:extLst>
      <p:ext uri="{BB962C8B-B14F-4D97-AF65-F5344CB8AC3E}">
        <p14:creationId xmlns:p14="http://schemas.microsoft.com/office/powerpoint/2010/main" val="493141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4541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4541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DF6BF726-6BA2-4A4F-B958-6AE8D7435FD7}" type="slidenum">
              <a:rPr lang="en-US" sz="1200"/>
              <a:pPr eaLnBrk="1" hangingPunct="1"/>
              <a:t>36</a:t>
            </a:fld>
            <a:endParaRPr lang="en-US" sz="1200"/>
          </a:p>
        </p:txBody>
      </p:sp>
    </p:spTree>
    <p:extLst>
      <p:ext uri="{BB962C8B-B14F-4D97-AF65-F5344CB8AC3E}">
        <p14:creationId xmlns:p14="http://schemas.microsoft.com/office/powerpoint/2010/main" val="26921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4643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4643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A9796A02-8034-4925-9919-5A9B7CB6EB8F}" type="slidenum">
              <a:rPr lang="en-US" sz="1200"/>
              <a:pPr eaLnBrk="1" hangingPunct="1"/>
              <a:t>37</a:t>
            </a:fld>
            <a:endParaRPr lang="en-US" sz="1200"/>
          </a:p>
        </p:txBody>
      </p:sp>
    </p:spTree>
    <p:extLst>
      <p:ext uri="{BB962C8B-B14F-4D97-AF65-F5344CB8AC3E}">
        <p14:creationId xmlns:p14="http://schemas.microsoft.com/office/powerpoint/2010/main" val="13110028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4746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4746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25B7D964-672E-4DDC-B54F-D40E9A7FFFC8}" type="slidenum">
              <a:rPr lang="en-US" sz="1200"/>
              <a:pPr eaLnBrk="1" hangingPunct="1"/>
              <a:t>38</a:t>
            </a:fld>
            <a:endParaRPr lang="en-US" sz="1200"/>
          </a:p>
        </p:txBody>
      </p:sp>
    </p:spTree>
    <p:extLst>
      <p:ext uri="{BB962C8B-B14F-4D97-AF65-F5344CB8AC3E}">
        <p14:creationId xmlns:p14="http://schemas.microsoft.com/office/powerpoint/2010/main" val="19091576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48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4848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4848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12BB7D7A-8D25-4145-B04A-B0E66A2E6948}" type="slidenum">
              <a:rPr lang="en-US" sz="1200"/>
              <a:pPr eaLnBrk="1" hangingPunct="1"/>
              <a:t>39</a:t>
            </a:fld>
            <a:endParaRPr lang="en-US" sz="1200"/>
          </a:p>
        </p:txBody>
      </p:sp>
    </p:spTree>
    <p:extLst>
      <p:ext uri="{BB962C8B-B14F-4D97-AF65-F5344CB8AC3E}">
        <p14:creationId xmlns:p14="http://schemas.microsoft.com/office/powerpoint/2010/main" val="19093794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4950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4950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81FBF708-24EF-41AE-B0DB-06A221581F5F}" type="slidenum">
              <a:rPr lang="en-US" sz="1200"/>
              <a:pPr eaLnBrk="1" hangingPunct="1"/>
              <a:t>40</a:t>
            </a:fld>
            <a:endParaRPr lang="en-US" sz="1200"/>
          </a:p>
        </p:txBody>
      </p:sp>
    </p:spTree>
    <p:extLst>
      <p:ext uri="{BB962C8B-B14F-4D97-AF65-F5344CB8AC3E}">
        <p14:creationId xmlns:p14="http://schemas.microsoft.com/office/powerpoint/2010/main" val="33893171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053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053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0F66EFEF-0AC0-425A-B4AE-697AA06A1E9C}" type="slidenum">
              <a:rPr lang="en-US" sz="1200"/>
              <a:pPr eaLnBrk="1" hangingPunct="1"/>
              <a:t>41</a:t>
            </a:fld>
            <a:endParaRPr lang="en-US" sz="1200"/>
          </a:p>
        </p:txBody>
      </p:sp>
    </p:spTree>
    <p:extLst>
      <p:ext uri="{BB962C8B-B14F-4D97-AF65-F5344CB8AC3E}">
        <p14:creationId xmlns:p14="http://schemas.microsoft.com/office/powerpoint/2010/main" val="22065686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258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258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FAFC1A09-8006-4088-B4F9-B7364F020CA7}" type="slidenum">
              <a:rPr lang="en-US" sz="1200"/>
              <a:pPr eaLnBrk="1" hangingPunct="1"/>
              <a:t>42</a:t>
            </a:fld>
            <a:endParaRPr lang="en-US" sz="1200"/>
          </a:p>
        </p:txBody>
      </p:sp>
    </p:spTree>
    <p:extLst>
      <p:ext uri="{BB962C8B-B14F-4D97-AF65-F5344CB8AC3E}">
        <p14:creationId xmlns:p14="http://schemas.microsoft.com/office/powerpoint/2010/main" val="13498164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360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360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A56B7843-731E-4BA2-93ED-79FDC1959784}" type="slidenum">
              <a:rPr lang="en-US" sz="1200"/>
              <a:pPr eaLnBrk="1" hangingPunct="1"/>
              <a:t>43</a:t>
            </a:fld>
            <a:endParaRPr lang="en-US" sz="1200"/>
          </a:p>
        </p:txBody>
      </p:sp>
    </p:spTree>
    <p:extLst>
      <p:ext uri="{BB962C8B-B14F-4D97-AF65-F5344CB8AC3E}">
        <p14:creationId xmlns:p14="http://schemas.microsoft.com/office/powerpoint/2010/main" val="18517264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462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462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1A9A4706-FE53-49A0-B800-1DA988469EA6}" type="slidenum">
              <a:rPr lang="en-US" sz="1200"/>
              <a:pPr eaLnBrk="1" hangingPunct="1"/>
              <a:t>44</a:t>
            </a:fld>
            <a:endParaRPr lang="en-US" sz="1200"/>
          </a:p>
        </p:txBody>
      </p:sp>
    </p:spTree>
    <p:extLst>
      <p:ext uri="{BB962C8B-B14F-4D97-AF65-F5344CB8AC3E}">
        <p14:creationId xmlns:p14="http://schemas.microsoft.com/office/powerpoint/2010/main" val="31687258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565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565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5BDF46C2-8A9F-4747-91DE-A1B053343296}" type="slidenum">
              <a:rPr lang="en-US" sz="1200"/>
              <a:pPr eaLnBrk="1" hangingPunct="1"/>
              <a:t>45</a:t>
            </a:fld>
            <a:endParaRPr lang="en-US" sz="1200"/>
          </a:p>
        </p:txBody>
      </p:sp>
    </p:spTree>
    <p:extLst>
      <p:ext uri="{BB962C8B-B14F-4D97-AF65-F5344CB8AC3E}">
        <p14:creationId xmlns:p14="http://schemas.microsoft.com/office/powerpoint/2010/main" val="1349994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667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667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82631E82-7367-4F57-91B7-06928F08EC02}" type="slidenum">
              <a:rPr lang="en-US" sz="1200"/>
              <a:pPr eaLnBrk="1" hangingPunct="1"/>
              <a:t>46</a:t>
            </a:fld>
            <a:endParaRPr lang="en-US" sz="1200"/>
          </a:p>
        </p:txBody>
      </p:sp>
    </p:spTree>
    <p:extLst>
      <p:ext uri="{BB962C8B-B14F-4D97-AF65-F5344CB8AC3E}">
        <p14:creationId xmlns:p14="http://schemas.microsoft.com/office/powerpoint/2010/main" val="4199934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770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770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753C15A9-001E-475A-B647-DDACD28E1F4F}" type="slidenum">
              <a:rPr lang="en-US" sz="1200"/>
              <a:pPr eaLnBrk="1" hangingPunct="1"/>
              <a:t>47</a:t>
            </a:fld>
            <a:endParaRPr lang="en-US" sz="1200"/>
          </a:p>
        </p:txBody>
      </p:sp>
    </p:spTree>
    <p:extLst>
      <p:ext uri="{BB962C8B-B14F-4D97-AF65-F5344CB8AC3E}">
        <p14:creationId xmlns:p14="http://schemas.microsoft.com/office/powerpoint/2010/main" val="34951951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872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872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898A8863-ADFD-4BF7-BEAB-4E2EE060B583}" type="slidenum">
              <a:rPr lang="en-US" sz="1200"/>
              <a:pPr eaLnBrk="1" hangingPunct="1"/>
              <a:t>48</a:t>
            </a:fld>
            <a:endParaRPr lang="en-US" sz="1200"/>
          </a:p>
        </p:txBody>
      </p:sp>
    </p:spTree>
    <p:extLst>
      <p:ext uri="{BB962C8B-B14F-4D97-AF65-F5344CB8AC3E}">
        <p14:creationId xmlns:p14="http://schemas.microsoft.com/office/powerpoint/2010/main" val="31458070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974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5974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74EEBDBA-C093-4DBA-9CE1-6DF32D153D38}" type="slidenum">
              <a:rPr lang="en-US" sz="1200"/>
              <a:pPr eaLnBrk="1" hangingPunct="1"/>
              <a:t>49</a:t>
            </a:fld>
            <a:endParaRPr lang="en-US" sz="1200"/>
          </a:p>
        </p:txBody>
      </p:sp>
    </p:spTree>
    <p:extLst>
      <p:ext uri="{BB962C8B-B14F-4D97-AF65-F5344CB8AC3E}">
        <p14:creationId xmlns:p14="http://schemas.microsoft.com/office/powerpoint/2010/main" val="204897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077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077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6F388254-D556-46F6-9C5C-9F85A21DE42A}" type="slidenum">
              <a:rPr lang="en-US" sz="1200"/>
              <a:pPr eaLnBrk="1" hangingPunct="1"/>
              <a:t>50</a:t>
            </a:fld>
            <a:endParaRPr lang="en-US" sz="1200"/>
          </a:p>
        </p:txBody>
      </p:sp>
    </p:spTree>
    <p:extLst>
      <p:ext uri="{BB962C8B-B14F-4D97-AF65-F5344CB8AC3E}">
        <p14:creationId xmlns:p14="http://schemas.microsoft.com/office/powerpoint/2010/main" val="5932379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179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179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5B96DF3E-AA84-4DA3-9830-01EFED4FDB72}" type="slidenum">
              <a:rPr lang="en-US" sz="1200"/>
              <a:pPr eaLnBrk="1" hangingPunct="1"/>
              <a:t>51</a:t>
            </a:fld>
            <a:endParaRPr lang="en-US" sz="1200"/>
          </a:p>
        </p:txBody>
      </p:sp>
    </p:spTree>
    <p:extLst>
      <p:ext uri="{BB962C8B-B14F-4D97-AF65-F5344CB8AC3E}">
        <p14:creationId xmlns:p14="http://schemas.microsoft.com/office/powerpoint/2010/main" val="24302542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282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282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061890C2-A1B2-4864-B652-D246091520FB}" type="slidenum">
              <a:rPr lang="en-US" sz="1200"/>
              <a:pPr eaLnBrk="1" hangingPunct="1"/>
              <a:t>52</a:t>
            </a:fld>
            <a:endParaRPr lang="en-US" sz="1200"/>
          </a:p>
        </p:txBody>
      </p:sp>
    </p:spTree>
    <p:extLst>
      <p:ext uri="{BB962C8B-B14F-4D97-AF65-F5344CB8AC3E}">
        <p14:creationId xmlns:p14="http://schemas.microsoft.com/office/powerpoint/2010/main" val="23672190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384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384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BC458E31-B1FA-4D2D-83B1-35827B24B5A4}" type="slidenum">
              <a:rPr lang="en-US" sz="1200"/>
              <a:pPr eaLnBrk="1" hangingPunct="1"/>
              <a:t>53</a:t>
            </a:fld>
            <a:endParaRPr lang="en-US" sz="1200"/>
          </a:p>
        </p:txBody>
      </p:sp>
    </p:spTree>
    <p:extLst>
      <p:ext uri="{BB962C8B-B14F-4D97-AF65-F5344CB8AC3E}">
        <p14:creationId xmlns:p14="http://schemas.microsoft.com/office/powerpoint/2010/main" val="1560825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486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486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CA4FE3C6-BBAA-4499-B9A4-6BE76A35E5B0}" type="slidenum">
              <a:rPr lang="en-US" sz="1200"/>
              <a:pPr eaLnBrk="1" hangingPunct="1"/>
              <a:t>54</a:t>
            </a:fld>
            <a:endParaRPr lang="en-US" sz="1200"/>
          </a:p>
        </p:txBody>
      </p:sp>
    </p:spTree>
    <p:extLst>
      <p:ext uri="{BB962C8B-B14F-4D97-AF65-F5344CB8AC3E}">
        <p14:creationId xmlns:p14="http://schemas.microsoft.com/office/powerpoint/2010/main" val="35706038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589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589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65D466EC-EE51-4B13-A307-F44CF4129496}" type="slidenum">
              <a:rPr lang="en-US" sz="1200"/>
              <a:pPr eaLnBrk="1" hangingPunct="1"/>
              <a:t>55</a:t>
            </a:fld>
            <a:endParaRPr lang="en-US" sz="1200"/>
          </a:p>
        </p:txBody>
      </p:sp>
    </p:spTree>
    <p:extLst>
      <p:ext uri="{BB962C8B-B14F-4D97-AF65-F5344CB8AC3E}">
        <p14:creationId xmlns:p14="http://schemas.microsoft.com/office/powerpoint/2010/main" val="18776978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691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691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0506D41C-20C3-47AB-A3C0-1CD843B42308}" type="slidenum">
              <a:rPr lang="en-US" sz="1200"/>
              <a:pPr eaLnBrk="1" hangingPunct="1"/>
              <a:t>56</a:t>
            </a:fld>
            <a:endParaRPr lang="en-US" sz="1200"/>
          </a:p>
        </p:txBody>
      </p:sp>
    </p:spTree>
    <p:extLst>
      <p:ext uri="{BB962C8B-B14F-4D97-AF65-F5344CB8AC3E}">
        <p14:creationId xmlns:p14="http://schemas.microsoft.com/office/powerpoint/2010/main" val="38374160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896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896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AA94C458-6AB7-4F4F-8ECA-D0733BAD6D17}" type="slidenum">
              <a:rPr lang="en-US" sz="1200"/>
              <a:pPr eaLnBrk="1" hangingPunct="1"/>
              <a:t>57</a:t>
            </a:fld>
            <a:endParaRPr lang="en-US" sz="1200"/>
          </a:p>
        </p:txBody>
      </p:sp>
    </p:spTree>
    <p:extLst>
      <p:ext uri="{BB962C8B-B14F-4D97-AF65-F5344CB8AC3E}">
        <p14:creationId xmlns:p14="http://schemas.microsoft.com/office/powerpoint/2010/main" val="28478172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998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6998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EACE7805-5CEC-4DD6-90EA-10931E2E2AA5}" type="slidenum">
              <a:rPr lang="en-US" sz="1200"/>
              <a:pPr eaLnBrk="1" hangingPunct="1"/>
              <a:t>58</a:t>
            </a:fld>
            <a:endParaRPr lang="en-US" sz="1200"/>
          </a:p>
        </p:txBody>
      </p:sp>
    </p:spTree>
    <p:extLst>
      <p:ext uri="{BB962C8B-B14F-4D97-AF65-F5344CB8AC3E}">
        <p14:creationId xmlns:p14="http://schemas.microsoft.com/office/powerpoint/2010/main" val="21789597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7101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a:t>Operations  --   Prof. Juran</a:t>
            </a:r>
          </a:p>
        </p:txBody>
      </p:sp>
      <p:sp>
        <p:nvSpPr>
          <p:cNvPr id="17101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228" eaLnBrk="0" hangingPunct="0">
              <a:defRPr sz="2400">
                <a:solidFill>
                  <a:schemeClr val="tx1"/>
                </a:solidFill>
                <a:latin typeface="Book Antiqua" pitchFamily="18" charset="0"/>
              </a:defRPr>
            </a:lvl1pPr>
            <a:lvl2pPr marL="741316" indent="-285121" defTabSz="928228" eaLnBrk="0" hangingPunct="0">
              <a:defRPr sz="2400">
                <a:solidFill>
                  <a:schemeClr val="tx1"/>
                </a:solidFill>
                <a:latin typeface="Book Antiqua" pitchFamily="18" charset="0"/>
              </a:defRPr>
            </a:lvl2pPr>
            <a:lvl3pPr marL="1140485" indent="-228097" defTabSz="928228" eaLnBrk="0" hangingPunct="0">
              <a:defRPr sz="2400">
                <a:solidFill>
                  <a:schemeClr val="tx1"/>
                </a:solidFill>
                <a:latin typeface="Book Antiqua" pitchFamily="18" charset="0"/>
              </a:defRPr>
            </a:lvl3pPr>
            <a:lvl4pPr marL="1596680" indent="-228097" defTabSz="928228" eaLnBrk="0" hangingPunct="0">
              <a:defRPr sz="2400">
                <a:solidFill>
                  <a:schemeClr val="tx1"/>
                </a:solidFill>
                <a:latin typeface="Book Antiqua" pitchFamily="18" charset="0"/>
              </a:defRPr>
            </a:lvl4pPr>
            <a:lvl5pPr marL="2052874" indent="-228097" defTabSz="928228" eaLnBrk="0" hangingPunct="0">
              <a:defRPr sz="2400">
                <a:solidFill>
                  <a:schemeClr val="tx1"/>
                </a:solidFill>
                <a:latin typeface="Book Antiqua" pitchFamily="18" charset="0"/>
              </a:defRPr>
            </a:lvl5pPr>
            <a:lvl6pPr marL="2509068" indent="-228097" defTabSz="928228" eaLnBrk="0" fontAlgn="base" hangingPunct="0">
              <a:spcBef>
                <a:spcPct val="0"/>
              </a:spcBef>
              <a:spcAft>
                <a:spcPct val="0"/>
              </a:spcAft>
              <a:defRPr sz="2400">
                <a:solidFill>
                  <a:schemeClr val="tx1"/>
                </a:solidFill>
                <a:latin typeface="Book Antiqua" pitchFamily="18" charset="0"/>
              </a:defRPr>
            </a:lvl6pPr>
            <a:lvl7pPr marL="2965262" indent="-228097" defTabSz="928228" eaLnBrk="0" fontAlgn="base" hangingPunct="0">
              <a:spcBef>
                <a:spcPct val="0"/>
              </a:spcBef>
              <a:spcAft>
                <a:spcPct val="0"/>
              </a:spcAft>
              <a:defRPr sz="2400">
                <a:solidFill>
                  <a:schemeClr val="tx1"/>
                </a:solidFill>
                <a:latin typeface="Book Antiqua" pitchFamily="18" charset="0"/>
              </a:defRPr>
            </a:lvl7pPr>
            <a:lvl8pPr marL="3421456" indent="-228097" defTabSz="928228" eaLnBrk="0" fontAlgn="base" hangingPunct="0">
              <a:spcBef>
                <a:spcPct val="0"/>
              </a:spcBef>
              <a:spcAft>
                <a:spcPct val="0"/>
              </a:spcAft>
              <a:defRPr sz="2400">
                <a:solidFill>
                  <a:schemeClr val="tx1"/>
                </a:solidFill>
                <a:latin typeface="Book Antiqua" pitchFamily="18" charset="0"/>
              </a:defRPr>
            </a:lvl8pPr>
            <a:lvl9pPr marL="3877650" indent="-228097" defTabSz="928228" eaLnBrk="0" fontAlgn="base" hangingPunct="0">
              <a:spcBef>
                <a:spcPct val="0"/>
              </a:spcBef>
              <a:spcAft>
                <a:spcPct val="0"/>
              </a:spcAft>
              <a:defRPr sz="2400">
                <a:solidFill>
                  <a:schemeClr val="tx1"/>
                </a:solidFill>
                <a:latin typeface="Book Antiqua" pitchFamily="18" charset="0"/>
              </a:defRPr>
            </a:lvl9pPr>
          </a:lstStyle>
          <a:p>
            <a:pPr eaLnBrk="1" hangingPunct="1"/>
            <a:fld id="{36722575-6CD3-411C-A844-FCFA672B33E3}" type="slidenum">
              <a:rPr lang="en-US" sz="1200"/>
              <a:pPr eaLnBrk="1" hangingPunct="1"/>
              <a:t>59</a:t>
            </a:fld>
            <a:endParaRPr lang="en-US" sz="1200"/>
          </a:p>
        </p:txBody>
      </p:sp>
    </p:spTree>
    <p:extLst>
      <p:ext uri="{BB962C8B-B14F-4D97-AF65-F5344CB8AC3E}">
        <p14:creationId xmlns:p14="http://schemas.microsoft.com/office/powerpoint/2010/main" val="9295459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Book Antiqua" pitchFamily="18" charset="0"/>
              </a:defRPr>
            </a:lvl1pPr>
            <a:lvl2pPr marL="742950" indent="-285750" defTabSz="930275" eaLnBrk="0" hangingPunct="0">
              <a:defRPr sz="2400">
                <a:solidFill>
                  <a:schemeClr val="tx1"/>
                </a:solidFill>
                <a:latin typeface="Book Antiqua" pitchFamily="18" charset="0"/>
              </a:defRPr>
            </a:lvl2pPr>
            <a:lvl3pPr marL="1143000" indent="-228600" defTabSz="930275" eaLnBrk="0" hangingPunct="0">
              <a:defRPr sz="2400">
                <a:solidFill>
                  <a:schemeClr val="tx1"/>
                </a:solidFill>
                <a:latin typeface="Book Antiqua" pitchFamily="18" charset="0"/>
              </a:defRPr>
            </a:lvl3pPr>
            <a:lvl4pPr marL="1600200" indent="-228600" defTabSz="930275" eaLnBrk="0" hangingPunct="0">
              <a:defRPr sz="2400">
                <a:solidFill>
                  <a:schemeClr val="tx1"/>
                </a:solidFill>
                <a:latin typeface="Book Antiqua" pitchFamily="18" charset="0"/>
              </a:defRPr>
            </a:lvl4pPr>
            <a:lvl5pPr marL="2057400" indent="-228600" defTabSz="930275" eaLnBrk="0" hangingPunct="0">
              <a:defRPr sz="2400">
                <a:solidFill>
                  <a:schemeClr val="tx1"/>
                </a:solidFill>
                <a:latin typeface="Book Antiqua" pitchFamily="18" charset="0"/>
              </a:defRPr>
            </a:lvl5pPr>
            <a:lvl6pPr marL="2514600" indent="-228600" defTabSz="930275" eaLnBrk="0" fontAlgn="base" hangingPunct="0">
              <a:spcBef>
                <a:spcPct val="0"/>
              </a:spcBef>
              <a:spcAft>
                <a:spcPct val="0"/>
              </a:spcAft>
              <a:defRPr sz="2400">
                <a:solidFill>
                  <a:schemeClr val="tx1"/>
                </a:solidFill>
                <a:latin typeface="Book Antiqua" pitchFamily="18" charset="0"/>
              </a:defRPr>
            </a:lvl6pPr>
            <a:lvl7pPr marL="2971800" indent="-228600" defTabSz="930275" eaLnBrk="0" fontAlgn="base" hangingPunct="0">
              <a:spcBef>
                <a:spcPct val="0"/>
              </a:spcBef>
              <a:spcAft>
                <a:spcPct val="0"/>
              </a:spcAft>
              <a:defRPr sz="2400">
                <a:solidFill>
                  <a:schemeClr val="tx1"/>
                </a:solidFill>
                <a:latin typeface="Book Antiqua" pitchFamily="18" charset="0"/>
              </a:defRPr>
            </a:lvl7pPr>
            <a:lvl8pPr marL="3429000" indent="-228600" defTabSz="930275" eaLnBrk="0" fontAlgn="base" hangingPunct="0">
              <a:spcBef>
                <a:spcPct val="0"/>
              </a:spcBef>
              <a:spcAft>
                <a:spcPct val="0"/>
              </a:spcAft>
              <a:defRPr sz="2400">
                <a:solidFill>
                  <a:schemeClr val="tx1"/>
                </a:solidFill>
                <a:latin typeface="Book Antiqua" pitchFamily="18" charset="0"/>
              </a:defRPr>
            </a:lvl8pPr>
            <a:lvl9pPr marL="3886200" indent="-228600" defTabSz="930275" eaLnBrk="0" fontAlgn="base" hangingPunct="0">
              <a:spcBef>
                <a:spcPct val="0"/>
              </a:spcBef>
              <a:spcAft>
                <a:spcPct val="0"/>
              </a:spcAft>
              <a:defRPr sz="2400">
                <a:solidFill>
                  <a:schemeClr val="tx1"/>
                </a:solidFill>
                <a:latin typeface="Book Antiqua" pitchFamily="18" charset="0"/>
              </a:defRPr>
            </a:lvl9pPr>
          </a:lstStyle>
          <a:p>
            <a:pPr eaLnBrk="1" hangingPunct="1"/>
            <a:r>
              <a:rPr lang="en-US" sz="1200" smtClean="0"/>
              <a:t>Operations  --   Prof. Juran</a:t>
            </a:r>
          </a:p>
        </p:txBody>
      </p:sp>
      <p:sp>
        <p:nvSpPr>
          <p:cNvPr id="1720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Book Antiqua" pitchFamily="18" charset="0"/>
              </a:defRPr>
            </a:lvl1pPr>
            <a:lvl2pPr marL="742950" indent="-285750" defTabSz="930275" eaLnBrk="0" hangingPunct="0">
              <a:defRPr sz="2400">
                <a:solidFill>
                  <a:schemeClr val="tx1"/>
                </a:solidFill>
                <a:latin typeface="Book Antiqua" pitchFamily="18" charset="0"/>
              </a:defRPr>
            </a:lvl2pPr>
            <a:lvl3pPr marL="1143000" indent="-228600" defTabSz="930275" eaLnBrk="0" hangingPunct="0">
              <a:defRPr sz="2400">
                <a:solidFill>
                  <a:schemeClr val="tx1"/>
                </a:solidFill>
                <a:latin typeface="Book Antiqua" pitchFamily="18" charset="0"/>
              </a:defRPr>
            </a:lvl3pPr>
            <a:lvl4pPr marL="1600200" indent="-228600" defTabSz="930275" eaLnBrk="0" hangingPunct="0">
              <a:defRPr sz="2400">
                <a:solidFill>
                  <a:schemeClr val="tx1"/>
                </a:solidFill>
                <a:latin typeface="Book Antiqua" pitchFamily="18" charset="0"/>
              </a:defRPr>
            </a:lvl4pPr>
            <a:lvl5pPr marL="2057400" indent="-228600" defTabSz="930275" eaLnBrk="0" hangingPunct="0">
              <a:defRPr sz="2400">
                <a:solidFill>
                  <a:schemeClr val="tx1"/>
                </a:solidFill>
                <a:latin typeface="Book Antiqua" pitchFamily="18" charset="0"/>
              </a:defRPr>
            </a:lvl5pPr>
            <a:lvl6pPr marL="2514600" indent="-228600" defTabSz="930275" eaLnBrk="0" fontAlgn="base" hangingPunct="0">
              <a:spcBef>
                <a:spcPct val="0"/>
              </a:spcBef>
              <a:spcAft>
                <a:spcPct val="0"/>
              </a:spcAft>
              <a:defRPr sz="2400">
                <a:solidFill>
                  <a:schemeClr val="tx1"/>
                </a:solidFill>
                <a:latin typeface="Book Antiqua" pitchFamily="18" charset="0"/>
              </a:defRPr>
            </a:lvl6pPr>
            <a:lvl7pPr marL="2971800" indent="-228600" defTabSz="930275" eaLnBrk="0" fontAlgn="base" hangingPunct="0">
              <a:spcBef>
                <a:spcPct val="0"/>
              </a:spcBef>
              <a:spcAft>
                <a:spcPct val="0"/>
              </a:spcAft>
              <a:defRPr sz="2400">
                <a:solidFill>
                  <a:schemeClr val="tx1"/>
                </a:solidFill>
                <a:latin typeface="Book Antiqua" pitchFamily="18" charset="0"/>
              </a:defRPr>
            </a:lvl7pPr>
            <a:lvl8pPr marL="3429000" indent="-228600" defTabSz="930275" eaLnBrk="0" fontAlgn="base" hangingPunct="0">
              <a:spcBef>
                <a:spcPct val="0"/>
              </a:spcBef>
              <a:spcAft>
                <a:spcPct val="0"/>
              </a:spcAft>
              <a:defRPr sz="2400">
                <a:solidFill>
                  <a:schemeClr val="tx1"/>
                </a:solidFill>
                <a:latin typeface="Book Antiqua" pitchFamily="18" charset="0"/>
              </a:defRPr>
            </a:lvl8pPr>
            <a:lvl9pPr marL="3886200" indent="-228600" defTabSz="930275" eaLnBrk="0" fontAlgn="base" hangingPunct="0">
              <a:spcBef>
                <a:spcPct val="0"/>
              </a:spcBef>
              <a:spcAft>
                <a:spcPct val="0"/>
              </a:spcAft>
              <a:defRPr sz="2400">
                <a:solidFill>
                  <a:schemeClr val="tx1"/>
                </a:solidFill>
                <a:latin typeface="Book Antiqua" pitchFamily="18" charset="0"/>
              </a:defRPr>
            </a:lvl9pPr>
          </a:lstStyle>
          <a:p>
            <a:pPr eaLnBrk="1" hangingPunct="1"/>
            <a:fld id="{79FA7C81-55F7-482C-ABA2-1A03FF1A1948}" type="slidenum">
              <a:rPr lang="en-US" sz="1200" smtClean="0"/>
              <a:pPr eaLnBrk="1" hangingPunct="1"/>
              <a:t>60</a:t>
            </a:fld>
            <a:endParaRPr lang="en-US" sz="1200" smtClean="0"/>
          </a:p>
        </p:txBody>
      </p:sp>
      <p:sp>
        <p:nvSpPr>
          <p:cNvPr id="172036" name="Rectangle 2"/>
          <p:cNvSpPr>
            <a:spLocks noChangeArrowheads="1"/>
          </p:cNvSpPr>
          <p:nvPr/>
        </p:nvSpPr>
        <p:spPr bwMode="auto">
          <a:xfrm>
            <a:off x="3962400" y="0"/>
            <a:ext cx="30289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72037" name="Rectangle 3"/>
          <p:cNvSpPr>
            <a:spLocks noChangeArrowheads="1"/>
          </p:cNvSpPr>
          <p:nvPr/>
        </p:nvSpPr>
        <p:spPr bwMode="auto">
          <a:xfrm>
            <a:off x="3962400" y="8818563"/>
            <a:ext cx="30289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72" tIns="0" rIns="19372" bIns="0" anchor="b"/>
          <a:lstStyle/>
          <a:p>
            <a:pPr algn="r" defTabSz="930275" eaLnBrk="0" hangingPunct="0"/>
            <a:r>
              <a:rPr lang="en-US" sz="1000"/>
              <a:t>2</a:t>
            </a:r>
          </a:p>
        </p:txBody>
      </p:sp>
      <p:sp>
        <p:nvSpPr>
          <p:cNvPr id="172038" name="Rectangle 4"/>
          <p:cNvSpPr>
            <a:spLocks noChangeArrowheads="1"/>
          </p:cNvSpPr>
          <p:nvPr/>
        </p:nvSpPr>
        <p:spPr bwMode="auto">
          <a:xfrm>
            <a:off x="0" y="8818563"/>
            <a:ext cx="30289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72039" name="Rectangle 5"/>
          <p:cNvSpPr>
            <a:spLocks noChangeArrowheads="1"/>
          </p:cNvSpPr>
          <p:nvPr/>
        </p:nvSpPr>
        <p:spPr bwMode="auto">
          <a:xfrm>
            <a:off x="0" y="0"/>
            <a:ext cx="30289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72040" name="Rectangle 6"/>
          <p:cNvSpPr>
            <a:spLocks noGrp="1" noRot="1" noChangeAspect="1" noChangeArrowheads="1" noTextEdit="1"/>
          </p:cNvSpPr>
          <p:nvPr>
            <p:ph type="sldImg"/>
          </p:nvPr>
        </p:nvSpPr>
        <p:spPr>
          <a:xfrm>
            <a:off x="1184275" y="703263"/>
            <a:ext cx="4622800" cy="3467100"/>
          </a:xfrm>
          <a:ln w="12700" cap="flat">
            <a:solidFill>
              <a:schemeClr val="tx1"/>
            </a:solidFill>
          </a:ln>
        </p:spPr>
      </p:sp>
      <p:sp>
        <p:nvSpPr>
          <p:cNvPr id="172041" name="Rectangle 7"/>
          <p:cNvSpPr>
            <a:spLocks noGrp="1" noChangeArrowheads="1"/>
          </p:cNvSpPr>
          <p:nvPr>
            <p:ph type="body" idx="1"/>
          </p:nvPr>
        </p:nvSpPr>
        <p:spPr>
          <a:xfrm>
            <a:off x="466725" y="3373438"/>
            <a:ext cx="5980113" cy="52117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17" tIns="45201" rIns="92017" bIns="45201"/>
          <a:lstStyle/>
          <a:p>
            <a:pPr eaLnBrk="1" hangingPunct="1"/>
            <a:endParaRPr lang="en-US" smtClean="0"/>
          </a:p>
        </p:txBody>
      </p:sp>
    </p:spTree>
    <p:extLst>
      <p:ext uri="{BB962C8B-B14F-4D97-AF65-F5344CB8AC3E}">
        <p14:creationId xmlns:p14="http://schemas.microsoft.com/office/powerpoint/2010/main" val="2456956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1B6E9B2C-CFF4-4705-8CBB-F673BA6A0F89}" type="slidenum">
              <a:rPr lang="en-US"/>
              <a:pPr>
                <a:defRPr/>
              </a:pPr>
              <a:t>‹#›</a:t>
            </a:fld>
            <a:endParaRPr lang="en-US"/>
          </a:p>
        </p:txBody>
      </p:sp>
    </p:spTree>
    <p:extLst>
      <p:ext uri="{BB962C8B-B14F-4D97-AF65-F5344CB8AC3E}">
        <p14:creationId xmlns:p14="http://schemas.microsoft.com/office/powerpoint/2010/main" val="2185025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32EC6C23-4DFB-4CA3-A2A2-67D6CA8483BD}" type="slidenum">
              <a:rPr lang="en-US"/>
              <a:pPr>
                <a:defRPr/>
              </a:pPr>
              <a:t>‹#›</a:t>
            </a:fld>
            <a:endParaRPr lang="en-US"/>
          </a:p>
        </p:txBody>
      </p:sp>
    </p:spTree>
    <p:extLst>
      <p:ext uri="{BB962C8B-B14F-4D97-AF65-F5344CB8AC3E}">
        <p14:creationId xmlns:p14="http://schemas.microsoft.com/office/powerpoint/2010/main" val="3038254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1C5D25A1-BE59-4F2D-B219-C13A9E99DB1E}" type="slidenum">
              <a:rPr lang="en-US"/>
              <a:pPr>
                <a:defRPr/>
              </a:pPr>
              <a:t>‹#›</a:t>
            </a:fld>
            <a:endParaRPr lang="en-US"/>
          </a:p>
        </p:txBody>
      </p:sp>
    </p:spTree>
    <p:extLst>
      <p:ext uri="{BB962C8B-B14F-4D97-AF65-F5344CB8AC3E}">
        <p14:creationId xmlns:p14="http://schemas.microsoft.com/office/powerpoint/2010/main" val="2109450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6"/>
          <p:cNvSpPr>
            <a:spLocks noGrp="1" noChangeArrowheads="1"/>
          </p:cNvSpPr>
          <p:nvPr>
            <p:ph type="sldNum" sz="quarter" idx="11"/>
          </p:nvPr>
        </p:nvSpPr>
        <p:spPr>
          <a:ln/>
        </p:spPr>
        <p:txBody>
          <a:bodyPr/>
          <a:lstStyle>
            <a:lvl1pPr>
              <a:defRPr/>
            </a:lvl1pPr>
          </a:lstStyle>
          <a:p>
            <a:pPr>
              <a:defRPr/>
            </a:pPr>
            <a:fld id="{66F67721-EB24-4207-A24E-D3F1EEA1935A}" type="slidenum">
              <a:rPr lang="en-US"/>
              <a:pPr>
                <a:defRPr/>
              </a:pPr>
              <a:t>‹#›</a:t>
            </a:fld>
            <a:endParaRPr lang="en-US"/>
          </a:p>
        </p:txBody>
      </p:sp>
    </p:spTree>
    <p:extLst>
      <p:ext uri="{BB962C8B-B14F-4D97-AF65-F5344CB8AC3E}">
        <p14:creationId xmlns:p14="http://schemas.microsoft.com/office/powerpoint/2010/main" val="287447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8" name="Rectangle 6"/>
          <p:cNvSpPr>
            <a:spLocks noGrp="1" noChangeArrowheads="1"/>
          </p:cNvSpPr>
          <p:nvPr>
            <p:ph type="sldNum" sz="quarter" idx="11"/>
          </p:nvPr>
        </p:nvSpPr>
        <p:spPr>
          <a:ln/>
        </p:spPr>
        <p:txBody>
          <a:bodyPr/>
          <a:lstStyle>
            <a:lvl1pPr>
              <a:defRPr/>
            </a:lvl1pPr>
          </a:lstStyle>
          <a:p>
            <a:pPr>
              <a:defRPr/>
            </a:pPr>
            <a:fld id="{B8BF481A-CC1B-4902-BC54-B13C9BCF3CE9}" type="slidenum">
              <a:rPr lang="en-US"/>
              <a:pPr>
                <a:defRPr/>
              </a:pPr>
              <a:t>‹#›</a:t>
            </a:fld>
            <a:endParaRPr lang="en-US"/>
          </a:p>
        </p:txBody>
      </p:sp>
    </p:spTree>
    <p:extLst>
      <p:ext uri="{BB962C8B-B14F-4D97-AF65-F5344CB8AC3E}">
        <p14:creationId xmlns:p14="http://schemas.microsoft.com/office/powerpoint/2010/main" val="61340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4" name="Rectangle 6"/>
          <p:cNvSpPr>
            <a:spLocks noGrp="1" noChangeArrowheads="1"/>
          </p:cNvSpPr>
          <p:nvPr>
            <p:ph type="sldNum" sz="quarter" idx="11"/>
          </p:nvPr>
        </p:nvSpPr>
        <p:spPr>
          <a:ln/>
        </p:spPr>
        <p:txBody>
          <a:bodyPr/>
          <a:lstStyle>
            <a:lvl1pPr>
              <a:defRPr/>
            </a:lvl1pPr>
          </a:lstStyle>
          <a:p>
            <a:pPr>
              <a:defRPr/>
            </a:pPr>
            <a:fld id="{F8647994-0772-40B9-AED5-BF89DD6BB125}" type="slidenum">
              <a:rPr lang="en-US"/>
              <a:pPr>
                <a:defRPr/>
              </a:pPr>
              <a:t>‹#›</a:t>
            </a:fld>
            <a:endParaRPr lang="en-US"/>
          </a:p>
        </p:txBody>
      </p:sp>
    </p:spTree>
    <p:extLst>
      <p:ext uri="{BB962C8B-B14F-4D97-AF65-F5344CB8AC3E}">
        <p14:creationId xmlns:p14="http://schemas.microsoft.com/office/powerpoint/2010/main" val="269188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3" name="Rectangle 6"/>
          <p:cNvSpPr>
            <a:spLocks noGrp="1" noChangeArrowheads="1"/>
          </p:cNvSpPr>
          <p:nvPr>
            <p:ph type="sldNum" sz="quarter" idx="11"/>
          </p:nvPr>
        </p:nvSpPr>
        <p:spPr>
          <a:ln/>
        </p:spPr>
        <p:txBody>
          <a:bodyPr/>
          <a:lstStyle>
            <a:lvl1pPr>
              <a:defRPr/>
            </a:lvl1pPr>
          </a:lstStyle>
          <a:p>
            <a:pPr>
              <a:defRPr/>
            </a:pPr>
            <a:fld id="{E44F022B-A7D9-4A4F-84EA-EC7776C088BC}" type="slidenum">
              <a:rPr lang="en-US"/>
              <a:pPr>
                <a:defRPr/>
              </a:pPr>
              <a:t>‹#›</a:t>
            </a:fld>
            <a:endParaRPr lang="en-US"/>
          </a:p>
        </p:txBody>
      </p:sp>
    </p:spTree>
    <p:extLst>
      <p:ext uri="{BB962C8B-B14F-4D97-AF65-F5344CB8AC3E}">
        <p14:creationId xmlns:p14="http://schemas.microsoft.com/office/powerpoint/2010/main" val="1427893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6"/>
          <p:cNvSpPr>
            <a:spLocks noGrp="1" noChangeArrowheads="1"/>
          </p:cNvSpPr>
          <p:nvPr>
            <p:ph type="sldNum" sz="quarter" idx="11"/>
          </p:nvPr>
        </p:nvSpPr>
        <p:spPr>
          <a:ln/>
        </p:spPr>
        <p:txBody>
          <a:bodyPr/>
          <a:lstStyle>
            <a:lvl1pPr>
              <a:defRPr/>
            </a:lvl1pPr>
          </a:lstStyle>
          <a:p>
            <a:pPr>
              <a:defRPr/>
            </a:pPr>
            <a:fld id="{787E738D-8296-42E6-8FFE-FBF0433F958C}" type="slidenum">
              <a:rPr lang="en-US"/>
              <a:pPr>
                <a:defRPr/>
              </a:pPr>
              <a:t>‹#›</a:t>
            </a:fld>
            <a:endParaRPr lang="en-US"/>
          </a:p>
        </p:txBody>
      </p:sp>
    </p:spTree>
    <p:extLst>
      <p:ext uri="{BB962C8B-B14F-4D97-AF65-F5344CB8AC3E}">
        <p14:creationId xmlns:p14="http://schemas.microsoft.com/office/powerpoint/2010/main" val="3056725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6"/>
          <p:cNvSpPr>
            <a:spLocks noGrp="1" noChangeArrowheads="1"/>
          </p:cNvSpPr>
          <p:nvPr>
            <p:ph type="sldNum" sz="quarter" idx="11"/>
          </p:nvPr>
        </p:nvSpPr>
        <p:spPr>
          <a:ln/>
        </p:spPr>
        <p:txBody>
          <a:bodyPr/>
          <a:lstStyle>
            <a:lvl1pPr>
              <a:defRPr/>
            </a:lvl1pPr>
          </a:lstStyle>
          <a:p>
            <a:pPr>
              <a:defRPr/>
            </a:pPr>
            <a:fld id="{48137C43-CF71-413A-BB75-40DB1EA2D949}" type="slidenum">
              <a:rPr lang="en-US"/>
              <a:pPr>
                <a:defRPr/>
              </a:pPr>
              <a:t>‹#›</a:t>
            </a:fld>
            <a:endParaRPr lang="en-US"/>
          </a:p>
        </p:txBody>
      </p:sp>
    </p:spTree>
    <p:extLst>
      <p:ext uri="{BB962C8B-B14F-4D97-AF65-F5344CB8AC3E}">
        <p14:creationId xmlns:p14="http://schemas.microsoft.com/office/powerpoint/2010/main" val="1656223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7D148380-E25E-44B3-8129-972F4C3EC38F}" type="slidenum">
              <a:rPr lang="en-US"/>
              <a:pPr>
                <a:defRPr/>
              </a:pPr>
              <a:t>‹#›</a:t>
            </a:fld>
            <a:endParaRPr lang="en-US"/>
          </a:p>
        </p:txBody>
      </p:sp>
    </p:spTree>
    <p:extLst>
      <p:ext uri="{BB962C8B-B14F-4D97-AF65-F5344CB8AC3E}">
        <p14:creationId xmlns:p14="http://schemas.microsoft.com/office/powerpoint/2010/main" val="274523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6"/>
          <p:cNvSpPr>
            <a:spLocks noGrp="1" noChangeArrowheads="1"/>
          </p:cNvSpPr>
          <p:nvPr>
            <p:ph type="sldNum" sz="quarter" idx="11"/>
          </p:nvPr>
        </p:nvSpPr>
        <p:spPr>
          <a:ln/>
        </p:spPr>
        <p:txBody>
          <a:bodyPr/>
          <a:lstStyle>
            <a:lvl1pPr>
              <a:defRPr/>
            </a:lvl1pPr>
          </a:lstStyle>
          <a:p>
            <a:pPr>
              <a:defRPr/>
            </a:pPr>
            <a:fld id="{31802566-19D5-483B-AF1B-9DE148CCF128}" type="slidenum">
              <a:rPr lang="en-US"/>
              <a:pPr>
                <a:defRPr/>
              </a:pPr>
              <a:t>‹#›</a:t>
            </a:fld>
            <a:endParaRPr lang="en-US"/>
          </a:p>
        </p:txBody>
      </p:sp>
    </p:spTree>
    <p:extLst>
      <p:ext uri="{BB962C8B-B14F-4D97-AF65-F5344CB8AC3E}">
        <p14:creationId xmlns:p14="http://schemas.microsoft.com/office/powerpoint/2010/main" val="3950856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685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t>Operations  --   Prof. Juran</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610B5A2-815B-42C7-BA2F-D72E6845F27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Book Antiqua" pitchFamily="18" charset="0"/>
        </a:defRPr>
      </a:lvl2pPr>
      <a:lvl3pPr algn="ctr" rtl="0" eaLnBrk="0" fontAlgn="base" hangingPunct="0">
        <a:spcBef>
          <a:spcPct val="0"/>
        </a:spcBef>
        <a:spcAft>
          <a:spcPct val="0"/>
        </a:spcAft>
        <a:defRPr sz="4400">
          <a:solidFill>
            <a:schemeClr val="tx2"/>
          </a:solidFill>
          <a:latin typeface="Book Antiqua" pitchFamily="18" charset="0"/>
        </a:defRPr>
      </a:lvl3pPr>
      <a:lvl4pPr algn="ctr" rtl="0" eaLnBrk="0" fontAlgn="base" hangingPunct="0">
        <a:spcBef>
          <a:spcPct val="0"/>
        </a:spcBef>
        <a:spcAft>
          <a:spcPct val="0"/>
        </a:spcAft>
        <a:defRPr sz="4400">
          <a:solidFill>
            <a:schemeClr val="tx2"/>
          </a:solidFill>
          <a:latin typeface="Book Antiqua" pitchFamily="18" charset="0"/>
        </a:defRPr>
      </a:lvl4pPr>
      <a:lvl5pPr algn="ctr" rtl="0" eaLnBrk="0" fontAlgn="base" hangingPunct="0">
        <a:spcBef>
          <a:spcPct val="0"/>
        </a:spcBef>
        <a:spcAft>
          <a:spcPct val="0"/>
        </a:spcAft>
        <a:defRPr sz="4400">
          <a:solidFill>
            <a:schemeClr val="tx2"/>
          </a:solidFill>
          <a:latin typeface="Book Antiqua" pitchFamily="18" charset="0"/>
        </a:defRPr>
      </a:lvl5pPr>
      <a:lvl6pPr marL="457200" algn="ctr" rtl="0" fontAlgn="base">
        <a:spcBef>
          <a:spcPct val="0"/>
        </a:spcBef>
        <a:spcAft>
          <a:spcPct val="0"/>
        </a:spcAft>
        <a:defRPr sz="4400">
          <a:solidFill>
            <a:schemeClr val="tx2"/>
          </a:solidFill>
          <a:latin typeface="Book Antiqua" pitchFamily="18" charset="0"/>
        </a:defRPr>
      </a:lvl6pPr>
      <a:lvl7pPr marL="914400" algn="ctr" rtl="0" fontAlgn="base">
        <a:spcBef>
          <a:spcPct val="0"/>
        </a:spcBef>
        <a:spcAft>
          <a:spcPct val="0"/>
        </a:spcAft>
        <a:defRPr sz="4400">
          <a:solidFill>
            <a:schemeClr val="tx2"/>
          </a:solidFill>
          <a:latin typeface="Book Antiqua" pitchFamily="18" charset="0"/>
        </a:defRPr>
      </a:lvl7pPr>
      <a:lvl8pPr marL="1371600" algn="ctr" rtl="0" fontAlgn="base">
        <a:spcBef>
          <a:spcPct val="0"/>
        </a:spcBef>
        <a:spcAft>
          <a:spcPct val="0"/>
        </a:spcAft>
        <a:defRPr sz="4400">
          <a:solidFill>
            <a:schemeClr val="tx2"/>
          </a:solidFill>
          <a:latin typeface="Book Antiqua" pitchFamily="18" charset="0"/>
        </a:defRPr>
      </a:lvl8pPr>
      <a:lvl9pPr marL="1828800" algn="ctr" rtl="0" fontAlgn="base">
        <a:spcBef>
          <a:spcPct val="0"/>
        </a:spcBef>
        <a:spcAft>
          <a:spcPct val="0"/>
        </a:spcAft>
        <a:defRPr sz="4400">
          <a:solidFill>
            <a:schemeClr val="tx2"/>
          </a:solidFill>
          <a:latin typeface="Book Antiqua"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9.wmf"/></Relationships>
</file>

<file path=ppt/slides/_rels/slide2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0.wmf"/><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2.wmf"/><Relationship Id="rId5" Type="http://schemas.openxmlformats.org/officeDocument/2006/relationships/image" Target="../media/image11.wmf"/><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6.png"/><Relationship Id="rId5" Type="http://schemas.openxmlformats.org/officeDocument/2006/relationships/image" Target="../media/image15.wmf"/><Relationship Id="rId4" Type="http://schemas.openxmlformats.org/officeDocument/2006/relationships/oleObject" Target="../embeddings/oleObject5.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17.wmf"/><Relationship Id="rId4" Type="http://schemas.openxmlformats.org/officeDocument/2006/relationships/oleObject" Target="../embeddings/oleObject6.bin"/></Relationships>
</file>

<file path=ppt/slides/_rels/slide3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2.wmf"/><Relationship Id="rId4" Type="http://schemas.openxmlformats.org/officeDocument/2006/relationships/oleObject" Target="../embeddings/oleObject8.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3.wmf"/><Relationship Id="rId4" Type="http://schemas.openxmlformats.org/officeDocument/2006/relationships/oleObject" Target="../embeddings/oleObject9.bin"/></Relationships>
</file>

<file path=ppt/slides/_rels/slide45.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6.wmf"/><Relationship Id="rId4" Type="http://schemas.openxmlformats.org/officeDocument/2006/relationships/oleObject" Target="../embeddings/oleObject10.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53.xml"/><Relationship Id="rId7"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2.bin"/><Relationship Id="rId5" Type="http://schemas.openxmlformats.org/officeDocument/2006/relationships/image" Target="../media/image27.wmf"/><Relationship Id="rId4" Type="http://schemas.openxmlformats.org/officeDocument/2006/relationships/oleObject" Target="../embeddings/oleObject11.bin"/><Relationship Id="rId9" Type="http://schemas.openxmlformats.org/officeDocument/2006/relationships/image" Target="../media/image18.wmf"/></Relationships>
</file>

<file path=ppt/slides/_rels/slide5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ext Box 3"/>
          <p:cNvSpPr txBox="1">
            <a:spLocks noChangeArrowheads="1"/>
          </p:cNvSpPr>
          <p:nvPr/>
        </p:nvSpPr>
        <p:spPr bwMode="auto">
          <a:xfrm>
            <a:off x="2400300" y="4332288"/>
            <a:ext cx="4349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3600"/>
              <a:t>Project Management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004" y="2514600"/>
            <a:ext cx="7193992" cy="13811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0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D4AFF203-D430-4A15-BE8A-0E778CAA3423}" type="slidenum">
              <a:rPr lang="en-US" sz="1400" smtClean="0"/>
              <a:pPr eaLnBrk="1" hangingPunct="1"/>
              <a:t>2</a:t>
            </a:fld>
            <a:endParaRPr lang="en-US" sz="1400" smtClean="0"/>
          </a:p>
        </p:txBody>
      </p:sp>
      <p:sp>
        <p:nvSpPr>
          <p:cNvPr id="3076"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77" name="Text Box 3"/>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spcBef>
                <a:spcPct val="50000"/>
              </a:spcBef>
            </a:pPr>
            <a:r>
              <a:rPr lang="en-US" sz="3600"/>
              <a:t>Outline</a:t>
            </a:r>
            <a:r>
              <a:rPr lang="en-US" sz="3600" b="1"/>
              <a:t> </a:t>
            </a:r>
          </a:p>
        </p:txBody>
      </p:sp>
      <p:sp>
        <p:nvSpPr>
          <p:cNvPr id="8" name="Rectangle 4"/>
          <p:cNvSpPr txBox="1">
            <a:spLocks noChangeArrowheads="1"/>
          </p:cNvSpPr>
          <p:nvPr/>
        </p:nvSpPr>
        <p:spPr bwMode="auto">
          <a:xfrm>
            <a:off x="685800" y="1447800"/>
            <a:ext cx="7772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spcAft>
                <a:spcPct val="20000"/>
              </a:spcAft>
            </a:pPr>
            <a:r>
              <a:rPr lang="en-US" sz="2400" smtClean="0"/>
              <a:t>Definition of Project Management</a:t>
            </a:r>
          </a:p>
          <a:p>
            <a:pPr lvl="1">
              <a:lnSpc>
                <a:spcPct val="80000"/>
              </a:lnSpc>
              <a:spcAft>
                <a:spcPct val="20000"/>
              </a:spcAft>
            </a:pPr>
            <a:r>
              <a:rPr lang="en-US" sz="2000" smtClean="0"/>
              <a:t>Work Breakdown Structure</a:t>
            </a:r>
          </a:p>
          <a:p>
            <a:pPr lvl="1">
              <a:lnSpc>
                <a:spcPct val="80000"/>
              </a:lnSpc>
              <a:spcAft>
                <a:spcPct val="20000"/>
              </a:spcAft>
            </a:pPr>
            <a:r>
              <a:rPr lang="en-US" sz="2000" smtClean="0"/>
              <a:t>Project Control Charts</a:t>
            </a:r>
          </a:p>
          <a:p>
            <a:pPr lvl="1">
              <a:lnSpc>
                <a:spcPct val="80000"/>
              </a:lnSpc>
              <a:spcAft>
                <a:spcPct val="20000"/>
              </a:spcAft>
            </a:pPr>
            <a:r>
              <a:rPr lang="en-US" sz="2000" smtClean="0"/>
              <a:t>Structuring Projects</a:t>
            </a:r>
          </a:p>
          <a:p>
            <a:pPr>
              <a:lnSpc>
                <a:spcPct val="80000"/>
              </a:lnSpc>
              <a:spcAft>
                <a:spcPct val="20000"/>
              </a:spcAft>
            </a:pPr>
            <a:r>
              <a:rPr lang="en-US" sz="2400" smtClean="0"/>
              <a:t>Critical Path Scheduling</a:t>
            </a:r>
          </a:p>
          <a:p>
            <a:pPr lvl="1">
              <a:lnSpc>
                <a:spcPct val="80000"/>
              </a:lnSpc>
              <a:spcAft>
                <a:spcPct val="20000"/>
              </a:spcAft>
            </a:pPr>
            <a:r>
              <a:rPr lang="en-US" sz="2000" smtClean="0"/>
              <a:t>By Hand</a:t>
            </a:r>
          </a:p>
          <a:p>
            <a:pPr lvl="1">
              <a:lnSpc>
                <a:spcPct val="80000"/>
              </a:lnSpc>
              <a:spcAft>
                <a:spcPct val="20000"/>
              </a:spcAft>
            </a:pPr>
            <a:r>
              <a:rPr lang="en-US" sz="2000" smtClean="0"/>
              <a:t>Linear Programming</a:t>
            </a:r>
          </a:p>
          <a:p>
            <a:pPr>
              <a:lnSpc>
                <a:spcPct val="80000"/>
              </a:lnSpc>
              <a:spcAft>
                <a:spcPct val="20000"/>
              </a:spcAft>
            </a:pPr>
            <a:r>
              <a:rPr lang="en-US" sz="2400" smtClean="0"/>
              <a:t>PERT</a:t>
            </a:r>
          </a:p>
          <a:p>
            <a:pPr lvl="1">
              <a:lnSpc>
                <a:spcPct val="80000"/>
              </a:lnSpc>
              <a:spcAft>
                <a:spcPct val="20000"/>
              </a:spcAft>
            </a:pPr>
            <a:r>
              <a:rPr lang="en-US" sz="2000" smtClean="0"/>
              <a:t>By Hand</a:t>
            </a:r>
          </a:p>
          <a:p>
            <a:pPr marL="457200" lvl="1" indent="0">
              <a:lnSpc>
                <a:spcPct val="80000"/>
              </a:lnSpc>
              <a:spcAft>
                <a:spcPct val="20000"/>
              </a:spcAft>
              <a:buFontTx/>
              <a:buNone/>
            </a:pPr>
            <a:endParaRPr lang="en-US" sz="2000" dirty="0" smtClean="0"/>
          </a:p>
        </p:txBody>
      </p:sp>
    </p:spTree>
    <p:extLst>
      <p:ext uri="{BB962C8B-B14F-4D97-AF65-F5344CB8AC3E}">
        <p14:creationId xmlns:p14="http://schemas.microsoft.com/office/powerpoint/2010/main" val="1776931584"/>
      </p:ext>
    </p:extLst>
  </p:cSld>
  <p:clrMapOvr>
    <a:masterClrMapping/>
  </p:clrMapOvr>
  <p:transition>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099" name="Rectangle 3"/>
          <p:cNvSpPr>
            <a:spLocks noGrp="1" noChangeArrowheads="1"/>
          </p:cNvSpPr>
          <p:nvPr>
            <p:ph type="title"/>
          </p:nvPr>
        </p:nvSpPr>
        <p:spPr>
          <a:xfrm>
            <a:off x="381000" y="381000"/>
            <a:ext cx="8077200" cy="1143000"/>
          </a:xfrm>
          <a:noFill/>
        </p:spPr>
        <p:txBody>
          <a:bodyPr lIns="90488" tIns="44450" rIns="90488" bIns="44450" anchor="t"/>
          <a:lstStyle/>
          <a:p>
            <a:r>
              <a:rPr lang="en-US" sz="3600" smtClean="0"/>
              <a:t>Project Management</a:t>
            </a:r>
            <a:endParaRPr lang="en-US" sz="3600" i="1" smtClean="0"/>
          </a:p>
        </p:txBody>
      </p:sp>
      <p:sp>
        <p:nvSpPr>
          <p:cNvPr id="335876" name="Rectangle 4"/>
          <p:cNvSpPr>
            <a:spLocks noGrp="1" noChangeArrowheads="1"/>
          </p:cNvSpPr>
          <p:nvPr>
            <p:ph type="body" idx="1"/>
          </p:nvPr>
        </p:nvSpPr>
        <p:spPr>
          <a:xfrm>
            <a:off x="685800" y="1295400"/>
            <a:ext cx="7772400" cy="4114800"/>
          </a:xfrm>
          <a:noFill/>
        </p:spPr>
        <p:txBody>
          <a:bodyPr lIns="90488" tIns="44450" rIns="90488" bIns="44450"/>
          <a:lstStyle/>
          <a:p>
            <a:pPr>
              <a:lnSpc>
                <a:spcPct val="90000"/>
              </a:lnSpc>
            </a:pPr>
            <a:r>
              <a:rPr lang="en-US" sz="2800" smtClean="0"/>
              <a:t>A Project is a series of related jobs usually directed toward some major output and requiring a significant period of time to perform </a:t>
            </a:r>
          </a:p>
          <a:p>
            <a:pPr>
              <a:lnSpc>
                <a:spcPct val="90000"/>
              </a:lnSpc>
            </a:pPr>
            <a:r>
              <a:rPr lang="en-US" sz="2800" smtClean="0"/>
              <a:t>Project Management is the set of management activities of planning, directing, and controlling resources (people, equipment, material) to meet the technical, cost, and time constraints of a project</a:t>
            </a:r>
          </a:p>
          <a:p>
            <a:pPr>
              <a:lnSpc>
                <a:spcPct val="90000"/>
              </a:lnSpc>
            </a:pPr>
            <a:r>
              <a:rPr lang="en-US" sz="2800" smtClean="0"/>
              <a:t>An extreme case: Smallest possible production volume, greatest possible customization</a:t>
            </a:r>
          </a:p>
        </p:txBody>
      </p:sp>
    </p:spTree>
    <p:extLst>
      <p:ext uri="{BB962C8B-B14F-4D97-AF65-F5344CB8AC3E}">
        <p14:creationId xmlns:p14="http://schemas.microsoft.com/office/powerpoint/2010/main" val="318734155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5876">
                                            <p:txEl>
                                              <p:pRg st="0" end="0"/>
                                            </p:txEl>
                                          </p:spTgt>
                                        </p:tgtEl>
                                        <p:attrNameLst>
                                          <p:attrName>style.visibility</p:attrName>
                                        </p:attrNameLst>
                                      </p:cBhvr>
                                      <p:to>
                                        <p:strVal val="visible"/>
                                      </p:to>
                                    </p:set>
                                    <p:animEffect transition="in" filter="wipe(left)">
                                      <p:cBhvr>
                                        <p:cTn id="7" dur="500"/>
                                        <p:tgtEl>
                                          <p:spTgt spid="335876">
                                            <p:txEl>
                                              <p:pRg st="0" end="0"/>
                                            </p:txEl>
                                          </p:spTgt>
                                        </p:tgtEl>
                                      </p:cBhvr>
                                    </p:animEffect>
                                  </p:childTnLst>
                                  <p:subTnLst>
                                    <p:animClr clrSpc="rgb" dir="cw">
                                      <p:cBhvr override="childStyle">
                                        <p:cTn dur="1" fill="hold" display="0" masterRel="nextClick" afterEffect="1"/>
                                        <p:tgtEl>
                                          <p:spTgt spid="335876">
                                            <p:txEl>
                                              <p:pRg st="0" end="0"/>
                                            </p:txEl>
                                          </p:spTgt>
                                        </p:tgtEl>
                                        <p:attrNameLst>
                                          <p:attrName>ppt_c</p:attrName>
                                        </p:attrNameLst>
                                      </p:cBhvr>
                                      <p:to>
                                        <a:schemeClr val="accent2"/>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5876">
                                            <p:txEl>
                                              <p:pRg st="1" end="1"/>
                                            </p:txEl>
                                          </p:spTgt>
                                        </p:tgtEl>
                                        <p:attrNameLst>
                                          <p:attrName>style.visibility</p:attrName>
                                        </p:attrNameLst>
                                      </p:cBhvr>
                                      <p:to>
                                        <p:strVal val="visible"/>
                                      </p:to>
                                    </p:set>
                                    <p:animEffect transition="in" filter="wipe(left)">
                                      <p:cBhvr>
                                        <p:cTn id="12" dur="500"/>
                                        <p:tgtEl>
                                          <p:spTgt spid="335876">
                                            <p:txEl>
                                              <p:pRg st="1" end="1"/>
                                            </p:txEl>
                                          </p:spTgt>
                                        </p:tgtEl>
                                      </p:cBhvr>
                                    </p:animEffect>
                                  </p:childTnLst>
                                  <p:subTnLst>
                                    <p:animClr clrSpc="rgb" dir="cw">
                                      <p:cBhvr override="childStyle">
                                        <p:cTn dur="1" fill="hold" display="0" masterRel="nextClick" afterEffect="1"/>
                                        <p:tgtEl>
                                          <p:spTgt spid="335876">
                                            <p:txEl>
                                              <p:pRg st="1" end="1"/>
                                            </p:txEl>
                                          </p:spTgt>
                                        </p:tgtEl>
                                        <p:attrNameLst>
                                          <p:attrName>ppt_c</p:attrName>
                                        </p:attrNameLst>
                                      </p:cBhvr>
                                      <p:to>
                                        <a:schemeClr val="accent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5876">
                                            <p:txEl>
                                              <p:pRg st="2" end="2"/>
                                            </p:txEl>
                                          </p:spTgt>
                                        </p:tgtEl>
                                        <p:attrNameLst>
                                          <p:attrName>style.visibility</p:attrName>
                                        </p:attrNameLst>
                                      </p:cBhvr>
                                      <p:to>
                                        <p:strVal val="visible"/>
                                      </p:to>
                                    </p:set>
                                    <p:animEffect transition="in" filter="wipe(left)">
                                      <p:cBhvr>
                                        <p:cTn id="17" dur="500"/>
                                        <p:tgtEl>
                                          <p:spTgt spid="335876">
                                            <p:txEl>
                                              <p:pRg st="2" end="2"/>
                                            </p:txEl>
                                          </p:spTgt>
                                        </p:tgtEl>
                                      </p:cBhvr>
                                    </p:animEffect>
                                  </p:childTnLst>
                                  <p:subTnLst>
                                    <p:animClr clrSpc="rgb" dir="cw">
                                      <p:cBhvr override="childStyle">
                                        <p:cTn dur="1" fill="hold" display="0" masterRel="nextClick" afterEffect="1"/>
                                        <p:tgtEl>
                                          <p:spTgt spid="335876">
                                            <p:txEl>
                                              <p:pRg st="2" end="2"/>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6"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123" name="Rectangle 3"/>
          <p:cNvSpPr>
            <a:spLocks noGrp="1" noChangeArrowheads="1"/>
          </p:cNvSpPr>
          <p:nvPr>
            <p:ph type="title"/>
          </p:nvPr>
        </p:nvSpPr>
        <p:spPr>
          <a:noFill/>
        </p:spPr>
        <p:txBody>
          <a:bodyPr lIns="90488" tIns="44450" rIns="90488" bIns="44450" anchor="t"/>
          <a:lstStyle/>
          <a:p>
            <a:r>
              <a:rPr lang="en-US" sz="3600" smtClean="0"/>
              <a:t>Project Control Charts: Gantt Chart</a:t>
            </a:r>
          </a:p>
        </p:txBody>
      </p:sp>
      <p:sp>
        <p:nvSpPr>
          <p:cNvPr id="5124" name="Rectangle 4"/>
          <p:cNvSpPr>
            <a:spLocks noChangeArrowheads="1"/>
          </p:cNvSpPr>
          <p:nvPr/>
        </p:nvSpPr>
        <p:spPr bwMode="auto">
          <a:xfrm>
            <a:off x="8229600" y="63976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aphicFrame>
        <p:nvGraphicFramePr>
          <p:cNvPr id="5125" name="Object 5"/>
          <p:cNvGraphicFramePr>
            <a:graphicFrameLocks noGrp="1" noChangeAspect="1"/>
          </p:cNvGraphicFramePr>
          <p:nvPr>
            <p:ph idx="1"/>
          </p:nvPr>
        </p:nvGraphicFramePr>
        <p:xfrm>
          <a:off x="1143000" y="1676400"/>
          <a:ext cx="6934200" cy="3792538"/>
        </p:xfrm>
        <a:graphic>
          <a:graphicData uri="http://schemas.openxmlformats.org/presentationml/2006/ole">
            <mc:AlternateContent xmlns:mc="http://schemas.openxmlformats.org/markup-compatibility/2006">
              <mc:Choice xmlns:v="urn:schemas-microsoft-com:vml" Requires="v">
                <p:oleObj spid="_x0000_s78852" r:id="rId4" imgW="5476030" imgH="2993782" progId="Word.Picture.8">
                  <p:embed/>
                </p:oleObj>
              </mc:Choice>
              <mc:Fallback>
                <p:oleObj r:id="rId4" imgW="5476030" imgH="2993782"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676400"/>
                        <a:ext cx="6934200" cy="3792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589409859"/>
      </p:ext>
    </p:extLst>
  </p:cSld>
  <p:clrMapOvr>
    <a:masterClrMapping/>
  </p:clrMapOvr>
  <p:transition>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147"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B3B98C97-3DEB-4041-BC7E-AA296C9015D7}" type="slidenum">
              <a:rPr lang="en-US" sz="1400" smtClean="0"/>
              <a:pPr eaLnBrk="1" hangingPunct="1"/>
              <a:t>5</a:t>
            </a:fld>
            <a:endParaRPr lang="en-US" sz="1400" smtClean="0"/>
          </a:p>
        </p:txBody>
      </p:sp>
      <p:pic>
        <p:nvPicPr>
          <p:cNvPr id="61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3" y="593725"/>
            <a:ext cx="9043987" cy="566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1756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39971" name="Rectangle 3"/>
          <p:cNvSpPr>
            <a:spLocks noChangeArrowheads="1"/>
          </p:cNvSpPr>
          <p:nvPr/>
        </p:nvSpPr>
        <p:spPr bwMode="auto">
          <a:xfrm>
            <a:off x="663575" y="457200"/>
            <a:ext cx="8480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eaLnBrk="0" hangingPunct="0"/>
            <a:r>
              <a:rPr lang="en-US" sz="3200"/>
              <a:t>A </a:t>
            </a:r>
            <a:r>
              <a:rPr lang="en-US" sz="3200" i="1"/>
              <a:t>pure</a:t>
            </a:r>
            <a:r>
              <a:rPr lang="en-US" sz="3200"/>
              <a:t> project is where a self-contained team works full-time on the project</a:t>
            </a:r>
          </a:p>
        </p:txBody>
      </p:sp>
      <p:sp>
        <p:nvSpPr>
          <p:cNvPr id="339972" name="Rectangle 4"/>
          <p:cNvSpPr>
            <a:spLocks noGrp="1" noChangeArrowheads="1"/>
          </p:cNvSpPr>
          <p:nvPr>
            <p:ph type="body" idx="1"/>
          </p:nvPr>
        </p:nvSpPr>
        <p:spPr>
          <a:xfrm>
            <a:off x="685800" y="1676400"/>
            <a:ext cx="8229600" cy="4648200"/>
          </a:xfrm>
          <a:noFill/>
        </p:spPr>
        <p:txBody>
          <a:bodyPr lIns="90488" tIns="44450" rIns="90488" bIns="44450"/>
          <a:lstStyle/>
          <a:p>
            <a:pPr>
              <a:spcBef>
                <a:spcPct val="0"/>
              </a:spcBef>
              <a:buFontTx/>
              <a:buNone/>
            </a:pPr>
            <a:r>
              <a:rPr lang="en-US" sz="2400" smtClean="0"/>
              <a:t>Advantages:</a:t>
            </a:r>
          </a:p>
          <a:p>
            <a:pPr>
              <a:spcBef>
                <a:spcPct val="0"/>
              </a:spcBef>
            </a:pPr>
            <a:r>
              <a:rPr lang="en-US" sz="2400" smtClean="0"/>
              <a:t>The project manager has full authority over the project</a:t>
            </a:r>
          </a:p>
          <a:p>
            <a:pPr>
              <a:spcBef>
                <a:spcPct val="0"/>
              </a:spcBef>
            </a:pPr>
            <a:r>
              <a:rPr lang="en-US" sz="2400" smtClean="0"/>
              <a:t>Team members report to one boss</a:t>
            </a:r>
          </a:p>
          <a:p>
            <a:pPr>
              <a:spcBef>
                <a:spcPct val="0"/>
              </a:spcBef>
            </a:pPr>
            <a:r>
              <a:rPr lang="en-US" sz="2400" smtClean="0"/>
              <a:t>Shortened communication lines</a:t>
            </a:r>
          </a:p>
          <a:p>
            <a:pPr>
              <a:spcBef>
                <a:spcPct val="0"/>
              </a:spcBef>
            </a:pPr>
            <a:r>
              <a:rPr lang="en-US" sz="2400" smtClean="0"/>
              <a:t>Team pride, motivation, and commitment are high </a:t>
            </a:r>
          </a:p>
          <a:p>
            <a:pPr>
              <a:spcBef>
                <a:spcPct val="0"/>
              </a:spcBef>
            </a:pPr>
            <a:endParaRPr lang="en-US" sz="2400" smtClean="0"/>
          </a:p>
          <a:p>
            <a:pPr>
              <a:spcBef>
                <a:spcPct val="0"/>
              </a:spcBef>
              <a:buFontTx/>
              <a:buNone/>
            </a:pPr>
            <a:r>
              <a:rPr lang="en-US" sz="2400" smtClean="0"/>
              <a:t>Disadvantages:</a:t>
            </a:r>
          </a:p>
          <a:p>
            <a:pPr>
              <a:spcBef>
                <a:spcPct val="0"/>
              </a:spcBef>
            </a:pPr>
            <a:r>
              <a:rPr lang="en-US" sz="2400" smtClean="0"/>
              <a:t>Duplication of resources</a:t>
            </a:r>
          </a:p>
          <a:p>
            <a:pPr>
              <a:spcBef>
                <a:spcPct val="0"/>
              </a:spcBef>
            </a:pPr>
            <a:r>
              <a:rPr lang="en-US" sz="2400" smtClean="0"/>
              <a:t>Organizational goals and policies are ignored</a:t>
            </a:r>
          </a:p>
          <a:p>
            <a:pPr>
              <a:spcBef>
                <a:spcPct val="0"/>
              </a:spcBef>
            </a:pPr>
            <a:r>
              <a:rPr lang="en-US" sz="2400" smtClean="0"/>
              <a:t>Lack of technology transfer</a:t>
            </a:r>
          </a:p>
          <a:p>
            <a:pPr>
              <a:spcBef>
                <a:spcPct val="0"/>
              </a:spcBef>
            </a:pPr>
            <a:r>
              <a:rPr lang="en-US" sz="2400" smtClean="0"/>
              <a:t>Team members have no functional area "home"</a:t>
            </a:r>
          </a:p>
        </p:txBody>
      </p:sp>
    </p:spTree>
    <p:extLst>
      <p:ext uri="{BB962C8B-B14F-4D97-AF65-F5344CB8AC3E}">
        <p14:creationId xmlns:p14="http://schemas.microsoft.com/office/powerpoint/2010/main" val="289108270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9971"/>
                                        </p:tgtEl>
                                        <p:attrNameLst>
                                          <p:attrName>style.visibility</p:attrName>
                                        </p:attrNameLst>
                                      </p:cBhvr>
                                      <p:to>
                                        <p:strVal val="visible"/>
                                      </p:to>
                                    </p:set>
                                    <p:anim calcmode="lin" valueType="num">
                                      <p:cBhvr additive="base">
                                        <p:cTn id="7" dur="500" fill="hold"/>
                                        <p:tgtEl>
                                          <p:spTgt spid="339971"/>
                                        </p:tgtEl>
                                        <p:attrNameLst>
                                          <p:attrName>ppt_x</p:attrName>
                                        </p:attrNameLst>
                                      </p:cBhvr>
                                      <p:tavLst>
                                        <p:tav tm="0">
                                          <p:val>
                                            <p:strVal val="0-#ppt_w/2"/>
                                          </p:val>
                                        </p:tav>
                                        <p:tav tm="100000">
                                          <p:val>
                                            <p:strVal val="#ppt_x"/>
                                          </p:val>
                                        </p:tav>
                                      </p:tavLst>
                                    </p:anim>
                                    <p:anim calcmode="lin" valueType="num">
                                      <p:cBhvr additive="base">
                                        <p:cTn id="8" dur="500" fill="hold"/>
                                        <p:tgtEl>
                                          <p:spTgt spid="33997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9972">
                                            <p:txEl>
                                              <p:pRg st="0" end="0"/>
                                            </p:txEl>
                                          </p:spTgt>
                                        </p:tgtEl>
                                        <p:attrNameLst>
                                          <p:attrName>style.visibility</p:attrName>
                                        </p:attrNameLst>
                                      </p:cBhvr>
                                      <p:to>
                                        <p:strVal val="visible"/>
                                      </p:to>
                                    </p:set>
                                    <p:anim calcmode="lin" valueType="num">
                                      <p:cBhvr additive="base">
                                        <p:cTn id="13" dur="500" fill="hold"/>
                                        <p:tgtEl>
                                          <p:spTgt spid="33997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39972">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0" end="0"/>
                                            </p:txEl>
                                          </p:spTgt>
                                        </p:tgtEl>
                                        <p:attrNameLst>
                                          <p:attrName>ppt_c</p:attrName>
                                        </p:attrNameLst>
                                      </p:cBhvr>
                                      <p:to>
                                        <a:schemeClr val="accent2"/>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9972">
                                            <p:txEl>
                                              <p:pRg st="1" end="1"/>
                                            </p:txEl>
                                          </p:spTgt>
                                        </p:tgtEl>
                                        <p:attrNameLst>
                                          <p:attrName>style.visibility</p:attrName>
                                        </p:attrNameLst>
                                      </p:cBhvr>
                                      <p:to>
                                        <p:strVal val="visible"/>
                                      </p:to>
                                    </p:set>
                                    <p:anim calcmode="lin" valueType="num">
                                      <p:cBhvr additive="base">
                                        <p:cTn id="19" dur="500" fill="hold"/>
                                        <p:tgtEl>
                                          <p:spTgt spid="33997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39972">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1" end="1"/>
                                            </p:txEl>
                                          </p:spTgt>
                                        </p:tgtEl>
                                        <p:attrNameLst>
                                          <p:attrName>ppt_c</p:attrName>
                                        </p:attrNameLst>
                                      </p:cBhvr>
                                      <p:to>
                                        <a:schemeClr val="accent2"/>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9972">
                                            <p:txEl>
                                              <p:pRg st="2" end="2"/>
                                            </p:txEl>
                                          </p:spTgt>
                                        </p:tgtEl>
                                        <p:attrNameLst>
                                          <p:attrName>style.visibility</p:attrName>
                                        </p:attrNameLst>
                                      </p:cBhvr>
                                      <p:to>
                                        <p:strVal val="visible"/>
                                      </p:to>
                                    </p:set>
                                    <p:anim calcmode="lin" valueType="num">
                                      <p:cBhvr additive="base">
                                        <p:cTn id="25" dur="500" fill="hold"/>
                                        <p:tgtEl>
                                          <p:spTgt spid="33997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39972">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2" end="2"/>
                                            </p:txEl>
                                          </p:spTgt>
                                        </p:tgtEl>
                                        <p:attrNameLst>
                                          <p:attrName>ppt_c</p:attrName>
                                        </p:attrNameLst>
                                      </p:cBhvr>
                                      <p:to>
                                        <a:schemeClr val="accent2"/>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9972">
                                            <p:txEl>
                                              <p:pRg st="3" end="3"/>
                                            </p:txEl>
                                          </p:spTgt>
                                        </p:tgtEl>
                                        <p:attrNameLst>
                                          <p:attrName>style.visibility</p:attrName>
                                        </p:attrNameLst>
                                      </p:cBhvr>
                                      <p:to>
                                        <p:strVal val="visible"/>
                                      </p:to>
                                    </p:set>
                                    <p:anim calcmode="lin" valueType="num">
                                      <p:cBhvr additive="base">
                                        <p:cTn id="31" dur="500" fill="hold"/>
                                        <p:tgtEl>
                                          <p:spTgt spid="33997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39972">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3" end="3"/>
                                            </p:txEl>
                                          </p:spTgt>
                                        </p:tgtEl>
                                        <p:attrNameLst>
                                          <p:attrName>ppt_c</p:attrName>
                                        </p:attrNameLst>
                                      </p:cBhvr>
                                      <p:to>
                                        <a:schemeClr val="accent2"/>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9972">
                                            <p:txEl>
                                              <p:pRg st="4" end="4"/>
                                            </p:txEl>
                                          </p:spTgt>
                                        </p:tgtEl>
                                        <p:attrNameLst>
                                          <p:attrName>style.visibility</p:attrName>
                                        </p:attrNameLst>
                                      </p:cBhvr>
                                      <p:to>
                                        <p:strVal val="visible"/>
                                      </p:to>
                                    </p:set>
                                    <p:anim calcmode="lin" valueType="num">
                                      <p:cBhvr additive="base">
                                        <p:cTn id="37" dur="500" fill="hold"/>
                                        <p:tgtEl>
                                          <p:spTgt spid="33997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39972">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4" end="4"/>
                                            </p:txEl>
                                          </p:spTgt>
                                        </p:tgtEl>
                                        <p:attrNameLst>
                                          <p:attrName>ppt_c</p:attrName>
                                        </p:attrNameLst>
                                      </p:cBhvr>
                                      <p:to>
                                        <a:schemeClr val="accent2"/>
                                      </p:to>
                                    </p:animClr>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39972">
                                            <p:txEl>
                                              <p:pRg st="6" end="6"/>
                                            </p:txEl>
                                          </p:spTgt>
                                        </p:tgtEl>
                                        <p:attrNameLst>
                                          <p:attrName>style.visibility</p:attrName>
                                        </p:attrNameLst>
                                      </p:cBhvr>
                                      <p:to>
                                        <p:strVal val="visible"/>
                                      </p:to>
                                    </p:set>
                                    <p:anim calcmode="lin" valueType="num">
                                      <p:cBhvr additive="base">
                                        <p:cTn id="43" dur="500" fill="hold"/>
                                        <p:tgtEl>
                                          <p:spTgt spid="339972">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39972">
                                            <p:txEl>
                                              <p:pRg st="6" end="6"/>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6" end="6"/>
                                            </p:txEl>
                                          </p:spTgt>
                                        </p:tgtEl>
                                        <p:attrNameLst>
                                          <p:attrName>ppt_c</p:attrName>
                                        </p:attrNameLst>
                                      </p:cBhvr>
                                      <p:to>
                                        <a:schemeClr val="accent2"/>
                                      </p:to>
                                    </p:animClr>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9972">
                                            <p:txEl>
                                              <p:pRg st="7" end="7"/>
                                            </p:txEl>
                                          </p:spTgt>
                                        </p:tgtEl>
                                        <p:attrNameLst>
                                          <p:attrName>style.visibility</p:attrName>
                                        </p:attrNameLst>
                                      </p:cBhvr>
                                      <p:to>
                                        <p:strVal val="visible"/>
                                      </p:to>
                                    </p:set>
                                    <p:anim calcmode="lin" valueType="num">
                                      <p:cBhvr additive="base">
                                        <p:cTn id="49" dur="500" fill="hold"/>
                                        <p:tgtEl>
                                          <p:spTgt spid="339972">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39972">
                                            <p:txEl>
                                              <p:pRg st="7" end="7"/>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7" end="7"/>
                                            </p:txEl>
                                          </p:spTgt>
                                        </p:tgtEl>
                                        <p:attrNameLst>
                                          <p:attrName>ppt_c</p:attrName>
                                        </p:attrNameLst>
                                      </p:cBhvr>
                                      <p:to>
                                        <a:schemeClr val="accent2"/>
                                      </p:to>
                                    </p:animClr>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9972">
                                            <p:txEl>
                                              <p:pRg st="8" end="8"/>
                                            </p:txEl>
                                          </p:spTgt>
                                        </p:tgtEl>
                                        <p:attrNameLst>
                                          <p:attrName>style.visibility</p:attrName>
                                        </p:attrNameLst>
                                      </p:cBhvr>
                                      <p:to>
                                        <p:strVal val="visible"/>
                                      </p:to>
                                    </p:set>
                                    <p:anim calcmode="lin" valueType="num">
                                      <p:cBhvr additive="base">
                                        <p:cTn id="55" dur="500" fill="hold"/>
                                        <p:tgtEl>
                                          <p:spTgt spid="339972">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39972">
                                            <p:txEl>
                                              <p:pRg st="8" end="8"/>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8" end="8"/>
                                            </p:txEl>
                                          </p:spTgt>
                                        </p:tgtEl>
                                        <p:attrNameLst>
                                          <p:attrName>ppt_c</p:attrName>
                                        </p:attrNameLst>
                                      </p:cBhvr>
                                      <p:to>
                                        <a:schemeClr val="accent2"/>
                                      </p:to>
                                    </p:animClr>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39972">
                                            <p:txEl>
                                              <p:pRg st="9" end="9"/>
                                            </p:txEl>
                                          </p:spTgt>
                                        </p:tgtEl>
                                        <p:attrNameLst>
                                          <p:attrName>style.visibility</p:attrName>
                                        </p:attrNameLst>
                                      </p:cBhvr>
                                      <p:to>
                                        <p:strVal val="visible"/>
                                      </p:to>
                                    </p:set>
                                    <p:anim calcmode="lin" valueType="num">
                                      <p:cBhvr additive="base">
                                        <p:cTn id="61" dur="500" fill="hold"/>
                                        <p:tgtEl>
                                          <p:spTgt spid="339972">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39972">
                                            <p:txEl>
                                              <p:pRg st="9" end="9"/>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9" end="9"/>
                                            </p:txEl>
                                          </p:spTgt>
                                        </p:tgtEl>
                                        <p:attrNameLst>
                                          <p:attrName>ppt_c</p:attrName>
                                        </p:attrNameLst>
                                      </p:cBhvr>
                                      <p:to>
                                        <a:schemeClr val="accent2"/>
                                      </p:to>
                                    </p:animClr>
                                  </p:sub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39972">
                                            <p:txEl>
                                              <p:pRg st="10" end="10"/>
                                            </p:txEl>
                                          </p:spTgt>
                                        </p:tgtEl>
                                        <p:attrNameLst>
                                          <p:attrName>style.visibility</p:attrName>
                                        </p:attrNameLst>
                                      </p:cBhvr>
                                      <p:to>
                                        <p:strVal val="visible"/>
                                      </p:to>
                                    </p:set>
                                    <p:anim calcmode="lin" valueType="num">
                                      <p:cBhvr additive="base">
                                        <p:cTn id="67" dur="500" fill="hold"/>
                                        <p:tgtEl>
                                          <p:spTgt spid="339972">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39972">
                                            <p:txEl>
                                              <p:pRg st="10" end="1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9972">
                                            <p:txEl>
                                              <p:pRg st="10" end="10"/>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1" grpId="0" autoUpdateAnimBg="0"/>
      <p:bldP spid="339972"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42019" name="Rectangle 3"/>
          <p:cNvSpPr>
            <a:spLocks noGrp="1" noChangeArrowheads="1"/>
          </p:cNvSpPr>
          <p:nvPr>
            <p:ph type="title"/>
          </p:nvPr>
        </p:nvSpPr>
        <p:spPr>
          <a:xfrm>
            <a:off x="358775" y="381000"/>
            <a:ext cx="8785225" cy="914400"/>
          </a:xfrm>
          <a:noFill/>
        </p:spPr>
        <p:txBody>
          <a:bodyPr lIns="90488" tIns="44450" rIns="90488" bIns="44450" anchor="t"/>
          <a:lstStyle/>
          <a:p>
            <a:r>
              <a:rPr lang="en-US" sz="3600" smtClean="0"/>
              <a:t>Functional Projects</a:t>
            </a:r>
            <a:endParaRPr lang="en-US" sz="3600" i="1" smtClean="0"/>
          </a:p>
        </p:txBody>
      </p:sp>
      <p:grpSp>
        <p:nvGrpSpPr>
          <p:cNvPr id="2" name="Group 4"/>
          <p:cNvGrpSpPr>
            <a:grpSpLocks/>
          </p:cNvGrpSpPr>
          <p:nvPr/>
        </p:nvGrpSpPr>
        <p:grpSpPr bwMode="auto">
          <a:xfrm>
            <a:off x="312738" y="1905000"/>
            <a:ext cx="8418512" cy="2847975"/>
            <a:chOff x="226" y="1441"/>
            <a:chExt cx="5303" cy="1794"/>
          </a:xfrm>
        </p:grpSpPr>
        <p:sp>
          <p:nvSpPr>
            <p:cNvPr id="8200" name="Rectangle 5"/>
            <p:cNvSpPr>
              <a:spLocks noChangeArrowheads="1"/>
            </p:cNvSpPr>
            <p:nvPr/>
          </p:nvSpPr>
          <p:spPr bwMode="auto">
            <a:xfrm>
              <a:off x="2113" y="1441"/>
              <a:ext cx="1438" cy="334"/>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a:t>President</a:t>
              </a:r>
            </a:p>
          </p:txBody>
        </p:sp>
        <p:sp>
          <p:nvSpPr>
            <p:cNvPr id="8201" name="Rectangle 6"/>
            <p:cNvSpPr>
              <a:spLocks noChangeArrowheads="1"/>
            </p:cNvSpPr>
            <p:nvPr/>
          </p:nvSpPr>
          <p:spPr bwMode="auto">
            <a:xfrm>
              <a:off x="289" y="2065"/>
              <a:ext cx="1438" cy="478"/>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a:t>Research and</a:t>
              </a:r>
            </a:p>
            <a:p>
              <a:pPr algn="ctr" eaLnBrk="0" hangingPunct="0"/>
              <a:r>
                <a:rPr lang="en-US"/>
                <a:t>Development</a:t>
              </a:r>
            </a:p>
          </p:txBody>
        </p:sp>
        <p:sp>
          <p:nvSpPr>
            <p:cNvPr id="8202" name="Rectangle 7"/>
            <p:cNvSpPr>
              <a:spLocks noChangeArrowheads="1"/>
            </p:cNvSpPr>
            <p:nvPr/>
          </p:nvSpPr>
          <p:spPr bwMode="auto">
            <a:xfrm>
              <a:off x="2113" y="2065"/>
              <a:ext cx="1438" cy="478"/>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a:t>Engineering</a:t>
              </a:r>
            </a:p>
          </p:txBody>
        </p:sp>
        <p:sp>
          <p:nvSpPr>
            <p:cNvPr id="8203" name="Rectangle 8"/>
            <p:cNvSpPr>
              <a:spLocks noChangeArrowheads="1"/>
            </p:cNvSpPr>
            <p:nvPr/>
          </p:nvSpPr>
          <p:spPr bwMode="auto">
            <a:xfrm>
              <a:off x="3937" y="2065"/>
              <a:ext cx="1438" cy="478"/>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a:t>Manufacturing</a:t>
              </a:r>
            </a:p>
          </p:txBody>
        </p:sp>
        <p:grpSp>
          <p:nvGrpSpPr>
            <p:cNvPr id="8204" name="Group 9"/>
            <p:cNvGrpSpPr>
              <a:grpSpLocks/>
            </p:cNvGrpSpPr>
            <p:nvPr/>
          </p:nvGrpSpPr>
          <p:grpSpPr bwMode="auto">
            <a:xfrm>
              <a:off x="226" y="2551"/>
              <a:ext cx="1655" cy="684"/>
              <a:chOff x="226" y="2551"/>
              <a:chExt cx="1655" cy="684"/>
            </a:xfrm>
          </p:grpSpPr>
          <p:grpSp>
            <p:nvGrpSpPr>
              <p:cNvPr id="8229" name="Group 10"/>
              <p:cNvGrpSpPr>
                <a:grpSpLocks/>
              </p:cNvGrpSpPr>
              <p:nvPr/>
            </p:nvGrpSpPr>
            <p:grpSpPr bwMode="auto">
              <a:xfrm>
                <a:off x="480" y="2551"/>
                <a:ext cx="1104" cy="277"/>
                <a:chOff x="480" y="2551"/>
                <a:chExt cx="1104" cy="277"/>
              </a:xfrm>
            </p:grpSpPr>
            <p:sp>
              <p:nvSpPr>
                <p:cNvPr id="8233" name="Line 11"/>
                <p:cNvSpPr>
                  <a:spLocks noChangeShapeType="1"/>
                </p:cNvSpPr>
                <p:nvPr/>
              </p:nvSpPr>
              <p:spPr bwMode="auto">
                <a:xfrm>
                  <a:off x="1008" y="2551"/>
                  <a:ext cx="0" cy="27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8234" name="Group 12"/>
                <p:cNvGrpSpPr>
                  <a:grpSpLocks/>
                </p:cNvGrpSpPr>
                <p:nvPr/>
              </p:nvGrpSpPr>
              <p:grpSpPr bwMode="auto">
                <a:xfrm>
                  <a:off x="480" y="2688"/>
                  <a:ext cx="1104" cy="140"/>
                  <a:chOff x="480" y="2688"/>
                  <a:chExt cx="1104" cy="140"/>
                </a:xfrm>
              </p:grpSpPr>
              <p:sp>
                <p:nvSpPr>
                  <p:cNvPr id="8235" name="Line 13"/>
                  <p:cNvSpPr>
                    <a:spLocks noChangeShapeType="1"/>
                  </p:cNvSpPr>
                  <p:nvPr/>
                </p:nvSpPr>
                <p:spPr bwMode="auto">
                  <a:xfrm>
                    <a:off x="487" y="2688"/>
                    <a:ext cx="109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8236" name="Line 14"/>
                  <p:cNvSpPr>
                    <a:spLocks noChangeShapeType="1"/>
                  </p:cNvSpPr>
                  <p:nvPr/>
                </p:nvSpPr>
                <p:spPr bwMode="auto">
                  <a:xfrm>
                    <a:off x="480" y="2695"/>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8237" name="Line 15"/>
                  <p:cNvSpPr>
                    <a:spLocks noChangeShapeType="1"/>
                  </p:cNvSpPr>
                  <p:nvPr/>
                </p:nvSpPr>
                <p:spPr bwMode="auto">
                  <a:xfrm>
                    <a:off x="1584" y="2695"/>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8230" name="Rectangle 16"/>
              <p:cNvSpPr>
                <a:spLocks noChangeArrowheads="1"/>
              </p:cNvSpPr>
              <p:nvPr/>
            </p:nvSpPr>
            <p:spPr bwMode="auto">
              <a:xfrm>
                <a:off x="226"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A</a:t>
                </a:r>
              </a:p>
            </p:txBody>
          </p:sp>
          <p:sp>
            <p:nvSpPr>
              <p:cNvPr id="8231" name="Rectangle 17"/>
              <p:cNvSpPr>
                <a:spLocks noChangeArrowheads="1"/>
              </p:cNvSpPr>
              <p:nvPr/>
            </p:nvSpPr>
            <p:spPr bwMode="auto">
              <a:xfrm>
                <a:off x="754"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B</a:t>
                </a:r>
              </a:p>
            </p:txBody>
          </p:sp>
          <p:sp>
            <p:nvSpPr>
              <p:cNvPr id="8232" name="Rectangle 18"/>
              <p:cNvSpPr>
                <a:spLocks noChangeArrowheads="1"/>
              </p:cNvSpPr>
              <p:nvPr/>
            </p:nvSpPr>
            <p:spPr bwMode="auto">
              <a:xfrm>
                <a:off x="1330"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C</a:t>
                </a:r>
              </a:p>
            </p:txBody>
          </p:sp>
        </p:grpSp>
        <p:grpSp>
          <p:nvGrpSpPr>
            <p:cNvPr id="8205" name="Group 19"/>
            <p:cNvGrpSpPr>
              <a:grpSpLocks/>
            </p:cNvGrpSpPr>
            <p:nvPr/>
          </p:nvGrpSpPr>
          <p:grpSpPr bwMode="auto">
            <a:xfrm>
              <a:off x="2304" y="2551"/>
              <a:ext cx="1104" cy="277"/>
              <a:chOff x="2304" y="2551"/>
              <a:chExt cx="1104" cy="277"/>
            </a:xfrm>
          </p:grpSpPr>
          <p:sp>
            <p:nvSpPr>
              <p:cNvPr id="8224" name="Line 20"/>
              <p:cNvSpPr>
                <a:spLocks noChangeShapeType="1"/>
              </p:cNvSpPr>
              <p:nvPr/>
            </p:nvSpPr>
            <p:spPr bwMode="auto">
              <a:xfrm>
                <a:off x="2832" y="2551"/>
                <a:ext cx="0" cy="27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8225" name="Group 21"/>
              <p:cNvGrpSpPr>
                <a:grpSpLocks/>
              </p:cNvGrpSpPr>
              <p:nvPr/>
            </p:nvGrpSpPr>
            <p:grpSpPr bwMode="auto">
              <a:xfrm>
                <a:off x="2304" y="2688"/>
                <a:ext cx="1104" cy="140"/>
                <a:chOff x="2304" y="2688"/>
                <a:chExt cx="1104" cy="140"/>
              </a:xfrm>
            </p:grpSpPr>
            <p:sp>
              <p:nvSpPr>
                <p:cNvPr id="8226" name="Line 22"/>
                <p:cNvSpPr>
                  <a:spLocks noChangeShapeType="1"/>
                </p:cNvSpPr>
                <p:nvPr/>
              </p:nvSpPr>
              <p:spPr bwMode="auto">
                <a:xfrm>
                  <a:off x="2311" y="2688"/>
                  <a:ext cx="109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8227" name="Line 23"/>
                <p:cNvSpPr>
                  <a:spLocks noChangeShapeType="1"/>
                </p:cNvSpPr>
                <p:nvPr/>
              </p:nvSpPr>
              <p:spPr bwMode="auto">
                <a:xfrm>
                  <a:off x="2304" y="2695"/>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8228" name="Line 24"/>
                <p:cNvSpPr>
                  <a:spLocks noChangeShapeType="1"/>
                </p:cNvSpPr>
                <p:nvPr/>
              </p:nvSpPr>
              <p:spPr bwMode="auto">
                <a:xfrm>
                  <a:off x="3408" y="2695"/>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8206" name="Rectangle 25"/>
            <p:cNvSpPr>
              <a:spLocks noChangeArrowheads="1"/>
            </p:cNvSpPr>
            <p:nvPr/>
          </p:nvSpPr>
          <p:spPr bwMode="auto">
            <a:xfrm>
              <a:off x="2050"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D</a:t>
              </a:r>
            </a:p>
          </p:txBody>
        </p:sp>
        <p:sp>
          <p:nvSpPr>
            <p:cNvPr id="8207" name="Rectangle 26"/>
            <p:cNvSpPr>
              <a:spLocks noChangeArrowheads="1"/>
            </p:cNvSpPr>
            <p:nvPr/>
          </p:nvSpPr>
          <p:spPr bwMode="auto">
            <a:xfrm>
              <a:off x="2578"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E</a:t>
              </a:r>
            </a:p>
          </p:txBody>
        </p:sp>
        <p:sp>
          <p:nvSpPr>
            <p:cNvPr id="8208" name="Rectangle 27"/>
            <p:cNvSpPr>
              <a:spLocks noChangeArrowheads="1"/>
            </p:cNvSpPr>
            <p:nvPr/>
          </p:nvSpPr>
          <p:spPr bwMode="auto">
            <a:xfrm>
              <a:off x="3154"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F</a:t>
              </a:r>
            </a:p>
          </p:txBody>
        </p:sp>
        <p:grpSp>
          <p:nvGrpSpPr>
            <p:cNvPr id="8209" name="Group 28"/>
            <p:cNvGrpSpPr>
              <a:grpSpLocks/>
            </p:cNvGrpSpPr>
            <p:nvPr/>
          </p:nvGrpSpPr>
          <p:grpSpPr bwMode="auto">
            <a:xfrm>
              <a:off x="3874" y="2551"/>
              <a:ext cx="1655" cy="684"/>
              <a:chOff x="3874" y="2551"/>
              <a:chExt cx="1655" cy="684"/>
            </a:xfrm>
          </p:grpSpPr>
          <p:grpSp>
            <p:nvGrpSpPr>
              <p:cNvPr id="8215" name="Group 29"/>
              <p:cNvGrpSpPr>
                <a:grpSpLocks/>
              </p:cNvGrpSpPr>
              <p:nvPr/>
            </p:nvGrpSpPr>
            <p:grpSpPr bwMode="auto">
              <a:xfrm>
                <a:off x="4128" y="2551"/>
                <a:ext cx="1104" cy="277"/>
                <a:chOff x="4128" y="2551"/>
                <a:chExt cx="1104" cy="277"/>
              </a:xfrm>
            </p:grpSpPr>
            <p:sp>
              <p:nvSpPr>
                <p:cNvPr id="8219" name="Line 30"/>
                <p:cNvSpPr>
                  <a:spLocks noChangeShapeType="1"/>
                </p:cNvSpPr>
                <p:nvPr/>
              </p:nvSpPr>
              <p:spPr bwMode="auto">
                <a:xfrm>
                  <a:off x="4656" y="2551"/>
                  <a:ext cx="0" cy="27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8220" name="Group 31"/>
                <p:cNvGrpSpPr>
                  <a:grpSpLocks/>
                </p:cNvGrpSpPr>
                <p:nvPr/>
              </p:nvGrpSpPr>
              <p:grpSpPr bwMode="auto">
                <a:xfrm>
                  <a:off x="4128" y="2688"/>
                  <a:ext cx="1104" cy="140"/>
                  <a:chOff x="4128" y="2688"/>
                  <a:chExt cx="1104" cy="140"/>
                </a:xfrm>
              </p:grpSpPr>
              <p:sp>
                <p:nvSpPr>
                  <p:cNvPr id="8221" name="Line 32"/>
                  <p:cNvSpPr>
                    <a:spLocks noChangeShapeType="1"/>
                  </p:cNvSpPr>
                  <p:nvPr/>
                </p:nvSpPr>
                <p:spPr bwMode="auto">
                  <a:xfrm>
                    <a:off x="4135" y="2688"/>
                    <a:ext cx="109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8222" name="Line 33"/>
                  <p:cNvSpPr>
                    <a:spLocks noChangeShapeType="1"/>
                  </p:cNvSpPr>
                  <p:nvPr/>
                </p:nvSpPr>
                <p:spPr bwMode="auto">
                  <a:xfrm>
                    <a:off x="4128" y="2695"/>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8223" name="Line 34"/>
                  <p:cNvSpPr>
                    <a:spLocks noChangeShapeType="1"/>
                  </p:cNvSpPr>
                  <p:nvPr/>
                </p:nvSpPr>
                <p:spPr bwMode="auto">
                  <a:xfrm>
                    <a:off x="5232" y="2695"/>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8216" name="Rectangle 35"/>
              <p:cNvSpPr>
                <a:spLocks noChangeArrowheads="1"/>
              </p:cNvSpPr>
              <p:nvPr/>
            </p:nvSpPr>
            <p:spPr bwMode="auto">
              <a:xfrm>
                <a:off x="3874"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G</a:t>
                </a:r>
              </a:p>
            </p:txBody>
          </p:sp>
          <p:sp>
            <p:nvSpPr>
              <p:cNvPr id="8217" name="Rectangle 36"/>
              <p:cNvSpPr>
                <a:spLocks noChangeArrowheads="1"/>
              </p:cNvSpPr>
              <p:nvPr/>
            </p:nvSpPr>
            <p:spPr bwMode="auto">
              <a:xfrm>
                <a:off x="4402"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H</a:t>
                </a:r>
              </a:p>
            </p:txBody>
          </p:sp>
          <p:sp>
            <p:nvSpPr>
              <p:cNvPr id="8218" name="Rectangle 37"/>
              <p:cNvSpPr>
                <a:spLocks noChangeArrowheads="1"/>
              </p:cNvSpPr>
              <p:nvPr/>
            </p:nvSpPr>
            <p:spPr bwMode="auto">
              <a:xfrm>
                <a:off x="4978" y="2833"/>
                <a:ext cx="55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sz="1800"/>
                  <a:t>Project</a:t>
                </a:r>
              </a:p>
              <a:p>
                <a:pPr algn="ctr" eaLnBrk="0" hangingPunct="0"/>
                <a:r>
                  <a:rPr lang="en-US" sz="1800"/>
                  <a:t>I</a:t>
                </a:r>
              </a:p>
            </p:txBody>
          </p:sp>
        </p:grpSp>
        <p:sp>
          <p:nvSpPr>
            <p:cNvPr id="8210" name="Line 38"/>
            <p:cNvSpPr>
              <a:spLocks noChangeShapeType="1"/>
            </p:cNvSpPr>
            <p:nvPr/>
          </p:nvSpPr>
          <p:spPr bwMode="auto">
            <a:xfrm>
              <a:off x="2832" y="1783"/>
              <a:ext cx="0" cy="27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nvGrpSpPr>
            <p:cNvPr id="8211" name="Group 39"/>
            <p:cNvGrpSpPr>
              <a:grpSpLocks/>
            </p:cNvGrpSpPr>
            <p:nvPr/>
          </p:nvGrpSpPr>
          <p:grpSpPr bwMode="auto">
            <a:xfrm>
              <a:off x="1008" y="1920"/>
              <a:ext cx="3648" cy="140"/>
              <a:chOff x="1008" y="1920"/>
              <a:chExt cx="3648" cy="140"/>
            </a:xfrm>
          </p:grpSpPr>
          <p:sp>
            <p:nvSpPr>
              <p:cNvPr id="8212" name="Line 40"/>
              <p:cNvSpPr>
                <a:spLocks noChangeShapeType="1"/>
              </p:cNvSpPr>
              <p:nvPr/>
            </p:nvSpPr>
            <p:spPr bwMode="auto">
              <a:xfrm>
                <a:off x="1015" y="1920"/>
                <a:ext cx="363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8213" name="Line 41"/>
              <p:cNvSpPr>
                <a:spLocks noChangeShapeType="1"/>
              </p:cNvSpPr>
              <p:nvPr/>
            </p:nvSpPr>
            <p:spPr bwMode="auto">
              <a:xfrm>
                <a:off x="1008" y="1927"/>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8214" name="Line 42"/>
              <p:cNvSpPr>
                <a:spLocks noChangeShapeType="1"/>
              </p:cNvSpPr>
              <p:nvPr/>
            </p:nvSpPr>
            <p:spPr bwMode="auto">
              <a:xfrm>
                <a:off x="4656" y="1927"/>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grpSp>
      <p:sp>
        <p:nvSpPr>
          <p:cNvPr id="342059" name="Rectangle 43"/>
          <p:cNvSpPr>
            <a:spLocks noChangeArrowheads="1"/>
          </p:cNvSpPr>
          <p:nvPr/>
        </p:nvSpPr>
        <p:spPr bwMode="auto">
          <a:xfrm>
            <a:off x="2895600" y="5486400"/>
            <a:ext cx="3124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b"/>
          <a:lstStyle/>
          <a:p>
            <a:pPr eaLnBrk="0" hangingPunct="0"/>
            <a:endParaRPr lang="en-US" sz="3200"/>
          </a:p>
        </p:txBody>
      </p:sp>
      <p:sp>
        <p:nvSpPr>
          <p:cNvPr id="342060" name="Rectangle 44"/>
          <p:cNvSpPr>
            <a:spLocks noChangeArrowheads="1"/>
          </p:cNvSpPr>
          <p:nvPr/>
        </p:nvSpPr>
        <p:spPr bwMode="auto">
          <a:xfrm>
            <a:off x="1905000" y="5410200"/>
            <a:ext cx="6858000" cy="9906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lIns="90488" tIns="44450" rIns="90488" bIns="44450" anchor="b"/>
          <a:lstStyle/>
          <a:p>
            <a:pPr eaLnBrk="0" hangingPunct="0"/>
            <a:r>
              <a:rPr lang="en-US" sz="2800"/>
              <a:t>Example: Project “B” is in the functional area of Research and Development.</a:t>
            </a:r>
          </a:p>
        </p:txBody>
      </p:sp>
      <p:sp>
        <p:nvSpPr>
          <p:cNvPr id="342061" name="Line 45"/>
          <p:cNvSpPr>
            <a:spLocks noChangeShapeType="1"/>
          </p:cNvSpPr>
          <p:nvPr/>
        </p:nvSpPr>
        <p:spPr bwMode="auto">
          <a:xfrm>
            <a:off x="1600200" y="4876800"/>
            <a:ext cx="0" cy="762000"/>
          </a:xfrm>
          <a:prstGeom prst="line">
            <a:avLst/>
          </a:prstGeom>
          <a:noFill/>
          <a:ln w="5715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66569"/>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2019"/>
                                        </p:tgtEl>
                                        <p:attrNameLst>
                                          <p:attrName>style.visibility</p:attrName>
                                        </p:attrNameLst>
                                      </p:cBhvr>
                                      <p:to>
                                        <p:strVal val="visible"/>
                                      </p:to>
                                    </p:set>
                                    <p:anim calcmode="lin" valueType="num">
                                      <p:cBhvr additive="base">
                                        <p:cTn id="7" dur="500" fill="hold"/>
                                        <p:tgtEl>
                                          <p:spTgt spid="342019"/>
                                        </p:tgtEl>
                                        <p:attrNameLst>
                                          <p:attrName>ppt_x</p:attrName>
                                        </p:attrNameLst>
                                      </p:cBhvr>
                                      <p:tavLst>
                                        <p:tav tm="0">
                                          <p:val>
                                            <p:strVal val="0-#ppt_w/2"/>
                                          </p:val>
                                        </p:tav>
                                        <p:tav tm="100000">
                                          <p:val>
                                            <p:strVal val="#ppt_x"/>
                                          </p:val>
                                        </p:tav>
                                      </p:tavLst>
                                    </p:anim>
                                    <p:anim calcmode="lin" valueType="num">
                                      <p:cBhvr additive="base">
                                        <p:cTn id="8" dur="500" fill="hold"/>
                                        <p:tgtEl>
                                          <p:spTgt spid="3420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nodePh="1">
                                  <p:stCondLst>
                                    <p:cond delay="0"/>
                                  </p:stCondLst>
                                  <p:endCondLst>
                                    <p:cond evt="begin" delay="0">
                                      <p:tn val="11"/>
                                    </p:cond>
                                  </p:endCondLst>
                                  <p:childTnLst>
                                    <p:set>
                                      <p:cBhvr>
                                        <p:cTn id="12" dur="1" fill="hold">
                                          <p:stCondLst>
                                            <p:cond delay="0"/>
                                          </p:stCondLst>
                                        </p:cTn>
                                        <p:tgtEl>
                                          <p:spTgt spid="342059"/>
                                        </p:tgtEl>
                                        <p:attrNameLst>
                                          <p:attrName>style.visibility</p:attrName>
                                        </p:attrNameLst>
                                      </p:cBhvr>
                                      <p:to>
                                        <p:strVal val="visible"/>
                                      </p:to>
                                    </p:set>
                                    <p:anim calcmode="lin" valueType="num">
                                      <p:cBhvr additive="base">
                                        <p:cTn id="13" dur="500" fill="hold"/>
                                        <p:tgtEl>
                                          <p:spTgt spid="342059"/>
                                        </p:tgtEl>
                                        <p:attrNameLst>
                                          <p:attrName>ppt_x</p:attrName>
                                        </p:attrNameLst>
                                      </p:cBhvr>
                                      <p:tavLst>
                                        <p:tav tm="0">
                                          <p:val>
                                            <p:strVal val="0-#ppt_w/2"/>
                                          </p:val>
                                        </p:tav>
                                        <p:tav tm="100000">
                                          <p:val>
                                            <p:strVal val="#ppt_x"/>
                                          </p:val>
                                        </p:tav>
                                      </p:tavLst>
                                    </p:anim>
                                    <p:anim calcmode="lin" valueType="num">
                                      <p:cBhvr additive="base">
                                        <p:cTn id="14" dur="500" fill="hold"/>
                                        <p:tgtEl>
                                          <p:spTgt spid="34205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2061"/>
                                        </p:tgtEl>
                                        <p:attrNameLst>
                                          <p:attrName>style.visibility</p:attrName>
                                        </p:attrNameLst>
                                      </p:cBhvr>
                                      <p:to>
                                        <p:strVal val="visible"/>
                                      </p:to>
                                    </p:set>
                                    <p:anim calcmode="lin" valueType="num">
                                      <p:cBhvr additive="base">
                                        <p:cTn id="25" dur="500" fill="hold"/>
                                        <p:tgtEl>
                                          <p:spTgt spid="342061"/>
                                        </p:tgtEl>
                                        <p:attrNameLst>
                                          <p:attrName>ppt_x</p:attrName>
                                        </p:attrNameLst>
                                      </p:cBhvr>
                                      <p:tavLst>
                                        <p:tav tm="0">
                                          <p:val>
                                            <p:strVal val="0-#ppt_w/2"/>
                                          </p:val>
                                        </p:tav>
                                        <p:tav tm="100000">
                                          <p:val>
                                            <p:strVal val="#ppt_x"/>
                                          </p:val>
                                        </p:tav>
                                      </p:tavLst>
                                    </p:anim>
                                    <p:anim calcmode="lin" valueType="num">
                                      <p:cBhvr additive="base">
                                        <p:cTn id="26" dur="500" fill="hold"/>
                                        <p:tgtEl>
                                          <p:spTgt spid="34206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2060"/>
                                        </p:tgtEl>
                                        <p:attrNameLst>
                                          <p:attrName>style.visibility</p:attrName>
                                        </p:attrNameLst>
                                      </p:cBhvr>
                                      <p:to>
                                        <p:strVal val="visible"/>
                                      </p:to>
                                    </p:set>
                                    <p:anim calcmode="lin" valueType="num">
                                      <p:cBhvr additive="base">
                                        <p:cTn id="31" dur="500" fill="hold"/>
                                        <p:tgtEl>
                                          <p:spTgt spid="342060"/>
                                        </p:tgtEl>
                                        <p:attrNameLst>
                                          <p:attrName>ppt_x</p:attrName>
                                        </p:attrNameLst>
                                      </p:cBhvr>
                                      <p:tavLst>
                                        <p:tav tm="0">
                                          <p:val>
                                            <p:strVal val="0-#ppt_w/2"/>
                                          </p:val>
                                        </p:tav>
                                        <p:tav tm="100000">
                                          <p:val>
                                            <p:strVal val="#ppt_x"/>
                                          </p:val>
                                        </p:tav>
                                      </p:tavLst>
                                    </p:anim>
                                    <p:anim calcmode="lin" valueType="num">
                                      <p:cBhvr additive="base">
                                        <p:cTn id="32" dur="500" fill="hold"/>
                                        <p:tgtEl>
                                          <p:spTgt spid="3420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autoUpdateAnimBg="0"/>
      <p:bldP spid="342059" grpId="0" autoUpdateAnimBg="0"/>
      <p:bldP spid="342060" grpId="0" animBg="1" autoUpdateAnimBg="0"/>
      <p:bldP spid="34206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44067" name="Rectangle 3"/>
          <p:cNvSpPr>
            <a:spLocks noGrp="1" noChangeArrowheads="1"/>
          </p:cNvSpPr>
          <p:nvPr>
            <p:ph type="title"/>
          </p:nvPr>
        </p:nvSpPr>
        <p:spPr>
          <a:xfrm>
            <a:off x="358775" y="381000"/>
            <a:ext cx="8785225" cy="914400"/>
          </a:xfrm>
          <a:noFill/>
        </p:spPr>
        <p:txBody>
          <a:bodyPr lIns="90488" tIns="44450" rIns="90488" bIns="44450" anchor="t"/>
          <a:lstStyle/>
          <a:p>
            <a:r>
              <a:rPr lang="en-US" sz="3600" smtClean="0"/>
              <a:t>Functional Projects</a:t>
            </a:r>
            <a:endParaRPr lang="en-US" sz="3600" i="1" smtClean="0"/>
          </a:p>
        </p:txBody>
      </p:sp>
      <p:sp>
        <p:nvSpPr>
          <p:cNvPr id="344068" name="Rectangle 4"/>
          <p:cNvSpPr>
            <a:spLocks noChangeArrowheads="1"/>
          </p:cNvSpPr>
          <p:nvPr/>
        </p:nvSpPr>
        <p:spPr bwMode="auto">
          <a:xfrm>
            <a:off x="2895600" y="5486400"/>
            <a:ext cx="3124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b"/>
          <a:lstStyle/>
          <a:p>
            <a:pPr eaLnBrk="0" hangingPunct="0"/>
            <a:endParaRPr lang="en-US" sz="3200"/>
          </a:p>
        </p:txBody>
      </p:sp>
      <p:sp>
        <p:nvSpPr>
          <p:cNvPr id="9221" name="Rectangle 5"/>
          <p:cNvSpPr>
            <a:spLocks noChangeArrowheads="1"/>
          </p:cNvSpPr>
          <p:nvPr/>
        </p:nvSpPr>
        <p:spPr bwMode="auto">
          <a:xfrm>
            <a:off x="609600" y="990600"/>
            <a:ext cx="81534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pPr marL="230188" indent="-230188" algn="l"/>
            <a:r>
              <a:rPr lang="en-US" sz="2400" dirty="0"/>
              <a:t>Advantages:</a:t>
            </a:r>
          </a:p>
          <a:p>
            <a:pPr marL="230188" indent="-230188" algn="l">
              <a:buFontTx/>
              <a:buChar char="•"/>
            </a:pPr>
            <a:r>
              <a:rPr lang="en-US" sz="2400" dirty="0"/>
              <a:t>A team member can work on several projects</a:t>
            </a:r>
          </a:p>
          <a:p>
            <a:pPr marL="230188" indent="-230188" algn="l">
              <a:buFontTx/>
              <a:buChar char="•"/>
            </a:pPr>
            <a:r>
              <a:rPr lang="en-US" sz="2400" dirty="0"/>
              <a:t>Technical expertise is maintained within the functional area</a:t>
            </a:r>
          </a:p>
          <a:p>
            <a:pPr marL="230188" indent="-230188" algn="l">
              <a:buFontTx/>
              <a:buChar char="•"/>
            </a:pPr>
            <a:r>
              <a:rPr lang="en-US" sz="2400" dirty="0"/>
              <a:t>The functional area is a “home” after the project is completed</a:t>
            </a:r>
          </a:p>
          <a:p>
            <a:pPr marL="230188" indent="-230188" algn="l">
              <a:buFontTx/>
              <a:buChar char="•"/>
            </a:pPr>
            <a:r>
              <a:rPr lang="en-US" sz="2400" dirty="0"/>
              <a:t>Critical mass of specialized knowledge </a:t>
            </a:r>
          </a:p>
          <a:p>
            <a:pPr marL="230188" indent="-230188" algn="l"/>
            <a:endParaRPr lang="en-US" sz="2400" dirty="0"/>
          </a:p>
          <a:p>
            <a:pPr marL="230188" indent="-230188" algn="l"/>
            <a:r>
              <a:rPr lang="en-US" sz="2400" dirty="0"/>
              <a:t>Disadvantages:</a:t>
            </a:r>
          </a:p>
          <a:p>
            <a:pPr marL="230188" indent="-230188" algn="l">
              <a:buFontTx/>
              <a:buChar char="•"/>
            </a:pPr>
            <a:r>
              <a:rPr lang="en-US" sz="2400" dirty="0"/>
              <a:t>Aspects of the project that are not directly related to the functional area get short-changed</a:t>
            </a:r>
          </a:p>
          <a:p>
            <a:pPr marL="230188" indent="-230188" algn="l">
              <a:buFontTx/>
              <a:buChar char="•"/>
            </a:pPr>
            <a:r>
              <a:rPr lang="en-US" sz="2400" dirty="0"/>
              <a:t>Motivation of team members is often weak</a:t>
            </a:r>
          </a:p>
          <a:p>
            <a:pPr marL="230188" indent="-230188" algn="l">
              <a:buFontTx/>
              <a:buChar char="•"/>
            </a:pPr>
            <a:r>
              <a:rPr lang="en-US" sz="2400" dirty="0"/>
              <a:t>Needs of the client are secondary and are responded to slowly</a:t>
            </a:r>
          </a:p>
        </p:txBody>
      </p:sp>
    </p:spTree>
    <p:extLst>
      <p:ext uri="{BB962C8B-B14F-4D97-AF65-F5344CB8AC3E}">
        <p14:creationId xmlns:p14="http://schemas.microsoft.com/office/powerpoint/2010/main" val="75585275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4067"/>
                                        </p:tgtEl>
                                        <p:attrNameLst>
                                          <p:attrName>style.visibility</p:attrName>
                                        </p:attrNameLst>
                                      </p:cBhvr>
                                      <p:to>
                                        <p:strVal val="visible"/>
                                      </p:to>
                                    </p:set>
                                    <p:anim calcmode="lin" valueType="num">
                                      <p:cBhvr additive="base">
                                        <p:cTn id="7" dur="500" fill="hold"/>
                                        <p:tgtEl>
                                          <p:spTgt spid="344067"/>
                                        </p:tgtEl>
                                        <p:attrNameLst>
                                          <p:attrName>ppt_x</p:attrName>
                                        </p:attrNameLst>
                                      </p:cBhvr>
                                      <p:tavLst>
                                        <p:tav tm="0">
                                          <p:val>
                                            <p:strVal val="0-#ppt_w/2"/>
                                          </p:val>
                                        </p:tav>
                                        <p:tav tm="100000">
                                          <p:val>
                                            <p:strVal val="#ppt_x"/>
                                          </p:val>
                                        </p:tav>
                                      </p:tavLst>
                                    </p:anim>
                                    <p:anim calcmode="lin" valueType="num">
                                      <p:cBhvr additive="base">
                                        <p:cTn id="8" dur="500" fill="hold"/>
                                        <p:tgtEl>
                                          <p:spTgt spid="34406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nodePh="1">
                                  <p:stCondLst>
                                    <p:cond delay="0"/>
                                  </p:stCondLst>
                                  <p:endCondLst>
                                    <p:cond evt="begin" delay="0">
                                      <p:tn val="11"/>
                                    </p:cond>
                                  </p:endCondLst>
                                  <p:childTnLst>
                                    <p:set>
                                      <p:cBhvr>
                                        <p:cTn id="12" dur="1" fill="hold">
                                          <p:stCondLst>
                                            <p:cond delay="0"/>
                                          </p:stCondLst>
                                        </p:cTn>
                                        <p:tgtEl>
                                          <p:spTgt spid="344068"/>
                                        </p:tgtEl>
                                        <p:attrNameLst>
                                          <p:attrName>style.visibility</p:attrName>
                                        </p:attrNameLst>
                                      </p:cBhvr>
                                      <p:to>
                                        <p:strVal val="visible"/>
                                      </p:to>
                                    </p:set>
                                    <p:anim calcmode="lin" valueType="num">
                                      <p:cBhvr additive="base">
                                        <p:cTn id="13" dur="500" fill="hold"/>
                                        <p:tgtEl>
                                          <p:spTgt spid="344068"/>
                                        </p:tgtEl>
                                        <p:attrNameLst>
                                          <p:attrName>ppt_x</p:attrName>
                                        </p:attrNameLst>
                                      </p:cBhvr>
                                      <p:tavLst>
                                        <p:tav tm="0">
                                          <p:val>
                                            <p:strVal val="0-#ppt_w/2"/>
                                          </p:val>
                                        </p:tav>
                                        <p:tav tm="100000">
                                          <p:val>
                                            <p:strVal val="#ppt_x"/>
                                          </p:val>
                                        </p:tav>
                                      </p:tavLst>
                                    </p:anim>
                                    <p:anim calcmode="lin" valueType="num">
                                      <p:cBhvr additive="base">
                                        <p:cTn id="14" dur="500" fill="hold"/>
                                        <p:tgtEl>
                                          <p:spTgt spid="3440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7" grpId="0" autoUpdateAnimBg="0"/>
      <p:bldP spid="34406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243" name="Rectangle 3"/>
          <p:cNvSpPr>
            <a:spLocks noGrp="1" noChangeArrowheads="1"/>
          </p:cNvSpPr>
          <p:nvPr>
            <p:ph type="title"/>
          </p:nvPr>
        </p:nvSpPr>
        <p:spPr>
          <a:xfrm>
            <a:off x="179388" y="381000"/>
            <a:ext cx="8785225" cy="990600"/>
          </a:xfrm>
          <a:noFill/>
        </p:spPr>
        <p:txBody>
          <a:bodyPr lIns="90488" tIns="44450" rIns="90488" bIns="44450" anchor="t"/>
          <a:lstStyle/>
          <a:p>
            <a:r>
              <a:rPr lang="en-US" sz="3600" smtClean="0"/>
              <a:t>Matrix Project Organization Structure</a:t>
            </a:r>
          </a:p>
        </p:txBody>
      </p:sp>
      <p:grpSp>
        <p:nvGrpSpPr>
          <p:cNvPr id="10244" name="Group 4"/>
          <p:cNvGrpSpPr>
            <a:grpSpLocks/>
          </p:cNvGrpSpPr>
          <p:nvPr/>
        </p:nvGrpSpPr>
        <p:grpSpPr bwMode="auto">
          <a:xfrm>
            <a:off x="230188" y="1295400"/>
            <a:ext cx="8759825" cy="4940300"/>
            <a:chOff x="145" y="1012"/>
            <a:chExt cx="5518" cy="3112"/>
          </a:xfrm>
        </p:grpSpPr>
        <p:sp>
          <p:nvSpPr>
            <p:cNvPr id="10245" name="Rectangle 5"/>
            <p:cNvSpPr>
              <a:spLocks noChangeArrowheads="1"/>
            </p:cNvSpPr>
            <p:nvPr/>
          </p:nvSpPr>
          <p:spPr bwMode="auto">
            <a:xfrm>
              <a:off x="2641" y="1012"/>
              <a:ext cx="1438" cy="344"/>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a:t>President</a:t>
              </a:r>
            </a:p>
          </p:txBody>
        </p:sp>
        <p:sp>
          <p:nvSpPr>
            <p:cNvPr id="10246" name="Rectangle 6"/>
            <p:cNvSpPr>
              <a:spLocks noChangeArrowheads="1"/>
            </p:cNvSpPr>
            <p:nvPr/>
          </p:nvSpPr>
          <p:spPr bwMode="auto">
            <a:xfrm>
              <a:off x="1153" y="1655"/>
              <a:ext cx="1102" cy="493"/>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000"/>
                <a:t>Research and</a:t>
              </a:r>
            </a:p>
            <a:p>
              <a:pPr algn="ctr" eaLnBrk="0" hangingPunct="0"/>
              <a:r>
                <a:rPr lang="en-US" sz="2000"/>
                <a:t>Development</a:t>
              </a:r>
            </a:p>
          </p:txBody>
        </p:sp>
        <p:sp>
          <p:nvSpPr>
            <p:cNvPr id="10247" name="Rectangle 7"/>
            <p:cNvSpPr>
              <a:spLocks noChangeArrowheads="1"/>
            </p:cNvSpPr>
            <p:nvPr/>
          </p:nvSpPr>
          <p:spPr bwMode="auto">
            <a:xfrm>
              <a:off x="2353" y="1655"/>
              <a:ext cx="1006" cy="493"/>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000"/>
                <a:t>Engineering</a:t>
              </a:r>
            </a:p>
          </p:txBody>
        </p:sp>
        <p:sp>
          <p:nvSpPr>
            <p:cNvPr id="10248" name="Rectangle 8"/>
            <p:cNvSpPr>
              <a:spLocks noChangeArrowheads="1"/>
            </p:cNvSpPr>
            <p:nvPr/>
          </p:nvSpPr>
          <p:spPr bwMode="auto">
            <a:xfrm>
              <a:off x="3457" y="1655"/>
              <a:ext cx="1054" cy="493"/>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1900"/>
                <a:t>Manufacturing</a:t>
              </a:r>
              <a:endParaRPr lang="en-US" sz="2000"/>
            </a:p>
          </p:txBody>
        </p:sp>
        <p:sp>
          <p:nvSpPr>
            <p:cNvPr id="10249" name="Line 9"/>
            <p:cNvSpPr>
              <a:spLocks noChangeShapeType="1"/>
            </p:cNvSpPr>
            <p:nvPr/>
          </p:nvSpPr>
          <p:spPr bwMode="auto">
            <a:xfrm>
              <a:off x="3360" y="1364"/>
              <a:ext cx="0" cy="13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0250" name="Line 10"/>
            <p:cNvSpPr>
              <a:spLocks noChangeShapeType="1"/>
            </p:cNvSpPr>
            <p:nvPr/>
          </p:nvSpPr>
          <p:spPr bwMode="auto">
            <a:xfrm>
              <a:off x="1687" y="1506"/>
              <a:ext cx="344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0251" name="Line 11"/>
            <p:cNvSpPr>
              <a:spLocks noChangeShapeType="1"/>
            </p:cNvSpPr>
            <p:nvPr/>
          </p:nvSpPr>
          <p:spPr bwMode="auto">
            <a:xfrm>
              <a:off x="1680" y="1513"/>
              <a:ext cx="0" cy="13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0252" name="Line 12"/>
            <p:cNvSpPr>
              <a:spLocks noChangeShapeType="1"/>
            </p:cNvSpPr>
            <p:nvPr/>
          </p:nvSpPr>
          <p:spPr bwMode="auto">
            <a:xfrm>
              <a:off x="5136" y="1513"/>
              <a:ext cx="0" cy="13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0253" name="Rectangle 13"/>
            <p:cNvSpPr>
              <a:spLocks noChangeArrowheads="1"/>
            </p:cNvSpPr>
            <p:nvPr/>
          </p:nvSpPr>
          <p:spPr bwMode="auto">
            <a:xfrm>
              <a:off x="4609" y="1655"/>
              <a:ext cx="1054" cy="493"/>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000"/>
                <a:t>Marketing</a:t>
              </a:r>
            </a:p>
          </p:txBody>
        </p:sp>
        <p:sp>
          <p:nvSpPr>
            <p:cNvPr id="10254" name="Line 14"/>
            <p:cNvSpPr>
              <a:spLocks noChangeShapeType="1"/>
            </p:cNvSpPr>
            <p:nvPr/>
          </p:nvSpPr>
          <p:spPr bwMode="auto">
            <a:xfrm>
              <a:off x="2832" y="1513"/>
              <a:ext cx="0" cy="13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0255" name="Line 15"/>
            <p:cNvSpPr>
              <a:spLocks noChangeShapeType="1"/>
            </p:cNvSpPr>
            <p:nvPr/>
          </p:nvSpPr>
          <p:spPr bwMode="auto">
            <a:xfrm>
              <a:off x="3936" y="1513"/>
              <a:ext cx="0" cy="13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0256" name="Rectangle 16"/>
            <p:cNvSpPr>
              <a:spLocks noChangeArrowheads="1"/>
            </p:cNvSpPr>
            <p:nvPr/>
          </p:nvSpPr>
          <p:spPr bwMode="auto">
            <a:xfrm>
              <a:off x="145" y="2497"/>
              <a:ext cx="731"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900"/>
                <a:t>Manager</a:t>
              </a:r>
            </a:p>
            <a:p>
              <a:pPr eaLnBrk="0" hangingPunct="0"/>
              <a:r>
                <a:rPr lang="en-US" sz="1900"/>
                <a:t>Project A</a:t>
              </a:r>
              <a:endParaRPr lang="en-US" sz="2000"/>
            </a:p>
          </p:txBody>
        </p:sp>
        <p:sp>
          <p:nvSpPr>
            <p:cNvPr id="10257" name="Rectangle 17"/>
            <p:cNvSpPr>
              <a:spLocks noChangeArrowheads="1"/>
            </p:cNvSpPr>
            <p:nvPr/>
          </p:nvSpPr>
          <p:spPr bwMode="auto">
            <a:xfrm>
              <a:off x="145" y="3091"/>
              <a:ext cx="716"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900"/>
                <a:t>Manager</a:t>
              </a:r>
            </a:p>
            <a:p>
              <a:pPr eaLnBrk="0" hangingPunct="0"/>
              <a:r>
                <a:rPr lang="en-US" sz="1900"/>
                <a:t>Project B</a:t>
              </a:r>
            </a:p>
          </p:txBody>
        </p:sp>
        <p:sp>
          <p:nvSpPr>
            <p:cNvPr id="10258" name="Rectangle 18"/>
            <p:cNvSpPr>
              <a:spLocks noChangeArrowheads="1"/>
            </p:cNvSpPr>
            <p:nvPr/>
          </p:nvSpPr>
          <p:spPr bwMode="auto">
            <a:xfrm>
              <a:off x="145" y="3684"/>
              <a:ext cx="721"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900"/>
                <a:t>Manager</a:t>
              </a:r>
            </a:p>
            <a:p>
              <a:pPr eaLnBrk="0" hangingPunct="0"/>
              <a:r>
                <a:rPr lang="en-US" sz="1900"/>
                <a:t>Project C</a:t>
              </a:r>
            </a:p>
          </p:txBody>
        </p:sp>
        <p:sp>
          <p:nvSpPr>
            <p:cNvPr id="10259" name="Line 19"/>
            <p:cNvSpPr>
              <a:spLocks noChangeShapeType="1"/>
            </p:cNvSpPr>
            <p:nvPr/>
          </p:nvSpPr>
          <p:spPr bwMode="auto">
            <a:xfrm>
              <a:off x="1015" y="2743"/>
              <a:ext cx="4645"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10260" name="Line 20"/>
            <p:cNvSpPr>
              <a:spLocks noChangeShapeType="1"/>
            </p:cNvSpPr>
            <p:nvPr/>
          </p:nvSpPr>
          <p:spPr bwMode="auto">
            <a:xfrm>
              <a:off x="1015" y="3336"/>
              <a:ext cx="4645"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10261" name="Line 21"/>
            <p:cNvSpPr>
              <a:spLocks noChangeShapeType="1"/>
            </p:cNvSpPr>
            <p:nvPr/>
          </p:nvSpPr>
          <p:spPr bwMode="auto">
            <a:xfrm>
              <a:off x="1015" y="3930"/>
              <a:ext cx="4645"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10262" name="Line 22"/>
            <p:cNvSpPr>
              <a:spLocks noChangeShapeType="1"/>
            </p:cNvSpPr>
            <p:nvPr/>
          </p:nvSpPr>
          <p:spPr bwMode="auto">
            <a:xfrm>
              <a:off x="1680" y="2255"/>
              <a:ext cx="0" cy="1869"/>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10263" name="Line 23"/>
            <p:cNvSpPr>
              <a:spLocks noChangeShapeType="1"/>
            </p:cNvSpPr>
            <p:nvPr/>
          </p:nvSpPr>
          <p:spPr bwMode="auto">
            <a:xfrm>
              <a:off x="2832" y="2255"/>
              <a:ext cx="0" cy="1869"/>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10264" name="Line 24"/>
            <p:cNvSpPr>
              <a:spLocks noChangeShapeType="1"/>
            </p:cNvSpPr>
            <p:nvPr/>
          </p:nvSpPr>
          <p:spPr bwMode="auto">
            <a:xfrm>
              <a:off x="3936" y="2255"/>
              <a:ext cx="0" cy="1869"/>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10265" name="Line 25"/>
            <p:cNvSpPr>
              <a:spLocks noChangeShapeType="1"/>
            </p:cNvSpPr>
            <p:nvPr/>
          </p:nvSpPr>
          <p:spPr bwMode="auto">
            <a:xfrm>
              <a:off x="5136" y="2255"/>
              <a:ext cx="0" cy="1869"/>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993066898"/>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267" name="Rectangle 3"/>
          <p:cNvSpPr>
            <a:spLocks noGrp="1" noChangeArrowheads="1"/>
          </p:cNvSpPr>
          <p:nvPr>
            <p:ph type="title"/>
          </p:nvPr>
        </p:nvSpPr>
        <p:spPr>
          <a:xfrm>
            <a:off x="381000" y="381000"/>
            <a:ext cx="8583613" cy="1066800"/>
          </a:xfrm>
          <a:noFill/>
        </p:spPr>
        <p:txBody>
          <a:bodyPr lIns="90488" tIns="44450" rIns="90488" bIns="44450" anchor="t"/>
          <a:lstStyle/>
          <a:p>
            <a:r>
              <a:rPr lang="en-US" sz="3600" smtClean="0"/>
              <a:t>Matrix Structure</a:t>
            </a:r>
          </a:p>
        </p:txBody>
      </p:sp>
      <p:sp>
        <p:nvSpPr>
          <p:cNvPr id="348164" name="Rectangle 4"/>
          <p:cNvSpPr>
            <a:spLocks noGrp="1" noChangeArrowheads="1"/>
          </p:cNvSpPr>
          <p:nvPr>
            <p:ph type="body" idx="1"/>
          </p:nvPr>
        </p:nvSpPr>
        <p:spPr>
          <a:xfrm>
            <a:off x="685800" y="1219200"/>
            <a:ext cx="7772400" cy="4114800"/>
          </a:xfrm>
          <a:noFill/>
        </p:spPr>
        <p:txBody>
          <a:bodyPr lIns="90488" tIns="44450" rIns="90488" bIns="44450"/>
          <a:lstStyle/>
          <a:p>
            <a:pPr>
              <a:spcBef>
                <a:spcPct val="0"/>
              </a:spcBef>
              <a:buFontTx/>
              <a:buNone/>
            </a:pPr>
            <a:r>
              <a:rPr lang="en-US" sz="2400" dirty="0" smtClean="0"/>
              <a:t>Advantages:</a:t>
            </a:r>
          </a:p>
          <a:p>
            <a:pPr>
              <a:spcBef>
                <a:spcPct val="0"/>
              </a:spcBef>
            </a:pPr>
            <a:r>
              <a:rPr lang="en-US" sz="2400" dirty="0" smtClean="0"/>
              <a:t>Enhanced communications between functional areas</a:t>
            </a:r>
          </a:p>
          <a:p>
            <a:pPr>
              <a:spcBef>
                <a:spcPct val="0"/>
              </a:spcBef>
            </a:pPr>
            <a:r>
              <a:rPr lang="en-US" sz="2400" dirty="0" smtClean="0"/>
              <a:t>Pinpointed responsibility</a:t>
            </a:r>
          </a:p>
          <a:p>
            <a:pPr>
              <a:spcBef>
                <a:spcPct val="0"/>
              </a:spcBef>
            </a:pPr>
            <a:r>
              <a:rPr lang="en-US" sz="2400" dirty="0" smtClean="0"/>
              <a:t>Duplication of resources is minimized</a:t>
            </a:r>
          </a:p>
          <a:p>
            <a:pPr>
              <a:spcBef>
                <a:spcPct val="0"/>
              </a:spcBef>
            </a:pPr>
            <a:r>
              <a:rPr lang="en-US" sz="2400" dirty="0" smtClean="0"/>
              <a:t>Functional “home” for team members</a:t>
            </a:r>
          </a:p>
          <a:p>
            <a:pPr>
              <a:spcBef>
                <a:spcPct val="0"/>
              </a:spcBef>
            </a:pPr>
            <a:r>
              <a:rPr lang="en-US" sz="2400" dirty="0" smtClean="0"/>
              <a:t>Policies of the parent organization are followed  </a:t>
            </a:r>
          </a:p>
          <a:p>
            <a:pPr>
              <a:spcBef>
                <a:spcPct val="0"/>
              </a:spcBef>
              <a:buFontTx/>
              <a:buNone/>
            </a:pPr>
            <a:endParaRPr lang="en-US" sz="2400" dirty="0" smtClean="0"/>
          </a:p>
          <a:p>
            <a:pPr>
              <a:spcBef>
                <a:spcPct val="0"/>
              </a:spcBef>
              <a:buFontTx/>
              <a:buNone/>
            </a:pPr>
            <a:r>
              <a:rPr lang="en-US" sz="2400" dirty="0" smtClean="0"/>
              <a:t>Disadvantages:</a:t>
            </a:r>
          </a:p>
          <a:p>
            <a:pPr>
              <a:spcBef>
                <a:spcPct val="0"/>
              </a:spcBef>
            </a:pPr>
            <a:r>
              <a:rPr lang="en-US" sz="2400" dirty="0" smtClean="0"/>
              <a:t>Too many bosses</a:t>
            </a:r>
          </a:p>
          <a:p>
            <a:pPr>
              <a:spcBef>
                <a:spcPct val="0"/>
              </a:spcBef>
            </a:pPr>
            <a:r>
              <a:rPr lang="en-US" sz="2400" dirty="0" smtClean="0"/>
              <a:t>Depends on project manager’s negotiating skills</a:t>
            </a:r>
          </a:p>
          <a:p>
            <a:pPr>
              <a:spcBef>
                <a:spcPct val="0"/>
              </a:spcBef>
            </a:pPr>
            <a:r>
              <a:rPr lang="en-US" sz="2400" dirty="0" smtClean="0"/>
              <a:t>Potential for sub-optimization </a:t>
            </a:r>
          </a:p>
          <a:p>
            <a:pPr>
              <a:lnSpc>
                <a:spcPct val="80000"/>
              </a:lnSpc>
              <a:spcAft>
                <a:spcPct val="75000"/>
              </a:spcAft>
            </a:pPr>
            <a:endParaRPr lang="en-US" sz="2400" dirty="0" smtClean="0"/>
          </a:p>
        </p:txBody>
      </p:sp>
    </p:spTree>
    <p:extLst>
      <p:ext uri="{BB962C8B-B14F-4D97-AF65-F5344CB8AC3E}">
        <p14:creationId xmlns:p14="http://schemas.microsoft.com/office/powerpoint/2010/main" val="365807110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8164">
                                            <p:txEl>
                                              <p:pRg st="0" end="0"/>
                                            </p:txEl>
                                          </p:spTgt>
                                        </p:tgtEl>
                                        <p:attrNameLst>
                                          <p:attrName>style.visibility</p:attrName>
                                        </p:attrNameLst>
                                      </p:cBhvr>
                                      <p:to>
                                        <p:strVal val="visible"/>
                                      </p:to>
                                    </p:set>
                                    <p:animEffect transition="in" filter="wipe(left)">
                                      <p:cBhvr>
                                        <p:cTn id="7" dur="500"/>
                                        <p:tgtEl>
                                          <p:spTgt spid="348164">
                                            <p:txEl>
                                              <p:pRg st="0" end="0"/>
                                            </p:txEl>
                                          </p:spTgt>
                                        </p:tgtEl>
                                      </p:cBhvr>
                                    </p:animEffect>
                                  </p:childTnLst>
                                  <p:subTnLst>
                                    <p:animClr clrSpc="rgb" dir="cw">
                                      <p:cBhvr override="childStyle">
                                        <p:cTn dur="1" fill="hold" display="0" masterRel="nextClick" afterEffect="1"/>
                                        <p:tgtEl>
                                          <p:spTgt spid="348164">
                                            <p:txEl>
                                              <p:pRg st="0" end="0"/>
                                            </p:txEl>
                                          </p:spTgt>
                                        </p:tgtEl>
                                        <p:attrNameLst>
                                          <p:attrName>ppt_c</p:attrName>
                                        </p:attrNameLst>
                                      </p:cBhvr>
                                      <p:to>
                                        <a:schemeClr val="accent2"/>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8164">
                                            <p:txEl>
                                              <p:pRg st="1" end="1"/>
                                            </p:txEl>
                                          </p:spTgt>
                                        </p:tgtEl>
                                        <p:attrNameLst>
                                          <p:attrName>style.visibility</p:attrName>
                                        </p:attrNameLst>
                                      </p:cBhvr>
                                      <p:to>
                                        <p:strVal val="visible"/>
                                      </p:to>
                                    </p:set>
                                    <p:animEffect transition="in" filter="wipe(left)">
                                      <p:cBhvr>
                                        <p:cTn id="12" dur="500"/>
                                        <p:tgtEl>
                                          <p:spTgt spid="348164">
                                            <p:txEl>
                                              <p:pRg st="1" end="1"/>
                                            </p:txEl>
                                          </p:spTgt>
                                        </p:tgtEl>
                                      </p:cBhvr>
                                    </p:animEffect>
                                  </p:childTnLst>
                                  <p:subTnLst>
                                    <p:animClr clrSpc="rgb" dir="cw">
                                      <p:cBhvr override="childStyle">
                                        <p:cTn dur="1" fill="hold" display="0" masterRel="nextClick" afterEffect="1"/>
                                        <p:tgtEl>
                                          <p:spTgt spid="348164">
                                            <p:txEl>
                                              <p:pRg st="1" end="1"/>
                                            </p:txEl>
                                          </p:spTgt>
                                        </p:tgtEl>
                                        <p:attrNameLst>
                                          <p:attrName>ppt_c</p:attrName>
                                        </p:attrNameLst>
                                      </p:cBhvr>
                                      <p:to>
                                        <a:schemeClr val="accent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8164">
                                            <p:txEl>
                                              <p:pRg st="2" end="2"/>
                                            </p:txEl>
                                          </p:spTgt>
                                        </p:tgtEl>
                                        <p:attrNameLst>
                                          <p:attrName>style.visibility</p:attrName>
                                        </p:attrNameLst>
                                      </p:cBhvr>
                                      <p:to>
                                        <p:strVal val="visible"/>
                                      </p:to>
                                    </p:set>
                                    <p:animEffect transition="in" filter="wipe(left)">
                                      <p:cBhvr>
                                        <p:cTn id="17" dur="500"/>
                                        <p:tgtEl>
                                          <p:spTgt spid="348164">
                                            <p:txEl>
                                              <p:pRg st="2" end="2"/>
                                            </p:txEl>
                                          </p:spTgt>
                                        </p:tgtEl>
                                      </p:cBhvr>
                                    </p:animEffect>
                                  </p:childTnLst>
                                  <p:subTnLst>
                                    <p:animClr clrSpc="rgb" dir="cw">
                                      <p:cBhvr override="childStyle">
                                        <p:cTn dur="1" fill="hold" display="0" masterRel="nextClick" afterEffect="1"/>
                                        <p:tgtEl>
                                          <p:spTgt spid="348164">
                                            <p:txEl>
                                              <p:pRg st="2" end="2"/>
                                            </p:txEl>
                                          </p:spTgt>
                                        </p:tgtEl>
                                        <p:attrNameLst>
                                          <p:attrName>ppt_c</p:attrName>
                                        </p:attrNameLst>
                                      </p:cBhvr>
                                      <p:to>
                                        <a:schemeClr val="accent2"/>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8164">
                                            <p:txEl>
                                              <p:pRg st="3" end="3"/>
                                            </p:txEl>
                                          </p:spTgt>
                                        </p:tgtEl>
                                        <p:attrNameLst>
                                          <p:attrName>style.visibility</p:attrName>
                                        </p:attrNameLst>
                                      </p:cBhvr>
                                      <p:to>
                                        <p:strVal val="visible"/>
                                      </p:to>
                                    </p:set>
                                    <p:animEffect transition="in" filter="wipe(left)">
                                      <p:cBhvr>
                                        <p:cTn id="22" dur="500"/>
                                        <p:tgtEl>
                                          <p:spTgt spid="348164">
                                            <p:txEl>
                                              <p:pRg st="3" end="3"/>
                                            </p:txEl>
                                          </p:spTgt>
                                        </p:tgtEl>
                                      </p:cBhvr>
                                    </p:animEffect>
                                  </p:childTnLst>
                                  <p:subTnLst>
                                    <p:animClr clrSpc="rgb" dir="cw">
                                      <p:cBhvr override="childStyle">
                                        <p:cTn dur="1" fill="hold" display="0" masterRel="nextClick" afterEffect="1"/>
                                        <p:tgtEl>
                                          <p:spTgt spid="348164">
                                            <p:txEl>
                                              <p:pRg st="3" end="3"/>
                                            </p:txEl>
                                          </p:spTgt>
                                        </p:tgtEl>
                                        <p:attrNameLst>
                                          <p:attrName>ppt_c</p:attrName>
                                        </p:attrNameLst>
                                      </p:cBhvr>
                                      <p:to>
                                        <a:schemeClr val="accent2"/>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48164">
                                            <p:txEl>
                                              <p:pRg st="4" end="4"/>
                                            </p:txEl>
                                          </p:spTgt>
                                        </p:tgtEl>
                                        <p:attrNameLst>
                                          <p:attrName>style.visibility</p:attrName>
                                        </p:attrNameLst>
                                      </p:cBhvr>
                                      <p:to>
                                        <p:strVal val="visible"/>
                                      </p:to>
                                    </p:set>
                                    <p:animEffect transition="in" filter="wipe(left)">
                                      <p:cBhvr>
                                        <p:cTn id="27" dur="500"/>
                                        <p:tgtEl>
                                          <p:spTgt spid="348164">
                                            <p:txEl>
                                              <p:pRg st="4" end="4"/>
                                            </p:txEl>
                                          </p:spTgt>
                                        </p:tgtEl>
                                      </p:cBhvr>
                                    </p:animEffect>
                                  </p:childTnLst>
                                  <p:subTnLst>
                                    <p:animClr clrSpc="rgb" dir="cw">
                                      <p:cBhvr override="childStyle">
                                        <p:cTn dur="1" fill="hold" display="0" masterRel="nextClick" afterEffect="1"/>
                                        <p:tgtEl>
                                          <p:spTgt spid="348164">
                                            <p:txEl>
                                              <p:pRg st="4" end="4"/>
                                            </p:txEl>
                                          </p:spTgt>
                                        </p:tgtEl>
                                        <p:attrNameLst>
                                          <p:attrName>ppt_c</p:attrName>
                                        </p:attrNameLst>
                                      </p:cBhvr>
                                      <p:to>
                                        <a:schemeClr val="accent2"/>
                                      </p:to>
                                    </p:animClr>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48164">
                                            <p:txEl>
                                              <p:pRg st="5" end="5"/>
                                            </p:txEl>
                                          </p:spTgt>
                                        </p:tgtEl>
                                        <p:attrNameLst>
                                          <p:attrName>style.visibility</p:attrName>
                                        </p:attrNameLst>
                                      </p:cBhvr>
                                      <p:to>
                                        <p:strVal val="visible"/>
                                      </p:to>
                                    </p:set>
                                    <p:animEffect transition="in" filter="wipe(left)">
                                      <p:cBhvr>
                                        <p:cTn id="32" dur="500"/>
                                        <p:tgtEl>
                                          <p:spTgt spid="348164">
                                            <p:txEl>
                                              <p:pRg st="5" end="5"/>
                                            </p:txEl>
                                          </p:spTgt>
                                        </p:tgtEl>
                                      </p:cBhvr>
                                    </p:animEffect>
                                  </p:childTnLst>
                                  <p:subTnLst>
                                    <p:animClr clrSpc="rgb" dir="cw">
                                      <p:cBhvr override="childStyle">
                                        <p:cTn dur="1" fill="hold" display="0" masterRel="nextClick" afterEffect="1"/>
                                        <p:tgtEl>
                                          <p:spTgt spid="348164">
                                            <p:txEl>
                                              <p:pRg st="5" end="5"/>
                                            </p:txEl>
                                          </p:spTgt>
                                        </p:tgtEl>
                                        <p:attrNameLst>
                                          <p:attrName>ppt_c</p:attrName>
                                        </p:attrNameLst>
                                      </p:cBhvr>
                                      <p:to>
                                        <a:schemeClr val="accent2"/>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48164">
                                            <p:txEl>
                                              <p:pRg st="7" end="7"/>
                                            </p:txEl>
                                          </p:spTgt>
                                        </p:tgtEl>
                                        <p:attrNameLst>
                                          <p:attrName>style.visibility</p:attrName>
                                        </p:attrNameLst>
                                      </p:cBhvr>
                                      <p:to>
                                        <p:strVal val="visible"/>
                                      </p:to>
                                    </p:set>
                                    <p:animEffect transition="in" filter="wipe(left)">
                                      <p:cBhvr>
                                        <p:cTn id="37" dur="500"/>
                                        <p:tgtEl>
                                          <p:spTgt spid="348164">
                                            <p:txEl>
                                              <p:pRg st="7" end="7"/>
                                            </p:txEl>
                                          </p:spTgt>
                                        </p:tgtEl>
                                      </p:cBhvr>
                                    </p:animEffect>
                                  </p:childTnLst>
                                  <p:subTnLst>
                                    <p:animClr clrSpc="rgb" dir="cw">
                                      <p:cBhvr override="childStyle">
                                        <p:cTn dur="1" fill="hold" display="0" masterRel="nextClick" afterEffect="1"/>
                                        <p:tgtEl>
                                          <p:spTgt spid="348164">
                                            <p:txEl>
                                              <p:pRg st="7" end="7"/>
                                            </p:txEl>
                                          </p:spTgt>
                                        </p:tgtEl>
                                        <p:attrNameLst>
                                          <p:attrName>ppt_c</p:attrName>
                                        </p:attrNameLst>
                                      </p:cBhvr>
                                      <p:to>
                                        <a:schemeClr val="accent2"/>
                                      </p:to>
                                    </p:animClr>
                                  </p:sub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48164">
                                            <p:txEl>
                                              <p:pRg st="8" end="8"/>
                                            </p:txEl>
                                          </p:spTgt>
                                        </p:tgtEl>
                                        <p:attrNameLst>
                                          <p:attrName>style.visibility</p:attrName>
                                        </p:attrNameLst>
                                      </p:cBhvr>
                                      <p:to>
                                        <p:strVal val="visible"/>
                                      </p:to>
                                    </p:set>
                                    <p:animEffect transition="in" filter="wipe(left)">
                                      <p:cBhvr>
                                        <p:cTn id="42" dur="500"/>
                                        <p:tgtEl>
                                          <p:spTgt spid="348164">
                                            <p:txEl>
                                              <p:pRg st="8" end="8"/>
                                            </p:txEl>
                                          </p:spTgt>
                                        </p:tgtEl>
                                      </p:cBhvr>
                                    </p:animEffect>
                                  </p:childTnLst>
                                  <p:subTnLst>
                                    <p:animClr clrSpc="rgb" dir="cw">
                                      <p:cBhvr override="childStyle">
                                        <p:cTn dur="1" fill="hold" display="0" masterRel="nextClick" afterEffect="1"/>
                                        <p:tgtEl>
                                          <p:spTgt spid="348164">
                                            <p:txEl>
                                              <p:pRg st="8" end="8"/>
                                            </p:txEl>
                                          </p:spTgt>
                                        </p:tgtEl>
                                        <p:attrNameLst>
                                          <p:attrName>ppt_c</p:attrName>
                                        </p:attrNameLst>
                                      </p:cBhvr>
                                      <p:to>
                                        <a:schemeClr val="accent2"/>
                                      </p:to>
                                    </p:animClr>
                                  </p:sub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48164">
                                            <p:txEl>
                                              <p:pRg st="9" end="9"/>
                                            </p:txEl>
                                          </p:spTgt>
                                        </p:tgtEl>
                                        <p:attrNameLst>
                                          <p:attrName>style.visibility</p:attrName>
                                        </p:attrNameLst>
                                      </p:cBhvr>
                                      <p:to>
                                        <p:strVal val="visible"/>
                                      </p:to>
                                    </p:set>
                                    <p:animEffect transition="in" filter="wipe(left)">
                                      <p:cBhvr>
                                        <p:cTn id="47" dur="500"/>
                                        <p:tgtEl>
                                          <p:spTgt spid="348164">
                                            <p:txEl>
                                              <p:pRg st="9" end="9"/>
                                            </p:txEl>
                                          </p:spTgt>
                                        </p:tgtEl>
                                      </p:cBhvr>
                                    </p:animEffect>
                                  </p:childTnLst>
                                  <p:subTnLst>
                                    <p:animClr clrSpc="rgb" dir="cw">
                                      <p:cBhvr override="childStyle">
                                        <p:cTn dur="1" fill="hold" display="0" masterRel="nextClick" afterEffect="1"/>
                                        <p:tgtEl>
                                          <p:spTgt spid="348164">
                                            <p:txEl>
                                              <p:pRg st="9" end="9"/>
                                            </p:txEl>
                                          </p:spTgt>
                                        </p:tgtEl>
                                        <p:attrNameLst>
                                          <p:attrName>ppt_c</p:attrName>
                                        </p:attrNameLst>
                                      </p:cBhvr>
                                      <p:to>
                                        <a:schemeClr val="accent2"/>
                                      </p:to>
                                    </p:animClr>
                                  </p:sub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48164">
                                            <p:txEl>
                                              <p:pRg st="10" end="10"/>
                                            </p:txEl>
                                          </p:spTgt>
                                        </p:tgtEl>
                                        <p:attrNameLst>
                                          <p:attrName>style.visibility</p:attrName>
                                        </p:attrNameLst>
                                      </p:cBhvr>
                                      <p:to>
                                        <p:strVal val="visible"/>
                                      </p:to>
                                    </p:set>
                                    <p:animEffect transition="in" filter="wipe(left)">
                                      <p:cBhvr>
                                        <p:cTn id="52" dur="500"/>
                                        <p:tgtEl>
                                          <p:spTgt spid="348164">
                                            <p:txEl>
                                              <p:pRg st="10" end="10"/>
                                            </p:txEl>
                                          </p:spTgt>
                                        </p:tgtEl>
                                      </p:cBhvr>
                                    </p:animEffect>
                                  </p:childTnLst>
                                  <p:subTnLst>
                                    <p:animClr clrSpc="rgb" dir="cw">
                                      <p:cBhvr override="childStyle">
                                        <p:cTn dur="1" fill="hold" display="0" masterRel="nextClick" afterEffect="1"/>
                                        <p:tgtEl>
                                          <p:spTgt spid="348164">
                                            <p:txEl>
                                              <p:pRg st="10" end="10"/>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4"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2291" name="Rectangle 3"/>
          <p:cNvSpPr>
            <a:spLocks noGrp="1" noChangeArrowheads="1"/>
          </p:cNvSpPr>
          <p:nvPr>
            <p:ph type="title"/>
          </p:nvPr>
        </p:nvSpPr>
        <p:spPr>
          <a:xfrm>
            <a:off x="609600" y="381000"/>
            <a:ext cx="8001000" cy="990600"/>
          </a:xfrm>
          <a:noFill/>
        </p:spPr>
        <p:txBody>
          <a:bodyPr lIns="90488" tIns="44450" rIns="90488" bIns="44450" anchor="t"/>
          <a:lstStyle/>
          <a:p>
            <a:pPr>
              <a:lnSpc>
                <a:spcPct val="80000"/>
              </a:lnSpc>
            </a:pPr>
            <a:r>
              <a:rPr lang="en-US" sz="4000" smtClean="0"/>
              <a:t>Work Breakdown Structure</a:t>
            </a:r>
            <a:endParaRPr lang="en-US" sz="4000" i="1" smtClean="0"/>
          </a:p>
        </p:txBody>
      </p:sp>
      <p:sp>
        <p:nvSpPr>
          <p:cNvPr id="12292" name="Rectangle 4"/>
          <p:cNvSpPr>
            <a:spLocks noChangeArrowheads="1"/>
          </p:cNvSpPr>
          <p:nvPr/>
        </p:nvSpPr>
        <p:spPr bwMode="auto">
          <a:xfrm>
            <a:off x="8959850" y="7235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2" name="Group 5"/>
          <p:cNvGrpSpPr>
            <a:grpSpLocks/>
          </p:cNvGrpSpPr>
          <p:nvPr/>
        </p:nvGrpSpPr>
        <p:grpSpPr bwMode="auto">
          <a:xfrm>
            <a:off x="304800" y="1828800"/>
            <a:ext cx="8602663" cy="4340225"/>
            <a:chOff x="193" y="1153"/>
            <a:chExt cx="5419" cy="2734"/>
          </a:xfrm>
        </p:grpSpPr>
        <p:sp>
          <p:nvSpPr>
            <p:cNvPr id="12295" name="Rectangle 6"/>
            <p:cNvSpPr>
              <a:spLocks noChangeArrowheads="1"/>
            </p:cNvSpPr>
            <p:nvPr/>
          </p:nvSpPr>
          <p:spPr bwMode="auto">
            <a:xfrm>
              <a:off x="941" y="1297"/>
              <a:ext cx="766"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Program</a:t>
              </a:r>
              <a:endParaRPr lang="en-US"/>
            </a:p>
          </p:txBody>
        </p:sp>
        <p:sp>
          <p:nvSpPr>
            <p:cNvPr id="12296" name="Line 7"/>
            <p:cNvSpPr>
              <a:spLocks noChangeShapeType="1"/>
            </p:cNvSpPr>
            <p:nvPr/>
          </p:nvSpPr>
          <p:spPr bwMode="auto">
            <a:xfrm>
              <a:off x="1468" y="1591"/>
              <a:ext cx="0" cy="27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297" name="Rectangle 8"/>
            <p:cNvSpPr>
              <a:spLocks noChangeArrowheads="1"/>
            </p:cNvSpPr>
            <p:nvPr/>
          </p:nvSpPr>
          <p:spPr bwMode="auto">
            <a:xfrm>
              <a:off x="1085" y="1873"/>
              <a:ext cx="766"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Project 1</a:t>
              </a:r>
              <a:endParaRPr lang="en-US"/>
            </a:p>
          </p:txBody>
        </p:sp>
        <p:sp>
          <p:nvSpPr>
            <p:cNvPr id="12298" name="Rectangle 9"/>
            <p:cNvSpPr>
              <a:spLocks noChangeArrowheads="1"/>
            </p:cNvSpPr>
            <p:nvPr/>
          </p:nvSpPr>
          <p:spPr bwMode="auto">
            <a:xfrm>
              <a:off x="2189" y="1873"/>
              <a:ext cx="766"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Project 2</a:t>
              </a:r>
              <a:endParaRPr lang="en-US"/>
            </a:p>
          </p:txBody>
        </p:sp>
        <p:sp>
          <p:nvSpPr>
            <p:cNvPr id="12299" name="Line 10"/>
            <p:cNvSpPr>
              <a:spLocks noChangeShapeType="1"/>
            </p:cNvSpPr>
            <p:nvPr/>
          </p:nvSpPr>
          <p:spPr bwMode="auto">
            <a:xfrm>
              <a:off x="1475" y="1728"/>
              <a:ext cx="109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00" name="Line 11"/>
            <p:cNvSpPr>
              <a:spLocks noChangeShapeType="1"/>
            </p:cNvSpPr>
            <p:nvPr/>
          </p:nvSpPr>
          <p:spPr bwMode="auto">
            <a:xfrm>
              <a:off x="2572" y="1735"/>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01" name="Line 12"/>
            <p:cNvSpPr>
              <a:spLocks noChangeShapeType="1"/>
            </p:cNvSpPr>
            <p:nvPr/>
          </p:nvSpPr>
          <p:spPr bwMode="auto">
            <a:xfrm>
              <a:off x="2579" y="1728"/>
              <a:ext cx="3033" cy="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02" name="Line 13"/>
            <p:cNvSpPr>
              <a:spLocks noChangeShapeType="1"/>
            </p:cNvSpPr>
            <p:nvPr/>
          </p:nvSpPr>
          <p:spPr bwMode="auto">
            <a:xfrm>
              <a:off x="1632" y="2167"/>
              <a:ext cx="0" cy="27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03" name="Rectangle 14"/>
            <p:cNvSpPr>
              <a:spLocks noChangeArrowheads="1"/>
            </p:cNvSpPr>
            <p:nvPr/>
          </p:nvSpPr>
          <p:spPr bwMode="auto">
            <a:xfrm>
              <a:off x="1489" y="2449"/>
              <a:ext cx="766"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Task 1.1</a:t>
              </a:r>
              <a:endParaRPr lang="en-US"/>
            </a:p>
          </p:txBody>
        </p:sp>
        <p:sp>
          <p:nvSpPr>
            <p:cNvPr id="12304" name="Line 15"/>
            <p:cNvSpPr>
              <a:spLocks noChangeShapeType="1"/>
            </p:cNvSpPr>
            <p:nvPr/>
          </p:nvSpPr>
          <p:spPr bwMode="auto">
            <a:xfrm>
              <a:off x="2064" y="2743"/>
              <a:ext cx="0" cy="27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05" name="Rectangle 16"/>
            <p:cNvSpPr>
              <a:spLocks noChangeArrowheads="1"/>
            </p:cNvSpPr>
            <p:nvPr/>
          </p:nvSpPr>
          <p:spPr bwMode="auto">
            <a:xfrm>
              <a:off x="1873" y="3025"/>
              <a:ext cx="1150"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Subtask 1.1.1</a:t>
              </a:r>
            </a:p>
          </p:txBody>
        </p:sp>
        <p:sp>
          <p:nvSpPr>
            <p:cNvPr id="12306" name="Line 17"/>
            <p:cNvSpPr>
              <a:spLocks noChangeShapeType="1"/>
            </p:cNvSpPr>
            <p:nvPr/>
          </p:nvSpPr>
          <p:spPr bwMode="auto">
            <a:xfrm>
              <a:off x="2592" y="3319"/>
              <a:ext cx="0" cy="27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07" name="Rectangle 18"/>
            <p:cNvSpPr>
              <a:spLocks noChangeArrowheads="1"/>
            </p:cNvSpPr>
            <p:nvPr/>
          </p:nvSpPr>
          <p:spPr bwMode="auto">
            <a:xfrm>
              <a:off x="1585" y="3601"/>
              <a:ext cx="1774"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Work Package 1.1.1.1</a:t>
              </a:r>
              <a:endParaRPr lang="en-US"/>
            </a:p>
          </p:txBody>
        </p:sp>
        <p:sp>
          <p:nvSpPr>
            <p:cNvPr id="12308" name="Rectangle 19"/>
            <p:cNvSpPr>
              <a:spLocks noChangeArrowheads="1"/>
            </p:cNvSpPr>
            <p:nvPr/>
          </p:nvSpPr>
          <p:spPr bwMode="auto">
            <a:xfrm>
              <a:off x="193" y="1153"/>
              <a:ext cx="579"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a:t>Level</a:t>
              </a:r>
            </a:p>
          </p:txBody>
        </p:sp>
        <p:sp>
          <p:nvSpPr>
            <p:cNvPr id="12309" name="Rectangle 20"/>
            <p:cNvSpPr>
              <a:spLocks noChangeArrowheads="1"/>
            </p:cNvSpPr>
            <p:nvPr/>
          </p:nvSpPr>
          <p:spPr bwMode="auto">
            <a:xfrm>
              <a:off x="385" y="1873"/>
              <a:ext cx="210"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a:t>1</a:t>
              </a:r>
            </a:p>
          </p:txBody>
        </p:sp>
        <p:sp>
          <p:nvSpPr>
            <p:cNvPr id="12310" name="Rectangle 21"/>
            <p:cNvSpPr>
              <a:spLocks noChangeArrowheads="1"/>
            </p:cNvSpPr>
            <p:nvPr/>
          </p:nvSpPr>
          <p:spPr bwMode="auto">
            <a:xfrm>
              <a:off x="385" y="2449"/>
              <a:ext cx="210"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a:t>2</a:t>
              </a:r>
            </a:p>
          </p:txBody>
        </p:sp>
        <p:sp>
          <p:nvSpPr>
            <p:cNvPr id="12311" name="Rectangle 22"/>
            <p:cNvSpPr>
              <a:spLocks noChangeArrowheads="1"/>
            </p:cNvSpPr>
            <p:nvPr/>
          </p:nvSpPr>
          <p:spPr bwMode="auto">
            <a:xfrm>
              <a:off x="385" y="3025"/>
              <a:ext cx="210"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a:t>3</a:t>
              </a:r>
            </a:p>
          </p:txBody>
        </p:sp>
        <p:sp>
          <p:nvSpPr>
            <p:cNvPr id="12312" name="Rectangle 23"/>
            <p:cNvSpPr>
              <a:spLocks noChangeArrowheads="1"/>
            </p:cNvSpPr>
            <p:nvPr/>
          </p:nvSpPr>
          <p:spPr bwMode="auto">
            <a:xfrm>
              <a:off x="385" y="3601"/>
              <a:ext cx="210"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algn="ctr" eaLnBrk="0" hangingPunct="0"/>
              <a:r>
                <a:rPr lang="en-US"/>
                <a:t>4</a:t>
              </a:r>
            </a:p>
          </p:txBody>
        </p:sp>
        <p:sp>
          <p:nvSpPr>
            <p:cNvPr id="12313" name="Rectangle 24"/>
            <p:cNvSpPr>
              <a:spLocks noChangeArrowheads="1"/>
            </p:cNvSpPr>
            <p:nvPr/>
          </p:nvSpPr>
          <p:spPr bwMode="auto">
            <a:xfrm>
              <a:off x="2593" y="2449"/>
              <a:ext cx="766"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Task 1.2</a:t>
              </a:r>
            </a:p>
          </p:txBody>
        </p:sp>
        <p:sp>
          <p:nvSpPr>
            <p:cNvPr id="12314" name="Line 25"/>
            <p:cNvSpPr>
              <a:spLocks noChangeShapeType="1"/>
            </p:cNvSpPr>
            <p:nvPr/>
          </p:nvSpPr>
          <p:spPr bwMode="auto">
            <a:xfrm>
              <a:off x="1639" y="2304"/>
              <a:ext cx="109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15" name="Line 26"/>
            <p:cNvSpPr>
              <a:spLocks noChangeShapeType="1"/>
            </p:cNvSpPr>
            <p:nvPr/>
          </p:nvSpPr>
          <p:spPr bwMode="auto">
            <a:xfrm>
              <a:off x="2736" y="2311"/>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16" name="Line 27"/>
            <p:cNvSpPr>
              <a:spLocks noChangeShapeType="1"/>
            </p:cNvSpPr>
            <p:nvPr/>
          </p:nvSpPr>
          <p:spPr bwMode="auto">
            <a:xfrm>
              <a:off x="2071" y="2880"/>
              <a:ext cx="1669"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17" name="Line 28"/>
            <p:cNvSpPr>
              <a:spLocks noChangeShapeType="1"/>
            </p:cNvSpPr>
            <p:nvPr/>
          </p:nvSpPr>
          <p:spPr bwMode="auto">
            <a:xfrm>
              <a:off x="3792" y="2887"/>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18" name="Rectangle 29"/>
            <p:cNvSpPr>
              <a:spLocks noChangeArrowheads="1"/>
            </p:cNvSpPr>
            <p:nvPr/>
          </p:nvSpPr>
          <p:spPr bwMode="auto">
            <a:xfrm>
              <a:off x="3409" y="3025"/>
              <a:ext cx="1150"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Subtask 1.1.2</a:t>
              </a:r>
              <a:endParaRPr lang="en-US"/>
            </a:p>
          </p:txBody>
        </p:sp>
        <p:sp>
          <p:nvSpPr>
            <p:cNvPr id="12319" name="Line 30"/>
            <p:cNvSpPr>
              <a:spLocks noChangeShapeType="1"/>
            </p:cNvSpPr>
            <p:nvPr/>
          </p:nvSpPr>
          <p:spPr bwMode="auto">
            <a:xfrm>
              <a:off x="2695" y="2304"/>
              <a:ext cx="2917" cy="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20" name="Line 31"/>
            <p:cNvSpPr>
              <a:spLocks noChangeShapeType="1"/>
            </p:cNvSpPr>
            <p:nvPr/>
          </p:nvSpPr>
          <p:spPr bwMode="auto">
            <a:xfrm>
              <a:off x="3751" y="2880"/>
              <a:ext cx="1861" cy="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21" name="Rectangle 32"/>
            <p:cNvSpPr>
              <a:spLocks noChangeArrowheads="1"/>
            </p:cNvSpPr>
            <p:nvPr/>
          </p:nvSpPr>
          <p:spPr bwMode="auto">
            <a:xfrm>
              <a:off x="3601" y="3601"/>
              <a:ext cx="1774" cy="286"/>
            </a:xfrm>
            <a:prstGeom prst="rect">
              <a:avLst/>
            </a:prstGeom>
            <a:solidFill>
              <a:srgbClr val="F8E493"/>
            </a:solidFill>
            <a:ln w="12700">
              <a:solidFill>
                <a:schemeClr val="tx1"/>
              </a:solidFill>
              <a:miter lim="800000"/>
              <a:headEnd/>
              <a:tailEnd/>
            </a:ln>
          </p:spPr>
          <p:txBody>
            <a:bodyPr wrap="none" lIns="90488" tIns="44450" rIns="90488" bIns="44450" anchor="ctr"/>
            <a:lstStyle/>
            <a:p>
              <a:pPr algn="ctr" eaLnBrk="0" hangingPunct="0"/>
              <a:r>
                <a:rPr lang="en-US" sz="2100"/>
                <a:t>Work Package 1.1.1.2</a:t>
              </a:r>
              <a:endParaRPr lang="en-US"/>
            </a:p>
          </p:txBody>
        </p:sp>
        <p:sp>
          <p:nvSpPr>
            <p:cNvPr id="12322" name="Line 33"/>
            <p:cNvSpPr>
              <a:spLocks noChangeShapeType="1"/>
            </p:cNvSpPr>
            <p:nvPr/>
          </p:nvSpPr>
          <p:spPr bwMode="auto">
            <a:xfrm>
              <a:off x="2599" y="3456"/>
              <a:ext cx="1669"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23" name="Line 34"/>
            <p:cNvSpPr>
              <a:spLocks noChangeShapeType="1"/>
            </p:cNvSpPr>
            <p:nvPr/>
          </p:nvSpPr>
          <p:spPr bwMode="auto">
            <a:xfrm>
              <a:off x="4272" y="3463"/>
              <a:ext cx="0" cy="13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2324" name="Line 35"/>
            <p:cNvSpPr>
              <a:spLocks noChangeShapeType="1"/>
            </p:cNvSpPr>
            <p:nvPr/>
          </p:nvSpPr>
          <p:spPr bwMode="auto">
            <a:xfrm>
              <a:off x="4327" y="3456"/>
              <a:ext cx="1285" cy="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350244" name="Rectangle 36"/>
          <p:cNvSpPr>
            <a:spLocks noChangeArrowheads="1"/>
          </p:cNvSpPr>
          <p:nvPr/>
        </p:nvSpPr>
        <p:spPr bwMode="auto">
          <a:xfrm>
            <a:off x="228600" y="1143000"/>
            <a:ext cx="8686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eaLnBrk="0" hangingPunct="0">
              <a:lnSpc>
                <a:spcPct val="80000"/>
              </a:lnSpc>
            </a:pPr>
            <a:r>
              <a:rPr lang="en-US"/>
              <a:t>A hierarchy of project tasks, subtasks, and work packages</a:t>
            </a:r>
            <a:endParaRPr lang="en-US" i="1"/>
          </a:p>
        </p:txBody>
      </p:sp>
    </p:spTree>
    <p:extLst>
      <p:ext uri="{BB962C8B-B14F-4D97-AF65-F5344CB8AC3E}">
        <p14:creationId xmlns:p14="http://schemas.microsoft.com/office/powerpoint/2010/main" val="367363603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0244"/>
                                        </p:tgtEl>
                                        <p:attrNameLst>
                                          <p:attrName>style.visibility</p:attrName>
                                        </p:attrNameLst>
                                      </p:cBhvr>
                                      <p:to>
                                        <p:strVal val="visible"/>
                                      </p:to>
                                    </p:set>
                                    <p:anim calcmode="lin" valueType="num">
                                      <p:cBhvr additive="base">
                                        <p:cTn id="7" dur="500" fill="hold"/>
                                        <p:tgtEl>
                                          <p:spTgt spid="350244"/>
                                        </p:tgtEl>
                                        <p:attrNameLst>
                                          <p:attrName>ppt_x</p:attrName>
                                        </p:attrNameLst>
                                      </p:cBhvr>
                                      <p:tavLst>
                                        <p:tav tm="0">
                                          <p:val>
                                            <p:strVal val="0-#ppt_w/2"/>
                                          </p:val>
                                        </p:tav>
                                        <p:tav tm="100000">
                                          <p:val>
                                            <p:strVal val="#ppt_x"/>
                                          </p:val>
                                        </p:tav>
                                      </p:tavLst>
                                    </p:anim>
                                    <p:anim calcmode="lin" valueType="num">
                                      <p:cBhvr additive="base">
                                        <p:cTn id="8" dur="500" fill="hold"/>
                                        <p:tgtEl>
                                          <p:spTgt spid="35024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4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3315" name="Rectangle 3"/>
          <p:cNvSpPr>
            <a:spLocks noGrp="1" noChangeArrowheads="1"/>
          </p:cNvSpPr>
          <p:nvPr>
            <p:ph type="title"/>
          </p:nvPr>
        </p:nvSpPr>
        <p:spPr>
          <a:xfrm>
            <a:off x="179388" y="533400"/>
            <a:ext cx="8785225" cy="533400"/>
          </a:xfrm>
          <a:noFill/>
        </p:spPr>
        <p:txBody>
          <a:bodyPr lIns="90488" tIns="44450" rIns="90488" bIns="44450" anchor="b"/>
          <a:lstStyle/>
          <a:p>
            <a:r>
              <a:rPr lang="en-US" sz="3600" smtClean="0"/>
              <a:t>Network Models</a:t>
            </a:r>
          </a:p>
        </p:txBody>
      </p:sp>
      <p:sp>
        <p:nvSpPr>
          <p:cNvPr id="352260" name="Rectangle 4"/>
          <p:cNvSpPr>
            <a:spLocks noGrp="1" noChangeArrowheads="1"/>
          </p:cNvSpPr>
          <p:nvPr>
            <p:ph type="body" idx="1"/>
          </p:nvPr>
        </p:nvSpPr>
        <p:spPr>
          <a:xfrm>
            <a:off x="304800" y="1219200"/>
            <a:ext cx="8610600" cy="5486400"/>
          </a:xfrm>
          <a:noFill/>
        </p:spPr>
        <p:txBody>
          <a:bodyPr lIns="90488" tIns="44450" rIns="90488" bIns="44450"/>
          <a:lstStyle/>
          <a:p>
            <a:r>
              <a:rPr lang="en-US" sz="2800" smtClean="0"/>
              <a:t>A project is viewed as a sequence of activities that form a “network” representing a project </a:t>
            </a:r>
          </a:p>
          <a:p>
            <a:r>
              <a:rPr lang="en-US" sz="2800" smtClean="0"/>
              <a:t>The path taking longest time through this network of activities is called the “critical path” </a:t>
            </a:r>
          </a:p>
          <a:p>
            <a:r>
              <a:rPr lang="en-US" sz="2800" smtClean="0"/>
              <a:t>The critical path provides a wide range of scheduling information useful in managing a project</a:t>
            </a:r>
          </a:p>
          <a:p>
            <a:r>
              <a:rPr lang="en-US" sz="2800" smtClean="0"/>
              <a:t>Critical Path Method (CPM) helps to identify the critical path(s) in the project network</a:t>
            </a:r>
          </a:p>
        </p:txBody>
      </p:sp>
    </p:spTree>
    <p:extLst>
      <p:ext uri="{BB962C8B-B14F-4D97-AF65-F5344CB8AC3E}">
        <p14:creationId xmlns:p14="http://schemas.microsoft.com/office/powerpoint/2010/main" val="417919942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2260">
                                            <p:txEl>
                                              <p:pRg st="0" end="0"/>
                                            </p:txEl>
                                          </p:spTgt>
                                        </p:tgtEl>
                                        <p:attrNameLst>
                                          <p:attrName>style.visibility</p:attrName>
                                        </p:attrNameLst>
                                      </p:cBhvr>
                                      <p:to>
                                        <p:strVal val="visible"/>
                                      </p:to>
                                    </p:set>
                                    <p:animEffect transition="in" filter="wipe(left)">
                                      <p:cBhvr>
                                        <p:cTn id="7" dur="500"/>
                                        <p:tgtEl>
                                          <p:spTgt spid="352260">
                                            <p:txEl>
                                              <p:pRg st="0" end="0"/>
                                            </p:txEl>
                                          </p:spTgt>
                                        </p:tgtEl>
                                      </p:cBhvr>
                                    </p:animEffect>
                                  </p:childTnLst>
                                  <p:subTnLst>
                                    <p:animClr clrSpc="rgb" dir="cw">
                                      <p:cBhvr override="childStyle">
                                        <p:cTn dur="1" fill="hold" display="0" masterRel="nextClick" afterEffect="1"/>
                                        <p:tgtEl>
                                          <p:spTgt spid="352260">
                                            <p:txEl>
                                              <p:pRg st="0" end="0"/>
                                            </p:txEl>
                                          </p:spTgt>
                                        </p:tgtEl>
                                        <p:attrNameLst>
                                          <p:attrName>ppt_c</p:attrName>
                                        </p:attrNameLst>
                                      </p:cBhvr>
                                      <p:to>
                                        <a:schemeClr val="accent2"/>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2260">
                                            <p:txEl>
                                              <p:pRg st="1" end="1"/>
                                            </p:txEl>
                                          </p:spTgt>
                                        </p:tgtEl>
                                        <p:attrNameLst>
                                          <p:attrName>style.visibility</p:attrName>
                                        </p:attrNameLst>
                                      </p:cBhvr>
                                      <p:to>
                                        <p:strVal val="visible"/>
                                      </p:to>
                                    </p:set>
                                    <p:animEffect transition="in" filter="wipe(left)">
                                      <p:cBhvr>
                                        <p:cTn id="12" dur="500"/>
                                        <p:tgtEl>
                                          <p:spTgt spid="352260">
                                            <p:txEl>
                                              <p:pRg st="1" end="1"/>
                                            </p:txEl>
                                          </p:spTgt>
                                        </p:tgtEl>
                                      </p:cBhvr>
                                    </p:animEffect>
                                  </p:childTnLst>
                                  <p:subTnLst>
                                    <p:animClr clrSpc="rgb" dir="cw">
                                      <p:cBhvr override="childStyle">
                                        <p:cTn dur="1" fill="hold" display="0" masterRel="nextClick" afterEffect="1"/>
                                        <p:tgtEl>
                                          <p:spTgt spid="352260">
                                            <p:txEl>
                                              <p:pRg st="1" end="1"/>
                                            </p:txEl>
                                          </p:spTgt>
                                        </p:tgtEl>
                                        <p:attrNameLst>
                                          <p:attrName>ppt_c</p:attrName>
                                        </p:attrNameLst>
                                      </p:cBhvr>
                                      <p:to>
                                        <a:schemeClr val="accent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2260">
                                            <p:txEl>
                                              <p:pRg st="2" end="2"/>
                                            </p:txEl>
                                          </p:spTgt>
                                        </p:tgtEl>
                                        <p:attrNameLst>
                                          <p:attrName>style.visibility</p:attrName>
                                        </p:attrNameLst>
                                      </p:cBhvr>
                                      <p:to>
                                        <p:strVal val="visible"/>
                                      </p:to>
                                    </p:set>
                                    <p:animEffect transition="in" filter="wipe(left)">
                                      <p:cBhvr>
                                        <p:cTn id="17" dur="500"/>
                                        <p:tgtEl>
                                          <p:spTgt spid="352260">
                                            <p:txEl>
                                              <p:pRg st="2" end="2"/>
                                            </p:txEl>
                                          </p:spTgt>
                                        </p:tgtEl>
                                      </p:cBhvr>
                                    </p:animEffect>
                                  </p:childTnLst>
                                  <p:subTnLst>
                                    <p:animClr clrSpc="rgb" dir="cw">
                                      <p:cBhvr override="childStyle">
                                        <p:cTn dur="1" fill="hold" display="0" masterRel="nextClick" afterEffect="1"/>
                                        <p:tgtEl>
                                          <p:spTgt spid="352260">
                                            <p:txEl>
                                              <p:pRg st="2" end="2"/>
                                            </p:txEl>
                                          </p:spTgt>
                                        </p:tgtEl>
                                        <p:attrNameLst>
                                          <p:attrName>ppt_c</p:attrName>
                                        </p:attrNameLst>
                                      </p:cBhvr>
                                      <p:to>
                                        <a:schemeClr val="accent2"/>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2260">
                                            <p:txEl>
                                              <p:pRg st="3" end="3"/>
                                            </p:txEl>
                                          </p:spTgt>
                                        </p:tgtEl>
                                        <p:attrNameLst>
                                          <p:attrName>style.visibility</p:attrName>
                                        </p:attrNameLst>
                                      </p:cBhvr>
                                      <p:to>
                                        <p:strVal val="visible"/>
                                      </p:to>
                                    </p:set>
                                    <p:animEffect transition="in" filter="wipe(left)">
                                      <p:cBhvr>
                                        <p:cTn id="22" dur="500"/>
                                        <p:tgtEl>
                                          <p:spTgt spid="352260">
                                            <p:txEl>
                                              <p:pRg st="3" end="3"/>
                                            </p:txEl>
                                          </p:spTgt>
                                        </p:tgtEl>
                                      </p:cBhvr>
                                    </p:animEffect>
                                  </p:childTnLst>
                                  <p:subTnLst>
                                    <p:animClr clrSpc="rgb" dir="cw">
                                      <p:cBhvr override="childStyle">
                                        <p:cTn dur="1" fill="hold" display="0" masterRel="nextClick" afterEffect="1"/>
                                        <p:tgtEl>
                                          <p:spTgt spid="352260">
                                            <p:txEl>
                                              <p:pRg st="3" end="3"/>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60"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4339" name="Rectangle 3"/>
          <p:cNvSpPr>
            <a:spLocks noGrp="1" noChangeArrowheads="1"/>
          </p:cNvSpPr>
          <p:nvPr>
            <p:ph type="title"/>
          </p:nvPr>
        </p:nvSpPr>
        <p:spPr>
          <a:xfrm>
            <a:off x="179388" y="533400"/>
            <a:ext cx="8785225" cy="762000"/>
          </a:xfrm>
          <a:noFill/>
        </p:spPr>
        <p:txBody>
          <a:bodyPr lIns="90488" tIns="44450" rIns="90488" bIns="44450" anchor="t"/>
          <a:lstStyle/>
          <a:p>
            <a:r>
              <a:rPr lang="en-US" sz="3600" smtClean="0"/>
              <a:t>Prerequisites for Critical Path Method</a:t>
            </a:r>
          </a:p>
        </p:txBody>
      </p:sp>
      <p:sp>
        <p:nvSpPr>
          <p:cNvPr id="354308" name="Rectangle 4"/>
          <p:cNvSpPr>
            <a:spLocks noGrp="1" noChangeArrowheads="1"/>
          </p:cNvSpPr>
          <p:nvPr>
            <p:ph type="body" idx="1"/>
          </p:nvPr>
        </p:nvSpPr>
        <p:spPr>
          <a:noFill/>
        </p:spPr>
        <p:txBody>
          <a:bodyPr lIns="90488" tIns="44450" rIns="90488" bIns="44450"/>
          <a:lstStyle/>
          <a:p>
            <a:pPr marL="288925" indent="-288925">
              <a:buFontTx/>
              <a:buNone/>
            </a:pPr>
            <a:r>
              <a:rPr lang="en-US" smtClean="0"/>
              <a:t>A project must have:</a:t>
            </a:r>
          </a:p>
          <a:p>
            <a:pPr marL="288925" indent="-288925"/>
            <a:r>
              <a:rPr lang="en-US" smtClean="0"/>
              <a:t>well-defined jobs or tasks whose completion marks the end of the project;</a:t>
            </a:r>
          </a:p>
          <a:p>
            <a:pPr marL="288925" indent="-288925"/>
            <a:r>
              <a:rPr lang="en-US" smtClean="0"/>
              <a:t>independent jobs or tasks;</a:t>
            </a:r>
          </a:p>
          <a:p>
            <a:pPr marL="288925" indent="-288925"/>
            <a:r>
              <a:rPr lang="en-US" smtClean="0"/>
              <a:t>and tasks that follow a given sequence.</a:t>
            </a:r>
          </a:p>
        </p:txBody>
      </p:sp>
    </p:spTree>
    <p:extLst>
      <p:ext uri="{BB962C8B-B14F-4D97-AF65-F5344CB8AC3E}">
        <p14:creationId xmlns:p14="http://schemas.microsoft.com/office/powerpoint/2010/main" val="3585418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4308">
                                            <p:txEl>
                                              <p:pRg st="0" end="0"/>
                                            </p:txEl>
                                          </p:spTgt>
                                        </p:tgtEl>
                                        <p:attrNameLst>
                                          <p:attrName>style.visibility</p:attrName>
                                        </p:attrNameLst>
                                      </p:cBhvr>
                                      <p:to>
                                        <p:strVal val="visible"/>
                                      </p:to>
                                    </p:set>
                                    <p:animEffect transition="in" filter="wipe(left)">
                                      <p:cBhvr>
                                        <p:cTn id="7" dur="500"/>
                                        <p:tgtEl>
                                          <p:spTgt spid="354308">
                                            <p:txEl>
                                              <p:pRg st="0" end="0"/>
                                            </p:txEl>
                                          </p:spTgt>
                                        </p:tgtEl>
                                      </p:cBhvr>
                                    </p:animEffect>
                                  </p:childTnLst>
                                  <p:subTnLst>
                                    <p:animClr clrSpc="rgb" dir="cw">
                                      <p:cBhvr override="childStyle">
                                        <p:cTn dur="1" fill="hold" display="0" masterRel="nextClick" afterEffect="1"/>
                                        <p:tgtEl>
                                          <p:spTgt spid="354308">
                                            <p:txEl>
                                              <p:pRg st="0" end="0"/>
                                            </p:txEl>
                                          </p:spTgt>
                                        </p:tgtEl>
                                        <p:attrNameLst>
                                          <p:attrName>ppt_c</p:attrName>
                                        </p:attrNameLst>
                                      </p:cBhvr>
                                      <p:to>
                                        <a:schemeClr val="accent2"/>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4308">
                                            <p:txEl>
                                              <p:pRg st="1" end="1"/>
                                            </p:txEl>
                                          </p:spTgt>
                                        </p:tgtEl>
                                        <p:attrNameLst>
                                          <p:attrName>style.visibility</p:attrName>
                                        </p:attrNameLst>
                                      </p:cBhvr>
                                      <p:to>
                                        <p:strVal val="visible"/>
                                      </p:to>
                                    </p:set>
                                    <p:animEffect transition="in" filter="wipe(left)">
                                      <p:cBhvr>
                                        <p:cTn id="12" dur="500"/>
                                        <p:tgtEl>
                                          <p:spTgt spid="354308">
                                            <p:txEl>
                                              <p:pRg st="1" end="1"/>
                                            </p:txEl>
                                          </p:spTgt>
                                        </p:tgtEl>
                                      </p:cBhvr>
                                    </p:animEffect>
                                  </p:childTnLst>
                                  <p:subTnLst>
                                    <p:animClr clrSpc="rgb" dir="cw">
                                      <p:cBhvr override="childStyle">
                                        <p:cTn dur="1" fill="hold" display="0" masterRel="nextClick" afterEffect="1"/>
                                        <p:tgtEl>
                                          <p:spTgt spid="354308">
                                            <p:txEl>
                                              <p:pRg st="1" end="1"/>
                                            </p:txEl>
                                          </p:spTgt>
                                        </p:tgtEl>
                                        <p:attrNameLst>
                                          <p:attrName>ppt_c</p:attrName>
                                        </p:attrNameLst>
                                      </p:cBhvr>
                                      <p:to>
                                        <a:schemeClr val="accent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4308">
                                            <p:txEl>
                                              <p:pRg st="2" end="2"/>
                                            </p:txEl>
                                          </p:spTgt>
                                        </p:tgtEl>
                                        <p:attrNameLst>
                                          <p:attrName>style.visibility</p:attrName>
                                        </p:attrNameLst>
                                      </p:cBhvr>
                                      <p:to>
                                        <p:strVal val="visible"/>
                                      </p:to>
                                    </p:set>
                                    <p:animEffect transition="in" filter="wipe(left)">
                                      <p:cBhvr>
                                        <p:cTn id="17" dur="500"/>
                                        <p:tgtEl>
                                          <p:spTgt spid="354308">
                                            <p:txEl>
                                              <p:pRg st="2" end="2"/>
                                            </p:txEl>
                                          </p:spTgt>
                                        </p:tgtEl>
                                      </p:cBhvr>
                                    </p:animEffect>
                                  </p:childTnLst>
                                  <p:subTnLst>
                                    <p:animClr clrSpc="rgb" dir="cw">
                                      <p:cBhvr override="childStyle">
                                        <p:cTn dur="1" fill="hold" display="0" masterRel="nextClick" afterEffect="1"/>
                                        <p:tgtEl>
                                          <p:spTgt spid="354308">
                                            <p:txEl>
                                              <p:pRg st="2" end="2"/>
                                            </p:txEl>
                                          </p:spTgt>
                                        </p:tgtEl>
                                        <p:attrNameLst>
                                          <p:attrName>ppt_c</p:attrName>
                                        </p:attrNameLst>
                                      </p:cBhvr>
                                      <p:to>
                                        <a:schemeClr val="accent2"/>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4308">
                                            <p:txEl>
                                              <p:pRg st="3" end="3"/>
                                            </p:txEl>
                                          </p:spTgt>
                                        </p:tgtEl>
                                        <p:attrNameLst>
                                          <p:attrName>style.visibility</p:attrName>
                                        </p:attrNameLst>
                                      </p:cBhvr>
                                      <p:to>
                                        <p:strVal val="visible"/>
                                      </p:to>
                                    </p:set>
                                    <p:animEffect transition="in" filter="wipe(left)">
                                      <p:cBhvr>
                                        <p:cTn id="22" dur="500"/>
                                        <p:tgtEl>
                                          <p:spTgt spid="354308">
                                            <p:txEl>
                                              <p:pRg st="3" end="3"/>
                                            </p:txEl>
                                          </p:spTgt>
                                        </p:tgtEl>
                                      </p:cBhvr>
                                    </p:animEffect>
                                  </p:childTnLst>
                                  <p:subTnLst>
                                    <p:animClr clrSpc="rgb" dir="cw">
                                      <p:cBhvr override="childStyle">
                                        <p:cTn dur="1" fill="hold" display="0" masterRel="nextClick" afterEffect="1"/>
                                        <p:tgtEl>
                                          <p:spTgt spid="354308">
                                            <p:txEl>
                                              <p:pRg st="3" end="3"/>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8"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363" name="Rectangle 3"/>
          <p:cNvSpPr>
            <a:spLocks noGrp="1" noChangeArrowheads="1"/>
          </p:cNvSpPr>
          <p:nvPr>
            <p:ph type="title"/>
          </p:nvPr>
        </p:nvSpPr>
        <p:spPr>
          <a:xfrm>
            <a:off x="457200" y="381000"/>
            <a:ext cx="7924800" cy="749300"/>
          </a:xfrm>
          <a:noFill/>
        </p:spPr>
        <p:txBody>
          <a:bodyPr lIns="90488" tIns="44450" rIns="90488" bIns="44450" anchor="t"/>
          <a:lstStyle/>
          <a:p>
            <a:r>
              <a:rPr lang="en-US" sz="3600" smtClean="0"/>
              <a:t>Types of Critical Path Methods</a:t>
            </a:r>
          </a:p>
        </p:txBody>
      </p:sp>
      <p:sp>
        <p:nvSpPr>
          <p:cNvPr id="356356" name="Rectangle 4"/>
          <p:cNvSpPr>
            <a:spLocks noGrp="1" noChangeArrowheads="1"/>
          </p:cNvSpPr>
          <p:nvPr>
            <p:ph type="body" idx="1"/>
          </p:nvPr>
        </p:nvSpPr>
        <p:spPr>
          <a:xfrm>
            <a:off x="228600" y="1066800"/>
            <a:ext cx="8610600" cy="5181600"/>
          </a:xfrm>
          <a:noFill/>
        </p:spPr>
        <p:txBody>
          <a:bodyPr lIns="90488" tIns="44450" rIns="90488" bIns="44450"/>
          <a:lstStyle/>
          <a:p>
            <a:pPr>
              <a:lnSpc>
                <a:spcPct val="90000"/>
              </a:lnSpc>
            </a:pPr>
            <a:r>
              <a:rPr lang="en-US" sz="2800" smtClean="0"/>
              <a:t>CPM with a Single Time Estimate</a:t>
            </a:r>
          </a:p>
          <a:p>
            <a:pPr lvl="1">
              <a:lnSpc>
                <a:spcPct val="90000"/>
              </a:lnSpc>
            </a:pPr>
            <a:r>
              <a:rPr lang="en-US" sz="2400" smtClean="0"/>
              <a:t>Used when activity times are known with certainty</a:t>
            </a:r>
          </a:p>
          <a:p>
            <a:pPr lvl="1">
              <a:lnSpc>
                <a:spcPct val="90000"/>
              </a:lnSpc>
            </a:pPr>
            <a:r>
              <a:rPr lang="en-US" sz="2400" smtClean="0"/>
              <a:t>Used to determine timing estimates for the project, each activity in the project, and slack time for activities  </a:t>
            </a:r>
          </a:p>
          <a:p>
            <a:pPr>
              <a:lnSpc>
                <a:spcPct val="90000"/>
              </a:lnSpc>
            </a:pPr>
            <a:r>
              <a:rPr lang="en-US" sz="2800" smtClean="0"/>
              <a:t>Time-Cost Models</a:t>
            </a:r>
          </a:p>
          <a:p>
            <a:pPr lvl="1">
              <a:lnSpc>
                <a:spcPct val="90000"/>
              </a:lnSpc>
            </a:pPr>
            <a:r>
              <a:rPr lang="en-US" sz="2400" smtClean="0"/>
              <a:t>Used when cost trade-off information is a major consideration in planning</a:t>
            </a:r>
          </a:p>
          <a:p>
            <a:pPr lvl="1">
              <a:lnSpc>
                <a:spcPct val="90000"/>
              </a:lnSpc>
            </a:pPr>
            <a:r>
              <a:rPr lang="en-US" sz="2400" smtClean="0"/>
              <a:t>Used to determine the least cost in reducing total project time </a:t>
            </a:r>
          </a:p>
          <a:p>
            <a:pPr>
              <a:lnSpc>
                <a:spcPct val="90000"/>
              </a:lnSpc>
            </a:pPr>
            <a:r>
              <a:rPr lang="en-US" sz="2800" smtClean="0"/>
              <a:t>CPM with Three Activity Time Estimates</a:t>
            </a:r>
          </a:p>
          <a:p>
            <a:pPr lvl="1">
              <a:lnSpc>
                <a:spcPct val="90000"/>
              </a:lnSpc>
            </a:pPr>
            <a:r>
              <a:rPr lang="en-US" sz="2400" smtClean="0"/>
              <a:t>Used when activity times are uncertain </a:t>
            </a:r>
          </a:p>
          <a:p>
            <a:pPr lvl="1">
              <a:lnSpc>
                <a:spcPct val="90000"/>
              </a:lnSpc>
            </a:pPr>
            <a:r>
              <a:rPr lang="en-US" sz="2400" smtClean="0"/>
              <a:t>Used to obtain the same information as the Single Time Estimate model and probability information</a:t>
            </a:r>
          </a:p>
        </p:txBody>
      </p:sp>
    </p:spTree>
    <p:extLst>
      <p:ext uri="{BB962C8B-B14F-4D97-AF65-F5344CB8AC3E}">
        <p14:creationId xmlns:p14="http://schemas.microsoft.com/office/powerpoint/2010/main" val="72361256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6356">
                                            <p:txEl>
                                              <p:pRg st="0" end="0"/>
                                            </p:txEl>
                                          </p:spTgt>
                                        </p:tgtEl>
                                        <p:attrNameLst>
                                          <p:attrName>style.visibility</p:attrName>
                                        </p:attrNameLst>
                                      </p:cBhvr>
                                      <p:to>
                                        <p:strVal val="visible"/>
                                      </p:to>
                                    </p:set>
                                    <p:animEffect transition="in" filter="wipe(left)">
                                      <p:cBhvr>
                                        <p:cTn id="7" dur="500"/>
                                        <p:tgtEl>
                                          <p:spTgt spid="356356">
                                            <p:txEl>
                                              <p:pRg st="0" end="0"/>
                                            </p:txEl>
                                          </p:spTgt>
                                        </p:tgtEl>
                                      </p:cBhvr>
                                    </p:animEffect>
                                  </p:childTnLst>
                                  <p:subTnLst>
                                    <p:animClr clrSpc="rgb" dir="cw">
                                      <p:cBhvr override="childStyle">
                                        <p:cTn dur="1" fill="hold" display="0" masterRel="nextClick" afterEffect="1"/>
                                        <p:tgtEl>
                                          <p:spTgt spid="356356">
                                            <p:txEl>
                                              <p:pRg st="0" end="0"/>
                                            </p:txEl>
                                          </p:spTgt>
                                        </p:tgtEl>
                                        <p:attrNameLst>
                                          <p:attrName>ppt_c</p:attrName>
                                        </p:attrNameLst>
                                      </p:cBhvr>
                                      <p:to>
                                        <a:schemeClr val="accent2"/>
                                      </p:to>
                                    </p:animClr>
                                  </p:subTnLst>
                                </p:cTn>
                              </p:par>
                              <p:par>
                                <p:cTn id="8" presetID="22" presetClass="entr" presetSubtype="8" fill="hold" grpId="0" nodeType="withEffect">
                                  <p:stCondLst>
                                    <p:cond delay="0"/>
                                  </p:stCondLst>
                                  <p:childTnLst>
                                    <p:set>
                                      <p:cBhvr>
                                        <p:cTn id="9" dur="1" fill="hold">
                                          <p:stCondLst>
                                            <p:cond delay="0"/>
                                          </p:stCondLst>
                                        </p:cTn>
                                        <p:tgtEl>
                                          <p:spTgt spid="356356">
                                            <p:txEl>
                                              <p:pRg st="1" end="1"/>
                                            </p:txEl>
                                          </p:spTgt>
                                        </p:tgtEl>
                                        <p:attrNameLst>
                                          <p:attrName>style.visibility</p:attrName>
                                        </p:attrNameLst>
                                      </p:cBhvr>
                                      <p:to>
                                        <p:strVal val="visible"/>
                                      </p:to>
                                    </p:set>
                                    <p:animEffect transition="in" filter="wipe(left)">
                                      <p:cBhvr>
                                        <p:cTn id="10" dur="500"/>
                                        <p:tgtEl>
                                          <p:spTgt spid="356356">
                                            <p:txEl>
                                              <p:pRg st="1" end="1"/>
                                            </p:txEl>
                                          </p:spTgt>
                                        </p:tgtEl>
                                      </p:cBhvr>
                                    </p:animEffect>
                                  </p:childTnLst>
                                  <p:subTnLst>
                                    <p:animClr clrSpc="rgb" dir="cw">
                                      <p:cBhvr override="childStyle">
                                        <p:cTn dur="1" fill="hold" display="0" masterRel="nextClick" afterEffect="1"/>
                                        <p:tgtEl>
                                          <p:spTgt spid="356356">
                                            <p:txEl>
                                              <p:pRg st="1" end="1"/>
                                            </p:txEl>
                                          </p:spTgt>
                                        </p:tgtEl>
                                        <p:attrNameLst>
                                          <p:attrName>ppt_c</p:attrName>
                                        </p:attrNameLst>
                                      </p:cBhvr>
                                      <p:to>
                                        <a:schemeClr val="accent2"/>
                                      </p:to>
                                    </p:animClr>
                                  </p:subTnLst>
                                </p:cTn>
                              </p:par>
                              <p:par>
                                <p:cTn id="11" presetID="22" presetClass="entr" presetSubtype="8" fill="hold" grpId="0" nodeType="withEffect">
                                  <p:stCondLst>
                                    <p:cond delay="0"/>
                                  </p:stCondLst>
                                  <p:childTnLst>
                                    <p:set>
                                      <p:cBhvr>
                                        <p:cTn id="12" dur="1" fill="hold">
                                          <p:stCondLst>
                                            <p:cond delay="0"/>
                                          </p:stCondLst>
                                        </p:cTn>
                                        <p:tgtEl>
                                          <p:spTgt spid="356356">
                                            <p:txEl>
                                              <p:pRg st="2" end="2"/>
                                            </p:txEl>
                                          </p:spTgt>
                                        </p:tgtEl>
                                        <p:attrNameLst>
                                          <p:attrName>style.visibility</p:attrName>
                                        </p:attrNameLst>
                                      </p:cBhvr>
                                      <p:to>
                                        <p:strVal val="visible"/>
                                      </p:to>
                                    </p:set>
                                    <p:animEffect transition="in" filter="wipe(left)">
                                      <p:cBhvr>
                                        <p:cTn id="13" dur="500"/>
                                        <p:tgtEl>
                                          <p:spTgt spid="356356">
                                            <p:txEl>
                                              <p:pRg st="2" end="2"/>
                                            </p:txEl>
                                          </p:spTgt>
                                        </p:tgtEl>
                                      </p:cBhvr>
                                    </p:animEffect>
                                  </p:childTnLst>
                                  <p:subTnLst>
                                    <p:animClr clrSpc="rgb" dir="cw">
                                      <p:cBhvr override="childStyle">
                                        <p:cTn dur="1" fill="hold" display="0" masterRel="nextClick" afterEffect="1"/>
                                        <p:tgtEl>
                                          <p:spTgt spid="356356">
                                            <p:txEl>
                                              <p:pRg st="2" end="2"/>
                                            </p:txEl>
                                          </p:spTgt>
                                        </p:tgtEl>
                                        <p:attrNameLst>
                                          <p:attrName>ppt_c</p:attrName>
                                        </p:attrNameLst>
                                      </p:cBhvr>
                                      <p:to>
                                        <a:schemeClr val="accent2"/>
                                      </p:to>
                                    </p:animClr>
                                  </p:sub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56356">
                                            <p:txEl>
                                              <p:pRg st="3" end="3"/>
                                            </p:txEl>
                                          </p:spTgt>
                                        </p:tgtEl>
                                        <p:attrNameLst>
                                          <p:attrName>style.visibility</p:attrName>
                                        </p:attrNameLst>
                                      </p:cBhvr>
                                      <p:to>
                                        <p:strVal val="visible"/>
                                      </p:to>
                                    </p:set>
                                    <p:animEffect transition="in" filter="wipe(left)">
                                      <p:cBhvr>
                                        <p:cTn id="18" dur="500"/>
                                        <p:tgtEl>
                                          <p:spTgt spid="356356">
                                            <p:txEl>
                                              <p:pRg st="3" end="3"/>
                                            </p:txEl>
                                          </p:spTgt>
                                        </p:tgtEl>
                                      </p:cBhvr>
                                    </p:animEffect>
                                  </p:childTnLst>
                                  <p:subTnLst>
                                    <p:animClr clrSpc="rgb" dir="cw">
                                      <p:cBhvr override="childStyle">
                                        <p:cTn dur="1" fill="hold" display="0" masterRel="nextClick" afterEffect="1"/>
                                        <p:tgtEl>
                                          <p:spTgt spid="356356">
                                            <p:txEl>
                                              <p:pRg st="3" end="3"/>
                                            </p:txEl>
                                          </p:spTgt>
                                        </p:tgtEl>
                                        <p:attrNameLst>
                                          <p:attrName>ppt_c</p:attrName>
                                        </p:attrNameLst>
                                      </p:cBhvr>
                                      <p:to>
                                        <a:schemeClr val="accent2"/>
                                      </p:to>
                                    </p:animClr>
                                  </p:subTnLst>
                                </p:cTn>
                              </p:par>
                              <p:par>
                                <p:cTn id="19" presetID="22" presetClass="entr" presetSubtype="8" fill="hold" grpId="0" nodeType="withEffect">
                                  <p:stCondLst>
                                    <p:cond delay="0"/>
                                  </p:stCondLst>
                                  <p:childTnLst>
                                    <p:set>
                                      <p:cBhvr>
                                        <p:cTn id="20" dur="1" fill="hold">
                                          <p:stCondLst>
                                            <p:cond delay="0"/>
                                          </p:stCondLst>
                                        </p:cTn>
                                        <p:tgtEl>
                                          <p:spTgt spid="356356">
                                            <p:txEl>
                                              <p:pRg st="4" end="4"/>
                                            </p:txEl>
                                          </p:spTgt>
                                        </p:tgtEl>
                                        <p:attrNameLst>
                                          <p:attrName>style.visibility</p:attrName>
                                        </p:attrNameLst>
                                      </p:cBhvr>
                                      <p:to>
                                        <p:strVal val="visible"/>
                                      </p:to>
                                    </p:set>
                                    <p:animEffect transition="in" filter="wipe(left)">
                                      <p:cBhvr>
                                        <p:cTn id="21" dur="500"/>
                                        <p:tgtEl>
                                          <p:spTgt spid="356356">
                                            <p:txEl>
                                              <p:pRg st="4" end="4"/>
                                            </p:txEl>
                                          </p:spTgt>
                                        </p:tgtEl>
                                      </p:cBhvr>
                                    </p:animEffect>
                                  </p:childTnLst>
                                  <p:subTnLst>
                                    <p:animClr clrSpc="rgb" dir="cw">
                                      <p:cBhvr override="childStyle">
                                        <p:cTn dur="1" fill="hold" display="0" masterRel="nextClick" afterEffect="1"/>
                                        <p:tgtEl>
                                          <p:spTgt spid="356356">
                                            <p:txEl>
                                              <p:pRg st="4" end="4"/>
                                            </p:txEl>
                                          </p:spTgt>
                                        </p:tgtEl>
                                        <p:attrNameLst>
                                          <p:attrName>ppt_c</p:attrName>
                                        </p:attrNameLst>
                                      </p:cBhvr>
                                      <p:to>
                                        <a:schemeClr val="accent2"/>
                                      </p:to>
                                    </p:animClr>
                                  </p:subTnLst>
                                </p:cTn>
                              </p:par>
                              <p:par>
                                <p:cTn id="22" presetID="22" presetClass="entr" presetSubtype="8" fill="hold" grpId="0" nodeType="withEffect">
                                  <p:stCondLst>
                                    <p:cond delay="0"/>
                                  </p:stCondLst>
                                  <p:childTnLst>
                                    <p:set>
                                      <p:cBhvr>
                                        <p:cTn id="23" dur="1" fill="hold">
                                          <p:stCondLst>
                                            <p:cond delay="0"/>
                                          </p:stCondLst>
                                        </p:cTn>
                                        <p:tgtEl>
                                          <p:spTgt spid="356356">
                                            <p:txEl>
                                              <p:pRg st="5" end="5"/>
                                            </p:txEl>
                                          </p:spTgt>
                                        </p:tgtEl>
                                        <p:attrNameLst>
                                          <p:attrName>style.visibility</p:attrName>
                                        </p:attrNameLst>
                                      </p:cBhvr>
                                      <p:to>
                                        <p:strVal val="visible"/>
                                      </p:to>
                                    </p:set>
                                    <p:animEffect transition="in" filter="wipe(left)">
                                      <p:cBhvr>
                                        <p:cTn id="24" dur="500"/>
                                        <p:tgtEl>
                                          <p:spTgt spid="356356">
                                            <p:txEl>
                                              <p:pRg st="5" end="5"/>
                                            </p:txEl>
                                          </p:spTgt>
                                        </p:tgtEl>
                                      </p:cBhvr>
                                    </p:animEffect>
                                  </p:childTnLst>
                                  <p:subTnLst>
                                    <p:animClr clrSpc="rgb" dir="cw">
                                      <p:cBhvr override="childStyle">
                                        <p:cTn dur="1" fill="hold" display="0" masterRel="nextClick" afterEffect="1"/>
                                        <p:tgtEl>
                                          <p:spTgt spid="356356">
                                            <p:txEl>
                                              <p:pRg st="5" end="5"/>
                                            </p:txEl>
                                          </p:spTgt>
                                        </p:tgtEl>
                                        <p:attrNameLst>
                                          <p:attrName>ppt_c</p:attrName>
                                        </p:attrNameLst>
                                      </p:cBhvr>
                                      <p:to>
                                        <a:schemeClr val="accent2"/>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56356">
                                            <p:txEl>
                                              <p:pRg st="6" end="6"/>
                                            </p:txEl>
                                          </p:spTgt>
                                        </p:tgtEl>
                                        <p:attrNameLst>
                                          <p:attrName>style.visibility</p:attrName>
                                        </p:attrNameLst>
                                      </p:cBhvr>
                                      <p:to>
                                        <p:strVal val="visible"/>
                                      </p:to>
                                    </p:set>
                                    <p:animEffect transition="in" filter="wipe(left)">
                                      <p:cBhvr>
                                        <p:cTn id="29" dur="500"/>
                                        <p:tgtEl>
                                          <p:spTgt spid="356356">
                                            <p:txEl>
                                              <p:pRg st="6" end="6"/>
                                            </p:txEl>
                                          </p:spTgt>
                                        </p:tgtEl>
                                      </p:cBhvr>
                                    </p:animEffect>
                                  </p:childTnLst>
                                  <p:subTnLst>
                                    <p:animClr clrSpc="rgb" dir="cw">
                                      <p:cBhvr override="childStyle">
                                        <p:cTn dur="1" fill="hold" display="0" masterRel="nextClick" afterEffect="1"/>
                                        <p:tgtEl>
                                          <p:spTgt spid="356356">
                                            <p:txEl>
                                              <p:pRg st="6" end="6"/>
                                            </p:txEl>
                                          </p:spTgt>
                                        </p:tgtEl>
                                        <p:attrNameLst>
                                          <p:attrName>ppt_c</p:attrName>
                                        </p:attrNameLst>
                                      </p:cBhvr>
                                      <p:to>
                                        <a:schemeClr val="accent2"/>
                                      </p:to>
                                    </p:animClr>
                                  </p:subTnLst>
                                </p:cTn>
                              </p:par>
                              <p:par>
                                <p:cTn id="30" presetID="22" presetClass="entr" presetSubtype="8" fill="hold" grpId="0" nodeType="withEffect">
                                  <p:stCondLst>
                                    <p:cond delay="0"/>
                                  </p:stCondLst>
                                  <p:childTnLst>
                                    <p:set>
                                      <p:cBhvr>
                                        <p:cTn id="31" dur="1" fill="hold">
                                          <p:stCondLst>
                                            <p:cond delay="0"/>
                                          </p:stCondLst>
                                        </p:cTn>
                                        <p:tgtEl>
                                          <p:spTgt spid="356356">
                                            <p:txEl>
                                              <p:pRg st="7" end="7"/>
                                            </p:txEl>
                                          </p:spTgt>
                                        </p:tgtEl>
                                        <p:attrNameLst>
                                          <p:attrName>style.visibility</p:attrName>
                                        </p:attrNameLst>
                                      </p:cBhvr>
                                      <p:to>
                                        <p:strVal val="visible"/>
                                      </p:to>
                                    </p:set>
                                    <p:animEffect transition="in" filter="wipe(left)">
                                      <p:cBhvr>
                                        <p:cTn id="32" dur="500"/>
                                        <p:tgtEl>
                                          <p:spTgt spid="356356">
                                            <p:txEl>
                                              <p:pRg st="7" end="7"/>
                                            </p:txEl>
                                          </p:spTgt>
                                        </p:tgtEl>
                                      </p:cBhvr>
                                    </p:animEffect>
                                  </p:childTnLst>
                                  <p:subTnLst>
                                    <p:animClr clrSpc="rgb" dir="cw">
                                      <p:cBhvr override="childStyle">
                                        <p:cTn dur="1" fill="hold" display="0" masterRel="nextClick" afterEffect="1"/>
                                        <p:tgtEl>
                                          <p:spTgt spid="356356">
                                            <p:txEl>
                                              <p:pRg st="7" end="7"/>
                                            </p:txEl>
                                          </p:spTgt>
                                        </p:tgtEl>
                                        <p:attrNameLst>
                                          <p:attrName>ppt_c</p:attrName>
                                        </p:attrNameLst>
                                      </p:cBhvr>
                                      <p:to>
                                        <a:schemeClr val="accent2"/>
                                      </p:to>
                                    </p:animClr>
                                  </p:subTnLst>
                                </p:cTn>
                              </p:par>
                              <p:par>
                                <p:cTn id="33" presetID="22" presetClass="entr" presetSubtype="8" fill="hold" grpId="0" nodeType="withEffect">
                                  <p:stCondLst>
                                    <p:cond delay="0"/>
                                  </p:stCondLst>
                                  <p:childTnLst>
                                    <p:set>
                                      <p:cBhvr>
                                        <p:cTn id="34" dur="1" fill="hold">
                                          <p:stCondLst>
                                            <p:cond delay="0"/>
                                          </p:stCondLst>
                                        </p:cTn>
                                        <p:tgtEl>
                                          <p:spTgt spid="356356">
                                            <p:txEl>
                                              <p:pRg st="8" end="8"/>
                                            </p:txEl>
                                          </p:spTgt>
                                        </p:tgtEl>
                                        <p:attrNameLst>
                                          <p:attrName>style.visibility</p:attrName>
                                        </p:attrNameLst>
                                      </p:cBhvr>
                                      <p:to>
                                        <p:strVal val="visible"/>
                                      </p:to>
                                    </p:set>
                                    <p:animEffect transition="in" filter="wipe(left)">
                                      <p:cBhvr>
                                        <p:cTn id="35" dur="500"/>
                                        <p:tgtEl>
                                          <p:spTgt spid="356356">
                                            <p:txEl>
                                              <p:pRg st="8" end="8"/>
                                            </p:txEl>
                                          </p:spTgt>
                                        </p:tgtEl>
                                      </p:cBhvr>
                                    </p:animEffect>
                                  </p:childTnLst>
                                  <p:subTnLst>
                                    <p:animClr clrSpc="rgb" dir="cw">
                                      <p:cBhvr override="childStyle">
                                        <p:cTn dur="1" fill="hold" display="0" masterRel="nextClick" afterEffect="1"/>
                                        <p:tgtEl>
                                          <p:spTgt spid="356356">
                                            <p:txEl>
                                              <p:pRg st="8" end="8"/>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6387" name="Rectangle 3"/>
          <p:cNvSpPr>
            <a:spLocks noGrp="1" noChangeArrowheads="1"/>
          </p:cNvSpPr>
          <p:nvPr>
            <p:ph type="title"/>
          </p:nvPr>
        </p:nvSpPr>
        <p:spPr>
          <a:xfrm>
            <a:off x="304800" y="457200"/>
            <a:ext cx="8431213" cy="1295400"/>
          </a:xfrm>
          <a:noFill/>
        </p:spPr>
        <p:txBody>
          <a:bodyPr lIns="90488" tIns="44450" rIns="90488" bIns="44450" anchor="t"/>
          <a:lstStyle/>
          <a:p>
            <a:r>
              <a:rPr lang="en-US" sz="3600" smtClean="0"/>
              <a:t>CPM with Single Time Estimate</a:t>
            </a:r>
            <a:r>
              <a:rPr lang="en-US" smtClean="0"/>
              <a:t> </a:t>
            </a:r>
          </a:p>
        </p:txBody>
      </p:sp>
      <p:sp>
        <p:nvSpPr>
          <p:cNvPr id="358404" name="Rectangle 4"/>
          <p:cNvSpPr>
            <a:spLocks noGrp="1" noChangeArrowheads="1"/>
          </p:cNvSpPr>
          <p:nvPr>
            <p:ph type="body" idx="1"/>
          </p:nvPr>
        </p:nvSpPr>
        <p:spPr>
          <a:xfrm>
            <a:off x="685800" y="1524000"/>
            <a:ext cx="7772400" cy="3332163"/>
          </a:xfrm>
          <a:noFill/>
        </p:spPr>
        <p:txBody>
          <a:bodyPr lIns="90488" tIns="44450" rIns="90488" bIns="44450"/>
          <a:lstStyle/>
          <a:p>
            <a:pPr marL="609600" indent="-609600">
              <a:lnSpc>
                <a:spcPct val="90000"/>
              </a:lnSpc>
              <a:buFontTx/>
              <a:buAutoNum type="arabicPeriod"/>
            </a:pPr>
            <a:r>
              <a:rPr lang="en-US" smtClean="0"/>
              <a:t>Activity Identification</a:t>
            </a:r>
          </a:p>
          <a:p>
            <a:pPr marL="609600" indent="-609600">
              <a:lnSpc>
                <a:spcPct val="90000"/>
              </a:lnSpc>
              <a:buFontTx/>
              <a:buAutoNum type="arabicPeriod"/>
            </a:pPr>
            <a:r>
              <a:rPr lang="en-US" smtClean="0"/>
              <a:t>Activity Sequencing and Network Construction</a:t>
            </a:r>
          </a:p>
          <a:p>
            <a:pPr marL="609600" indent="-609600">
              <a:lnSpc>
                <a:spcPct val="90000"/>
              </a:lnSpc>
              <a:buFontTx/>
              <a:buAutoNum type="arabicPeriod"/>
            </a:pPr>
            <a:r>
              <a:rPr lang="en-US" smtClean="0"/>
              <a:t>Determine the critical path</a:t>
            </a:r>
          </a:p>
          <a:p>
            <a:pPr marL="990600" lvl="1" indent="-533400">
              <a:lnSpc>
                <a:spcPct val="90000"/>
              </a:lnSpc>
            </a:pPr>
            <a:r>
              <a:rPr lang="en-US" smtClean="0"/>
              <a:t>From the critical path all of the project and activity timing information can be obtained</a:t>
            </a:r>
          </a:p>
        </p:txBody>
      </p:sp>
    </p:spTree>
    <p:extLst>
      <p:ext uri="{BB962C8B-B14F-4D97-AF65-F5344CB8AC3E}">
        <p14:creationId xmlns:p14="http://schemas.microsoft.com/office/powerpoint/2010/main" val="39759148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8404">
                                            <p:txEl>
                                              <p:pRg st="0" end="0"/>
                                            </p:txEl>
                                          </p:spTgt>
                                        </p:tgtEl>
                                        <p:attrNameLst>
                                          <p:attrName>style.visibility</p:attrName>
                                        </p:attrNameLst>
                                      </p:cBhvr>
                                      <p:to>
                                        <p:strVal val="visible"/>
                                      </p:to>
                                    </p:set>
                                    <p:animEffect transition="in" filter="wipe(left)">
                                      <p:cBhvr>
                                        <p:cTn id="7" dur="500"/>
                                        <p:tgtEl>
                                          <p:spTgt spid="358404">
                                            <p:txEl>
                                              <p:pRg st="0" end="0"/>
                                            </p:txEl>
                                          </p:spTgt>
                                        </p:tgtEl>
                                      </p:cBhvr>
                                    </p:animEffect>
                                  </p:childTnLst>
                                  <p:subTnLst>
                                    <p:animClr clrSpc="rgb" dir="cw">
                                      <p:cBhvr override="childStyle">
                                        <p:cTn dur="1" fill="hold" display="0" masterRel="nextClick" afterEffect="1"/>
                                        <p:tgtEl>
                                          <p:spTgt spid="358404">
                                            <p:txEl>
                                              <p:pRg st="0" end="0"/>
                                            </p:txEl>
                                          </p:spTgt>
                                        </p:tgtEl>
                                        <p:attrNameLst>
                                          <p:attrName>ppt_c</p:attrName>
                                        </p:attrNameLst>
                                      </p:cBhvr>
                                      <p:to>
                                        <a:schemeClr val="accent2"/>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8404">
                                            <p:txEl>
                                              <p:pRg st="1" end="1"/>
                                            </p:txEl>
                                          </p:spTgt>
                                        </p:tgtEl>
                                        <p:attrNameLst>
                                          <p:attrName>style.visibility</p:attrName>
                                        </p:attrNameLst>
                                      </p:cBhvr>
                                      <p:to>
                                        <p:strVal val="visible"/>
                                      </p:to>
                                    </p:set>
                                    <p:animEffect transition="in" filter="wipe(left)">
                                      <p:cBhvr>
                                        <p:cTn id="12" dur="500"/>
                                        <p:tgtEl>
                                          <p:spTgt spid="358404">
                                            <p:txEl>
                                              <p:pRg st="1" end="1"/>
                                            </p:txEl>
                                          </p:spTgt>
                                        </p:tgtEl>
                                      </p:cBhvr>
                                    </p:animEffect>
                                  </p:childTnLst>
                                  <p:subTnLst>
                                    <p:animClr clrSpc="rgb" dir="cw">
                                      <p:cBhvr override="childStyle">
                                        <p:cTn dur="1" fill="hold" display="0" masterRel="nextClick" afterEffect="1"/>
                                        <p:tgtEl>
                                          <p:spTgt spid="358404">
                                            <p:txEl>
                                              <p:pRg st="1" end="1"/>
                                            </p:txEl>
                                          </p:spTgt>
                                        </p:tgtEl>
                                        <p:attrNameLst>
                                          <p:attrName>ppt_c</p:attrName>
                                        </p:attrNameLst>
                                      </p:cBhvr>
                                      <p:to>
                                        <a:schemeClr val="accent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8404">
                                            <p:txEl>
                                              <p:pRg st="2" end="2"/>
                                            </p:txEl>
                                          </p:spTgt>
                                        </p:tgtEl>
                                        <p:attrNameLst>
                                          <p:attrName>style.visibility</p:attrName>
                                        </p:attrNameLst>
                                      </p:cBhvr>
                                      <p:to>
                                        <p:strVal val="visible"/>
                                      </p:to>
                                    </p:set>
                                    <p:animEffect transition="in" filter="wipe(left)">
                                      <p:cBhvr>
                                        <p:cTn id="17" dur="500"/>
                                        <p:tgtEl>
                                          <p:spTgt spid="358404">
                                            <p:txEl>
                                              <p:pRg st="2" end="2"/>
                                            </p:txEl>
                                          </p:spTgt>
                                        </p:tgtEl>
                                      </p:cBhvr>
                                    </p:animEffect>
                                  </p:childTnLst>
                                  <p:subTnLst>
                                    <p:animClr clrSpc="rgb" dir="cw">
                                      <p:cBhvr override="childStyle">
                                        <p:cTn dur="1" fill="hold" display="0" masterRel="nextClick" afterEffect="1"/>
                                        <p:tgtEl>
                                          <p:spTgt spid="358404">
                                            <p:txEl>
                                              <p:pRg st="2" end="2"/>
                                            </p:txEl>
                                          </p:spTgt>
                                        </p:tgtEl>
                                        <p:attrNameLst>
                                          <p:attrName>ppt_c</p:attrName>
                                        </p:attrNameLst>
                                      </p:cBhvr>
                                      <p:to>
                                        <a:schemeClr val="accent2"/>
                                      </p:to>
                                    </p:animClr>
                                  </p:subTnLst>
                                </p:cTn>
                              </p:par>
                              <p:par>
                                <p:cTn id="18" presetID="22" presetClass="entr" presetSubtype="8" fill="hold" grpId="0" nodeType="withEffect">
                                  <p:stCondLst>
                                    <p:cond delay="0"/>
                                  </p:stCondLst>
                                  <p:childTnLst>
                                    <p:set>
                                      <p:cBhvr>
                                        <p:cTn id="19" dur="1" fill="hold">
                                          <p:stCondLst>
                                            <p:cond delay="0"/>
                                          </p:stCondLst>
                                        </p:cTn>
                                        <p:tgtEl>
                                          <p:spTgt spid="358404">
                                            <p:txEl>
                                              <p:pRg st="3" end="3"/>
                                            </p:txEl>
                                          </p:spTgt>
                                        </p:tgtEl>
                                        <p:attrNameLst>
                                          <p:attrName>style.visibility</p:attrName>
                                        </p:attrNameLst>
                                      </p:cBhvr>
                                      <p:to>
                                        <p:strVal val="visible"/>
                                      </p:to>
                                    </p:set>
                                    <p:animEffect transition="in" filter="wipe(left)">
                                      <p:cBhvr>
                                        <p:cTn id="20" dur="500"/>
                                        <p:tgtEl>
                                          <p:spTgt spid="358404">
                                            <p:txEl>
                                              <p:pRg st="3" end="3"/>
                                            </p:txEl>
                                          </p:spTgt>
                                        </p:tgtEl>
                                      </p:cBhvr>
                                    </p:animEffect>
                                  </p:childTnLst>
                                  <p:subTnLst>
                                    <p:animClr clrSpc="rgb" dir="cw">
                                      <p:cBhvr override="childStyle">
                                        <p:cTn dur="1" fill="hold" display="0" masterRel="nextClick" afterEffect="1"/>
                                        <p:tgtEl>
                                          <p:spTgt spid="358404">
                                            <p:txEl>
                                              <p:pRg st="3" end="3"/>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4"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74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E792A99C-B5E3-464B-A9A7-3970FCE1FB4D}" type="slidenum">
              <a:rPr lang="en-US" sz="1400" smtClean="0"/>
              <a:pPr eaLnBrk="1" hangingPunct="1"/>
              <a:t>16</a:t>
            </a:fld>
            <a:endParaRPr lang="en-US" sz="1400" smtClean="0"/>
          </a:p>
        </p:txBody>
      </p:sp>
      <p:sp>
        <p:nvSpPr>
          <p:cNvPr id="17412" name="Rectangle 2"/>
          <p:cNvSpPr>
            <a:spLocks noGrp="1" noChangeArrowheads="1"/>
          </p:cNvSpPr>
          <p:nvPr>
            <p:ph type="title"/>
          </p:nvPr>
        </p:nvSpPr>
        <p:spPr/>
        <p:txBody>
          <a:bodyPr/>
          <a:lstStyle/>
          <a:p>
            <a:pPr eaLnBrk="1" hangingPunct="1"/>
            <a:r>
              <a:rPr lang="en-US" smtClean="0"/>
              <a:t>House-Building Example</a:t>
            </a:r>
          </a:p>
        </p:txBody>
      </p:sp>
      <p:pic>
        <p:nvPicPr>
          <p:cNvPr id="174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274888"/>
            <a:ext cx="914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3997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843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9F403479-7E7F-4DBD-AAD8-6A79A39B3B1A}" type="slidenum">
              <a:rPr lang="en-US" sz="1400" smtClean="0"/>
              <a:pPr eaLnBrk="1" hangingPunct="1"/>
              <a:t>17</a:t>
            </a:fld>
            <a:endParaRPr lang="en-US" sz="1400" smtClean="0"/>
          </a:p>
        </p:txBody>
      </p:sp>
      <p:sp>
        <p:nvSpPr>
          <p:cNvPr id="18436" name="Rectangle 2"/>
          <p:cNvSpPr>
            <a:spLocks noGrp="1" noChangeArrowheads="1"/>
          </p:cNvSpPr>
          <p:nvPr>
            <p:ph type="title"/>
          </p:nvPr>
        </p:nvSpPr>
        <p:spPr/>
        <p:txBody>
          <a:bodyPr/>
          <a:lstStyle/>
          <a:p>
            <a:pPr eaLnBrk="1" hangingPunct="1"/>
            <a:r>
              <a:rPr lang="en-US" sz="3600" smtClean="0">
                <a:solidFill>
                  <a:schemeClr val="tx1"/>
                </a:solidFill>
                <a:ea typeface="MS Mincho" pitchFamily="49" charset="-128"/>
              </a:rPr>
              <a:t>Managerial Problems</a:t>
            </a:r>
            <a:endParaRPr lang="en-US" smtClean="0"/>
          </a:p>
        </p:txBody>
      </p:sp>
      <p:sp>
        <p:nvSpPr>
          <p:cNvPr id="18437" name="Rectangle 3"/>
          <p:cNvSpPr>
            <a:spLocks noChangeArrowheads="1"/>
          </p:cNvSpPr>
          <p:nvPr/>
        </p:nvSpPr>
        <p:spPr bwMode="auto">
          <a:xfrm>
            <a:off x="609600" y="1676400"/>
            <a:ext cx="7848600" cy="398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0988" indent="-280988" algn="l">
              <a:lnSpc>
                <a:spcPct val="90000"/>
              </a:lnSpc>
              <a:spcBef>
                <a:spcPct val="20000"/>
              </a:spcBef>
              <a:buFontTx/>
              <a:buChar char="•"/>
            </a:pPr>
            <a:r>
              <a:rPr lang="en-US" sz="3200" dirty="0">
                <a:ea typeface="MS Mincho" pitchFamily="49" charset="-128"/>
              </a:rPr>
              <a:t>Find the minimum number of days needed to build the house.</a:t>
            </a:r>
          </a:p>
          <a:p>
            <a:pPr marL="280988" indent="-280988" algn="l">
              <a:lnSpc>
                <a:spcPct val="90000"/>
              </a:lnSpc>
              <a:spcBef>
                <a:spcPct val="20000"/>
              </a:spcBef>
              <a:buFontTx/>
              <a:buChar char="•"/>
            </a:pPr>
            <a:r>
              <a:rPr lang="en-US" sz="3200" dirty="0">
                <a:ea typeface="MS Mincho" pitchFamily="49" charset="-128"/>
              </a:rPr>
              <a:t>Find the “critical path”.</a:t>
            </a:r>
          </a:p>
          <a:p>
            <a:pPr marL="280988" indent="-280988" algn="l">
              <a:lnSpc>
                <a:spcPct val="90000"/>
              </a:lnSpc>
              <a:spcBef>
                <a:spcPct val="20000"/>
              </a:spcBef>
              <a:buFontTx/>
              <a:buChar char="•"/>
            </a:pPr>
            <a:r>
              <a:rPr lang="en-US" sz="3200" dirty="0">
                <a:ea typeface="MS Mincho" pitchFamily="49" charset="-128"/>
              </a:rPr>
              <a:t>Find the least expensive way to finish the house in a certain amount of time.</a:t>
            </a:r>
          </a:p>
          <a:p>
            <a:pPr marL="280988" indent="-280988" algn="l">
              <a:lnSpc>
                <a:spcPct val="90000"/>
              </a:lnSpc>
              <a:spcBef>
                <a:spcPct val="20000"/>
              </a:spcBef>
              <a:buFontTx/>
              <a:buChar char="•"/>
            </a:pPr>
            <a:r>
              <a:rPr lang="en-US" sz="3200" dirty="0">
                <a:ea typeface="MS Mincho" pitchFamily="49" charset="-128"/>
              </a:rPr>
              <a:t>Study the possible effects of randomness in the activity times.</a:t>
            </a:r>
          </a:p>
          <a:p>
            <a:pPr marL="280988" indent="-280988" algn="l"/>
            <a:endParaRPr lang="en-US" sz="3200" dirty="0">
              <a:ea typeface="MS Mincho" pitchFamily="49" charset="-128"/>
            </a:endParaRPr>
          </a:p>
        </p:txBody>
      </p:sp>
    </p:spTree>
    <p:extLst>
      <p:ext uri="{BB962C8B-B14F-4D97-AF65-F5344CB8AC3E}">
        <p14:creationId xmlns:p14="http://schemas.microsoft.com/office/powerpoint/2010/main" val="1427486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94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169D4820-73CE-48FD-A7FE-218ACF31F07B}" type="slidenum">
              <a:rPr lang="en-US" sz="1400" smtClean="0"/>
              <a:pPr eaLnBrk="1" hangingPunct="1"/>
              <a:t>18</a:t>
            </a:fld>
            <a:endParaRPr lang="en-US" sz="1400" smtClean="0"/>
          </a:p>
        </p:txBody>
      </p:sp>
      <p:sp>
        <p:nvSpPr>
          <p:cNvPr id="19460" name="Rectangle 2"/>
          <p:cNvSpPr>
            <a:spLocks noGrp="1" noChangeArrowheads="1"/>
          </p:cNvSpPr>
          <p:nvPr>
            <p:ph type="title"/>
          </p:nvPr>
        </p:nvSpPr>
        <p:spPr/>
        <p:txBody>
          <a:bodyPr/>
          <a:lstStyle/>
          <a:p>
            <a:pPr eaLnBrk="1" hangingPunct="1"/>
            <a:r>
              <a:rPr lang="en-US" smtClean="0"/>
              <a:t>Activity-on-Arc Network</a:t>
            </a:r>
          </a:p>
        </p:txBody>
      </p:sp>
      <p:sp>
        <p:nvSpPr>
          <p:cNvPr id="19461" name="Oval 3"/>
          <p:cNvSpPr>
            <a:spLocks noChangeArrowheads="1"/>
          </p:cNvSpPr>
          <p:nvPr/>
        </p:nvSpPr>
        <p:spPr bwMode="auto">
          <a:xfrm>
            <a:off x="1828800" y="1676400"/>
            <a:ext cx="533400" cy="533400"/>
          </a:xfrm>
          <a:prstGeom prst="ellipse">
            <a:avLst/>
          </a:prstGeom>
          <a:solidFill>
            <a:srgbClr val="99CCFF"/>
          </a:solidFill>
          <a:ln w="38100">
            <a:solidFill>
              <a:srgbClr val="000080"/>
            </a:solidFill>
            <a:round/>
            <a:headEnd/>
            <a:tailEnd/>
          </a:ln>
        </p:spPr>
        <p:txBody>
          <a:bodyPr wrap="none" anchor="ctr"/>
          <a:lstStyle/>
          <a:p>
            <a:pPr algn="ctr"/>
            <a:r>
              <a:rPr lang="en-US" b="1"/>
              <a:t>1</a:t>
            </a:r>
          </a:p>
        </p:txBody>
      </p:sp>
      <p:sp>
        <p:nvSpPr>
          <p:cNvPr id="19462" name="Oval 4"/>
          <p:cNvSpPr>
            <a:spLocks noChangeArrowheads="1"/>
          </p:cNvSpPr>
          <p:nvPr/>
        </p:nvSpPr>
        <p:spPr bwMode="auto">
          <a:xfrm>
            <a:off x="282575" y="3189288"/>
            <a:ext cx="1317625" cy="1165225"/>
          </a:xfrm>
          <a:prstGeom prst="ellipse">
            <a:avLst/>
          </a:prstGeom>
          <a:solidFill>
            <a:srgbClr val="99CCFF"/>
          </a:solidFill>
          <a:ln w="38100">
            <a:solidFill>
              <a:srgbClr val="000080"/>
            </a:solidFill>
            <a:round/>
            <a:headEnd/>
            <a:tailEnd/>
          </a:ln>
        </p:spPr>
        <p:txBody>
          <a:bodyPr anchor="ctr">
            <a:spAutoFit/>
          </a:bodyPr>
          <a:lstStyle/>
          <a:p>
            <a:pPr algn="ctr"/>
            <a:r>
              <a:rPr lang="en-US" b="1"/>
              <a:t>0</a:t>
            </a:r>
          </a:p>
          <a:p>
            <a:pPr algn="ctr"/>
            <a:r>
              <a:rPr lang="en-US" b="1"/>
              <a:t>Start</a:t>
            </a:r>
          </a:p>
        </p:txBody>
      </p:sp>
      <p:sp>
        <p:nvSpPr>
          <p:cNvPr id="19463" name="Oval 5"/>
          <p:cNvSpPr>
            <a:spLocks noChangeArrowheads="1"/>
          </p:cNvSpPr>
          <p:nvPr/>
        </p:nvSpPr>
        <p:spPr bwMode="auto">
          <a:xfrm>
            <a:off x="6400800" y="1676400"/>
            <a:ext cx="533400" cy="533400"/>
          </a:xfrm>
          <a:prstGeom prst="ellipse">
            <a:avLst/>
          </a:prstGeom>
          <a:solidFill>
            <a:srgbClr val="99CCFF"/>
          </a:solidFill>
          <a:ln w="38100">
            <a:solidFill>
              <a:srgbClr val="000080"/>
            </a:solidFill>
            <a:round/>
            <a:headEnd/>
            <a:tailEnd/>
          </a:ln>
        </p:spPr>
        <p:txBody>
          <a:bodyPr wrap="none" anchor="ctr"/>
          <a:lstStyle/>
          <a:p>
            <a:pPr algn="ctr"/>
            <a:r>
              <a:rPr lang="en-US" b="1"/>
              <a:t>4</a:t>
            </a:r>
          </a:p>
        </p:txBody>
      </p:sp>
      <p:sp>
        <p:nvSpPr>
          <p:cNvPr id="19464" name="Oval 6"/>
          <p:cNvSpPr>
            <a:spLocks noChangeArrowheads="1"/>
          </p:cNvSpPr>
          <p:nvPr/>
        </p:nvSpPr>
        <p:spPr bwMode="auto">
          <a:xfrm>
            <a:off x="3886200" y="1676400"/>
            <a:ext cx="533400" cy="533400"/>
          </a:xfrm>
          <a:prstGeom prst="ellipse">
            <a:avLst/>
          </a:prstGeom>
          <a:solidFill>
            <a:srgbClr val="99CCFF"/>
          </a:solidFill>
          <a:ln w="38100">
            <a:solidFill>
              <a:srgbClr val="000080"/>
            </a:solidFill>
            <a:round/>
            <a:headEnd/>
            <a:tailEnd/>
          </a:ln>
        </p:spPr>
        <p:txBody>
          <a:bodyPr wrap="none" anchor="ctr"/>
          <a:lstStyle/>
          <a:p>
            <a:pPr algn="ctr"/>
            <a:r>
              <a:rPr lang="en-US" b="1"/>
              <a:t>3</a:t>
            </a:r>
          </a:p>
        </p:txBody>
      </p:sp>
      <p:sp>
        <p:nvSpPr>
          <p:cNvPr id="19465" name="Oval 7"/>
          <p:cNvSpPr>
            <a:spLocks noChangeArrowheads="1"/>
          </p:cNvSpPr>
          <p:nvPr/>
        </p:nvSpPr>
        <p:spPr bwMode="auto">
          <a:xfrm>
            <a:off x="2286000" y="5410200"/>
            <a:ext cx="533400" cy="533400"/>
          </a:xfrm>
          <a:prstGeom prst="ellipse">
            <a:avLst/>
          </a:prstGeom>
          <a:solidFill>
            <a:srgbClr val="99CCFF"/>
          </a:solidFill>
          <a:ln w="38100">
            <a:solidFill>
              <a:srgbClr val="000080"/>
            </a:solidFill>
            <a:round/>
            <a:headEnd/>
            <a:tailEnd/>
          </a:ln>
        </p:spPr>
        <p:txBody>
          <a:bodyPr wrap="none" anchor="ctr"/>
          <a:lstStyle/>
          <a:p>
            <a:pPr algn="ctr"/>
            <a:r>
              <a:rPr lang="en-US" b="1"/>
              <a:t>2</a:t>
            </a:r>
          </a:p>
        </p:txBody>
      </p:sp>
      <p:cxnSp>
        <p:nvCxnSpPr>
          <p:cNvPr id="19466" name="AutoShape 8"/>
          <p:cNvCxnSpPr>
            <a:cxnSpLocks noChangeShapeType="1"/>
            <a:stCxn id="19462" idx="7"/>
            <a:endCxn id="19461" idx="3"/>
          </p:cNvCxnSpPr>
          <p:nvPr/>
        </p:nvCxnSpPr>
        <p:spPr bwMode="auto">
          <a:xfrm rot="5400000" flipH="1" flipV="1">
            <a:off x="1042988" y="2495550"/>
            <a:ext cx="1227137" cy="5000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467" name="AutoShape 9"/>
          <p:cNvCxnSpPr>
            <a:cxnSpLocks noChangeShapeType="1"/>
            <a:stCxn id="19461" idx="4"/>
            <a:endCxn id="19465" idx="1"/>
          </p:cNvCxnSpPr>
          <p:nvPr/>
        </p:nvCxnSpPr>
        <p:spPr bwMode="auto">
          <a:xfrm>
            <a:off x="2095500" y="2228850"/>
            <a:ext cx="268288" cy="3240088"/>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468" name="AutoShape 10"/>
          <p:cNvCxnSpPr>
            <a:cxnSpLocks noChangeShapeType="1"/>
            <a:stCxn id="19465" idx="7"/>
            <a:endCxn id="19463" idx="3"/>
          </p:cNvCxnSpPr>
          <p:nvPr/>
        </p:nvCxnSpPr>
        <p:spPr bwMode="auto">
          <a:xfrm flipV="1">
            <a:off x="2741613" y="2151063"/>
            <a:ext cx="3736975" cy="33178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469" name="AutoShape 11"/>
          <p:cNvCxnSpPr>
            <a:cxnSpLocks noChangeShapeType="1"/>
            <a:stCxn id="19465" idx="6"/>
            <a:endCxn id="19480" idx="3"/>
          </p:cNvCxnSpPr>
          <p:nvPr/>
        </p:nvCxnSpPr>
        <p:spPr bwMode="auto">
          <a:xfrm flipV="1">
            <a:off x="2838450" y="4214813"/>
            <a:ext cx="4951413" cy="146208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470" name="AutoShape 12"/>
          <p:cNvCxnSpPr>
            <a:cxnSpLocks noChangeShapeType="1"/>
            <a:stCxn id="19465" idx="0"/>
            <a:endCxn id="19464" idx="3"/>
          </p:cNvCxnSpPr>
          <p:nvPr/>
        </p:nvCxnSpPr>
        <p:spPr bwMode="auto">
          <a:xfrm flipV="1">
            <a:off x="2552700" y="2151063"/>
            <a:ext cx="1411288" cy="324008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471" name="AutoShape 13"/>
          <p:cNvCxnSpPr>
            <a:cxnSpLocks noChangeShapeType="1"/>
            <a:stCxn id="19463" idx="5"/>
            <a:endCxn id="19480" idx="1"/>
          </p:cNvCxnSpPr>
          <p:nvPr/>
        </p:nvCxnSpPr>
        <p:spPr bwMode="auto">
          <a:xfrm>
            <a:off x="6856413" y="2151063"/>
            <a:ext cx="933450" cy="12001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472" name="AutoShape 14"/>
          <p:cNvCxnSpPr>
            <a:cxnSpLocks noChangeShapeType="1"/>
            <a:stCxn id="19464" idx="6"/>
            <a:endCxn id="19463" idx="2"/>
          </p:cNvCxnSpPr>
          <p:nvPr/>
        </p:nvCxnSpPr>
        <p:spPr bwMode="auto">
          <a:xfrm>
            <a:off x="4438650" y="1943100"/>
            <a:ext cx="1943100"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9473" name="Text Box 15"/>
          <p:cNvSpPr txBox="1">
            <a:spLocks noChangeArrowheads="1"/>
          </p:cNvSpPr>
          <p:nvPr/>
        </p:nvSpPr>
        <p:spPr bwMode="auto">
          <a:xfrm>
            <a:off x="1219200" y="2368550"/>
            <a:ext cx="430213" cy="831850"/>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b="1"/>
              <a:t>A</a:t>
            </a:r>
          </a:p>
          <a:p>
            <a:pPr algn="ctr" eaLnBrk="1" hangingPunct="1"/>
            <a:r>
              <a:rPr lang="en-US" b="1"/>
              <a:t>5</a:t>
            </a:r>
          </a:p>
        </p:txBody>
      </p:sp>
      <p:sp>
        <p:nvSpPr>
          <p:cNvPr id="19474" name="Text Box 16"/>
          <p:cNvSpPr txBox="1">
            <a:spLocks noChangeArrowheads="1"/>
          </p:cNvSpPr>
          <p:nvPr/>
        </p:nvSpPr>
        <p:spPr bwMode="auto">
          <a:xfrm>
            <a:off x="1981200" y="3503613"/>
            <a:ext cx="396875" cy="831850"/>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b="1"/>
              <a:t>B</a:t>
            </a:r>
          </a:p>
          <a:p>
            <a:pPr algn="ctr" eaLnBrk="1" hangingPunct="1"/>
            <a:r>
              <a:rPr lang="en-US" b="1"/>
              <a:t>8</a:t>
            </a:r>
          </a:p>
        </p:txBody>
      </p:sp>
      <p:sp>
        <p:nvSpPr>
          <p:cNvPr id="19475" name="Text Box 17"/>
          <p:cNvSpPr txBox="1">
            <a:spLocks noChangeArrowheads="1"/>
          </p:cNvSpPr>
          <p:nvPr/>
        </p:nvSpPr>
        <p:spPr bwMode="auto">
          <a:xfrm>
            <a:off x="4419600" y="3359150"/>
            <a:ext cx="498475" cy="831850"/>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b="1"/>
              <a:t>C</a:t>
            </a:r>
          </a:p>
          <a:p>
            <a:pPr algn="ctr" eaLnBrk="1" hangingPunct="1"/>
            <a:r>
              <a:rPr lang="en-US" b="1"/>
              <a:t>10</a:t>
            </a:r>
          </a:p>
        </p:txBody>
      </p:sp>
      <p:sp>
        <p:nvSpPr>
          <p:cNvPr id="19476" name="Text Box 18"/>
          <p:cNvSpPr txBox="1">
            <a:spLocks noChangeArrowheads="1"/>
          </p:cNvSpPr>
          <p:nvPr/>
        </p:nvSpPr>
        <p:spPr bwMode="auto">
          <a:xfrm>
            <a:off x="3276600" y="2743200"/>
            <a:ext cx="379413" cy="831850"/>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b="1"/>
              <a:t>E</a:t>
            </a:r>
          </a:p>
          <a:p>
            <a:pPr algn="ctr" eaLnBrk="1" hangingPunct="1"/>
            <a:r>
              <a:rPr lang="en-US" b="1"/>
              <a:t>4</a:t>
            </a:r>
          </a:p>
        </p:txBody>
      </p:sp>
      <p:sp>
        <p:nvSpPr>
          <p:cNvPr id="19477" name="Text Box 19"/>
          <p:cNvSpPr txBox="1">
            <a:spLocks noChangeArrowheads="1"/>
          </p:cNvSpPr>
          <p:nvPr/>
        </p:nvSpPr>
        <p:spPr bwMode="auto">
          <a:xfrm>
            <a:off x="5097463" y="4570413"/>
            <a:ext cx="447675" cy="831850"/>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b="1"/>
              <a:t>D</a:t>
            </a:r>
          </a:p>
          <a:p>
            <a:pPr algn="ctr" eaLnBrk="1" hangingPunct="1"/>
            <a:r>
              <a:rPr lang="en-US" b="1"/>
              <a:t>5</a:t>
            </a:r>
          </a:p>
        </p:txBody>
      </p:sp>
      <p:sp>
        <p:nvSpPr>
          <p:cNvPr id="19478" name="Text Box 20"/>
          <p:cNvSpPr txBox="1">
            <a:spLocks noChangeArrowheads="1"/>
          </p:cNvSpPr>
          <p:nvPr/>
        </p:nvSpPr>
        <p:spPr bwMode="auto">
          <a:xfrm>
            <a:off x="7229475" y="2366963"/>
            <a:ext cx="447675" cy="831850"/>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b="1"/>
              <a:t>G</a:t>
            </a:r>
          </a:p>
          <a:p>
            <a:pPr algn="ctr" eaLnBrk="1" hangingPunct="1"/>
            <a:r>
              <a:rPr lang="en-US" b="1"/>
              <a:t>3</a:t>
            </a:r>
          </a:p>
        </p:txBody>
      </p:sp>
      <p:sp>
        <p:nvSpPr>
          <p:cNvPr id="19479" name="Text Box 21"/>
          <p:cNvSpPr txBox="1">
            <a:spLocks noChangeArrowheads="1"/>
          </p:cNvSpPr>
          <p:nvPr/>
        </p:nvSpPr>
        <p:spPr bwMode="auto">
          <a:xfrm>
            <a:off x="4970463" y="1524000"/>
            <a:ext cx="363537" cy="831850"/>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b="1"/>
              <a:t>F</a:t>
            </a:r>
          </a:p>
          <a:p>
            <a:pPr algn="ctr" eaLnBrk="1" hangingPunct="1"/>
            <a:r>
              <a:rPr lang="en-US" b="1"/>
              <a:t>6</a:t>
            </a:r>
          </a:p>
        </p:txBody>
      </p:sp>
      <p:sp>
        <p:nvSpPr>
          <p:cNvPr id="19480" name="Oval 22"/>
          <p:cNvSpPr>
            <a:spLocks noChangeArrowheads="1"/>
          </p:cNvSpPr>
          <p:nvPr/>
        </p:nvSpPr>
        <p:spPr bwMode="auto">
          <a:xfrm>
            <a:off x="7620000" y="3200400"/>
            <a:ext cx="1165225" cy="1165225"/>
          </a:xfrm>
          <a:prstGeom prst="ellipse">
            <a:avLst/>
          </a:prstGeom>
          <a:solidFill>
            <a:srgbClr val="99CCFF"/>
          </a:solidFill>
          <a:ln w="38100">
            <a:solidFill>
              <a:srgbClr val="000080"/>
            </a:solidFill>
            <a:round/>
            <a:headEnd/>
            <a:tailEnd/>
          </a:ln>
        </p:spPr>
        <p:txBody>
          <a:bodyPr anchor="ctr">
            <a:spAutoFit/>
          </a:bodyPr>
          <a:lstStyle/>
          <a:p>
            <a:pPr algn="ctr"/>
            <a:r>
              <a:rPr lang="en-US" b="1"/>
              <a:t>5</a:t>
            </a:r>
          </a:p>
          <a:p>
            <a:pPr algn="ctr"/>
            <a:r>
              <a:rPr lang="en-US" b="1"/>
              <a:t>End</a:t>
            </a:r>
          </a:p>
        </p:txBody>
      </p:sp>
    </p:spTree>
    <p:extLst>
      <p:ext uri="{BB962C8B-B14F-4D97-AF65-F5344CB8AC3E}">
        <p14:creationId xmlns:p14="http://schemas.microsoft.com/office/powerpoint/2010/main" val="3542095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04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95A60DF2-6E4B-437E-8EBF-21ABE5A3C965}" type="slidenum">
              <a:rPr lang="en-US" sz="1400" smtClean="0"/>
              <a:pPr eaLnBrk="1" hangingPunct="1"/>
              <a:t>19</a:t>
            </a:fld>
            <a:endParaRPr lang="en-US" sz="1400" smtClean="0"/>
          </a:p>
        </p:txBody>
      </p:sp>
      <p:sp>
        <p:nvSpPr>
          <p:cNvPr id="20484" name="Rectangle 2"/>
          <p:cNvSpPr>
            <a:spLocks noGrp="1" noChangeArrowheads="1"/>
          </p:cNvSpPr>
          <p:nvPr>
            <p:ph type="title"/>
          </p:nvPr>
        </p:nvSpPr>
        <p:spPr/>
        <p:txBody>
          <a:bodyPr/>
          <a:lstStyle/>
          <a:p>
            <a:pPr eaLnBrk="1" hangingPunct="1"/>
            <a:r>
              <a:rPr lang="en-US" smtClean="0"/>
              <a:t>Method 1: “By Hand”</a:t>
            </a:r>
          </a:p>
        </p:txBody>
      </p:sp>
      <p:sp>
        <p:nvSpPr>
          <p:cNvPr id="20485" name="Rectangle 3"/>
          <p:cNvSpPr>
            <a:spLocks noChangeArrowheads="1"/>
          </p:cNvSpPr>
          <p:nvPr/>
        </p:nvSpPr>
        <p:spPr bwMode="auto">
          <a:xfrm>
            <a:off x="433388" y="1271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048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388" y="1704975"/>
            <a:ext cx="8277225"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7117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15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53CB5F9E-0DA0-43E3-8F92-A718A0A09992}" type="slidenum">
              <a:rPr lang="en-US" sz="1400" smtClean="0"/>
              <a:pPr eaLnBrk="1" hangingPunct="1"/>
              <a:t>20</a:t>
            </a:fld>
            <a:endParaRPr lang="en-US" sz="1400" smtClean="0"/>
          </a:p>
        </p:txBody>
      </p:sp>
      <p:sp>
        <p:nvSpPr>
          <p:cNvPr id="21508" name="Rectangle 2"/>
          <p:cNvSpPr>
            <a:spLocks noGrp="1" noChangeArrowheads="1"/>
          </p:cNvSpPr>
          <p:nvPr>
            <p:ph type="title"/>
          </p:nvPr>
        </p:nvSpPr>
        <p:spPr/>
        <p:txBody>
          <a:bodyPr/>
          <a:lstStyle/>
          <a:p>
            <a:pPr eaLnBrk="1" hangingPunct="1"/>
            <a:r>
              <a:rPr lang="en-US" smtClean="0"/>
              <a:t>Procedure</a:t>
            </a:r>
          </a:p>
        </p:txBody>
      </p:sp>
      <p:sp>
        <p:nvSpPr>
          <p:cNvPr id="21509" name="Rectangle 3"/>
          <p:cNvSpPr>
            <a:spLocks noGrp="1" noChangeArrowheads="1"/>
          </p:cNvSpPr>
          <p:nvPr>
            <p:ph type="body" idx="1"/>
          </p:nvPr>
        </p:nvSpPr>
        <p:spPr>
          <a:xfrm>
            <a:off x="685800" y="1752600"/>
            <a:ext cx="7772400" cy="4114800"/>
          </a:xfrm>
        </p:spPr>
        <p:txBody>
          <a:bodyPr/>
          <a:lstStyle/>
          <a:p>
            <a:pPr eaLnBrk="1" hangingPunct="1"/>
            <a:r>
              <a:rPr lang="en-US" smtClean="0"/>
              <a:t>Draw network</a:t>
            </a:r>
          </a:p>
          <a:p>
            <a:pPr eaLnBrk="1" hangingPunct="1"/>
            <a:r>
              <a:rPr lang="en-US" smtClean="0"/>
              <a:t>Forward pass to find earliest times</a:t>
            </a:r>
          </a:p>
          <a:p>
            <a:pPr eaLnBrk="1" hangingPunct="1"/>
            <a:r>
              <a:rPr lang="en-US" smtClean="0"/>
              <a:t>Backward pass to find latest times</a:t>
            </a:r>
          </a:p>
          <a:p>
            <a:pPr eaLnBrk="1" hangingPunct="1"/>
            <a:r>
              <a:rPr lang="en-US" smtClean="0"/>
              <a:t>Analysis: Critical Path, Slack Times</a:t>
            </a:r>
          </a:p>
          <a:p>
            <a:pPr eaLnBrk="1" hangingPunct="1"/>
            <a:r>
              <a:rPr lang="en-US" smtClean="0"/>
              <a:t>Extensions (really hard!):</a:t>
            </a:r>
          </a:p>
          <a:p>
            <a:pPr lvl="1" eaLnBrk="1" hangingPunct="1"/>
            <a:r>
              <a:rPr lang="en-US" smtClean="0"/>
              <a:t>Crashing</a:t>
            </a:r>
          </a:p>
          <a:p>
            <a:pPr lvl="1" eaLnBrk="1" hangingPunct="1"/>
            <a:r>
              <a:rPr lang="en-US" smtClean="0"/>
              <a:t>PERT</a:t>
            </a:r>
          </a:p>
        </p:txBody>
      </p:sp>
    </p:spTree>
    <p:extLst>
      <p:ext uri="{BB962C8B-B14F-4D97-AF65-F5344CB8AC3E}">
        <p14:creationId xmlns:p14="http://schemas.microsoft.com/office/powerpoint/2010/main" val="3671153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52FD563D-8DE2-4121-8178-57A40FD8565E}" type="slidenum">
              <a:rPr lang="en-US" sz="1400" smtClean="0"/>
              <a:pPr eaLnBrk="1" hangingPunct="1"/>
              <a:t>21</a:t>
            </a:fld>
            <a:endParaRPr lang="en-US" sz="1400" smtClean="0"/>
          </a:p>
        </p:txBody>
      </p:sp>
      <p:sp>
        <p:nvSpPr>
          <p:cNvPr id="22532"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22533" name="Rectangle 3"/>
          <p:cNvSpPr>
            <a:spLocks noGrp="1" noChangeArrowheads="1"/>
          </p:cNvSpPr>
          <p:nvPr>
            <p:ph type="title"/>
          </p:nvPr>
        </p:nvSpPr>
        <p:spPr>
          <a:xfrm>
            <a:off x="685800" y="228600"/>
            <a:ext cx="7772400" cy="1143000"/>
          </a:xfrm>
          <a:noFill/>
        </p:spPr>
        <p:txBody>
          <a:bodyPr/>
          <a:lstStyle/>
          <a:p>
            <a:pPr eaLnBrk="1" hangingPunct="1"/>
            <a:r>
              <a:rPr lang="en-US" sz="4000" dirty="0" smtClean="0"/>
              <a:t>CPM Jargon</a:t>
            </a:r>
          </a:p>
        </p:txBody>
      </p:sp>
      <p:grpSp>
        <p:nvGrpSpPr>
          <p:cNvPr id="22535" name="Group 5"/>
          <p:cNvGrpSpPr>
            <a:grpSpLocks/>
          </p:cNvGrpSpPr>
          <p:nvPr/>
        </p:nvGrpSpPr>
        <p:grpSpPr bwMode="auto">
          <a:xfrm>
            <a:off x="1905000" y="3590925"/>
            <a:ext cx="5278438" cy="2657475"/>
            <a:chOff x="180" y="1049"/>
            <a:chExt cx="5352" cy="2695"/>
          </a:xfrm>
        </p:grpSpPr>
        <p:sp>
          <p:nvSpPr>
            <p:cNvPr id="22536" name="Oval 6"/>
            <p:cNvSpPr>
              <a:spLocks noChangeArrowheads="1"/>
            </p:cNvSpPr>
            <p:nvPr/>
          </p:nvSpPr>
          <p:spPr bwMode="auto">
            <a:xfrm>
              <a:off x="1152" y="1056"/>
              <a:ext cx="336" cy="336"/>
            </a:xfrm>
            <a:prstGeom prst="ellipse">
              <a:avLst/>
            </a:prstGeom>
            <a:solidFill>
              <a:srgbClr val="99CCFF"/>
            </a:solidFill>
            <a:ln w="38100">
              <a:solidFill>
                <a:srgbClr val="000080"/>
              </a:solidFill>
              <a:round/>
              <a:headEnd/>
              <a:tailEnd/>
            </a:ln>
          </p:spPr>
          <p:txBody>
            <a:bodyPr wrap="none" anchor="ctr"/>
            <a:lstStyle/>
            <a:p>
              <a:pPr algn="ctr"/>
              <a:r>
                <a:rPr lang="en-US" sz="1200" b="1"/>
                <a:t>1</a:t>
              </a:r>
            </a:p>
          </p:txBody>
        </p:sp>
        <p:sp>
          <p:nvSpPr>
            <p:cNvPr id="22537" name="Oval 7"/>
            <p:cNvSpPr>
              <a:spLocks noChangeArrowheads="1"/>
            </p:cNvSpPr>
            <p:nvPr/>
          </p:nvSpPr>
          <p:spPr bwMode="auto">
            <a:xfrm>
              <a:off x="180" y="2049"/>
              <a:ext cx="731" cy="657"/>
            </a:xfrm>
            <a:prstGeom prst="ellipse">
              <a:avLst/>
            </a:prstGeom>
            <a:solidFill>
              <a:srgbClr val="99CCFF"/>
            </a:solidFill>
            <a:ln w="38100">
              <a:solidFill>
                <a:srgbClr val="000080"/>
              </a:solidFill>
              <a:round/>
              <a:headEnd/>
              <a:tailEnd/>
            </a:ln>
          </p:spPr>
          <p:txBody>
            <a:bodyPr anchor="ctr">
              <a:spAutoFit/>
            </a:bodyPr>
            <a:lstStyle/>
            <a:p>
              <a:pPr algn="ctr"/>
              <a:r>
                <a:rPr lang="en-US" sz="1200" b="1"/>
                <a:t>0</a:t>
              </a:r>
            </a:p>
            <a:p>
              <a:pPr algn="ctr"/>
              <a:r>
                <a:rPr lang="en-US" sz="1200" b="1"/>
                <a:t>Start</a:t>
              </a:r>
            </a:p>
          </p:txBody>
        </p:sp>
        <p:sp>
          <p:nvSpPr>
            <p:cNvPr id="22538" name="Oval 8"/>
            <p:cNvSpPr>
              <a:spLocks noChangeArrowheads="1"/>
            </p:cNvSpPr>
            <p:nvPr/>
          </p:nvSpPr>
          <p:spPr bwMode="auto">
            <a:xfrm>
              <a:off x="4032" y="1056"/>
              <a:ext cx="336" cy="336"/>
            </a:xfrm>
            <a:prstGeom prst="ellipse">
              <a:avLst/>
            </a:prstGeom>
            <a:solidFill>
              <a:srgbClr val="99CCFF"/>
            </a:solidFill>
            <a:ln w="38100">
              <a:solidFill>
                <a:srgbClr val="000080"/>
              </a:solidFill>
              <a:round/>
              <a:headEnd/>
              <a:tailEnd/>
            </a:ln>
          </p:spPr>
          <p:txBody>
            <a:bodyPr wrap="none" anchor="ctr"/>
            <a:lstStyle/>
            <a:p>
              <a:pPr algn="ctr"/>
              <a:r>
                <a:rPr lang="en-US" sz="1200" b="1"/>
                <a:t>4</a:t>
              </a:r>
            </a:p>
          </p:txBody>
        </p:sp>
        <p:sp>
          <p:nvSpPr>
            <p:cNvPr id="22539" name="Oval 9"/>
            <p:cNvSpPr>
              <a:spLocks noChangeArrowheads="1"/>
            </p:cNvSpPr>
            <p:nvPr/>
          </p:nvSpPr>
          <p:spPr bwMode="auto">
            <a:xfrm>
              <a:off x="2448" y="1056"/>
              <a:ext cx="336" cy="336"/>
            </a:xfrm>
            <a:prstGeom prst="ellipse">
              <a:avLst/>
            </a:prstGeom>
            <a:solidFill>
              <a:srgbClr val="99CCFF"/>
            </a:solidFill>
            <a:ln w="38100">
              <a:solidFill>
                <a:srgbClr val="000080"/>
              </a:solidFill>
              <a:round/>
              <a:headEnd/>
              <a:tailEnd/>
            </a:ln>
          </p:spPr>
          <p:txBody>
            <a:bodyPr wrap="none" anchor="ctr"/>
            <a:lstStyle/>
            <a:p>
              <a:pPr algn="ctr"/>
              <a:r>
                <a:rPr lang="en-US" sz="1200" b="1"/>
                <a:t>3</a:t>
              </a:r>
            </a:p>
          </p:txBody>
        </p:sp>
        <p:sp>
          <p:nvSpPr>
            <p:cNvPr id="22540" name="Oval 10"/>
            <p:cNvSpPr>
              <a:spLocks noChangeArrowheads="1"/>
            </p:cNvSpPr>
            <p:nvPr/>
          </p:nvSpPr>
          <p:spPr bwMode="auto">
            <a:xfrm>
              <a:off x="1440" y="3408"/>
              <a:ext cx="336" cy="336"/>
            </a:xfrm>
            <a:prstGeom prst="ellipse">
              <a:avLst/>
            </a:prstGeom>
            <a:solidFill>
              <a:srgbClr val="99CCFF"/>
            </a:solidFill>
            <a:ln w="38100">
              <a:solidFill>
                <a:srgbClr val="000080"/>
              </a:solidFill>
              <a:round/>
              <a:headEnd/>
              <a:tailEnd/>
            </a:ln>
          </p:spPr>
          <p:txBody>
            <a:bodyPr wrap="none" anchor="ctr"/>
            <a:lstStyle/>
            <a:p>
              <a:pPr algn="ctr"/>
              <a:r>
                <a:rPr lang="en-US" sz="1200" b="1"/>
                <a:t>2</a:t>
              </a:r>
            </a:p>
          </p:txBody>
        </p:sp>
        <p:cxnSp>
          <p:nvCxnSpPr>
            <p:cNvPr id="22541" name="AutoShape 11"/>
            <p:cNvCxnSpPr>
              <a:cxnSpLocks noChangeShapeType="1"/>
              <a:stCxn id="22537" idx="7"/>
              <a:endCxn id="22536" idx="3"/>
            </p:cNvCxnSpPr>
            <p:nvPr/>
          </p:nvCxnSpPr>
          <p:spPr bwMode="auto">
            <a:xfrm flipV="1">
              <a:off x="805" y="1355"/>
              <a:ext cx="396" cy="749"/>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2542" name="AutoShape 12"/>
            <p:cNvCxnSpPr>
              <a:cxnSpLocks noChangeShapeType="1"/>
              <a:stCxn id="22536" idx="4"/>
              <a:endCxn id="22540" idx="1"/>
            </p:cNvCxnSpPr>
            <p:nvPr/>
          </p:nvCxnSpPr>
          <p:spPr bwMode="auto">
            <a:xfrm>
              <a:off x="1320" y="1404"/>
              <a:ext cx="169" cy="2041"/>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2543" name="AutoShape 13"/>
            <p:cNvCxnSpPr>
              <a:cxnSpLocks noChangeShapeType="1"/>
              <a:stCxn id="22540" idx="7"/>
              <a:endCxn id="22538" idx="3"/>
            </p:cNvCxnSpPr>
            <p:nvPr/>
          </p:nvCxnSpPr>
          <p:spPr bwMode="auto">
            <a:xfrm flipV="1">
              <a:off x="1727" y="1355"/>
              <a:ext cx="2354" cy="209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2544" name="AutoShape 14"/>
            <p:cNvCxnSpPr>
              <a:cxnSpLocks noChangeShapeType="1"/>
              <a:stCxn id="22540" idx="6"/>
              <a:endCxn id="22555" idx="3"/>
            </p:cNvCxnSpPr>
            <p:nvPr/>
          </p:nvCxnSpPr>
          <p:spPr bwMode="auto">
            <a:xfrm flipV="1">
              <a:off x="1788" y="2655"/>
              <a:ext cx="3119" cy="921"/>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2545" name="AutoShape 15"/>
            <p:cNvCxnSpPr>
              <a:cxnSpLocks noChangeShapeType="1"/>
              <a:stCxn id="22540" idx="0"/>
              <a:endCxn id="22539" idx="3"/>
            </p:cNvCxnSpPr>
            <p:nvPr/>
          </p:nvCxnSpPr>
          <p:spPr bwMode="auto">
            <a:xfrm flipV="1">
              <a:off x="1608" y="1355"/>
              <a:ext cx="889" cy="2041"/>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2546" name="AutoShape 16"/>
            <p:cNvCxnSpPr>
              <a:cxnSpLocks noChangeShapeType="1"/>
              <a:stCxn id="22538" idx="5"/>
              <a:endCxn id="22555" idx="1"/>
            </p:cNvCxnSpPr>
            <p:nvPr/>
          </p:nvCxnSpPr>
          <p:spPr bwMode="auto">
            <a:xfrm>
              <a:off x="4319" y="1355"/>
              <a:ext cx="588" cy="756"/>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2547" name="AutoShape 17"/>
            <p:cNvCxnSpPr>
              <a:cxnSpLocks noChangeShapeType="1"/>
              <a:stCxn id="22539" idx="6"/>
              <a:endCxn id="22538" idx="2"/>
            </p:cNvCxnSpPr>
            <p:nvPr/>
          </p:nvCxnSpPr>
          <p:spPr bwMode="auto">
            <a:xfrm>
              <a:off x="2796" y="1224"/>
              <a:ext cx="1224" cy="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22548" name="Text Box 18"/>
            <p:cNvSpPr txBox="1">
              <a:spLocks noChangeArrowheads="1"/>
            </p:cNvSpPr>
            <p:nvPr/>
          </p:nvSpPr>
          <p:spPr bwMode="auto">
            <a:xfrm>
              <a:off x="745" y="1580"/>
              <a:ext cx="317" cy="474"/>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A</a:t>
              </a:r>
            </a:p>
            <a:p>
              <a:pPr algn="ctr" eaLnBrk="1" hangingPunct="1"/>
              <a:r>
                <a:rPr lang="en-US" sz="1200" b="1"/>
                <a:t>5</a:t>
              </a:r>
            </a:p>
          </p:txBody>
        </p:sp>
        <p:sp>
          <p:nvSpPr>
            <p:cNvPr id="22549" name="Text Box 19"/>
            <p:cNvSpPr txBox="1">
              <a:spLocks noChangeArrowheads="1"/>
            </p:cNvSpPr>
            <p:nvPr/>
          </p:nvSpPr>
          <p:spPr bwMode="auto">
            <a:xfrm>
              <a:off x="1223" y="2297"/>
              <a:ext cx="299" cy="473"/>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B</a:t>
              </a:r>
            </a:p>
            <a:p>
              <a:pPr algn="ctr" eaLnBrk="1" hangingPunct="1"/>
              <a:r>
                <a:rPr lang="en-US" sz="1200" b="1"/>
                <a:t>8</a:t>
              </a:r>
            </a:p>
          </p:txBody>
        </p:sp>
        <p:sp>
          <p:nvSpPr>
            <p:cNvPr id="22550" name="Text Box 20"/>
            <p:cNvSpPr txBox="1">
              <a:spLocks noChangeArrowheads="1"/>
            </p:cNvSpPr>
            <p:nvPr/>
          </p:nvSpPr>
          <p:spPr bwMode="auto">
            <a:xfrm>
              <a:off x="2767" y="2207"/>
              <a:ext cx="351" cy="473"/>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C</a:t>
              </a:r>
            </a:p>
            <a:p>
              <a:pPr algn="ctr" eaLnBrk="1" hangingPunct="1"/>
              <a:r>
                <a:rPr lang="en-US" sz="1200" b="1"/>
                <a:t>10</a:t>
              </a:r>
            </a:p>
          </p:txBody>
        </p:sp>
        <p:sp>
          <p:nvSpPr>
            <p:cNvPr id="22551" name="Text Box 21"/>
            <p:cNvSpPr txBox="1">
              <a:spLocks noChangeArrowheads="1"/>
            </p:cNvSpPr>
            <p:nvPr/>
          </p:nvSpPr>
          <p:spPr bwMode="auto">
            <a:xfrm>
              <a:off x="2036" y="1817"/>
              <a:ext cx="291" cy="473"/>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E</a:t>
              </a:r>
            </a:p>
            <a:p>
              <a:pPr algn="ctr" eaLnBrk="1" hangingPunct="1"/>
              <a:r>
                <a:rPr lang="en-US" sz="1200" b="1"/>
                <a:t>4</a:t>
              </a:r>
            </a:p>
          </p:txBody>
        </p:sp>
        <p:sp>
          <p:nvSpPr>
            <p:cNvPr id="22552" name="Text Box 22"/>
            <p:cNvSpPr txBox="1">
              <a:spLocks noChangeArrowheads="1"/>
            </p:cNvSpPr>
            <p:nvPr/>
          </p:nvSpPr>
          <p:spPr bwMode="auto">
            <a:xfrm>
              <a:off x="3188" y="2966"/>
              <a:ext cx="326" cy="474"/>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D</a:t>
              </a:r>
            </a:p>
            <a:p>
              <a:pPr algn="ctr" eaLnBrk="1" hangingPunct="1"/>
              <a:r>
                <a:rPr lang="en-US" sz="1200" b="1"/>
                <a:t>5</a:t>
              </a:r>
            </a:p>
          </p:txBody>
        </p:sp>
        <p:sp>
          <p:nvSpPr>
            <p:cNvPr id="22553" name="Text Box 23"/>
            <p:cNvSpPr txBox="1">
              <a:spLocks noChangeArrowheads="1"/>
            </p:cNvSpPr>
            <p:nvPr/>
          </p:nvSpPr>
          <p:spPr bwMode="auto">
            <a:xfrm>
              <a:off x="4532" y="1579"/>
              <a:ext cx="326" cy="473"/>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G</a:t>
              </a:r>
            </a:p>
            <a:p>
              <a:pPr algn="ctr" eaLnBrk="1" hangingPunct="1"/>
              <a:r>
                <a:rPr lang="en-US" sz="1200" b="1"/>
                <a:t>3</a:t>
              </a:r>
            </a:p>
          </p:txBody>
        </p:sp>
        <p:sp>
          <p:nvSpPr>
            <p:cNvPr id="22554" name="Text Box 24"/>
            <p:cNvSpPr txBox="1">
              <a:spLocks noChangeArrowheads="1"/>
            </p:cNvSpPr>
            <p:nvPr/>
          </p:nvSpPr>
          <p:spPr bwMode="auto">
            <a:xfrm>
              <a:off x="3105" y="1049"/>
              <a:ext cx="281" cy="473"/>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F</a:t>
              </a:r>
            </a:p>
            <a:p>
              <a:pPr algn="ctr" eaLnBrk="1" hangingPunct="1"/>
              <a:r>
                <a:rPr lang="en-US" sz="1200" b="1"/>
                <a:t>6</a:t>
              </a:r>
            </a:p>
          </p:txBody>
        </p:sp>
        <p:sp>
          <p:nvSpPr>
            <p:cNvPr id="22555" name="Oval 25"/>
            <p:cNvSpPr>
              <a:spLocks noChangeArrowheads="1"/>
            </p:cNvSpPr>
            <p:nvPr/>
          </p:nvSpPr>
          <p:spPr bwMode="auto">
            <a:xfrm>
              <a:off x="4801" y="2055"/>
              <a:ext cx="731" cy="657"/>
            </a:xfrm>
            <a:prstGeom prst="ellipse">
              <a:avLst/>
            </a:prstGeom>
            <a:solidFill>
              <a:srgbClr val="99CCFF"/>
            </a:solidFill>
            <a:ln w="38100">
              <a:solidFill>
                <a:srgbClr val="000080"/>
              </a:solidFill>
              <a:round/>
              <a:headEnd/>
              <a:tailEnd/>
            </a:ln>
          </p:spPr>
          <p:txBody>
            <a:bodyPr anchor="ctr">
              <a:spAutoFit/>
            </a:bodyPr>
            <a:lstStyle/>
            <a:p>
              <a:pPr algn="ctr"/>
              <a:r>
                <a:rPr lang="en-US" sz="1200" b="1"/>
                <a:t>5</a:t>
              </a:r>
            </a:p>
            <a:p>
              <a:pPr algn="ctr"/>
              <a:r>
                <a:rPr lang="en-US" sz="1200" b="1"/>
                <a:t>End</a:t>
              </a:r>
            </a:p>
          </p:txBody>
        </p:sp>
      </p:grpSp>
      <p:sp>
        <p:nvSpPr>
          <p:cNvPr id="3" name="Rectangle 2"/>
          <p:cNvSpPr/>
          <p:nvPr/>
        </p:nvSpPr>
        <p:spPr>
          <a:xfrm>
            <a:off x="609600" y="1628507"/>
            <a:ext cx="8077200" cy="1200329"/>
          </a:xfrm>
          <a:prstGeom prst="rect">
            <a:avLst/>
          </a:prstGeom>
        </p:spPr>
        <p:txBody>
          <a:bodyPr wrap="square">
            <a:spAutoFit/>
          </a:bodyPr>
          <a:lstStyle/>
          <a:p>
            <a:pPr algn="l"/>
            <a:r>
              <a:rPr lang="en-US" dirty="0"/>
              <a:t>Every network of this type has at least one </a:t>
            </a:r>
            <a:r>
              <a:rPr lang="en-US" i="1" dirty="0"/>
              <a:t>critical path</a:t>
            </a:r>
            <a:r>
              <a:rPr lang="en-US" dirty="0"/>
              <a:t>, consisting of a set of </a:t>
            </a:r>
            <a:r>
              <a:rPr lang="en-US" i="1" dirty="0"/>
              <a:t>critical activities. </a:t>
            </a:r>
            <a:endParaRPr lang="en-US" i="1" dirty="0" smtClean="0"/>
          </a:p>
          <a:p>
            <a:pPr algn="l"/>
            <a:endParaRPr lang="en-US" dirty="0"/>
          </a:p>
          <a:p>
            <a:pPr algn="l"/>
            <a:r>
              <a:rPr lang="en-US" dirty="0" smtClean="0"/>
              <a:t>In </a:t>
            </a:r>
            <a:r>
              <a:rPr lang="en-US" dirty="0"/>
              <a:t>this example, there are two critical paths: </a:t>
            </a:r>
            <a:r>
              <a:rPr lang="en-US" dirty="0" smtClean="0"/>
              <a:t>A-B-C-G </a:t>
            </a:r>
            <a:r>
              <a:rPr lang="en-US" dirty="0"/>
              <a:t>and A-B-E-F-G.</a:t>
            </a:r>
          </a:p>
        </p:txBody>
      </p:sp>
    </p:spTree>
    <p:extLst>
      <p:ext uri="{BB962C8B-B14F-4D97-AF65-F5344CB8AC3E}">
        <p14:creationId xmlns:p14="http://schemas.microsoft.com/office/powerpoint/2010/main" val="1298046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35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37DD47FE-A691-459E-8C22-D5540601F9DF}" type="slidenum">
              <a:rPr lang="en-US" sz="1400" smtClean="0"/>
              <a:pPr eaLnBrk="1" hangingPunct="1"/>
              <a:t>22</a:t>
            </a:fld>
            <a:endParaRPr lang="en-US" sz="1400" smtClean="0"/>
          </a:p>
        </p:txBody>
      </p:sp>
      <p:sp>
        <p:nvSpPr>
          <p:cNvPr id="23556" name="Rectangle 2"/>
          <p:cNvSpPr>
            <a:spLocks noGrp="1" noChangeArrowheads="1"/>
          </p:cNvSpPr>
          <p:nvPr>
            <p:ph type="title"/>
          </p:nvPr>
        </p:nvSpPr>
        <p:spPr/>
        <p:txBody>
          <a:bodyPr/>
          <a:lstStyle/>
          <a:p>
            <a:pPr eaLnBrk="1" hangingPunct="1"/>
            <a:r>
              <a:rPr lang="en-US" sz="4000" smtClean="0"/>
              <a:t>Conclusions</a:t>
            </a:r>
          </a:p>
        </p:txBody>
      </p:sp>
      <p:sp>
        <p:nvSpPr>
          <p:cNvPr id="23557" name="Rectangle 3"/>
          <p:cNvSpPr>
            <a:spLocks noChangeArrowheads="1"/>
          </p:cNvSpPr>
          <p:nvPr/>
        </p:nvSpPr>
        <p:spPr bwMode="auto">
          <a:xfrm>
            <a:off x="3514725" y="2857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23558" name="Rectangle 4"/>
          <p:cNvSpPr>
            <a:spLocks noChangeArrowheads="1"/>
          </p:cNvSpPr>
          <p:nvPr/>
        </p:nvSpPr>
        <p:spPr bwMode="auto">
          <a:xfrm>
            <a:off x="1219200" y="2286000"/>
            <a:ext cx="6172200"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800" dirty="0">
                <a:ea typeface="MS Mincho" pitchFamily="49" charset="-128"/>
              </a:rPr>
              <a:t>The project will take 26 days to complete.</a:t>
            </a:r>
          </a:p>
          <a:p>
            <a:pPr algn="l"/>
            <a:endParaRPr lang="en-US" dirty="0">
              <a:cs typeface="Times New Roman" pitchFamily="18" charset="0"/>
            </a:endParaRPr>
          </a:p>
          <a:p>
            <a:pPr algn="l" eaLnBrk="0" hangingPunct="0"/>
            <a:r>
              <a:rPr lang="en-US" sz="2800" dirty="0">
                <a:cs typeface="Times New Roman" pitchFamily="18" charset="0"/>
              </a:rPr>
              <a:t>The only activity that is not critical is the electrical </a:t>
            </a:r>
            <a:r>
              <a:rPr lang="en-US" sz="2800" dirty="0" smtClean="0">
                <a:cs typeface="Times New Roman" pitchFamily="18" charset="0"/>
              </a:rPr>
              <a:t>wiring (Activity D).</a:t>
            </a:r>
            <a:endParaRPr lang="en-US" sz="4800" dirty="0"/>
          </a:p>
        </p:txBody>
      </p:sp>
    </p:spTree>
    <p:extLst>
      <p:ext uri="{BB962C8B-B14F-4D97-AF65-F5344CB8AC3E}">
        <p14:creationId xmlns:p14="http://schemas.microsoft.com/office/powerpoint/2010/main" val="3173008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579" name="Rectangle 3"/>
          <p:cNvSpPr>
            <a:spLocks noGrp="1" noChangeArrowheads="1"/>
          </p:cNvSpPr>
          <p:nvPr>
            <p:ph type="title"/>
          </p:nvPr>
        </p:nvSpPr>
        <p:spPr>
          <a:xfrm>
            <a:off x="685800" y="609600"/>
            <a:ext cx="7772400" cy="685800"/>
          </a:xfrm>
          <a:noFill/>
        </p:spPr>
        <p:txBody>
          <a:bodyPr lIns="90488" tIns="44450" rIns="90488" bIns="44450" anchor="b"/>
          <a:lstStyle/>
          <a:p>
            <a:r>
              <a:rPr lang="en-US" sz="3600" smtClean="0"/>
              <a:t>Time-Cost Models</a:t>
            </a:r>
          </a:p>
        </p:txBody>
      </p:sp>
      <p:sp>
        <p:nvSpPr>
          <p:cNvPr id="367620" name="Rectangle 4"/>
          <p:cNvSpPr>
            <a:spLocks noGrp="1" noChangeArrowheads="1"/>
          </p:cNvSpPr>
          <p:nvPr>
            <p:ph type="body" idx="1"/>
          </p:nvPr>
        </p:nvSpPr>
        <p:spPr>
          <a:noFill/>
        </p:spPr>
        <p:txBody>
          <a:bodyPr lIns="90488" tIns="44450" rIns="90488" bIns="44450"/>
          <a:lstStyle/>
          <a:p>
            <a:r>
              <a:rPr lang="en-US" sz="2800" smtClean="0"/>
              <a:t>Basic Assumption:  Relationship between activity completion time and project cost</a:t>
            </a:r>
            <a:br>
              <a:rPr lang="en-US" sz="2800" smtClean="0"/>
            </a:br>
            <a:endParaRPr lang="en-US" sz="2800" smtClean="0"/>
          </a:p>
          <a:p>
            <a:r>
              <a:rPr lang="en-US" sz="2800" smtClean="0"/>
              <a:t>Time Cost Models:  Determine the optimum point in time-cost tradeoffs</a:t>
            </a:r>
          </a:p>
          <a:p>
            <a:pPr lvl="1">
              <a:buSzPct val="75000"/>
            </a:pPr>
            <a:r>
              <a:rPr lang="en-US" sz="2400" smtClean="0"/>
              <a:t>Activity direct costs</a:t>
            </a:r>
          </a:p>
          <a:p>
            <a:pPr lvl="1">
              <a:buSzPct val="75000"/>
            </a:pPr>
            <a:r>
              <a:rPr lang="en-US" sz="2400" smtClean="0"/>
              <a:t>Project indirect costs</a:t>
            </a:r>
          </a:p>
          <a:p>
            <a:pPr lvl="1">
              <a:buSzPct val="75000"/>
            </a:pPr>
            <a:r>
              <a:rPr lang="en-US" sz="2400" smtClean="0"/>
              <a:t>Activity completion times </a:t>
            </a:r>
          </a:p>
        </p:txBody>
      </p:sp>
    </p:spTree>
    <p:extLst>
      <p:ext uri="{BB962C8B-B14F-4D97-AF65-F5344CB8AC3E}">
        <p14:creationId xmlns:p14="http://schemas.microsoft.com/office/powerpoint/2010/main" val="417844944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7620">
                                            <p:txEl>
                                              <p:pRg st="0" end="0"/>
                                            </p:txEl>
                                          </p:spTgt>
                                        </p:tgtEl>
                                        <p:attrNameLst>
                                          <p:attrName>style.visibility</p:attrName>
                                        </p:attrNameLst>
                                      </p:cBhvr>
                                      <p:to>
                                        <p:strVal val="visible"/>
                                      </p:to>
                                    </p:set>
                                    <p:animEffect transition="in" filter="wipe(left)">
                                      <p:cBhvr>
                                        <p:cTn id="7" dur="500"/>
                                        <p:tgtEl>
                                          <p:spTgt spid="367620">
                                            <p:txEl>
                                              <p:pRg st="0" end="0"/>
                                            </p:txEl>
                                          </p:spTgt>
                                        </p:tgtEl>
                                      </p:cBhvr>
                                    </p:animEffect>
                                  </p:childTnLst>
                                  <p:subTnLst>
                                    <p:animClr clrSpc="rgb" dir="cw">
                                      <p:cBhvr override="childStyle">
                                        <p:cTn dur="1" fill="hold" display="0" masterRel="nextClick" afterEffect="1"/>
                                        <p:tgtEl>
                                          <p:spTgt spid="367620">
                                            <p:txEl>
                                              <p:pRg st="0" end="0"/>
                                            </p:txEl>
                                          </p:spTgt>
                                        </p:tgtEl>
                                        <p:attrNameLst>
                                          <p:attrName>ppt_c</p:attrName>
                                        </p:attrNameLst>
                                      </p:cBhvr>
                                      <p:to>
                                        <a:schemeClr val="accent2"/>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7620">
                                            <p:txEl>
                                              <p:pRg st="1" end="1"/>
                                            </p:txEl>
                                          </p:spTgt>
                                        </p:tgtEl>
                                        <p:attrNameLst>
                                          <p:attrName>style.visibility</p:attrName>
                                        </p:attrNameLst>
                                      </p:cBhvr>
                                      <p:to>
                                        <p:strVal val="visible"/>
                                      </p:to>
                                    </p:set>
                                    <p:animEffect transition="in" filter="wipe(left)">
                                      <p:cBhvr>
                                        <p:cTn id="12" dur="500"/>
                                        <p:tgtEl>
                                          <p:spTgt spid="367620">
                                            <p:txEl>
                                              <p:pRg st="1" end="1"/>
                                            </p:txEl>
                                          </p:spTgt>
                                        </p:tgtEl>
                                      </p:cBhvr>
                                    </p:animEffect>
                                  </p:childTnLst>
                                  <p:subTnLst>
                                    <p:animClr clrSpc="rgb" dir="cw">
                                      <p:cBhvr override="childStyle">
                                        <p:cTn dur="1" fill="hold" display="0" masterRel="nextClick" afterEffect="1"/>
                                        <p:tgtEl>
                                          <p:spTgt spid="367620">
                                            <p:txEl>
                                              <p:pRg st="1" end="1"/>
                                            </p:txEl>
                                          </p:spTgt>
                                        </p:tgtEl>
                                        <p:attrNameLst>
                                          <p:attrName>ppt_c</p:attrName>
                                        </p:attrNameLst>
                                      </p:cBhvr>
                                      <p:to>
                                        <a:schemeClr val="accent2"/>
                                      </p:to>
                                    </p:animClr>
                                  </p:subTnLst>
                                </p:cTn>
                              </p:par>
                              <p:par>
                                <p:cTn id="13" presetID="22" presetClass="entr" presetSubtype="8" fill="hold" grpId="0" nodeType="withEffect">
                                  <p:stCondLst>
                                    <p:cond delay="0"/>
                                  </p:stCondLst>
                                  <p:childTnLst>
                                    <p:set>
                                      <p:cBhvr>
                                        <p:cTn id="14" dur="1" fill="hold">
                                          <p:stCondLst>
                                            <p:cond delay="0"/>
                                          </p:stCondLst>
                                        </p:cTn>
                                        <p:tgtEl>
                                          <p:spTgt spid="367620">
                                            <p:txEl>
                                              <p:pRg st="2" end="2"/>
                                            </p:txEl>
                                          </p:spTgt>
                                        </p:tgtEl>
                                        <p:attrNameLst>
                                          <p:attrName>style.visibility</p:attrName>
                                        </p:attrNameLst>
                                      </p:cBhvr>
                                      <p:to>
                                        <p:strVal val="visible"/>
                                      </p:to>
                                    </p:set>
                                    <p:animEffect transition="in" filter="wipe(left)">
                                      <p:cBhvr>
                                        <p:cTn id="15" dur="500"/>
                                        <p:tgtEl>
                                          <p:spTgt spid="367620">
                                            <p:txEl>
                                              <p:pRg st="2" end="2"/>
                                            </p:txEl>
                                          </p:spTgt>
                                        </p:tgtEl>
                                      </p:cBhvr>
                                    </p:animEffect>
                                  </p:childTnLst>
                                  <p:subTnLst>
                                    <p:animClr clrSpc="rgb" dir="cw">
                                      <p:cBhvr override="childStyle">
                                        <p:cTn dur="1" fill="hold" display="0" masterRel="nextClick" afterEffect="1"/>
                                        <p:tgtEl>
                                          <p:spTgt spid="367620">
                                            <p:txEl>
                                              <p:pRg st="2" end="2"/>
                                            </p:txEl>
                                          </p:spTgt>
                                        </p:tgtEl>
                                        <p:attrNameLst>
                                          <p:attrName>ppt_c</p:attrName>
                                        </p:attrNameLst>
                                      </p:cBhvr>
                                      <p:to>
                                        <a:schemeClr val="accent2"/>
                                      </p:to>
                                    </p:animClr>
                                  </p:subTnLst>
                                </p:cTn>
                              </p:par>
                              <p:par>
                                <p:cTn id="16" presetID="22" presetClass="entr" presetSubtype="8" fill="hold" grpId="0" nodeType="withEffect">
                                  <p:stCondLst>
                                    <p:cond delay="0"/>
                                  </p:stCondLst>
                                  <p:childTnLst>
                                    <p:set>
                                      <p:cBhvr>
                                        <p:cTn id="17" dur="1" fill="hold">
                                          <p:stCondLst>
                                            <p:cond delay="0"/>
                                          </p:stCondLst>
                                        </p:cTn>
                                        <p:tgtEl>
                                          <p:spTgt spid="367620">
                                            <p:txEl>
                                              <p:pRg st="3" end="3"/>
                                            </p:txEl>
                                          </p:spTgt>
                                        </p:tgtEl>
                                        <p:attrNameLst>
                                          <p:attrName>style.visibility</p:attrName>
                                        </p:attrNameLst>
                                      </p:cBhvr>
                                      <p:to>
                                        <p:strVal val="visible"/>
                                      </p:to>
                                    </p:set>
                                    <p:animEffect transition="in" filter="wipe(left)">
                                      <p:cBhvr>
                                        <p:cTn id="18" dur="500"/>
                                        <p:tgtEl>
                                          <p:spTgt spid="367620">
                                            <p:txEl>
                                              <p:pRg st="3" end="3"/>
                                            </p:txEl>
                                          </p:spTgt>
                                        </p:tgtEl>
                                      </p:cBhvr>
                                    </p:animEffect>
                                  </p:childTnLst>
                                  <p:subTnLst>
                                    <p:animClr clrSpc="rgb" dir="cw">
                                      <p:cBhvr override="childStyle">
                                        <p:cTn dur="1" fill="hold" display="0" masterRel="nextClick" afterEffect="1"/>
                                        <p:tgtEl>
                                          <p:spTgt spid="367620">
                                            <p:txEl>
                                              <p:pRg st="3" end="3"/>
                                            </p:txEl>
                                          </p:spTgt>
                                        </p:tgtEl>
                                        <p:attrNameLst>
                                          <p:attrName>ppt_c</p:attrName>
                                        </p:attrNameLst>
                                      </p:cBhvr>
                                      <p:to>
                                        <a:schemeClr val="accent2"/>
                                      </p:to>
                                    </p:animClr>
                                  </p:subTnLst>
                                </p:cTn>
                              </p:par>
                              <p:par>
                                <p:cTn id="19" presetID="22" presetClass="entr" presetSubtype="8" fill="hold" grpId="0" nodeType="withEffect">
                                  <p:stCondLst>
                                    <p:cond delay="0"/>
                                  </p:stCondLst>
                                  <p:childTnLst>
                                    <p:set>
                                      <p:cBhvr>
                                        <p:cTn id="20" dur="1" fill="hold">
                                          <p:stCondLst>
                                            <p:cond delay="0"/>
                                          </p:stCondLst>
                                        </p:cTn>
                                        <p:tgtEl>
                                          <p:spTgt spid="367620">
                                            <p:txEl>
                                              <p:pRg st="4" end="4"/>
                                            </p:txEl>
                                          </p:spTgt>
                                        </p:tgtEl>
                                        <p:attrNameLst>
                                          <p:attrName>style.visibility</p:attrName>
                                        </p:attrNameLst>
                                      </p:cBhvr>
                                      <p:to>
                                        <p:strVal val="visible"/>
                                      </p:to>
                                    </p:set>
                                    <p:animEffect transition="in" filter="wipe(left)">
                                      <p:cBhvr>
                                        <p:cTn id="21" dur="500"/>
                                        <p:tgtEl>
                                          <p:spTgt spid="367620">
                                            <p:txEl>
                                              <p:pRg st="4" end="4"/>
                                            </p:txEl>
                                          </p:spTgt>
                                        </p:tgtEl>
                                      </p:cBhvr>
                                    </p:animEffect>
                                  </p:childTnLst>
                                  <p:subTnLst>
                                    <p:animClr clrSpc="rgb" dir="cw">
                                      <p:cBhvr override="childStyle">
                                        <p:cTn dur="1" fill="hold" display="0" masterRel="nextClick" afterEffect="1"/>
                                        <p:tgtEl>
                                          <p:spTgt spid="367620">
                                            <p:txEl>
                                              <p:pRg st="4" end="4"/>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20"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560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2702396A-C96D-441D-850D-9FDA96182CB5}" type="slidenum">
              <a:rPr lang="en-US" sz="1400" smtClean="0"/>
              <a:pPr eaLnBrk="1" hangingPunct="1"/>
              <a:t>24</a:t>
            </a:fld>
            <a:endParaRPr lang="en-US" sz="1400" smtClean="0"/>
          </a:p>
        </p:txBody>
      </p:sp>
      <p:sp>
        <p:nvSpPr>
          <p:cNvPr id="25604" name="Rectangle 2"/>
          <p:cNvSpPr>
            <a:spLocks noGrp="1" noChangeArrowheads="1"/>
          </p:cNvSpPr>
          <p:nvPr>
            <p:ph type="title"/>
          </p:nvPr>
        </p:nvSpPr>
        <p:spPr/>
        <p:txBody>
          <a:bodyPr/>
          <a:lstStyle/>
          <a:p>
            <a:pPr eaLnBrk="1" hangingPunct="1"/>
            <a:r>
              <a:rPr lang="en-US" sz="3600" smtClean="0"/>
              <a:t>Crashing Parameters</a:t>
            </a:r>
          </a:p>
        </p:txBody>
      </p:sp>
      <p:pic>
        <p:nvPicPr>
          <p:cNvPr id="2560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55825"/>
            <a:ext cx="914400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 Box 4"/>
          <p:cNvSpPr txBox="1">
            <a:spLocks noChangeArrowheads="1"/>
          </p:cNvSpPr>
          <p:nvPr/>
        </p:nvSpPr>
        <p:spPr bwMode="auto">
          <a:xfrm>
            <a:off x="990600" y="5045075"/>
            <a:ext cx="7543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l" eaLnBrk="1" hangingPunct="1"/>
            <a:r>
              <a:rPr lang="en-US" dirty="0"/>
              <a:t>What is the least expensive way to finish this project in 20 days? (This is hard!)</a:t>
            </a:r>
          </a:p>
        </p:txBody>
      </p:sp>
    </p:spTree>
    <p:extLst>
      <p:ext uri="{BB962C8B-B14F-4D97-AF65-F5344CB8AC3E}">
        <p14:creationId xmlns:p14="http://schemas.microsoft.com/office/powerpoint/2010/main" val="513520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662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E8CB094A-D9E4-4111-8165-6CADE8EFB60F}" type="slidenum">
              <a:rPr lang="en-US" sz="1400" smtClean="0"/>
              <a:pPr eaLnBrk="1" hangingPunct="1"/>
              <a:t>25</a:t>
            </a:fld>
            <a:endParaRPr lang="en-US" sz="1400" smtClean="0"/>
          </a:p>
        </p:txBody>
      </p:sp>
      <p:sp>
        <p:nvSpPr>
          <p:cNvPr id="26628" name="Rectangle 2"/>
          <p:cNvSpPr>
            <a:spLocks noGrp="1" noChangeArrowheads="1"/>
          </p:cNvSpPr>
          <p:nvPr>
            <p:ph type="title"/>
          </p:nvPr>
        </p:nvSpPr>
        <p:spPr>
          <a:noFill/>
        </p:spPr>
        <p:txBody>
          <a:bodyPr lIns="90488" tIns="44450" rIns="90488" bIns="44450" anchor="t"/>
          <a:lstStyle/>
          <a:p>
            <a:r>
              <a:rPr lang="en-US" sz="3200" smtClean="0"/>
              <a:t>CPM with Three Activity Time Estimates</a:t>
            </a:r>
          </a:p>
        </p:txBody>
      </p:sp>
      <p:pic>
        <p:nvPicPr>
          <p:cNvPr id="26629"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143000" y="1976438"/>
            <a:ext cx="11501438" cy="3509962"/>
          </a:xfrm>
          <a:noFill/>
        </p:spPr>
      </p:pic>
    </p:spTree>
    <p:extLst>
      <p:ext uri="{BB962C8B-B14F-4D97-AF65-F5344CB8AC3E}">
        <p14:creationId xmlns:p14="http://schemas.microsoft.com/office/powerpoint/2010/main" val="37372265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4"/>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7651"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9D3AE07D-9F17-4436-B776-734C7E2628A0}" type="slidenum">
              <a:rPr lang="en-US" sz="1400" smtClean="0"/>
              <a:pPr eaLnBrk="1" hangingPunct="1"/>
              <a:t>26</a:t>
            </a:fld>
            <a:endParaRPr lang="en-US" sz="1400" smtClean="0"/>
          </a:p>
        </p:txBody>
      </p:sp>
      <p:sp>
        <p:nvSpPr>
          <p:cNvPr id="27652" name="Rectangle 2"/>
          <p:cNvSpPr>
            <a:spLocks noGrp="1" noChangeArrowheads="1"/>
          </p:cNvSpPr>
          <p:nvPr>
            <p:ph type="title"/>
          </p:nvPr>
        </p:nvSpPr>
        <p:spPr>
          <a:noFill/>
        </p:spPr>
        <p:txBody>
          <a:bodyPr lIns="90488" tIns="44450" rIns="90488" bIns="44450" anchor="t"/>
          <a:lstStyle/>
          <a:p>
            <a:r>
              <a:rPr lang="en-US" smtClean="0"/>
              <a:t>Expected Time Calculations</a:t>
            </a:r>
          </a:p>
        </p:txBody>
      </p:sp>
      <p:pic>
        <p:nvPicPr>
          <p:cNvPr id="27653" name="Picture 3"/>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914400" y="4648200"/>
            <a:ext cx="7239000" cy="774700"/>
          </a:xfrm>
          <a:noFill/>
        </p:spPr>
      </p:pic>
      <p:pic>
        <p:nvPicPr>
          <p:cNvPr id="27654" name="Picture 4"/>
          <p:cNvPicPr>
            <a:picLocks noGrp="1" noChangeAspect="1" noChangeArrowheads="1"/>
          </p:cNvPicPr>
          <p:nvPr>
            <p:ph sz="half" idx="1"/>
          </p:nvPr>
        </p:nvPicPr>
        <p:blipFill>
          <a:blip r:embed="rId4" cstate="print">
            <a:extLst>
              <a:ext uri="{28A0092B-C50C-407E-A947-70E740481C1C}">
                <a14:useLocalDpi xmlns:a14="http://schemas.microsoft.com/office/drawing/2010/main" val="0"/>
              </a:ext>
            </a:extLst>
          </a:blip>
          <a:srcRect/>
          <a:stretch>
            <a:fillRect/>
          </a:stretch>
        </p:blipFill>
        <p:spPr>
          <a:xfrm>
            <a:off x="457200" y="1660525"/>
            <a:ext cx="8305800" cy="2454275"/>
          </a:xfrm>
          <a:noFill/>
        </p:spPr>
      </p:pic>
    </p:spTree>
    <p:extLst>
      <p:ext uri="{BB962C8B-B14F-4D97-AF65-F5344CB8AC3E}">
        <p14:creationId xmlns:p14="http://schemas.microsoft.com/office/powerpoint/2010/main" val="1309964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86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2E1B0A89-CEAD-44B2-8B0D-1926D2D1BAE5}" type="slidenum">
              <a:rPr lang="en-US" sz="1400" smtClean="0"/>
              <a:pPr eaLnBrk="1" hangingPunct="1"/>
              <a:t>27</a:t>
            </a:fld>
            <a:endParaRPr lang="en-US" sz="1400" smtClean="0"/>
          </a:p>
        </p:txBody>
      </p:sp>
      <p:sp>
        <p:nvSpPr>
          <p:cNvPr id="28676" name="Rectangle 2"/>
          <p:cNvSpPr>
            <a:spLocks noGrp="1" noChangeArrowheads="1"/>
          </p:cNvSpPr>
          <p:nvPr>
            <p:ph type="title"/>
          </p:nvPr>
        </p:nvSpPr>
        <p:spPr>
          <a:noFill/>
        </p:spPr>
        <p:txBody>
          <a:bodyPr lIns="90488" tIns="44450" rIns="90488" bIns="44450" anchor="t"/>
          <a:lstStyle/>
          <a:p>
            <a:r>
              <a:rPr lang="en-US" smtClean="0"/>
              <a:t>Expected Time Calculations</a:t>
            </a:r>
          </a:p>
        </p:txBody>
      </p:sp>
      <p:pic>
        <p:nvPicPr>
          <p:cNvPr id="28677"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381000" y="1905000"/>
            <a:ext cx="8458200" cy="2498725"/>
          </a:xfrm>
          <a:noFill/>
        </p:spPr>
      </p:pic>
      <p:sp>
        <p:nvSpPr>
          <p:cNvPr id="28678" name="Text Box 4"/>
          <p:cNvSpPr txBox="1">
            <a:spLocks noChangeArrowheads="1"/>
          </p:cNvSpPr>
          <p:nvPr/>
        </p:nvSpPr>
        <p:spPr bwMode="auto">
          <a:xfrm>
            <a:off x="609600" y="4800600"/>
            <a:ext cx="8305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l" eaLnBrk="1" hangingPunct="1"/>
            <a:r>
              <a:rPr lang="en-US" dirty="0"/>
              <a:t>Note: the expected time of an activity is not necessarily equal to the most likely time (although that is true in this problem).</a:t>
            </a:r>
          </a:p>
        </p:txBody>
      </p:sp>
    </p:spTree>
    <p:extLst>
      <p:ext uri="{BB962C8B-B14F-4D97-AF65-F5344CB8AC3E}">
        <p14:creationId xmlns:p14="http://schemas.microsoft.com/office/powerpoint/2010/main" val="41540011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96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9D0D4E8D-3E5E-4D03-BACB-11FEA99AA33B}" type="slidenum">
              <a:rPr lang="en-US" sz="1400" smtClean="0"/>
              <a:pPr eaLnBrk="1" hangingPunct="1"/>
              <a:t>28</a:t>
            </a:fld>
            <a:endParaRPr lang="en-US" sz="1400" smtClean="0"/>
          </a:p>
        </p:txBody>
      </p:sp>
      <p:sp>
        <p:nvSpPr>
          <p:cNvPr id="29700"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grpSp>
        <p:nvGrpSpPr>
          <p:cNvPr id="29701" name="Group 3"/>
          <p:cNvGrpSpPr>
            <a:grpSpLocks/>
          </p:cNvGrpSpPr>
          <p:nvPr/>
        </p:nvGrpSpPr>
        <p:grpSpPr bwMode="auto">
          <a:xfrm>
            <a:off x="838200" y="965200"/>
            <a:ext cx="7467600" cy="3759200"/>
            <a:chOff x="180" y="1049"/>
            <a:chExt cx="5352" cy="2695"/>
          </a:xfrm>
        </p:grpSpPr>
        <p:sp>
          <p:nvSpPr>
            <p:cNvPr id="29703" name="Oval 4"/>
            <p:cNvSpPr>
              <a:spLocks noChangeArrowheads="1"/>
            </p:cNvSpPr>
            <p:nvPr/>
          </p:nvSpPr>
          <p:spPr bwMode="auto">
            <a:xfrm>
              <a:off x="1152" y="1056"/>
              <a:ext cx="336" cy="336"/>
            </a:xfrm>
            <a:prstGeom prst="ellipse">
              <a:avLst/>
            </a:prstGeom>
            <a:solidFill>
              <a:srgbClr val="99CCFF"/>
            </a:solidFill>
            <a:ln w="38100">
              <a:solidFill>
                <a:srgbClr val="000080"/>
              </a:solidFill>
              <a:round/>
              <a:headEnd/>
              <a:tailEnd/>
            </a:ln>
          </p:spPr>
          <p:txBody>
            <a:bodyPr wrap="none" anchor="ctr"/>
            <a:lstStyle/>
            <a:p>
              <a:pPr algn="ctr"/>
              <a:r>
                <a:rPr lang="en-US" sz="1200" b="1"/>
                <a:t>1</a:t>
              </a:r>
            </a:p>
          </p:txBody>
        </p:sp>
        <p:sp>
          <p:nvSpPr>
            <p:cNvPr id="29704" name="Oval 5"/>
            <p:cNvSpPr>
              <a:spLocks noChangeArrowheads="1"/>
            </p:cNvSpPr>
            <p:nvPr/>
          </p:nvSpPr>
          <p:spPr bwMode="auto">
            <a:xfrm>
              <a:off x="180" y="2145"/>
              <a:ext cx="730" cy="464"/>
            </a:xfrm>
            <a:prstGeom prst="ellipse">
              <a:avLst/>
            </a:prstGeom>
            <a:solidFill>
              <a:srgbClr val="99CCFF"/>
            </a:solidFill>
            <a:ln w="38100">
              <a:solidFill>
                <a:srgbClr val="000080"/>
              </a:solidFill>
              <a:round/>
              <a:headEnd/>
              <a:tailEnd/>
            </a:ln>
          </p:spPr>
          <p:txBody>
            <a:bodyPr anchor="ctr">
              <a:spAutoFit/>
            </a:bodyPr>
            <a:lstStyle/>
            <a:p>
              <a:pPr algn="ctr"/>
              <a:r>
                <a:rPr lang="en-US" sz="1200" b="1"/>
                <a:t>0</a:t>
              </a:r>
            </a:p>
            <a:p>
              <a:pPr algn="ctr"/>
              <a:r>
                <a:rPr lang="en-US" sz="1200" b="1"/>
                <a:t>Start</a:t>
              </a:r>
            </a:p>
          </p:txBody>
        </p:sp>
        <p:sp>
          <p:nvSpPr>
            <p:cNvPr id="29705" name="Oval 6"/>
            <p:cNvSpPr>
              <a:spLocks noChangeArrowheads="1"/>
            </p:cNvSpPr>
            <p:nvPr/>
          </p:nvSpPr>
          <p:spPr bwMode="auto">
            <a:xfrm>
              <a:off x="4032" y="1056"/>
              <a:ext cx="336" cy="336"/>
            </a:xfrm>
            <a:prstGeom prst="ellipse">
              <a:avLst/>
            </a:prstGeom>
            <a:solidFill>
              <a:srgbClr val="99CCFF"/>
            </a:solidFill>
            <a:ln w="38100">
              <a:solidFill>
                <a:srgbClr val="000080"/>
              </a:solidFill>
              <a:round/>
              <a:headEnd/>
              <a:tailEnd/>
            </a:ln>
          </p:spPr>
          <p:txBody>
            <a:bodyPr wrap="none" anchor="ctr"/>
            <a:lstStyle/>
            <a:p>
              <a:pPr algn="ctr"/>
              <a:r>
                <a:rPr lang="en-US" sz="1200" b="1"/>
                <a:t>4</a:t>
              </a:r>
            </a:p>
          </p:txBody>
        </p:sp>
        <p:sp>
          <p:nvSpPr>
            <p:cNvPr id="29706" name="Oval 7"/>
            <p:cNvSpPr>
              <a:spLocks noChangeArrowheads="1"/>
            </p:cNvSpPr>
            <p:nvPr/>
          </p:nvSpPr>
          <p:spPr bwMode="auto">
            <a:xfrm>
              <a:off x="2448" y="1056"/>
              <a:ext cx="336" cy="336"/>
            </a:xfrm>
            <a:prstGeom prst="ellipse">
              <a:avLst/>
            </a:prstGeom>
            <a:solidFill>
              <a:srgbClr val="99CCFF"/>
            </a:solidFill>
            <a:ln w="38100">
              <a:solidFill>
                <a:srgbClr val="000080"/>
              </a:solidFill>
              <a:round/>
              <a:headEnd/>
              <a:tailEnd/>
            </a:ln>
          </p:spPr>
          <p:txBody>
            <a:bodyPr wrap="none" anchor="ctr"/>
            <a:lstStyle/>
            <a:p>
              <a:pPr algn="ctr"/>
              <a:r>
                <a:rPr lang="en-US" sz="1200" b="1"/>
                <a:t>3</a:t>
              </a:r>
            </a:p>
          </p:txBody>
        </p:sp>
        <p:sp>
          <p:nvSpPr>
            <p:cNvPr id="29707" name="Oval 8"/>
            <p:cNvSpPr>
              <a:spLocks noChangeArrowheads="1"/>
            </p:cNvSpPr>
            <p:nvPr/>
          </p:nvSpPr>
          <p:spPr bwMode="auto">
            <a:xfrm>
              <a:off x="1440" y="3408"/>
              <a:ext cx="336" cy="336"/>
            </a:xfrm>
            <a:prstGeom prst="ellipse">
              <a:avLst/>
            </a:prstGeom>
            <a:solidFill>
              <a:srgbClr val="99CCFF"/>
            </a:solidFill>
            <a:ln w="38100">
              <a:solidFill>
                <a:srgbClr val="000080"/>
              </a:solidFill>
              <a:round/>
              <a:headEnd/>
              <a:tailEnd/>
            </a:ln>
          </p:spPr>
          <p:txBody>
            <a:bodyPr wrap="none" anchor="ctr"/>
            <a:lstStyle/>
            <a:p>
              <a:pPr algn="ctr"/>
              <a:r>
                <a:rPr lang="en-US" sz="1200" b="1"/>
                <a:t>2</a:t>
              </a:r>
            </a:p>
          </p:txBody>
        </p:sp>
        <p:cxnSp>
          <p:nvCxnSpPr>
            <p:cNvPr id="29708" name="AutoShape 9"/>
            <p:cNvCxnSpPr>
              <a:cxnSpLocks noChangeShapeType="1"/>
              <a:stCxn id="29704" idx="7"/>
              <a:endCxn id="29703" idx="3"/>
            </p:cNvCxnSpPr>
            <p:nvPr/>
          </p:nvCxnSpPr>
          <p:spPr bwMode="auto">
            <a:xfrm flipV="1">
              <a:off x="805" y="1355"/>
              <a:ext cx="396" cy="749"/>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9709" name="AutoShape 10"/>
            <p:cNvCxnSpPr>
              <a:cxnSpLocks noChangeShapeType="1"/>
              <a:stCxn id="29703" idx="4"/>
              <a:endCxn id="29707" idx="1"/>
            </p:cNvCxnSpPr>
            <p:nvPr/>
          </p:nvCxnSpPr>
          <p:spPr bwMode="auto">
            <a:xfrm>
              <a:off x="1320" y="1404"/>
              <a:ext cx="169" cy="2041"/>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9710" name="AutoShape 11"/>
            <p:cNvCxnSpPr>
              <a:cxnSpLocks noChangeShapeType="1"/>
              <a:stCxn id="29707" idx="7"/>
              <a:endCxn id="29705" idx="3"/>
            </p:cNvCxnSpPr>
            <p:nvPr/>
          </p:nvCxnSpPr>
          <p:spPr bwMode="auto">
            <a:xfrm flipV="1">
              <a:off x="1727" y="1355"/>
              <a:ext cx="2354" cy="209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9711" name="AutoShape 12"/>
            <p:cNvCxnSpPr>
              <a:cxnSpLocks noChangeShapeType="1"/>
              <a:stCxn id="29707" idx="6"/>
              <a:endCxn id="29722" idx="3"/>
            </p:cNvCxnSpPr>
            <p:nvPr/>
          </p:nvCxnSpPr>
          <p:spPr bwMode="auto">
            <a:xfrm flipV="1">
              <a:off x="1788" y="2655"/>
              <a:ext cx="3119" cy="921"/>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9712" name="AutoShape 13"/>
            <p:cNvCxnSpPr>
              <a:cxnSpLocks noChangeShapeType="1"/>
              <a:stCxn id="29707" idx="0"/>
              <a:endCxn id="29706" idx="3"/>
            </p:cNvCxnSpPr>
            <p:nvPr/>
          </p:nvCxnSpPr>
          <p:spPr bwMode="auto">
            <a:xfrm flipV="1">
              <a:off x="1608" y="1355"/>
              <a:ext cx="889" cy="2041"/>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9713" name="AutoShape 14"/>
            <p:cNvCxnSpPr>
              <a:cxnSpLocks noChangeShapeType="1"/>
              <a:stCxn id="29705" idx="5"/>
              <a:endCxn id="29722" idx="1"/>
            </p:cNvCxnSpPr>
            <p:nvPr/>
          </p:nvCxnSpPr>
          <p:spPr bwMode="auto">
            <a:xfrm>
              <a:off x="4319" y="1355"/>
              <a:ext cx="588" cy="756"/>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9714" name="AutoShape 15"/>
            <p:cNvCxnSpPr>
              <a:cxnSpLocks noChangeShapeType="1"/>
              <a:stCxn id="29706" idx="6"/>
              <a:endCxn id="29705" idx="2"/>
            </p:cNvCxnSpPr>
            <p:nvPr/>
          </p:nvCxnSpPr>
          <p:spPr bwMode="auto">
            <a:xfrm>
              <a:off x="2796" y="1224"/>
              <a:ext cx="1224" cy="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29715" name="Text Box 16"/>
            <p:cNvSpPr txBox="1">
              <a:spLocks noChangeArrowheads="1"/>
            </p:cNvSpPr>
            <p:nvPr/>
          </p:nvSpPr>
          <p:spPr bwMode="auto">
            <a:xfrm>
              <a:off x="791" y="1580"/>
              <a:ext cx="224" cy="335"/>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A</a:t>
              </a:r>
            </a:p>
            <a:p>
              <a:pPr algn="ctr" eaLnBrk="1" hangingPunct="1"/>
              <a:r>
                <a:rPr lang="en-US" sz="1200" b="1"/>
                <a:t>5</a:t>
              </a:r>
            </a:p>
          </p:txBody>
        </p:sp>
        <p:sp>
          <p:nvSpPr>
            <p:cNvPr id="29716" name="Text Box 17"/>
            <p:cNvSpPr txBox="1">
              <a:spLocks noChangeArrowheads="1"/>
            </p:cNvSpPr>
            <p:nvPr/>
          </p:nvSpPr>
          <p:spPr bwMode="auto">
            <a:xfrm>
              <a:off x="1267" y="2297"/>
              <a:ext cx="211" cy="335"/>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B</a:t>
              </a:r>
            </a:p>
            <a:p>
              <a:pPr algn="ctr" eaLnBrk="1" hangingPunct="1"/>
              <a:r>
                <a:rPr lang="en-US" sz="1200" b="1"/>
                <a:t>8</a:t>
              </a:r>
            </a:p>
          </p:txBody>
        </p:sp>
        <p:sp>
          <p:nvSpPr>
            <p:cNvPr id="29717" name="Text Box 18"/>
            <p:cNvSpPr txBox="1">
              <a:spLocks noChangeArrowheads="1"/>
            </p:cNvSpPr>
            <p:nvPr/>
          </p:nvSpPr>
          <p:spPr bwMode="auto">
            <a:xfrm>
              <a:off x="2818" y="2206"/>
              <a:ext cx="248" cy="335"/>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C</a:t>
              </a:r>
            </a:p>
            <a:p>
              <a:pPr algn="ctr" eaLnBrk="1" hangingPunct="1"/>
              <a:r>
                <a:rPr lang="en-US" sz="1200" b="1"/>
                <a:t>10</a:t>
              </a:r>
            </a:p>
          </p:txBody>
        </p:sp>
        <p:sp>
          <p:nvSpPr>
            <p:cNvPr id="29718" name="Text Box 19"/>
            <p:cNvSpPr txBox="1">
              <a:spLocks noChangeArrowheads="1"/>
            </p:cNvSpPr>
            <p:nvPr/>
          </p:nvSpPr>
          <p:spPr bwMode="auto">
            <a:xfrm>
              <a:off x="2078" y="1817"/>
              <a:ext cx="206" cy="335"/>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E</a:t>
              </a:r>
            </a:p>
            <a:p>
              <a:pPr algn="ctr" eaLnBrk="1" hangingPunct="1"/>
              <a:r>
                <a:rPr lang="en-US" sz="1200" b="1"/>
                <a:t>4</a:t>
              </a:r>
            </a:p>
          </p:txBody>
        </p:sp>
        <p:sp>
          <p:nvSpPr>
            <p:cNvPr id="29719" name="Text Box 20"/>
            <p:cNvSpPr txBox="1">
              <a:spLocks noChangeArrowheads="1"/>
            </p:cNvSpPr>
            <p:nvPr/>
          </p:nvSpPr>
          <p:spPr bwMode="auto">
            <a:xfrm>
              <a:off x="3236" y="2966"/>
              <a:ext cx="230" cy="334"/>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D</a:t>
              </a:r>
            </a:p>
            <a:p>
              <a:pPr algn="ctr" eaLnBrk="1" hangingPunct="1"/>
              <a:r>
                <a:rPr lang="en-US" sz="1200" b="1"/>
                <a:t>5</a:t>
              </a:r>
            </a:p>
          </p:txBody>
        </p:sp>
        <p:sp>
          <p:nvSpPr>
            <p:cNvPr id="29720" name="Text Box 21"/>
            <p:cNvSpPr txBox="1">
              <a:spLocks noChangeArrowheads="1"/>
            </p:cNvSpPr>
            <p:nvPr/>
          </p:nvSpPr>
          <p:spPr bwMode="auto">
            <a:xfrm>
              <a:off x="4580" y="1579"/>
              <a:ext cx="230" cy="335"/>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G</a:t>
              </a:r>
            </a:p>
            <a:p>
              <a:pPr algn="ctr" eaLnBrk="1" hangingPunct="1"/>
              <a:r>
                <a:rPr lang="en-US" sz="1200" b="1"/>
                <a:t>3</a:t>
              </a:r>
            </a:p>
          </p:txBody>
        </p:sp>
        <p:sp>
          <p:nvSpPr>
            <p:cNvPr id="29721" name="Text Box 22"/>
            <p:cNvSpPr txBox="1">
              <a:spLocks noChangeArrowheads="1"/>
            </p:cNvSpPr>
            <p:nvPr/>
          </p:nvSpPr>
          <p:spPr bwMode="auto">
            <a:xfrm>
              <a:off x="3146" y="1049"/>
              <a:ext cx="199" cy="335"/>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200" b="1"/>
                <a:t>F</a:t>
              </a:r>
            </a:p>
            <a:p>
              <a:pPr algn="ctr" eaLnBrk="1" hangingPunct="1"/>
              <a:r>
                <a:rPr lang="en-US" sz="1200" b="1"/>
                <a:t>6</a:t>
              </a:r>
            </a:p>
          </p:txBody>
        </p:sp>
        <p:sp>
          <p:nvSpPr>
            <p:cNvPr id="29722" name="Oval 23"/>
            <p:cNvSpPr>
              <a:spLocks noChangeArrowheads="1"/>
            </p:cNvSpPr>
            <p:nvPr/>
          </p:nvSpPr>
          <p:spPr bwMode="auto">
            <a:xfrm>
              <a:off x="4802" y="2151"/>
              <a:ext cx="730" cy="464"/>
            </a:xfrm>
            <a:prstGeom prst="ellipse">
              <a:avLst/>
            </a:prstGeom>
            <a:solidFill>
              <a:srgbClr val="99CCFF"/>
            </a:solidFill>
            <a:ln w="38100">
              <a:solidFill>
                <a:srgbClr val="000080"/>
              </a:solidFill>
              <a:round/>
              <a:headEnd/>
              <a:tailEnd/>
            </a:ln>
          </p:spPr>
          <p:txBody>
            <a:bodyPr anchor="ctr">
              <a:spAutoFit/>
            </a:bodyPr>
            <a:lstStyle/>
            <a:p>
              <a:pPr algn="ctr"/>
              <a:r>
                <a:rPr lang="en-US" sz="1200" b="1"/>
                <a:t>5</a:t>
              </a:r>
            </a:p>
            <a:p>
              <a:pPr algn="ctr"/>
              <a:r>
                <a:rPr lang="en-US" sz="1200" b="1"/>
                <a:t>End</a:t>
              </a:r>
            </a:p>
          </p:txBody>
        </p:sp>
      </p:grpSp>
      <p:sp>
        <p:nvSpPr>
          <p:cNvPr id="29702" name="Text Box 24"/>
          <p:cNvSpPr txBox="1">
            <a:spLocks noChangeArrowheads="1"/>
          </p:cNvSpPr>
          <p:nvPr/>
        </p:nvSpPr>
        <p:spPr bwMode="auto">
          <a:xfrm>
            <a:off x="609600" y="4968875"/>
            <a:ext cx="830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l" eaLnBrk="1" hangingPunct="1"/>
            <a:r>
              <a:rPr lang="en-US" dirty="0"/>
              <a:t>The sum of the critical path expected times is the expected duration of the whole project (in this case, 26 days).</a:t>
            </a:r>
          </a:p>
        </p:txBody>
      </p:sp>
    </p:spTree>
    <p:extLst>
      <p:ext uri="{BB962C8B-B14F-4D97-AF65-F5344CB8AC3E}">
        <p14:creationId xmlns:p14="http://schemas.microsoft.com/office/powerpoint/2010/main" val="1930398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0723"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89574AF7-F927-4BD7-A95C-1E83F00FB48C}" type="slidenum">
              <a:rPr lang="en-US" sz="1400" smtClean="0"/>
              <a:pPr eaLnBrk="1" hangingPunct="1"/>
              <a:t>29</a:t>
            </a:fld>
            <a:endParaRPr lang="en-US" sz="1400" smtClean="0"/>
          </a:p>
        </p:txBody>
      </p:sp>
      <p:sp>
        <p:nvSpPr>
          <p:cNvPr id="30724" name="Rectangle 2"/>
          <p:cNvSpPr>
            <a:spLocks noChangeArrowheads="1"/>
          </p:cNvSpPr>
          <p:nvPr/>
        </p:nvSpPr>
        <p:spPr bwMode="auto">
          <a:xfrm>
            <a:off x="533400" y="838200"/>
            <a:ext cx="8004175" cy="952500"/>
          </a:xfrm>
          <a:prstGeom prst="rect">
            <a:avLst/>
          </a:prstGeom>
          <a:solidFill>
            <a:srgbClr val="FFFF99"/>
          </a:solidFill>
          <a:ln w="9525">
            <a:solidFill>
              <a:schemeClr val="tx1"/>
            </a:solidFill>
            <a:miter lim="800000"/>
            <a:headEnd/>
            <a:tailEnd/>
          </a:ln>
          <a:effectLst>
            <a:outerShdw dist="107763" dir="2700000" algn="ctr" rotWithShape="0">
              <a:schemeClr val="bg2"/>
            </a:outerShdw>
          </a:effectLst>
        </p:spPr>
        <p:txBody>
          <a:bodyPr wrap="none" lIns="90488" tIns="44450" rIns="90488" bIns="44450">
            <a:spAutoFit/>
          </a:bodyPr>
          <a:lstStyle/>
          <a:p>
            <a:pPr eaLnBrk="0" hangingPunct="0"/>
            <a:r>
              <a:rPr lang="en-US" sz="2800"/>
              <a:t>What is the probability of finishing this project in </a:t>
            </a:r>
          </a:p>
          <a:p>
            <a:pPr eaLnBrk="0" hangingPunct="0"/>
            <a:r>
              <a:rPr lang="en-US" sz="2800"/>
              <a:t>less than 25 days?</a:t>
            </a:r>
          </a:p>
        </p:txBody>
      </p:sp>
      <p:graphicFrame>
        <p:nvGraphicFramePr>
          <p:cNvPr id="30725" name="Object 3"/>
          <p:cNvGraphicFramePr>
            <a:graphicFrameLocks/>
          </p:cNvGraphicFramePr>
          <p:nvPr/>
        </p:nvGraphicFramePr>
        <p:xfrm>
          <a:off x="5410200" y="5334000"/>
          <a:ext cx="2138363" cy="1111250"/>
        </p:xfrm>
        <a:graphic>
          <a:graphicData uri="http://schemas.openxmlformats.org/presentationml/2006/ole">
            <mc:AlternateContent xmlns:mc="http://schemas.openxmlformats.org/markup-compatibility/2006">
              <mc:Choice xmlns:v="urn:schemas-microsoft-com:vml" Requires="v">
                <p:oleObj spid="_x0000_s79876" r:id="rId4" imgW="2138363" imgH="1111250" progId="Equation.3">
                  <p:embed/>
                </p:oleObj>
              </mc:Choice>
              <mc:Fallback>
                <p:oleObj r:id="rId4" imgW="2138363" imgH="111125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5334000"/>
                        <a:ext cx="2138363" cy="1111250"/>
                      </a:xfrm>
                      <a:prstGeom prst="rect">
                        <a:avLst/>
                      </a:prstGeom>
                      <a:solidFill>
                        <a:srgbClr val="A6F695"/>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spTree>
    <p:extLst>
      <p:ext uri="{BB962C8B-B14F-4D97-AF65-F5344CB8AC3E}">
        <p14:creationId xmlns:p14="http://schemas.microsoft.com/office/powerpoint/2010/main" val="4195779832"/>
      </p:ext>
    </p:extLst>
  </p:cSld>
  <p:clrMapOvr>
    <a:masterClrMapping/>
  </p:clrMapOvr>
  <p:transition>
    <p:strips/>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1747"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08D07439-EDC9-416A-A05F-4BC2B5B7B34D}" type="slidenum">
              <a:rPr lang="en-US" sz="1400" smtClean="0"/>
              <a:pPr eaLnBrk="1" hangingPunct="1"/>
              <a:t>30</a:t>
            </a:fld>
            <a:endParaRPr lang="en-US" sz="1400" smtClean="0"/>
          </a:p>
        </p:txBody>
      </p:sp>
      <p:sp>
        <p:nvSpPr>
          <p:cNvPr id="31748" name="Rectangle 2"/>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anchor="ctr">
            <a:spAutoFit/>
          </a:bodyPr>
          <a:lstStyle/>
          <a:p>
            <a:endParaRPr lang="en-US"/>
          </a:p>
        </p:txBody>
      </p:sp>
      <p:graphicFrame>
        <p:nvGraphicFramePr>
          <p:cNvPr id="31749" name="Object 3"/>
          <p:cNvGraphicFramePr>
            <a:graphicFrameLocks noChangeAspect="1"/>
          </p:cNvGraphicFramePr>
          <p:nvPr/>
        </p:nvGraphicFramePr>
        <p:xfrm>
          <a:off x="609600" y="1035050"/>
          <a:ext cx="8077200" cy="869950"/>
        </p:xfrm>
        <a:graphic>
          <a:graphicData uri="http://schemas.openxmlformats.org/presentationml/2006/ole">
            <mc:AlternateContent xmlns:mc="http://schemas.openxmlformats.org/markup-compatibility/2006">
              <mc:Choice xmlns:v="urn:schemas-microsoft-com:vml" Requires="v">
                <p:oleObj spid="_x0000_s80900" name="Equation" r:id="rId4" imgW="4241800" imgH="457200" progId="Equation.3">
                  <p:embed/>
                </p:oleObj>
              </mc:Choice>
              <mc:Fallback>
                <p:oleObj name="Equation" r:id="rId4" imgW="42418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035050"/>
                        <a:ext cx="807720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175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0388" y="2681288"/>
            <a:ext cx="8126412"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107586610"/>
      </p:ext>
    </p:extLst>
  </p:cSld>
  <p:clrMapOvr>
    <a:masterClrMapping/>
  </p:clrMapOvr>
  <p:transition>
    <p:strips/>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2771"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DD900841-FBD3-4139-9BD6-CAC73E0FCB49}" type="slidenum">
              <a:rPr lang="en-US" sz="1400" smtClean="0"/>
              <a:pPr eaLnBrk="1" hangingPunct="1"/>
              <a:t>31</a:t>
            </a:fld>
            <a:endParaRPr lang="en-US" sz="1400" smtClean="0"/>
          </a:p>
        </p:txBody>
      </p:sp>
      <p:sp>
        <p:nvSpPr>
          <p:cNvPr id="32772" name="Rectangle 4"/>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anchor="ctr">
            <a:spAutoFit/>
          </a:bodyPr>
          <a:lstStyle/>
          <a:p>
            <a:endParaRPr lang="en-US"/>
          </a:p>
        </p:txBody>
      </p:sp>
      <p:sp>
        <p:nvSpPr>
          <p:cNvPr id="32773" name="Rectangle 6"/>
          <p:cNvSpPr>
            <a:spLocks noChangeArrowheads="1"/>
          </p:cNvSpPr>
          <p:nvPr/>
        </p:nvSpPr>
        <p:spPr bwMode="auto">
          <a:xfrm>
            <a:off x="457200" y="4572000"/>
            <a:ext cx="8229600" cy="13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8438" tIns="100013" rIns="198438" bIns="100013">
            <a:spAutoFit/>
          </a:bodyPr>
          <a:lstStyle/>
          <a:p>
            <a:pPr algn="l" defTabSz="1974850" eaLnBrk="0" hangingPunct="0"/>
            <a:r>
              <a:rPr lang="en-US" sz="2400" dirty="0"/>
              <a:t>Sum the </a:t>
            </a:r>
            <a:r>
              <a:rPr lang="en-US" sz="2400" dirty="0" smtClean="0"/>
              <a:t>variances </a:t>
            </a:r>
            <a:r>
              <a:rPr lang="en-US" sz="2400" dirty="0"/>
              <a:t>along the critical path. </a:t>
            </a:r>
          </a:p>
          <a:p>
            <a:pPr algn="l" defTabSz="1974850" eaLnBrk="0" hangingPunct="0"/>
            <a:r>
              <a:rPr lang="en-US" sz="2400" dirty="0"/>
              <a:t>(In this case, with two critical paths, we’ll take the one with the larger variance.)</a:t>
            </a:r>
          </a:p>
        </p:txBody>
      </p:sp>
      <p:graphicFrame>
        <p:nvGraphicFramePr>
          <p:cNvPr id="32774" name="Object 7"/>
          <p:cNvGraphicFramePr>
            <a:graphicFrameLocks/>
          </p:cNvGraphicFramePr>
          <p:nvPr/>
        </p:nvGraphicFramePr>
        <p:xfrm>
          <a:off x="3429000" y="3505200"/>
          <a:ext cx="2057400" cy="762000"/>
        </p:xfrm>
        <a:graphic>
          <a:graphicData uri="http://schemas.openxmlformats.org/presentationml/2006/ole">
            <mc:AlternateContent xmlns:mc="http://schemas.openxmlformats.org/markup-compatibility/2006">
              <mc:Choice xmlns:v="urn:schemas-microsoft-com:vml" Requires="v">
                <p:oleObj spid="_x0000_s81924" name="Equation" r:id="rId4" imgW="622030" imgH="253890" progId="Equation.3">
                  <p:embed/>
                </p:oleObj>
              </mc:Choice>
              <mc:Fallback>
                <p:oleObj name="Equation" r:id="rId4" imgW="622030" imgH="25389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3505200"/>
                        <a:ext cx="2057400" cy="762000"/>
                      </a:xfrm>
                      <a:prstGeom prst="rect">
                        <a:avLst/>
                      </a:prstGeom>
                      <a:solidFill>
                        <a:srgbClr val="99CCFF"/>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pic>
        <p:nvPicPr>
          <p:cNvPr id="32775"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 y="381000"/>
            <a:ext cx="8839200"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270747"/>
      </p:ext>
    </p:extLst>
  </p:cSld>
  <p:clrMapOvr>
    <a:masterClrMapping/>
  </p:clrMapOvr>
  <p:transition>
    <p:strips/>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3795"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E8593639-A8D6-45B5-8D30-A503FF23A5E7}" type="slidenum">
              <a:rPr lang="en-US" sz="1400" smtClean="0"/>
              <a:pPr eaLnBrk="1" hangingPunct="1"/>
              <a:t>32</a:t>
            </a:fld>
            <a:endParaRPr lang="en-US" sz="1400" smtClean="0"/>
          </a:p>
        </p:txBody>
      </p:sp>
      <p:sp>
        <p:nvSpPr>
          <p:cNvPr id="33796" name="Rectangle 2"/>
          <p:cNvSpPr>
            <a:spLocks noChangeArrowheads="1"/>
          </p:cNvSpPr>
          <p:nvPr/>
        </p:nvSpPr>
        <p:spPr bwMode="auto">
          <a:xfrm>
            <a:off x="442913" y="5487988"/>
            <a:ext cx="8394700" cy="952500"/>
          </a:xfrm>
          <a:prstGeom prst="rect">
            <a:avLst/>
          </a:prstGeom>
          <a:solidFill>
            <a:srgbClr val="CCFFFF"/>
          </a:solidFill>
          <a:ln w="9525">
            <a:solidFill>
              <a:schemeClr val="tx1"/>
            </a:solidFill>
            <a:miter lim="800000"/>
            <a:headEnd/>
            <a:tailEnd/>
          </a:ln>
          <a:effectLst>
            <a:outerShdw dist="107763" dir="2700000" algn="ctr" rotWithShape="0">
              <a:schemeClr val="bg2"/>
            </a:outerShdw>
          </a:effectLst>
        </p:spPr>
        <p:txBody>
          <a:bodyPr lIns="90488" tIns="44450" rIns="90488" bIns="44450">
            <a:spAutoFit/>
          </a:bodyPr>
          <a:lstStyle/>
          <a:p>
            <a:pPr algn="l" eaLnBrk="0" hangingPunct="0"/>
            <a:r>
              <a:rPr lang="en-US" sz="2800" dirty="0"/>
              <a:t>There is a 28.19% probability that this project will be completed in less than 25 days.</a:t>
            </a:r>
          </a:p>
        </p:txBody>
      </p:sp>
      <p:sp>
        <p:nvSpPr>
          <p:cNvPr id="33797" name="Rectangle 3"/>
          <p:cNvSpPr>
            <a:spLocks noChangeArrowheads="1"/>
          </p:cNvSpPr>
          <p:nvPr/>
        </p:nvSpPr>
        <p:spPr bwMode="auto">
          <a:xfrm>
            <a:off x="381000" y="4648200"/>
            <a:ext cx="8051800" cy="525463"/>
          </a:xfrm>
          <a:prstGeom prst="rect">
            <a:avLst/>
          </a:prstGeom>
          <a:solidFill>
            <a:srgbClr val="A6F695"/>
          </a:solidFill>
          <a:ln w="9525">
            <a:solidFill>
              <a:schemeClr val="tx1"/>
            </a:solidFill>
            <a:miter lim="800000"/>
            <a:headEnd/>
            <a:tailEnd/>
          </a:ln>
          <a:effectLst>
            <a:outerShdw dist="107763" dir="2700000" algn="ctr" rotWithShape="0">
              <a:schemeClr val="bg2"/>
            </a:outerShdw>
          </a:effectLst>
        </p:spPr>
        <p:txBody>
          <a:bodyPr wrap="none" lIns="90488" tIns="44450" rIns="90488" bIns="44450">
            <a:spAutoFit/>
          </a:bodyPr>
          <a:lstStyle/>
          <a:p>
            <a:pPr eaLnBrk="0" hangingPunct="0"/>
            <a:r>
              <a:rPr lang="en-US" sz="2800"/>
              <a:t>p(Z &lt; -.156)  = .438, or 43.8 % (NORMSDIST(-.156)</a:t>
            </a:r>
          </a:p>
        </p:txBody>
      </p:sp>
      <p:graphicFrame>
        <p:nvGraphicFramePr>
          <p:cNvPr id="33798" name="Object 4"/>
          <p:cNvGraphicFramePr>
            <a:graphicFrameLocks/>
          </p:cNvGraphicFramePr>
          <p:nvPr/>
        </p:nvGraphicFramePr>
        <p:xfrm>
          <a:off x="381000" y="381000"/>
          <a:ext cx="6096000" cy="1371600"/>
        </p:xfrm>
        <a:graphic>
          <a:graphicData uri="http://schemas.openxmlformats.org/presentationml/2006/ole">
            <mc:AlternateContent xmlns:mc="http://schemas.openxmlformats.org/markup-compatibility/2006">
              <mc:Choice xmlns:v="urn:schemas-microsoft-com:vml" Requires="v">
                <p:oleObj spid="_x0000_s82948" name="Equation" r:id="rId4" imgW="2108200" imgH="495300" progId="Equation.3">
                  <p:embed/>
                </p:oleObj>
              </mc:Choice>
              <mc:Fallback>
                <p:oleObj name="Equation" r:id="rId4" imgW="2108200" imgH="4953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81000"/>
                        <a:ext cx="6096000" cy="1371600"/>
                      </a:xfrm>
                      <a:prstGeom prst="rect">
                        <a:avLst/>
                      </a:prstGeom>
                      <a:solidFill>
                        <a:srgbClr val="CCFFCC"/>
                      </a:solidFill>
                      <a:ln w="9525">
                        <a:solidFill>
                          <a:schemeClr val="tx1"/>
                        </a:solidFill>
                        <a:miter lim="800000"/>
                        <a:headEnd/>
                        <a:tailEnd/>
                      </a:ln>
                      <a:effectLst>
                        <a:outerShdw dist="107763" dir="2700000" algn="ctr" rotWithShape="0">
                          <a:schemeClr val="bg2"/>
                        </a:outerShdw>
                      </a:effectLst>
                    </p:spPr>
                  </p:pic>
                </p:oleObj>
              </mc:Fallback>
            </mc:AlternateContent>
          </a:graphicData>
        </a:graphic>
      </p:graphicFrame>
      <p:pic>
        <p:nvPicPr>
          <p:cNvPr id="3379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738" y="2362200"/>
            <a:ext cx="8805862"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79867364"/>
      </p:ext>
    </p:extLst>
  </p:cSld>
  <p:clrMapOvr>
    <a:masterClrMapping/>
  </p:clrMapOvr>
  <p:transition>
    <p:strips/>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4819" name="Rectangle 3"/>
          <p:cNvSpPr>
            <a:spLocks noGrp="1" noChangeArrowheads="1"/>
          </p:cNvSpPr>
          <p:nvPr>
            <p:ph type="title"/>
          </p:nvPr>
        </p:nvSpPr>
        <p:spPr>
          <a:xfrm>
            <a:off x="228600" y="381000"/>
            <a:ext cx="8556625" cy="533400"/>
          </a:xfrm>
          <a:noFill/>
        </p:spPr>
        <p:txBody>
          <a:bodyPr lIns="90488" tIns="44450" rIns="90488" bIns="44450" anchor="b"/>
          <a:lstStyle/>
          <a:p>
            <a:r>
              <a:rPr lang="en-US" sz="3600" smtClean="0"/>
              <a:t>CPM Assumptions/Limitations</a:t>
            </a:r>
            <a:endParaRPr lang="en-US" smtClean="0"/>
          </a:p>
        </p:txBody>
      </p:sp>
      <p:sp>
        <p:nvSpPr>
          <p:cNvPr id="378884" name="Rectangle 4"/>
          <p:cNvSpPr>
            <a:spLocks noGrp="1" noChangeArrowheads="1"/>
          </p:cNvSpPr>
          <p:nvPr>
            <p:ph type="body" idx="1"/>
          </p:nvPr>
        </p:nvSpPr>
        <p:spPr>
          <a:xfrm>
            <a:off x="304800" y="914400"/>
            <a:ext cx="8610600" cy="5410200"/>
          </a:xfrm>
          <a:noFill/>
        </p:spPr>
        <p:txBody>
          <a:bodyPr lIns="90488" tIns="44450" rIns="90488" bIns="44450"/>
          <a:lstStyle/>
          <a:p>
            <a:pPr marL="233363" indent="-233363">
              <a:spcBef>
                <a:spcPct val="10000"/>
              </a:spcBef>
            </a:pPr>
            <a:r>
              <a:rPr lang="en-US" sz="2800" smtClean="0"/>
              <a:t>Project activities can be identified as entities (there is a clear beginning and ending point for each activity).</a:t>
            </a:r>
          </a:p>
          <a:p>
            <a:pPr marL="233363" indent="-233363">
              <a:spcBef>
                <a:spcPct val="10000"/>
              </a:spcBef>
            </a:pPr>
            <a:r>
              <a:rPr lang="en-US" sz="2800" smtClean="0"/>
              <a:t>Project activity sequence relationships can be specified and networked. </a:t>
            </a:r>
          </a:p>
          <a:p>
            <a:pPr marL="233363" indent="-233363">
              <a:spcBef>
                <a:spcPct val="10000"/>
              </a:spcBef>
            </a:pPr>
            <a:r>
              <a:rPr lang="en-US" sz="2800" smtClean="0"/>
              <a:t>Project control should focus on the critical path.</a:t>
            </a:r>
          </a:p>
          <a:p>
            <a:pPr marL="233363" indent="-233363">
              <a:spcBef>
                <a:spcPct val="10000"/>
              </a:spcBef>
            </a:pPr>
            <a:r>
              <a:rPr lang="en-US" sz="2800" smtClean="0"/>
              <a:t>The activity times follow the beta distribution, with the variance of the project assumed to equal the sum of the variances along the critical path.</a:t>
            </a:r>
          </a:p>
        </p:txBody>
      </p:sp>
    </p:spTree>
    <p:extLst>
      <p:ext uri="{BB962C8B-B14F-4D97-AF65-F5344CB8AC3E}">
        <p14:creationId xmlns:p14="http://schemas.microsoft.com/office/powerpoint/2010/main" val="409973756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8884">
                                            <p:txEl>
                                              <p:pRg st="0" end="0"/>
                                            </p:txEl>
                                          </p:spTgt>
                                        </p:tgtEl>
                                        <p:attrNameLst>
                                          <p:attrName>style.visibility</p:attrName>
                                        </p:attrNameLst>
                                      </p:cBhvr>
                                      <p:to>
                                        <p:strVal val="visible"/>
                                      </p:to>
                                    </p:set>
                                    <p:animEffect transition="in" filter="wipe(left)">
                                      <p:cBhvr>
                                        <p:cTn id="7" dur="500"/>
                                        <p:tgtEl>
                                          <p:spTgt spid="378884">
                                            <p:txEl>
                                              <p:pRg st="0" end="0"/>
                                            </p:txEl>
                                          </p:spTgt>
                                        </p:tgtEl>
                                      </p:cBhvr>
                                    </p:animEffect>
                                  </p:childTnLst>
                                  <p:subTnLst>
                                    <p:animClr clrSpc="rgb" dir="cw">
                                      <p:cBhvr override="childStyle">
                                        <p:cTn dur="1" fill="hold" display="0" masterRel="nextClick" afterEffect="1"/>
                                        <p:tgtEl>
                                          <p:spTgt spid="378884">
                                            <p:txEl>
                                              <p:pRg st="0" end="0"/>
                                            </p:txEl>
                                          </p:spTgt>
                                        </p:tgtEl>
                                        <p:attrNameLst>
                                          <p:attrName>ppt_c</p:attrName>
                                        </p:attrNameLst>
                                      </p:cBhvr>
                                      <p:to>
                                        <a:schemeClr val="accent2"/>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8884">
                                            <p:txEl>
                                              <p:pRg st="1" end="1"/>
                                            </p:txEl>
                                          </p:spTgt>
                                        </p:tgtEl>
                                        <p:attrNameLst>
                                          <p:attrName>style.visibility</p:attrName>
                                        </p:attrNameLst>
                                      </p:cBhvr>
                                      <p:to>
                                        <p:strVal val="visible"/>
                                      </p:to>
                                    </p:set>
                                    <p:animEffect transition="in" filter="wipe(left)">
                                      <p:cBhvr>
                                        <p:cTn id="12" dur="500"/>
                                        <p:tgtEl>
                                          <p:spTgt spid="378884">
                                            <p:txEl>
                                              <p:pRg st="1" end="1"/>
                                            </p:txEl>
                                          </p:spTgt>
                                        </p:tgtEl>
                                      </p:cBhvr>
                                    </p:animEffect>
                                  </p:childTnLst>
                                  <p:subTnLst>
                                    <p:animClr clrSpc="rgb" dir="cw">
                                      <p:cBhvr override="childStyle">
                                        <p:cTn dur="1" fill="hold" display="0" masterRel="nextClick" afterEffect="1"/>
                                        <p:tgtEl>
                                          <p:spTgt spid="378884">
                                            <p:txEl>
                                              <p:pRg st="1" end="1"/>
                                            </p:txEl>
                                          </p:spTgt>
                                        </p:tgtEl>
                                        <p:attrNameLst>
                                          <p:attrName>ppt_c</p:attrName>
                                        </p:attrNameLst>
                                      </p:cBhvr>
                                      <p:to>
                                        <a:schemeClr val="accent2"/>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78884">
                                            <p:txEl>
                                              <p:pRg st="2" end="2"/>
                                            </p:txEl>
                                          </p:spTgt>
                                        </p:tgtEl>
                                        <p:attrNameLst>
                                          <p:attrName>style.visibility</p:attrName>
                                        </p:attrNameLst>
                                      </p:cBhvr>
                                      <p:to>
                                        <p:strVal val="visible"/>
                                      </p:to>
                                    </p:set>
                                    <p:animEffect transition="in" filter="wipe(left)">
                                      <p:cBhvr>
                                        <p:cTn id="17" dur="500"/>
                                        <p:tgtEl>
                                          <p:spTgt spid="378884">
                                            <p:txEl>
                                              <p:pRg st="2" end="2"/>
                                            </p:txEl>
                                          </p:spTgt>
                                        </p:tgtEl>
                                      </p:cBhvr>
                                    </p:animEffect>
                                  </p:childTnLst>
                                  <p:subTnLst>
                                    <p:animClr clrSpc="rgb" dir="cw">
                                      <p:cBhvr override="childStyle">
                                        <p:cTn dur="1" fill="hold" display="0" masterRel="nextClick" afterEffect="1"/>
                                        <p:tgtEl>
                                          <p:spTgt spid="378884">
                                            <p:txEl>
                                              <p:pRg st="2" end="2"/>
                                            </p:txEl>
                                          </p:spTgt>
                                        </p:tgtEl>
                                        <p:attrNameLst>
                                          <p:attrName>ppt_c</p:attrName>
                                        </p:attrNameLst>
                                      </p:cBhvr>
                                      <p:to>
                                        <a:schemeClr val="accent2"/>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78884">
                                            <p:txEl>
                                              <p:pRg st="3" end="3"/>
                                            </p:txEl>
                                          </p:spTgt>
                                        </p:tgtEl>
                                        <p:attrNameLst>
                                          <p:attrName>style.visibility</p:attrName>
                                        </p:attrNameLst>
                                      </p:cBhvr>
                                      <p:to>
                                        <p:strVal val="visible"/>
                                      </p:to>
                                    </p:set>
                                    <p:animEffect transition="in" filter="wipe(left)">
                                      <p:cBhvr>
                                        <p:cTn id="22" dur="500"/>
                                        <p:tgtEl>
                                          <p:spTgt spid="378884">
                                            <p:txEl>
                                              <p:pRg st="3" end="3"/>
                                            </p:txEl>
                                          </p:spTgt>
                                        </p:tgtEl>
                                      </p:cBhvr>
                                    </p:animEffect>
                                  </p:childTnLst>
                                  <p:subTnLst>
                                    <p:animClr clrSpc="rgb" dir="cw">
                                      <p:cBhvr override="childStyle">
                                        <p:cTn dur="1" fill="hold" display="0" masterRel="nextClick" afterEffect="1"/>
                                        <p:tgtEl>
                                          <p:spTgt spid="378884">
                                            <p:txEl>
                                              <p:pRg st="3" end="3"/>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4"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5734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001D86A7-DA02-46A8-99F6-8BE38F81E62C}" type="slidenum">
              <a:rPr lang="en-US" sz="1400" smtClean="0"/>
              <a:pPr eaLnBrk="1" hangingPunct="1"/>
              <a:t>34</a:t>
            </a:fld>
            <a:endParaRPr lang="en-US" sz="1400" smtClean="0"/>
          </a:p>
        </p:txBody>
      </p:sp>
      <p:sp>
        <p:nvSpPr>
          <p:cNvPr id="57348" name="Rectangle 2"/>
          <p:cNvSpPr>
            <a:spLocks noGrp="1" noChangeArrowheads="1"/>
          </p:cNvSpPr>
          <p:nvPr>
            <p:ph type="title"/>
          </p:nvPr>
        </p:nvSpPr>
        <p:spPr/>
        <p:txBody>
          <a:bodyPr/>
          <a:lstStyle/>
          <a:p>
            <a:pPr eaLnBrk="1" hangingPunct="1"/>
            <a:r>
              <a:rPr lang="en-US" dirty="0" smtClean="0"/>
              <a:t>Method 2: Excel Solver</a:t>
            </a:r>
            <a:br>
              <a:rPr lang="en-US" dirty="0" smtClean="0"/>
            </a:br>
            <a:r>
              <a:rPr lang="en-US" sz="2800" dirty="0" smtClean="0"/>
              <a:t>(Linear Programming)</a:t>
            </a:r>
          </a:p>
        </p:txBody>
      </p:sp>
      <p:sp>
        <p:nvSpPr>
          <p:cNvPr id="57349" name="Rectangle 3"/>
          <p:cNvSpPr>
            <a:spLocks noChangeArrowheads="1"/>
          </p:cNvSpPr>
          <p:nvPr/>
        </p:nvSpPr>
        <p:spPr bwMode="auto">
          <a:xfrm>
            <a:off x="433388" y="1271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5735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388" y="1981200"/>
            <a:ext cx="8277225"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105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583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F708CF67-A9B2-49D9-874E-06487A3197BD}" type="slidenum">
              <a:rPr lang="en-US" sz="1400" smtClean="0"/>
              <a:pPr eaLnBrk="1" hangingPunct="1"/>
              <a:t>35</a:t>
            </a:fld>
            <a:endParaRPr lang="en-US" sz="1400" smtClean="0"/>
          </a:p>
        </p:txBody>
      </p:sp>
      <p:sp>
        <p:nvSpPr>
          <p:cNvPr id="58372" name="Rectangle 2"/>
          <p:cNvSpPr>
            <a:spLocks noGrp="1" noChangeArrowheads="1"/>
          </p:cNvSpPr>
          <p:nvPr>
            <p:ph type="title"/>
          </p:nvPr>
        </p:nvSpPr>
        <p:spPr/>
        <p:txBody>
          <a:bodyPr/>
          <a:lstStyle/>
          <a:p>
            <a:pPr eaLnBrk="1" hangingPunct="1"/>
            <a:r>
              <a:rPr lang="en-US" smtClean="0"/>
              <a:t>Procedure</a:t>
            </a:r>
          </a:p>
        </p:txBody>
      </p:sp>
      <p:sp>
        <p:nvSpPr>
          <p:cNvPr id="58373" name="Rectangle 3"/>
          <p:cNvSpPr>
            <a:spLocks noGrp="1" noChangeArrowheads="1"/>
          </p:cNvSpPr>
          <p:nvPr>
            <p:ph type="body" idx="1"/>
          </p:nvPr>
        </p:nvSpPr>
        <p:spPr>
          <a:xfrm>
            <a:off x="685800" y="1524000"/>
            <a:ext cx="7772400" cy="4114800"/>
          </a:xfrm>
        </p:spPr>
        <p:txBody>
          <a:bodyPr/>
          <a:lstStyle/>
          <a:p>
            <a:pPr eaLnBrk="1" hangingPunct="1">
              <a:lnSpc>
                <a:spcPct val="90000"/>
              </a:lnSpc>
            </a:pPr>
            <a:r>
              <a:rPr lang="en-US" sz="2800" smtClean="0"/>
              <a:t>Define Decision Variables</a:t>
            </a:r>
          </a:p>
          <a:p>
            <a:pPr eaLnBrk="1" hangingPunct="1">
              <a:lnSpc>
                <a:spcPct val="90000"/>
              </a:lnSpc>
            </a:pPr>
            <a:r>
              <a:rPr lang="en-US" sz="2800" smtClean="0"/>
              <a:t>Define Objective Function</a:t>
            </a:r>
          </a:p>
          <a:p>
            <a:pPr eaLnBrk="1" hangingPunct="1">
              <a:lnSpc>
                <a:spcPct val="90000"/>
              </a:lnSpc>
            </a:pPr>
            <a:r>
              <a:rPr lang="en-US" sz="2800" smtClean="0"/>
              <a:t>Define Constraints</a:t>
            </a:r>
          </a:p>
          <a:p>
            <a:pPr eaLnBrk="1" hangingPunct="1">
              <a:lnSpc>
                <a:spcPct val="90000"/>
              </a:lnSpc>
            </a:pPr>
            <a:r>
              <a:rPr lang="en-US" sz="2800" smtClean="0"/>
              <a:t>Solver Dialog and Options</a:t>
            </a:r>
          </a:p>
          <a:p>
            <a:pPr eaLnBrk="1" hangingPunct="1">
              <a:lnSpc>
                <a:spcPct val="90000"/>
              </a:lnSpc>
            </a:pPr>
            <a:r>
              <a:rPr lang="en-US" sz="2800" smtClean="0"/>
              <a:t>Run Solver</a:t>
            </a:r>
          </a:p>
          <a:p>
            <a:pPr eaLnBrk="1" hangingPunct="1">
              <a:lnSpc>
                <a:spcPct val="90000"/>
              </a:lnSpc>
            </a:pPr>
            <a:r>
              <a:rPr lang="en-US" sz="2800" smtClean="0"/>
              <a:t>“Sensitivity” Analysis: Critical Path, Slack</a:t>
            </a:r>
          </a:p>
          <a:p>
            <a:pPr eaLnBrk="1" hangingPunct="1">
              <a:lnSpc>
                <a:spcPct val="90000"/>
              </a:lnSpc>
            </a:pPr>
            <a:r>
              <a:rPr lang="en-US" sz="2800" smtClean="0"/>
              <a:t>Extensions:</a:t>
            </a:r>
          </a:p>
          <a:p>
            <a:pPr lvl="1" eaLnBrk="1" hangingPunct="1">
              <a:lnSpc>
                <a:spcPct val="90000"/>
              </a:lnSpc>
            </a:pPr>
            <a:r>
              <a:rPr lang="en-US" sz="2400" smtClean="0"/>
              <a:t>Crashing (not too bad)</a:t>
            </a:r>
          </a:p>
          <a:p>
            <a:pPr lvl="1" eaLnBrk="1" hangingPunct="1">
              <a:lnSpc>
                <a:spcPct val="90000"/>
              </a:lnSpc>
            </a:pPr>
            <a:r>
              <a:rPr lang="en-US" sz="2400" smtClean="0"/>
              <a:t>PERT (need simulation, not Solver)</a:t>
            </a:r>
          </a:p>
        </p:txBody>
      </p:sp>
    </p:spTree>
    <p:extLst>
      <p:ext uri="{BB962C8B-B14F-4D97-AF65-F5344CB8AC3E}">
        <p14:creationId xmlns:p14="http://schemas.microsoft.com/office/powerpoint/2010/main" val="2756091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5939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3755B5DB-226B-4555-BC16-308F1DAE5BF8}" type="slidenum">
              <a:rPr lang="en-US" sz="1400" smtClean="0"/>
              <a:pPr eaLnBrk="1" hangingPunct="1"/>
              <a:t>36</a:t>
            </a:fld>
            <a:endParaRPr lang="en-US" sz="1400" smtClean="0"/>
          </a:p>
        </p:txBody>
      </p:sp>
      <p:sp>
        <p:nvSpPr>
          <p:cNvPr id="59396" name="Rectangle 2"/>
          <p:cNvSpPr>
            <a:spLocks noGrp="1" noChangeArrowheads="1"/>
          </p:cNvSpPr>
          <p:nvPr>
            <p:ph type="title"/>
          </p:nvPr>
        </p:nvSpPr>
        <p:spPr/>
        <p:txBody>
          <a:bodyPr/>
          <a:lstStyle/>
          <a:p>
            <a:pPr eaLnBrk="1" hangingPunct="1"/>
            <a:r>
              <a:rPr lang="en-US" sz="4000" smtClean="0"/>
              <a:t>LP Formulation</a:t>
            </a:r>
            <a:endParaRPr lang="en-US" smtClean="0"/>
          </a:p>
        </p:txBody>
      </p:sp>
      <p:sp>
        <p:nvSpPr>
          <p:cNvPr id="59397" name="Rectangle 3"/>
          <p:cNvSpPr>
            <a:spLocks noChangeArrowheads="1"/>
          </p:cNvSpPr>
          <p:nvPr/>
        </p:nvSpPr>
        <p:spPr bwMode="auto">
          <a:xfrm>
            <a:off x="762000" y="1600200"/>
            <a:ext cx="77724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400" b="1" u="sng" dirty="0">
                <a:ea typeface="MS Mincho" pitchFamily="49" charset="-128"/>
              </a:rPr>
              <a:t>Decision Variables</a:t>
            </a:r>
            <a:endParaRPr lang="en-US" sz="2400" dirty="0">
              <a:latin typeface="Courier New" pitchFamily="49" charset="0"/>
              <a:cs typeface="Times New Roman" pitchFamily="18" charset="0"/>
            </a:endParaRPr>
          </a:p>
          <a:p>
            <a:pPr algn="l"/>
            <a:r>
              <a:rPr lang="en-US" sz="2400" dirty="0">
                <a:ea typeface="MS Mincho" pitchFamily="49" charset="-128"/>
              </a:rPr>
              <a:t>We are trying to decide when to begin and end each of the activities.</a:t>
            </a:r>
            <a:endParaRPr lang="en-US" sz="2400" dirty="0">
              <a:latin typeface="Courier New" pitchFamily="49" charset="0"/>
              <a:cs typeface="Times New Roman" pitchFamily="18" charset="0"/>
            </a:endParaRPr>
          </a:p>
          <a:p>
            <a:pPr algn="l"/>
            <a:r>
              <a:rPr lang="en-US" sz="2400" b="1" u="sng" dirty="0">
                <a:ea typeface="MS Mincho" pitchFamily="49" charset="-128"/>
              </a:rPr>
              <a:t>Objective</a:t>
            </a:r>
            <a:endParaRPr lang="en-US" sz="2400" dirty="0">
              <a:latin typeface="Courier New" pitchFamily="49" charset="0"/>
              <a:cs typeface="Times New Roman" pitchFamily="18" charset="0"/>
            </a:endParaRPr>
          </a:p>
          <a:p>
            <a:pPr algn="l"/>
            <a:r>
              <a:rPr lang="en-US" sz="2400" dirty="0">
                <a:ea typeface="MS Mincho" pitchFamily="49" charset="-128"/>
              </a:rPr>
              <a:t>Minimize the total time to complete the project.</a:t>
            </a:r>
            <a:endParaRPr lang="en-US" sz="2400" dirty="0">
              <a:latin typeface="Courier New" pitchFamily="49" charset="0"/>
              <a:cs typeface="Times New Roman" pitchFamily="18" charset="0"/>
            </a:endParaRPr>
          </a:p>
          <a:p>
            <a:pPr algn="l"/>
            <a:r>
              <a:rPr lang="en-US" sz="2400" b="1" u="sng" dirty="0">
                <a:ea typeface="MS Mincho" pitchFamily="49" charset="-128"/>
              </a:rPr>
              <a:t>Constraints</a:t>
            </a:r>
            <a:endParaRPr lang="en-US" sz="2400" dirty="0">
              <a:latin typeface="Courier New" pitchFamily="49" charset="0"/>
              <a:cs typeface="Times New Roman" pitchFamily="18" charset="0"/>
            </a:endParaRPr>
          </a:p>
          <a:p>
            <a:pPr algn="l"/>
            <a:r>
              <a:rPr lang="en-US" sz="2400" dirty="0">
                <a:ea typeface="MS Mincho" pitchFamily="49" charset="-128"/>
              </a:rPr>
              <a:t>Each activity has a fixed duration.</a:t>
            </a:r>
            <a:endParaRPr lang="en-US" sz="2400" dirty="0">
              <a:latin typeface="Courier New" pitchFamily="49" charset="0"/>
              <a:cs typeface="Times New Roman" pitchFamily="18" charset="0"/>
            </a:endParaRPr>
          </a:p>
          <a:p>
            <a:pPr algn="l"/>
            <a:r>
              <a:rPr lang="en-US" sz="2400" dirty="0">
                <a:ea typeface="MS Mincho" pitchFamily="49" charset="-128"/>
              </a:rPr>
              <a:t>There are precedence relationships among the activities.</a:t>
            </a:r>
            <a:endParaRPr lang="en-US" sz="2400" dirty="0">
              <a:latin typeface="Courier New" pitchFamily="49" charset="0"/>
              <a:cs typeface="Times New Roman" pitchFamily="18" charset="0"/>
            </a:endParaRPr>
          </a:p>
          <a:p>
            <a:pPr algn="l"/>
            <a:r>
              <a:rPr lang="en-US" sz="2400" dirty="0">
                <a:ea typeface="MS Mincho" pitchFamily="49" charset="-128"/>
              </a:rPr>
              <a:t>We cannot go backwards in time.</a:t>
            </a:r>
            <a:endParaRPr lang="en-US" sz="2400" dirty="0">
              <a:latin typeface="Courier New" pitchFamily="49" charset="0"/>
              <a:cs typeface="Times New Roman" pitchFamily="18" charset="0"/>
            </a:endParaRPr>
          </a:p>
          <a:p>
            <a:pPr algn="l"/>
            <a:endParaRPr lang="en-US" sz="2400" dirty="0">
              <a:latin typeface="Courier New" pitchFamily="49" charset="0"/>
              <a:cs typeface="Courier New" pitchFamily="49" charset="0"/>
            </a:endParaRPr>
          </a:p>
        </p:txBody>
      </p:sp>
    </p:spTree>
    <p:extLst>
      <p:ext uri="{BB962C8B-B14F-4D97-AF65-F5344CB8AC3E}">
        <p14:creationId xmlns:p14="http://schemas.microsoft.com/office/powerpoint/2010/main" val="1065460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04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187AD4D1-D7D8-486F-9A71-3093ACB6B35D}" type="slidenum">
              <a:rPr lang="en-US" sz="1400" smtClean="0"/>
              <a:pPr eaLnBrk="1" hangingPunct="1"/>
              <a:t>37</a:t>
            </a:fld>
            <a:endParaRPr lang="en-US" sz="1400" smtClean="0"/>
          </a:p>
        </p:txBody>
      </p:sp>
      <p:sp>
        <p:nvSpPr>
          <p:cNvPr id="60420" name="Rectangle 2"/>
          <p:cNvSpPr>
            <a:spLocks noGrp="1" noChangeArrowheads="1"/>
          </p:cNvSpPr>
          <p:nvPr>
            <p:ph type="title"/>
          </p:nvPr>
        </p:nvSpPr>
        <p:spPr>
          <a:xfrm>
            <a:off x="685800" y="76200"/>
            <a:ext cx="7772400" cy="1143000"/>
          </a:xfrm>
        </p:spPr>
        <p:txBody>
          <a:bodyPr/>
          <a:lstStyle/>
          <a:p>
            <a:pPr eaLnBrk="1" hangingPunct="1"/>
            <a:r>
              <a:rPr lang="en-US" sz="4000" dirty="0" smtClean="0"/>
              <a:t>Formulation</a:t>
            </a:r>
            <a:endParaRPr lang="en-US" dirty="0" smtClean="0"/>
          </a:p>
        </p:txBody>
      </p:sp>
      <p:sp>
        <p:nvSpPr>
          <p:cNvPr id="60421" name="Rectangle 3"/>
          <p:cNvSpPr>
            <a:spLocks noChangeArrowheads="1"/>
          </p:cNvSpPr>
          <p:nvPr/>
        </p:nvSpPr>
        <p:spPr bwMode="auto">
          <a:xfrm>
            <a:off x="4205288"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0422" name="Rectangle 4"/>
          <p:cNvSpPr>
            <a:spLocks noChangeArrowheads="1"/>
          </p:cNvSpPr>
          <p:nvPr/>
        </p:nvSpPr>
        <p:spPr bwMode="auto">
          <a:xfrm>
            <a:off x="533400" y="1447800"/>
            <a:ext cx="8382000"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b="1" u="sng" dirty="0">
                <a:ea typeface="MS Mincho" pitchFamily="49" charset="-128"/>
              </a:rPr>
              <a:t>Decision Variables</a:t>
            </a:r>
            <a:endParaRPr lang="en-US" sz="2800" dirty="0">
              <a:latin typeface="Courier New" pitchFamily="49" charset="0"/>
              <a:cs typeface="Courier New" pitchFamily="49" charset="0"/>
            </a:endParaRPr>
          </a:p>
          <a:p>
            <a:pPr algn="l" eaLnBrk="0" hangingPunct="0">
              <a:spcBef>
                <a:spcPts val="200"/>
              </a:spcBef>
              <a:spcAft>
                <a:spcPts val="200"/>
              </a:spcAft>
            </a:pPr>
            <a:r>
              <a:rPr lang="en-US" sz="2400" dirty="0">
                <a:ea typeface="MS Mincho" pitchFamily="49" charset="-128"/>
              </a:rPr>
              <a:t>Define the nodes to be discrete events. In other words, they occur at one exact point in time. Our decision variables will be these points in time.</a:t>
            </a:r>
            <a:endParaRPr lang="en-US" sz="2800" dirty="0">
              <a:latin typeface="Courier New" pitchFamily="49" charset="0"/>
              <a:cs typeface="Courier New" pitchFamily="49" charset="0"/>
            </a:endParaRPr>
          </a:p>
          <a:p>
            <a:pPr algn="l" eaLnBrk="0" hangingPunct="0">
              <a:spcBef>
                <a:spcPts val="200"/>
              </a:spcBef>
              <a:spcAft>
                <a:spcPts val="200"/>
              </a:spcAft>
            </a:pPr>
            <a:r>
              <a:rPr lang="en-US" sz="2400" dirty="0">
                <a:ea typeface="MS Mincho" pitchFamily="49" charset="-128"/>
              </a:rPr>
              <a:t>Define </a:t>
            </a:r>
            <a:r>
              <a:rPr lang="en-US" sz="2400" i="1" dirty="0">
                <a:ea typeface="MS Mincho" pitchFamily="49" charset="-128"/>
              </a:rPr>
              <a:t>t</a:t>
            </a:r>
            <a:r>
              <a:rPr lang="en-US" sz="2400" baseline="-30000" dirty="0">
                <a:ea typeface="MS Mincho" pitchFamily="49" charset="-128"/>
              </a:rPr>
              <a:t>i</a:t>
            </a:r>
            <a:r>
              <a:rPr lang="en-US" sz="2400" dirty="0">
                <a:ea typeface="MS Mincho" pitchFamily="49" charset="-128"/>
              </a:rPr>
              <a:t> to be the time at which node </a:t>
            </a:r>
            <a:r>
              <a:rPr lang="en-US" sz="2400" i="1" dirty="0" err="1">
                <a:ea typeface="MS Mincho" pitchFamily="49" charset="-128"/>
              </a:rPr>
              <a:t>i</a:t>
            </a:r>
            <a:r>
              <a:rPr lang="en-US" sz="2400" dirty="0">
                <a:ea typeface="MS Mincho" pitchFamily="49" charset="-128"/>
              </a:rPr>
              <a:t> occurs, and at which time all activities preceding node </a:t>
            </a:r>
            <a:r>
              <a:rPr lang="en-US" sz="2400" i="1" dirty="0" err="1">
                <a:ea typeface="MS Mincho" pitchFamily="49" charset="-128"/>
              </a:rPr>
              <a:t>i</a:t>
            </a:r>
            <a:r>
              <a:rPr lang="en-US" sz="2400" dirty="0">
                <a:ea typeface="MS Mincho" pitchFamily="49" charset="-128"/>
              </a:rPr>
              <a:t> have been completed.</a:t>
            </a:r>
            <a:endParaRPr lang="en-US" sz="2800" dirty="0">
              <a:latin typeface="Courier New" pitchFamily="49" charset="0"/>
              <a:cs typeface="Courier New" pitchFamily="49" charset="0"/>
            </a:endParaRPr>
          </a:p>
          <a:p>
            <a:pPr algn="l" eaLnBrk="0" hangingPunct="0">
              <a:spcBef>
                <a:spcPts val="200"/>
              </a:spcBef>
              <a:spcAft>
                <a:spcPts val="200"/>
              </a:spcAft>
            </a:pPr>
            <a:r>
              <a:rPr lang="en-US" sz="2400" dirty="0">
                <a:ea typeface="MS Mincho" pitchFamily="49" charset="-128"/>
              </a:rPr>
              <a:t>Define </a:t>
            </a:r>
            <a:r>
              <a:rPr lang="en-US" sz="2400" i="1" dirty="0">
                <a:ea typeface="MS Mincho" pitchFamily="49" charset="-128"/>
              </a:rPr>
              <a:t>t</a:t>
            </a:r>
            <a:r>
              <a:rPr lang="en-US" sz="2400" baseline="-30000" dirty="0">
                <a:ea typeface="MS Mincho" pitchFamily="49" charset="-128"/>
              </a:rPr>
              <a:t>0</a:t>
            </a:r>
            <a:r>
              <a:rPr lang="en-US" sz="2400" dirty="0">
                <a:ea typeface="MS Mincho" pitchFamily="49" charset="-128"/>
              </a:rPr>
              <a:t> to be zero.</a:t>
            </a:r>
            <a:endParaRPr lang="en-US" sz="2800" dirty="0">
              <a:latin typeface="Courier New" pitchFamily="49" charset="0"/>
              <a:cs typeface="Courier New" pitchFamily="49" charset="0"/>
            </a:endParaRPr>
          </a:p>
          <a:p>
            <a:pPr algn="l" eaLnBrk="0" hangingPunct="0"/>
            <a:endParaRPr lang="en-US" sz="2400" b="1" u="sng" dirty="0">
              <a:ea typeface="MS Mincho" pitchFamily="49" charset="-128"/>
            </a:endParaRPr>
          </a:p>
          <a:p>
            <a:pPr algn="l" eaLnBrk="0" hangingPunct="0"/>
            <a:r>
              <a:rPr lang="en-US" sz="2400" b="1" u="sng" dirty="0">
                <a:ea typeface="MS Mincho" pitchFamily="49" charset="-128"/>
              </a:rPr>
              <a:t>Objective</a:t>
            </a:r>
            <a:endParaRPr lang="en-US" sz="2800" dirty="0">
              <a:latin typeface="Courier New" pitchFamily="49" charset="0"/>
              <a:cs typeface="Courier New" pitchFamily="49" charset="0"/>
            </a:endParaRPr>
          </a:p>
          <a:p>
            <a:pPr algn="l" eaLnBrk="0" hangingPunct="0"/>
            <a:r>
              <a:rPr lang="en-US" sz="2400" dirty="0">
                <a:ea typeface="MS Mincho" pitchFamily="49" charset="-128"/>
              </a:rPr>
              <a:t>Minimize </a:t>
            </a:r>
            <a:r>
              <a:rPr lang="en-US" sz="2400" i="1" dirty="0">
                <a:ea typeface="MS Mincho" pitchFamily="49" charset="-128"/>
              </a:rPr>
              <a:t>t</a:t>
            </a:r>
            <a:r>
              <a:rPr lang="en-US" sz="2400" baseline="-30000" dirty="0">
                <a:ea typeface="MS Mincho" pitchFamily="49" charset="-128"/>
              </a:rPr>
              <a:t>5</a:t>
            </a:r>
            <a:r>
              <a:rPr lang="en-US" sz="2400" dirty="0">
                <a:ea typeface="MS Mincho" pitchFamily="49" charset="-128"/>
              </a:rPr>
              <a:t>.</a:t>
            </a:r>
            <a:endParaRPr lang="en-US" sz="2800" dirty="0">
              <a:latin typeface="Courier New" pitchFamily="49" charset="0"/>
              <a:cs typeface="Courier New" pitchFamily="49" charset="0"/>
            </a:endParaRPr>
          </a:p>
        </p:txBody>
      </p:sp>
    </p:spTree>
    <p:extLst>
      <p:ext uri="{BB962C8B-B14F-4D97-AF65-F5344CB8AC3E}">
        <p14:creationId xmlns:p14="http://schemas.microsoft.com/office/powerpoint/2010/main" val="3038031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144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49D68ABC-827A-42DB-A303-883F3562619E}" type="slidenum">
              <a:rPr lang="en-US" sz="1400" smtClean="0"/>
              <a:pPr eaLnBrk="1" hangingPunct="1"/>
              <a:t>38</a:t>
            </a:fld>
            <a:endParaRPr lang="en-US" sz="1400" smtClean="0"/>
          </a:p>
        </p:txBody>
      </p:sp>
      <p:sp>
        <p:nvSpPr>
          <p:cNvPr id="61444" name="Rectangle 2"/>
          <p:cNvSpPr>
            <a:spLocks noGrp="1" noChangeArrowheads="1"/>
          </p:cNvSpPr>
          <p:nvPr>
            <p:ph type="title"/>
          </p:nvPr>
        </p:nvSpPr>
        <p:spPr>
          <a:xfrm>
            <a:off x="685800" y="228600"/>
            <a:ext cx="7772400" cy="1143000"/>
          </a:xfrm>
        </p:spPr>
        <p:txBody>
          <a:bodyPr/>
          <a:lstStyle/>
          <a:p>
            <a:pPr eaLnBrk="1" hangingPunct="1"/>
            <a:r>
              <a:rPr lang="en-US" sz="4000" dirty="0" smtClean="0"/>
              <a:t>Formulation</a:t>
            </a:r>
            <a:endParaRPr lang="en-US" dirty="0" smtClean="0"/>
          </a:p>
        </p:txBody>
      </p:sp>
      <p:sp>
        <p:nvSpPr>
          <p:cNvPr id="61445" name="Rectangle 3"/>
          <p:cNvSpPr>
            <a:spLocks noChangeArrowheads="1"/>
          </p:cNvSpPr>
          <p:nvPr/>
        </p:nvSpPr>
        <p:spPr bwMode="auto">
          <a:xfrm>
            <a:off x="4205288"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grpSp>
        <p:nvGrpSpPr>
          <p:cNvPr id="2" name="Group 1"/>
          <p:cNvGrpSpPr/>
          <p:nvPr/>
        </p:nvGrpSpPr>
        <p:grpSpPr>
          <a:xfrm>
            <a:off x="914400" y="1155680"/>
            <a:ext cx="7772400" cy="4178320"/>
            <a:chOff x="914400" y="1783913"/>
            <a:chExt cx="7772400" cy="4178320"/>
          </a:xfrm>
        </p:grpSpPr>
        <p:sp>
          <p:nvSpPr>
            <p:cNvPr id="61446" name="Rectangle 4"/>
            <p:cNvSpPr>
              <a:spLocks noChangeArrowheads="1"/>
            </p:cNvSpPr>
            <p:nvPr/>
          </p:nvSpPr>
          <p:spPr bwMode="auto">
            <a:xfrm>
              <a:off x="914400" y="1783913"/>
              <a:ext cx="77724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0" hangingPunct="0"/>
              <a:r>
                <a:rPr lang="en-US" sz="2400" b="1" u="sng" dirty="0">
                  <a:ea typeface="MS Mincho" pitchFamily="49" charset="-128"/>
                </a:rPr>
                <a:t>Constraints</a:t>
              </a:r>
              <a:endParaRPr lang="en-US" sz="2800" dirty="0">
                <a:latin typeface="Courier New" pitchFamily="49" charset="0"/>
                <a:cs typeface="Courier New" pitchFamily="49" charset="0"/>
              </a:endParaRPr>
            </a:p>
            <a:p>
              <a:pPr algn="l" eaLnBrk="0" hangingPunct="0"/>
              <a:r>
                <a:rPr lang="en-US" sz="2400" dirty="0">
                  <a:ea typeface="MS Mincho" pitchFamily="49" charset="-128"/>
                </a:rPr>
                <a:t>There is really one basic type of constraint. For each activity </a:t>
              </a:r>
              <a:r>
                <a:rPr lang="en-US" sz="2400" i="1" dirty="0">
                  <a:ea typeface="MS Mincho" pitchFamily="49" charset="-128"/>
                </a:rPr>
                <a:t>x</a:t>
              </a:r>
              <a:r>
                <a:rPr lang="en-US" sz="2400" dirty="0">
                  <a:ea typeface="MS Mincho" pitchFamily="49" charset="-128"/>
                </a:rPr>
                <a:t>, let the time of its starting node be represented by </a:t>
              </a:r>
              <a:r>
                <a:rPr lang="en-US" sz="2400" i="1" dirty="0" err="1">
                  <a:ea typeface="MS Mincho" pitchFamily="49" charset="-128"/>
                </a:rPr>
                <a:t>t</a:t>
              </a:r>
              <a:r>
                <a:rPr lang="en-US" sz="2400" baseline="-30000" dirty="0" err="1">
                  <a:ea typeface="MS Mincho" pitchFamily="49" charset="-128"/>
                </a:rPr>
                <a:t>jx</a:t>
              </a:r>
              <a:r>
                <a:rPr lang="en-US" sz="2400" dirty="0">
                  <a:ea typeface="MS Mincho" pitchFamily="49" charset="-128"/>
                </a:rPr>
                <a:t> and the time of its ending node be represented by </a:t>
              </a:r>
              <a:r>
                <a:rPr lang="en-US" sz="2400" i="1" dirty="0" err="1">
                  <a:ea typeface="MS Mincho" pitchFamily="49" charset="-128"/>
                </a:rPr>
                <a:t>t</a:t>
              </a:r>
              <a:r>
                <a:rPr lang="en-US" sz="2400" baseline="-30000" dirty="0" err="1">
                  <a:ea typeface="MS Mincho" pitchFamily="49" charset="-128"/>
                </a:rPr>
                <a:t>kx</a:t>
              </a:r>
              <a:r>
                <a:rPr lang="en-US" sz="2400" dirty="0">
                  <a:ea typeface="MS Mincho" pitchFamily="49" charset="-128"/>
                </a:rPr>
                <a:t>. </a:t>
              </a:r>
              <a:endParaRPr lang="en-US" sz="2400" dirty="0" smtClean="0">
                <a:ea typeface="MS Mincho" pitchFamily="49" charset="-128"/>
              </a:endParaRPr>
            </a:p>
            <a:p>
              <a:pPr algn="l" eaLnBrk="0" hangingPunct="0"/>
              <a:endParaRPr lang="en-US" sz="2400" dirty="0">
                <a:ea typeface="MS Mincho" pitchFamily="49" charset="-128"/>
              </a:endParaRPr>
            </a:p>
            <a:p>
              <a:pPr algn="l" eaLnBrk="0" hangingPunct="0"/>
              <a:r>
                <a:rPr lang="en-US" sz="2400" dirty="0" smtClean="0">
                  <a:ea typeface="MS Mincho" pitchFamily="49" charset="-128"/>
                </a:rPr>
                <a:t>Let </a:t>
              </a:r>
              <a:r>
                <a:rPr lang="en-US" sz="2400" dirty="0">
                  <a:ea typeface="MS Mincho" pitchFamily="49" charset="-128"/>
                </a:rPr>
                <a:t>the duration of activity </a:t>
              </a:r>
              <a:r>
                <a:rPr lang="en-US" sz="2400" i="1" dirty="0">
                  <a:ea typeface="MS Mincho" pitchFamily="49" charset="-128"/>
                </a:rPr>
                <a:t>x</a:t>
              </a:r>
              <a:r>
                <a:rPr lang="en-US" sz="2400" dirty="0">
                  <a:ea typeface="MS Mincho" pitchFamily="49" charset="-128"/>
                </a:rPr>
                <a:t> be represented as </a:t>
              </a:r>
              <a:r>
                <a:rPr lang="en-US" sz="2400" i="1" dirty="0">
                  <a:ea typeface="MS Mincho" pitchFamily="49" charset="-128"/>
                </a:rPr>
                <a:t>d</a:t>
              </a:r>
              <a:r>
                <a:rPr lang="en-US" sz="2400" baseline="-30000" dirty="0">
                  <a:ea typeface="MS Mincho" pitchFamily="49" charset="-128"/>
                </a:rPr>
                <a:t>x</a:t>
              </a:r>
              <a:r>
                <a:rPr lang="en-US" sz="2400" dirty="0">
                  <a:ea typeface="MS Mincho" pitchFamily="49" charset="-128"/>
                </a:rPr>
                <a:t>. </a:t>
              </a:r>
              <a:endParaRPr lang="en-US" sz="2800" dirty="0">
                <a:cs typeface="Times New Roman" pitchFamily="18" charset="0"/>
              </a:endParaRPr>
            </a:p>
            <a:p>
              <a:pPr algn="l" eaLnBrk="0" hangingPunct="0"/>
              <a:endParaRPr lang="en-US" sz="2400" dirty="0">
                <a:ea typeface="MS Mincho" pitchFamily="49" charset="-128"/>
              </a:endParaRPr>
            </a:p>
            <a:p>
              <a:pPr algn="l" eaLnBrk="0" hangingPunct="0"/>
              <a:r>
                <a:rPr lang="en-US" sz="2400" dirty="0">
                  <a:ea typeface="MS Mincho" pitchFamily="49" charset="-128"/>
                </a:rPr>
                <a:t>For every activity </a:t>
              </a:r>
              <a:r>
                <a:rPr lang="en-US" sz="2400" i="1" dirty="0">
                  <a:ea typeface="MS Mincho" pitchFamily="49" charset="-128"/>
                </a:rPr>
                <a:t>x</a:t>
              </a:r>
              <a:r>
                <a:rPr lang="en-US" sz="2400" dirty="0">
                  <a:ea typeface="MS Mincho" pitchFamily="49" charset="-128"/>
                </a:rPr>
                <a:t>, </a:t>
              </a:r>
              <a:endParaRPr lang="en-US" sz="2800" dirty="0">
                <a:cs typeface="Times New Roman" pitchFamily="18" charset="0"/>
              </a:endParaRPr>
            </a:p>
            <a:p>
              <a:pPr algn="l" eaLnBrk="0" hangingPunct="0"/>
              <a:endParaRPr lang="en-US" sz="2400" dirty="0">
                <a:ea typeface="MS Mincho" pitchFamily="49" charset="-128"/>
              </a:endParaRPr>
            </a:p>
            <a:p>
              <a:pPr algn="l" eaLnBrk="0" hangingPunct="0"/>
              <a:r>
                <a:rPr lang="en-US" sz="2400" dirty="0">
                  <a:ea typeface="MS Mincho" pitchFamily="49" charset="-128"/>
                </a:rPr>
                <a:t>For every node </a:t>
              </a:r>
              <a:r>
                <a:rPr lang="en-US" sz="2400" i="1" dirty="0" err="1">
                  <a:ea typeface="MS Mincho" pitchFamily="49" charset="-128"/>
                </a:rPr>
                <a:t>i</a:t>
              </a:r>
              <a:r>
                <a:rPr lang="en-US" sz="2400" dirty="0">
                  <a:ea typeface="MS Mincho" pitchFamily="49" charset="-128"/>
                </a:rPr>
                <a:t>,  </a:t>
              </a:r>
              <a:endParaRPr lang="en-US" sz="5400" dirty="0"/>
            </a:p>
          </p:txBody>
        </p:sp>
        <p:graphicFrame>
          <p:nvGraphicFramePr>
            <p:cNvPr id="61447" name="Object 5"/>
            <p:cNvGraphicFramePr>
              <a:graphicFrameLocks noChangeAspect="1"/>
            </p:cNvGraphicFramePr>
            <p:nvPr>
              <p:extLst/>
            </p:nvPr>
          </p:nvGraphicFramePr>
          <p:xfrm>
            <a:off x="3962400" y="4743033"/>
            <a:ext cx="1828800" cy="504825"/>
          </p:xfrm>
          <a:graphic>
            <a:graphicData uri="http://schemas.openxmlformats.org/presentationml/2006/ole">
              <mc:AlternateContent xmlns:mc="http://schemas.openxmlformats.org/markup-compatibility/2006">
                <mc:Choice xmlns:v="urn:schemas-microsoft-com:vml" Requires="v">
                  <p:oleObj spid="_x0000_s83974" r:id="rId4" imgW="825500" imgH="228600" progId="Equation.3">
                    <p:embed/>
                  </p:oleObj>
                </mc:Choice>
                <mc:Fallback>
                  <p:oleObj r:id="rId4" imgW="8255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4743033"/>
                          <a:ext cx="18288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448" name="Object 6"/>
            <p:cNvGraphicFramePr>
              <a:graphicFrameLocks noChangeAspect="1"/>
            </p:cNvGraphicFramePr>
            <p:nvPr>
              <p:extLst/>
            </p:nvPr>
          </p:nvGraphicFramePr>
          <p:xfrm>
            <a:off x="3733800" y="5481220"/>
            <a:ext cx="838200" cy="481013"/>
          </p:xfrm>
          <a:graphic>
            <a:graphicData uri="http://schemas.openxmlformats.org/presentationml/2006/ole">
              <mc:AlternateContent xmlns:mc="http://schemas.openxmlformats.org/markup-compatibility/2006">
                <mc:Choice xmlns:v="urn:schemas-microsoft-com:vml" Requires="v">
                  <p:oleObj spid="_x0000_s83975" r:id="rId6" imgW="380835" imgH="215806" progId="Equation.3">
                    <p:embed/>
                  </p:oleObj>
                </mc:Choice>
                <mc:Fallback>
                  <p:oleObj r:id="rId6" imgW="380835" imgH="215806"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5481220"/>
                          <a:ext cx="83820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extLst>
      <p:ext uri="{BB962C8B-B14F-4D97-AF65-F5344CB8AC3E}">
        <p14:creationId xmlns:p14="http://schemas.microsoft.com/office/powerpoint/2010/main" val="35421017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246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6DBD7557-628C-42A2-A882-282DD6BEAC16}" type="slidenum">
              <a:rPr lang="en-US" sz="1400" smtClean="0"/>
              <a:pPr eaLnBrk="1" hangingPunct="1"/>
              <a:t>39</a:t>
            </a:fld>
            <a:endParaRPr lang="en-US" sz="1400" smtClean="0"/>
          </a:p>
        </p:txBody>
      </p:sp>
      <p:sp>
        <p:nvSpPr>
          <p:cNvPr id="62468"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2469" name="Rectangle 3"/>
          <p:cNvSpPr>
            <a:spLocks noGrp="1" noChangeArrowheads="1"/>
          </p:cNvSpPr>
          <p:nvPr>
            <p:ph type="title"/>
          </p:nvPr>
        </p:nvSpPr>
        <p:spPr>
          <a:xfrm>
            <a:off x="685800" y="381000"/>
            <a:ext cx="7772400" cy="1143000"/>
          </a:xfrm>
          <a:noFill/>
        </p:spPr>
        <p:txBody>
          <a:bodyPr/>
          <a:lstStyle/>
          <a:p>
            <a:pPr eaLnBrk="1" hangingPunct="1"/>
            <a:r>
              <a:rPr lang="en-US" sz="4000" dirty="0" smtClean="0"/>
              <a:t>Solution Methodology</a:t>
            </a:r>
          </a:p>
        </p:txBody>
      </p:sp>
      <p:pic>
        <p:nvPicPr>
          <p:cNvPr id="2" name="Picture 1"/>
          <p:cNvPicPr>
            <a:picLocks noChangeAspect="1"/>
          </p:cNvPicPr>
          <p:nvPr/>
        </p:nvPicPr>
        <p:blipFill>
          <a:blip r:embed="rId3"/>
          <a:stretch>
            <a:fillRect/>
          </a:stretch>
        </p:blipFill>
        <p:spPr>
          <a:xfrm>
            <a:off x="198341" y="1524000"/>
            <a:ext cx="8871109" cy="4419600"/>
          </a:xfrm>
          <a:prstGeom prst="rect">
            <a:avLst/>
          </a:prstGeom>
        </p:spPr>
      </p:pic>
    </p:spTree>
    <p:extLst>
      <p:ext uri="{BB962C8B-B14F-4D97-AF65-F5344CB8AC3E}">
        <p14:creationId xmlns:p14="http://schemas.microsoft.com/office/powerpoint/2010/main" val="2043121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349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2C004D8B-7594-4A42-A84D-ED7271492EB7}" type="slidenum">
              <a:rPr lang="en-US" sz="1400" smtClean="0"/>
              <a:pPr eaLnBrk="1" hangingPunct="1"/>
              <a:t>40</a:t>
            </a:fld>
            <a:endParaRPr lang="en-US" sz="1400" smtClean="0"/>
          </a:p>
        </p:txBody>
      </p:sp>
      <p:sp>
        <p:nvSpPr>
          <p:cNvPr id="63492"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3493" name="Rectangle 3"/>
          <p:cNvSpPr>
            <a:spLocks noGrp="1" noChangeArrowheads="1"/>
          </p:cNvSpPr>
          <p:nvPr>
            <p:ph type="title"/>
          </p:nvPr>
        </p:nvSpPr>
        <p:spPr>
          <a:noFill/>
        </p:spPr>
        <p:txBody>
          <a:bodyPr/>
          <a:lstStyle/>
          <a:p>
            <a:pPr eaLnBrk="1" hangingPunct="1"/>
            <a:r>
              <a:rPr lang="en-US" sz="4000" smtClean="0"/>
              <a:t>Solution Methodology</a:t>
            </a:r>
          </a:p>
        </p:txBody>
      </p:sp>
      <p:sp>
        <p:nvSpPr>
          <p:cNvPr id="63494" name="Rectangle 4"/>
          <p:cNvSpPr>
            <a:spLocks noChangeArrowheads="1"/>
          </p:cNvSpPr>
          <p:nvPr/>
        </p:nvSpPr>
        <p:spPr bwMode="auto">
          <a:xfrm>
            <a:off x="457200" y="1828800"/>
            <a:ext cx="822960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800" dirty="0">
                <a:ea typeface="MS Mincho" pitchFamily="49" charset="-128"/>
              </a:rPr>
              <a:t>The matrix of </a:t>
            </a:r>
            <a:r>
              <a:rPr lang="en-US" sz="2800" dirty="0" err="1">
                <a:ea typeface="MS Mincho" pitchFamily="49" charset="-128"/>
              </a:rPr>
              <a:t>zeros</a:t>
            </a:r>
            <a:r>
              <a:rPr lang="en-US" sz="2800" dirty="0">
                <a:ea typeface="MS Mincho" pitchFamily="49" charset="-128"/>
              </a:rPr>
              <a:t>, ones, and negative ones (B12:G18) is a means for setting up the constraints. </a:t>
            </a:r>
          </a:p>
          <a:p>
            <a:pPr algn="l"/>
            <a:endParaRPr lang="en-US" sz="2800" dirty="0">
              <a:ea typeface="MS Mincho" pitchFamily="49" charset="-128"/>
            </a:endParaRPr>
          </a:p>
          <a:p>
            <a:pPr algn="l"/>
            <a:r>
              <a:rPr lang="en-US" sz="2800" dirty="0">
                <a:ea typeface="MS Mincho" pitchFamily="49" charset="-128"/>
              </a:rPr>
              <a:t>The </a:t>
            </a:r>
            <a:r>
              <a:rPr lang="en-US" sz="2800" dirty="0" err="1">
                <a:ea typeface="MS Mincho" pitchFamily="49" charset="-128"/>
              </a:rPr>
              <a:t>sumproduct</a:t>
            </a:r>
            <a:r>
              <a:rPr lang="en-US" sz="2800" dirty="0">
                <a:ea typeface="MS Mincho" pitchFamily="49" charset="-128"/>
              </a:rPr>
              <a:t> functions in H12:H18 calculate the elapsed time between relevant pairs of nodes, corresponding to the various activities. </a:t>
            </a:r>
          </a:p>
          <a:p>
            <a:pPr algn="l"/>
            <a:endParaRPr lang="en-US" sz="2800" dirty="0">
              <a:ea typeface="MS Mincho" pitchFamily="49" charset="-128"/>
            </a:endParaRPr>
          </a:p>
          <a:p>
            <a:pPr algn="l"/>
            <a:r>
              <a:rPr lang="en-US" sz="2800" dirty="0">
                <a:ea typeface="MS Mincho" pitchFamily="49" charset="-128"/>
              </a:rPr>
              <a:t>The duration times of the activities are in J12:J18.</a:t>
            </a:r>
            <a:endParaRPr lang="en-US" sz="4800" dirty="0"/>
          </a:p>
        </p:txBody>
      </p:sp>
    </p:spTree>
    <p:extLst>
      <p:ext uri="{BB962C8B-B14F-4D97-AF65-F5344CB8AC3E}">
        <p14:creationId xmlns:p14="http://schemas.microsoft.com/office/powerpoint/2010/main" val="29113707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45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FCE95762-B6A3-4F6E-81BD-C2FF6B2690AE}" type="slidenum">
              <a:rPr lang="en-US" sz="1400" smtClean="0"/>
              <a:pPr eaLnBrk="1" hangingPunct="1"/>
              <a:t>41</a:t>
            </a:fld>
            <a:endParaRPr lang="en-US" sz="1400" smtClean="0"/>
          </a:p>
        </p:txBody>
      </p:sp>
      <p:sp>
        <p:nvSpPr>
          <p:cNvPr id="64516"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4518" name="Rectangle 4"/>
          <p:cNvSpPr>
            <a:spLocks noChangeArrowheads="1"/>
          </p:cNvSpPr>
          <p:nvPr/>
        </p:nvSpPr>
        <p:spPr bwMode="auto">
          <a:xfrm>
            <a:off x="2400300" y="22383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4519" name="Rectangle 5"/>
          <p:cNvSpPr>
            <a:spLocks noChangeArrowheads="1"/>
          </p:cNvSpPr>
          <p:nvPr/>
        </p:nvSpPr>
        <p:spPr bwMode="auto">
          <a:xfrm>
            <a:off x="2405063" y="22431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 name="Picture 1"/>
          <p:cNvPicPr>
            <a:picLocks noChangeAspect="1"/>
          </p:cNvPicPr>
          <p:nvPr/>
        </p:nvPicPr>
        <p:blipFill>
          <a:blip r:embed="rId3"/>
          <a:stretch>
            <a:fillRect/>
          </a:stretch>
        </p:blipFill>
        <p:spPr>
          <a:xfrm>
            <a:off x="1524000" y="78418"/>
            <a:ext cx="6172200" cy="6246182"/>
          </a:xfrm>
          <a:prstGeom prst="rect">
            <a:avLst/>
          </a:prstGeom>
        </p:spPr>
      </p:pic>
    </p:spTree>
    <p:extLst>
      <p:ext uri="{BB962C8B-B14F-4D97-AF65-F5344CB8AC3E}">
        <p14:creationId xmlns:p14="http://schemas.microsoft.com/office/powerpoint/2010/main" val="3796622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656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D6F2B892-7B6C-47EE-8CF7-12B3A3340DAA}" type="slidenum">
              <a:rPr lang="en-US" sz="1400" smtClean="0"/>
              <a:pPr eaLnBrk="1" hangingPunct="1"/>
              <a:t>42</a:t>
            </a:fld>
            <a:endParaRPr lang="en-US" sz="1400" smtClean="0"/>
          </a:p>
        </p:txBody>
      </p:sp>
      <p:sp>
        <p:nvSpPr>
          <p:cNvPr id="66564"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6565" name="Rectangle 3"/>
          <p:cNvSpPr>
            <a:spLocks noGrp="1" noChangeArrowheads="1"/>
          </p:cNvSpPr>
          <p:nvPr>
            <p:ph type="title"/>
          </p:nvPr>
        </p:nvSpPr>
        <p:spPr>
          <a:noFill/>
        </p:spPr>
        <p:txBody>
          <a:bodyPr/>
          <a:lstStyle/>
          <a:p>
            <a:pPr eaLnBrk="1" hangingPunct="1"/>
            <a:r>
              <a:rPr lang="en-US" sz="4000" smtClean="0"/>
              <a:t>Optimal Solution</a:t>
            </a:r>
          </a:p>
        </p:txBody>
      </p:sp>
      <p:sp>
        <p:nvSpPr>
          <p:cNvPr id="66566" name="Rectangle 4"/>
          <p:cNvSpPr>
            <a:spLocks noChangeArrowheads="1"/>
          </p:cNvSpPr>
          <p:nvPr/>
        </p:nvSpPr>
        <p:spPr bwMode="auto">
          <a:xfrm>
            <a:off x="2876550" y="14906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6567" name="Rectangle 5"/>
          <p:cNvSpPr>
            <a:spLocks noChangeArrowheads="1"/>
          </p:cNvSpPr>
          <p:nvPr/>
        </p:nvSpPr>
        <p:spPr bwMode="auto">
          <a:xfrm>
            <a:off x="1828800" y="2062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6656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828800"/>
            <a:ext cx="7315200"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492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758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6175A01B-4F5E-4708-BFB4-0F1E62E3C19C}" type="slidenum">
              <a:rPr lang="en-US" sz="1400" smtClean="0"/>
              <a:pPr eaLnBrk="1" hangingPunct="1"/>
              <a:t>43</a:t>
            </a:fld>
            <a:endParaRPr lang="en-US" sz="1400" smtClean="0"/>
          </a:p>
        </p:txBody>
      </p:sp>
      <p:sp>
        <p:nvSpPr>
          <p:cNvPr id="67588"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7589" name="Rectangle 3"/>
          <p:cNvSpPr>
            <a:spLocks noGrp="1" noChangeArrowheads="1"/>
          </p:cNvSpPr>
          <p:nvPr>
            <p:ph type="title"/>
          </p:nvPr>
        </p:nvSpPr>
        <p:spPr>
          <a:xfrm>
            <a:off x="685800" y="381000"/>
            <a:ext cx="7772400" cy="1143000"/>
          </a:xfrm>
          <a:noFill/>
        </p:spPr>
        <p:txBody>
          <a:bodyPr/>
          <a:lstStyle/>
          <a:p>
            <a:pPr eaLnBrk="1" hangingPunct="1"/>
            <a:r>
              <a:rPr lang="en-US" sz="4000" dirty="0" smtClean="0"/>
              <a:t>CPM Jargon</a:t>
            </a:r>
          </a:p>
        </p:txBody>
      </p:sp>
      <p:sp>
        <p:nvSpPr>
          <p:cNvPr id="67590" name="Rectangle 4"/>
          <p:cNvSpPr>
            <a:spLocks noChangeArrowheads="1"/>
          </p:cNvSpPr>
          <p:nvPr/>
        </p:nvSpPr>
        <p:spPr bwMode="auto">
          <a:xfrm>
            <a:off x="1295400" y="1676400"/>
            <a:ext cx="67818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400" dirty="0">
                <a:ea typeface="MS Mincho" pitchFamily="49" charset="-128"/>
              </a:rPr>
              <a:t>Any activity for which </a:t>
            </a:r>
          </a:p>
          <a:p>
            <a:pPr algn="l"/>
            <a:r>
              <a:rPr lang="en-US" sz="2400" dirty="0">
                <a:ea typeface="MS Mincho" pitchFamily="49" charset="-128"/>
              </a:rPr>
              <a:t> </a:t>
            </a:r>
          </a:p>
          <a:p>
            <a:pPr algn="l"/>
            <a:endParaRPr lang="en-US" sz="2400" dirty="0">
              <a:ea typeface="MS Mincho" pitchFamily="49" charset="-128"/>
            </a:endParaRPr>
          </a:p>
          <a:p>
            <a:pPr algn="l"/>
            <a:endParaRPr lang="en-US" sz="2400" dirty="0">
              <a:ea typeface="MS Mincho" pitchFamily="49" charset="-128"/>
            </a:endParaRPr>
          </a:p>
          <a:p>
            <a:pPr algn="l"/>
            <a:r>
              <a:rPr lang="en-US" sz="2400" dirty="0">
                <a:ea typeface="MS Mincho" pitchFamily="49" charset="-128"/>
              </a:rPr>
              <a:t>is said to have </a:t>
            </a:r>
            <a:r>
              <a:rPr lang="en-US" sz="2400" i="1" dirty="0">
                <a:ea typeface="MS Mincho" pitchFamily="49" charset="-128"/>
              </a:rPr>
              <a:t>slack time</a:t>
            </a:r>
            <a:r>
              <a:rPr lang="en-US" sz="2400" dirty="0">
                <a:ea typeface="MS Mincho" pitchFamily="49" charset="-128"/>
              </a:rPr>
              <a:t>, the amount of time by which that activity could be delayed without affecting the overall completion time of the whole project. In this example, only activity D has any slack time (13 – 5 = 8 units of slack time).</a:t>
            </a:r>
            <a:endParaRPr lang="en-US" sz="2000" dirty="0">
              <a:cs typeface="Times New Roman" pitchFamily="18" charset="0"/>
            </a:endParaRPr>
          </a:p>
        </p:txBody>
      </p:sp>
      <p:graphicFrame>
        <p:nvGraphicFramePr>
          <p:cNvPr id="67591" name="Object 5"/>
          <p:cNvGraphicFramePr>
            <a:graphicFrameLocks noChangeAspect="1"/>
          </p:cNvGraphicFramePr>
          <p:nvPr/>
        </p:nvGraphicFramePr>
        <p:xfrm>
          <a:off x="4038600" y="2438400"/>
          <a:ext cx="1828800" cy="504825"/>
        </p:xfrm>
        <a:graphic>
          <a:graphicData uri="http://schemas.openxmlformats.org/presentationml/2006/ole">
            <mc:AlternateContent xmlns:mc="http://schemas.openxmlformats.org/markup-compatibility/2006">
              <mc:Choice xmlns:v="urn:schemas-microsoft-com:vml" Requires="v">
                <p:oleObj spid="_x0000_s84996" r:id="rId4" imgW="825500" imgH="228600" progId="Equation.3">
                  <p:embed/>
                </p:oleObj>
              </mc:Choice>
              <mc:Fallback>
                <p:oleObj r:id="rId4" imgW="8255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438400"/>
                        <a:ext cx="18288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683018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86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CE1D8966-B155-4C99-A708-FF2381C66BE4}" type="slidenum">
              <a:rPr lang="en-US" sz="1400" smtClean="0"/>
              <a:pPr eaLnBrk="1" hangingPunct="1"/>
              <a:t>44</a:t>
            </a:fld>
            <a:endParaRPr lang="en-US" sz="1400" smtClean="0"/>
          </a:p>
        </p:txBody>
      </p:sp>
      <p:sp>
        <p:nvSpPr>
          <p:cNvPr id="68612"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8613" name="Rectangle 3"/>
          <p:cNvSpPr>
            <a:spLocks noGrp="1" noChangeArrowheads="1"/>
          </p:cNvSpPr>
          <p:nvPr>
            <p:ph type="title"/>
          </p:nvPr>
        </p:nvSpPr>
        <p:spPr>
          <a:noFill/>
        </p:spPr>
        <p:txBody>
          <a:bodyPr/>
          <a:lstStyle/>
          <a:p>
            <a:pPr eaLnBrk="1" hangingPunct="1"/>
            <a:r>
              <a:rPr lang="en-US" sz="4000" smtClean="0"/>
              <a:t>CPM Jargon</a:t>
            </a:r>
          </a:p>
        </p:txBody>
      </p:sp>
      <p:grpSp>
        <p:nvGrpSpPr>
          <p:cNvPr id="2" name="Group 1"/>
          <p:cNvGrpSpPr/>
          <p:nvPr/>
        </p:nvGrpSpPr>
        <p:grpSpPr>
          <a:xfrm>
            <a:off x="1219200" y="2286000"/>
            <a:ext cx="6629400" cy="2677656"/>
            <a:chOff x="1219200" y="2665274"/>
            <a:chExt cx="6629400" cy="2677656"/>
          </a:xfrm>
        </p:grpSpPr>
        <p:sp>
          <p:nvSpPr>
            <p:cNvPr id="68614" name="Rectangle 4"/>
            <p:cNvSpPr>
              <a:spLocks noChangeArrowheads="1"/>
            </p:cNvSpPr>
            <p:nvPr/>
          </p:nvSpPr>
          <p:spPr bwMode="auto">
            <a:xfrm>
              <a:off x="1219200" y="2665274"/>
              <a:ext cx="6629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0" hangingPunct="0"/>
              <a:r>
                <a:rPr lang="en-US" sz="2400" dirty="0">
                  <a:ea typeface="MS Mincho" pitchFamily="49" charset="-128"/>
                </a:rPr>
                <a:t>Any activity </a:t>
              </a:r>
              <a:r>
                <a:rPr lang="en-US" sz="2400" i="1" dirty="0">
                  <a:ea typeface="MS Mincho" pitchFamily="49" charset="-128"/>
                </a:rPr>
                <a:t>x</a:t>
              </a:r>
              <a:r>
                <a:rPr lang="en-US" sz="2400" dirty="0">
                  <a:ea typeface="MS Mincho" pitchFamily="49" charset="-128"/>
                </a:rPr>
                <a:t> for which  </a:t>
              </a:r>
            </a:p>
            <a:p>
              <a:pPr algn="l" eaLnBrk="0" hangingPunct="0"/>
              <a:endParaRPr lang="en-US" sz="2400" dirty="0">
                <a:ea typeface="MS Mincho" pitchFamily="49" charset="-128"/>
              </a:endParaRPr>
            </a:p>
            <a:p>
              <a:pPr algn="l" eaLnBrk="0" hangingPunct="0"/>
              <a:endParaRPr lang="en-US" sz="2400" dirty="0">
                <a:ea typeface="MS Mincho" pitchFamily="49" charset="-128"/>
              </a:endParaRPr>
            </a:p>
            <a:p>
              <a:pPr algn="l" eaLnBrk="0" hangingPunct="0"/>
              <a:endParaRPr lang="en-US" sz="2400" dirty="0">
                <a:ea typeface="MS Mincho" pitchFamily="49" charset="-128"/>
              </a:endParaRPr>
            </a:p>
            <a:p>
              <a:pPr algn="l" eaLnBrk="0" hangingPunct="0"/>
              <a:r>
                <a:rPr lang="en-US" sz="2400" dirty="0">
                  <a:ea typeface="MS Mincho" pitchFamily="49" charset="-128"/>
                </a:rPr>
                <a:t>is defined to be a “critical” activity, with zero slack time. </a:t>
              </a:r>
            </a:p>
            <a:p>
              <a:pPr algn="l" eaLnBrk="0" hangingPunct="0"/>
              <a:endParaRPr lang="en-US" sz="2400" dirty="0">
                <a:ea typeface="MS Mincho" pitchFamily="49" charset="-128"/>
              </a:endParaRPr>
            </a:p>
          </p:txBody>
        </p:sp>
        <p:graphicFrame>
          <p:nvGraphicFramePr>
            <p:cNvPr id="68615" name="Object 5"/>
            <p:cNvGraphicFramePr>
              <a:graphicFrameLocks noChangeAspect="1"/>
            </p:cNvGraphicFramePr>
            <p:nvPr>
              <p:extLst/>
            </p:nvPr>
          </p:nvGraphicFramePr>
          <p:xfrm>
            <a:off x="3352800" y="3371711"/>
            <a:ext cx="2133600" cy="588963"/>
          </p:xfrm>
          <a:graphic>
            <a:graphicData uri="http://schemas.openxmlformats.org/presentationml/2006/ole">
              <mc:AlternateContent xmlns:mc="http://schemas.openxmlformats.org/markup-compatibility/2006">
                <mc:Choice xmlns:v="urn:schemas-microsoft-com:vml" Requires="v">
                  <p:oleObj spid="_x0000_s86020" r:id="rId4" imgW="825500" imgH="228600" progId="Equation.3">
                    <p:embed/>
                  </p:oleObj>
                </mc:Choice>
                <mc:Fallback>
                  <p:oleObj r:id="rId4" imgW="8255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371711"/>
                          <a:ext cx="2133600"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extLst>
      <p:ext uri="{BB962C8B-B14F-4D97-AF65-F5344CB8AC3E}">
        <p14:creationId xmlns:p14="http://schemas.microsoft.com/office/powerpoint/2010/main" val="33505930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963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250B2046-CF9A-423D-AFE2-85FF4AE900C4}" type="slidenum">
              <a:rPr lang="en-US" sz="1400" smtClean="0"/>
              <a:pPr eaLnBrk="1" hangingPunct="1"/>
              <a:t>45</a:t>
            </a:fld>
            <a:endParaRPr lang="en-US" sz="1400" smtClean="0"/>
          </a:p>
        </p:txBody>
      </p:sp>
      <p:sp>
        <p:nvSpPr>
          <p:cNvPr id="69636"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69637" name="Rectangle 3"/>
          <p:cNvSpPr>
            <a:spLocks noGrp="1" noChangeArrowheads="1"/>
          </p:cNvSpPr>
          <p:nvPr>
            <p:ph type="title"/>
          </p:nvPr>
        </p:nvSpPr>
        <p:spPr>
          <a:noFill/>
        </p:spPr>
        <p:txBody>
          <a:bodyPr/>
          <a:lstStyle/>
          <a:p>
            <a:pPr eaLnBrk="1" hangingPunct="1"/>
            <a:r>
              <a:rPr lang="en-US" sz="3600" smtClean="0"/>
              <a:t>Excel Tricks: Conditional Formatting</a:t>
            </a:r>
          </a:p>
        </p:txBody>
      </p:sp>
      <p:sp>
        <p:nvSpPr>
          <p:cNvPr id="69638" name="Rectangle 4"/>
          <p:cNvSpPr>
            <a:spLocks noChangeArrowheads="1"/>
          </p:cNvSpPr>
          <p:nvPr/>
        </p:nvSpPr>
        <p:spPr bwMode="auto">
          <a:xfrm>
            <a:off x="1828800" y="2062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6963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600200"/>
            <a:ext cx="54864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0" name="Rectangle 6"/>
          <p:cNvSpPr>
            <a:spLocks noChangeArrowheads="1"/>
          </p:cNvSpPr>
          <p:nvPr/>
        </p:nvSpPr>
        <p:spPr bwMode="auto">
          <a:xfrm>
            <a:off x="1990725" y="26574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6964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3810000"/>
            <a:ext cx="6019800"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246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065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130A11E5-9A9C-4B19-B76E-5351FF26290B}" type="slidenum">
              <a:rPr lang="en-US" sz="1400" smtClean="0"/>
              <a:pPr eaLnBrk="1" hangingPunct="1"/>
              <a:t>46</a:t>
            </a:fld>
            <a:endParaRPr lang="en-US" sz="1400" smtClean="0"/>
          </a:p>
        </p:txBody>
      </p:sp>
      <p:sp>
        <p:nvSpPr>
          <p:cNvPr id="70660"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70661" name="Rectangle 3"/>
          <p:cNvSpPr>
            <a:spLocks noGrp="1" noChangeArrowheads="1"/>
          </p:cNvSpPr>
          <p:nvPr>
            <p:ph type="title"/>
          </p:nvPr>
        </p:nvSpPr>
        <p:spPr>
          <a:xfrm>
            <a:off x="685800" y="381000"/>
            <a:ext cx="7772400" cy="1143000"/>
          </a:xfrm>
          <a:noFill/>
        </p:spPr>
        <p:txBody>
          <a:bodyPr/>
          <a:lstStyle/>
          <a:p>
            <a:pPr eaLnBrk="1" hangingPunct="1"/>
            <a:r>
              <a:rPr lang="en-US" sz="4000" dirty="0" smtClean="0"/>
              <a:t>Critical Activities: Using the Solver Answer Report</a:t>
            </a:r>
          </a:p>
        </p:txBody>
      </p:sp>
      <p:pic>
        <p:nvPicPr>
          <p:cNvPr id="2" name="Picture 1"/>
          <p:cNvPicPr>
            <a:picLocks noChangeAspect="1"/>
          </p:cNvPicPr>
          <p:nvPr/>
        </p:nvPicPr>
        <p:blipFill>
          <a:blip r:embed="rId3"/>
          <a:stretch>
            <a:fillRect/>
          </a:stretch>
        </p:blipFill>
        <p:spPr>
          <a:xfrm>
            <a:off x="430075" y="2133600"/>
            <a:ext cx="8332925" cy="3162291"/>
          </a:xfrm>
          <a:prstGeom prst="rect">
            <a:avLst/>
          </a:prstGeom>
        </p:spPr>
      </p:pic>
    </p:spTree>
    <p:extLst>
      <p:ext uri="{BB962C8B-B14F-4D97-AF65-F5344CB8AC3E}">
        <p14:creationId xmlns:p14="http://schemas.microsoft.com/office/powerpoint/2010/main" val="14906124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168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6CB80D43-328F-469B-9CD9-D9AFA1DF2D63}" type="slidenum">
              <a:rPr lang="en-US" sz="1400" smtClean="0"/>
              <a:pPr eaLnBrk="1" hangingPunct="1"/>
              <a:t>47</a:t>
            </a:fld>
            <a:endParaRPr lang="en-US" sz="1400" smtClean="0"/>
          </a:p>
        </p:txBody>
      </p:sp>
      <p:sp>
        <p:nvSpPr>
          <p:cNvPr id="71684" name="Rectangle 2"/>
          <p:cNvSpPr>
            <a:spLocks noGrp="1" noChangeArrowheads="1"/>
          </p:cNvSpPr>
          <p:nvPr>
            <p:ph type="title"/>
          </p:nvPr>
        </p:nvSpPr>
        <p:spPr/>
        <p:txBody>
          <a:bodyPr/>
          <a:lstStyle/>
          <a:p>
            <a:pPr eaLnBrk="1" hangingPunct="1"/>
            <a:r>
              <a:rPr lang="en-US" sz="3600" smtClean="0"/>
              <a:t>House-Building Example, Continued</a:t>
            </a:r>
          </a:p>
        </p:txBody>
      </p:sp>
      <p:sp>
        <p:nvSpPr>
          <p:cNvPr id="71685" name="Rectangle 3"/>
          <p:cNvSpPr>
            <a:spLocks noChangeArrowheads="1"/>
          </p:cNvSpPr>
          <p:nvPr/>
        </p:nvSpPr>
        <p:spPr bwMode="auto">
          <a:xfrm>
            <a:off x="990600" y="2057400"/>
            <a:ext cx="71628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800" dirty="0"/>
              <a:t>Suppose that by hiring additional workers, the duration of each activity can be reduced. Use LP to find the strategy that minimizes the cost of completing the project within 20 days.</a:t>
            </a:r>
          </a:p>
        </p:txBody>
      </p:sp>
    </p:spTree>
    <p:extLst>
      <p:ext uri="{BB962C8B-B14F-4D97-AF65-F5344CB8AC3E}">
        <p14:creationId xmlns:p14="http://schemas.microsoft.com/office/powerpoint/2010/main" val="13878249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27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721CE048-1BAA-4CEB-B0BA-B32E928B34C6}" type="slidenum">
              <a:rPr lang="en-US" sz="1400" smtClean="0"/>
              <a:pPr eaLnBrk="1" hangingPunct="1"/>
              <a:t>48</a:t>
            </a:fld>
            <a:endParaRPr lang="en-US" sz="1400" smtClean="0"/>
          </a:p>
        </p:txBody>
      </p:sp>
      <p:sp>
        <p:nvSpPr>
          <p:cNvPr id="72708" name="Rectangle 2"/>
          <p:cNvSpPr>
            <a:spLocks noGrp="1" noChangeArrowheads="1"/>
          </p:cNvSpPr>
          <p:nvPr>
            <p:ph type="title"/>
          </p:nvPr>
        </p:nvSpPr>
        <p:spPr/>
        <p:txBody>
          <a:bodyPr/>
          <a:lstStyle/>
          <a:p>
            <a:pPr eaLnBrk="1" hangingPunct="1"/>
            <a:r>
              <a:rPr lang="en-US" sz="3600" smtClean="0"/>
              <a:t>Crashing Parameters</a:t>
            </a:r>
          </a:p>
        </p:txBody>
      </p:sp>
      <p:pic>
        <p:nvPicPr>
          <p:cNvPr id="7270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55825"/>
            <a:ext cx="914400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3133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37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3EE50275-8C79-47EE-818F-0E2353EC1976}" type="slidenum">
              <a:rPr lang="en-US" sz="1400" smtClean="0"/>
              <a:pPr eaLnBrk="1" hangingPunct="1"/>
              <a:t>49</a:t>
            </a:fld>
            <a:endParaRPr lang="en-US" sz="1400" smtClean="0"/>
          </a:p>
        </p:txBody>
      </p:sp>
      <p:sp>
        <p:nvSpPr>
          <p:cNvPr id="73732" name="Rectangle 2"/>
          <p:cNvSpPr>
            <a:spLocks noGrp="1" noChangeArrowheads="1"/>
          </p:cNvSpPr>
          <p:nvPr>
            <p:ph type="title"/>
          </p:nvPr>
        </p:nvSpPr>
        <p:spPr/>
        <p:txBody>
          <a:bodyPr/>
          <a:lstStyle/>
          <a:p>
            <a:pPr eaLnBrk="1" hangingPunct="1"/>
            <a:r>
              <a:rPr lang="en-US" sz="3600" smtClean="0">
                <a:solidFill>
                  <a:schemeClr val="tx1"/>
                </a:solidFill>
                <a:ea typeface="MS Mincho" pitchFamily="49" charset="-128"/>
              </a:rPr>
              <a:t>Managerial Problem Definition</a:t>
            </a:r>
            <a:endParaRPr lang="en-US" smtClean="0"/>
          </a:p>
        </p:txBody>
      </p:sp>
      <p:sp>
        <p:nvSpPr>
          <p:cNvPr id="73733" name="Rectangle 3"/>
          <p:cNvSpPr>
            <a:spLocks noChangeArrowheads="1"/>
          </p:cNvSpPr>
          <p:nvPr/>
        </p:nvSpPr>
        <p:spPr bwMode="auto">
          <a:xfrm>
            <a:off x="1295400" y="2133600"/>
            <a:ext cx="7086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800" dirty="0">
                <a:ea typeface="MS Mincho" pitchFamily="49" charset="-128"/>
              </a:rPr>
              <a:t>Find a way to build the house in 20 days.</a:t>
            </a:r>
          </a:p>
        </p:txBody>
      </p:sp>
    </p:spTree>
    <p:extLst>
      <p:ext uri="{BB962C8B-B14F-4D97-AF65-F5344CB8AC3E}">
        <p14:creationId xmlns:p14="http://schemas.microsoft.com/office/powerpoint/2010/main" val="2878872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47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3FE0F692-AA3A-439C-BD27-145A7FB4F813}" type="slidenum">
              <a:rPr lang="en-US" sz="1400" smtClean="0"/>
              <a:pPr eaLnBrk="1" hangingPunct="1"/>
              <a:t>50</a:t>
            </a:fld>
            <a:endParaRPr lang="en-US" sz="1400" smtClean="0"/>
          </a:p>
        </p:txBody>
      </p:sp>
      <p:sp>
        <p:nvSpPr>
          <p:cNvPr id="74756" name="Rectangle 2"/>
          <p:cNvSpPr>
            <a:spLocks noGrp="1" noChangeArrowheads="1"/>
          </p:cNvSpPr>
          <p:nvPr>
            <p:ph type="title"/>
          </p:nvPr>
        </p:nvSpPr>
        <p:spPr/>
        <p:txBody>
          <a:bodyPr/>
          <a:lstStyle/>
          <a:p>
            <a:pPr eaLnBrk="1" hangingPunct="1"/>
            <a:r>
              <a:rPr lang="en-US" sz="4000" smtClean="0"/>
              <a:t>Formulation</a:t>
            </a:r>
            <a:endParaRPr lang="en-US" smtClean="0"/>
          </a:p>
        </p:txBody>
      </p:sp>
      <p:sp>
        <p:nvSpPr>
          <p:cNvPr id="74757" name="Rectangle 3"/>
          <p:cNvSpPr>
            <a:spLocks noChangeArrowheads="1"/>
          </p:cNvSpPr>
          <p:nvPr/>
        </p:nvSpPr>
        <p:spPr bwMode="auto">
          <a:xfrm>
            <a:off x="914400" y="1905000"/>
            <a:ext cx="7391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400" b="1" u="sng" dirty="0">
                <a:ea typeface="MS Mincho" pitchFamily="49" charset="-128"/>
              </a:rPr>
              <a:t>Decision Variables</a:t>
            </a:r>
            <a:endParaRPr lang="en-US" sz="2800" dirty="0">
              <a:latin typeface="Courier New" pitchFamily="49" charset="0"/>
              <a:cs typeface="Courier New" pitchFamily="49" charset="0"/>
            </a:endParaRPr>
          </a:p>
          <a:p>
            <a:pPr algn="l" eaLnBrk="0" hangingPunct="0"/>
            <a:r>
              <a:rPr lang="en-US" sz="2400" dirty="0">
                <a:ea typeface="MS Mincho" pitchFamily="49" charset="-128"/>
              </a:rPr>
              <a:t>Now the problem is not only when to schedule the activities, but also which activities to accelerate. (In CPM jargon, accelerating an activity at an additional cost is called “crashing”.)</a:t>
            </a:r>
            <a:endParaRPr lang="en-US" sz="2800" dirty="0">
              <a:latin typeface="Courier New" pitchFamily="49" charset="0"/>
              <a:cs typeface="Courier New" pitchFamily="49" charset="0"/>
            </a:endParaRPr>
          </a:p>
          <a:p>
            <a:pPr algn="l" eaLnBrk="0" hangingPunct="0"/>
            <a:endParaRPr lang="en-US" sz="2400" b="1" u="sng" dirty="0">
              <a:ea typeface="MS Mincho" pitchFamily="49" charset="-128"/>
            </a:endParaRPr>
          </a:p>
          <a:p>
            <a:pPr algn="l" eaLnBrk="0" hangingPunct="0"/>
            <a:r>
              <a:rPr lang="en-US" sz="2400" b="1" u="sng" dirty="0">
                <a:ea typeface="MS Mincho" pitchFamily="49" charset="-128"/>
              </a:rPr>
              <a:t>Objective</a:t>
            </a:r>
            <a:endParaRPr lang="en-US" sz="2800" dirty="0">
              <a:latin typeface="Courier New" pitchFamily="49" charset="0"/>
              <a:cs typeface="Courier New" pitchFamily="49" charset="0"/>
            </a:endParaRPr>
          </a:p>
          <a:p>
            <a:pPr algn="l" eaLnBrk="0" hangingPunct="0"/>
            <a:r>
              <a:rPr lang="en-US" sz="2400" dirty="0">
                <a:ea typeface="MS Mincho" pitchFamily="49" charset="-128"/>
              </a:rPr>
              <a:t>Minimize the total cost of crashing.</a:t>
            </a:r>
            <a:endParaRPr lang="en-US" sz="2800" dirty="0">
              <a:latin typeface="Courier New" pitchFamily="49" charset="0"/>
              <a:cs typeface="Courier New" pitchFamily="49" charset="0"/>
            </a:endParaRPr>
          </a:p>
        </p:txBody>
      </p:sp>
    </p:spTree>
    <p:extLst>
      <p:ext uri="{BB962C8B-B14F-4D97-AF65-F5344CB8AC3E}">
        <p14:creationId xmlns:p14="http://schemas.microsoft.com/office/powerpoint/2010/main" val="33115335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57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2C0A8CBF-483E-48F5-9F2A-4E9A55D37C08}" type="slidenum">
              <a:rPr lang="en-US" sz="1400" smtClean="0"/>
              <a:pPr eaLnBrk="1" hangingPunct="1"/>
              <a:t>51</a:t>
            </a:fld>
            <a:endParaRPr lang="en-US" sz="1400" smtClean="0"/>
          </a:p>
        </p:txBody>
      </p:sp>
      <p:sp>
        <p:nvSpPr>
          <p:cNvPr id="75780" name="Rectangle 2"/>
          <p:cNvSpPr>
            <a:spLocks noGrp="1" noChangeArrowheads="1"/>
          </p:cNvSpPr>
          <p:nvPr>
            <p:ph type="title"/>
          </p:nvPr>
        </p:nvSpPr>
        <p:spPr/>
        <p:txBody>
          <a:bodyPr/>
          <a:lstStyle/>
          <a:p>
            <a:pPr eaLnBrk="1" hangingPunct="1"/>
            <a:r>
              <a:rPr lang="en-US" sz="4000" smtClean="0"/>
              <a:t>Formulation</a:t>
            </a:r>
            <a:endParaRPr lang="en-US" smtClean="0"/>
          </a:p>
        </p:txBody>
      </p:sp>
      <p:sp>
        <p:nvSpPr>
          <p:cNvPr id="75781" name="Rectangle 3"/>
          <p:cNvSpPr>
            <a:spLocks noChangeArrowheads="1"/>
          </p:cNvSpPr>
          <p:nvPr/>
        </p:nvSpPr>
        <p:spPr bwMode="auto">
          <a:xfrm>
            <a:off x="762000" y="1752600"/>
            <a:ext cx="76200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0" hangingPunct="0"/>
            <a:r>
              <a:rPr lang="en-US" sz="2400" b="1" u="sng" dirty="0">
                <a:ea typeface="MS Mincho" pitchFamily="49" charset="-128"/>
              </a:rPr>
              <a:t>Constraints</a:t>
            </a:r>
            <a:endParaRPr lang="en-US" sz="2800" dirty="0">
              <a:latin typeface="Courier New" pitchFamily="49" charset="0"/>
              <a:cs typeface="Courier New" pitchFamily="49" charset="0"/>
            </a:endParaRPr>
          </a:p>
          <a:p>
            <a:pPr algn="l" eaLnBrk="0" hangingPunct="0"/>
            <a:r>
              <a:rPr lang="en-US" sz="2400" dirty="0">
                <a:ea typeface="MS Mincho" pitchFamily="49" charset="-128"/>
              </a:rPr>
              <a:t>The project must be finished in 20 days.</a:t>
            </a:r>
            <a:endParaRPr lang="en-US" sz="2800" dirty="0">
              <a:latin typeface="Courier New" pitchFamily="49" charset="0"/>
              <a:cs typeface="Courier New" pitchFamily="49" charset="0"/>
            </a:endParaRPr>
          </a:p>
          <a:p>
            <a:pPr algn="l" eaLnBrk="0" hangingPunct="0"/>
            <a:r>
              <a:rPr lang="en-US" sz="2400" dirty="0">
                <a:ea typeface="MS Mincho" pitchFamily="49" charset="-128"/>
              </a:rPr>
              <a:t>Each activity has a maximum amount of crash time.</a:t>
            </a:r>
            <a:endParaRPr lang="en-US" sz="2800" dirty="0">
              <a:latin typeface="Courier New" pitchFamily="49" charset="0"/>
              <a:cs typeface="Courier New" pitchFamily="49" charset="0"/>
            </a:endParaRPr>
          </a:p>
          <a:p>
            <a:pPr algn="l" eaLnBrk="0" hangingPunct="0"/>
            <a:r>
              <a:rPr lang="en-US" sz="2400" dirty="0">
                <a:ea typeface="MS Mincho" pitchFamily="49" charset="-128"/>
              </a:rPr>
              <a:t>Each activity has a “basic” duration. (These durations were considered to have been fixed in Part a; now they can be reduced.)</a:t>
            </a:r>
            <a:endParaRPr lang="en-US" sz="2800" dirty="0">
              <a:latin typeface="Courier New" pitchFamily="49" charset="0"/>
              <a:cs typeface="Courier New" pitchFamily="49" charset="0"/>
            </a:endParaRPr>
          </a:p>
          <a:p>
            <a:pPr algn="l" eaLnBrk="0" hangingPunct="0"/>
            <a:r>
              <a:rPr lang="en-US" sz="2400" dirty="0">
                <a:ea typeface="MS Mincho" pitchFamily="49" charset="-128"/>
              </a:rPr>
              <a:t>There are precedence relationships among the activities.</a:t>
            </a:r>
            <a:endParaRPr lang="en-US" sz="2800" dirty="0">
              <a:latin typeface="Courier New" pitchFamily="49" charset="0"/>
              <a:cs typeface="Courier New" pitchFamily="49" charset="0"/>
            </a:endParaRPr>
          </a:p>
          <a:p>
            <a:pPr algn="l" eaLnBrk="0" hangingPunct="0"/>
            <a:r>
              <a:rPr lang="en-US" sz="2400" dirty="0">
                <a:ea typeface="MS Mincho" pitchFamily="49" charset="-128"/>
              </a:rPr>
              <a:t>We cannot go backwards in time.</a:t>
            </a:r>
            <a:endParaRPr lang="en-US" sz="2800" dirty="0">
              <a:latin typeface="Courier New" pitchFamily="49" charset="0"/>
              <a:cs typeface="Courier New" pitchFamily="49" charset="0"/>
            </a:endParaRPr>
          </a:p>
          <a:p>
            <a:pPr algn="l" eaLnBrk="0" hangingPunct="0"/>
            <a:endParaRPr lang="en-US" sz="5400" dirty="0"/>
          </a:p>
        </p:txBody>
      </p:sp>
    </p:spTree>
    <p:extLst>
      <p:ext uri="{BB962C8B-B14F-4D97-AF65-F5344CB8AC3E}">
        <p14:creationId xmlns:p14="http://schemas.microsoft.com/office/powerpoint/2010/main" val="21748570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680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2DFCB732-05E5-4AD4-9EB3-1F3767BECF0F}" type="slidenum">
              <a:rPr lang="en-US" sz="1400" smtClean="0"/>
              <a:pPr eaLnBrk="1" hangingPunct="1"/>
              <a:t>52</a:t>
            </a:fld>
            <a:endParaRPr lang="en-US" sz="1400" smtClean="0"/>
          </a:p>
        </p:txBody>
      </p:sp>
      <p:sp>
        <p:nvSpPr>
          <p:cNvPr id="76804" name="Rectangle 2"/>
          <p:cNvSpPr>
            <a:spLocks noGrp="1" noChangeArrowheads="1"/>
          </p:cNvSpPr>
          <p:nvPr>
            <p:ph type="title"/>
          </p:nvPr>
        </p:nvSpPr>
        <p:spPr>
          <a:xfrm>
            <a:off x="685800" y="228600"/>
            <a:ext cx="7772400" cy="1143000"/>
          </a:xfrm>
        </p:spPr>
        <p:txBody>
          <a:bodyPr/>
          <a:lstStyle/>
          <a:p>
            <a:pPr eaLnBrk="1" hangingPunct="1"/>
            <a:r>
              <a:rPr lang="en-US" sz="4000" dirty="0" smtClean="0"/>
              <a:t>Formulation</a:t>
            </a:r>
            <a:endParaRPr lang="en-US" dirty="0" smtClean="0"/>
          </a:p>
        </p:txBody>
      </p:sp>
      <p:sp>
        <p:nvSpPr>
          <p:cNvPr id="76805" name="Rectangle 3"/>
          <p:cNvSpPr>
            <a:spLocks noChangeArrowheads="1"/>
          </p:cNvSpPr>
          <p:nvPr/>
        </p:nvSpPr>
        <p:spPr bwMode="auto">
          <a:xfrm>
            <a:off x="4205288"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76806" name="Rectangle 4"/>
          <p:cNvSpPr>
            <a:spLocks noChangeArrowheads="1"/>
          </p:cNvSpPr>
          <p:nvPr/>
        </p:nvSpPr>
        <p:spPr bwMode="auto">
          <a:xfrm>
            <a:off x="533400" y="1614488"/>
            <a:ext cx="83820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b="1" u="sng" dirty="0">
                <a:ea typeface="MS Mincho" pitchFamily="49" charset="-128"/>
              </a:rPr>
              <a:t>Decision Variables</a:t>
            </a:r>
            <a:endParaRPr lang="en-US" sz="2000" dirty="0">
              <a:latin typeface="Courier New" pitchFamily="49" charset="0"/>
              <a:cs typeface="Courier New" pitchFamily="49" charset="0"/>
            </a:endParaRPr>
          </a:p>
          <a:p>
            <a:pPr algn="l" eaLnBrk="0" hangingPunct="0"/>
            <a:r>
              <a:rPr lang="en-US" sz="2400" dirty="0">
                <a:ea typeface="MS Mincho" pitchFamily="49" charset="-128"/>
              </a:rPr>
              <a:t>Define the number of days that activity </a:t>
            </a:r>
            <a:r>
              <a:rPr lang="en-US" sz="2400" i="1" dirty="0">
                <a:ea typeface="MS Mincho" pitchFamily="49" charset="-128"/>
              </a:rPr>
              <a:t>x</a:t>
            </a:r>
            <a:r>
              <a:rPr lang="en-US" sz="2400" dirty="0">
                <a:ea typeface="MS Mincho" pitchFamily="49" charset="-128"/>
              </a:rPr>
              <a:t> is crashed to be </a:t>
            </a:r>
            <a:r>
              <a:rPr lang="en-US" sz="2400" i="1" dirty="0">
                <a:ea typeface="MS Mincho" pitchFamily="49" charset="-128"/>
              </a:rPr>
              <a:t>R</a:t>
            </a:r>
            <a:r>
              <a:rPr lang="en-US" sz="2400" baseline="-30000" dirty="0">
                <a:ea typeface="MS Mincho" pitchFamily="49" charset="-128"/>
              </a:rPr>
              <a:t>x</a:t>
            </a:r>
            <a:r>
              <a:rPr lang="en-US" sz="2400" dirty="0">
                <a:ea typeface="MS Mincho" pitchFamily="49" charset="-128"/>
              </a:rPr>
              <a:t>. </a:t>
            </a:r>
          </a:p>
          <a:p>
            <a:pPr algn="l" eaLnBrk="0" hangingPunct="0"/>
            <a:endParaRPr lang="en-US" sz="2400" dirty="0">
              <a:ea typeface="MS Mincho" pitchFamily="49" charset="-128"/>
            </a:endParaRPr>
          </a:p>
          <a:p>
            <a:pPr algn="l" eaLnBrk="0" hangingPunct="0"/>
            <a:r>
              <a:rPr lang="en-US" sz="2400" dirty="0">
                <a:ea typeface="MS Mincho" pitchFamily="49" charset="-128"/>
              </a:rPr>
              <a:t>For each activity there is a maximum number of crash days </a:t>
            </a:r>
            <a:r>
              <a:rPr lang="en-US" sz="2400" i="1" dirty="0" err="1">
                <a:ea typeface="MS Mincho" pitchFamily="49" charset="-128"/>
              </a:rPr>
              <a:t>R</a:t>
            </a:r>
            <a:r>
              <a:rPr lang="en-US" sz="2400" baseline="-30000" dirty="0" err="1">
                <a:ea typeface="MS Mincho" pitchFamily="49" charset="-128"/>
              </a:rPr>
              <a:t>max</a:t>
            </a:r>
            <a:r>
              <a:rPr lang="en-US" sz="2400" baseline="-30000" dirty="0">
                <a:ea typeface="MS Mincho" pitchFamily="49" charset="-128"/>
              </a:rPr>
              <a:t>, x</a:t>
            </a:r>
            <a:endParaRPr lang="en-US" sz="2000" dirty="0">
              <a:latin typeface="Courier New" pitchFamily="49" charset="0"/>
              <a:cs typeface="Courier New" pitchFamily="49" charset="0"/>
            </a:endParaRPr>
          </a:p>
          <a:p>
            <a:pPr algn="l" eaLnBrk="0" hangingPunct="0"/>
            <a:endParaRPr lang="en-US" sz="2400" dirty="0">
              <a:ea typeface="MS Mincho" pitchFamily="49" charset="-128"/>
            </a:endParaRPr>
          </a:p>
          <a:p>
            <a:pPr algn="l" eaLnBrk="0" hangingPunct="0"/>
            <a:r>
              <a:rPr lang="en-US" sz="2400" dirty="0">
                <a:ea typeface="MS Mincho" pitchFamily="49" charset="-128"/>
              </a:rPr>
              <a:t>Define the crash cost per day for activity </a:t>
            </a:r>
            <a:r>
              <a:rPr lang="en-US" sz="2400" i="1" dirty="0">
                <a:ea typeface="MS Mincho" pitchFamily="49" charset="-128"/>
              </a:rPr>
              <a:t>x</a:t>
            </a:r>
            <a:r>
              <a:rPr lang="en-US" sz="2400" dirty="0">
                <a:ea typeface="MS Mincho" pitchFamily="49" charset="-128"/>
              </a:rPr>
              <a:t> to be </a:t>
            </a:r>
            <a:r>
              <a:rPr lang="en-US" sz="2400" i="1" dirty="0" err="1">
                <a:ea typeface="MS Mincho" pitchFamily="49" charset="-128"/>
              </a:rPr>
              <a:t>C</a:t>
            </a:r>
            <a:r>
              <a:rPr lang="en-US" sz="2400" baseline="-30000" dirty="0" err="1">
                <a:ea typeface="MS Mincho" pitchFamily="49" charset="-128"/>
              </a:rPr>
              <a:t>x</a:t>
            </a:r>
            <a:endParaRPr lang="en-US" sz="2000" dirty="0">
              <a:latin typeface="Courier New" pitchFamily="49" charset="0"/>
              <a:cs typeface="Courier New" pitchFamily="49" charset="0"/>
            </a:endParaRPr>
          </a:p>
          <a:p>
            <a:pPr algn="l" eaLnBrk="0" hangingPunct="0"/>
            <a:r>
              <a:rPr lang="en-US" sz="2400" dirty="0">
                <a:ea typeface="MS Mincho" pitchFamily="49" charset="-128"/>
              </a:rPr>
              <a:t> </a:t>
            </a:r>
            <a:endParaRPr lang="en-US" sz="2000" dirty="0">
              <a:latin typeface="Courier New" pitchFamily="49" charset="0"/>
              <a:cs typeface="Courier New" pitchFamily="49" charset="0"/>
            </a:endParaRPr>
          </a:p>
          <a:p>
            <a:pPr algn="l" eaLnBrk="0" hangingPunct="0"/>
            <a:r>
              <a:rPr lang="en-US" sz="2400" b="1" u="sng" dirty="0">
                <a:ea typeface="MS Mincho" pitchFamily="49" charset="-128"/>
              </a:rPr>
              <a:t/>
            </a:r>
            <a:br>
              <a:rPr lang="en-US" sz="2400" b="1" u="sng" dirty="0">
                <a:ea typeface="MS Mincho" pitchFamily="49" charset="-128"/>
              </a:rPr>
            </a:br>
            <a:r>
              <a:rPr lang="en-US" sz="2400" b="1" u="sng" dirty="0">
                <a:ea typeface="MS Mincho" pitchFamily="49" charset="-128"/>
              </a:rPr>
              <a:t>Objective</a:t>
            </a:r>
            <a:endParaRPr lang="en-US" sz="2000" dirty="0">
              <a:latin typeface="Courier New" pitchFamily="49" charset="0"/>
              <a:cs typeface="Courier New" pitchFamily="49" charset="0"/>
            </a:endParaRPr>
          </a:p>
          <a:p>
            <a:pPr algn="l" eaLnBrk="0" hangingPunct="0"/>
            <a:r>
              <a:rPr lang="en-US" sz="2400" dirty="0">
                <a:ea typeface="MS Mincho" pitchFamily="49" charset="-128"/>
              </a:rPr>
              <a:t>Minimize Z = </a:t>
            </a:r>
            <a:endParaRPr lang="en-US" sz="2000" dirty="0">
              <a:latin typeface="Courier New" pitchFamily="49" charset="0"/>
              <a:cs typeface="Courier New" pitchFamily="49" charset="0"/>
            </a:endParaRPr>
          </a:p>
        </p:txBody>
      </p:sp>
      <p:graphicFrame>
        <p:nvGraphicFramePr>
          <p:cNvPr id="76807" name="Object 5"/>
          <p:cNvGraphicFramePr>
            <a:graphicFrameLocks noChangeAspect="1"/>
          </p:cNvGraphicFramePr>
          <p:nvPr>
            <p:extLst/>
          </p:nvPr>
        </p:nvGraphicFramePr>
        <p:xfrm>
          <a:off x="2819400" y="5105400"/>
          <a:ext cx="1066800" cy="787400"/>
        </p:xfrm>
        <a:graphic>
          <a:graphicData uri="http://schemas.openxmlformats.org/presentationml/2006/ole">
            <mc:AlternateContent xmlns:mc="http://schemas.openxmlformats.org/markup-compatibility/2006">
              <mc:Choice xmlns:v="urn:schemas-microsoft-com:vml" Requires="v">
                <p:oleObj spid="_x0000_s87044" r:id="rId4" imgW="583947" imgH="431613" progId="Equation.3">
                  <p:embed/>
                </p:oleObj>
              </mc:Choice>
              <mc:Fallback>
                <p:oleObj r:id="rId4" imgW="583947"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5105400"/>
                        <a:ext cx="10668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941398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782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2D241180-620B-45E9-BC89-F1BC07CBE65D}" type="slidenum">
              <a:rPr lang="en-US" sz="1400" smtClean="0"/>
              <a:pPr eaLnBrk="1" hangingPunct="1"/>
              <a:t>53</a:t>
            </a:fld>
            <a:endParaRPr lang="en-US" sz="1400" smtClean="0"/>
          </a:p>
        </p:txBody>
      </p:sp>
      <p:sp>
        <p:nvSpPr>
          <p:cNvPr id="77828" name="Rectangle 2"/>
          <p:cNvSpPr>
            <a:spLocks noGrp="1" noChangeArrowheads="1"/>
          </p:cNvSpPr>
          <p:nvPr>
            <p:ph type="title"/>
          </p:nvPr>
        </p:nvSpPr>
        <p:spPr/>
        <p:txBody>
          <a:bodyPr/>
          <a:lstStyle/>
          <a:p>
            <a:pPr eaLnBrk="1" hangingPunct="1"/>
            <a:r>
              <a:rPr lang="en-US" sz="4000" smtClean="0"/>
              <a:t>Formulation</a:t>
            </a:r>
            <a:endParaRPr lang="en-US" smtClean="0"/>
          </a:p>
        </p:txBody>
      </p:sp>
      <p:sp>
        <p:nvSpPr>
          <p:cNvPr id="77829" name="Rectangle 3"/>
          <p:cNvSpPr>
            <a:spLocks noChangeArrowheads="1"/>
          </p:cNvSpPr>
          <p:nvPr/>
        </p:nvSpPr>
        <p:spPr bwMode="auto">
          <a:xfrm>
            <a:off x="4205288"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77830" name="Rectangle 4"/>
          <p:cNvSpPr>
            <a:spLocks noChangeArrowheads="1"/>
          </p:cNvSpPr>
          <p:nvPr/>
        </p:nvSpPr>
        <p:spPr bwMode="auto">
          <a:xfrm>
            <a:off x="1295400" y="1740456"/>
            <a:ext cx="6705600"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0" hangingPunct="0"/>
            <a:r>
              <a:rPr lang="en-US" sz="2400" b="1" u="sng" dirty="0">
                <a:ea typeface="MS Mincho" pitchFamily="49" charset="-128"/>
              </a:rPr>
              <a:t>Constraints</a:t>
            </a:r>
            <a:endParaRPr lang="en-US" sz="2800" dirty="0">
              <a:latin typeface="Courier New" pitchFamily="49" charset="0"/>
              <a:cs typeface="Courier New" pitchFamily="49" charset="0"/>
            </a:endParaRPr>
          </a:p>
          <a:p>
            <a:pPr algn="l" eaLnBrk="0" hangingPunct="0"/>
            <a:endParaRPr lang="en-US" sz="2400" dirty="0">
              <a:ea typeface="MS Mincho" pitchFamily="49" charset="-128"/>
            </a:endParaRPr>
          </a:p>
          <a:p>
            <a:pPr algn="l" eaLnBrk="0" hangingPunct="0"/>
            <a:r>
              <a:rPr lang="en-US" sz="2400" dirty="0">
                <a:ea typeface="MS Mincho" pitchFamily="49" charset="-128"/>
              </a:rPr>
              <a:t>For every activity </a:t>
            </a:r>
            <a:r>
              <a:rPr lang="en-US" sz="2400" i="1" dirty="0">
                <a:ea typeface="MS Mincho" pitchFamily="49" charset="-128"/>
              </a:rPr>
              <a:t>x</a:t>
            </a:r>
            <a:r>
              <a:rPr lang="en-US" sz="2400" dirty="0">
                <a:ea typeface="MS Mincho" pitchFamily="49" charset="-128"/>
              </a:rPr>
              <a:t>, </a:t>
            </a:r>
            <a:endParaRPr lang="en-US" sz="2800" dirty="0">
              <a:cs typeface="Times New Roman" pitchFamily="18" charset="0"/>
            </a:endParaRPr>
          </a:p>
          <a:p>
            <a:pPr algn="l" eaLnBrk="0" hangingPunct="0"/>
            <a:endParaRPr lang="en-US" sz="2400" dirty="0">
              <a:ea typeface="MS Mincho" pitchFamily="49" charset="-128"/>
            </a:endParaRPr>
          </a:p>
          <a:p>
            <a:pPr algn="l" eaLnBrk="0" hangingPunct="0"/>
            <a:r>
              <a:rPr lang="en-US" sz="2400" dirty="0">
                <a:ea typeface="MS Mincho" pitchFamily="49" charset="-128"/>
              </a:rPr>
              <a:t>For every activity </a:t>
            </a:r>
            <a:r>
              <a:rPr lang="en-US" sz="2400" i="1" dirty="0">
                <a:ea typeface="MS Mincho" pitchFamily="49" charset="-128"/>
              </a:rPr>
              <a:t>x</a:t>
            </a:r>
            <a:r>
              <a:rPr lang="en-US" sz="2400" dirty="0">
                <a:ea typeface="MS Mincho" pitchFamily="49" charset="-128"/>
              </a:rPr>
              <a:t>, </a:t>
            </a:r>
            <a:endParaRPr lang="en-US" sz="2800" dirty="0">
              <a:cs typeface="Times New Roman" pitchFamily="18" charset="0"/>
            </a:endParaRPr>
          </a:p>
          <a:p>
            <a:pPr algn="l" eaLnBrk="0" hangingPunct="0"/>
            <a:endParaRPr lang="en-US" sz="2400" dirty="0">
              <a:ea typeface="MS Mincho" pitchFamily="49" charset="-128"/>
            </a:endParaRPr>
          </a:p>
          <a:p>
            <a:pPr algn="l" eaLnBrk="0" hangingPunct="0"/>
            <a:r>
              <a:rPr lang="en-US" sz="2400" dirty="0">
                <a:ea typeface="MS Mincho" pitchFamily="49" charset="-128"/>
              </a:rPr>
              <a:t>For every node </a:t>
            </a:r>
            <a:r>
              <a:rPr lang="en-US" sz="2400" i="1" dirty="0" err="1">
                <a:ea typeface="MS Mincho" pitchFamily="49" charset="-128"/>
              </a:rPr>
              <a:t>i</a:t>
            </a:r>
            <a:r>
              <a:rPr lang="en-US" sz="2400" dirty="0">
                <a:ea typeface="MS Mincho" pitchFamily="49" charset="-128"/>
              </a:rPr>
              <a:t>, </a:t>
            </a:r>
            <a:endParaRPr lang="en-US" sz="2800" dirty="0">
              <a:cs typeface="Times New Roman" pitchFamily="18" charset="0"/>
            </a:endParaRPr>
          </a:p>
          <a:p>
            <a:pPr algn="l" eaLnBrk="0" hangingPunct="0"/>
            <a:endParaRPr lang="en-US" sz="5400" dirty="0"/>
          </a:p>
        </p:txBody>
      </p:sp>
      <p:graphicFrame>
        <p:nvGraphicFramePr>
          <p:cNvPr id="77831" name="Object 5"/>
          <p:cNvGraphicFramePr>
            <a:graphicFrameLocks noChangeAspect="1"/>
          </p:cNvGraphicFramePr>
          <p:nvPr>
            <p:extLst/>
          </p:nvPr>
        </p:nvGraphicFramePr>
        <p:xfrm>
          <a:off x="4572000" y="2517775"/>
          <a:ext cx="2286000" cy="454025"/>
        </p:xfrm>
        <a:graphic>
          <a:graphicData uri="http://schemas.openxmlformats.org/presentationml/2006/ole">
            <mc:AlternateContent xmlns:mc="http://schemas.openxmlformats.org/markup-compatibility/2006">
              <mc:Choice xmlns:v="urn:schemas-microsoft-com:vml" Requires="v">
                <p:oleObj spid="_x0000_s88072" r:id="rId4" imgW="1155700" imgH="228600" progId="Equation.3">
                  <p:embed/>
                </p:oleObj>
              </mc:Choice>
              <mc:Fallback>
                <p:oleObj r:id="rId4" imgW="11557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517775"/>
                        <a:ext cx="22860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7832" name="Object 6"/>
          <p:cNvGraphicFramePr>
            <a:graphicFrameLocks noChangeAspect="1"/>
          </p:cNvGraphicFramePr>
          <p:nvPr>
            <p:extLst/>
          </p:nvPr>
        </p:nvGraphicFramePr>
        <p:xfrm>
          <a:off x="4572000" y="3248025"/>
          <a:ext cx="1371600" cy="409575"/>
        </p:xfrm>
        <a:graphic>
          <a:graphicData uri="http://schemas.openxmlformats.org/presentationml/2006/ole">
            <mc:AlternateContent xmlns:mc="http://schemas.openxmlformats.org/markup-compatibility/2006">
              <mc:Choice xmlns:v="urn:schemas-microsoft-com:vml" Requires="v">
                <p:oleObj spid="_x0000_s88073" r:id="rId6" imgW="736280" imgH="215806" progId="Equation.3">
                  <p:embed/>
                </p:oleObj>
              </mc:Choice>
              <mc:Fallback>
                <p:oleObj r:id="rId6" imgW="736280" imgH="215806"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248025"/>
                        <a:ext cx="13716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7833" name="Object 7"/>
          <p:cNvGraphicFramePr>
            <a:graphicFrameLocks noChangeAspect="1"/>
          </p:cNvGraphicFramePr>
          <p:nvPr>
            <p:extLst/>
          </p:nvPr>
        </p:nvGraphicFramePr>
        <p:xfrm>
          <a:off x="4648200" y="3938587"/>
          <a:ext cx="838200" cy="481013"/>
        </p:xfrm>
        <a:graphic>
          <a:graphicData uri="http://schemas.openxmlformats.org/presentationml/2006/ole">
            <mc:AlternateContent xmlns:mc="http://schemas.openxmlformats.org/markup-compatibility/2006">
              <mc:Choice xmlns:v="urn:schemas-microsoft-com:vml" Requires="v">
                <p:oleObj spid="_x0000_s88074" r:id="rId8" imgW="380835" imgH="215806" progId="Equation.3">
                  <p:embed/>
                </p:oleObj>
              </mc:Choice>
              <mc:Fallback>
                <p:oleObj r:id="rId8" imgW="380835" imgH="215806"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8200" y="3938587"/>
                        <a:ext cx="83820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587339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885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FCB56409-DCD5-491B-A3D0-B504824074F1}" type="slidenum">
              <a:rPr lang="en-US" sz="1400" smtClean="0"/>
              <a:pPr eaLnBrk="1" hangingPunct="1"/>
              <a:t>54</a:t>
            </a:fld>
            <a:endParaRPr lang="en-US" sz="1400" smtClean="0"/>
          </a:p>
        </p:txBody>
      </p:sp>
      <p:sp>
        <p:nvSpPr>
          <p:cNvPr id="78852"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78853" name="Rectangle 3"/>
          <p:cNvSpPr>
            <a:spLocks noGrp="1" noChangeArrowheads="1"/>
          </p:cNvSpPr>
          <p:nvPr>
            <p:ph type="title"/>
          </p:nvPr>
        </p:nvSpPr>
        <p:spPr>
          <a:noFill/>
        </p:spPr>
        <p:txBody>
          <a:bodyPr/>
          <a:lstStyle/>
          <a:p>
            <a:pPr eaLnBrk="1" hangingPunct="1"/>
            <a:r>
              <a:rPr lang="en-US" sz="4000" smtClean="0"/>
              <a:t>Solution Methodology</a:t>
            </a:r>
          </a:p>
        </p:txBody>
      </p:sp>
      <p:sp>
        <p:nvSpPr>
          <p:cNvPr id="78854" name="Rectangle 4"/>
          <p:cNvSpPr>
            <a:spLocks noChangeArrowheads="1"/>
          </p:cNvSpPr>
          <p:nvPr/>
        </p:nvSpPr>
        <p:spPr bwMode="auto">
          <a:xfrm>
            <a:off x="1828800" y="22526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 name="Picture 1"/>
          <p:cNvPicPr>
            <a:picLocks noChangeAspect="1"/>
          </p:cNvPicPr>
          <p:nvPr/>
        </p:nvPicPr>
        <p:blipFill>
          <a:blip r:embed="rId3"/>
          <a:stretch>
            <a:fillRect/>
          </a:stretch>
        </p:blipFill>
        <p:spPr>
          <a:xfrm>
            <a:off x="295728" y="1880235"/>
            <a:ext cx="8619672" cy="3706176"/>
          </a:xfrm>
          <a:prstGeom prst="rect">
            <a:avLst/>
          </a:prstGeom>
        </p:spPr>
      </p:pic>
    </p:spTree>
    <p:extLst>
      <p:ext uri="{BB962C8B-B14F-4D97-AF65-F5344CB8AC3E}">
        <p14:creationId xmlns:p14="http://schemas.microsoft.com/office/powerpoint/2010/main" val="440746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98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E6F005AA-06AB-467E-AD80-F463840761EB}" type="slidenum">
              <a:rPr lang="en-US" sz="1400" smtClean="0"/>
              <a:pPr eaLnBrk="1" hangingPunct="1"/>
              <a:t>55</a:t>
            </a:fld>
            <a:endParaRPr lang="en-US" sz="1400" smtClean="0"/>
          </a:p>
        </p:txBody>
      </p:sp>
      <p:sp>
        <p:nvSpPr>
          <p:cNvPr id="79876"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79877" name="Rectangle 3"/>
          <p:cNvSpPr>
            <a:spLocks noGrp="1" noChangeArrowheads="1"/>
          </p:cNvSpPr>
          <p:nvPr>
            <p:ph type="title"/>
          </p:nvPr>
        </p:nvSpPr>
        <p:spPr>
          <a:noFill/>
        </p:spPr>
        <p:txBody>
          <a:bodyPr/>
          <a:lstStyle/>
          <a:p>
            <a:pPr eaLnBrk="1" hangingPunct="1"/>
            <a:r>
              <a:rPr lang="en-US" sz="4000" smtClean="0"/>
              <a:t>Solution Methodology</a:t>
            </a:r>
          </a:p>
        </p:txBody>
      </p:sp>
      <p:sp>
        <p:nvSpPr>
          <p:cNvPr id="79878" name="Rectangle 4"/>
          <p:cNvSpPr>
            <a:spLocks noChangeArrowheads="1"/>
          </p:cNvSpPr>
          <p:nvPr/>
        </p:nvSpPr>
        <p:spPr bwMode="auto">
          <a:xfrm>
            <a:off x="685800" y="1828800"/>
            <a:ext cx="80010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400" dirty="0">
                <a:ea typeface="MS Mincho" pitchFamily="49" charset="-128"/>
              </a:rPr>
              <a:t>G3 now contains a formula to calculate the total crash cost. </a:t>
            </a:r>
            <a:endParaRPr lang="en-US" sz="2400" dirty="0">
              <a:cs typeface="Times New Roman" pitchFamily="18" charset="0"/>
            </a:endParaRPr>
          </a:p>
          <a:p>
            <a:pPr algn="l"/>
            <a:r>
              <a:rPr lang="en-US" sz="2400" dirty="0">
                <a:ea typeface="MS Mincho" pitchFamily="49" charset="-128"/>
              </a:rPr>
              <a:t>The new decision variables (how long to crash each activity </a:t>
            </a:r>
            <a:r>
              <a:rPr lang="en-US" sz="2400" i="1" dirty="0">
                <a:ea typeface="MS Mincho" pitchFamily="49" charset="-128"/>
              </a:rPr>
              <a:t>x</a:t>
            </a:r>
            <a:r>
              <a:rPr lang="en-US" sz="2400" dirty="0">
                <a:ea typeface="MS Mincho" pitchFamily="49" charset="-128"/>
              </a:rPr>
              <a:t>, represented by </a:t>
            </a:r>
            <a:r>
              <a:rPr lang="en-US" sz="2400" i="1" dirty="0">
                <a:ea typeface="MS Mincho" pitchFamily="49" charset="-128"/>
              </a:rPr>
              <a:t>R</a:t>
            </a:r>
            <a:r>
              <a:rPr lang="en-US" sz="2400" baseline="-30000" dirty="0">
                <a:ea typeface="MS Mincho" pitchFamily="49" charset="-128"/>
              </a:rPr>
              <a:t>x</a:t>
            </a:r>
            <a:r>
              <a:rPr lang="en-US" sz="2400" dirty="0">
                <a:ea typeface="MS Mincho" pitchFamily="49" charset="-128"/>
              </a:rPr>
              <a:t>) are in M12:M18.</a:t>
            </a:r>
            <a:endParaRPr lang="en-US" sz="2400" dirty="0">
              <a:cs typeface="Times New Roman" pitchFamily="18" charset="0"/>
            </a:endParaRPr>
          </a:p>
          <a:p>
            <a:pPr algn="l"/>
            <a:endParaRPr lang="en-US" sz="2400" dirty="0">
              <a:ea typeface="MS Mincho" pitchFamily="49" charset="-128"/>
            </a:endParaRPr>
          </a:p>
          <a:p>
            <a:pPr algn="l"/>
            <a:r>
              <a:rPr lang="en-US" sz="2400" dirty="0">
                <a:ea typeface="MS Mincho" pitchFamily="49" charset="-128"/>
              </a:rPr>
              <a:t>G8 contains the required completion time, and we will constrain the value in G6 to be less than or equal to G8.</a:t>
            </a:r>
            <a:endParaRPr lang="en-US" sz="2400" dirty="0">
              <a:cs typeface="Times New Roman" pitchFamily="18" charset="0"/>
            </a:endParaRPr>
          </a:p>
          <a:p>
            <a:pPr algn="l"/>
            <a:endParaRPr lang="en-US" sz="2400" dirty="0">
              <a:ea typeface="MS Mincho" pitchFamily="49" charset="-128"/>
            </a:endParaRPr>
          </a:p>
          <a:p>
            <a:pPr algn="l"/>
            <a:r>
              <a:rPr lang="en-US" sz="2400" dirty="0">
                <a:ea typeface="MS Mincho" pitchFamily="49" charset="-128"/>
              </a:rPr>
              <a:t>The range J12:J18 calculates the revised duration of each activity, taking into account how much time is saved by crashing. </a:t>
            </a:r>
          </a:p>
        </p:txBody>
      </p:sp>
    </p:spTree>
    <p:extLst>
      <p:ext uri="{BB962C8B-B14F-4D97-AF65-F5344CB8AC3E}">
        <p14:creationId xmlns:p14="http://schemas.microsoft.com/office/powerpoint/2010/main" val="3552905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808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AB03811E-FBA7-476F-9A05-A13A4A11C88E}" type="slidenum">
              <a:rPr lang="en-US" sz="1400" smtClean="0"/>
              <a:pPr eaLnBrk="1" hangingPunct="1"/>
              <a:t>56</a:t>
            </a:fld>
            <a:endParaRPr lang="en-US" sz="1400" smtClean="0"/>
          </a:p>
        </p:txBody>
      </p:sp>
      <p:sp>
        <p:nvSpPr>
          <p:cNvPr id="80900"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80902" name="Rectangle 4"/>
          <p:cNvSpPr>
            <a:spLocks noChangeArrowheads="1"/>
          </p:cNvSpPr>
          <p:nvPr/>
        </p:nvSpPr>
        <p:spPr bwMode="auto">
          <a:xfrm>
            <a:off x="2400300" y="22383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80903" name="Rectangle 5"/>
          <p:cNvSpPr>
            <a:spLocks noChangeArrowheads="1"/>
          </p:cNvSpPr>
          <p:nvPr/>
        </p:nvSpPr>
        <p:spPr bwMode="auto">
          <a:xfrm>
            <a:off x="2405063" y="22431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80904" name="Rectangle 6"/>
          <p:cNvSpPr>
            <a:spLocks noChangeArrowheads="1"/>
          </p:cNvSpPr>
          <p:nvPr/>
        </p:nvSpPr>
        <p:spPr bwMode="auto">
          <a:xfrm>
            <a:off x="2405063" y="22431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 name="Picture 1"/>
          <p:cNvPicPr>
            <a:picLocks noChangeAspect="1"/>
          </p:cNvPicPr>
          <p:nvPr/>
        </p:nvPicPr>
        <p:blipFill>
          <a:blip r:embed="rId3"/>
          <a:stretch>
            <a:fillRect/>
          </a:stretch>
        </p:blipFill>
        <p:spPr>
          <a:xfrm>
            <a:off x="1600200" y="76200"/>
            <a:ext cx="6019800" cy="6091955"/>
          </a:xfrm>
          <a:prstGeom prst="rect">
            <a:avLst/>
          </a:prstGeom>
        </p:spPr>
      </p:pic>
    </p:spTree>
    <p:extLst>
      <p:ext uri="{BB962C8B-B14F-4D97-AF65-F5344CB8AC3E}">
        <p14:creationId xmlns:p14="http://schemas.microsoft.com/office/powerpoint/2010/main" val="12029366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829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522D68DF-DF55-44CC-9015-7370F95A6A15}" type="slidenum">
              <a:rPr lang="en-US" sz="1400" smtClean="0"/>
              <a:pPr eaLnBrk="1" hangingPunct="1"/>
              <a:t>57</a:t>
            </a:fld>
            <a:endParaRPr lang="en-US" sz="1400" smtClean="0"/>
          </a:p>
        </p:txBody>
      </p:sp>
      <p:sp>
        <p:nvSpPr>
          <p:cNvPr id="82948" name="Rectangle 2"/>
          <p:cNvSpPr>
            <a:spLocks noChangeArrowheads="1"/>
          </p:cNvSpPr>
          <p:nvPr/>
        </p:nvSpPr>
        <p:spPr bwMode="auto">
          <a:xfrm>
            <a:off x="1828800"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82949" name="Rectangle 3"/>
          <p:cNvSpPr>
            <a:spLocks noGrp="1" noChangeArrowheads="1"/>
          </p:cNvSpPr>
          <p:nvPr>
            <p:ph type="title"/>
          </p:nvPr>
        </p:nvSpPr>
        <p:spPr>
          <a:noFill/>
        </p:spPr>
        <p:txBody>
          <a:bodyPr/>
          <a:lstStyle/>
          <a:p>
            <a:pPr eaLnBrk="1" hangingPunct="1"/>
            <a:r>
              <a:rPr lang="en-US" sz="4000" smtClean="0"/>
              <a:t>Optimal Solution</a:t>
            </a:r>
          </a:p>
        </p:txBody>
      </p:sp>
      <p:sp>
        <p:nvSpPr>
          <p:cNvPr id="82950" name="Rectangle 4"/>
          <p:cNvSpPr>
            <a:spLocks noChangeArrowheads="1"/>
          </p:cNvSpPr>
          <p:nvPr/>
        </p:nvSpPr>
        <p:spPr bwMode="auto">
          <a:xfrm>
            <a:off x="2876550" y="14906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82951" name="Rectangle 5"/>
          <p:cNvSpPr>
            <a:spLocks noChangeArrowheads="1"/>
          </p:cNvSpPr>
          <p:nvPr/>
        </p:nvSpPr>
        <p:spPr bwMode="auto">
          <a:xfrm>
            <a:off x="1828800" y="2062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82952" name="Rectangle 6"/>
          <p:cNvSpPr>
            <a:spLocks noChangeArrowheads="1"/>
          </p:cNvSpPr>
          <p:nvPr/>
        </p:nvSpPr>
        <p:spPr bwMode="auto">
          <a:xfrm>
            <a:off x="1828800" y="22526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82953"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905000"/>
            <a:ext cx="731520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2043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839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76F8D2F3-0402-43C5-9F3B-EFD9C2ED3175}" type="slidenum">
              <a:rPr lang="en-US" sz="1400" smtClean="0"/>
              <a:pPr eaLnBrk="1" hangingPunct="1"/>
              <a:t>58</a:t>
            </a:fld>
            <a:endParaRPr lang="en-US" sz="1400" smtClean="0"/>
          </a:p>
        </p:txBody>
      </p:sp>
      <p:sp>
        <p:nvSpPr>
          <p:cNvPr id="83972" name="Rectangle 2"/>
          <p:cNvSpPr>
            <a:spLocks noGrp="1" noChangeArrowheads="1"/>
          </p:cNvSpPr>
          <p:nvPr>
            <p:ph type="title"/>
          </p:nvPr>
        </p:nvSpPr>
        <p:spPr/>
        <p:txBody>
          <a:bodyPr/>
          <a:lstStyle/>
          <a:p>
            <a:pPr eaLnBrk="1" hangingPunct="1"/>
            <a:r>
              <a:rPr lang="en-US" sz="4000" smtClean="0"/>
              <a:t>Crashing Solution</a:t>
            </a:r>
          </a:p>
        </p:txBody>
      </p:sp>
      <p:sp>
        <p:nvSpPr>
          <p:cNvPr id="83973" name="Rectangle 3"/>
          <p:cNvSpPr>
            <a:spLocks noChangeArrowheads="1"/>
          </p:cNvSpPr>
          <p:nvPr/>
        </p:nvSpPr>
        <p:spPr bwMode="auto">
          <a:xfrm>
            <a:off x="3514725" y="2857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8397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081213"/>
            <a:ext cx="91440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8884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8499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65E0C910-E71C-47D2-93B0-515FBA4F3AC1}" type="slidenum">
              <a:rPr lang="en-US" sz="1400" smtClean="0"/>
              <a:pPr eaLnBrk="1" hangingPunct="1"/>
              <a:t>59</a:t>
            </a:fld>
            <a:endParaRPr lang="en-US" sz="1400" smtClean="0"/>
          </a:p>
        </p:txBody>
      </p:sp>
      <p:sp>
        <p:nvSpPr>
          <p:cNvPr id="84996" name="Rectangle 2"/>
          <p:cNvSpPr>
            <a:spLocks noGrp="1" noChangeArrowheads="1"/>
          </p:cNvSpPr>
          <p:nvPr>
            <p:ph type="title"/>
          </p:nvPr>
        </p:nvSpPr>
        <p:spPr/>
        <p:txBody>
          <a:bodyPr/>
          <a:lstStyle/>
          <a:p>
            <a:pPr eaLnBrk="1" hangingPunct="1"/>
            <a:r>
              <a:rPr lang="en-US" sz="4000" smtClean="0"/>
              <a:t>Crashing Solution</a:t>
            </a:r>
          </a:p>
        </p:txBody>
      </p:sp>
      <p:sp>
        <p:nvSpPr>
          <p:cNvPr id="84997" name="Rectangle 3"/>
          <p:cNvSpPr>
            <a:spLocks noChangeArrowheads="1"/>
          </p:cNvSpPr>
          <p:nvPr/>
        </p:nvSpPr>
        <p:spPr bwMode="auto">
          <a:xfrm>
            <a:off x="3514725" y="2857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84998" name="Rectangle 4"/>
          <p:cNvSpPr>
            <a:spLocks noChangeArrowheads="1"/>
          </p:cNvSpPr>
          <p:nvPr/>
        </p:nvSpPr>
        <p:spPr bwMode="auto">
          <a:xfrm>
            <a:off x="838200" y="1600200"/>
            <a:ext cx="7467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ea typeface="MS Mincho" pitchFamily="49" charset="-128"/>
              </a:rPr>
              <a:t>It is feasible to complete the project in 20 days, at a cost of $145. </a:t>
            </a:r>
            <a:endParaRPr lang="en-US" sz="2000"/>
          </a:p>
        </p:txBody>
      </p:sp>
      <p:grpSp>
        <p:nvGrpSpPr>
          <p:cNvPr id="84999" name="Group 5"/>
          <p:cNvGrpSpPr>
            <a:grpSpLocks/>
          </p:cNvGrpSpPr>
          <p:nvPr/>
        </p:nvGrpSpPr>
        <p:grpSpPr bwMode="auto">
          <a:xfrm>
            <a:off x="1196975" y="2286000"/>
            <a:ext cx="6804025" cy="3435350"/>
            <a:chOff x="178" y="1016"/>
            <a:chExt cx="5356" cy="2728"/>
          </a:xfrm>
        </p:grpSpPr>
        <p:sp>
          <p:nvSpPr>
            <p:cNvPr id="85000" name="Oval 6"/>
            <p:cNvSpPr>
              <a:spLocks noChangeArrowheads="1"/>
            </p:cNvSpPr>
            <p:nvPr/>
          </p:nvSpPr>
          <p:spPr bwMode="auto">
            <a:xfrm>
              <a:off x="1152" y="1056"/>
              <a:ext cx="336" cy="336"/>
            </a:xfrm>
            <a:prstGeom prst="ellipse">
              <a:avLst/>
            </a:prstGeom>
            <a:solidFill>
              <a:srgbClr val="99CCFF"/>
            </a:solidFill>
            <a:ln w="38100">
              <a:solidFill>
                <a:srgbClr val="000080"/>
              </a:solidFill>
              <a:round/>
              <a:headEnd/>
              <a:tailEnd/>
            </a:ln>
          </p:spPr>
          <p:txBody>
            <a:bodyPr wrap="none" anchor="ctr"/>
            <a:lstStyle/>
            <a:p>
              <a:pPr algn="ctr"/>
              <a:r>
                <a:rPr lang="en-US" sz="1800" b="1"/>
                <a:t>1</a:t>
              </a:r>
            </a:p>
          </p:txBody>
        </p:sp>
        <p:sp>
          <p:nvSpPr>
            <p:cNvPr id="85001" name="Oval 7"/>
            <p:cNvSpPr>
              <a:spLocks noChangeArrowheads="1"/>
            </p:cNvSpPr>
            <p:nvPr/>
          </p:nvSpPr>
          <p:spPr bwMode="auto">
            <a:xfrm>
              <a:off x="178" y="2016"/>
              <a:ext cx="734" cy="721"/>
            </a:xfrm>
            <a:prstGeom prst="ellipse">
              <a:avLst/>
            </a:prstGeom>
            <a:solidFill>
              <a:srgbClr val="99CCFF"/>
            </a:solidFill>
            <a:ln w="38100">
              <a:solidFill>
                <a:srgbClr val="000080"/>
              </a:solidFill>
              <a:round/>
              <a:headEnd/>
              <a:tailEnd/>
            </a:ln>
          </p:spPr>
          <p:txBody>
            <a:bodyPr anchor="ctr">
              <a:spAutoFit/>
            </a:bodyPr>
            <a:lstStyle/>
            <a:p>
              <a:pPr algn="ctr"/>
              <a:r>
                <a:rPr lang="en-US" sz="1800" b="1"/>
                <a:t>0</a:t>
              </a:r>
            </a:p>
            <a:p>
              <a:pPr algn="ctr"/>
              <a:r>
                <a:rPr lang="en-US" sz="1800" b="1"/>
                <a:t>Start</a:t>
              </a:r>
            </a:p>
          </p:txBody>
        </p:sp>
        <p:sp>
          <p:nvSpPr>
            <p:cNvPr id="85002" name="Oval 8"/>
            <p:cNvSpPr>
              <a:spLocks noChangeArrowheads="1"/>
            </p:cNvSpPr>
            <p:nvPr/>
          </p:nvSpPr>
          <p:spPr bwMode="auto">
            <a:xfrm>
              <a:off x="4032" y="1056"/>
              <a:ext cx="336" cy="336"/>
            </a:xfrm>
            <a:prstGeom prst="ellipse">
              <a:avLst/>
            </a:prstGeom>
            <a:solidFill>
              <a:srgbClr val="99CCFF"/>
            </a:solidFill>
            <a:ln w="38100">
              <a:solidFill>
                <a:srgbClr val="000080"/>
              </a:solidFill>
              <a:round/>
              <a:headEnd/>
              <a:tailEnd/>
            </a:ln>
          </p:spPr>
          <p:txBody>
            <a:bodyPr wrap="none" anchor="ctr"/>
            <a:lstStyle/>
            <a:p>
              <a:pPr algn="ctr"/>
              <a:r>
                <a:rPr lang="en-US" sz="1800" b="1"/>
                <a:t>4</a:t>
              </a:r>
            </a:p>
          </p:txBody>
        </p:sp>
        <p:sp>
          <p:nvSpPr>
            <p:cNvPr id="85003" name="Oval 9"/>
            <p:cNvSpPr>
              <a:spLocks noChangeArrowheads="1"/>
            </p:cNvSpPr>
            <p:nvPr/>
          </p:nvSpPr>
          <p:spPr bwMode="auto">
            <a:xfrm>
              <a:off x="2448" y="1056"/>
              <a:ext cx="336" cy="336"/>
            </a:xfrm>
            <a:prstGeom prst="ellipse">
              <a:avLst/>
            </a:prstGeom>
            <a:solidFill>
              <a:srgbClr val="99CCFF"/>
            </a:solidFill>
            <a:ln w="38100">
              <a:solidFill>
                <a:srgbClr val="000080"/>
              </a:solidFill>
              <a:round/>
              <a:headEnd/>
              <a:tailEnd/>
            </a:ln>
          </p:spPr>
          <p:txBody>
            <a:bodyPr wrap="none" anchor="ctr"/>
            <a:lstStyle/>
            <a:p>
              <a:pPr algn="ctr"/>
              <a:r>
                <a:rPr lang="en-US" sz="1800" b="1"/>
                <a:t>3</a:t>
              </a:r>
            </a:p>
          </p:txBody>
        </p:sp>
        <p:sp>
          <p:nvSpPr>
            <p:cNvPr id="85004" name="Oval 10"/>
            <p:cNvSpPr>
              <a:spLocks noChangeArrowheads="1"/>
            </p:cNvSpPr>
            <p:nvPr/>
          </p:nvSpPr>
          <p:spPr bwMode="auto">
            <a:xfrm>
              <a:off x="1440" y="3408"/>
              <a:ext cx="336" cy="336"/>
            </a:xfrm>
            <a:prstGeom prst="ellipse">
              <a:avLst/>
            </a:prstGeom>
            <a:solidFill>
              <a:srgbClr val="99CCFF"/>
            </a:solidFill>
            <a:ln w="38100">
              <a:solidFill>
                <a:srgbClr val="000080"/>
              </a:solidFill>
              <a:round/>
              <a:headEnd/>
              <a:tailEnd/>
            </a:ln>
          </p:spPr>
          <p:txBody>
            <a:bodyPr wrap="none" anchor="ctr"/>
            <a:lstStyle/>
            <a:p>
              <a:pPr algn="ctr"/>
              <a:r>
                <a:rPr lang="en-US" sz="1800" b="1"/>
                <a:t>2</a:t>
              </a:r>
            </a:p>
          </p:txBody>
        </p:sp>
        <p:cxnSp>
          <p:nvCxnSpPr>
            <p:cNvPr id="85005" name="AutoShape 11"/>
            <p:cNvCxnSpPr>
              <a:cxnSpLocks noChangeShapeType="1"/>
              <a:stCxn id="85001" idx="7"/>
              <a:endCxn id="85000" idx="3"/>
            </p:cNvCxnSpPr>
            <p:nvPr/>
          </p:nvCxnSpPr>
          <p:spPr bwMode="auto">
            <a:xfrm flipV="1">
              <a:off x="805" y="1355"/>
              <a:ext cx="396" cy="749"/>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85006" name="AutoShape 12"/>
            <p:cNvCxnSpPr>
              <a:cxnSpLocks noChangeShapeType="1"/>
              <a:stCxn id="85000" idx="4"/>
              <a:endCxn id="85004" idx="1"/>
            </p:cNvCxnSpPr>
            <p:nvPr/>
          </p:nvCxnSpPr>
          <p:spPr bwMode="auto">
            <a:xfrm>
              <a:off x="1320" y="1404"/>
              <a:ext cx="169" cy="2041"/>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85007" name="AutoShape 13"/>
            <p:cNvCxnSpPr>
              <a:cxnSpLocks noChangeShapeType="1"/>
              <a:stCxn id="85004" idx="7"/>
              <a:endCxn id="85002" idx="3"/>
            </p:cNvCxnSpPr>
            <p:nvPr/>
          </p:nvCxnSpPr>
          <p:spPr bwMode="auto">
            <a:xfrm flipV="1">
              <a:off x="1727" y="1355"/>
              <a:ext cx="2354" cy="209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85008" name="AutoShape 14"/>
            <p:cNvCxnSpPr>
              <a:cxnSpLocks noChangeShapeType="1"/>
              <a:stCxn id="85004" idx="6"/>
              <a:endCxn id="85019" idx="3"/>
            </p:cNvCxnSpPr>
            <p:nvPr/>
          </p:nvCxnSpPr>
          <p:spPr bwMode="auto">
            <a:xfrm flipV="1">
              <a:off x="1788" y="2655"/>
              <a:ext cx="3119" cy="921"/>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85009" name="AutoShape 15"/>
            <p:cNvCxnSpPr>
              <a:cxnSpLocks noChangeShapeType="1"/>
              <a:stCxn id="85004" idx="0"/>
              <a:endCxn id="85003" idx="3"/>
            </p:cNvCxnSpPr>
            <p:nvPr/>
          </p:nvCxnSpPr>
          <p:spPr bwMode="auto">
            <a:xfrm flipV="1">
              <a:off x="1608" y="1355"/>
              <a:ext cx="889" cy="2041"/>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85010" name="AutoShape 16"/>
            <p:cNvCxnSpPr>
              <a:cxnSpLocks noChangeShapeType="1"/>
              <a:stCxn id="85002" idx="5"/>
              <a:endCxn id="85019" idx="1"/>
            </p:cNvCxnSpPr>
            <p:nvPr/>
          </p:nvCxnSpPr>
          <p:spPr bwMode="auto">
            <a:xfrm>
              <a:off x="4319" y="1355"/>
              <a:ext cx="588" cy="756"/>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85011" name="AutoShape 17"/>
            <p:cNvCxnSpPr>
              <a:cxnSpLocks noChangeShapeType="1"/>
              <a:stCxn id="85003" idx="6"/>
              <a:endCxn id="85002" idx="2"/>
            </p:cNvCxnSpPr>
            <p:nvPr/>
          </p:nvCxnSpPr>
          <p:spPr bwMode="auto">
            <a:xfrm>
              <a:off x="2796" y="1224"/>
              <a:ext cx="1224"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5012" name="Text Box 18"/>
            <p:cNvSpPr txBox="1">
              <a:spLocks noChangeArrowheads="1"/>
            </p:cNvSpPr>
            <p:nvPr/>
          </p:nvSpPr>
          <p:spPr bwMode="auto">
            <a:xfrm>
              <a:off x="757" y="1548"/>
              <a:ext cx="292" cy="517"/>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800" b="1"/>
                <a:t>A</a:t>
              </a:r>
            </a:p>
            <a:p>
              <a:pPr algn="ctr" eaLnBrk="1" hangingPunct="1"/>
              <a:r>
                <a:rPr lang="en-US" sz="1800" b="1"/>
                <a:t>3</a:t>
              </a:r>
            </a:p>
          </p:txBody>
        </p:sp>
        <p:sp>
          <p:nvSpPr>
            <p:cNvPr id="85013" name="Text Box 19"/>
            <p:cNvSpPr txBox="1">
              <a:spLocks noChangeArrowheads="1"/>
            </p:cNvSpPr>
            <p:nvPr/>
          </p:nvSpPr>
          <p:spPr bwMode="auto">
            <a:xfrm>
              <a:off x="1235" y="2263"/>
              <a:ext cx="273" cy="517"/>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800" b="1"/>
                <a:t>B</a:t>
              </a:r>
            </a:p>
            <a:p>
              <a:pPr algn="ctr" eaLnBrk="1" hangingPunct="1"/>
              <a:r>
                <a:rPr lang="en-US" sz="1800" b="1"/>
                <a:t>5</a:t>
              </a:r>
            </a:p>
          </p:txBody>
        </p:sp>
        <p:sp>
          <p:nvSpPr>
            <p:cNvPr id="85014" name="Text Box 20"/>
            <p:cNvSpPr txBox="1">
              <a:spLocks noChangeArrowheads="1"/>
            </p:cNvSpPr>
            <p:nvPr/>
          </p:nvSpPr>
          <p:spPr bwMode="auto">
            <a:xfrm>
              <a:off x="2799" y="2172"/>
              <a:ext cx="282" cy="517"/>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800" b="1"/>
                <a:t>C</a:t>
              </a:r>
            </a:p>
            <a:p>
              <a:pPr algn="ctr" eaLnBrk="1" hangingPunct="1"/>
              <a:r>
                <a:rPr lang="en-US" sz="1800" b="1"/>
                <a:t>9</a:t>
              </a:r>
            </a:p>
          </p:txBody>
        </p:sp>
        <p:sp>
          <p:nvSpPr>
            <p:cNvPr id="85015" name="Text Box 21"/>
            <p:cNvSpPr txBox="1">
              <a:spLocks noChangeArrowheads="1"/>
            </p:cNvSpPr>
            <p:nvPr/>
          </p:nvSpPr>
          <p:spPr bwMode="auto">
            <a:xfrm>
              <a:off x="2051" y="1784"/>
              <a:ext cx="263" cy="517"/>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800" b="1"/>
                <a:t>E</a:t>
              </a:r>
            </a:p>
            <a:p>
              <a:pPr algn="ctr" eaLnBrk="1" hangingPunct="1"/>
              <a:r>
                <a:rPr lang="en-US" sz="1800" b="1"/>
                <a:t>3</a:t>
              </a:r>
            </a:p>
          </p:txBody>
        </p:sp>
        <p:sp>
          <p:nvSpPr>
            <p:cNvPr id="85016" name="Text Box 22"/>
            <p:cNvSpPr txBox="1">
              <a:spLocks noChangeArrowheads="1"/>
            </p:cNvSpPr>
            <p:nvPr/>
          </p:nvSpPr>
          <p:spPr bwMode="auto">
            <a:xfrm>
              <a:off x="3200" y="2935"/>
              <a:ext cx="302" cy="517"/>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800" b="1"/>
                <a:t>D</a:t>
              </a:r>
            </a:p>
            <a:p>
              <a:pPr algn="ctr" eaLnBrk="1" hangingPunct="1"/>
              <a:r>
                <a:rPr lang="en-US" sz="1800" b="1"/>
                <a:t>5</a:t>
              </a:r>
            </a:p>
          </p:txBody>
        </p:sp>
        <p:sp>
          <p:nvSpPr>
            <p:cNvPr id="85017" name="Text Box 23"/>
            <p:cNvSpPr txBox="1">
              <a:spLocks noChangeArrowheads="1"/>
            </p:cNvSpPr>
            <p:nvPr/>
          </p:nvSpPr>
          <p:spPr bwMode="auto">
            <a:xfrm>
              <a:off x="4543" y="1547"/>
              <a:ext cx="302" cy="517"/>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800" b="1"/>
                <a:t>G</a:t>
              </a:r>
            </a:p>
            <a:p>
              <a:pPr algn="ctr" eaLnBrk="1" hangingPunct="1"/>
              <a:r>
                <a:rPr lang="en-US" sz="1800" b="1"/>
                <a:t>3</a:t>
              </a:r>
            </a:p>
          </p:txBody>
        </p:sp>
        <p:sp>
          <p:nvSpPr>
            <p:cNvPr id="85018" name="Text Box 24"/>
            <p:cNvSpPr txBox="1">
              <a:spLocks noChangeArrowheads="1"/>
            </p:cNvSpPr>
            <p:nvPr/>
          </p:nvSpPr>
          <p:spPr bwMode="auto">
            <a:xfrm>
              <a:off x="3118" y="1016"/>
              <a:ext cx="253" cy="517"/>
            </a:xfrm>
            <a:prstGeom prst="rect">
              <a:avLst/>
            </a:prstGeom>
            <a:solidFill>
              <a:schemeClr val="bg1"/>
            </a:solidFill>
            <a:ln w="9525">
              <a:solidFill>
                <a:srgbClr val="000000"/>
              </a:solidFill>
              <a:miter lim="800000"/>
              <a:headEnd/>
              <a:tailEnd/>
            </a:ln>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r>
                <a:rPr lang="en-US" sz="1800" b="1"/>
                <a:t>F</a:t>
              </a:r>
            </a:p>
            <a:p>
              <a:pPr algn="ctr" eaLnBrk="1" hangingPunct="1"/>
              <a:r>
                <a:rPr lang="en-US" sz="1800" b="1"/>
                <a:t>6</a:t>
              </a:r>
            </a:p>
          </p:txBody>
        </p:sp>
        <p:sp>
          <p:nvSpPr>
            <p:cNvPr id="85019" name="Oval 25"/>
            <p:cNvSpPr>
              <a:spLocks noChangeArrowheads="1"/>
            </p:cNvSpPr>
            <p:nvPr/>
          </p:nvSpPr>
          <p:spPr bwMode="auto">
            <a:xfrm>
              <a:off x="4800" y="2023"/>
              <a:ext cx="734" cy="721"/>
            </a:xfrm>
            <a:prstGeom prst="ellipse">
              <a:avLst/>
            </a:prstGeom>
            <a:solidFill>
              <a:srgbClr val="99CCFF"/>
            </a:solidFill>
            <a:ln w="38100">
              <a:solidFill>
                <a:srgbClr val="000080"/>
              </a:solidFill>
              <a:round/>
              <a:headEnd/>
              <a:tailEnd/>
            </a:ln>
          </p:spPr>
          <p:txBody>
            <a:bodyPr anchor="ctr">
              <a:spAutoFit/>
            </a:bodyPr>
            <a:lstStyle/>
            <a:p>
              <a:pPr algn="ctr"/>
              <a:r>
                <a:rPr lang="en-US" sz="1800" b="1"/>
                <a:t>5</a:t>
              </a:r>
            </a:p>
            <a:p>
              <a:pPr algn="ctr"/>
              <a:r>
                <a:rPr lang="en-US" sz="1800" b="1"/>
                <a:t>End</a:t>
              </a:r>
            </a:p>
          </p:txBody>
        </p:sp>
      </p:grpSp>
    </p:spTree>
    <p:extLst>
      <p:ext uri="{BB962C8B-B14F-4D97-AF65-F5344CB8AC3E}">
        <p14:creationId xmlns:p14="http://schemas.microsoft.com/office/powerpoint/2010/main" val="1601156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860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eaLnBrk="1" hangingPunct="1"/>
            <a:fld id="{AD6C978A-6EE1-48C1-B4E2-2F1BF43DE264}" type="slidenum">
              <a:rPr lang="en-US" sz="1400" smtClean="0"/>
              <a:pPr eaLnBrk="1" hangingPunct="1"/>
              <a:t>60</a:t>
            </a:fld>
            <a:endParaRPr lang="en-US" sz="1400" smtClean="0"/>
          </a:p>
        </p:txBody>
      </p:sp>
      <p:sp>
        <p:nvSpPr>
          <p:cNvPr id="86020"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6021" name="Text Box 3"/>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eaLnBrk="0" fontAlgn="base" hangingPunct="0">
              <a:spcBef>
                <a:spcPct val="0"/>
              </a:spcBef>
              <a:spcAft>
                <a:spcPct val="0"/>
              </a:spcAft>
              <a:defRPr sz="2400">
                <a:solidFill>
                  <a:schemeClr val="tx1"/>
                </a:solidFill>
                <a:latin typeface="Book Antiqua" pitchFamily="18" charset="0"/>
              </a:defRPr>
            </a:lvl6pPr>
            <a:lvl7pPr marL="2971800" indent="-228600" eaLnBrk="0" fontAlgn="base" hangingPunct="0">
              <a:spcBef>
                <a:spcPct val="0"/>
              </a:spcBef>
              <a:spcAft>
                <a:spcPct val="0"/>
              </a:spcAft>
              <a:defRPr sz="2400">
                <a:solidFill>
                  <a:schemeClr val="tx1"/>
                </a:solidFill>
                <a:latin typeface="Book Antiqua" pitchFamily="18" charset="0"/>
              </a:defRPr>
            </a:lvl7pPr>
            <a:lvl8pPr marL="3429000" indent="-228600" eaLnBrk="0" fontAlgn="base" hangingPunct="0">
              <a:spcBef>
                <a:spcPct val="0"/>
              </a:spcBef>
              <a:spcAft>
                <a:spcPct val="0"/>
              </a:spcAft>
              <a:defRPr sz="2400">
                <a:solidFill>
                  <a:schemeClr val="tx1"/>
                </a:solidFill>
                <a:latin typeface="Book Antiqua" pitchFamily="18" charset="0"/>
              </a:defRPr>
            </a:lvl8pPr>
            <a:lvl9pPr marL="3886200" indent="-228600" eaLnBrk="0" fontAlgn="base" hangingPunct="0">
              <a:spcBef>
                <a:spcPct val="0"/>
              </a:spcBef>
              <a:spcAft>
                <a:spcPct val="0"/>
              </a:spcAft>
              <a:defRPr sz="2400">
                <a:solidFill>
                  <a:schemeClr val="tx1"/>
                </a:solidFill>
                <a:latin typeface="Book Antiqua" pitchFamily="18" charset="0"/>
              </a:defRPr>
            </a:lvl9pPr>
          </a:lstStyle>
          <a:p>
            <a:pPr algn="ctr" eaLnBrk="1" hangingPunct="1">
              <a:spcBef>
                <a:spcPct val="50000"/>
              </a:spcBef>
            </a:pPr>
            <a:r>
              <a:rPr lang="en-US" sz="3600"/>
              <a:t>Summary</a:t>
            </a:r>
            <a:endParaRPr lang="en-US" sz="3600" b="1"/>
          </a:p>
        </p:txBody>
      </p:sp>
      <p:sp>
        <p:nvSpPr>
          <p:cNvPr id="86022" name="Rectangle 4"/>
          <p:cNvSpPr>
            <a:spLocks noGrp="1" noChangeArrowheads="1"/>
          </p:cNvSpPr>
          <p:nvPr>
            <p:ph type="body" idx="1"/>
          </p:nvPr>
        </p:nvSpPr>
        <p:spPr>
          <a:xfrm>
            <a:off x="685800" y="1219200"/>
            <a:ext cx="7772400" cy="5029200"/>
          </a:xfrm>
          <a:noFill/>
        </p:spPr>
        <p:txBody>
          <a:bodyPr/>
          <a:lstStyle/>
          <a:p>
            <a:pPr>
              <a:lnSpc>
                <a:spcPct val="80000"/>
              </a:lnSpc>
              <a:spcAft>
                <a:spcPct val="20000"/>
              </a:spcAft>
            </a:pPr>
            <a:r>
              <a:rPr lang="en-US" sz="2400" dirty="0" smtClean="0"/>
              <a:t>Definition of Project Management</a:t>
            </a:r>
          </a:p>
          <a:p>
            <a:pPr lvl="1">
              <a:lnSpc>
                <a:spcPct val="80000"/>
              </a:lnSpc>
              <a:spcAft>
                <a:spcPct val="20000"/>
              </a:spcAft>
            </a:pPr>
            <a:r>
              <a:rPr lang="en-US" sz="2000" dirty="0" smtClean="0"/>
              <a:t>Work Breakdown Structure</a:t>
            </a:r>
          </a:p>
          <a:p>
            <a:pPr lvl="1">
              <a:lnSpc>
                <a:spcPct val="80000"/>
              </a:lnSpc>
              <a:spcAft>
                <a:spcPct val="20000"/>
              </a:spcAft>
            </a:pPr>
            <a:r>
              <a:rPr lang="en-US" sz="2000" dirty="0" smtClean="0"/>
              <a:t>Project Control Charts</a:t>
            </a:r>
          </a:p>
          <a:p>
            <a:pPr lvl="1">
              <a:lnSpc>
                <a:spcPct val="80000"/>
              </a:lnSpc>
              <a:spcAft>
                <a:spcPct val="20000"/>
              </a:spcAft>
            </a:pPr>
            <a:r>
              <a:rPr lang="en-US" sz="2000" dirty="0" smtClean="0"/>
              <a:t>Structuring Projects</a:t>
            </a:r>
          </a:p>
          <a:p>
            <a:pPr>
              <a:lnSpc>
                <a:spcPct val="80000"/>
              </a:lnSpc>
              <a:spcAft>
                <a:spcPct val="20000"/>
              </a:spcAft>
            </a:pPr>
            <a:r>
              <a:rPr lang="en-US" sz="2400" dirty="0" smtClean="0"/>
              <a:t>Critical Path Scheduling</a:t>
            </a:r>
          </a:p>
          <a:p>
            <a:pPr lvl="1">
              <a:lnSpc>
                <a:spcPct val="80000"/>
              </a:lnSpc>
              <a:spcAft>
                <a:spcPct val="20000"/>
              </a:spcAft>
            </a:pPr>
            <a:r>
              <a:rPr lang="en-US" sz="2000" dirty="0" smtClean="0"/>
              <a:t>By Hand</a:t>
            </a:r>
          </a:p>
          <a:p>
            <a:pPr lvl="1">
              <a:lnSpc>
                <a:spcPct val="80000"/>
              </a:lnSpc>
              <a:spcAft>
                <a:spcPct val="20000"/>
              </a:spcAft>
            </a:pPr>
            <a:r>
              <a:rPr lang="en-US" sz="2000" dirty="0" smtClean="0"/>
              <a:t>Linear Programming</a:t>
            </a:r>
          </a:p>
          <a:p>
            <a:pPr>
              <a:lnSpc>
                <a:spcPct val="80000"/>
              </a:lnSpc>
              <a:spcAft>
                <a:spcPct val="20000"/>
              </a:spcAft>
            </a:pPr>
            <a:r>
              <a:rPr lang="en-US" sz="2400" dirty="0" smtClean="0"/>
              <a:t>PERT</a:t>
            </a:r>
          </a:p>
          <a:p>
            <a:pPr lvl="1">
              <a:lnSpc>
                <a:spcPct val="80000"/>
              </a:lnSpc>
              <a:spcAft>
                <a:spcPct val="20000"/>
              </a:spcAft>
            </a:pPr>
            <a:r>
              <a:rPr lang="en-US" sz="2000" dirty="0" smtClean="0"/>
              <a:t>By Hand</a:t>
            </a:r>
          </a:p>
          <a:p>
            <a:pPr marL="457200" lvl="1" indent="0">
              <a:lnSpc>
                <a:spcPct val="80000"/>
              </a:lnSpc>
              <a:spcAft>
                <a:spcPct val="20000"/>
              </a:spcAft>
              <a:buNone/>
            </a:pPr>
            <a:endParaRPr lang="en-US" sz="2000" dirty="0" smtClean="0"/>
          </a:p>
        </p:txBody>
      </p:sp>
    </p:spTree>
  </p:cSld>
  <p:clrMapOvr>
    <a:masterClrMapping/>
  </p:clrMapOvr>
  <p:transition>
    <p:pull dir="ru"/>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1673</TotalTime>
  <Words>2468</Words>
  <Application>Microsoft Office PowerPoint</Application>
  <PresentationFormat>On-screen Show (4:3)</PresentationFormat>
  <Paragraphs>609</Paragraphs>
  <Slides>60</Slides>
  <Notes>60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3</vt:i4>
      </vt:variant>
      <vt:variant>
        <vt:lpstr>Slide Titles</vt:lpstr>
      </vt:variant>
      <vt:variant>
        <vt:i4>60</vt:i4>
      </vt:variant>
    </vt:vector>
  </HeadingPairs>
  <TitlesOfParts>
    <vt:vector size="68" baseType="lpstr">
      <vt:lpstr>MS Mincho</vt:lpstr>
      <vt:lpstr>Book Antiqua</vt:lpstr>
      <vt:lpstr>Courier New</vt:lpstr>
      <vt:lpstr>Times New Roman</vt:lpstr>
      <vt:lpstr>Default Design</vt:lpstr>
      <vt:lpstr>Microsoft Word Picture</vt:lpstr>
      <vt:lpstr>Microsoft Equation 3.0</vt:lpstr>
      <vt:lpstr>Equation</vt:lpstr>
      <vt:lpstr>PowerPoint Presentation</vt:lpstr>
      <vt:lpstr>PowerPoint Presentation</vt:lpstr>
      <vt:lpstr>Project Management</vt:lpstr>
      <vt:lpstr>Project Control Charts: Gantt Chart</vt:lpstr>
      <vt:lpstr>PowerPoint Presentation</vt:lpstr>
      <vt:lpstr>PowerPoint Presentation</vt:lpstr>
      <vt:lpstr>Functional Projects</vt:lpstr>
      <vt:lpstr>Functional Projects</vt:lpstr>
      <vt:lpstr>Matrix Project Organization Structure</vt:lpstr>
      <vt:lpstr>Matrix Structure</vt:lpstr>
      <vt:lpstr>Work Breakdown Structure</vt:lpstr>
      <vt:lpstr>Network Models</vt:lpstr>
      <vt:lpstr>Prerequisites for Critical Path Method</vt:lpstr>
      <vt:lpstr>Types of Critical Path Methods</vt:lpstr>
      <vt:lpstr>CPM with Single Time Estimate </vt:lpstr>
      <vt:lpstr>House-Building Example</vt:lpstr>
      <vt:lpstr>Managerial Problems</vt:lpstr>
      <vt:lpstr>Activity-on-Arc Network</vt:lpstr>
      <vt:lpstr>Method 1: “By Hand”</vt:lpstr>
      <vt:lpstr>Procedure</vt:lpstr>
      <vt:lpstr>CPM Jargon</vt:lpstr>
      <vt:lpstr>Conclusions</vt:lpstr>
      <vt:lpstr>Time-Cost Models</vt:lpstr>
      <vt:lpstr>Crashing Parameters</vt:lpstr>
      <vt:lpstr>CPM with Three Activity Time Estimates</vt:lpstr>
      <vt:lpstr>Expected Time Calculations</vt:lpstr>
      <vt:lpstr>Expected Time Calculations</vt:lpstr>
      <vt:lpstr>PowerPoint Presentation</vt:lpstr>
      <vt:lpstr>PowerPoint Presentation</vt:lpstr>
      <vt:lpstr>PowerPoint Presentation</vt:lpstr>
      <vt:lpstr>PowerPoint Presentation</vt:lpstr>
      <vt:lpstr>PowerPoint Presentation</vt:lpstr>
      <vt:lpstr>CPM Assumptions/Limitations</vt:lpstr>
      <vt:lpstr>Method 2: Excel Solver (Linear Programming)</vt:lpstr>
      <vt:lpstr>Procedure</vt:lpstr>
      <vt:lpstr>LP Formulation</vt:lpstr>
      <vt:lpstr>Formulation</vt:lpstr>
      <vt:lpstr>Formulation</vt:lpstr>
      <vt:lpstr>Solution Methodology</vt:lpstr>
      <vt:lpstr>Solution Methodology</vt:lpstr>
      <vt:lpstr>PowerPoint Presentation</vt:lpstr>
      <vt:lpstr>Optimal Solution</vt:lpstr>
      <vt:lpstr>CPM Jargon</vt:lpstr>
      <vt:lpstr>CPM Jargon</vt:lpstr>
      <vt:lpstr>Excel Tricks: Conditional Formatting</vt:lpstr>
      <vt:lpstr>Critical Activities: Using the Solver Answer Report</vt:lpstr>
      <vt:lpstr>House-Building Example, Continued</vt:lpstr>
      <vt:lpstr>Crashing Parameters</vt:lpstr>
      <vt:lpstr>Managerial Problem Definition</vt:lpstr>
      <vt:lpstr>Formulation</vt:lpstr>
      <vt:lpstr>Formulation</vt:lpstr>
      <vt:lpstr>Formulation</vt:lpstr>
      <vt:lpstr>Formulation</vt:lpstr>
      <vt:lpstr>Solution Methodology</vt:lpstr>
      <vt:lpstr>Solution Methodology</vt:lpstr>
      <vt:lpstr>PowerPoint Presentation</vt:lpstr>
      <vt:lpstr>Optimal Solution</vt:lpstr>
      <vt:lpstr>Crashing Solution</vt:lpstr>
      <vt:lpstr>Crashing Solution</vt:lpstr>
      <vt:lpstr>PowerPoint Presentation</vt:lpstr>
    </vt:vector>
  </TitlesOfParts>
  <Company>NYU-Stern School of Business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djuran</dc:creator>
  <cp:lastModifiedBy>David C Juran</cp:lastModifiedBy>
  <cp:revision>236</cp:revision>
  <dcterms:created xsi:type="dcterms:W3CDTF">2001-12-10T20:34:22Z</dcterms:created>
  <dcterms:modified xsi:type="dcterms:W3CDTF">2016-09-19T20:02:03Z</dcterms:modified>
</cp:coreProperties>
</file>