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4" r:id="rId1"/>
  </p:sldMasterIdLst>
  <p:notesMasterIdLst>
    <p:notesMasterId r:id="rId68"/>
  </p:notesMasterIdLst>
  <p:handoutMasterIdLst>
    <p:handoutMasterId r:id="rId69"/>
  </p:handoutMasterIdLst>
  <p:sldIdLst>
    <p:sldId id="302" r:id="rId2"/>
    <p:sldId id="303" r:id="rId3"/>
    <p:sldId id="311" r:id="rId4"/>
    <p:sldId id="312" r:id="rId5"/>
    <p:sldId id="313" r:id="rId6"/>
    <p:sldId id="314" r:id="rId7"/>
    <p:sldId id="315" r:id="rId8"/>
    <p:sldId id="316" r:id="rId9"/>
    <p:sldId id="317" r:id="rId10"/>
    <p:sldId id="318" r:id="rId11"/>
    <p:sldId id="319" r:id="rId12"/>
    <p:sldId id="320" r:id="rId13"/>
    <p:sldId id="321" r:id="rId14"/>
    <p:sldId id="322" r:id="rId15"/>
    <p:sldId id="323" r:id="rId16"/>
    <p:sldId id="324" r:id="rId17"/>
    <p:sldId id="325" r:id="rId18"/>
    <p:sldId id="326" r:id="rId19"/>
    <p:sldId id="327" r:id="rId20"/>
    <p:sldId id="328" r:id="rId21"/>
    <p:sldId id="329" r:id="rId22"/>
    <p:sldId id="330" r:id="rId23"/>
    <p:sldId id="331" r:id="rId24"/>
    <p:sldId id="332" r:id="rId25"/>
    <p:sldId id="333" r:id="rId26"/>
    <p:sldId id="334" r:id="rId27"/>
    <p:sldId id="335" r:id="rId28"/>
    <p:sldId id="336" r:id="rId29"/>
    <p:sldId id="337" r:id="rId30"/>
    <p:sldId id="338" r:id="rId31"/>
    <p:sldId id="339" r:id="rId32"/>
    <p:sldId id="340" r:id="rId33"/>
    <p:sldId id="341" r:id="rId34"/>
    <p:sldId id="342" r:id="rId35"/>
    <p:sldId id="343" r:id="rId36"/>
    <p:sldId id="344" r:id="rId37"/>
    <p:sldId id="345" r:id="rId38"/>
    <p:sldId id="346" r:id="rId39"/>
    <p:sldId id="347" r:id="rId40"/>
    <p:sldId id="348" r:id="rId41"/>
    <p:sldId id="349" r:id="rId42"/>
    <p:sldId id="350" r:id="rId43"/>
    <p:sldId id="351" r:id="rId44"/>
    <p:sldId id="352" r:id="rId45"/>
    <p:sldId id="353" r:id="rId46"/>
    <p:sldId id="354" r:id="rId47"/>
    <p:sldId id="355" r:id="rId48"/>
    <p:sldId id="356" r:id="rId49"/>
    <p:sldId id="357" r:id="rId50"/>
    <p:sldId id="358" r:id="rId51"/>
    <p:sldId id="359" r:id="rId52"/>
    <p:sldId id="360" r:id="rId53"/>
    <p:sldId id="361" r:id="rId54"/>
    <p:sldId id="362" r:id="rId55"/>
    <p:sldId id="363" r:id="rId56"/>
    <p:sldId id="364" r:id="rId57"/>
    <p:sldId id="365" r:id="rId58"/>
    <p:sldId id="366" r:id="rId59"/>
    <p:sldId id="367" r:id="rId60"/>
    <p:sldId id="368" r:id="rId61"/>
    <p:sldId id="369" r:id="rId62"/>
    <p:sldId id="370" r:id="rId63"/>
    <p:sldId id="371" r:id="rId64"/>
    <p:sldId id="372" r:id="rId65"/>
    <p:sldId id="373" r:id="rId66"/>
    <p:sldId id="374" r:id="rId67"/>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ctr" rtl="0" fontAlgn="base">
      <a:spcBef>
        <a:spcPct val="0"/>
      </a:spcBef>
      <a:spcAft>
        <a:spcPct val="0"/>
      </a:spcAft>
      <a:defRPr sz="2400" kern="1200">
        <a:solidFill>
          <a:schemeClr val="tx1"/>
        </a:solidFill>
        <a:latin typeface="Book Antiqua" pitchFamily="18" charset="0"/>
        <a:ea typeface="+mn-ea"/>
        <a:cs typeface="+mn-cs"/>
      </a:defRPr>
    </a:lvl1pPr>
    <a:lvl2pPr marL="457200" algn="ctr" rtl="0" fontAlgn="base">
      <a:spcBef>
        <a:spcPct val="0"/>
      </a:spcBef>
      <a:spcAft>
        <a:spcPct val="0"/>
      </a:spcAft>
      <a:defRPr sz="2400" kern="1200">
        <a:solidFill>
          <a:schemeClr val="tx1"/>
        </a:solidFill>
        <a:latin typeface="Book Antiqua" pitchFamily="18" charset="0"/>
        <a:ea typeface="+mn-ea"/>
        <a:cs typeface="+mn-cs"/>
      </a:defRPr>
    </a:lvl2pPr>
    <a:lvl3pPr marL="914400" algn="ctr" rtl="0" fontAlgn="base">
      <a:spcBef>
        <a:spcPct val="0"/>
      </a:spcBef>
      <a:spcAft>
        <a:spcPct val="0"/>
      </a:spcAft>
      <a:defRPr sz="2400" kern="1200">
        <a:solidFill>
          <a:schemeClr val="tx1"/>
        </a:solidFill>
        <a:latin typeface="Book Antiqua" pitchFamily="18" charset="0"/>
        <a:ea typeface="+mn-ea"/>
        <a:cs typeface="+mn-cs"/>
      </a:defRPr>
    </a:lvl3pPr>
    <a:lvl4pPr marL="1371600" algn="ctr" rtl="0" fontAlgn="base">
      <a:spcBef>
        <a:spcPct val="0"/>
      </a:spcBef>
      <a:spcAft>
        <a:spcPct val="0"/>
      </a:spcAft>
      <a:defRPr sz="2400" kern="1200">
        <a:solidFill>
          <a:schemeClr val="tx1"/>
        </a:solidFill>
        <a:latin typeface="Book Antiqua" pitchFamily="18" charset="0"/>
        <a:ea typeface="+mn-ea"/>
        <a:cs typeface="+mn-cs"/>
      </a:defRPr>
    </a:lvl4pPr>
    <a:lvl5pPr marL="1828800" algn="ctr" rtl="0" fontAlgn="base">
      <a:spcBef>
        <a:spcPct val="0"/>
      </a:spcBef>
      <a:spcAft>
        <a:spcPct val="0"/>
      </a:spcAft>
      <a:defRPr sz="2400" kern="1200">
        <a:solidFill>
          <a:schemeClr val="tx1"/>
        </a:solidFill>
        <a:latin typeface="Book Antiqua" pitchFamily="18" charset="0"/>
        <a:ea typeface="+mn-ea"/>
        <a:cs typeface="+mn-cs"/>
      </a:defRPr>
    </a:lvl5pPr>
    <a:lvl6pPr marL="2286000" algn="l" defTabSz="914400" rtl="0" eaLnBrk="1" latinLnBrk="0" hangingPunct="1">
      <a:defRPr sz="2400" kern="1200">
        <a:solidFill>
          <a:schemeClr val="tx1"/>
        </a:solidFill>
        <a:latin typeface="Book Antiqua" pitchFamily="18" charset="0"/>
        <a:ea typeface="+mn-ea"/>
        <a:cs typeface="+mn-cs"/>
      </a:defRPr>
    </a:lvl6pPr>
    <a:lvl7pPr marL="2743200" algn="l" defTabSz="914400" rtl="0" eaLnBrk="1" latinLnBrk="0" hangingPunct="1">
      <a:defRPr sz="2400" kern="1200">
        <a:solidFill>
          <a:schemeClr val="tx1"/>
        </a:solidFill>
        <a:latin typeface="Book Antiqua" pitchFamily="18" charset="0"/>
        <a:ea typeface="+mn-ea"/>
        <a:cs typeface="+mn-cs"/>
      </a:defRPr>
    </a:lvl7pPr>
    <a:lvl8pPr marL="3200400" algn="l" defTabSz="914400" rtl="0" eaLnBrk="1" latinLnBrk="0" hangingPunct="1">
      <a:defRPr sz="2400" kern="1200">
        <a:solidFill>
          <a:schemeClr val="tx1"/>
        </a:solidFill>
        <a:latin typeface="Book Antiqua" pitchFamily="18" charset="0"/>
        <a:ea typeface="+mn-ea"/>
        <a:cs typeface="+mn-cs"/>
      </a:defRPr>
    </a:lvl8pPr>
    <a:lvl9pPr marL="3657600" algn="l" defTabSz="914400" rtl="0" eaLnBrk="1" latinLnBrk="0" hangingPunct="1">
      <a:defRPr sz="2400" kern="1200">
        <a:solidFill>
          <a:schemeClr val="tx1"/>
        </a:solidFill>
        <a:latin typeface="Book Antiqua"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bg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4300"/>
    <a:srgbClr val="00AE00"/>
    <a:srgbClr val="DA9D70"/>
    <a:srgbClr val="FDF5BA"/>
    <a:srgbClr val="FF92A2"/>
    <a:srgbClr val="66CCFF"/>
    <a:srgbClr val="008000"/>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9174" autoAdjust="0"/>
    <p:restoredTop sz="94660"/>
  </p:normalViewPr>
  <p:slideViewPr>
    <p:cSldViewPr>
      <p:cViewPr varScale="1">
        <p:scale>
          <a:sx n="92" d="100"/>
          <a:sy n="92" d="100"/>
        </p:scale>
        <p:origin x="1494"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853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7.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774702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457200" y="3322638"/>
            <a:ext cx="5867400" cy="5135562"/>
          </a:xfrm>
          <a:prstGeom prst="rect">
            <a:avLst/>
          </a:prstGeom>
          <a:noFill/>
          <a:ln w="9525">
            <a:noFill/>
            <a:miter lim="800000"/>
            <a:headEnd/>
            <a:tailEnd/>
          </a:ln>
          <a:effectLst/>
        </p:spPr>
        <p:txBody>
          <a:bodyPr vert="horz" wrap="square" lIns="90488" tIns="44450" rIns="90488" bIns="44450" numCol="1" anchor="t" anchorCtr="0" compatLnSpc="1">
            <a:prstTxWarp prst="textNoShape">
              <a:avLst/>
            </a:prstTxWarp>
          </a:bodyPr>
          <a:lstStyle/>
          <a:p>
            <a:pPr lvl="0"/>
            <a:r>
              <a:rPr lang="en-US" noProof="0" smtClean="0"/>
              <a:t>Click to edit Master notes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9635" name="Rectangle 3"/>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p:spPr>
      </p:sp>
    </p:spTree>
    <p:extLst>
      <p:ext uri="{BB962C8B-B14F-4D97-AF65-F5344CB8AC3E}">
        <p14:creationId xmlns:p14="http://schemas.microsoft.com/office/powerpoint/2010/main" val="221617094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400" kern="1200">
        <a:solidFill>
          <a:schemeClr val="tx1"/>
        </a:solidFill>
        <a:latin typeface="Book Antiqua" pitchFamily="18" charset="0"/>
        <a:ea typeface="+mn-ea"/>
        <a:cs typeface="+mn-cs"/>
      </a:defRPr>
    </a:lvl1pPr>
    <a:lvl2pPr marL="457200" algn="l" rtl="0" eaLnBrk="0" fontAlgn="base" hangingPunct="0">
      <a:spcBef>
        <a:spcPct val="30000"/>
      </a:spcBef>
      <a:spcAft>
        <a:spcPct val="0"/>
      </a:spcAft>
      <a:defRPr sz="1400" kern="1200">
        <a:solidFill>
          <a:schemeClr val="tx1"/>
        </a:solidFill>
        <a:latin typeface="Book Antiqua" pitchFamily="18" charset="0"/>
        <a:ea typeface="+mn-ea"/>
        <a:cs typeface="+mn-cs"/>
      </a:defRPr>
    </a:lvl2pPr>
    <a:lvl3pPr marL="914400" algn="l" rtl="0" eaLnBrk="0" fontAlgn="base" hangingPunct="0">
      <a:spcBef>
        <a:spcPct val="30000"/>
      </a:spcBef>
      <a:spcAft>
        <a:spcPct val="0"/>
      </a:spcAft>
      <a:defRPr sz="1400" kern="1200">
        <a:solidFill>
          <a:schemeClr val="tx1"/>
        </a:solidFill>
        <a:latin typeface="Book Antiqua" pitchFamily="18" charset="0"/>
        <a:ea typeface="+mn-ea"/>
        <a:cs typeface="+mn-cs"/>
      </a:defRPr>
    </a:lvl3pPr>
    <a:lvl4pPr marL="1371600" algn="l" rtl="0" eaLnBrk="0" fontAlgn="base" hangingPunct="0">
      <a:spcBef>
        <a:spcPct val="30000"/>
      </a:spcBef>
      <a:spcAft>
        <a:spcPct val="0"/>
      </a:spcAft>
      <a:defRPr sz="1400" kern="1200">
        <a:solidFill>
          <a:schemeClr val="tx1"/>
        </a:solidFill>
        <a:latin typeface="Book Antiqua" pitchFamily="18" charset="0"/>
        <a:ea typeface="+mn-ea"/>
        <a:cs typeface="+mn-cs"/>
      </a:defRPr>
    </a:lvl4pPr>
    <a:lvl5pPr marL="1828800" algn="l" rtl="0" eaLnBrk="0" fontAlgn="base" hangingPunct="0">
      <a:spcBef>
        <a:spcPct val="30000"/>
      </a:spcBef>
      <a:spcAft>
        <a:spcPct val="0"/>
      </a:spcAft>
      <a:defRPr sz="1400" kern="1200">
        <a:solidFill>
          <a:schemeClr val="tx1"/>
        </a:solidFill>
        <a:latin typeface="Book Antiqua"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xfrm>
            <a:off x="1143000" y="685800"/>
            <a:ext cx="4572000" cy="3429000"/>
          </a:xfrm>
          <a:ln/>
        </p:spPr>
      </p:sp>
      <p:sp>
        <p:nvSpPr>
          <p:cNvPr id="70659"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p>
        </p:txBody>
      </p:sp>
    </p:spTree>
    <p:extLst>
      <p:ext uri="{BB962C8B-B14F-4D97-AF65-F5344CB8AC3E}">
        <p14:creationId xmlns:p14="http://schemas.microsoft.com/office/powerpoint/2010/main" val="25990458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xfrm>
            <a:off x="1150938" y="692150"/>
            <a:ext cx="4556125" cy="3416300"/>
          </a:xfrm>
          <a:ln/>
        </p:spPr>
      </p:sp>
      <p:sp>
        <p:nvSpPr>
          <p:cNvPr id="71683" name="Notes Placeholder 2"/>
          <p:cNvSpPr>
            <a:spLocks noGrp="1"/>
          </p:cNvSpPr>
          <p:nvPr>
            <p:ph type="body" idx="1"/>
          </p:nvPr>
        </p:nvSpPr>
        <p:spPr>
          <a:noFill/>
          <a:ln/>
        </p:spPr>
        <p:txBody>
          <a:bodyPr/>
          <a:lstStyle/>
          <a:p>
            <a:endParaRPr lang="en-US" smtClean="0"/>
          </a:p>
        </p:txBody>
      </p:sp>
    </p:spTree>
    <p:extLst>
      <p:ext uri="{BB962C8B-B14F-4D97-AF65-F5344CB8AC3E}">
        <p14:creationId xmlns:p14="http://schemas.microsoft.com/office/powerpoint/2010/main" val="24160725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xfrm>
            <a:off x="1150938" y="692150"/>
            <a:ext cx="4556125" cy="3416300"/>
          </a:xfrm>
          <a:ln/>
        </p:spPr>
      </p:sp>
      <p:sp>
        <p:nvSpPr>
          <p:cNvPr id="72707" name="Notes Placeholder 2"/>
          <p:cNvSpPr>
            <a:spLocks noGrp="1"/>
          </p:cNvSpPr>
          <p:nvPr>
            <p:ph type="body" idx="1"/>
          </p:nvPr>
        </p:nvSpPr>
        <p:spPr>
          <a:noFill/>
          <a:ln/>
        </p:spPr>
        <p:txBody>
          <a:bodyPr/>
          <a:lstStyle/>
          <a:p>
            <a:endParaRPr lang="en-US" smtClean="0"/>
          </a:p>
        </p:txBody>
      </p:sp>
    </p:spTree>
    <p:extLst>
      <p:ext uri="{BB962C8B-B14F-4D97-AF65-F5344CB8AC3E}">
        <p14:creationId xmlns:p14="http://schemas.microsoft.com/office/powerpoint/2010/main" val="8593762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xfrm>
            <a:off x="1150938" y="692150"/>
            <a:ext cx="4556125" cy="3416300"/>
          </a:xfrm>
          <a:ln/>
        </p:spPr>
      </p:sp>
      <p:sp>
        <p:nvSpPr>
          <p:cNvPr id="73731" name="Notes Placeholder 2"/>
          <p:cNvSpPr>
            <a:spLocks noGrp="1"/>
          </p:cNvSpPr>
          <p:nvPr>
            <p:ph type="body" idx="1"/>
          </p:nvPr>
        </p:nvSpPr>
        <p:spPr>
          <a:noFill/>
          <a:ln/>
        </p:spPr>
        <p:txBody>
          <a:bodyPr/>
          <a:lstStyle/>
          <a:p>
            <a:endParaRPr lang="en-US" smtClean="0"/>
          </a:p>
        </p:txBody>
      </p:sp>
    </p:spTree>
    <p:extLst>
      <p:ext uri="{BB962C8B-B14F-4D97-AF65-F5344CB8AC3E}">
        <p14:creationId xmlns:p14="http://schemas.microsoft.com/office/powerpoint/2010/main" val="8142592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xfrm>
            <a:off x="1150938" y="692150"/>
            <a:ext cx="4556125" cy="3416300"/>
          </a:xfrm>
          <a:ln/>
        </p:spPr>
      </p:sp>
      <p:sp>
        <p:nvSpPr>
          <p:cNvPr id="74755" name="Notes Placeholder 2"/>
          <p:cNvSpPr>
            <a:spLocks noGrp="1"/>
          </p:cNvSpPr>
          <p:nvPr>
            <p:ph type="body" idx="1"/>
          </p:nvPr>
        </p:nvSpPr>
        <p:spPr>
          <a:noFill/>
          <a:ln/>
        </p:spPr>
        <p:txBody>
          <a:bodyPr/>
          <a:lstStyle/>
          <a:p>
            <a:endParaRPr lang="en-US" smtClean="0"/>
          </a:p>
        </p:txBody>
      </p:sp>
    </p:spTree>
    <p:extLst>
      <p:ext uri="{BB962C8B-B14F-4D97-AF65-F5344CB8AC3E}">
        <p14:creationId xmlns:p14="http://schemas.microsoft.com/office/powerpoint/2010/main" val="8211420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xfrm>
            <a:off x="1150938" y="692150"/>
            <a:ext cx="4556125" cy="3416300"/>
          </a:xfrm>
          <a:ln/>
        </p:spPr>
      </p:sp>
      <p:sp>
        <p:nvSpPr>
          <p:cNvPr id="75779" name="Notes Placeholder 2"/>
          <p:cNvSpPr>
            <a:spLocks noGrp="1"/>
          </p:cNvSpPr>
          <p:nvPr>
            <p:ph type="body" idx="1"/>
          </p:nvPr>
        </p:nvSpPr>
        <p:spPr>
          <a:noFill/>
          <a:ln/>
        </p:spPr>
        <p:txBody>
          <a:bodyPr/>
          <a:lstStyle/>
          <a:p>
            <a:endParaRPr lang="en-US" smtClean="0"/>
          </a:p>
        </p:txBody>
      </p:sp>
    </p:spTree>
    <p:extLst>
      <p:ext uri="{BB962C8B-B14F-4D97-AF65-F5344CB8AC3E}">
        <p14:creationId xmlns:p14="http://schemas.microsoft.com/office/powerpoint/2010/main" val="1455377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xfrm>
            <a:off x="1150938" y="692150"/>
            <a:ext cx="4556125" cy="3416300"/>
          </a:xfrm>
          <a:ln/>
        </p:spPr>
      </p:sp>
      <p:sp>
        <p:nvSpPr>
          <p:cNvPr id="76803" name="Notes Placeholder 2"/>
          <p:cNvSpPr>
            <a:spLocks noGrp="1"/>
          </p:cNvSpPr>
          <p:nvPr>
            <p:ph type="body" idx="1"/>
          </p:nvPr>
        </p:nvSpPr>
        <p:spPr>
          <a:noFill/>
          <a:ln/>
        </p:spPr>
        <p:txBody>
          <a:bodyPr/>
          <a:lstStyle/>
          <a:p>
            <a:endParaRPr lang="en-US" smtClean="0"/>
          </a:p>
        </p:txBody>
      </p:sp>
    </p:spTree>
    <p:extLst>
      <p:ext uri="{BB962C8B-B14F-4D97-AF65-F5344CB8AC3E}">
        <p14:creationId xmlns:p14="http://schemas.microsoft.com/office/powerpoint/2010/main" val="21851140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xfrm>
            <a:off x="1150938" y="692150"/>
            <a:ext cx="4556125" cy="3416300"/>
          </a:xfrm>
          <a:ln/>
        </p:spPr>
      </p:sp>
      <p:sp>
        <p:nvSpPr>
          <p:cNvPr id="77827" name="Notes Placeholder 2"/>
          <p:cNvSpPr>
            <a:spLocks noGrp="1"/>
          </p:cNvSpPr>
          <p:nvPr>
            <p:ph type="body" idx="1"/>
          </p:nvPr>
        </p:nvSpPr>
        <p:spPr>
          <a:noFill/>
          <a:ln/>
        </p:spPr>
        <p:txBody>
          <a:bodyPr/>
          <a:lstStyle/>
          <a:p>
            <a:endParaRPr lang="en-US" smtClean="0"/>
          </a:p>
        </p:txBody>
      </p:sp>
    </p:spTree>
    <p:extLst>
      <p:ext uri="{BB962C8B-B14F-4D97-AF65-F5344CB8AC3E}">
        <p14:creationId xmlns:p14="http://schemas.microsoft.com/office/powerpoint/2010/main" val="5626653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xfrm>
            <a:off x="1150938" y="692150"/>
            <a:ext cx="4556125" cy="3416300"/>
          </a:xfrm>
          <a:ln/>
        </p:spPr>
      </p:sp>
      <p:sp>
        <p:nvSpPr>
          <p:cNvPr id="78851" name="Notes Placeholder 2"/>
          <p:cNvSpPr>
            <a:spLocks noGrp="1"/>
          </p:cNvSpPr>
          <p:nvPr>
            <p:ph type="body" idx="1"/>
          </p:nvPr>
        </p:nvSpPr>
        <p:spPr>
          <a:noFill/>
          <a:ln/>
        </p:spPr>
        <p:txBody>
          <a:bodyPr/>
          <a:lstStyle/>
          <a:p>
            <a:endParaRPr lang="en-US" smtClean="0"/>
          </a:p>
        </p:txBody>
      </p:sp>
    </p:spTree>
    <p:extLst>
      <p:ext uri="{BB962C8B-B14F-4D97-AF65-F5344CB8AC3E}">
        <p14:creationId xmlns:p14="http://schemas.microsoft.com/office/powerpoint/2010/main" val="2028140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xfrm>
            <a:off x="1150938" y="692150"/>
            <a:ext cx="4556125" cy="3416300"/>
          </a:xfrm>
          <a:ln/>
        </p:spPr>
      </p:sp>
      <p:sp>
        <p:nvSpPr>
          <p:cNvPr id="79875" name="Notes Placeholder 2"/>
          <p:cNvSpPr>
            <a:spLocks noGrp="1"/>
          </p:cNvSpPr>
          <p:nvPr>
            <p:ph type="body" idx="1"/>
          </p:nvPr>
        </p:nvSpPr>
        <p:spPr>
          <a:noFill/>
          <a:ln/>
        </p:spPr>
        <p:txBody>
          <a:bodyPr/>
          <a:lstStyle/>
          <a:p>
            <a:endParaRPr lang="en-US" smtClean="0"/>
          </a:p>
        </p:txBody>
      </p:sp>
    </p:spTree>
    <p:extLst>
      <p:ext uri="{BB962C8B-B14F-4D97-AF65-F5344CB8AC3E}">
        <p14:creationId xmlns:p14="http://schemas.microsoft.com/office/powerpoint/2010/main" val="41341037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xfrm>
            <a:off x="1150938" y="692150"/>
            <a:ext cx="4556125" cy="3416300"/>
          </a:xfrm>
          <a:ln/>
        </p:spPr>
      </p:sp>
      <p:sp>
        <p:nvSpPr>
          <p:cNvPr id="80899" name="Notes Placeholder 2"/>
          <p:cNvSpPr>
            <a:spLocks noGrp="1"/>
          </p:cNvSpPr>
          <p:nvPr>
            <p:ph type="body" idx="1"/>
          </p:nvPr>
        </p:nvSpPr>
        <p:spPr>
          <a:noFill/>
          <a:ln/>
        </p:spPr>
        <p:txBody>
          <a:bodyPr/>
          <a:lstStyle/>
          <a:p>
            <a:endParaRPr lang="en-US" smtClean="0"/>
          </a:p>
        </p:txBody>
      </p:sp>
    </p:spTree>
    <p:extLst>
      <p:ext uri="{BB962C8B-B14F-4D97-AF65-F5344CB8AC3E}">
        <p14:creationId xmlns:p14="http://schemas.microsoft.com/office/powerpoint/2010/main" val="28730134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xfrm>
            <a:off x="1150938" y="692150"/>
            <a:ext cx="4556125" cy="3416300"/>
          </a:xfrm>
          <a:ln/>
        </p:spPr>
      </p:sp>
      <p:sp>
        <p:nvSpPr>
          <p:cNvPr id="81923" name="Notes Placeholder 2"/>
          <p:cNvSpPr>
            <a:spLocks noGrp="1"/>
          </p:cNvSpPr>
          <p:nvPr>
            <p:ph type="body" idx="1"/>
          </p:nvPr>
        </p:nvSpPr>
        <p:spPr>
          <a:noFill/>
          <a:ln/>
        </p:spPr>
        <p:txBody>
          <a:bodyPr/>
          <a:lstStyle/>
          <a:p>
            <a:endParaRPr lang="en-US" smtClean="0"/>
          </a:p>
        </p:txBody>
      </p:sp>
    </p:spTree>
    <p:extLst>
      <p:ext uri="{BB962C8B-B14F-4D97-AF65-F5344CB8AC3E}">
        <p14:creationId xmlns:p14="http://schemas.microsoft.com/office/powerpoint/2010/main" val="20552405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xfrm>
            <a:off x="1150938" y="692150"/>
            <a:ext cx="4556125" cy="3416300"/>
          </a:xfrm>
          <a:ln/>
        </p:spPr>
      </p:sp>
      <p:sp>
        <p:nvSpPr>
          <p:cNvPr id="82947" name="Notes Placeholder 2"/>
          <p:cNvSpPr>
            <a:spLocks noGrp="1"/>
          </p:cNvSpPr>
          <p:nvPr>
            <p:ph type="body" idx="1"/>
          </p:nvPr>
        </p:nvSpPr>
        <p:spPr>
          <a:noFill/>
          <a:ln/>
        </p:spPr>
        <p:txBody>
          <a:bodyPr/>
          <a:lstStyle/>
          <a:p>
            <a:endParaRPr lang="en-US" smtClean="0"/>
          </a:p>
        </p:txBody>
      </p:sp>
    </p:spTree>
    <p:extLst>
      <p:ext uri="{BB962C8B-B14F-4D97-AF65-F5344CB8AC3E}">
        <p14:creationId xmlns:p14="http://schemas.microsoft.com/office/powerpoint/2010/main" val="42418427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xfrm>
            <a:off x="1150938" y="692150"/>
            <a:ext cx="4556125" cy="3416300"/>
          </a:xfrm>
          <a:ln/>
        </p:spPr>
      </p:sp>
      <p:sp>
        <p:nvSpPr>
          <p:cNvPr id="83971" name="Notes Placeholder 2"/>
          <p:cNvSpPr>
            <a:spLocks noGrp="1"/>
          </p:cNvSpPr>
          <p:nvPr>
            <p:ph type="body" idx="1"/>
          </p:nvPr>
        </p:nvSpPr>
        <p:spPr>
          <a:noFill/>
          <a:ln/>
        </p:spPr>
        <p:txBody>
          <a:bodyPr/>
          <a:lstStyle/>
          <a:p>
            <a:endParaRPr lang="en-US" smtClean="0"/>
          </a:p>
        </p:txBody>
      </p:sp>
    </p:spTree>
    <p:extLst>
      <p:ext uri="{BB962C8B-B14F-4D97-AF65-F5344CB8AC3E}">
        <p14:creationId xmlns:p14="http://schemas.microsoft.com/office/powerpoint/2010/main" val="34254502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xfrm>
            <a:off x="1150938" y="692150"/>
            <a:ext cx="4556125" cy="3416300"/>
          </a:xfrm>
          <a:ln/>
        </p:spPr>
      </p:sp>
      <p:sp>
        <p:nvSpPr>
          <p:cNvPr id="84995" name="Notes Placeholder 2"/>
          <p:cNvSpPr>
            <a:spLocks noGrp="1"/>
          </p:cNvSpPr>
          <p:nvPr>
            <p:ph type="body" idx="1"/>
          </p:nvPr>
        </p:nvSpPr>
        <p:spPr>
          <a:noFill/>
          <a:ln/>
        </p:spPr>
        <p:txBody>
          <a:bodyPr/>
          <a:lstStyle/>
          <a:p>
            <a:endParaRPr lang="en-US" smtClean="0"/>
          </a:p>
        </p:txBody>
      </p:sp>
    </p:spTree>
    <p:extLst>
      <p:ext uri="{BB962C8B-B14F-4D97-AF65-F5344CB8AC3E}">
        <p14:creationId xmlns:p14="http://schemas.microsoft.com/office/powerpoint/2010/main" val="39278985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xfrm>
            <a:off x="1150938" y="692150"/>
            <a:ext cx="4556125" cy="3416300"/>
          </a:xfrm>
          <a:ln/>
        </p:spPr>
      </p:sp>
      <p:sp>
        <p:nvSpPr>
          <p:cNvPr id="86019" name="Notes Placeholder 2"/>
          <p:cNvSpPr>
            <a:spLocks noGrp="1"/>
          </p:cNvSpPr>
          <p:nvPr>
            <p:ph type="body" idx="1"/>
          </p:nvPr>
        </p:nvSpPr>
        <p:spPr>
          <a:noFill/>
          <a:ln/>
        </p:spPr>
        <p:txBody>
          <a:bodyPr/>
          <a:lstStyle/>
          <a:p>
            <a:endParaRPr lang="en-US" smtClean="0"/>
          </a:p>
        </p:txBody>
      </p:sp>
    </p:spTree>
    <p:extLst>
      <p:ext uri="{BB962C8B-B14F-4D97-AF65-F5344CB8AC3E}">
        <p14:creationId xmlns:p14="http://schemas.microsoft.com/office/powerpoint/2010/main" val="38047197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a:xfrm>
            <a:off x="1150938" y="692150"/>
            <a:ext cx="4556125" cy="3416300"/>
          </a:xfrm>
          <a:ln/>
        </p:spPr>
      </p:sp>
      <p:sp>
        <p:nvSpPr>
          <p:cNvPr id="87043" name="Notes Placeholder 2"/>
          <p:cNvSpPr>
            <a:spLocks noGrp="1"/>
          </p:cNvSpPr>
          <p:nvPr>
            <p:ph type="body" idx="1"/>
          </p:nvPr>
        </p:nvSpPr>
        <p:spPr>
          <a:noFill/>
          <a:ln/>
        </p:spPr>
        <p:txBody>
          <a:bodyPr/>
          <a:lstStyle/>
          <a:p>
            <a:endParaRPr lang="en-US" smtClean="0"/>
          </a:p>
        </p:txBody>
      </p:sp>
    </p:spTree>
    <p:extLst>
      <p:ext uri="{BB962C8B-B14F-4D97-AF65-F5344CB8AC3E}">
        <p14:creationId xmlns:p14="http://schemas.microsoft.com/office/powerpoint/2010/main" val="42374230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xfrm>
            <a:off x="1150938" y="692150"/>
            <a:ext cx="4556125" cy="3416300"/>
          </a:xfrm>
          <a:ln/>
        </p:spPr>
      </p:sp>
      <p:sp>
        <p:nvSpPr>
          <p:cNvPr id="88067" name="Notes Placeholder 2"/>
          <p:cNvSpPr>
            <a:spLocks noGrp="1"/>
          </p:cNvSpPr>
          <p:nvPr>
            <p:ph type="body" idx="1"/>
          </p:nvPr>
        </p:nvSpPr>
        <p:spPr>
          <a:noFill/>
          <a:ln/>
        </p:spPr>
        <p:txBody>
          <a:bodyPr/>
          <a:lstStyle/>
          <a:p>
            <a:endParaRPr lang="en-US" smtClean="0"/>
          </a:p>
        </p:txBody>
      </p:sp>
    </p:spTree>
    <p:extLst>
      <p:ext uri="{BB962C8B-B14F-4D97-AF65-F5344CB8AC3E}">
        <p14:creationId xmlns:p14="http://schemas.microsoft.com/office/powerpoint/2010/main" val="22185584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xfrm>
            <a:off x="1150938" y="692150"/>
            <a:ext cx="4556125" cy="3416300"/>
          </a:xfrm>
          <a:ln/>
        </p:spPr>
      </p:sp>
      <p:sp>
        <p:nvSpPr>
          <p:cNvPr id="89091" name="Notes Placeholder 2"/>
          <p:cNvSpPr>
            <a:spLocks noGrp="1"/>
          </p:cNvSpPr>
          <p:nvPr>
            <p:ph type="body" idx="1"/>
          </p:nvPr>
        </p:nvSpPr>
        <p:spPr>
          <a:noFill/>
          <a:ln/>
        </p:spPr>
        <p:txBody>
          <a:bodyPr/>
          <a:lstStyle/>
          <a:p>
            <a:endParaRPr lang="en-US" smtClean="0"/>
          </a:p>
        </p:txBody>
      </p:sp>
    </p:spTree>
    <p:extLst>
      <p:ext uri="{BB962C8B-B14F-4D97-AF65-F5344CB8AC3E}">
        <p14:creationId xmlns:p14="http://schemas.microsoft.com/office/powerpoint/2010/main" val="34118441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xfrm>
            <a:off x="1150938" y="692150"/>
            <a:ext cx="4556125" cy="3416300"/>
          </a:xfrm>
          <a:ln/>
        </p:spPr>
      </p:sp>
      <p:sp>
        <p:nvSpPr>
          <p:cNvPr id="90115" name="Notes Placeholder 2"/>
          <p:cNvSpPr>
            <a:spLocks noGrp="1"/>
          </p:cNvSpPr>
          <p:nvPr>
            <p:ph type="body" idx="1"/>
          </p:nvPr>
        </p:nvSpPr>
        <p:spPr>
          <a:noFill/>
          <a:ln/>
        </p:spPr>
        <p:txBody>
          <a:bodyPr/>
          <a:lstStyle/>
          <a:p>
            <a:endParaRPr lang="en-US" smtClean="0"/>
          </a:p>
        </p:txBody>
      </p:sp>
    </p:spTree>
    <p:extLst>
      <p:ext uri="{BB962C8B-B14F-4D97-AF65-F5344CB8AC3E}">
        <p14:creationId xmlns:p14="http://schemas.microsoft.com/office/powerpoint/2010/main" val="32012831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xfrm>
            <a:off x="1150938" y="692150"/>
            <a:ext cx="4556125" cy="3416300"/>
          </a:xfrm>
          <a:ln/>
        </p:spPr>
      </p:sp>
      <p:sp>
        <p:nvSpPr>
          <p:cNvPr id="91139" name="Notes Placeholder 2"/>
          <p:cNvSpPr>
            <a:spLocks noGrp="1"/>
          </p:cNvSpPr>
          <p:nvPr>
            <p:ph type="body" idx="1"/>
          </p:nvPr>
        </p:nvSpPr>
        <p:spPr>
          <a:noFill/>
          <a:ln/>
        </p:spPr>
        <p:txBody>
          <a:bodyPr/>
          <a:lstStyle/>
          <a:p>
            <a:endParaRPr lang="en-US" smtClean="0"/>
          </a:p>
        </p:txBody>
      </p:sp>
    </p:spTree>
    <p:extLst>
      <p:ext uri="{BB962C8B-B14F-4D97-AF65-F5344CB8AC3E}">
        <p14:creationId xmlns:p14="http://schemas.microsoft.com/office/powerpoint/2010/main" val="39449553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xfrm>
            <a:off x="1150938" y="692150"/>
            <a:ext cx="4556125" cy="3416300"/>
          </a:xfrm>
          <a:ln/>
        </p:spPr>
      </p:sp>
      <p:sp>
        <p:nvSpPr>
          <p:cNvPr id="92163" name="Notes Placeholder 2"/>
          <p:cNvSpPr>
            <a:spLocks noGrp="1"/>
          </p:cNvSpPr>
          <p:nvPr>
            <p:ph type="body" idx="1"/>
          </p:nvPr>
        </p:nvSpPr>
        <p:spPr>
          <a:noFill/>
          <a:ln/>
        </p:spPr>
        <p:txBody>
          <a:bodyPr/>
          <a:lstStyle/>
          <a:p>
            <a:endParaRPr lang="en-US" smtClean="0"/>
          </a:p>
        </p:txBody>
      </p:sp>
    </p:spTree>
    <p:extLst>
      <p:ext uri="{BB962C8B-B14F-4D97-AF65-F5344CB8AC3E}">
        <p14:creationId xmlns:p14="http://schemas.microsoft.com/office/powerpoint/2010/main" val="25286477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xfrm>
            <a:off x="1150938" y="692150"/>
            <a:ext cx="4556125" cy="3416300"/>
          </a:xfrm>
          <a:ln/>
        </p:spPr>
      </p:sp>
      <p:sp>
        <p:nvSpPr>
          <p:cNvPr id="93187" name="Notes Placeholder 2"/>
          <p:cNvSpPr>
            <a:spLocks noGrp="1"/>
          </p:cNvSpPr>
          <p:nvPr>
            <p:ph type="body" idx="1"/>
          </p:nvPr>
        </p:nvSpPr>
        <p:spPr>
          <a:noFill/>
          <a:ln/>
        </p:spPr>
        <p:txBody>
          <a:bodyPr/>
          <a:lstStyle/>
          <a:p>
            <a:endParaRPr lang="en-US" smtClean="0"/>
          </a:p>
        </p:txBody>
      </p:sp>
    </p:spTree>
    <p:extLst>
      <p:ext uri="{BB962C8B-B14F-4D97-AF65-F5344CB8AC3E}">
        <p14:creationId xmlns:p14="http://schemas.microsoft.com/office/powerpoint/2010/main" val="41791078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a:xfrm>
            <a:off x="1150938" y="692150"/>
            <a:ext cx="4556125" cy="3416300"/>
          </a:xfrm>
          <a:ln/>
        </p:spPr>
      </p:sp>
      <p:sp>
        <p:nvSpPr>
          <p:cNvPr id="94211" name="Notes Placeholder 2"/>
          <p:cNvSpPr>
            <a:spLocks noGrp="1"/>
          </p:cNvSpPr>
          <p:nvPr>
            <p:ph type="body" idx="1"/>
          </p:nvPr>
        </p:nvSpPr>
        <p:spPr>
          <a:noFill/>
          <a:ln/>
        </p:spPr>
        <p:txBody>
          <a:bodyPr/>
          <a:lstStyle/>
          <a:p>
            <a:endParaRPr lang="en-US" smtClean="0"/>
          </a:p>
        </p:txBody>
      </p:sp>
    </p:spTree>
    <p:extLst>
      <p:ext uri="{BB962C8B-B14F-4D97-AF65-F5344CB8AC3E}">
        <p14:creationId xmlns:p14="http://schemas.microsoft.com/office/powerpoint/2010/main" val="32612259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a:xfrm>
            <a:off x="1150938" y="692150"/>
            <a:ext cx="4556125" cy="3416300"/>
          </a:xfrm>
          <a:ln/>
        </p:spPr>
      </p:sp>
      <p:sp>
        <p:nvSpPr>
          <p:cNvPr id="95235" name="Notes Placeholder 2"/>
          <p:cNvSpPr>
            <a:spLocks noGrp="1"/>
          </p:cNvSpPr>
          <p:nvPr>
            <p:ph type="body" idx="1"/>
          </p:nvPr>
        </p:nvSpPr>
        <p:spPr>
          <a:noFill/>
          <a:ln/>
        </p:spPr>
        <p:txBody>
          <a:bodyPr/>
          <a:lstStyle/>
          <a:p>
            <a:endParaRPr lang="en-US" smtClean="0"/>
          </a:p>
        </p:txBody>
      </p:sp>
    </p:spTree>
    <p:extLst>
      <p:ext uri="{BB962C8B-B14F-4D97-AF65-F5344CB8AC3E}">
        <p14:creationId xmlns:p14="http://schemas.microsoft.com/office/powerpoint/2010/main" val="32488849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a:xfrm>
            <a:off x="1150938" y="692150"/>
            <a:ext cx="4556125" cy="3416300"/>
          </a:xfrm>
          <a:ln/>
        </p:spPr>
      </p:sp>
      <p:sp>
        <p:nvSpPr>
          <p:cNvPr id="96259" name="Notes Placeholder 2"/>
          <p:cNvSpPr>
            <a:spLocks noGrp="1"/>
          </p:cNvSpPr>
          <p:nvPr>
            <p:ph type="body" idx="1"/>
          </p:nvPr>
        </p:nvSpPr>
        <p:spPr>
          <a:noFill/>
          <a:ln/>
        </p:spPr>
        <p:txBody>
          <a:bodyPr/>
          <a:lstStyle/>
          <a:p>
            <a:endParaRPr lang="en-US" smtClean="0"/>
          </a:p>
        </p:txBody>
      </p:sp>
    </p:spTree>
    <p:extLst>
      <p:ext uri="{BB962C8B-B14F-4D97-AF65-F5344CB8AC3E}">
        <p14:creationId xmlns:p14="http://schemas.microsoft.com/office/powerpoint/2010/main" val="42320054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a:xfrm>
            <a:off x="1150938" y="692150"/>
            <a:ext cx="4556125" cy="3416300"/>
          </a:xfrm>
          <a:ln/>
        </p:spPr>
      </p:sp>
      <p:sp>
        <p:nvSpPr>
          <p:cNvPr id="97283" name="Notes Placeholder 2"/>
          <p:cNvSpPr>
            <a:spLocks noGrp="1"/>
          </p:cNvSpPr>
          <p:nvPr>
            <p:ph type="body" idx="1"/>
          </p:nvPr>
        </p:nvSpPr>
        <p:spPr>
          <a:noFill/>
          <a:ln/>
        </p:spPr>
        <p:txBody>
          <a:bodyPr/>
          <a:lstStyle/>
          <a:p>
            <a:endParaRPr lang="en-US" smtClean="0"/>
          </a:p>
        </p:txBody>
      </p:sp>
    </p:spTree>
    <p:extLst>
      <p:ext uri="{BB962C8B-B14F-4D97-AF65-F5344CB8AC3E}">
        <p14:creationId xmlns:p14="http://schemas.microsoft.com/office/powerpoint/2010/main" val="21497920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a:xfrm>
            <a:off x="1150938" y="692150"/>
            <a:ext cx="4556125" cy="3416300"/>
          </a:xfrm>
          <a:ln/>
        </p:spPr>
      </p:sp>
      <p:sp>
        <p:nvSpPr>
          <p:cNvPr id="98307" name="Notes Placeholder 2"/>
          <p:cNvSpPr>
            <a:spLocks noGrp="1"/>
          </p:cNvSpPr>
          <p:nvPr>
            <p:ph type="body" idx="1"/>
          </p:nvPr>
        </p:nvSpPr>
        <p:spPr>
          <a:noFill/>
          <a:ln/>
        </p:spPr>
        <p:txBody>
          <a:bodyPr/>
          <a:lstStyle/>
          <a:p>
            <a:endParaRPr lang="en-US" smtClean="0"/>
          </a:p>
        </p:txBody>
      </p:sp>
    </p:spTree>
    <p:extLst>
      <p:ext uri="{BB962C8B-B14F-4D97-AF65-F5344CB8AC3E}">
        <p14:creationId xmlns:p14="http://schemas.microsoft.com/office/powerpoint/2010/main" val="24157428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a:xfrm>
            <a:off x="1150938" y="692150"/>
            <a:ext cx="4556125" cy="3416300"/>
          </a:xfrm>
          <a:ln/>
        </p:spPr>
      </p:sp>
      <p:sp>
        <p:nvSpPr>
          <p:cNvPr id="99331" name="Notes Placeholder 2"/>
          <p:cNvSpPr>
            <a:spLocks noGrp="1"/>
          </p:cNvSpPr>
          <p:nvPr>
            <p:ph type="body" idx="1"/>
          </p:nvPr>
        </p:nvSpPr>
        <p:spPr>
          <a:noFill/>
          <a:ln/>
        </p:spPr>
        <p:txBody>
          <a:bodyPr/>
          <a:lstStyle/>
          <a:p>
            <a:endParaRPr lang="en-US" smtClean="0"/>
          </a:p>
        </p:txBody>
      </p:sp>
    </p:spTree>
    <p:extLst>
      <p:ext uri="{BB962C8B-B14F-4D97-AF65-F5344CB8AC3E}">
        <p14:creationId xmlns:p14="http://schemas.microsoft.com/office/powerpoint/2010/main" val="25096963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1150938" y="692150"/>
            <a:ext cx="4556125" cy="3416300"/>
          </a:xfrm>
          <a:ln/>
        </p:spPr>
      </p:sp>
      <p:sp>
        <p:nvSpPr>
          <p:cNvPr id="100355" name="Notes Placeholder 2"/>
          <p:cNvSpPr>
            <a:spLocks noGrp="1"/>
          </p:cNvSpPr>
          <p:nvPr>
            <p:ph type="body" idx="1"/>
          </p:nvPr>
        </p:nvSpPr>
        <p:spPr>
          <a:noFill/>
          <a:ln/>
        </p:spPr>
        <p:txBody>
          <a:bodyPr/>
          <a:lstStyle/>
          <a:p>
            <a:endParaRPr lang="en-US" smtClean="0"/>
          </a:p>
        </p:txBody>
      </p:sp>
    </p:spTree>
    <p:extLst>
      <p:ext uri="{BB962C8B-B14F-4D97-AF65-F5344CB8AC3E}">
        <p14:creationId xmlns:p14="http://schemas.microsoft.com/office/powerpoint/2010/main" val="169010783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a:xfrm>
            <a:off x="1150938" y="692150"/>
            <a:ext cx="4556125" cy="3416300"/>
          </a:xfrm>
          <a:ln/>
        </p:spPr>
      </p:sp>
      <p:sp>
        <p:nvSpPr>
          <p:cNvPr id="101379" name="Notes Placeholder 2"/>
          <p:cNvSpPr>
            <a:spLocks noGrp="1"/>
          </p:cNvSpPr>
          <p:nvPr>
            <p:ph type="body" idx="1"/>
          </p:nvPr>
        </p:nvSpPr>
        <p:spPr>
          <a:noFill/>
          <a:ln/>
        </p:spPr>
        <p:txBody>
          <a:bodyPr/>
          <a:lstStyle/>
          <a:p>
            <a:endParaRPr lang="en-US" smtClean="0"/>
          </a:p>
        </p:txBody>
      </p:sp>
    </p:spTree>
    <p:extLst>
      <p:ext uri="{BB962C8B-B14F-4D97-AF65-F5344CB8AC3E}">
        <p14:creationId xmlns:p14="http://schemas.microsoft.com/office/powerpoint/2010/main" val="22384469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a:xfrm>
            <a:off x="1150938" y="692150"/>
            <a:ext cx="4556125" cy="3416300"/>
          </a:xfrm>
          <a:ln/>
        </p:spPr>
      </p:sp>
      <p:sp>
        <p:nvSpPr>
          <p:cNvPr id="102403" name="Notes Placeholder 2"/>
          <p:cNvSpPr>
            <a:spLocks noGrp="1"/>
          </p:cNvSpPr>
          <p:nvPr>
            <p:ph type="body" idx="1"/>
          </p:nvPr>
        </p:nvSpPr>
        <p:spPr>
          <a:noFill/>
          <a:ln/>
        </p:spPr>
        <p:txBody>
          <a:bodyPr/>
          <a:lstStyle/>
          <a:p>
            <a:endParaRPr lang="en-US" smtClean="0"/>
          </a:p>
        </p:txBody>
      </p:sp>
    </p:spTree>
    <p:extLst>
      <p:ext uri="{BB962C8B-B14F-4D97-AF65-F5344CB8AC3E}">
        <p14:creationId xmlns:p14="http://schemas.microsoft.com/office/powerpoint/2010/main" val="421185394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a:xfrm>
            <a:off x="1150938" y="692150"/>
            <a:ext cx="4556125" cy="3416300"/>
          </a:xfrm>
          <a:ln/>
        </p:spPr>
      </p:sp>
      <p:sp>
        <p:nvSpPr>
          <p:cNvPr id="103427" name="Notes Placeholder 2"/>
          <p:cNvSpPr>
            <a:spLocks noGrp="1"/>
          </p:cNvSpPr>
          <p:nvPr>
            <p:ph type="body" idx="1"/>
          </p:nvPr>
        </p:nvSpPr>
        <p:spPr>
          <a:noFill/>
          <a:ln/>
        </p:spPr>
        <p:txBody>
          <a:bodyPr/>
          <a:lstStyle/>
          <a:p>
            <a:endParaRPr lang="en-US" smtClean="0"/>
          </a:p>
        </p:txBody>
      </p:sp>
    </p:spTree>
    <p:extLst>
      <p:ext uri="{BB962C8B-B14F-4D97-AF65-F5344CB8AC3E}">
        <p14:creationId xmlns:p14="http://schemas.microsoft.com/office/powerpoint/2010/main" val="288988349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a:xfrm>
            <a:off x="1150938" y="692150"/>
            <a:ext cx="4556125" cy="3416300"/>
          </a:xfrm>
          <a:ln/>
        </p:spPr>
      </p:sp>
      <p:sp>
        <p:nvSpPr>
          <p:cNvPr id="104451" name="Notes Placeholder 2"/>
          <p:cNvSpPr>
            <a:spLocks noGrp="1"/>
          </p:cNvSpPr>
          <p:nvPr>
            <p:ph type="body" idx="1"/>
          </p:nvPr>
        </p:nvSpPr>
        <p:spPr>
          <a:noFill/>
          <a:ln/>
        </p:spPr>
        <p:txBody>
          <a:bodyPr/>
          <a:lstStyle/>
          <a:p>
            <a:endParaRPr lang="en-US" smtClean="0"/>
          </a:p>
        </p:txBody>
      </p:sp>
    </p:spTree>
    <p:extLst>
      <p:ext uri="{BB962C8B-B14F-4D97-AF65-F5344CB8AC3E}">
        <p14:creationId xmlns:p14="http://schemas.microsoft.com/office/powerpoint/2010/main" val="11431549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a:xfrm>
            <a:off x="1150938" y="692150"/>
            <a:ext cx="4556125" cy="3416300"/>
          </a:xfrm>
          <a:ln/>
        </p:spPr>
      </p:sp>
      <p:sp>
        <p:nvSpPr>
          <p:cNvPr id="105475" name="Notes Placeholder 2"/>
          <p:cNvSpPr>
            <a:spLocks noGrp="1"/>
          </p:cNvSpPr>
          <p:nvPr>
            <p:ph type="body" idx="1"/>
          </p:nvPr>
        </p:nvSpPr>
        <p:spPr>
          <a:noFill/>
          <a:ln/>
        </p:spPr>
        <p:txBody>
          <a:bodyPr/>
          <a:lstStyle/>
          <a:p>
            <a:endParaRPr lang="en-US" smtClean="0"/>
          </a:p>
        </p:txBody>
      </p:sp>
    </p:spTree>
    <p:extLst>
      <p:ext uri="{BB962C8B-B14F-4D97-AF65-F5344CB8AC3E}">
        <p14:creationId xmlns:p14="http://schemas.microsoft.com/office/powerpoint/2010/main" val="287023557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a:xfrm>
            <a:off x="1150938" y="692150"/>
            <a:ext cx="4556125" cy="3416300"/>
          </a:xfrm>
          <a:ln/>
        </p:spPr>
      </p:sp>
      <p:sp>
        <p:nvSpPr>
          <p:cNvPr id="106499" name="Notes Placeholder 2"/>
          <p:cNvSpPr>
            <a:spLocks noGrp="1"/>
          </p:cNvSpPr>
          <p:nvPr>
            <p:ph type="body" idx="1"/>
          </p:nvPr>
        </p:nvSpPr>
        <p:spPr>
          <a:noFill/>
          <a:ln/>
        </p:spPr>
        <p:txBody>
          <a:bodyPr/>
          <a:lstStyle/>
          <a:p>
            <a:endParaRPr lang="en-US" smtClean="0"/>
          </a:p>
        </p:txBody>
      </p:sp>
    </p:spTree>
    <p:extLst>
      <p:ext uri="{BB962C8B-B14F-4D97-AF65-F5344CB8AC3E}">
        <p14:creationId xmlns:p14="http://schemas.microsoft.com/office/powerpoint/2010/main" val="9510423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a:xfrm>
            <a:off x="1150938" y="692150"/>
            <a:ext cx="4556125" cy="3416300"/>
          </a:xfrm>
          <a:ln/>
        </p:spPr>
      </p:sp>
      <p:sp>
        <p:nvSpPr>
          <p:cNvPr id="107523" name="Notes Placeholder 2"/>
          <p:cNvSpPr>
            <a:spLocks noGrp="1"/>
          </p:cNvSpPr>
          <p:nvPr>
            <p:ph type="body" idx="1"/>
          </p:nvPr>
        </p:nvSpPr>
        <p:spPr>
          <a:noFill/>
          <a:ln/>
        </p:spPr>
        <p:txBody>
          <a:bodyPr/>
          <a:lstStyle/>
          <a:p>
            <a:endParaRPr lang="en-US" smtClean="0"/>
          </a:p>
        </p:txBody>
      </p:sp>
    </p:spTree>
    <p:extLst>
      <p:ext uri="{BB962C8B-B14F-4D97-AF65-F5344CB8AC3E}">
        <p14:creationId xmlns:p14="http://schemas.microsoft.com/office/powerpoint/2010/main" val="287882080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xfrm>
            <a:off x="1150938" y="692150"/>
            <a:ext cx="4556125" cy="3416300"/>
          </a:xfrm>
          <a:ln/>
        </p:spPr>
      </p:sp>
      <p:sp>
        <p:nvSpPr>
          <p:cNvPr id="108547" name="Notes Placeholder 2"/>
          <p:cNvSpPr>
            <a:spLocks noGrp="1"/>
          </p:cNvSpPr>
          <p:nvPr>
            <p:ph type="body" idx="1"/>
          </p:nvPr>
        </p:nvSpPr>
        <p:spPr>
          <a:noFill/>
          <a:ln/>
        </p:spPr>
        <p:txBody>
          <a:bodyPr/>
          <a:lstStyle/>
          <a:p>
            <a:endParaRPr lang="en-US" smtClean="0"/>
          </a:p>
        </p:txBody>
      </p:sp>
    </p:spTree>
    <p:extLst>
      <p:ext uri="{BB962C8B-B14F-4D97-AF65-F5344CB8AC3E}">
        <p14:creationId xmlns:p14="http://schemas.microsoft.com/office/powerpoint/2010/main" val="80331044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xfrm>
            <a:off x="1150938" y="692150"/>
            <a:ext cx="4556125" cy="3416300"/>
          </a:xfrm>
          <a:ln/>
        </p:spPr>
      </p:sp>
      <p:sp>
        <p:nvSpPr>
          <p:cNvPr id="109571" name="Notes Placeholder 2"/>
          <p:cNvSpPr>
            <a:spLocks noGrp="1"/>
          </p:cNvSpPr>
          <p:nvPr>
            <p:ph type="body" idx="1"/>
          </p:nvPr>
        </p:nvSpPr>
        <p:spPr>
          <a:noFill/>
          <a:ln/>
        </p:spPr>
        <p:txBody>
          <a:bodyPr/>
          <a:lstStyle/>
          <a:p>
            <a:endParaRPr lang="en-US" smtClean="0"/>
          </a:p>
        </p:txBody>
      </p:sp>
    </p:spTree>
    <p:extLst>
      <p:ext uri="{BB962C8B-B14F-4D97-AF65-F5344CB8AC3E}">
        <p14:creationId xmlns:p14="http://schemas.microsoft.com/office/powerpoint/2010/main" val="24570645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a:xfrm>
            <a:off x="1150938" y="692150"/>
            <a:ext cx="4556125" cy="3416300"/>
          </a:xfrm>
          <a:ln/>
        </p:spPr>
      </p:sp>
      <p:sp>
        <p:nvSpPr>
          <p:cNvPr id="110595" name="Notes Placeholder 2"/>
          <p:cNvSpPr>
            <a:spLocks noGrp="1"/>
          </p:cNvSpPr>
          <p:nvPr>
            <p:ph type="body" idx="1"/>
          </p:nvPr>
        </p:nvSpPr>
        <p:spPr>
          <a:noFill/>
          <a:ln/>
        </p:spPr>
        <p:txBody>
          <a:bodyPr/>
          <a:lstStyle/>
          <a:p>
            <a:endParaRPr lang="en-US" smtClean="0"/>
          </a:p>
        </p:txBody>
      </p:sp>
    </p:spTree>
    <p:extLst>
      <p:ext uri="{BB962C8B-B14F-4D97-AF65-F5344CB8AC3E}">
        <p14:creationId xmlns:p14="http://schemas.microsoft.com/office/powerpoint/2010/main" val="304710898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a:xfrm>
            <a:off x="1150938" y="692150"/>
            <a:ext cx="4556125" cy="3416300"/>
          </a:xfrm>
          <a:ln/>
        </p:spPr>
      </p:sp>
      <p:sp>
        <p:nvSpPr>
          <p:cNvPr id="111619" name="Notes Placeholder 2"/>
          <p:cNvSpPr>
            <a:spLocks noGrp="1"/>
          </p:cNvSpPr>
          <p:nvPr>
            <p:ph type="body" idx="1"/>
          </p:nvPr>
        </p:nvSpPr>
        <p:spPr>
          <a:noFill/>
          <a:ln/>
        </p:spPr>
        <p:txBody>
          <a:bodyPr/>
          <a:lstStyle/>
          <a:p>
            <a:endParaRPr lang="en-US" smtClean="0"/>
          </a:p>
        </p:txBody>
      </p:sp>
    </p:spTree>
    <p:extLst>
      <p:ext uri="{BB962C8B-B14F-4D97-AF65-F5344CB8AC3E}">
        <p14:creationId xmlns:p14="http://schemas.microsoft.com/office/powerpoint/2010/main" val="327236073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a:xfrm>
            <a:off x="1150938" y="692150"/>
            <a:ext cx="4556125" cy="3416300"/>
          </a:xfrm>
          <a:ln/>
        </p:spPr>
      </p:sp>
      <p:sp>
        <p:nvSpPr>
          <p:cNvPr id="112643" name="Notes Placeholder 2"/>
          <p:cNvSpPr>
            <a:spLocks noGrp="1"/>
          </p:cNvSpPr>
          <p:nvPr>
            <p:ph type="body" idx="1"/>
          </p:nvPr>
        </p:nvSpPr>
        <p:spPr>
          <a:noFill/>
          <a:ln/>
        </p:spPr>
        <p:txBody>
          <a:bodyPr/>
          <a:lstStyle/>
          <a:p>
            <a:endParaRPr lang="en-US" smtClean="0"/>
          </a:p>
        </p:txBody>
      </p:sp>
    </p:spTree>
    <p:extLst>
      <p:ext uri="{BB962C8B-B14F-4D97-AF65-F5344CB8AC3E}">
        <p14:creationId xmlns:p14="http://schemas.microsoft.com/office/powerpoint/2010/main" val="258296075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a:xfrm>
            <a:off x="1150938" y="692150"/>
            <a:ext cx="4556125" cy="3416300"/>
          </a:xfrm>
          <a:ln/>
        </p:spPr>
      </p:sp>
      <p:sp>
        <p:nvSpPr>
          <p:cNvPr id="113667" name="Notes Placeholder 2"/>
          <p:cNvSpPr>
            <a:spLocks noGrp="1"/>
          </p:cNvSpPr>
          <p:nvPr>
            <p:ph type="body" idx="1"/>
          </p:nvPr>
        </p:nvSpPr>
        <p:spPr>
          <a:noFill/>
          <a:ln/>
        </p:spPr>
        <p:txBody>
          <a:bodyPr/>
          <a:lstStyle/>
          <a:p>
            <a:endParaRPr lang="en-US" smtClean="0"/>
          </a:p>
        </p:txBody>
      </p:sp>
    </p:spTree>
    <p:extLst>
      <p:ext uri="{BB962C8B-B14F-4D97-AF65-F5344CB8AC3E}">
        <p14:creationId xmlns:p14="http://schemas.microsoft.com/office/powerpoint/2010/main" val="422401269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a:xfrm>
            <a:off x="1150938" y="692150"/>
            <a:ext cx="4556125" cy="3416300"/>
          </a:xfrm>
          <a:ln/>
        </p:spPr>
      </p:sp>
      <p:sp>
        <p:nvSpPr>
          <p:cNvPr id="114691" name="Notes Placeholder 2"/>
          <p:cNvSpPr>
            <a:spLocks noGrp="1"/>
          </p:cNvSpPr>
          <p:nvPr>
            <p:ph type="body" idx="1"/>
          </p:nvPr>
        </p:nvSpPr>
        <p:spPr>
          <a:noFill/>
          <a:ln/>
        </p:spPr>
        <p:txBody>
          <a:bodyPr/>
          <a:lstStyle/>
          <a:p>
            <a:endParaRPr lang="en-US" smtClean="0"/>
          </a:p>
        </p:txBody>
      </p:sp>
    </p:spTree>
    <p:extLst>
      <p:ext uri="{BB962C8B-B14F-4D97-AF65-F5344CB8AC3E}">
        <p14:creationId xmlns:p14="http://schemas.microsoft.com/office/powerpoint/2010/main" val="20687773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Image Placeholder 1"/>
          <p:cNvSpPr>
            <a:spLocks noGrp="1" noRot="1" noChangeAspect="1" noTextEdit="1"/>
          </p:cNvSpPr>
          <p:nvPr>
            <p:ph type="sldImg"/>
          </p:nvPr>
        </p:nvSpPr>
        <p:spPr>
          <a:xfrm>
            <a:off x="1150938" y="692150"/>
            <a:ext cx="4556125" cy="3416300"/>
          </a:xfrm>
          <a:ln/>
        </p:spPr>
      </p:sp>
      <p:sp>
        <p:nvSpPr>
          <p:cNvPr id="115715" name="Notes Placeholder 2"/>
          <p:cNvSpPr>
            <a:spLocks noGrp="1"/>
          </p:cNvSpPr>
          <p:nvPr>
            <p:ph type="body" idx="1"/>
          </p:nvPr>
        </p:nvSpPr>
        <p:spPr>
          <a:noFill/>
          <a:ln/>
        </p:spPr>
        <p:txBody>
          <a:bodyPr/>
          <a:lstStyle/>
          <a:p>
            <a:endParaRPr lang="en-US" smtClean="0"/>
          </a:p>
        </p:txBody>
      </p:sp>
    </p:spTree>
    <p:extLst>
      <p:ext uri="{BB962C8B-B14F-4D97-AF65-F5344CB8AC3E}">
        <p14:creationId xmlns:p14="http://schemas.microsoft.com/office/powerpoint/2010/main" val="261737842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a:xfrm>
            <a:off x="1150938" y="692150"/>
            <a:ext cx="4556125" cy="3416300"/>
          </a:xfrm>
          <a:ln/>
        </p:spPr>
      </p:sp>
      <p:sp>
        <p:nvSpPr>
          <p:cNvPr id="116739" name="Notes Placeholder 2"/>
          <p:cNvSpPr>
            <a:spLocks noGrp="1"/>
          </p:cNvSpPr>
          <p:nvPr>
            <p:ph type="body" idx="1"/>
          </p:nvPr>
        </p:nvSpPr>
        <p:spPr>
          <a:noFill/>
          <a:ln/>
        </p:spPr>
        <p:txBody>
          <a:bodyPr/>
          <a:lstStyle/>
          <a:p>
            <a:endParaRPr lang="en-US" smtClean="0"/>
          </a:p>
        </p:txBody>
      </p:sp>
    </p:spTree>
    <p:extLst>
      <p:ext uri="{BB962C8B-B14F-4D97-AF65-F5344CB8AC3E}">
        <p14:creationId xmlns:p14="http://schemas.microsoft.com/office/powerpoint/2010/main" val="401401199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p:cNvSpPr>
            <a:spLocks noGrp="1" noRot="1" noChangeAspect="1" noTextEdit="1"/>
          </p:cNvSpPr>
          <p:nvPr>
            <p:ph type="sldImg"/>
          </p:nvPr>
        </p:nvSpPr>
        <p:spPr>
          <a:xfrm>
            <a:off x="1150938" y="692150"/>
            <a:ext cx="4556125" cy="3416300"/>
          </a:xfrm>
          <a:ln/>
        </p:spPr>
      </p:sp>
      <p:sp>
        <p:nvSpPr>
          <p:cNvPr id="117763" name="Notes Placeholder 2"/>
          <p:cNvSpPr>
            <a:spLocks noGrp="1"/>
          </p:cNvSpPr>
          <p:nvPr>
            <p:ph type="body" idx="1"/>
          </p:nvPr>
        </p:nvSpPr>
        <p:spPr>
          <a:noFill/>
          <a:ln/>
        </p:spPr>
        <p:txBody>
          <a:bodyPr/>
          <a:lstStyle/>
          <a:p>
            <a:endParaRPr lang="en-US" smtClean="0"/>
          </a:p>
        </p:txBody>
      </p:sp>
    </p:spTree>
    <p:extLst>
      <p:ext uri="{BB962C8B-B14F-4D97-AF65-F5344CB8AC3E}">
        <p14:creationId xmlns:p14="http://schemas.microsoft.com/office/powerpoint/2010/main" val="112502849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p:cNvSpPr>
            <a:spLocks noGrp="1" noRot="1" noChangeAspect="1" noTextEdit="1"/>
          </p:cNvSpPr>
          <p:nvPr>
            <p:ph type="sldImg"/>
          </p:nvPr>
        </p:nvSpPr>
        <p:spPr>
          <a:xfrm>
            <a:off x="1150938" y="692150"/>
            <a:ext cx="4556125" cy="3416300"/>
          </a:xfrm>
          <a:ln/>
        </p:spPr>
      </p:sp>
      <p:sp>
        <p:nvSpPr>
          <p:cNvPr id="118787" name="Notes Placeholder 2"/>
          <p:cNvSpPr>
            <a:spLocks noGrp="1"/>
          </p:cNvSpPr>
          <p:nvPr>
            <p:ph type="body" idx="1"/>
          </p:nvPr>
        </p:nvSpPr>
        <p:spPr>
          <a:noFill/>
          <a:ln/>
        </p:spPr>
        <p:txBody>
          <a:bodyPr/>
          <a:lstStyle/>
          <a:p>
            <a:endParaRPr lang="en-US" smtClean="0"/>
          </a:p>
        </p:txBody>
      </p:sp>
    </p:spTree>
    <p:extLst>
      <p:ext uri="{BB962C8B-B14F-4D97-AF65-F5344CB8AC3E}">
        <p14:creationId xmlns:p14="http://schemas.microsoft.com/office/powerpoint/2010/main" val="91635064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1150938" y="692150"/>
            <a:ext cx="4556125" cy="3416300"/>
          </a:xfrm>
          <a:ln/>
        </p:spPr>
      </p:sp>
      <p:sp>
        <p:nvSpPr>
          <p:cNvPr id="119811" name="Notes Placeholder 2"/>
          <p:cNvSpPr>
            <a:spLocks noGrp="1"/>
          </p:cNvSpPr>
          <p:nvPr>
            <p:ph type="body" idx="1"/>
          </p:nvPr>
        </p:nvSpPr>
        <p:spPr>
          <a:noFill/>
          <a:ln/>
        </p:spPr>
        <p:txBody>
          <a:bodyPr/>
          <a:lstStyle/>
          <a:p>
            <a:endParaRPr lang="en-US" smtClean="0"/>
          </a:p>
        </p:txBody>
      </p:sp>
    </p:spTree>
    <p:extLst>
      <p:ext uri="{BB962C8B-B14F-4D97-AF65-F5344CB8AC3E}">
        <p14:creationId xmlns:p14="http://schemas.microsoft.com/office/powerpoint/2010/main" val="15091836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a:xfrm>
            <a:off x="1150938" y="692150"/>
            <a:ext cx="4556125" cy="3416300"/>
          </a:xfrm>
          <a:ln/>
        </p:spPr>
      </p:sp>
      <p:sp>
        <p:nvSpPr>
          <p:cNvPr id="120835" name="Notes Placeholder 2"/>
          <p:cNvSpPr>
            <a:spLocks noGrp="1"/>
          </p:cNvSpPr>
          <p:nvPr>
            <p:ph type="body" idx="1"/>
          </p:nvPr>
        </p:nvSpPr>
        <p:spPr>
          <a:noFill/>
          <a:ln/>
        </p:spPr>
        <p:txBody>
          <a:bodyPr/>
          <a:lstStyle/>
          <a:p>
            <a:endParaRPr lang="en-US" smtClean="0"/>
          </a:p>
        </p:txBody>
      </p:sp>
    </p:spTree>
    <p:extLst>
      <p:ext uri="{BB962C8B-B14F-4D97-AF65-F5344CB8AC3E}">
        <p14:creationId xmlns:p14="http://schemas.microsoft.com/office/powerpoint/2010/main" val="93369312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a:xfrm>
            <a:off x="1150938" y="692150"/>
            <a:ext cx="4556125" cy="3416300"/>
          </a:xfrm>
          <a:ln/>
        </p:spPr>
      </p:sp>
      <p:sp>
        <p:nvSpPr>
          <p:cNvPr id="121859" name="Notes Placeholder 2"/>
          <p:cNvSpPr>
            <a:spLocks noGrp="1"/>
          </p:cNvSpPr>
          <p:nvPr>
            <p:ph type="body" idx="1"/>
          </p:nvPr>
        </p:nvSpPr>
        <p:spPr>
          <a:noFill/>
          <a:ln/>
        </p:spPr>
        <p:txBody>
          <a:bodyPr/>
          <a:lstStyle/>
          <a:p>
            <a:endParaRPr lang="en-US" smtClean="0"/>
          </a:p>
        </p:txBody>
      </p:sp>
    </p:spTree>
    <p:extLst>
      <p:ext uri="{BB962C8B-B14F-4D97-AF65-F5344CB8AC3E}">
        <p14:creationId xmlns:p14="http://schemas.microsoft.com/office/powerpoint/2010/main" val="184353004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p:cNvSpPr>
            <a:spLocks noGrp="1" noRot="1" noChangeAspect="1" noTextEdit="1"/>
          </p:cNvSpPr>
          <p:nvPr>
            <p:ph type="sldImg"/>
          </p:nvPr>
        </p:nvSpPr>
        <p:spPr>
          <a:xfrm>
            <a:off x="1150938" y="692150"/>
            <a:ext cx="4556125" cy="3416300"/>
          </a:xfrm>
          <a:ln/>
        </p:spPr>
      </p:sp>
      <p:sp>
        <p:nvSpPr>
          <p:cNvPr id="122883" name="Notes Placeholder 2"/>
          <p:cNvSpPr>
            <a:spLocks noGrp="1"/>
          </p:cNvSpPr>
          <p:nvPr>
            <p:ph type="body" idx="1"/>
          </p:nvPr>
        </p:nvSpPr>
        <p:spPr>
          <a:noFill/>
          <a:ln/>
        </p:spPr>
        <p:txBody>
          <a:bodyPr/>
          <a:lstStyle/>
          <a:p>
            <a:endParaRPr lang="en-US" smtClean="0"/>
          </a:p>
        </p:txBody>
      </p:sp>
    </p:spTree>
    <p:extLst>
      <p:ext uri="{BB962C8B-B14F-4D97-AF65-F5344CB8AC3E}">
        <p14:creationId xmlns:p14="http://schemas.microsoft.com/office/powerpoint/2010/main" val="236583975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a:xfrm>
            <a:off x="1150938" y="692150"/>
            <a:ext cx="4556125" cy="3416300"/>
          </a:xfrm>
          <a:ln/>
        </p:spPr>
      </p:sp>
      <p:sp>
        <p:nvSpPr>
          <p:cNvPr id="123907" name="Notes Placeholder 2"/>
          <p:cNvSpPr>
            <a:spLocks noGrp="1"/>
          </p:cNvSpPr>
          <p:nvPr>
            <p:ph type="body" idx="1"/>
          </p:nvPr>
        </p:nvSpPr>
        <p:spPr>
          <a:noFill/>
          <a:ln/>
        </p:spPr>
        <p:txBody>
          <a:bodyPr/>
          <a:lstStyle/>
          <a:p>
            <a:endParaRPr lang="en-US" smtClean="0"/>
          </a:p>
        </p:txBody>
      </p:sp>
    </p:spTree>
    <p:extLst>
      <p:ext uri="{BB962C8B-B14F-4D97-AF65-F5344CB8AC3E}">
        <p14:creationId xmlns:p14="http://schemas.microsoft.com/office/powerpoint/2010/main" val="419520588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a:xfrm>
            <a:off x="1150938" y="692150"/>
            <a:ext cx="4556125" cy="3416300"/>
          </a:xfrm>
          <a:ln/>
        </p:spPr>
      </p:sp>
      <p:sp>
        <p:nvSpPr>
          <p:cNvPr id="124931" name="Notes Placeholder 2"/>
          <p:cNvSpPr>
            <a:spLocks noGrp="1"/>
          </p:cNvSpPr>
          <p:nvPr>
            <p:ph type="body" idx="1"/>
          </p:nvPr>
        </p:nvSpPr>
        <p:spPr>
          <a:noFill/>
          <a:ln/>
        </p:spPr>
        <p:txBody>
          <a:bodyPr/>
          <a:lstStyle/>
          <a:p>
            <a:endParaRPr lang="en-US" smtClean="0"/>
          </a:p>
        </p:txBody>
      </p:sp>
    </p:spTree>
    <p:extLst>
      <p:ext uri="{BB962C8B-B14F-4D97-AF65-F5344CB8AC3E}">
        <p14:creationId xmlns:p14="http://schemas.microsoft.com/office/powerpoint/2010/main" val="14769292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p:cNvSpPr>
            <a:spLocks noGrp="1" noRot="1" noChangeAspect="1" noTextEdit="1"/>
          </p:cNvSpPr>
          <p:nvPr>
            <p:ph type="sldImg"/>
          </p:nvPr>
        </p:nvSpPr>
        <p:spPr>
          <a:xfrm>
            <a:off x="1150938" y="692150"/>
            <a:ext cx="4556125" cy="3416300"/>
          </a:xfrm>
          <a:ln/>
        </p:spPr>
      </p:sp>
      <p:sp>
        <p:nvSpPr>
          <p:cNvPr id="125955" name="Notes Placeholder 2"/>
          <p:cNvSpPr>
            <a:spLocks noGrp="1"/>
          </p:cNvSpPr>
          <p:nvPr>
            <p:ph type="body" idx="1"/>
          </p:nvPr>
        </p:nvSpPr>
        <p:spPr>
          <a:noFill/>
          <a:ln/>
        </p:spPr>
        <p:txBody>
          <a:bodyPr/>
          <a:lstStyle/>
          <a:p>
            <a:endParaRPr lang="en-US" smtClean="0"/>
          </a:p>
        </p:txBody>
      </p:sp>
    </p:spTree>
    <p:extLst>
      <p:ext uri="{BB962C8B-B14F-4D97-AF65-F5344CB8AC3E}">
        <p14:creationId xmlns:p14="http://schemas.microsoft.com/office/powerpoint/2010/main" val="156247523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lide Image Placeholder 1"/>
          <p:cNvSpPr>
            <a:spLocks noGrp="1" noRot="1" noChangeAspect="1" noTextEdit="1"/>
          </p:cNvSpPr>
          <p:nvPr>
            <p:ph type="sldImg"/>
          </p:nvPr>
        </p:nvSpPr>
        <p:spPr>
          <a:xfrm>
            <a:off x="1150938" y="692150"/>
            <a:ext cx="4556125" cy="3416300"/>
          </a:xfrm>
          <a:ln/>
        </p:spPr>
      </p:sp>
      <p:sp>
        <p:nvSpPr>
          <p:cNvPr id="126979" name="Notes Placeholder 2"/>
          <p:cNvSpPr>
            <a:spLocks noGrp="1"/>
          </p:cNvSpPr>
          <p:nvPr>
            <p:ph type="body" idx="1"/>
          </p:nvPr>
        </p:nvSpPr>
        <p:spPr>
          <a:noFill/>
          <a:ln/>
        </p:spPr>
        <p:txBody>
          <a:bodyPr/>
          <a:lstStyle/>
          <a:p>
            <a:endParaRPr lang="en-US" smtClean="0"/>
          </a:p>
        </p:txBody>
      </p:sp>
    </p:spTree>
    <p:extLst>
      <p:ext uri="{BB962C8B-B14F-4D97-AF65-F5344CB8AC3E}">
        <p14:creationId xmlns:p14="http://schemas.microsoft.com/office/powerpoint/2010/main" val="153374979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p:cNvSpPr>
            <a:spLocks noGrp="1" noRot="1" noChangeAspect="1" noTextEdit="1"/>
          </p:cNvSpPr>
          <p:nvPr>
            <p:ph type="sldImg"/>
          </p:nvPr>
        </p:nvSpPr>
        <p:spPr>
          <a:xfrm>
            <a:off x="1150938" y="692150"/>
            <a:ext cx="4556125" cy="3416300"/>
          </a:xfrm>
          <a:ln/>
        </p:spPr>
      </p:sp>
      <p:sp>
        <p:nvSpPr>
          <p:cNvPr id="128003" name="Notes Placeholder 2"/>
          <p:cNvSpPr>
            <a:spLocks noGrp="1"/>
          </p:cNvSpPr>
          <p:nvPr>
            <p:ph type="body" idx="1"/>
          </p:nvPr>
        </p:nvSpPr>
        <p:spPr>
          <a:noFill/>
          <a:ln/>
        </p:spPr>
        <p:txBody>
          <a:bodyPr/>
          <a:lstStyle/>
          <a:p>
            <a:endParaRPr lang="en-US" smtClean="0"/>
          </a:p>
        </p:txBody>
      </p:sp>
    </p:spTree>
    <p:extLst>
      <p:ext uri="{BB962C8B-B14F-4D97-AF65-F5344CB8AC3E}">
        <p14:creationId xmlns:p14="http://schemas.microsoft.com/office/powerpoint/2010/main" val="8072595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lide Image Placeholder 1"/>
          <p:cNvSpPr>
            <a:spLocks noGrp="1" noRot="1" noChangeAspect="1" noTextEdit="1"/>
          </p:cNvSpPr>
          <p:nvPr>
            <p:ph type="sldImg"/>
          </p:nvPr>
        </p:nvSpPr>
        <p:spPr>
          <a:xfrm>
            <a:off x="1150938" y="692150"/>
            <a:ext cx="4556125" cy="3416300"/>
          </a:xfrm>
          <a:ln/>
        </p:spPr>
      </p:sp>
      <p:sp>
        <p:nvSpPr>
          <p:cNvPr id="129027" name="Notes Placeholder 2"/>
          <p:cNvSpPr>
            <a:spLocks noGrp="1"/>
          </p:cNvSpPr>
          <p:nvPr>
            <p:ph type="body" idx="1"/>
          </p:nvPr>
        </p:nvSpPr>
        <p:spPr>
          <a:noFill/>
          <a:ln/>
        </p:spPr>
        <p:txBody>
          <a:bodyPr/>
          <a:lstStyle/>
          <a:p>
            <a:endParaRPr lang="en-US" smtClean="0"/>
          </a:p>
        </p:txBody>
      </p:sp>
    </p:spTree>
    <p:extLst>
      <p:ext uri="{BB962C8B-B14F-4D97-AF65-F5344CB8AC3E}">
        <p14:creationId xmlns:p14="http://schemas.microsoft.com/office/powerpoint/2010/main" val="332310681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p:cNvSpPr>
            <a:spLocks noGrp="1" noRot="1" noChangeAspect="1" noTextEdit="1"/>
          </p:cNvSpPr>
          <p:nvPr>
            <p:ph type="sldImg"/>
          </p:nvPr>
        </p:nvSpPr>
        <p:spPr>
          <a:xfrm>
            <a:off x="1150938" y="692150"/>
            <a:ext cx="4556125" cy="3416300"/>
          </a:xfrm>
          <a:ln/>
        </p:spPr>
      </p:sp>
      <p:sp>
        <p:nvSpPr>
          <p:cNvPr id="130051" name="Notes Placeholder 2"/>
          <p:cNvSpPr>
            <a:spLocks noGrp="1"/>
          </p:cNvSpPr>
          <p:nvPr>
            <p:ph type="body" idx="1"/>
          </p:nvPr>
        </p:nvSpPr>
        <p:spPr>
          <a:noFill/>
          <a:ln/>
        </p:spPr>
        <p:txBody>
          <a:bodyPr/>
          <a:lstStyle/>
          <a:p>
            <a:endParaRPr lang="en-US" smtClean="0"/>
          </a:p>
        </p:txBody>
      </p:sp>
    </p:spTree>
    <p:extLst>
      <p:ext uri="{BB962C8B-B14F-4D97-AF65-F5344CB8AC3E}">
        <p14:creationId xmlns:p14="http://schemas.microsoft.com/office/powerpoint/2010/main" val="239581521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lide Image Placeholder 1"/>
          <p:cNvSpPr>
            <a:spLocks noGrp="1" noRot="1" noChangeAspect="1" noTextEdit="1"/>
          </p:cNvSpPr>
          <p:nvPr>
            <p:ph type="sldImg"/>
          </p:nvPr>
        </p:nvSpPr>
        <p:spPr>
          <a:xfrm>
            <a:off x="1150938" y="692150"/>
            <a:ext cx="4556125" cy="3416300"/>
          </a:xfrm>
          <a:ln/>
        </p:spPr>
      </p:sp>
      <p:sp>
        <p:nvSpPr>
          <p:cNvPr id="131075" name="Notes Placeholder 2"/>
          <p:cNvSpPr>
            <a:spLocks noGrp="1"/>
          </p:cNvSpPr>
          <p:nvPr>
            <p:ph type="body" idx="1"/>
          </p:nvPr>
        </p:nvSpPr>
        <p:spPr>
          <a:noFill/>
          <a:ln/>
        </p:spPr>
        <p:txBody>
          <a:bodyPr/>
          <a:lstStyle/>
          <a:p>
            <a:endParaRPr lang="en-US" smtClean="0"/>
          </a:p>
        </p:txBody>
      </p:sp>
    </p:spTree>
    <p:extLst>
      <p:ext uri="{BB962C8B-B14F-4D97-AF65-F5344CB8AC3E}">
        <p14:creationId xmlns:p14="http://schemas.microsoft.com/office/powerpoint/2010/main" val="329251412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a:xfrm>
            <a:off x="1150938" y="692150"/>
            <a:ext cx="4556125" cy="3416300"/>
          </a:xfrm>
          <a:ln/>
        </p:spPr>
      </p:sp>
      <p:sp>
        <p:nvSpPr>
          <p:cNvPr id="132099" name="Notes Placeholder 2"/>
          <p:cNvSpPr>
            <a:spLocks noGrp="1"/>
          </p:cNvSpPr>
          <p:nvPr>
            <p:ph type="body" idx="1"/>
          </p:nvPr>
        </p:nvSpPr>
        <p:spPr>
          <a:noFill/>
          <a:ln/>
        </p:spPr>
        <p:txBody>
          <a:bodyPr/>
          <a:lstStyle/>
          <a:p>
            <a:endParaRPr lang="en-US" smtClean="0"/>
          </a:p>
        </p:txBody>
      </p:sp>
    </p:spTree>
    <p:extLst>
      <p:ext uri="{BB962C8B-B14F-4D97-AF65-F5344CB8AC3E}">
        <p14:creationId xmlns:p14="http://schemas.microsoft.com/office/powerpoint/2010/main" val="112348327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p:cNvSpPr>
            <a:spLocks noGrp="1" noRot="1" noChangeAspect="1" noTextEdit="1"/>
          </p:cNvSpPr>
          <p:nvPr>
            <p:ph type="sldImg"/>
          </p:nvPr>
        </p:nvSpPr>
        <p:spPr>
          <a:xfrm>
            <a:off x="1150938" y="692150"/>
            <a:ext cx="4556125" cy="3416300"/>
          </a:xfrm>
          <a:ln/>
        </p:spPr>
      </p:sp>
      <p:sp>
        <p:nvSpPr>
          <p:cNvPr id="133123" name="Notes Placeholder 2"/>
          <p:cNvSpPr>
            <a:spLocks noGrp="1"/>
          </p:cNvSpPr>
          <p:nvPr>
            <p:ph type="body" idx="1"/>
          </p:nvPr>
        </p:nvSpPr>
        <p:spPr>
          <a:noFill/>
          <a:ln/>
        </p:spPr>
        <p:txBody>
          <a:bodyPr/>
          <a:lstStyle/>
          <a:p>
            <a:endParaRPr lang="en-US" smtClean="0"/>
          </a:p>
        </p:txBody>
      </p:sp>
    </p:spTree>
    <p:extLst>
      <p:ext uri="{BB962C8B-B14F-4D97-AF65-F5344CB8AC3E}">
        <p14:creationId xmlns:p14="http://schemas.microsoft.com/office/powerpoint/2010/main" val="275328220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Image Placeholder 1"/>
          <p:cNvSpPr>
            <a:spLocks noGrp="1" noRot="1" noChangeAspect="1" noTextEdit="1"/>
          </p:cNvSpPr>
          <p:nvPr>
            <p:ph type="sldImg"/>
          </p:nvPr>
        </p:nvSpPr>
        <p:spPr>
          <a:xfrm>
            <a:off x="1150938" y="692150"/>
            <a:ext cx="4556125" cy="3416300"/>
          </a:xfrm>
          <a:ln/>
        </p:spPr>
      </p:sp>
      <p:sp>
        <p:nvSpPr>
          <p:cNvPr id="134147" name="Notes Placeholder 2"/>
          <p:cNvSpPr>
            <a:spLocks noGrp="1"/>
          </p:cNvSpPr>
          <p:nvPr>
            <p:ph type="body" idx="1"/>
          </p:nvPr>
        </p:nvSpPr>
        <p:spPr>
          <a:noFill/>
          <a:ln/>
        </p:spPr>
        <p:txBody>
          <a:bodyPr/>
          <a:lstStyle/>
          <a:p>
            <a:endParaRPr lang="en-US" smtClean="0"/>
          </a:p>
        </p:txBody>
      </p:sp>
    </p:spTree>
    <p:extLst>
      <p:ext uri="{BB962C8B-B14F-4D97-AF65-F5344CB8AC3E}">
        <p14:creationId xmlns:p14="http://schemas.microsoft.com/office/powerpoint/2010/main" val="263848683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a:xfrm>
            <a:off x="1150938" y="692150"/>
            <a:ext cx="4556125" cy="3416300"/>
          </a:xfrm>
          <a:ln/>
        </p:spPr>
      </p:sp>
      <p:sp>
        <p:nvSpPr>
          <p:cNvPr id="135171" name="Notes Placeholder 2"/>
          <p:cNvSpPr>
            <a:spLocks noGrp="1"/>
          </p:cNvSpPr>
          <p:nvPr>
            <p:ph type="body" idx="1"/>
          </p:nvPr>
        </p:nvSpPr>
        <p:spPr>
          <a:noFill/>
          <a:ln/>
        </p:spPr>
        <p:txBody>
          <a:bodyPr/>
          <a:lstStyle/>
          <a:p>
            <a:endParaRPr lang="en-US" smtClean="0"/>
          </a:p>
        </p:txBody>
      </p:sp>
    </p:spTree>
    <p:extLst>
      <p:ext uri="{BB962C8B-B14F-4D97-AF65-F5344CB8AC3E}">
        <p14:creationId xmlns:p14="http://schemas.microsoft.com/office/powerpoint/2010/main" val="38019841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p:cNvSpPr>
            <a:spLocks noGrp="1" noRot="1" noChangeAspect="1" noTextEdit="1"/>
          </p:cNvSpPr>
          <p:nvPr>
            <p:ph type="sldImg"/>
          </p:nvPr>
        </p:nvSpPr>
        <p:spPr>
          <a:xfrm>
            <a:off x="1150938" y="692150"/>
            <a:ext cx="4556125" cy="3416300"/>
          </a:xfrm>
          <a:ln/>
        </p:spPr>
      </p:sp>
      <p:sp>
        <p:nvSpPr>
          <p:cNvPr id="136195" name="Notes Placeholder 2"/>
          <p:cNvSpPr>
            <a:spLocks noGrp="1"/>
          </p:cNvSpPr>
          <p:nvPr>
            <p:ph type="body" idx="1"/>
          </p:nvPr>
        </p:nvSpPr>
        <p:spPr>
          <a:noFill/>
          <a:ln/>
        </p:spPr>
        <p:txBody>
          <a:bodyPr/>
          <a:lstStyle/>
          <a:p>
            <a:endParaRPr lang="en-US" smtClean="0"/>
          </a:p>
        </p:txBody>
      </p:sp>
    </p:spTree>
    <p:extLst>
      <p:ext uri="{BB962C8B-B14F-4D97-AF65-F5344CB8AC3E}">
        <p14:creationId xmlns:p14="http://schemas.microsoft.com/office/powerpoint/2010/main" val="78782228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a:xfrm>
            <a:off x="1150938" y="692150"/>
            <a:ext cx="4556125" cy="3416300"/>
          </a:xfrm>
          <a:ln/>
        </p:spPr>
      </p:sp>
      <p:sp>
        <p:nvSpPr>
          <p:cNvPr id="137219" name="Notes Placeholder 2"/>
          <p:cNvSpPr>
            <a:spLocks noGrp="1"/>
          </p:cNvSpPr>
          <p:nvPr>
            <p:ph type="body" idx="1"/>
          </p:nvPr>
        </p:nvSpPr>
        <p:spPr>
          <a:noFill/>
          <a:ln/>
        </p:spPr>
        <p:txBody>
          <a:bodyPr/>
          <a:lstStyle/>
          <a:p>
            <a:endParaRPr lang="en-US" smtClean="0"/>
          </a:p>
        </p:txBody>
      </p:sp>
    </p:spTree>
    <p:extLst>
      <p:ext uri="{BB962C8B-B14F-4D97-AF65-F5344CB8AC3E}">
        <p14:creationId xmlns:p14="http://schemas.microsoft.com/office/powerpoint/2010/main" val="41414249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ftr" sz="quarter" idx="10"/>
          </p:nvPr>
        </p:nvSpPr>
        <p:spPr>
          <a:ln/>
        </p:spPr>
        <p:txBody>
          <a:bodyPr/>
          <a:lstStyle>
            <a:lvl1pPr>
              <a:defRPr/>
            </a:lvl1pPr>
          </a:lstStyle>
          <a:p>
            <a:pPr>
              <a:defRPr/>
            </a:pPr>
            <a:r>
              <a:rPr lang="en-US"/>
              <a:t>Operations  --  Prof. Juran</a:t>
            </a:r>
          </a:p>
        </p:txBody>
      </p:sp>
      <p:sp>
        <p:nvSpPr>
          <p:cNvPr id="5" name="Rectangle 5"/>
          <p:cNvSpPr>
            <a:spLocks noGrp="1" noChangeArrowheads="1"/>
          </p:cNvSpPr>
          <p:nvPr>
            <p:ph type="sldNum" sz="quarter" idx="11"/>
          </p:nvPr>
        </p:nvSpPr>
        <p:spPr>
          <a:ln/>
        </p:spPr>
        <p:txBody>
          <a:bodyPr/>
          <a:lstStyle>
            <a:lvl1pPr>
              <a:defRPr/>
            </a:lvl1pPr>
          </a:lstStyle>
          <a:p>
            <a:pPr>
              <a:defRPr/>
            </a:pPr>
            <a:fld id="{26AC401D-B10F-460A-B786-7B920310F56F}"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ftr" sz="quarter" idx="10"/>
          </p:nvPr>
        </p:nvSpPr>
        <p:spPr>
          <a:ln/>
        </p:spPr>
        <p:txBody>
          <a:bodyPr/>
          <a:lstStyle>
            <a:lvl1pPr>
              <a:defRPr/>
            </a:lvl1pPr>
          </a:lstStyle>
          <a:p>
            <a:pPr>
              <a:defRPr/>
            </a:pPr>
            <a:r>
              <a:rPr lang="en-US"/>
              <a:t>Operations  --  Prof. Juran</a:t>
            </a:r>
          </a:p>
        </p:txBody>
      </p:sp>
      <p:sp>
        <p:nvSpPr>
          <p:cNvPr id="5" name="Rectangle 5"/>
          <p:cNvSpPr>
            <a:spLocks noGrp="1" noChangeArrowheads="1"/>
          </p:cNvSpPr>
          <p:nvPr>
            <p:ph type="sldNum" sz="quarter" idx="11"/>
          </p:nvPr>
        </p:nvSpPr>
        <p:spPr>
          <a:ln/>
        </p:spPr>
        <p:txBody>
          <a:bodyPr/>
          <a:lstStyle>
            <a:lvl1pPr>
              <a:defRPr/>
            </a:lvl1pPr>
          </a:lstStyle>
          <a:p>
            <a:pPr>
              <a:defRPr/>
            </a:pPr>
            <a:fld id="{65CE52AA-3F3A-415E-A489-7C47123A7B7E}"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ftr" sz="quarter" idx="10"/>
          </p:nvPr>
        </p:nvSpPr>
        <p:spPr>
          <a:ln/>
        </p:spPr>
        <p:txBody>
          <a:bodyPr/>
          <a:lstStyle>
            <a:lvl1pPr>
              <a:defRPr/>
            </a:lvl1pPr>
          </a:lstStyle>
          <a:p>
            <a:pPr>
              <a:defRPr/>
            </a:pPr>
            <a:r>
              <a:rPr lang="en-US"/>
              <a:t>Operations  --  Prof. Juran</a:t>
            </a:r>
          </a:p>
        </p:txBody>
      </p:sp>
      <p:sp>
        <p:nvSpPr>
          <p:cNvPr id="5" name="Rectangle 5"/>
          <p:cNvSpPr>
            <a:spLocks noGrp="1" noChangeArrowheads="1"/>
          </p:cNvSpPr>
          <p:nvPr>
            <p:ph type="sldNum" sz="quarter" idx="11"/>
          </p:nvPr>
        </p:nvSpPr>
        <p:spPr>
          <a:ln/>
        </p:spPr>
        <p:txBody>
          <a:bodyPr/>
          <a:lstStyle>
            <a:lvl1pPr>
              <a:defRPr/>
            </a:lvl1pPr>
          </a:lstStyle>
          <a:p>
            <a:pPr>
              <a:defRPr/>
            </a:pPr>
            <a:fld id="{D109B4B0-4338-4A46-8B74-68806260B9BF}"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ftr" sz="quarter" idx="10"/>
          </p:nvPr>
        </p:nvSpPr>
        <p:spPr>
          <a:ln/>
        </p:spPr>
        <p:txBody>
          <a:bodyPr/>
          <a:lstStyle>
            <a:lvl1pPr>
              <a:defRPr/>
            </a:lvl1pPr>
          </a:lstStyle>
          <a:p>
            <a:pPr>
              <a:defRPr/>
            </a:pPr>
            <a:r>
              <a:rPr lang="en-US"/>
              <a:t>Operations  --  Prof. Juran</a:t>
            </a:r>
          </a:p>
        </p:txBody>
      </p:sp>
      <p:sp>
        <p:nvSpPr>
          <p:cNvPr id="6" name="Rectangle 5"/>
          <p:cNvSpPr>
            <a:spLocks noGrp="1" noChangeArrowheads="1"/>
          </p:cNvSpPr>
          <p:nvPr>
            <p:ph type="sldNum" sz="quarter" idx="11"/>
          </p:nvPr>
        </p:nvSpPr>
        <p:spPr>
          <a:ln/>
        </p:spPr>
        <p:txBody>
          <a:bodyPr/>
          <a:lstStyle>
            <a:lvl1pPr>
              <a:defRPr/>
            </a:lvl1pPr>
          </a:lstStyle>
          <a:p>
            <a:pPr>
              <a:defRPr/>
            </a:pPr>
            <a:fld id="{9C9E1E8B-2509-4B83-917D-55A0C1A9FF64}"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ftr" sz="quarter" idx="10"/>
          </p:nvPr>
        </p:nvSpPr>
        <p:spPr>
          <a:ln/>
        </p:spPr>
        <p:txBody>
          <a:bodyPr/>
          <a:lstStyle>
            <a:lvl1pPr>
              <a:defRPr/>
            </a:lvl1pPr>
          </a:lstStyle>
          <a:p>
            <a:pPr>
              <a:defRPr/>
            </a:pPr>
            <a:r>
              <a:rPr lang="en-US"/>
              <a:t>Operations  --  Prof. Juran</a:t>
            </a:r>
          </a:p>
        </p:txBody>
      </p:sp>
      <p:sp>
        <p:nvSpPr>
          <p:cNvPr id="8" name="Rectangle 5"/>
          <p:cNvSpPr>
            <a:spLocks noGrp="1" noChangeArrowheads="1"/>
          </p:cNvSpPr>
          <p:nvPr>
            <p:ph type="sldNum" sz="quarter" idx="11"/>
          </p:nvPr>
        </p:nvSpPr>
        <p:spPr>
          <a:ln/>
        </p:spPr>
        <p:txBody>
          <a:bodyPr/>
          <a:lstStyle>
            <a:lvl1pPr>
              <a:defRPr/>
            </a:lvl1pPr>
          </a:lstStyle>
          <a:p>
            <a:pPr>
              <a:defRPr/>
            </a:pPr>
            <a:fld id="{9BC1B68C-A7F1-4F67-9D33-059B3C42FAD2}"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ftr" sz="quarter" idx="10"/>
          </p:nvPr>
        </p:nvSpPr>
        <p:spPr>
          <a:ln/>
        </p:spPr>
        <p:txBody>
          <a:bodyPr/>
          <a:lstStyle>
            <a:lvl1pPr>
              <a:defRPr/>
            </a:lvl1pPr>
          </a:lstStyle>
          <a:p>
            <a:pPr>
              <a:defRPr/>
            </a:pPr>
            <a:r>
              <a:rPr lang="en-US"/>
              <a:t>Operations  --  Prof. Juran</a:t>
            </a:r>
          </a:p>
        </p:txBody>
      </p:sp>
      <p:sp>
        <p:nvSpPr>
          <p:cNvPr id="4" name="Rectangle 5"/>
          <p:cNvSpPr>
            <a:spLocks noGrp="1" noChangeArrowheads="1"/>
          </p:cNvSpPr>
          <p:nvPr>
            <p:ph type="sldNum" sz="quarter" idx="11"/>
          </p:nvPr>
        </p:nvSpPr>
        <p:spPr>
          <a:ln/>
        </p:spPr>
        <p:txBody>
          <a:bodyPr/>
          <a:lstStyle>
            <a:lvl1pPr>
              <a:defRPr/>
            </a:lvl1pPr>
          </a:lstStyle>
          <a:p>
            <a:pPr>
              <a:defRPr/>
            </a:pPr>
            <a:fld id="{63EB4970-E902-4A9B-891C-EAC325D366FA}"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ftr" sz="quarter" idx="10"/>
          </p:nvPr>
        </p:nvSpPr>
        <p:spPr>
          <a:ln/>
        </p:spPr>
        <p:txBody>
          <a:bodyPr/>
          <a:lstStyle>
            <a:lvl1pPr>
              <a:defRPr/>
            </a:lvl1pPr>
          </a:lstStyle>
          <a:p>
            <a:pPr>
              <a:defRPr/>
            </a:pPr>
            <a:r>
              <a:rPr lang="en-US"/>
              <a:t>Operations  --  Prof. Juran</a:t>
            </a:r>
          </a:p>
        </p:txBody>
      </p:sp>
      <p:sp>
        <p:nvSpPr>
          <p:cNvPr id="3" name="Rectangle 5"/>
          <p:cNvSpPr>
            <a:spLocks noGrp="1" noChangeArrowheads="1"/>
          </p:cNvSpPr>
          <p:nvPr>
            <p:ph type="sldNum" sz="quarter" idx="11"/>
          </p:nvPr>
        </p:nvSpPr>
        <p:spPr>
          <a:ln/>
        </p:spPr>
        <p:txBody>
          <a:bodyPr/>
          <a:lstStyle>
            <a:lvl1pPr>
              <a:defRPr/>
            </a:lvl1pPr>
          </a:lstStyle>
          <a:p>
            <a:pPr>
              <a:defRPr/>
            </a:pPr>
            <a:fld id="{031E36A6-2B37-4F03-A018-13A2E26EC808}"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r>
              <a:rPr lang="en-US"/>
              <a:t>Operations  --  Prof. Juran</a:t>
            </a:r>
          </a:p>
        </p:txBody>
      </p:sp>
      <p:sp>
        <p:nvSpPr>
          <p:cNvPr id="6" name="Rectangle 5"/>
          <p:cNvSpPr>
            <a:spLocks noGrp="1" noChangeArrowheads="1"/>
          </p:cNvSpPr>
          <p:nvPr>
            <p:ph type="sldNum" sz="quarter" idx="11"/>
          </p:nvPr>
        </p:nvSpPr>
        <p:spPr>
          <a:ln/>
        </p:spPr>
        <p:txBody>
          <a:bodyPr/>
          <a:lstStyle>
            <a:lvl1pPr>
              <a:defRPr/>
            </a:lvl1pPr>
          </a:lstStyle>
          <a:p>
            <a:pPr>
              <a:defRPr/>
            </a:pPr>
            <a:fld id="{C3FAEB0B-4809-4505-B219-5368A9AEDB17}"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r>
              <a:rPr lang="en-US"/>
              <a:t>Operations  --  Prof. Juran</a:t>
            </a:r>
          </a:p>
        </p:txBody>
      </p:sp>
      <p:sp>
        <p:nvSpPr>
          <p:cNvPr id="6" name="Rectangle 5"/>
          <p:cNvSpPr>
            <a:spLocks noGrp="1" noChangeArrowheads="1"/>
          </p:cNvSpPr>
          <p:nvPr>
            <p:ph type="sldNum" sz="quarter" idx="11"/>
          </p:nvPr>
        </p:nvSpPr>
        <p:spPr>
          <a:ln/>
        </p:spPr>
        <p:txBody>
          <a:bodyPr/>
          <a:lstStyle>
            <a:lvl1pPr>
              <a:defRPr/>
            </a:lvl1pPr>
          </a:lstStyle>
          <a:p>
            <a:pPr>
              <a:defRPr/>
            </a:pPr>
            <a:fld id="{88CAC708-7474-4165-9D3C-D0DAFA08F0F6}"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ftr" sz="quarter" idx="10"/>
          </p:nvPr>
        </p:nvSpPr>
        <p:spPr>
          <a:ln/>
        </p:spPr>
        <p:txBody>
          <a:bodyPr/>
          <a:lstStyle>
            <a:lvl1pPr>
              <a:defRPr/>
            </a:lvl1pPr>
          </a:lstStyle>
          <a:p>
            <a:pPr>
              <a:defRPr/>
            </a:pPr>
            <a:r>
              <a:rPr lang="en-US"/>
              <a:t>Operations  --  Prof. Juran</a:t>
            </a:r>
          </a:p>
        </p:txBody>
      </p:sp>
      <p:sp>
        <p:nvSpPr>
          <p:cNvPr id="5" name="Rectangle 5"/>
          <p:cNvSpPr>
            <a:spLocks noGrp="1" noChangeArrowheads="1"/>
          </p:cNvSpPr>
          <p:nvPr>
            <p:ph type="sldNum" sz="quarter" idx="11"/>
          </p:nvPr>
        </p:nvSpPr>
        <p:spPr>
          <a:ln/>
        </p:spPr>
        <p:txBody>
          <a:bodyPr/>
          <a:lstStyle>
            <a:lvl1pPr>
              <a:defRPr/>
            </a:lvl1pPr>
          </a:lstStyle>
          <a:p>
            <a:pPr>
              <a:defRPr/>
            </a:pPr>
            <a:fld id="{A0B03ECD-3F1C-40B1-B941-588B1438CA00}"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ftr" sz="quarter" idx="10"/>
          </p:nvPr>
        </p:nvSpPr>
        <p:spPr>
          <a:ln/>
        </p:spPr>
        <p:txBody>
          <a:bodyPr/>
          <a:lstStyle>
            <a:lvl1pPr>
              <a:defRPr/>
            </a:lvl1pPr>
          </a:lstStyle>
          <a:p>
            <a:pPr>
              <a:defRPr/>
            </a:pPr>
            <a:r>
              <a:rPr lang="en-US"/>
              <a:t>Operations  --  Prof. Juran</a:t>
            </a:r>
          </a:p>
        </p:txBody>
      </p:sp>
      <p:sp>
        <p:nvSpPr>
          <p:cNvPr id="5" name="Rectangle 5"/>
          <p:cNvSpPr>
            <a:spLocks noGrp="1" noChangeArrowheads="1"/>
          </p:cNvSpPr>
          <p:nvPr>
            <p:ph type="sldNum" sz="quarter" idx="11"/>
          </p:nvPr>
        </p:nvSpPr>
        <p:spPr>
          <a:ln/>
        </p:spPr>
        <p:txBody>
          <a:bodyPr/>
          <a:lstStyle>
            <a:lvl1pPr>
              <a:defRPr/>
            </a:lvl1pPr>
          </a:lstStyle>
          <a:p>
            <a:pPr>
              <a:defRPr/>
            </a:pPr>
            <a:fld id="{729FEE0B-EF31-4018-9713-92EF00E52AE6}"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39620" name="Rectangle 4"/>
          <p:cNvSpPr>
            <a:spLocks noGrp="1" noChangeArrowheads="1"/>
          </p:cNvSpPr>
          <p:nvPr>
            <p:ph type="ftr" sz="quarter" idx="3"/>
          </p:nvPr>
        </p:nvSpPr>
        <p:spPr bwMode="auto">
          <a:xfrm>
            <a:off x="6858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r>
              <a:rPr lang="en-US"/>
              <a:t>Operations  --  Prof. Juran</a:t>
            </a:r>
          </a:p>
        </p:txBody>
      </p:sp>
      <p:sp>
        <p:nvSpPr>
          <p:cNvPr id="239621" name="Rectangle 5"/>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5F8A0E75-A200-46F9-B403-DF89A75F0C36}" type="slidenum">
              <a:rPr lang="en-US"/>
              <a:pPr>
                <a:defRPr/>
              </a:pPr>
              <a:t>‹#›</a:t>
            </a:fld>
            <a:endParaRPr lang="en-US"/>
          </a:p>
        </p:txBody>
      </p:sp>
      <p:sp>
        <p:nvSpPr>
          <p:cNvPr id="1030" name="Rectangle 6"/>
          <p:cNvSpPr>
            <a:spLocks noChangeArrowheads="1"/>
          </p:cNvSpPr>
          <p:nvPr/>
        </p:nvSpPr>
        <p:spPr bwMode="auto">
          <a:xfrm>
            <a:off x="6324600" y="6616700"/>
            <a:ext cx="2819400" cy="241300"/>
          </a:xfrm>
          <a:prstGeom prst="rect">
            <a:avLst/>
          </a:prstGeom>
          <a:noFill/>
          <a:ln w="9525">
            <a:noFill/>
            <a:miter lim="800000"/>
            <a:headEnd/>
            <a:tailEnd/>
          </a:ln>
        </p:spPr>
        <p:txBody>
          <a:bodyPr lIns="90488" tIns="44450" rIns="90488" bIns="44450">
            <a:spAutoFit/>
          </a:bodyPr>
          <a:lstStyle/>
          <a:p>
            <a:pPr algn="l" eaLnBrk="0" hangingPunct="0">
              <a:buFontTx/>
              <a:buChar char="©"/>
            </a:pPr>
            <a:r>
              <a:rPr lang="en-US" sz="1000" b="1" i="1">
                <a:solidFill>
                  <a:schemeClr val="bg1"/>
                </a:solidFill>
              </a:rPr>
              <a:t>The McGraw-Hill Companies, Inc., 2004</a:t>
            </a:r>
          </a:p>
        </p:txBody>
      </p:sp>
      <p:sp>
        <p:nvSpPr>
          <p:cNvPr id="1031" name="Rectangle 7"/>
          <p:cNvSpPr>
            <a:spLocks noChangeArrowheads="1"/>
          </p:cNvSpPr>
          <p:nvPr userDrawn="1"/>
        </p:nvSpPr>
        <p:spPr bwMode="auto">
          <a:xfrm>
            <a:off x="6324600" y="6616700"/>
            <a:ext cx="2819400" cy="241300"/>
          </a:xfrm>
          <a:prstGeom prst="rect">
            <a:avLst/>
          </a:prstGeom>
          <a:noFill/>
          <a:ln w="9525">
            <a:noFill/>
            <a:miter lim="800000"/>
            <a:headEnd/>
            <a:tailEnd/>
          </a:ln>
        </p:spPr>
        <p:txBody>
          <a:bodyPr lIns="90488" tIns="44450" rIns="90488" bIns="44450">
            <a:spAutoFit/>
          </a:bodyPr>
          <a:lstStyle/>
          <a:p>
            <a:pPr algn="l" eaLnBrk="0" hangingPunct="0">
              <a:buFontTx/>
              <a:buChar char="©"/>
            </a:pPr>
            <a:r>
              <a:rPr lang="en-US" sz="1000" b="1" i="1">
                <a:solidFill>
                  <a:schemeClr val="bg1"/>
                </a:solidFill>
              </a:rPr>
              <a:t>The McGraw-Hill Companies, Inc., 2004</a:t>
            </a:r>
          </a:p>
        </p:txBody>
      </p:sp>
    </p:spTree>
  </p:cSld>
  <p:clrMap bg1="lt1" tx1="dk1" bg2="lt2" tx2="dk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 id="2147483659" r:id="rId5"/>
    <p:sldLayoutId id="2147483660" r:id="rId6"/>
    <p:sldLayoutId id="2147483661" r:id="rId7"/>
    <p:sldLayoutId id="2147483662" r:id="rId8"/>
    <p:sldLayoutId id="2147483663" r:id="rId9"/>
    <p:sldLayoutId id="2147483664" r:id="rId10"/>
    <p:sldLayoutId id="2147483665" r:id="rId11"/>
  </p:sldLayoutIdLst>
  <p:hf hd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Book Antiqua" pitchFamily="18" charset="0"/>
        </a:defRPr>
      </a:lvl2pPr>
      <a:lvl3pPr algn="ctr" rtl="0" eaLnBrk="0" fontAlgn="base" hangingPunct="0">
        <a:spcBef>
          <a:spcPct val="0"/>
        </a:spcBef>
        <a:spcAft>
          <a:spcPct val="0"/>
        </a:spcAft>
        <a:defRPr sz="4400">
          <a:solidFill>
            <a:schemeClr val="tx2"/>
          </a:solidFill>
          <a:latin typeface="Book Antiqua" pitchFamily="18" charset="0"/>
        </a:defRPr>
      </a:lvl3pPr>
      <a:lvl4pPr algn="ctr" rtl="0" eaLnBrk="0" fontAlgn="base" hangingPunct="0">
        <a:spcBef>
          <a:spcPct val="0"/>
        </a:spcBef>
        <a:spcAft>
          <a:spcPct val="0"/>
        </a:spcAft>
        <a:defRPr sz="4400">
          <a:solidFill>
            <a:schemeClr val="tx2"/>
          </a:solidFill>
          <a:latin typeface="Book Antiqua" pitchFamily="18" charset="0"/>
        </a:defRPr>
      </a:lvl4pPr>
      <a:lvl5pPr algn="ctr" rtl="0" eaLnBrk="0" fontAlgn="base" hangingPunct="0">
        <a:spcBef>
          <a:spcPct val="0"/>
        </a:spcBef>
        <a:spcAft>
          <a:spcPct val="0"/>
        </a:spcAft>
        <a:defRPr sz="4400">
          <a:solidFill>
            <a:schemeClr val="tx2"/>
          </a:solidFill>
          <a:latin typeface="Book Antiqua" pitchFamily="18" charset="0"/>
        </a:defRPr>
      </a:lvl5pPr>
      <a:lvl6pPr marL="457200" algn="ctr" rtl="0" fontAlgn="base">
        <a:spcBef>
          <a:spcPct val="0"/>
        </a:spcBef>
        <a:spcAft>
          <a:spcPct val="0"/>
        </a:spcAft>
        <a:defRPr sz="4400">
          <a:solidFill>
            <a:schemeClr val="tx2"/>
          </a:solidFill>
          <a:latin typeface="Book Antiqua" pitchFamily="18" charset="0"/>
        </a:defRPr>
      </a:lvl6pPr>
      <a:lvl7pPr marL="914400" algn="ctr" rtl="0" fontAlgn="base">
        <a:spcBef>
          <a:spcPct val="0"/>
        </a:spcBef>
        <a:spcAft>
          <a:spcPct val="0"/>
        </a:spcAft>
        <a:defRPr sz="4400">
          <a:solidFill>
            <a:schemeClr val="tx2"/>
          </a:solidFill>
          <a:latin typeface="Book Antiqua" pitchFamily="18" charset="0"/>
        </a:defRPr>
      </a:lvl7pPr>
      <a:lvl8pPr marL="1371600" algn="ctr" rtl="0" fontAlgn="base">
        <a:spcBef>
          <a:spcPct val="0"/>
        </a:spcBef>
        <a:spcAft>
          <a:spcPct val="0"/>
        </a:spcAft>
        <a:defRPr sz="4400">
          <a:solidFill>
            <a:schemeClr val="tx2"/>
          </a:solidFill>
          <a:latin typeface="Book Antiqua" pitchFamily="18" charset="0"/>
        </a:defRPr>
      </a:lvl8pPr>
      <a:lvl9pPr marL="1828800" algn="ctr" rtl="0" fontAlgn="base">
        <a:spcBef>
          <a:spcPct val="0"/>
        </a:spcBef>
        <a:spcAft>
          <a:spcPct val="0"/>
        </a:spcAft>
        <a:defRPr sz="4400">
          <a:solidFill>
            <a:schemeClr val="tx2"/>
          </a:solidFill>
          <a:latin typeface="Book Antiqua"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10.wmf"/></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15.wmf"/></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28.x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4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8.wmf"/><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39.png"/></Relationships>
</file>

<file path=ppt/slides/_rels/slide47.xml.rels><?xml version="1.0" encoding="UTF-8" standalone="yes"?>
<Relationships xmlns="http://schemas.openxmlformats.org/package/2006/relationships"><Relationship Id="rId3" Type="http://schemas.openxmlformats.org/officeDocument/2006/relationships/image" Target="../media/image40.wmf"/><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4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1.xml"/><Relationship Id="rId1" Type="http://schemas.openxmlformats.org/officeDocument/2006/relationships/slideLayout" Target="../slideLayouts/slideLayout7.xml"/><Relationship Id="rId5" Type="http://schemas.openxmlformats.org/officeDocument/2006/relationships/image" Target="../media/image45.png"/><Relationship Id="rId4" Type="http://schemas.openxmlformats.org/officeDocument/2006/relationships/image" Target="../media/image44.png"/></Relationships>
</file>

<file path=ppt/slides/_rels/slide52.xml.rels><?xml version="1.0" encoding="UTF-8" standalone="yes"?>
<Relationships xmlns="http://schemas.openxmlformats.org/package/2006/relationships"><Relationship Id="rId3" Type="http://schemas.openxmlformats.org/officeDocument/2006/relationships/image" Target="../media/image46.wmf"/><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47.wmf"/><Relationship Id="rId4" Type="http://schemas.openxmlformats.org/officeDocument/2006/relationships/oleObject" Target="../embeddings/oleObject1.bin"/></Relationships>
</file>

<file path=ppt/slides/_rels/slide54.xml.rels><?xml version="1.0" encoding="UTF-8" standalone="yes"?>
<Relationships xmlns="http://schemas.openxmlformats.org/package/2006/relationships"><Relationship Id="rId3" Type="http://schemas.openxmlformats.org/officeDocument/2006/relationships/image" Target="../media/image48.wmf"/><Relationship Id="rId2" Type="http://schemas.openxmlformats.org/officeDocument/2006/relationships/notesSlide" Target="../notesSlides/notesSlide54.xml"/><Relationship Id="rId1" Type="http://schemas.openxmlformats.org/officeDocument/2006/relationships/slideLayout" Target="../slideLayouts/slideLayout7.xml"/><Relationship Id="rId4" Type="http://schemas.openxmlformats.org/officeDocument/2006/relationships/image" Target="../media/image49.png"/></Relationships>
</file>

<file path=ppt/slides/_rels/slide55.xml.rels><?xml version="1.0" encoding="UTF-8" standalone="yes"?>
<Relationships xmlns="http://schemas.openxmlformats.org/package/2006/relationships"><Relationship Id="rId3" Type="http://schemas.openxmlformats.org/officeDocument/2006/relationships/image" Target="../media/image50.wmf"/><Relationship Id="rId2" Type="http://schemas.openxmlformats.org/officeDocument/2006/relationships/notesSlide" Target="../notesSlides/notesSlide55.xml"/><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52.wmf"/><Relationship Id="rId5" Type="http://schemas.openxmlformats.org/officeDocument/2006/relationships/image" Target="../media/image47.wmf"/><Relationship Id="rId4" Type="http://schemas.openxmlformats.org/officeDocument/2006/relationships/oleObject" Target="../embeddings/oleObject2.bin"/></Relationships>
</file>

<file path=ppt/slides/_rels/slide57.xml.rels><?xml version="1.0" encoding="UTF-8" standalone="yes"?>
<Relationships xmlns="http://schemas.openxmlformats.org/package/2006/relationships"><Relationship Id="rId3" Type="http://schemas.openxmlformats.org/officeDocument/2006/relationships/image" Target="../media/image53.wmf"/><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4.wmf"/><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5.wmf"/><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6.wmf"/><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8.wmf"/><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0" name="Text Box 2"/>
          <p:cNvSpPr txBox="1">
            <a:spLocks noChangeArrowheads="1"/>
          </p:cNvSpPr>
          <p:nvPr/>
        </p:nvSpPr>
        <p:spPr bwMode="auto">
          <a:xfrm>
            <a:off x="3014663" y="4191000"/>
            <a:ext cx="3136900" cy="823913"/>
          </a:xfrm>
          <a:prstGeom prst="rect">
            <a:avLst/>
          </a:prstGeom>
          <a:noFill/>
          <a:ln w="9525">
            <a:noFill/>
            <a:miter lim="800000"/>
            <a:headEnd/>
            <a:tailEnd/>
          </a:ln>
        </p:spPr>
        <p:txBody>
          <a:bodyPr wrap="none">
            <a:spAutoFit/>
          </a:bodyPr>
          <a:lstStyle/>
          <a:p>
            <a:r>
              <a:rPr lang="en-US" sz="4800"/>
              <a:t>Simulation</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5004" y="2514600"/>
            <a:ext cx="7193992" cy="1381125"/>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Footer Placeholder 3"/>
          <p:cNvSpPr>
            <a:spLocks noGrp="1"/>
          </p:cNvSpPr>
          <p:nvPr>
            <p:ph type="ftr" sz="quarter" idx="10"/>
          </p:nvPr>
        </p:nvSpPr>
        <p:spPr>
          <a:noFill/>
        </p:spPr>
        <p:txBody>
          <a:bodyPr/>
          <a:lstStyle/>
          <a:p>
            <a:r>
              <a:rPr lang="en-US" smtClean="0"/>
              <a:t>Operations  --  Prof. Juran</a:t>
            </a:r>
          </a:p>
        </p:txBody>
      </p:sp>
      <p:sp>
        <p:nvSpPr>
          <p:cNvPr id="3075" name="Slide Number Placeholder 4"/>
          <p:cNvSpPr>
            <a:spLocks noGrp="1"/>
          </p:cNvSpPr>
          <p:nvPr>
            <p:ph type="sldNum" sz="quarter" idx="11"/>
          </p:nvPr>
        </p:nvSpPr>
        <p:spPr>
          <a:noFill/>
        </p:spPr>
        <p:txBody>
          <a:bodyPr/>
          <a:lstStyle/>
          <a:p>
            <a:fld id="{94023DD0-647D-4E5D-8FA2-84F5E16FAE12}" type="slidenum">
              <a:rPr lang="en-US" smtClean="0"/>
              <a:pPr/>
              <a:t>2</a:t>
            </a:fld>
            <a:endParaRPr lang="en-US" smtClean="0"/>
          </a:p>
        </p:txBody>
      </p:sp>
      <p:sp>
        <p:nvSpPr>
          <p:cNvPr id="3076" name="Rectangle 2"/>
          <p:cNvSpPr>
            <a:spLocks noGrp="1" noChangeArrowheads="1"/>
          </p:cNvSpPr>
          <p:nvPr>
            <p:ph type="title"/>
          </p:nvPr>
        </p:nvSpPr>
        <p:spPr>
          <a:xfrm>
            <a:off x="685800" y="76200"/>
            <a:ext cx="7772400" cy="1143000"/>
          </a:xfrm>
        </p:spPr>
        <p:txBody>
          <a:bodyPr/>
          <a:lstStyle/>
          <a:p>
            <a:pPr eaLnBrk="1" hangingPunct="1"/>
            <a:r>
              <a:rPr lang="en-US" smtClean="0"/>
              <a:t>Overview</a:t>
            </a:r>
          </a:p>
        </p:txBody>
      </p:sp>
      <p:sp>
        <p:nvSpPr>
          <p:cNvPr id="3077" name="Rectangle 3"/>
          <p:cNvSpPr>
            <a:spLocks noGrp="1" noChangeArrowheads="1"/>
          </p:cNvSpPr>
          <p:nvPr>
            <p:ph type="body" idx="1"/>
          </p:nvPr>
        </p:nvSpPr>
        <p:spPr>
          <a:xfrm>
            <a:off x="914400" y="1219200"/>
            <a:ext cx="7315200" cy="4343400"/>
          </a:xfrm>
          <a:noFill/>
        </p:spPr>
        <p:txBody>
          <a:bodyPr/>
          <a:lstStyle/>
          <a:p>
            <a:pPr eaLnBrk="1" hangingPunct="1">
              <a:lnSpc>
                <a:spcPct val="90000"/>
              </a:lnSpc>
              <a:buFontTx/>
              <a:buNone/>
            </a:pPr>
            <a:r>
              <a:rPr lang="en-US" sz="2400" smtClean="0"/>
              <a:t>Monte Carlo Simulation</a:t>
            </a:r>
          </a:p>
          <a:p>
            <a:pPr lvl="1" eaLnBrk="1" hangingPunct="1">
              <a:lnSpc>
                <a:spcPct val="90000"/>
              </a:lnSpc>
            </a:pPr>
            <a:r>
              <a:rPr lang="en-US" sz="2000" smtClean="0"/>
              <a:t>Basic concepts and history</a:t>
            </a:r>
          </a:p>
          <a:p>
            <a:pPr eaLnBrk="1" hangingPunct="1">
              <a:lnSpc>
                <a:spcPct val="90000"/>
              </a:lnSpc>
              <a:buFontTx/>
              <a:buNone/>
            </a:pPr>
            <a:r>
              <a:rPr lang="en-US" sz="2400" smtClean="0"/>
              <a:t>Excel Tricks</a:t>
            </a:r>
          </a:p>
          <a:p>
            <a:pPr lvl="1" eaLnBrk="1" hangingPunct="1">
              <a:lnSpc>
                <a:spcPct val="90000"/>
              </a:lnSpc>
            </a:pPr>
            <a:r>
              <a:rPr lang="en-US" sz="2000" smtClean="0"/>
              <a:t>RAND(), IF, Boolean</a:t>
            </a:r>
          </a:p>
          <a:p>
            <a:pPr eaLnBrk="1" hangingPunct="1">
              <a:lnSpc>
                <a:spcPct val="90000"/>
              </a:lnSpc>
              <a:buFontTx/>
              <a:buNone/>
            </a:pPr>
            <a:r>
              <a:rPr lang="en-US" sz="2400" smtClean="0"/>
              <a:t>Crystal Ball</a:t>
            </a:r>
          </a:p>
          <a:p>
            <a:pPr lvl="1" eaLnBrk="1" hangingPunct="1">
              <a:lnSpc>
                <a:spcPct val="90000"/>
              </a:lnSpc>
            </a:pPr>
            <a:r>
              <a:rPr lang="en-US" sz="2000" smtClean="0"/>
              <a:t>Probability Distributions </a:t>
            </a:r>
          </a:p>
          <a:p>
            <a:pPr lvl="2" eaLnBrk="1" hangingPunct="1">
              <a:lnSpc>
                <a:spcPct val="90000"/>
              </a:lnSpc>
            </a:pPr>
            <a:r>
              <a:rPr lang="en-US" sz="1800" smtClean="0"/>
              <a:t>Normal, Gamma, Uniform, Triangular</a:t>
            </a:r>
          </a:p>
          <a:p>
            <a:pPr lvl="1" eaLnBrk="1" hangingPunct="1">
              <a:lnSpc>
                <a:spcPct val="90000"/>
              </a:lnSpc>
            </a:pPr>
            <a:r>
              <a:rPr lang="en-US" sz="2000" smtClean="0"/>
              <a:t>Assumption and Forecast cells</a:t>
            </a:r>
          </a:p>
          <a:p>
            <a:pPr lvl="1" eaLnBrk="1" hangingPunct="1">
              <a:lnSpc>
                <a:spcPct val="90000"/>
              </a:lnSpc>
            </a:pPr>
            <a:r>
              <a:rPr lang="en-US" sz="2000" smtClean="0"/>
              <a:t>Run Preferences</a:t>
            </a:r>
          </a:p>
          <a:p>
            <a:pPr lvl="1" eaLnBrk="1" hangingPunct="1">
              <a:lnSpc>
                <a:spcPct val="90000"/>
              </a:lnSpc>
            </a:pPr>
            <a:r>
              <a:rPr lang="en-US" sz="2000" smtClean="0"/>
              <a:t>Output Analysis</a:t>
            </a:r>
          </a:p>
          <a:p>
            <a:pPr eaLnBrk="1" hangingPunct="1">
              <a:lnSpc>
                <a:spcPct val="90000"/>
              </a:lnSpc>
              <a:buFontTx/>
              <a:buNone/>
            </a:pPr>
            <a:r>
              <a:rPr lang="en-US" sz="2400" smtClean="0"/>
              <a:t>Examples</a:t>
            </a:r>
          </a:p>
          <a:p>
            <a:pPr lvl="1" eaLnBrk="1" hangingPunct="1">
              <a:lnSpc>
                <a:spcPct val="90000"/>
              </a:lnSpc>
            </a:pPr>
            <a:r>
              <a:rPr lang="en-US" sz="2000" smtClean="0"/>
              <a:t>Coin Toss, TSB Account</a:t>
            </a:r>
          </a:p>
          <a:p>
            <a:pPr eaLnBrk="1" hangingPunct="1">
              <a:lnSpc>
                <a:spcPct val="90000"/>
              </a:lnSpc>
              <a:buFontTx/>
              <a:buNone/>
            </a:pPr>
            <a:endParaRPr lang="en-US" sz="2800" smtClean="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Footer Placeholder 2"/>
          <p:cNvSpPr>
            <a:spLocks noGrp="1"/>
          </p:cNvSpPr>
          <p:nvPr>
            <p:ph type="ftr" sz="quarter" idx="10"/>
          </p:nvPr>
        </p:nvSpPr>
        <p:spPr>
          <a:noFill/>
        </p:spPr>
        <p:txBody>
          <a:bodyPr/>
          <a:lstStyle/>
          <a:p>
            <a:r>
              <a:rPr lang="en-US" smtClean="0"/>
              <a:t>Operations  --  Prof. Juran</a:t>
            </a:r>
          </a:p>
        </p:txBody>
      </p:sp>
      <p:sp>
        <p:nvSpPr>
          <p:cNvPr id="4099" name="Slide Number Placeholder 3"/>
          <p:cNvSpPr>
            <a:spLocks noGrp="1"/>
          </p:cNvSpPr>
          <p:nvPr>
            <p:ph type="sldNum" sz="quarter" idx="11"/>
          </p:nvPr>
        </p:nvSpPr>
        <p:spPr>
          <a:noFill/>
        </p:spPr>
        <p:txBody>
          <a:bodyPr/>
          <a:lstStyle/>
          <a:p>
            <a:fld id="{82E47219-4A9D-4495-A431-BCBD691B12C1}" type="slidenum">
              <a:rPr lang="en-US" smtClean="0"/>
              <a:pPr/>
              <a:t>3</a:t>
            </a:fld>
            <a:endParaRPr lang="en-US" smtClean="0"/>
          </a:p>
        </p:txBody>
      </p:sp>
      <p:sp>
        <p:nvSpPr>
          <p:cNvPr id="4100" name="Rectangle 2"/>
          <p:cNvSpPr>
            <a:spLocks noChangeArrowheads="1"/>
          </p:cNvSpPr>
          <p:nvPr/>
        </p:nvSpPr>
        <p:spPr bwMode="auto">
          <a:xfrm>
            <a:off x="3017838" y="2576513"/>
            <a:ext cx="9144000" cy="0"/>
          </a:xfrm>
          <a:prstGeom prst="rect">
            <a:avLst/>
          </a:prstGeom>
          <a:noFill/>
          <a:ln w="9525">
            <a:noFill/>
            <a:miter lim="800000"/>
            <a:headEnd/>
            <a:tailEnd/>
          </a:ln>
        </p:spPr>
        <p:txBody>
          <a:bodyPr>
            <a:spAutoFit/>
          </a:bodyPr>
          <a:lstStyle/>
          <a:p>
            <a:endParaRPr lang="en-US"/>
          </a:p>
        </p:txBody>
      </p:sp>
      <p:sp>
        <p:nvSpPr>
          <p:cNvPr id="4101" name="Rectangle 3"/>
          <p:cNvSpPr>
            <a:spLocks noGrp="1" noChangeArrowheads="1"/>
          </p:cNvSpPr>
          <p:nvPr>
            <p:ph type="title"/>
          </p:nvPr>
        </p:nvSpPr>
        <p:spPr/>
        <p:txBody>
          <a:bodyPr/>
          <a:lstStyle/>
          <a:p>
            <a:pPr eaLnBrk="1" hangingPunct="1"/>
            <a:r>
              <a:rPr lang="en-US" smtClean="0"/>
              <a:t>Monte Carlo Simulation</a:t>
            </a:r>
          </a:p>
        </p:txBody>
      </p:sp>
      <p:sp>
        <p:nvSpPr>
          <p:cNvPr id="4102" name="Rectangle 4"/>
          <p:cNvSpPr>
            <a:spLocks noChangeArrowheads="1"/>
          </p:cNvSpPr>
          <p:nvPr/>
        </p:nvSpPr>
        <p:spPr bwMode="auto">
          <a:xfrm>
            <a:off x="685800" y="1981200"/>
            <a:ext cx="7696200" cy="3378200"/>
          </a:xfrm>
          <a:prstGeom prst="rect">
            <a:avLst/>
          </a:prstGeom>
          <a:noFill/>
          <a:ln w="9525">
            <a:noFill/>
            <a:miter lim="800000"/>
            <a:headEnd/>
            <a:tailEnd/>
          </a:ln>
        </p:spPr>
        <p:txBody>
          <a:bodyPr>
            <a:spAutoFit/>
          </a:bodyPr>
          <a:lstStyle/>
          <a:p>
            <a:pPr algn="l"/>
            <a:r>
              <a:rPr lang="en-US"/>
              <a:t>Using theoretical probability distributions to model real-world situations in which randomness is an important factor.</a:t>
            </a:r>
          </a:p>
          <a:p>
            <a:pPr algn="l"/>
            <a:endParaRPr lang="en-US"/>
          </a:p>
          <a:p>
            <a:pPr algn="l"/>
            <a:r>
              <a:rPr lang="en-US"/>
              <a:t>Differences from other spreadsheet models</a:t>
            </a:r>
          </a:p>
          <a:p>
            <a:pPr algn="l">
              <a:buFontTx/>
              <a:buChar char="•"/>
            </a:pPr>
            <a:r>
              <a:rPr lang="en-US"/>
              <a:t>No optimal solution</a:t>
            </a:r>
          </a:p>
          <a:p>
            <a:pPr algn="l">
              <a:buFontTx/>
              <a:buChar char="•"/>
            </a:pPr>
            <a:r>
              <a:rPr lang="en-US"/>
              <a:t>Explicit modeling of random variables in special cells</a:t>
            </a:r>
          </a:p>
          <a:p>
            <a:pPr algn="l">
              <a:buFontTx/>
              <a:buChar char="•"/>
            </a:pPr>
            <a:r>
              <a:rPr lang="en-US"/>
              <a:t>Many trials, all with different results</a:t>
            </a:r>
          </a:p>
          <a:p>
            <a:pPr algn="l">
              <a:buFontTx/>
              <a:buChar char="•"/>
            </a:pPr>
            <a:r>
              <a:rPr lang="en-US"/>
              <a:t>Objective function studied using statistical inference</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Footer Placeholder 2"/>
          <p:cNvSpPr>
            <a:spLocks noGrp="1"/>
          </p:cNvSpPr>
          <p:nvPr>
            <p:ph type="ftr" sz="quarter" idx="10"/>
          </p:nvPr>
        </p:nvSpPr>
        <p:spPr>
          <a:noFill/>
        </p:spPr>
        <p:txBody>
          <a:bodyPr/>
          <a:lstStyle/>
          <a:p>
            <a:r>
              <a:rPr lang="en-US" smtClean="0"/>
              <a:t>Operations  --  Prof. Juran</a:t>
            </a:r>
          </a:p>
        </p:txBody>
      </p:sp>
      <p:sp>
        <p:nvSpPr>
          <p:cNvPr id="5123" name="Slide Number Placeholder 3"/>
          <p:cNvSpPr>
            <a:spLocks noGrp="1"/>
          </p:cNvSpPr>
          <p:nvPr>
            <p:ph type="sldNum" sz="quarter" idx="11"/>
          </p:nvPr>
        </p:nvSpPr>
        <p:spPr>
          <a:noFill/>
        </p:spPr>
        <p:txBody>
          <a:bodyPr/>
          <a:lstStyle/>
          <a:p>
            <a:fld id="{B9458AB5-AB44-485C-8062-4C9E4EBA0E49}" type="slidenum">
              <a:rPr lang="en-US" smtClean="0"/>
              <a:pPr/>
              <a:t>4</a:t>
            </a:fld>
            <a:endParaRPr lang="en-US" smtClean="0"/>
          </a:p>
        </p:txBody>
      </p:sp>
      <p:sp>
        <p:nvSpPr>
          <p:cNvPr id="5124" name="Rectangle 2"/>
          <p:cNvSpPr>
            <a:spLocks noChangeArrowheads="1"/>
          </p:cNvSpPr>
          <p:nvPr/>
        </p:nvSpPr>
        <p:spPr bwMode="auto">
          <a:xfrm>
            <a:off x="3017838" y="2576513"/>
            <a:ext cx="9144000" cy="0"/>
          </a:xfrm>
          <a:prstGeom prst="rect">
            <a:avLst/>
          </a:prstGeom>
          <a:noFill/>
          <a:ln w="9525">
            <a:noFill/>
            <a:miter lim="800000"/>
            <a:headEnd/>
            <a:tailEnd/>
          </a:ln>
        </p:spPr>
        <p:txBody>
          <a:bodyPr>
            <a:spAutoFit/>
          </a:bodyPr>
          <a:lstStyle/>
          <a:p>
            <a:endParaRPr lang="en-US"/>
          </a:p>
        </p:txBody>
      </p:sp>
      <p:pic>
        <p:nvPicPr>
          <p:cNvPr id="5125" name="Picture 3"/>
          <p:cNvPicPr>
            <a:picLocks noChangeAspect="1" noChangeArrowheads="1"/>
          </p:cNvPicPr>
          <p:nvPr/>
        </p:nvPicPr>
        <p:blipFill>
          <a:blip r:embed="rId3" cstate="print"/>
          <a:srcRect/>
          <a:stretch>
            <a:fillRect/>
          </a:stretch>
        </p:blipFill>
        <p:spPr bwMode="auto">
          <a:xfrm>
            <a:off x="0" y="238125"/>
            <a:ext cx="9144000" cy="63738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Footer Placeholder 2"/>
          <p:cNvSpPr>
            <a:spLocks noGrp="1"/>
          </p:cNvSpPr>
          <p:nvPr>
            <p:ph type="ftr" sz="quarter" idx="10"/>
          </p:nvPr>
        </p:nvSpPr>
        <p:spPr>
          <a:noFill/>
        </p:spPr>
        <p:txBody>
          <a:bodyPr/>
          <a:lstStyle/>
          <a:p>
            <a:r>
              <a:rPr lang="en-US" smtClean="0"/>
              <a:t>Operations  --  Prof. Juran</a:t>
            </a:r>
          </a:p>
        </p:txBody>
      </p:sp>
      <p:sp>
        <p:nvSpPr>
          <p:cNvPr id="6147" name="Slide Number Placeholder 3"/>
          <p:cNvSpPr>
            <a:spLocks noGrp="1"/>
          </p:cNvSpPr>
          <p:nvPr>
            <p:ph type="sldNum" sz="quarter" idx="11"/>
          </p:nvPr>
        </p:nvSpPr>
        <p:spPr>
          <a:noFill/>
        </p:spPr>
        <p:txBody>
          <a:bodyPr/>
          <a:lstStyle/>
          <a:p>
            <a:fld id="{8D8F670E-7A04-4EE3-8917-2880EA09D95A}" type="slidenum">
              <a:rPr lang="en-US" smtClean="0"/>
              <a:pPr/>
              <a:t>5</a:t>
            </a:fld>
            <a:endParaRPr lang="en-US" smtClean="0"/>
          </a:p>
        </p:txBody>
      </p:sp>
      <p:sp>
        <p:nvSpPr>
          <p:cNvPr id="6148" name="Rectangle 2"/>
          <p:cNvSpPr>
            <a:spLocks noChangeArrowheads="1"/>
          </p:cNvSpPr>
          <p:nvPr/>
        </p:nvSpPr>
        <p:spPr bwMode="auto">
          <a:xfrm>
            <a:off x="3017838" y="2576513"/>
            <a:ext cx="9144000" cy="0"/>
          </a:xfrm>
          <a:prstGeom prst="rect">
            <a:avLst/>
          </a:prstGeom>
          <a:noFill/>
          <a:ln w="9525">
            <a:noFill/>
            <a:miter lim="800000"/>
            <a:headEnd/>
            <a:tailEnd/>
          </a:ln>
        </p:spPr>
        <p:txBody>
          <a:bodyPr>
            <a:spAutoFit/>
          </a:bodyPr>
          <a:lstStyle/>
          <a:p>
            <a:endParaRPr lang="en-US"/>
          </a:p>
        </p:txBody>
      </p:sp>
      <p:pic>
        <p:nvPicPr>
          <p:cNvPr id="6149" name="Picture 3"/>
          <p:cNvPicPr>
            <a:picLocks noChangeAspect="1" noChangeArrowheads="1"/>
          </p:cNvPicPr>
          <p:nvPr/>
        </p:nvPicPr>
        <p:blipFill>
          <a:blip r:embed="rId3" cstate="print"/>
          <a:srcRect/>
          <a:stretch>
            <a:fillRect/>
          </a:stretch>
        </p:blipFill>
        <p:spPr bwMode="auto">
          <a:xfrm>
            <a:off x="0" y="230188"/>
            <a:ext cx="9144000" cy="6391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Footer Placeholder 2"/>
          <p:cNvSpPr>
            <a:spLocks noGrp="1"/>
          </p:cNvSpPr>
          <p:nvPr>
            <p:ph type="ftr" sz="quarter" idx="10"/>
          </p:nvPr>
        </p:nvSpPr>
        <p:spPr>
          <a:noFill/>
        </p:spPr>
        <p:txBody>
          <a:bodyPr/>
          <a:lstStyle/>
          <a:p>
            <a:r>
              <a:rPr lang="en-US" smtClean="0"/>
              <a:t>Operations  --  Prof. Juran</a:t>
            </a:r>
          </a:p>
        </p:txBody>
      </p:sp>
      <p:sp>
        <p:nvSpPr>
          <p:cNvPr id="7171" name="Slide Number Placeholder 3"/>
          <p:cNvSpPr>
            <a:spLocks noGrp="1"/>
          </p:cNvSpPr>
          <p:nvPr>
            <p:ph type="sldNum" sz="quarter" idx="11"/>
          </p:nvPr>
        </p:nvSpPr>
        <p:spPr>
          <a:noFill/>
        </p:spPr>
        <p:txBody>
          <a:bodyPr/>
          <a:lstStyle/>
          <a:p>
            <a:fld id="{4C95AB4F-BF8D-4AF1-94B6-3CAAC74ACA4B}" type="slidenum">
              <a:rPr lang="en-US" smtClean="0"/>
              <a:pPr/>
              <a:t>6</a:t>
            </a:fld>
            <a:endParaRPr lang="en-US" smtClean="0"/>
          </a:p>
        </p:txBody>
      </p:sp>
      <p:sp>
        <p:nvSpPr>
          <p:cNvPr id="7172" name="Rectangle 2"/>
          <p:cNvSpPr>
            <a:spLocks noChangeArrowheads="1"/>
          </p:cNvSpPr>
          <p:nvPr/>
        </p:nvSpPr>
        <p:spPr bwMode="auto">
          <a:xfrm>
            <a:off x="3017838" y="2576513"/>
            <a:ext cx="9144000" cy="0"/>
          </a:xfrm>
          <a:prstGeom prst="rect">
            <a:avLst/>
          </a:prstGeom>
          <a:noFill/>
          <a:ln w="9525">
            <a:noFill/>
            <a:miter lim="800000"/>
            <a:headEnd/>
            <a:tailEnd/>
          </a:ln>
        </p:spPr>
        <p:txBody>
          <a:bodyPr>
            <a:spAutoFit/>
          </a:bodyPr>
          <a:lstStyle/>
          <a:p>
            <a:endParaRPr lang="en-US"/>
          </a:p>
        </p:txBody>
      </p:sp>
      <p:pic>
        <p:nvPicPr>
          <p:cNvPr id="7173" name="Picture 3"/>
          <p:cNvPicPr>
            <a:picLocks noChangeAspect="1" noChangeArrowheads="1"/>
          </p:cNvPicPr>
          <p:nvPr/>
        </p:nvPicPr>
        <p:blipFill>
          <a:blip r:embed="rId3" cstate="print"/>
          <a:srcRect/>
          <a:stretch>
            <a:fillRect/>
          </a:stretch>
        </p:blipFill>
        <p:spPr bwMode="auto">
          <a:xfrm>
            <a:off x="0" y="239713"/>
            <a:ext cx="9144000" cy="63722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Footer Placeholder 2"/>
          <p:cNvSpPr>
            <a:spLocks noGrp="1"/>
          </p:cNvSpPr>
          <p:nvPr>
            <p:ph type="ftr" sz="quarter" idx="10"/>
          </p:nvPr>
        </p:nvSpPr>
        <p:spPr>
          <a:noFill/>
        </p:spPr>
        <p:txBody>
          <a:bodyPr/>
          <a:lstStyle/>
          <a:p>
            <a:r>
              <a:rPr lang="en-US" smtClean="0"/>
              <a:t>Operations  --  Prof. Juran</a:t>
            </a:r>
          </a:p>
        </p:txBody>
      </p:sp>
      <p:sp>
        <p:nvSpPr>
          <p:cNvPr id="8195" name="Slide Number Placeholder 3"/>
          <p:cNvSpPr>
            <a:spLocks noGrp="1"/>
          </p:cNvSpPr>
          <p:nvPr>
            <p:ph type="sldNum" sz="quarter" idx="11"/>
          </p:nvPr>
        </p:nvSpPr>
        <p:spPr>
          <a:noFill/>
        </p:spPr>
        <p:txBody>
          <a:bodyPr/>
          <a:lstStyle/>
          <a:p>
            <a:fld id="{836FD72A-8C80-4742-BD05-5D60C78FAFD4}" type="slidenum">
              <a:rPr lang="en-US" smtClean="0"/>
              <a:pPr/>
              <a:t>7</a:t>
            </a:fld>
            <a:endParaRPr lang="en-US" smtClean="0"/>
          </a:p>
        </p:txBody>
      </p:sp>
      <p:sp>
        <p:nvSpPr>
          <p:cNvPr id="8196" name="Rectangle 2"/>
          <p:cNvSpPr>
            <a:spLocks noChangeArrowheads="1"/>
          </p:cNvSpPr>
          <p:nvPr/>
        </p:nvSpPr>
        <p:spPr bwMode="auto">
          <a:xfrm>
            <a:off x="3017838" y="2576513"/>
            <a:ext cx="9144000" cy="0"/>
          </a:xfrm>
          <a:prstGeom prst="rect">
            <a:avLst/>
          </a:prstGeom>
          <a:noFill/>
          <a:ln w="9525">
            <a:noFill/>
            <a:miter lim="800000"/>
            <a:headEnd/>
            <a:tailEnd/>
          </a:ln>
        </p:spPr>
        <p:txBody>
          <a:bodyPr>
            <a:spAutoFit/>
          </a:bodyPr>
          <a:lstStyle/>
          <a:p>
            <a:endParaRPr lang="en-US"/>
          </a:p>
        </p:txBody>
      </p:sp>
      <p:pic>
        <p:nvPicPr>
          <p:cNvPr id="8197" name="Picture 3"/>
          <p:cNvPicPr>
            <a:picLocks noChangeAspect="1" noChangeArrowheads="1"/>
          </p:cNvPicPr>
          <p:nvPr/>
        </p:nvPicPr>
        <p:blipFill>
          <a:blip r:embed="rId3" cstate="print"/>
          <a:srcRect/>
          <a:stretch>
            <a:fillRect/>
          </a:stretch>
        </p:blipFill>
        <p:spPr bwMode="auto">
          <a:xfrm>
            <a:off x="0" y="239713"/>
            <a:ext cx="9144000" cy="63722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oter Placeholder 2"/>
          <p:cNvSpPr>
            <a:spLocks noGrp="1"/>
          </p:cNvSpPr>
          <p:nvPr>
            <p:ph type="ftr" sz="quarter" idx="10"/>
          </p:nvPr>
        </p:nvSpPr>
        <p:spPr>
          <a:noFill/>
        </p:spPr>
        <p:txBody>
          <a:bodyPr/>
          <a:lstStyle/>
          <a:p>
            <a:r>
              <a:rPr lang="en-US" smtClean="0"/>
              <a:t>Operations  --  Prof. Juran</a:t>
            </a:r>
          </a:p>
        </p:txBody>
      </p:sp>
      <p:sp>
        <p:nvSpPr>
          <p:cNvPr id="9219" name="Slide Number Placeholder 3"/>
          <p:cNvSpPr>
            <a:spLocks noGrp="1"/>
          </p:cNvSpPr>
          <p:nvPr>
            <p:ph type="sldNum" sz="quarter" idx="11"/>
          </p:nvPr>
        </p:nvSpPr>
        <p:spPr>
          <a:noFill/>
        </p:spPr>
        <p:txBody>
          <a:bodyPr/>
          <a:lstStyle/>
          <a:p>
            <a:fld id="{A925EE94-E06F-4472-AB27-D7732ABE862D}" type="slidenum">
              <a:rPr lang="en-US" smtClean="0"/>
              <a:pPr/>
              <a:t>8</a:t>
            </a:fld>
            <a:endParaRPr lang="en-US" smtClean="0"/>
          </a:p>
        </p:txBody>
      </p:sp>
      <p:sp>
        <p:nvSpPr>
          <p:cNvPr id="9220" name="Rectangle 2"/>
          <p:cNvSpPr>
            <a:spLocks noChangeArrowheads="1"/>
          </p:cNvSpPr>
          <p:nvPr/>
        </p:nvSpPr>
        <p:spPr bwMode="auto">
          <a:xfrm>
            <a:off x="3017838" y="2576513"/>
            <a:ext cx="9144000" cy="0"/>
          </a:xfrm>
          <a:prstGeom prst="rect">
            <a:avLst/>
          </a:prstGeom>
          <a:noFill/>
          <a:ln w="9525">
            <a:noFill/>
            <a:miter lim="800000"/>
            <a:headEnd/>
            <a:tailEnd/>
          </a:ln>
        </p:spPr>
        <p:txBody>
          <a:bodyPr>
            <a:spAutoFit/>
          </a:bodyPr>
          <a:lstStyle/>
          <a:p>
            <a:endParaRPr lang="en-US"/>
          </a:p>
        </p:txBody>
      </p:sp>
      <p:pic>
        <p:nvPicPr>
          <p:cNvPr id="9221" name="Picture 3"/>
          <p:cNvPicPr>
            <a:picLocks noChangeAspect="1" noChangeArrowheads="1"/>
          </p:cNvPicPr>
          <p:nvPr/>
        </p:nvPicPr>
        <p:blipFill>
          <a:blip r:embed="rId3" cstate="print"/>
          <a:srcRect/>
          <a:stretch>
            <a:fillRect/>
          </a:stretch>
        </p:blipFill>
        <p:spPr bwMode="auto">
          <a:xfrm>
            <a:off x="0" y="233363"/>
            <a:ext cx="9144000" cy="63849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Footer Placeholder 2"/>
          <p:cNvSpPr>
            <a:spLocks noGrp="1"/>
          </p:cNvSpPr>
          <p:nvPr>
            <p:ph type="ftr" sz="quarter" idx="10"/>
          </p:nvPr>
        </p:nvSpPr>
        <p:spPr>
          <a:noFill/>
        </p:spPr>
        <p:txBody>
          <a:bodyPr/>
          <a:lstStyle/>
          <a:p>
            <a:r>
              <a:rPr lang="en-US" smtClean="0"/>
              <a:t>Operations  --  Prof. Juran</a:t>
            </a:r>
          </a:p>
        </p:txBody>
      </p:sp>
      <p:sp>
        <p:nvSpPr>
          <p:cNvPr id="10243" name="Slide Number Placeholder 3"/>
          <p:cNvSpPr>
            <a:spLocks noGrp="1"/>
          </p:cNvSpPr>
          <p:nvPr>
            <p:ph type="sldNum" sz="quarter" idx="11"/>
          </p:nvPr>
        </p:nvSpPr>
        <p:spPr>
          <a:noFill/>
        </p:spPr>
        <p:txBody>
          <a:bodyPr/>
          <a:lstStyle/>
          <a:p>
            <a:fld id="{F29CBADD-EA2A-4197-AFDD-543052D0097E}" type="slidenum">
              <a:rPr lang="en-US" smtClean="0"/>
              <a:pPr/>
              <a:t>9</a:t>
            </a:fld>
            <a:endParaRPr lang="en-US" smtClean="0"/>
          </a:p>
        </p:txBody>
      </p:sp>
      <p:sp>
        <p:nvSpPr>
          <p:cNvPr id="10244" name="Rectangle 2"/>
          <p:cNvSpPr>
            <a:spLocks noChangeArrowheads="1"/>
          </p:cNvSpPr>
          <p:nvPr/>
        </p:nvSpPr>
        <p:spPr bwMode="auto">
          <a:xfrm>
            <a:off x="3017838" y="2576513"/>
            <a:ext cx="9144000" cy="0"/>
          </a:xfrm>
          <a:prstGeom prst="rect">
            <a:avLst/>
          </a:prstGeom>
          <a:noFill/>
          <a:ln w="9525">
            <a:noFill/>
            <a:miter lim="800000"/>
            <a:headEnd/>
            <a:tailEnd/>
          </a:ln>
        </p:spPr>
        <p:txBody>
          <a:bodyPr>
            <a:spAutoFit/>
          </a:bodyPr>
          <a:lstStyle/>
          <a:p>
            <a:endParaRPr lang="en-US"/>
          </a:p>
        </p:txBody>
      </p:sp>
      <p:pic>
        <p:nvPicPr>
          <p:cNvPr id="10245" name="Picture 3"/>
          <p:cNvPicPr>
            <a:picLocks noChangeAspect="1" noChangeArrowheads="1"/>
          </p:cNvPicPr>
          <p:nvPr/>
        </p:nvPicPr>
        <p:blipFill>
          <a:blip r:embed="rId3" cstate="print"/>
          <a:srcRect/>
          <a:stretch>
            <a:fillRect/>
          </a:stretch>
        </p:blipFill>
        <p:spPr bwMode="auto">
          <a:xfrm>
            <a:off x="0" y="233363"/>
            <a:ext cx="9144000" cy="63849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oter Placeholder 2"/>
          <p:cNvSpPr>
            <a:spLocks noGrp="1"/>
          </p:cNvSpPr>
          <p:nvPr>
            <p:ph type="ftr" sz="quarter" idx="10"/>
          </p:nvPr>
        </p:nvSpPr>
        <p:spPr>
          <a:noFill/>
        </p:spPr>
        <p:txBody>
          <a:bodyPr/>
          <a:lstStyle/>
          <a:p>
            <a:r>
              <a:rPr lang="en-US" smtClean="0"/>
              <a:t>Operations  --  Prof. Juran</a:t>
            </a:r>
          </a:p>
        </p:txBody>
      </p:sp>
      <p:sp>
        <p:nvSpPr>
          <p:cNvPr id="11267" name="Slide Number Placeholder 3"/>
          <p:cNvSpPr>
            <a:spLocks noGrp="1"/>
          </p:cNvSpPr>
          <p:nvPr>
            <p:ph type="sldNum" sz="quarter" idx="11"/>
          </p:nvPr>
        </p:nvSpPr>
        <p:spPr>
          <a:noFill/>
        </p:spPr>
        <p:txBody>
          <a:bodyPr/>
          <a:lstStyle/>
          <a:p>
            <a:fld id="{8686C89F-CD02-4B36-A2F3-7B8F75EC7773}" type="slidenum">
              <a:rPr lang="en-US" smtClean="0"/>
              <a:pPr/>
              <a:t>10</a:t>
            </a:fld>
            <a:endParaRPr lang="en-US" smtClean="0"/>
          </a:p>
        </p:txBody>
      </p:sp>
      <p:sp>
        <p:nvSpPr>
          <p:cNvPr id="11268" name="Rectangle 2"/>
          <p:cNvSpPr>
            <a:spLocks noChangeArrowheads="1"/>
          </p:cNvSpPr>
          <p:nvPr/>
        </p:nvSpPr>
        <p:spPr bwMode="auto">
          <a:xfrm>
            <a:off x="3017838" y="2576513"/>
            <a:ext cx="9144000" cy="0"/>
          </a:xfrm>
          <a:prstGeom prst="rect">
            <a:avLst/>
          </a:prstGeom>
          <a:noFill/>
          <a:ln w="9525">
            <a:noFill/>
            <a:miter lim="800000"/>
            <a:headEnd/>
            <a:tailEnd/>
          </a:ln>
        </p:spPr>
        <p:txBody>
          <a:bodyPr>
            <a:spAutoFit/>
          </a:bodyPr>
          <a:lstStyle/>
          <a:p>
            <a:endParaRPr lang="en-US"/>
          </a:p>
        </p:txBody>
      </p:sp>
      <p:pic>
        <p:nvPicPr>
          <p:cNvPr id="11269" name="Picture 3" descr="monaco"/>
          <p:cNvPicPr>
            <a:picLocks noChangeAspect="1" noChangeArrowheads="1"/>
          </p:cNvPicPr>
          <p:nvPr/>
        </p:nvPicPr>
        <p:blipFill>
          <a:blip r:embed="rId3" cstate="print"/>
          <a:srcRect/>
          <a:stretch>
            <a:fillRect/>
          </a:stretch>
        </p:blipFill>
        <p:spPr bwMode="auto">
          <a:xfrm>
            <a:off x="0" y="141288"/>
            <a:ext cx="9144000" cy="65643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Footer Placeholder 2"/>
          <p:cNvSpPr>
            <a:spLocks noGrp="1"/>
          </p:cNvSpPr>
          <p:nvPr>
            <p:ph type="ftr" sz="quarter" idx="10"/>
          </p:nvPr>
        </p:nvSpPr>
        <p:spPr>
          <a:noFill/>
        </p:spPr>
        <p:txBody>
          <a:bodyPr/>
          <a:lstStyle/>
          <a:p>
            <a:r>
              <a:rPr lang="en-US" smtClean="0"/>
              <a:t>Operations  --  Prof. Juran</a:t>
            </a:r>
          </a:p>
        </p:txBody>
      </p:sp>
      <p:sp>
        <p:nvSpPr>
          <p:cNvPr id="12291" name="Slide Number Placeholder 3"/>
          <p:cNvSpPr>
            <a:spLocks noGrp="1"/>
          </p:cNvSpPr>
          <p:nvPr>
            <p:ph type="sldNum" sz="quarter" idx="11"/>
          </p:nvPr>
        </p:nvSpPr>
        <p:spPr>
          <a:noFill/>
        </p:spPr>
        <p:txBody>
          <a:bodyPr/>
          <a:lstStyle/>
          <a:p>
            <a:fld id="{6CA4B74E-0BFB-4891-9351-99BAD96DC9AF}" type="slidenum">
              <a:rPr lang="en-US" smtClean="0"/>
              <a:pPr/>
              <a:t>11</a:t>
            </a:fld>
            <a:endParaRPr lang="en-US" smtClean="0"/>
          </a:p>
        </p:txBody>
      </p:sp>
      <p:sp>
        <p:nvSpPr>
          <p:cNvPr id="12292" name="Rectangle 2"/>
          <p:cNvSpPr>
            <a:spLocks noChangeArrowheads="1"/>
          </p:cNvSpPr>
          <p:nvPr/>
        </p:nvSpPr>
        <p:spPr bwMode="auto">
          <a:xfrm>
            <a:off x="3017838" y="2576513"/>
            <a:ext cx="9144000" cy="0"/>
          </a:xfrm>
          <a:prstGeom prst="rect">
            <a:avLst/>
          </a:prstGeom>
          <a:noFill/>
          <a:ln w="9525">
            <a:noFill/>
            <a:miter lim="800000"/>
            <a:headEnd/>
            <a:tailEnd/>
          </a:ln>
        </p:spPr>
        <p:txBody>
          <a:bodyPr>
            <a:spAutoFit/>
          </a:bodyPr>
          <a:lstStyle/>
          <a:p>
            <a:endParaRPr lang="en-US"/>
          </a:p>
        </p:txBody>
      </p:sp>
      <p:sp>
        <p:nvSpPr>
          <p:cNvPr id="12293" name="Rectangle 3"/>
          <p:cNvSpPr>
            <a:spLocks noGrp="1" noChangeArrowheads="1"/>
          </p:cNvSpPr>
          <p:nvPr>
            <p:ph type="title"/>
          </p:nvPr>
        </p:nvSpPr>
        <p:spPr>
          <a:xfrm>
            <a:off x="685800" y="152400"/>
            <a:ext cx="7772400" cy="1143000"/>
          </a:xfrm>
        </p:spPr>
        <p:txBody>
          <a:bodyPr/>
          <a:lstStyle/>
          <a:p>
            <a:pPr eaLnBrk="1" hangingPunct="1"/>
            <a:r>
              <a:rPr lang="en-US" smtClean="0"/>
              <a:t>Origins of Monte Carlo</a:t>
            </a:r>
          </a:p>
        </p:txBody>
      </p:sp>
      <p:pic>
        <p:nvPicPr>
          <p:cNvPr id="12294" name="Picture 4"/>
          <p:cNvPicPr>
            <a:picLocks noChangeAspect="1" noChangeArrowheads="1"/>
          </p:cNvPicPr>
          <p:nvPr/>
        </p:nvPicPr>
        <p:blipFill>
          <a:blip r:embed="rId3" cstate="print"/>
          <a:srcRect/>
          <a:stretch>
            <a:fillRect/>
          </a:stretch>
        </p:blipFill>
        <p:spPr bwMode="auto">
          <a:xfrm>
            <a:off x="1676400" y="1371600"/>
            <a:ext cx="5830888" cy="2011363"/>
          </a:xfrm>
          <a:prstGeom prst="rect">
            <a:avLst/>
          </a:prstGeom>
          <a:noFill/>
          <a:ln w="9525">
            <a:noFill/>
            <a:miter lim="800000"/>
            <a:headEnd/>
            <a:tailEnd/>
          </a:ln>
        </p:spPr>
      </p:pic>
      <p:pic>
        <p:nvPicPr>
          <p:cNvPr id="12295" name="Picture 5"/>
          <p:cNvPicPr>
            <a:picLocks noChangeAspect="1" noChangeArrowheads="1"/>
          </p:cNvPicPr>
          <p:nvPr/>
        </p:nvPicPr>
        <p:blipFill>
          <a:blip r:embed="rId4" cstate="print"/>
          <a:srcRect/>
          <a:stretch>
            <a:fillRect/>
          </a:stretch>
        </p:blipFill>
        <p:spPr bwMode="auto">
          <a:xfrm>
            <a:off x="1676400" y="3671888"/>
            <a:ext cx="5632450" cy="22717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Footer Placeholder 2"/>
          <p:cNvSpPr>
            <a:spLocks noGrp="1"/>
          </p:cNvSpPr>
          <p:nvPr>
            <p:ph type="ftr" sz="quarter" idx="10"/>
          </p:nvPr>
        </p:nvSpPr>
        <p:spPr>
          <a:noFill/>
        </p:spPr>
        <p:txBody>
          <a:bodyPr/>
          <a:lstStyle/>
          <a:p>
            <a:r>
              <a:rPr lang="en-US" smtClean="0"/>
              <a:t>Operations  --  Prof. Juran</a:t>
            </a:r>
          </a:p>
        </p:txBody>
      </p:sp>
      <p:sp>
        <p:nvSpPr>
          <p:cNvPr id="13315" name="Slide Number Placeholder 3"/>
          <p:cNvSpPr>
            <a:spLocks noGrp="1"/>
          </p:cNvSpPr>
          <p:nvPr>
            <p:ph type="sldNum" sz="quarter" idx="11"/>
          </p:nvPr>
        </p:nvSpPr>
        <p:spPr>
          <a:noFill/>
        </p:spPr>
        <p:txBody>
          <a:bodyPr/>
          <a:lstStyle/>
          <a:p>
            <a:fld id="{FA48CA41-8D22-400B-9D96-936DE19D10F7}" type="slidenum">
              <a:rPr lang="en-US" smtClean="0"/>
              <a:pPr/>
              <a:t>12</a:t>
            </a:fld>
            <a:endParaRPr lang="en-US" smtClean="0"/>
          </a:p>
        </p:txBody>
      </p:sp>
      <p:sp>
        <p:nvSpPr>
          <p:cNvPr id="13316" name="Rectangle 2"/>
          <p:cNvSpPr>
            <a:spLocks noChangeArrowheads="1"/>
          </p:cNvSpPr>
          <p:nvPr/>
        </p:nvSpPr>
        <p:spPr bwMode="auto">
          <a:xfrm>
            <a:off x="3017838" y="2576513"/>
            <a:ext cx="9144000" cy="0"/>
          </a:xfrm>
          <a:prstGeom prst="rect">
            <a:avLst/>
          </a:prstGeom>
          <a:noFill/>
          <a:ln w="9525">
            <a:noFill/>
            <a:miter lim="800000"/>
            <a:headEnd/>
            <a:tailEnd/>
          </a:ln>
        </p:spPr>
        <p:txBody>
          <a:bodyPr>
            <a:spAutoFit/>
          </a:bodyPr>
          <a:lstStyle/>
          <a:p>
            <a:endParaRPr lang="en-US"/>
          </a:p>
        </p:txBody>
      </p:sp>
      <p:sp>
        <p:nvSpPr>
          <p:cNvPr id="13317" name="Rectangle 3"/>
          <p:cNvSpPr>
            <a:spLocks noGrp="1" noChangeArrowheads="1"/>
          </p:cNvSpPr>
          <p:nvPr>
            <p:ph type="title"/>
          </p:nvPr>
        </p:nvSpPr>
        <p:spPr/>
        <p:txBody>
          <a:bodyPr/>
          <a:lstStyle/>
          <a:p>
            <a:pPr eaLnBrk="1" hangingPunct="1"/>
            <a:r>
              <a:rPr lang="en-US" smtClean="0"/>
              <a:t>Example: Coin Toss</a:t>
            </a:r>
          </a:p>
        </p:txBody>
      </p:sp>
      <p:sp>
        <p:nvSpPr>
          <p:cNvPr id="13318" name="Rectangle 4"/>
          <p:cNvSpPr>
            <a:spLocks noChangeArrowheads="1"/>
          </p:cNvSpPr>
          <p:nvPr/>
        </p:nvSpPr>
        <p:spPr bwMode="auto">
          <a:xfrm>
            <a:off x="685800" y="1981200"/>
            <a:ext cx="7696200" cy="2209800"/>
          </a:xfrm>
          <a:prstGeom prst="rect">
            <a:avLst/>
          </a:prstGeom>
          <a:noFill/>
          <a:ln w="9525">
            <a:noFill/>
            <a:miter lim="800000"/>
            <a:headEnd/>
            <a:tailEnd/>
          </a:ln>
        </p:spPr>
        <p:txBody>
          <a:bodyPr>
            <a:spAutoFit/>
          </a:bodyPr>
          <a:lstStyle/>
          <a:p>
            <a:pPr algn="l">
              <a:spcBef>
                <a:spcPct val="10000"/>
              </a:spcBef>
              <a:spcAft>
                <a:spcPct val="10000"/>
              </a:spcAft>
            </a:pPr>
            <a:r>
              <a:rPr lang="en-US">
                <a:ea typeface="MS Mincho" pitchFamily="49" charset="-128"/>
              </a:rPr>
              <a:t>Imagine a game where you flip a coin once. </a:t>
            </a:r>
          </a:p>
          <a:p>
            <a:pPr algn="l">
              <a:spcBef>
                <a:spcPct val="10000"/>
              </a:spcBef>
              <a:spcAft>
                <a:spcPct val="10000"/>
              </a:spcAft>
            </a:pPr>
            <a:r>
              <a:rPr lang="en-US">
                <a:ea typeface="MS Mincho" pitchFamily="49" charset="-128"/>
              </a:rPr>
              <a:t>If you get “heads”, you win $3.00  </a:t>
            </a:r>
          </a:p>
          <a:p>
            <a:pPr algn="l">
              <a:spcBef>
                <a:spcPct val="10000"/>
              </a:spcBef>
              <a:spcAft>
                <a:spcPct val="10000"/>
              </a:spcAft>
            </a:pPr>
            <a:r>
              <a:rPr lang="en-US"/>
              <a:t>If you get “tails”, you lose $1.00</a:t>
            </a:r>
          </a:p>
          <a:p>
            <a:pPr algn="l">
              <a:spcBef>
                <a:spcPct val="10000"/>
              </a:spcBef>
              <a:spcAft>
                <a:spcPct val="10000"/>
              </a:spcAft>
            </a:pPr>
            <a:r>
              <a:rPr lang="en-US"/>
              <a:t>The coin is not fair; it lands on “heads” 35% of the time</a:t>
            </a:r>
          </a:p>
          <a:p>
            <a:pPr algn="l">
              <a:spcBef>
                <a:spcPct val="10000"/>
              </a:spcBef>
              <a:spcAft>
                <a:spcPct val="10000"/>
              </a:spcAft>
            </a:pPr>
            <a:r>
              <a:rPr lang="en-US"/>
              <a:t>What is the expected value of this game?</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Footer Placeholder 2"/>
          <p:cNvSpPr>
            <a:spLocks noGrp="1"/>
          </p:cNvSpPr>
          <p:nvPr>
            <p:ph type="ftr" sz="quarter" idx="10"/>
          </p:nvPr>
        </p:nvSpPr>
        <p:spPr>
          <a:noFill/>
        </p:spPr>
        <p:txBody>
          <a:bodyPr/>
          <a:lstStyle/>
          <a:p>
            <a:r>
              <a:rPr lang="en-US" smtClean="0"/>
              <a:t>Operations  --  Prof. Juran</a:t>
            </a:r>
          </a:p>
        </p:txBody>
      </p:sp>
      <p:sp>
        <p:nvSpPr>
          <p:cNvPr id="14339" name="Slide Number Placeholder 3"/>
          <p:cNvSpPr>
            <a:spLocks noGrp="1"/>
          </p:cNvSpPr>
          <p:nvPr>
            <p:ph type="sldNum" sz="quarter" idx="11"/>
          </p:nvPr>
        </p:nvSpPr>
        <p:spPr>
          <a:noFill/>
        </p:spPr>
        <p:txBody>
          <a:bodyPr/>
          <a:lstStyle/>
          <a:p>
            <a:fld id="{E15595DD-9F61-4278-9A9A-79DDCD346C33}" type="slidenum">
              <a:rPr lang="en-US" smtClean="0"/>
              <a:pPr/>
              <a:t>13</a:t>
            </a:fld>
            <a:endParaRPr lang="en-US" smtClean="0"/>
          </a:p>
        </p:txBody>
      </p:sp>
      <p:sp>
        <p:nvSpPr>
          <p:cNvPr id="14340" name="Rectangle 2"/>
          <p:cNvSpPr>
            <a:spLocks noChangeArrowheads="1"/>
          </p:cNvSpPr>
          <p:nvPr/>
        </p:nvSpPr>
        <p:spPr bwMode="auto">
          <a:xfrm>
            <a:off x="3017838" y="2576513"/>
            <a:ext cx="9144000" cy="0"/>
          </a:xfrm>
          <a:prstGeom prst="rect">
            <a:avLst/>
          </a:prstGeom>
          <a:noFill/>
          <a:ln w="9525">
            <a:noFill/>
            <a:miter lim="800000"/>
            <a:headEnd/>
            <a:tailEnd/>
          </a:ln>
        </p:spPr>
        <p:txBody>
          <a:bodyPr>
            <a:spAutoFit/>
          </a:bodyPr>
          <a:lstStyle/>
          <a:p>
            <a:endParaRPr lang="en-US"/>
          </a:p>
        </p:txBody>
      </p:sp>
      <p:sp>
        <p:nvSpPr>
          <p:cNvPr id="14341" name="Rectangle 3"/>
          <p:cNvSpPr>
            <a:spLocks noGrp="1" noChangeArrowheads="1"/>
          </p:cNvSpPr>
          <p:nvPr>
            <p:ph type="title"/>
          </p:nvPr>
        </p:nvSpPr>
        <p:spPr/>
        <p:txBody>
          <a:bodyPr/>
          <a:lstStyle/>
          <a:p>
            <a:pPr eaLnBrk="1" hangingPunct="1"/>
            <a:r>
              <a:rPr lang="en-US" smtClean="0"/>
              <a:t>Simulation “By Hand”</a:t>
            </a:r>
          </a:p>
        </p:txBody>
      </p:sp>
      <p:sp>
        <p:nvSpPr>
          <p:cNvPr id="14342" name="Rectangle 4"/>
          <p:cNvSpPr>
            <a:spLocks noChangeArrowheads="1"/>
          </p:cNvSpPr>
          <p:nvPr/>
        </p:nvSpPr>
        <p:spPr bwMode="auto">
          <a:xfrm>
            <a:off x="685800" y="1981200"/>
            <a:ext cx="7696200" cy="2574925"/>
          </a:xfrm>
          <a:prstGeom prst="rect">
            <a:avLst/>
          </a:prstGeom>
          <a:noFill/>
          <a:ln w="9525">
            <a:noFill/>
            <a:miter lim="800000"/>
            <a:headEnd/>
            <a:tailEnd/>
          </a:ln>
        </p:spPr>
        <p:txBody>
          <a:bodyPr>
            <a:spAutoFit/>
          </a:bodyPr>
          <a:lstStyle/>
          <a:p>
            <a:pPr marL="225425" indent="-225425" algn="l">
              <a:spcBef>
                <a:spcPct val="10000"/>
              </a:spcBef>
              <a:spcAft>
                <a:spcPct val="10000"/>
              </a:spcAft>
            </a:pPr>
            <a:r>
              <a:rPr lang="en-US">
                <a:ea typeface="MS Mincho" pitchFamily="49" charset="-128"/>
              </a:rPr>
              <a:t>Set up a spreadsheet model</a:t>
            </a:r>
          </a:p>
          <a:p>
            <a:pPr marL="225425" indent="-225425" algn="l">
              <a:spcBef>
                <a:spcPct val="10000"/>
              </a:spcBef>
              <a:spcAft>
                <a:spcPct val="10000"/>
              </a:spcAft>
            </a:pPr>
            <a:r>
              <a:rPr lang="en-US">
                <a:ea typeface="MS Mincho" pitchFamily="49" charset="-128"/>
              </a:rPr>
              <a:t>Add an element of randomness</a:t>
            </a:r>
          </a:p>
          <a:p>
            <a:pPr marL="688975" lvl="1" indent="-231775" algn="l">
              <a:spcBef>
                <a:spcPct val="10000"/>
              </a:spcBef>
              <a:spcAft>
                <a:spcPct val="10000"/>
              </a:spcAft>
              <a:buFontTx/>
              <a:buChar char="•"/>
            </a:pPr>
            <a:r>
              <a:rPr lang="en-US">
                <a:ea typeface="MS Mincho" pitchFamily="49" charset="-128"/>
              </a:rPr>
              <a:t>Excel built-in random number generator</a:t>
            </a:r>
          </a:p>
          <a:p>
            <a:pPr marL="688975" lvl="1" indent="-231775" algn="l">
              <a:spcBef>
                <a:spcPct val="10000"/>
              </a:spcBef>
              <a:spcAft>
                <a:spcPct val="10000"/>
              </a:spcAft>
              <a:buFontTx/>
              <a:buChar char="•"/>
            </a:pPr>
            <a:r>
              <a:rPr lang="en-US">
                <a:ea typeface="MS Mincho" pitchFamily="49" charset="-128"/>
              </a:rPr>
              <a:t>Use F9 key to create repetitive iterations of the random system (“realizations”)</a:t>
            </a:r>
          </a:p>
          <a:p>
            <a:pPr marL="225425" indent="-225425" algn="l">
              <a:spcBef>
                <a:spcPct val="10000"/>
              </a:spcBef>
              <a:spcAft>
                <a:spcPct val="10000"/>
              </a:spcAft>
            </a:pPr>
            <a:r>
              <a:rPr lang="en-US"/>
              <a:t>Keep track of the results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ooter Placeholder 1"/>
          <p:cNvSpPr>
            <a:spLocks noGrp="1"/>
          </p:cNvSpPr>
          <p:nvPr>
            <p:ph type="ftr" sz="quarter" idx="10"/>
          </p:nvPr>
        </p:nvSpPr>
        <p:spPr>
          <a:noFill/>
        </p:spPr>
        <p:txBody>
          <a:bodyPr/>
          <a:lstStyle/>
          <a:p>
            <a:r>
              <a:rPr lang="en-US" smtClean="0"/>
              <a:t>Operations  --  Prof. Juran</a:t>
            </a:r>
          </a:p>
        </p:txBody>
      </p:sp>
      <p:sp>
        <p:nvSpPr>
          <p:cNvPr id="15363" name="Slide Number Placeholder 2"/>
          <p:cNvSpPr>
            <a:spLocks noGrp="1"/>
          </p:cNvSpPr>
          <p:nvPr>
            <p:ph type="sldNum" sz="quarter" idx="11"/>
          </p:nvPr>
        </p:nvSpPr>
        <p:spPr>
          <a:noFill/>
        </p:spPr>
        <p:txBody>
          <a:bodyPr/>
          <a:lstStyle/>
          <a:p>
            <a:fld id="{C477FCF3-C58C-4F13-8834-98B63FF6A65E}" type="slidenum">
              <a:rPr lang="en-US" smtClean="0"/>
              <a:pPr/>
              <a:t>14</a:t>
            </a:fld>
            <a:endParaRPr lang="en-US" smtClean="0"/>
          </a:p>
        </p:txBody>
      </p:sp>
      <p:pic>
        <p:nvPicPr>
          <p:cNvPr id="15364" name="Picture 2"/>
          <p:cNvPicPr>
            <a:picLocks noChangeAspect="1" noChangeArrowheads="1"/>
          </p:cNvPicPr>
          <p:nvPr/>
        </p:nvPicPr>
        <p:blipFill>
          <a:blip r:embed="rId3" cstate="print"/>
          <a:srcRect/>
          <a:stretch>
            <a:fillRect/>
          </a:stretch>
        </p:blipFill>
        <p:spPr bwMode="auto">
          <a:xfrm>
            <a:off x="609600" y="1939925"/>
            <a:ext cx="7934325" cy="18907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Footer Placeholder 3"/>
          <p:cNvSpPr>
            <a:spLocks noGrp="1"/>
          </p:cNvSpPr>
          <p:nvPr>
            <p:ph type="ftr" sz="quarter" idx="10"/>
          </p:nvPr>
        </p:nvSpPr>
        <p:spPr>
          <a:noFill/>
        </p:spPr>
        <p:txBody>
          <a:bodyPr/>
          <a:lstStyle/>
          <a:p>
            <a:r>
              <a:rPr lang="en-US" smtClean="0"/>
              <a:t>Operations  --  Prof. Juran</a:t>
            </a:r>
          </a:p>
        </p:txBody>
      </p:sp>
      <p:sp>
        <p:nvSpPr>
          <p:cNvPr id="16387" name="Slide Number Placeholder 4"/>
          <p:cNvSpPr>
            <a:spLocks noGrp="1"/>
          </p:cNvSpPr>
          <p:nvPr>
            <p:ph type="sldNum" sz="quarter" idx="11"/>
          </p:nvPr>
        </p:nvSpPr>
        <p:spPr>
          <a:noFill/>
        </p:spPr>
        <p:txBody>
          <a:bodyPr/>
          <a:lstStyle/>
          <a:p>
            <a:fld id="{B875689A-0235-4444-8BD9-7D3F6356359F}" type="slidenum">
              <a:rPr lang="en-US" smtClean="0"/>
              <a:pPr/>
              <a:t>15</a:t>
            </a:fld>
            <a:endParaRPr lang="en-US" smtClean="0"/>
          </a:p>
        </p:txBody>
      </p:sp>
      <p:sp>
        <p:nvSpPr>
          <p:cNvPr id="16388" name="Rectangle 2"/>
          <p:cNvSpPr>
            <a:spLocks noChangeArrowheads="1"/>
          </p:cNvSpPr>
          <p:nvPr/>
        </p:nvSpPr>
        <p:spPr bwMode="auto">
          <a:xfrm>
            <a:off x="3017838" y="2576513"/>
            <a:ext cx="9144000" cy="0"/>
          </a:xfrm>
          <a:prstGeom prst="rect">
            <a:avLst/>
          </a:prstGeom>
          <a:noFill/>
          <a:ln w="9525">
            <a:noFill/>
            <a:miter lim="800000"/>
            <a:headEnd/>
            <a:tailEnd/>
          </a:ln>
        </p:spPr>
        <p:txBody>
          <a:bodyPr>
            <a:spAutoFit/>
          </a:bodyPr>
          <a:lstStyle/>
          <a:p>
            <a:endParaRPr lang="en-US"/>
          </a:p>
        </p:txBody>
      </p:sp>
      <p:sp>
        <p:nvSpPr>
          <p:cNvPr id="16389" name="Rectangle 3"/>
          <p:cNvSpPr>
            <a:spLocks noGrp="1" noChangeArrowheads="1"/>
          </p:cNvSpPr>
          <p:nvPr>
            <p:ph type="title"/>
          </p:nvPr>
        </p:nvSpPr>
        <p:spPr>
          <a:xfrm>
            <a:off x="685800" y="228600"/>
            <a:ext cx="7772400" cy="1143000"/>
          </a:xfrm>
        </p:spPr>
        <p:txBody>
          <a:bodyPr/>
          <a:lstStyle/>
          <a:p>
            <a:pPr eaLnBrk="1" hangingPunct="1"/>
            <a:r>
              <a:rPr lang="en-US" sz="3600" smtClean="0"/>
              <a:t>What Does =RAND() Do?</a:t>
            </a:r>
          </a:p>
        </p:txBody>
      </p:sp>
      <p:sp>
        <p:nvSpPr>
          <p:cNvPr id="16390" name="Rectangle 4"/>
          <p:cNvSpPr>
            <a:spLocks noChangeArrowheads="1"/>
          </p:cNvSpPr>
          <p:nvPr/>
        </p:nvSpPr>
        <p:spPr bwMode="auto">
          <a:xfrm>
            <a:off x="685800" y="1371600"/>
            <a:ext cx="7696200" cy="4400550"/>
          </a:xfrm>
          <a:prstGeom prst="rect">
            <a:avLst/>
          </a:prstGeom>
          <a:noFill/>
          <a:ln w="9525">
            <a:noFill/>
            <a:miter lim="800000"/>
            <a:headEnd/>
            <a:tailEnd/>
          </a:ln>
        </p:spPr>
        <p:txBody>
          <a:bodyPr>
            <a:spAutoFit/>
          </a:bodyPr>
          <a:lstStyle/>
          <a:p>
            <a:pPr marL="225425" indent="-225425" algn="l">
              <a:spcBef>
                <a:spcPct val="10000"/>
              </a:spcBef>
              <a:spcAft>
                <a:spcPct val="10000"/>
              </a:spcAft>
            </a:pPr>
            <a:r>
              <a:rPr lang="en-US">
                <a:ea typeface="MS Mincho" pitchFamily="49" charset="-128"/>
              </a:rPr>
              <a:t>Uniform random number between 0 and 1</a:t>
            </a:r>
          </a:p>
          <a:p>
            <a:pPr marL="225425" indent="-225425" algn="l">
              <a:spcBef>
                <a:spcPct val="10000"/>
              </a:spcBef>
              <a:spcAft>
                <a:spcPct val="10000"/>
              </a:spcAft>
            </a:pPr>
            <a:r>
              <a:rPr lang="en-US">
                <a:ea typeface="MS Mincho" pitchFamily="49" charset="-128"/>
              </a:rPr>
              <a:t>Never below 0; never above 1</a:t>
            </a:r>
          </a:p>
          <a:p>
            <a:pPr marL="225425" indent="-225425" algn="l">
              <a:spcBef>
                <a:spcPct val="10000"/>
              </a:spcBef>
              <a:spcAft>
                <a:spcPct val="10000"/>
              </a:spcAft>
            </a:pPr>
            <a:r>
              <a:rPr lang="en-US">
                <a:ea typeface="MS Mincho" pitchFamily="49" charset="-128"/>
              </a:rPr>
              <a:t>All values between 0 and 1 are equally likely</a:t>
            </a:r>
          </a:p>
          <a:p>
            <a:pPr marL="225425" indent="-225425" algn="l">
              <a:spcBef>
                <a:spcPct val="10000"/>
              </a:spcBef>
              <a:spcAft>
                <a:spcPct val="10000"/>
              </a:spcAft>
            </a:pPr>
            <a:endParaRPr lang="en-US">
              <a:ea typeface="MS Mincho" pitchFamily="49" charset="-128"/>
            </a:endParaRPr>
          </a:p>
          <a:p>
            <a:pPr marL="225425" indent="-225425" algn="l">
              <a:spcBef>
                <a:spcPct val="10000"/>
              </a:spcBef>
              <a:spcAft>
                <a:spcPct val="10000"/>
              </a:spcAft>
            </a:pPr>
            <a:endParaRPr lang="en-US">
              <a:ea typeface="MS Mincho" pitchFamily="49" charset="-128"/>
            </a:endParaRPr>
          </a:p>
          <a:p>
            <a:pPr marL="225425" indent="-225425" algn="l">
              <a:spcBef>
                <a:spcPct val="10000"/>
              </a:spcBef>
              <a:spcAft>
                <a:spcPct val="10000"/>
              </a:spcAft>
            </a:pPr>
            <a:endParaRPr lang="en-US">
              <a:ea typeface="MS Mincho" pitchFamily="49" charset="-128"/>
            </a:endParaRPr>
          </a:p>
          <a:p>
            <a:pPr marL="225425" indent="-225425" algn="l">
              <a:spcBef>
                <a:spcPct val="10000"/>
              </a:spcBef>
              <a:spcAft>
                <a:spcPct val="10000"/>
              </a:spcAft>
            </a:pPr>
            <a:endParaRPr lang="en-US">
              <a:ea typeface="MS Mincho" pitchFamily="49" charset="-128"/>
            </a:endParaRPr>
          </a:p>
          <a:p>
            <a:pPr marL="225425" indent="-225425" algn="l">
              <a:spcBef>
                <a:spcPct val="10000"/>
              </a:spcBef>
              <a:spcAft>
                <a:spcPct val="10000"/>
              </a:spcAft>
            </a:pPr>
            <a:endParaRPr lang="en-US">
              <a:ea typeface="MS Mincho" pitchFamily="49" charset="-128"/>
            </a:endParaRPr>
          </a:p>
          <a:p>
            <a:pPr marL="225425" indent="-225425" algn="l">
              <a:spcBef>
                <a:spcPct val="10000"/>
              </a:spcBef>
              <a:spcAft>
                <a:spcPct val="10000"/>
              </a:spcAft>
            </a:pPr>
            <a:endParaRPr lang="en-US">
              <a:ea typeface="MS Mincho" pitchFamily="49" charset="-128"/>
            </a:endParaRPr>
          </a:p>
          <a:p>
            <a:pPr marL="225425" indent="-225425">
              <a:spcBef>
                <a:spcPct val="10000"/>
              </a:spcBef>
              <a:spcAft>
                <a:spcPct val="10000"/>
              </a:spcAft>
            </a:pPr>
            <a:r>
              <a:rPr lang="en-US" i="1">
                <a:ea typeface="MS Mincho" pitchFamily="49" charset="-128"/>
              </a:rPr>
              <a:t>P</a:t>
            </a:r>
            <a:r>
              <a:rPr lang="en-US">
                <a:ea typeface="MS Mincho" pitchFamily="49" charset="-128"/>
              </a:rPr>
              <a:t>(</a:t>
            </a:r>
            <a:r>
              <a:rPr lang="en-US" i="1">
                <a:ea typeface="MS Mincho" pitchFamily="49" charset="-128"/>
              </a:rPr>
              <a:t>X</a:t>
            </a:r>
            <a:r>
              <a:rPr lang="en-US">
                <a:ea typeface="MS Mincho" pitchFamily="49" charset="-128"/>
              </a:rPr>
              <a:t>&lt;0.35) = 0.35</a:t>
            </a:r>
          </a:p>
        </p:txBody>
      </p:sp>
      <p:grpSp>
        <p:nvGrpSpPr>
          <p:cNvPr id="16391" name="Group 5"/>
          <p:cNvGrpSpPr>
            <a:grpSpLocks/>
          </p:cNvGrpSpPr>
          <p:nvPr/>
        </p:nvGrpSpPr>
        <p:grpSpPr bwMode="auto">
          <a:xfrm>
            <a:off x="1857375" y="2890838"/>
            <a:ext cx="5686425" cy="2290762"/>
            <a:chOff x="1170" y="1821"/>
            <a:chExt cx="3582" cy="1443"/>
          </a:xfrm>
        </p:grpSpPr>
        <p:pic>
          <p:nvPicPr>
            <p:cNvPr id="16392" name="Picture 6"/>
            <p:cNvPicPr>
              <a:picLocks noChangeAspect="1" noChangeArrowheads="1"/>
            </p:cNvPicPr>
            <p:nvPr/>
          </p:nvPicPr>
          <p:blipFill>
            <a:blip r:embed="rId3" cstate="print"/>
            <a:srcRect/>
            <a:stretch>
              <a:fillRect/>
            </a:stretch>
          </p:blipFill>
          <p:spPr bwMode="auto">
            <a:xfrm>
              <a:off x="1170" y="1821"/>
              <a:ext cx="3582" cy="1443"/>
            </a:xfrm>
            <a:prstGeom prst="rect">
              <a:avLst/>
            </a:prstGeom>
            <a:noFill/>
            <a:ln w="9525">
              <a:noFill/>
              <a:miter lim="800000"/>
              <a:headEnd/>
              <a:tailEnd/>
            </a:ln>
          </p:spPr>
        </p:pic>
        <p:sp>
          <p:nvSpPr>
            <p:cNvPr id="16393" name="Rectangle 7"/>
            <p:cNvSpPr>
              <a:spLocks noChangeArrowheads="1"/>
            </p:cNvSpPr>
            <p:nvPr/>
          </p:nvSpPr>
          <p:spPr bwMode="auto">
            <a:xfrm>
              <a:off x="1968" y="2592"/>
              <a:ext cx="452" cy="288"/>
            </a:xfrm>
            <a:prstGeom prst="rect">
              <a:avLst/>
            </a:prstGeom>
            <a:noFill/>
            <a:ln w="9525">
              <a:noFill/>
              <a:miter lim="800000"/>
              <a:headEnd/>
              <a:tailEnd/>
            </a:ln>
          </p:spPr>
          <p:txBody>
            <a:bodyPr wrap="none">
              <a:spAutoFit/>
            </a:bodyPr>
            <a:lstStyle/>
            <a:p>
              <a:pPr algn="l">
                <a:spcBef>
                  <a:spcPct val="10000"/>
                </a:spcBef>
                <a:spcAft>
                  <a:spcPct val="10000"/>
                </a:spcAft>
              </a:pPr>
              <a:r>
                <a:rPr lang="en-US"/>
                <a:t>0.35</a:t>
              </a:r>
            </a:p>
          </p:txBody>
        </p:sp>
        <p:sp>
          <p:nvSpPr>
            <p:cNvPr id="16394" name="Rectangle 8"/>
            <p:cNvSpPr>
              <a:spLocks noChangeArrowheads="1"/>
            </p:cNvSpPr>
            <p:nvPr/>
          </p:nvSpPr>
          <p:spPr bwMode="auto">
            <a:xfrm>
              <a:off x="3196" y="2592"/>
              <a:ext cx="452" cy="288"/>
            </a:xfrm>
            <a:prstGeom prst="rect">
              <a:avLst/>
            </a:prstGeom>
            <a:noFill/>
            <a:ln w="9525">
              <a:noFill/>
              <a:miter lim="800000"/>
              <a:headEnd/>
              <a:tailEnd/>
            </a:ln>
          </p:spPr>
          <p:txBody>
            <a:bodyPr wrap="none">
              <a:spAutoFit/>
            </a:bodyPr>
            <a:lstStyle/>
            <a:p>
              <a:pPr algn="l">
                <a:spcBef>
                  <a:spcPct val="10000"/>
                </a:spcBef>
                <a:spcAft>
                  <a:spcPct val="10000"/>
                </a:spcAft>
              </a:pPr>
              <a:r>
                <a:rPr lang="en-US"/>
                <a:t>0.65</a:t>
              </a:r>
            </a:p>
          </p:txBody>
        </p:sp>
      </p:gr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Footer Placeholder 3"/>
          <p:cNvSpPr>
            <a:spLocks noGrp="1"/>
          </p:cNvSpPr>
          <p:nvPr>
            <p:ph type="ftr" sz="quarter" idx="10"/>
          </p:nvPr>
        </p:nvSpPr>
        <p:spPr>
          <a:noFill/>
        </p:spPr>
        <p:txBody>
          <a:bodyPr/>
          <a:lstStyle/>
          <a:p>
            <a:r>
              <a:rPr lang="en-US" smtClean="0"/>
              <a:t>Operations  --  Prof. Juran</a:t>
            </a:r>
          </a:p>
        </p:txBody>
      </p:sp>
      <p:sp>
        <p:nvSpPr>
          <p:cNvPr id="17411" name="Slide Number Placeholder 4"/>
          <p:cNvSpPr>
            <a:spLocks noGrp="1"/>
          </p:cNvSpPr>
          <p:nvPr>
            <p:ph type="sldNum" sz="quarter" idx="11"/>
          </p:nvPr>
        </p:nvSpPr>
        <p:spPr>
          <a:noFill/>
        </p:spPr>
        <p:txBody>
          <a:bodyPr/>
          <a:lstStyle/>
          <a:p>
            <a:fld id="{60F3372D-1EA1-4002-994E-E314AFEE734F}" type="slidenum">
              <a:rPr lang="en-US" smtClean="0"/>
              <a:pPr/>
              <a:t>16</a:t>
            </a:fld>
            <a:endParaRPr lang="en-US" smtClean="0"/>
          </a:p>
        </p:txBody>
      </p:sp>
      <p:sp>
        <p:nvSpPr>
          <p:cNvPr id="17412" name="Rectangle 2"/>
          <p:cNvSpPr>
            <a:spLocks noChangeArrowheads="1"/>
          </p:cNvSpPr>
          <p:nvPr/>
        </p:nvSpPr>
        <p:spPr bwMode="auto">
          <a:xfrm>
            <a:off x="3017838" y="2576513"/>
            <a:ext cx="9144000" cy="0"/>
          </a:xfrm>
          <a:prstGeom prst="rect">
            <a:avLst/>
          </a:prstGeom>
          <a:noFill/>
          <a:ln w="9525">
            <a:noFill/>
            <a:miter lim="800000"/>
            <a:headEnd/>
            <a:tailEnd/>
          </a:ln>
        </p:spPr>
        <p:txBody>
          <a:bodyPr>
            <a:spAutoFit/>
          </a:bodyPr>
          <a:lstStyle/>
          <a:p>
            <a:endParaRPr lang="en-US"/>
          </a:p>
        </p:txBody>
      </p:sp>
      <p:sp>
        <p:nvSpPr>
          <p:cNvPr id="17413" name="Rectangle 3"/>
          <p:cNvSpPr>
            <a:spLocks noGrp="1" noChangeArrowheads="1"/>
          </p:cNvSpPr>
          <p:nvPr>
            <p:ph type="title"/>
          </p:nvPr>
        </p:nvSpPr>
        <p:spPr>
          <a:xfrm>
            <a:off x="685800" y="228600"/>
            <a:ext cx="7772400" cy="1143000"/>
          </a:xfrm>
        </p:spPr>
        <p:txBody>
          <a:bodyPr/>
          <a:lstStyle/>
          <a:p>
            <a:pPr eaLnBrk="1" hangingPunct="1"/>
            <a:r>
              <a:rPr lang="en-US" sz="3600" smtClean="0"/>
              <a:t>What Does =IF Do?</a:t>
            </a:r>
          </a:p>
        </p:txBody>
      </p:sp>
      <p:sp>
        <p:nvSpPr>
          <p:cNvPr id="17414" name="Rectangle 4"/>
          <p:cNvSpPr>
            <a:spLocks noChangeArrowheads="1"/>
          </p:cNvSpPr>
          <p:nvPr/>
        </p:nvSpPr>
        <p:spPr bwMode="auto">
          <a:xfrm>
            <a:off x="685800" y="1371600"/>
            <a:ext cx="7696200" cy="2063750"/>
          </a:xfrm>
          <a:prstGeom prst="rect">
            <a:avLst/>
          </a:prstGeom>
          <a:noFill/>
          <a:ln w="9525">
            <a:noFill/>
            <a:miter lim="800000"/>
            <a:headEnd/>
            <a:tailEnd/>
          </a:ln>
        </p:spPr>
        <p:txBody>
          <a:bodyPr>
            <a:spAutoFit/>
          </a:bodyPr>
          <a:lstStyle/>
          <a:p>
            <a:pPr algn="l">
              <a:spcBef>
                <a:spcPct val="10000"/>
              </a:spcBef>
              <a:spcAft>
                <a:spcPct val="10000"/>
              </a:spcAft>
            </a:pPr>
            <a:r>
              <a:rPr lang="en-US">
                <a:ea typeface="MS Mincho" pitchFamily="49" charset="-128"/>
              </a:rPr>
              <a:t>Evaluates a logical expression (true or false)</a:t>
            </a:r>
          </a:p>
          <a:p>
            <a:pPr algn="l">
              <a:spcBef>
                <a:spcPct val="10000"/>
              </a:spcBef>
              <a:spcAft>
                <a:spcPct val="10000"/>
              </a:spcAft>
            </a:pPr>
            <a:r>
              <a:rPr lang="en-US">
                <a:ea typeface="MS Mincho" pitchFamily="49" charset="-128"/>
              </a:rPr>
              <a:t>Gives one result for true and a different result for false</a:t>
            </a:r>
          </a:p>
          <a:p>
            <a:pPr algn="l">
              <a:spcBef>
                <a:spcPct val="10000"/>
              </a:spcBef>
              <a:spcAft>
                <a:spcPct val="10000"/>
              </a:spcAft>
            </a:pPr>
            <a:r>
              <a:rPr lang="en-US">
                <a:ea typeface="MS Mincho" pitchFamily="49" charset="-128"/>
              </a:rPr>
              <a:t>In our “coin” model, RAND and IF work together to generate heads and tails (and profits and losses) from a specific probability distribution</a:t>
            </a:r>
          </a:p>
        </p:txBody>
      </p:sp>
      <p:pic>
        <p:nvPicPr>
          <p:cNvPr id="17415" name="Picture 5"/>
          <p:cNvPicPr>
            <a:picLocks noGrp="1" noChangeAspect="1" noChangeArrowheads="1"/>
          </p:cNvPicPr>
          <p:nvPr>
            <p:ph idx="1"/>
          </p:nvPr>
        </p:nvPicPr>
        <p:blipFill>
          <a:blip r:embed="rId3" cstate="print"/>
          <a:srcRect/>
          <a:stretch>
            <a:fillRect/>
          </a:stretch>
        </p:blipFill>
        <p:spPr>
          <a:xfrm>
            <a:off x="1285875" y="3657600"/>
            <a:ext cx="6638925" cy="1581150"/>
          </a:xfr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Footer Placeholder 4"/>
          <p:cNvSpPr>
            <a:spLocks noGrp="1"/>
          </p:cNvSpPr>
          <p:nvPr>
            <p:ph type="ftr" sz="quarter" idx="10"/>
          </p:nvPr>
        </p:nvSpPr>
        <p:spPr>
          <a:noFill/>
        </p:spPr>
        <p:txBody>
          <a:bodyPr/>
          <a:lstStyle/>
          <a:p>
            <a:r>
              <a:rPr lang="en-US" smtClean="0"/>
              <a:t>Operations  --  Prof. Juran</a:t>
            </a:r>
          </a:p>
        </p:txBody>
      </p:sp>
      <p:sp>
        <p:nvSpPr>
          <p:cNvPr id="18435" name="Slide Number Placeholder 5"/>
          <p:cNvSpPr>
            <a:spLocks noGrp="1"/>
          </p:cNvSpPr>
          <p:nvPr>
            <p:ph type="sldNum" sz="quarter" idx="11"/>
          </p:nvPr>
        </p:nvSpPr>
        <p:spPr>
          <a:noFill/>
        </p:spPr>
        <p:txBody>
          <a:bodyPr/>
          <a:lstStyle/>
          <a:p>
            <a:fld id="{5DAB19FE-564A-41F3-91CB-9919229145C1}" type="slidenum">
              <a:rPr lang="en-US" smtClean="0"/>
              <a:pPr/>
              <a:t>17</a:t>
            </a:fld>
            <a:endParaRPr lang="en-US" smtClean="0"/>
          </a:p>
        </p:txBody>
      </p:sp>
      <p:sp>
        <p:nvSpPr>
          <p:cNvPr id="18436" name="Rectangle 2"/>
          <p:cNvSpPr>
            <a:spLocks noChangeArrowheads="1"/>
          </p:cNvSpPr>
          <p:nvPr/>
        </p:nvSpPr>
        <p:spPr bwMode="auto">
          <a:xfrm>
            <a:off x="3017838" y="2576513"/>
            <a:ext cx="9144000" cy="0"/>
          </a:xfrm>
          <a:prstGeom prst="rect">
            <a:avLst/>
          </a:prstGeom>
          <a:noFill/>
          <a:ln w="9525">
            <a:noFill/>
            <a:miter lim="800000"/>
            <a:headEnd/>
            <a:tailEnd/>
          </a:ln>
        </p:spPr>
        <p:txBody>
          <a:bodyPr>
            <a:spAutoFit/>
          </a:bodyPr>
          <a:lstStyle/>
          <a:p>
            <a:endParaRPr lang="en-US"/>
          </a:p>
        </p:txBody>
      </p:sp>
      <p:sp>
        <p:nvSpPr>
          <p:cNvPr id="18437" name="Rectangle 3"/>
          <p:cNvSpPr>
            <a:spLocks noGrp="1" noChangeArrowheads="1"/>
          </p:cNvSpPr>
          <p:nvPr>
            <p:ph type="title"/>
          </p:nvPr>
        </p:nvSpPr>
        <p:spPr/>
        <p:txBody>
          <a:bodyPr/>
          <a:lstStyle/>
          <a:p>
            <a:pPr eaLnBrk="1" hangingPunct="1"/>
            <a:r>
              <a:rPr lang="en-US" sz="3600" smtClean="0"/>
              <a:t>Some Random Results</a:t>
            </a:r>
          </a:p>
        </p:txBody>
      </p:sp>
      <p:pic>
        <p:nvPicPr>
          <p:cNvPr id="18438" name="Picture 4"/>
          <p:cNvPicPr>
            <a:picLocks noGrp="1" noChangeAspect="1" noChangeArrowheads="1"/>
          </p:cNvPicPr>
          <p:nvPr>
            <p:ph sz="half" idx="1"/>
          </p:nvPr>
        </p:nvPicPr>
        <p:blipFill>
          <a:blip r:embed="rId3" cstate="print"/>
          <a:srcRect/>
          <a:stretch>
            <a:fillRect/>
          </a:stretch>
        </p:blipFill>
        <p:spPr>
          <a:xfrm>
            <a:off x="690563" y="2590800"/>
            <a:ext cx="3798887" cy="2843213"/>
          </a:xfrm>
          <a:noFill/>
        </p:spPr>
      </p:pic>
      <p:pic>
        <p:nvPicPr>
          <p:cNvPr id="18439" name="Picture 5"/>
          <p:cNvPicPr>
            <a:picLocks noGrp="1" noChangeAspect="1" noChangeArrowheads="1"/>
          </p:cNvPicPr>
          <p:nvPr>
            <p:ph sz="half" idx="2"/>
          </p:nvPr>
        </p:nvPicPr>
        <p:blipFill>
          <a:blip r:embed="rId4" cstate="print"/>
          <a:srcRect/>
          <a:stretch>
            <a:fillRect/>
          </a:stretch>
        </p:blipFill>
        <p:spPr>
          <a:xfrm>
            <a:off x="4652963" y="2590800"/>
            <a:ext cx="3798887" cy="2843213"/>
          </a:xfrm>
          <a:noFill/>
        </p:spPr>
      </p:pic>
      <p:sp>
        <p:nvSpPr>
          <p:cNvPr id="18440" name="Text Box 6"/>
          <p:cNvSpPr txBox="1">
            <a:spLocks noChangeArrowheads="1"/>
          </p:cNvSpPr>
          <p:nvPr/>
        </p:nvSpPr>
        <p:spPr bwMode="auto">
          <a:xfrm>
            <a:off x="762000" y="1828800"/>
            <a:ext cx="4083050" cy="457200"/>
          </a:xfrm>
          <a:prstGeom prst="rect">
            <a:avLst/>
          </a:prstGeom>
          <a:noFill/>
          <a:ln w="9525">
            <a:noFill/>
            <a:miter lim="800000"/>
            <a:headEnd/>
            <a:tailEnd/>
          </a:ln>
        </p:spPr>
        <p:txBody>
          <a:bodyPr wrap="none">
            <a:spAutoFit/>
          </a:bodyPr>
          <a:lstStyle/>
          <a:p>
            <a:pPr algn="l"/>
            <a:r>
              <a:rPr lang="en-US"/>
              <a:t>Sample means from 15 trials:</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Footer Placeholder 3"/>
          <p:cNvSpPr>
            <a:spLocks noGrp="1"/>
          </p:cNvSpPr>
          <p:nvPr>
            <p:ph type="ftr" sz="quarter" idx="10"/>
          </p:nvPr>
        </p:nvSpPr>
        <p:spPr>
          <a:noFill/>
        </p:spPr>
        <p:txBody>
          <a:bodyPr/>
          <a:lstStyle/>
          <a:p>
            <a:r>
              <a:rPr lang="en-US" smtClean="0"/>
              <a:t>Operations  --  Prof. Juran</a:t>
            </a:r>
          </a:p>
        </p:txBody>
      </p:sp>
      <p:sp>
        <p:nvSpPr>
          <p:cNvPr id="19459" name="Slide Number Placeholder 4"/>
          <p:cNvSpPr>
            <a:spLocks noGrp="1"/>
          </p:cNvSpPr>
          <p:nvPr>
            <p:ph type="sldNum" sz="quarter" idx="11"/>
          </p:nvPr>
        </p:nvSpPr>
        <p:spPr>
          <a:noFill/>
        </p:spPr>
        <p:txBody>
          <a:bodyPr/>
          <a:lstStyle/>
          <a:p>
            <a:fld id="{8DCA386A-AA01-49F3-92E0-9FC99162DAD4}" type="slidenum">
              <a:rPr lang="en-US" smtClean="0"/>
              <a:pPr/>
              <a:t>18</a:t>
            </a:fld>
            <a:endParaRPr lang="en-US" smtClean="0"/>
          </a:p>
        </p:txBody>
      </p:sp>
      <p:sp>
        <p:nvSpPr>
          <p:cNvPr id="19460" name="Rectangle 2"/>
          <p:cNvSpPr>
            <a:spLocks noChangeArrowheads="1"/>
          </p:cNvSpPr>
          <p:nvPr/>
        </p:nvSpPr>
        <p:spPr bwMode="auto">
          <a:xfrm>
            <a:off x="3017838" y="2576513"/>
            <a:ext cx="9144000" cy="0"/>
          </a:xfrm>
          <a:prstGeom prst="rect">
            <a:avLst/>
          </a:prstGeom>
          <a:noFill/>
          <a:ln w="9525">
            <a:noFill/>
            <a:miter lim="800000"/>
            <a:headEnd/>
            <a:tailEnd/>
          </a:ln>
        </p:spPr>
        <p:txBody>
          <a:bodyPr>
            <a:spAutoFit/>
          </a:bodyPr>
          <a:lstStyle/>
          <a:p>
            <a:endParaRPr lang="en-US"/>
          </a:p>
        </p:txBody>
      </p:sp>
      <p:sp>
        <p:nvSpPr>
          <p:cNvPr id="19461" name="Rectangle 3"/>
          <p:cNvSpPr>
            <a:spLocks noGrp="1" noChangeArrowheads="1"/>
          </p:cNvSpPr>
          <p:nvPr>
            <p:ph type="title"/>
          </p:nvPr>
        </p:nvSpPr>
        <p:spPr>
          <a:xfrm>
            <a:off x="685800" y="228600"/>
            <a:ext cx="7772400" cy="1143000"/>
          </a:xfrm>
        </p:spPr>
        <p:txBody>
          <a:bodyPr/>
          <a:lstStyle/>
          <a:p>
            <a:pPr eaLnBrk="1" hangingPunct="1"/>
            <a:r>
              <a:rPr lang="en-US" sz="3600" smtClean="0"/>
              <a:t>Problems with this Model</a:t>
            </a:r>
          </a:p>
        </p:txBody>
      </p:sp>
      <p:sp>
        <p:nvSpPr>
          <p:cNvPr id="19462" name="Rectangle 4"/>
          <p:cNvSpPr>
            <a:spLocks noChangeArrowheads="1"/>
          </p:cNvSpPr>
          <p:nvPr/>
        </p:nvSpPr>
        <p:spPr bwMode="auto">
          <a:xfrm>
            <a:off x="685800" y="1371600"/>
            <a:ext cx="7696200" cy="2501900"/>
          </a:xfrm>
          <a:prstGeom prst="rect">
            <a:avLst/>
          </a:prstGeom>
          <a:noFill/>
          <a:ln w="9525">
            <a:noFill/>
            <a:miter lim="800000"/>
            <a:headEnd/>
            <a:tailEnd/>
          </a:ln>
        </p:spPr>
        <p:txBody>
          <a:bodyPr>
            <a:spAutoFit/>
          </a:bodyPr>
          <a:lstStyle/>
          <a:p>
            <a:pPr algn="l">
              <a:spcBef>
                <a:spcPct val="10000"/>
              </a:spcBef>
              <a:spcAft>
                <a:spcPct val="10000"/>
              </a:spcAft>
            </a:pPr>
            <a:r>
              <a:rPr lang="en-US">
                <a:ea typeface="MS Mincho" pitchFamily="49" charset="-128"/>
              </a:rPr>
              <a:t>Hitting F9 thousands of times is tedious</a:t>
            </a:r>
          </a:p>
          <a:p>
            <a:pPr algn="l">
              <a:spcBef>
                <a:spcPct val="10000"/>
              </a:spcBef>
              <a:spcAft>
                <a:spcPct val="10000"/>
              </a:spcAft>
            </a:pPr>
            <a:r>
              <a:rPr lang="en-US">
                <a:ea typeface="MS Mincho" pitchFamily="49" charset="-128"/>
              </a:rPr>
              <a:t>Keeping track of the results (and summary statistics) is even more tedious</a:t>
            </a:r>
          </a:p>
          <a:p>
            <a:pPr algn="l">
              <a:spcBef>
                <a:spcPct val="10000"/>
              </a:spcBef>
              <a:spcAft>
                <a:spcPct val="10000"/>
              </a:spcAft>
            </a:pPr>
            <a:r>
              <a:rPr lang="en-US">
                <a:ea typeface="MS Mincho" pitchFamily="49" charset="-128"/>
              </a:rPr>
              <a:t>What if we want to simulate something other than a uniform distribution between 0 and 1?</a:t>
            </a:r>
          </a:p>
          <a:p>
            <a:pPr algn="l">
              <a:spcBef>
                <a:spcPct val="10000"/>
              </a:spcBef>
              <a:spcAft>
                <a:spcPct val="10000"/>
              </a:spcAft>
            </a:pPr>
            <a:endParaRPr lang="en-US">
              <a:ea typeface="MS Mincho" pitchFamily="49" charset="-128"/>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Footer Placeholder 1"/>
          <p:cNvSpPr>
            <a:spLocks noGrp="1"/>
          </p:cNvSpPr>
          <p:nvPr>
            <p:ph type="ftr" sz="quarter" idx="10"/>
          </p:nvPr>
        </p:nvSpPr>
        <p:spPr>
          <a:noFill/>
        </p:spPr>
        <p:txBody>
          <a:bodyPr/>
          <a:lstStyle/>
          <a:p>
            <a:r>
              <a:rPr lang="en-US" smtClean="0"/>
              <a:t>Operations  --  Prof. Juran</a:t>
            </a:r>
          </a:p>
        </p:txBody>
      </p:sp>
      <p:sp>
        <p:nvSpPr>
          <p:cNvPr id="20483" name="Slide Number Placeholder 2"/>
          <p:cNvSpPr>
            <a:spLocks noGrp="1"/>
          </p:cNvSpPr>
          <p:nvPr>
            <p:ph type="sldNum" sz="quarter" idx="11"/>
          </p:nvPr>
        </p:nvSpPr>
        <p:spPr>
          <a:noFill/>
        </p:spPr>
        <p:txBody>
          <a:bodyPr/>
          <a:lstStyle/>
          <a:p>
            <a:fld id="{92E7AD5D-76A9-4E83-9011-6715ACB5456B}" type="slidenum">
              <a:rPr lang="en-US" smtClean="0"/>
              <a:pPr/>
              <a:t>19</a:t>
            </a:fld>
            <a:endParaRPr lang="en-US" smtClean="0"/>
          </a:p>
        </p:txBody>
      </p:sp>
      <p:pic>
        <p:nvPicPr>
          <p:cNvPr id="20484" name="Picture 2"/>
          <p:cNvPicPr>
            <a:picLocks noChangeAspect="1" noChangeArrowheads="1"/>
          </p:cNvPicPr>
          <p:nvPr/>
        </p:nvPicPr>
        <p:blipFill>
          <a:blip r:embed="rId3" cstate="print"/>
          <a:srcRect/>
          <a:stretch>
            <a:fillRect/>
          </a:stretch>
        </p:blipFill>
        <p:spPr bwMode="auto">
          <a:xfrm>
            <a:off x="914400" y="2057400"/>
            <a:ext cx="3208338" cy="2103438"/>
          </a:xfrm>
          <a:prstGeom prst="rect">
            <a:avLst/>
          </a:prstGeom>
          <a:noFill/>
          <a:ln w="9525">
            <a:solidFill>
              <a:schemeClr val="tx1"/>
            </a:solidFill>
            <a:miter lim="800000"/>
            <a:headEnd/>
            <a:tailEnd/>
          </a:ln>
        </p:spPr>
      </p:pic>
      <p:pic>
        <p:nvPicPr>
          <p:cNvPr id="20485" name="Picture 3"/>
          <p:cNvPicPr>
            <a:picLocks noChangeAspect="1" noChangeArrowheads="1"/>
          </p:cNvPicPr>
          <p:nvPr/>
        </p:nvPicPr>
        <p:blipFill>
          <a:blip r:embed="rId4" cstate="print"/>
          <a:srcRect/>
          <a:stretch>
            <a:fillRect/>
          </a:stretch>
        </p:blipFill>
        <p:spPr bwMode="auto">
          <a:xfrm>
            <a:off x="4648200" y="2057400"/>
            <a:ext cx="3565525" cy="2103438"/>
          </a:xfrm>
          <a:prstGeom prst="rect">
            <a:avLst/>
          </a:prstGeom>
          <a:noFill/>
          <a:ln w="9525">
            <a:solidFill>
              <a:schemeClr val="tx1"/>
            </a:solidFill>
            <a:miter lim="800000"/>
            <a:headEnd/>
            <a:tailEnd/>
          </a:ln>
        </p:spPr>
      </p:pic>
      <p:sp>
        <p:nvSpPr>
          <p:cNvPr id="20486" name="Rectangle 4"/>
          <p:cNvSpPr>
            <a:spLocks noChangeArrowheads="1"/>
          </p:cNvSpPr>
          <p:nvPr/>
        </p:nvSpPr>
        <p:spPr bwMode="auto">
          <a:xfrm>
            <a:off x="685800" y="609600"/>
            <a:ext cx="7772400" cy="1143000"/>
          </a:xfrm>
          <a:prstGeom prst="rect">
            <a:avLst/>
          </a:prstGeom>
          <a:noFill/>
          <a:ln w="9525">
            <a:noFill/>
            <a:miter lim="800000"/>
            <a:headEnd/>
            <a:tailEnd/>
          </a:ln>
        </p:spPr>
        <p:txBody>
          <a:bodyPr anchor="ctr"/>
          <a:lstStyle/>
          <a:p>
            <a:r>
              <a:rPr lang="en-US" sz="4400">
                <a:solidFill>
                  <a:schemeClr val="tx2"/>
                </a:solidFill>
              </a:rPr>
              <a:t>Simulation with Crystal Ball</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Footer Placeholder 2"/>
          <p:cNvSpPr>
            <a:spLocks noGrp="1"/>
          </p:cNvSpPr>
          <p:nvPr>
            <p:ph type="ftr" sz="quarter" idx="10"/>
          </p:nvPr>
        </p:nvSpPr>
        <p:spPr>
          <a:noFill/>
        </p:spPr>
        <p:txBody>
          <a:bodyPr/>
          <a:lstStyle/>
          <a:p>
            <a:r>
              <a:rPr lang="en-US" smtClean="0"/>
              <a:t>Operations  --  Prof. Juran</a:t>
            </a:r>
          </a:p>
        </p:txBody>
      </p:sp>
      <p:sp>
        <p:nvSpPr>
          <p:cNvPr id="21507" name="Slide Number Placeholder 3"/>
          <p:cNvSpPr>
            <a:spLocks noGrp="1"/>
          </p:cNvSpPr>
          <p:nvPr>
            <p:ph type="sldNum" sz="quarter" idx="11"/>
          </p:nvPr>
        </p:nvSpPr>
        <p:spPr>
          <a:noFill/>
        </p:spPr>
        <p:txBody>
          <a:bodyPr/>
          <a:lstStyle/>
          <a:p>
            <a:fld id="{6FEFC8D9-7015-4C53-A544-DF58B2BBFB3F}" type="slidenum">
              <a:rPr lang="en-US" smtClean="0"/>
              <a:pPr/>
              <a:t>20</a:t>
            </a:fld>
            <a:endParaRPr lang="en-US" smtClean="0"/>
          </a:p>
        </p:txBody>
      </p:sp>
      <p:sp>
        <p:nvSpPr>
          <p:cNvPr id="21508" name="Rectangle 2"/>
          <p:cNvSpPr>
            <a:spLocks noChangeArrowheads="1"/>
          </p:cNvSpPr>
          <p:nvPr/>
        </p:nvSpPr>
        <p:spPr bwMode="auto">
          <a:xfrm>
            <a:off x="3017838" y="2576513"/>
            <a:ext cx="9144000" cy="0"/>
          </a:xfrm>
          <a:prstGeom prst="rect">
            <a:avLst/>
          </a:prstGeom>
          <a:noFill/>
          <a:ln w="9525">
            <a:noFill/>
            <a:miter lim="800000"/>
            <a:headEnd/>
            <a:tailEnd/>
          </a:ln>
        </p:spPr>
        <p:txBody>
          <a:bodyPr>
            <a:spAutoFit/>
          </a:bodyPr>
          <a:lstStyle/>
          <a:p>
            <a:endParaRPr lang="en-US"/>
          </a:p>
        </p:txBody>
      </p:sp>
      <p:sp>
        <p:nvSpPr>
          <p:cNvPr id="21509" name="Rectangle 3"/>
          <p:cNvSpPr>
            <a:spLocks noGrp="1" noChangeArrowheads="1"/>
          </p:cNvSpPr>
          <p:nvPr>
            <p:ph type="title"/>
          </p:nvPr>
        </p:nvSpPr>
        <p:spPr/>
        <p:txBody>
          <a:bodyPr/>
          <a:lstStyle/>
          <a:p>
            <a:pPr eaLnBrk="1" hangingPunct="1"/>
            <a:r>
              <a:rPr lang="en-US" smtClean="0"/>
              <a:t>Simulation with Crystal Ball</a:t>
            </a:r>
          </a:p>
        </p:txBody>
      </p:sp>
      <p:sp>
        <p:nvSpPr>
          <p:cNvPr id="21510" name="Rectangle 4"/>
          <p:cNvSpPr>
            <a:spLocks noChangeArrowheads="1"/>
          </p:cNvSpPr>
          <p:nvPr/>
        </p:nvSpPr>
        <p:spPr bwMode="auto">
          <a:xfrm>
            <a:off x="685800" y="1676400"/>
            <a:ext cx="7696200" cy="4111625"/>
          </a:xfrm>
          <a:prstGeom prst="rect">
            <a:avLst/>
          </a:prstGeom>
          <a:noFill/>
          <a:ln w="9525">
            <a:noFill/>
            <a:miter lim="800000"/>
            <a:headEnd/>
            <a:tailEnd/>
          </a:ln>
        </p:spPr>
        <p:txBody>
          <a:bodyPr>
            <a:spAutoFit/>
          </a:bodyPr>
          <a:lstStyle/>
          <a:p>
            <a:pPr algn="l"/>
            <a:r>
              <a:rPr lang="en-US"/>
              <a:t>Special cells for random variables (Assumptions)</a:t>
            </a:r>
          </a:p>
          <a:p>
            <a:pPr algn="l"/>
            <a:endParaRPr lang="en-US"/>
          </a:p>
          <a:p>
            <a:pPr algn="l"/>
            <a:r>
              <a:rPr lang="en-US"/>
              <a:t>Special cells for objective functions (Forecasts)</a:t>
            </a:r>
          </a:p>
          <a:p>
            <a:pPr algn="l"/>
            <a:endParaRPr lang="en-US"/>
          </a:p>
          <a:p>
            <a:pPr algn="l"/>
            <a:r>
              <a:rPr lang="en-US"/>
              <a:t>Run Preferences </a:t>
            </a:r>
          </a:p>
          <a:p>
            <a:pPr algn="l">
              <a:buFontTx/>
              <a:buChar char="•"/>
            </a:pPr>
            <a:r>
              <a:rPr lang="en-US" sz="2000"/>
              <a:t>Number of trials</a:t>
            </a:r>
          </a:p>
          <a:p>
            <a:pPr algn="l">
              <a:buFontTx/>
              <a:buChar char="•"/>
            </a:pPr>
            <a:r>
              <a:rPr lang="en-US" sz="2000"/>
              <a:t>Random number seed</a:t>
            </a:r>
          </a:p>
          <a:p>
            <a:pPr algn="l">
              <a:buFontTx/>
              <a:buChar char="•"/>
            </a:pPr>
            <a:r>
              <a:rPr lang="en-US" sz="2000"/>
              <a:t>Sampling method</a:t>
            </a:r>
          </a:p>
          <a:p>
            <a:pPr algn="l"/>
            <a:endParaRPr lang="en-US" sz="2000"/>
          </a:p>
          <a:p>
            <a:pPr algn="l"/>
            <a:r>
              <a:rPr lang="en-US"/>
              <a:t>Output Analysis</a:t>
            </a:r>
          </a:p>
          <a:p>
            <a:pPr algn="l">
              <a:buFontTx/>
              <a:buChar char="•"/>
            </a:pPr>
            <a:r>
              <a:rPr lang="en-US" sz="2000"/>
              <a:t>Studying forecasts</a:t>
            </a:r>
          </a:p>
          <a:p>
            <a:pPr algn="l">
              <a:buFontTx/>
              <a:buChar char="•"/>
            </a:pPr>
            <a:r>
              <a:rPr lang="en-US" sz="2000"/>
              <a:t>Extracting data</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Footer Placeholder 3"/>
          <p:cNvSpPr>
            <a:spLocks noGrp="1"/>
          </p:cNvSpPr>
          <p:nvPr>
            <p:ph type="ftr" sz="quarter" idx="10"/>
          </p:nvPr>
        </p:nvSpPr>
        <p:spPr>
          <a:noFill/>
        </p:spPr>
        <p:txBody>
          <a:bodyPr/>
          <a:lstStyle/>
          <a:p>
            <a:r>
              <a:rPr lang="en-US" smtClean="0"/>
              <a:t>Operations  --  Prof. Juran</a:t>
            </a:r>
          </a:p>
        </p:txBody>
      </p:sp>
      <p:sp>
        <p:nvSpPr>
          <p:cNvPr id="22531" name="Slide Number Placeholder 4"/>
          <p:cNvSpPr>
            <a:spLocks noGrp="1"/>
          </p:cNvSpPr>
          <p:nvPr>
            <p:ph type="sldNum" sz="quarter" idx="11"/>
          </p:nvPr>
        </p:nvSpPr>
        <p:spPr>
          <a:noFill/>
        </p:spPr>
        <p:txBody>
          <a:bodyPr/>
          <a:lstStyle/>
          <a:p>
            <a:fld id="{89508A86-AEA6-4162-A7D5-12AB09A279B8}" type="slidenum">
              <a:rPr lang="en-US" smtClean="0"/>
              <a:pPr/>
              <a:t>21</a:t>
            </a:fld>
            <a:endParaRPr lang="en-US" smtClean="0"/>
          </a:p>
        </p:txBody>
      </p:sp>
      <p:sp>
        <p:nvSpPr>
          <p:cNvPr id="22532" name="Rectangle 2"/>
          <p:cNvSpPr>
            <a:spLocks noChangeArrowheads="1"/>
          </p:cNvSpPr>
          <p:nvPr/>
        </p:nvSpPr>
        <p:spPr bwMode="auto">
          <a:xfrm>
            <a:off x="3017838" y="2576513"/>
            <a:ext cx="9144000" cy="0"/>
          </a:xfrm>
          <a:prstGeom prst="rect">
            <a:avLst/>
          </a:prstGeom>
          <a:noFill/>
          <a:ln w="9525">
            <a:noFill/>
            <a:miter lim="800000"/>
            <a:headEnd/>
            <a:tailEnd/>
          </a:ln>
        </p:spPr>
        <p:txBody>
          <a:bodyPr>
            <a:spAutoFit/>
          </a:bodyPr>
          <a:lstStyle/>
          <a:p>
            <a:endParaRPr lang="en-US"/>
          </a:p>
        </p:txBody>
      </p:sp>
      <p:sp>
        <p:nvSpPr>
          <p:cNvPr id="22533" name="Rectangle 3"/>
          <p:cNvSpPr>
            <a:spLocks noGrp="1" noChangeArrowheads="1"/>
          </p:cNvSpPr>
          <p:nvPr>
            <p:ph type="title"/>
          </p:nvPr>
        </p:nvSpPr>
        <p:spPr>
          <a:xfrm>
            <a:off x="685800" y="228600"/>
            <a:ext cx="7772400" cy="1143000"/>
          </a:xfrm>
        </p:spPr>
        <p:txBody>
          <a:bodyPr/>
          <a:lstStyle/>
          <a:p>
            <a:pPr eaLnBrk="1" hangingPunct="1"/>
            <a:r>
              <a:rPr lang="en-US" sz="3600" smtClean="0"/>
              <a:t>Assumption Cell</a:t>
            </a:r>
          </a:p>
        </p:txBody>
      </p:sp>
      <p:sp>
        <p:nvSpPr>
          <p:cNvPr id="22534" name="Rectangle 4"/>
          <p:cNvSpPr>
            <a:spLocks noChangeArrowheads="1"/>
          </p:cNvSpPr>
          <p:nvPr/>
        </p:nvSpPr>
        <p:spPr bwMode="auto">
          <a:xfrm>
            <a:off x="685800" y="1600200"/>
            <a:ext cx="7696200" cy="4619625"/>
          </a:xfrm>
          <a:prstGeom prst="rect">
            <a:avLst/>
          </a:prstGeom>
          <a:noFill/>
          <a:ln w="9525">
            <a:noFill/>
            <a:miter lim="800000"/>
            <a:headEnd/>
            <a:tailEnd/>
          </a:ln>
        </p:spPr>
        <p:txBody>
          <a:bodyPr>
            <a:spAutoFit/>
          </a:bodyPr>
          <a:lstStyle/>
          <a:p>
            <a:pPr algn="l">
              <a:spcBef>
                <a:spcPct val="10000"/>
              </a:spcBef>
              <a:spcAft>
                <a:spcPct val="10000"/>
              </a:spcAft>
            </a:pPr>
            <a:r>
              <a:rPr lang="en-US">
                <a:ea typeface="MS Mincho" pitchFamily="49" charset="-128"/>
              </a:rPr>
              <a:t>An input random number; a building block for a simulation model</a:t>
            </a:r>
          </a:p>
          <a:p>
            <a:pPr algn="l">
              <a:spcBef>
                <a:spcPct val="10000"/>
              </a:spcBef>
              <a:spcAft>
                <a:spcPct val="10000"/>
              </a:spcAft>
            </a:pPr>
            <a:endParaRPr lang="en-US">
              <a:ea typeface="MS Mincho" pitchFamily="49" charset="-128"/>
            </a:endParaRPr>
          </a:p>
          <a:p>
            <a:pPr algn="l">
              <a:spcBef>
                <a:spcPct val="10000"/>
              </a:spcBef>
              <a:spcAft>
                <a:spcPct val="10000"/>
              </a:spcAft>
            </a:pPr>
            <a:r>
              <a:rPr lang="en-US"/>
              <a:t>The “Define Assumption” button:</a:t>
            </a:r>
          </a:p>
          <a:p>
            <a:pPr algn="l">
              <a:spcBef>
                <a:spcPct val="10000"/>
              </a:spcBef>
              <a:spcAft>
                <a:spcPct val="10000"/>
              </a:spcAft>
            </a:pPr>
            <a:endParaRPr lang="en-US"/>
          </a:p>
          <a:p>
            <a:pPr algn="l">
              <a:spcBef>
                <a:spcPct val="10000"/>
              </a:spcBef>
              <a:spcAft>
                <a:spcPct val="10000"/>
              </a:spcAft>
            </a:pPr>
            <a:r>
              <a:rPr lang="en-US"/>
              <a:t>Must be a “value” cell (a number, not a function)</a:t>
            </a:r>
          </a:p>
          <a:p>
            <a:pPr algn="l">
              <a:spcBef>
                <a:spcPct val="10000"/>
              </a:spcBef>
              <a:spcAft>
                <a:spcPct val="10000"/>
              </a:spcAft>
            </a:pPr>
            <a:r>
              <a:rPr lang="en-US"/>
              <a:t>Can be ANY number</a:t>
            </a:r>
          </a:p>
          <a:p>
            <a:pPr algn="l">
              <a:spcBef>
                <a:spcPct val="10000"/>
              </a:spcBef>
              <a:spcAft>
                <a:spcPct val="10000"/>
              </a:spcAft>
            </a:pPr>
            <a:r>
              <a:rPr lang="en-US"/>
              <a:t>Gives Crystal Ball permission to generate random numbers in that cell according to a specific probability distribution</a:t>
            </a:r>
          </a:p>
          <a:p>
            <a:pPr algn="l">
              <a:spcBef>
                <a:spcPct val="10000"/>
              </a:spcBef>
              <a:spcAft>
                <a:spcPct val="10000"/>
              </a:spcAft>
            </a:pPr>
            <a:endParaRPr lang="en-US"/>
          </a:p>
        </p:txBody>
      </p:sp>
      <p:pic>
        <p:nvPicPr>
          <p:cNvPr id="22535" name="Picture 5" descr="def-ass"/>
          <p:cNvPicPr>
            <a:picLocks noGrp="1" noChangeAspect="1" noChangeArrowheads="1"/>
          </p:cNvPicPr>
          <p:nvPr>
            <p:ph idx="1"/>
          </p:nvPr>
        </p:nvPicPr>
        <p:blipFill>
          <a:blip r:embed="rId3" cstate="print"/>
          <a:srcRect/>
          <a:stretch>
            <a:fillRect/>
          </a:stretch>
        </p:blipFill>
        <p:spPr>
          <a:xfrm>
            <a:off x="5619750" y="2717800"/>
            <a:ext cx="704850" cy="635000"/>
          </a:xfr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Footer Placeholder 1"/>
          <p:cNvSpPr>
            <a:spLocks noGrp="1"/>
          </p:cNvSpPr>
          <p:nvPr>
            <p:ph type="ftr" sz="quarter" idx="10"/>
          </p:nvPr>
        </p:nvSpPr>
        <p:spPr>
          <a:noFill/>
        </p:spPr>
        <p:txBody>
          <a:bodyPr/>
          <a:lstStyle/>
          <a:p>
            <a:r>
              <a:rPr lang="en-US" smtClean="0"/>
              <a:t>Operations  --  Prof. Juran</a:t>
            </a:r>
          </a:p>
        </p:txBody>
      </p:sp>
      <p:sp>
        <p:nvSpPr>
          <p:cNvPr id="23555" name="Slide Number Placeholder 2"/>
          <p:cNvSpPr>
            <a:spLocks noGrp="1"/>
          </p:cNvSpPr>
          <p:nvPr>
            <p:ph type="sldNum" sz="quarter" idx="11"/>
          </p:nvPr>
        </p:nvSpPr>
        <p:spPr>
          <a:noFill/>
        </p:spPr>
        <p:txBody>
          <a:bodyPr/>
          <a:lstStyle/>
          <a:p>
            <a:fld id="{7128463B-AC84-4113-B6CF-4E8B0F732F4B}" type="slidenum">
              <a:rPr lang="en-US" smtClean="0"/>
              <a:pPr/>
              <a:t>22</a:t>
            </a:fld>
            <a:endParaRPr lang="en-US" smtClean="0"/>
          </a:p>
        </p:txBody>
      </p:sp>
      <p:pic>
        <p:nvPicPr>
          <p:cNvPr id="23556" name="Picture 2"/>
          <p:cNvPicPr>
            <a:picLocks noChangeAspect="1" noChangeArrowheads="1"/>
          </p:cNvPicPr>
          <p:nvPr/>
        </p:nvPicPr>
        <p:blipFill>
          <a:blip r:embed="rId3" cstate="print"/>
          <a:srcRect/>
          <a:stretch>
            <a:fillRect/>
          </a:stretch>
        </p:blipFill>
        <p:spPr bwMode="auto">
          <a:xfrm>
            <a:off x="990600" y="703263"/>
            <a:ext cx="7191375" cy="51641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Footer Placeholder 1"/>
          <p:cNvSpPr>
            <a:spLocks noGrp="1"/>
          </p:cNvSpPr>
          <p:nvPr>
            <p:ph type="ftr" sz="quarter" idx="10"/>
          </p:nvPr>
        </p:nvSpPr>
        <p:spPr>
          <a:noFill/>
        </p:spPr>
        <p:txBody>
          <a:bodyPr/>
          <a:lstStyle/>
          <a:p>
            <a:r>
              <a:rPr lang="en-US" smtClean="0"/>
              <a:t>Operations  --  Prof. Juran</a:t>
            </a:r>
          </a:p>
        </p:txBody>
      </p:sp>
      <p:sp>
        <p:nvSpPr>
          <p:cNvPr id="24579" name="Slide Number Placeholder 2"/>
          <p:cNvSpPr>
            <a:spLocks noGrp="1"/>
          </p:cNvSpPr>
          <p:nvPr>
            <p:ph type="sldNum" sz="quarter" idx="11"/>
          </p:nvPr>
        </p:nvSpPr>
        <p:spPr>
          <a:noFill/>
        </p:spPr>
        <p:txBody>
          <a:bodyPr/>
          <a:lstStyle/>
          <a:p>
            <a:fld id="{8014F876-E265-4888-BC9C-6F1C13E5B4AB}" type="slidenum">
              <a:rPr lang="en-US" smtClean="0"/>
              <a:pPr/>
              <a:t>23</a:t>
            </a:fld>
            <a:endParaRPr lang="en-US" smtClean="0"/>
          </a:p>
        </p:txBody>
      </p:sp>
      <p:pic>
        <p:nvPicPr>
          <p:cNvPr id="24580" name="Picture 2"/>
          <p:cNvPicPr>
            <a:picLocks noChangeAspect="1" noChangeArrowheads="1"/>
          </p:cNvPicPr>
          <p:nvPr/>
        </p:nvPicPr>
        <p:blipFill>
          <a:blip r:embed="rId3" cstate="print"/>
          <a:srcRect/>
          <a:stretch>
            <a:fillRect/>
          </a:stretch>
        </p:blipFill>
        <p:spPr bwMode="auto">
          <a:xfrm>
            <a:off x="990600" y="550863"/>
            <a:ext cx="7191375" cy="51641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ooter Placeholder 1"/>
          <p:cNvSpPr>
            <a:spLocks noGrp="1"/>
          </p:cNvSpPr>
          <p:nvPr>
            <p:ph type="ftr" sz="quarter" idx="10"/>
          </p:nvPr>
        </p:nvSpPr>
        <p:spPr>
          <a:noFill/>
        </p:spPr>
        <p:txBody>
          <a:bodyPr/>
          <a:lstStyle/>
          <a:p>
            <a:r>
              <a:rPr lang="en-US" smtClean="0"/>
              <a:t>Operations  --  Prof. Juran</a:t>
            </a:r>
          </a:p>
        </p:txBody>
      </p:sp>
      <p:sp>
        <p:nvSpPr>
          <p:cNvPr id="25603" name="Slide Number Placeholder 2"/>
          <p:cNvSpPr>
            <a:spLocks noGrp="1"/>
          </p:cNvSpPr>
          <p:nvPr>
            <p:ph type="sldNum" sz="quarter" idx="11"/>
          </p:nvPr>
        </p:nvSpPr>
        <p:spPr>
          <a:noFill/>
        </p:spPr>
        <p:txBody>
          <a:bodyPr/>
          <a:lstStyle/>
          <a:p>
            <a:fld id="{05176953-481D-4CF9-8559-D6630D121D5D}" type="slidenum">
              <a:rPr lang="en-US" smtClean="0"/>
              <a:pPr/>
              <a:t>24</a:t>
            </a:fld>
            <a:endParaRPr lang="en-US" smtClean="0"/>
          </a:p>
        </p:txBody>
      </p:sp>
      <p:pic>
        <p:nvPicPr>
          <p:cNvPr id="25604" name="Picture 2"/>
          <p:cNvPicPr>
            <a:picLocks noChangeAspect="1" noChangeArrowheads="1"/>
          </p:cNvPicPr>
          <p:nvPr/>
        </p:nvPicPr>
        <p:blipFill>
          <a:blip r:embed="rId3" cstate="print"/>
          <a:srcRect/>
          <a:stretch>
            <a:fillRect/>
          </a:stretch>
        </p:blipFill>
        <p:spPr bwMode="auto">
          <a:xfrm>
            <a:off x="1600200" y="2027238"/>
            <a:ext cx="5965825" cy="23923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Footer Placeholder 1"/>
          <p:cNvSpPr>
            <a:spLocks noGrp="1"/>
          </p:cNvSpPr>
          <p:nvPr>
            <p:ph type="ftr" sz="quarter" idx="10"/>
          </p:nvPr>
        </p:nvSpPr>
        <p:spPr>
          <a:noFill/>
        </p:spPr>
        <p:txBody>
          <a:bodyPr/>
          <a:lstStyle/>
          <a:p>
            <a:r>
              <a:rPr lang="en-US" smtClean="0"/>
              <a:t>Operations  --  Prof. Juran</a:t>
            </a:r>
          </a:p>
        </p:txBody>
      </p:sp>
      <p:sp>
        <p:nvSpPr>
          <p:cNvPr id="26627" name="Slide Number Placeholder 2"/>
          <p:cNvSpPr>
            <a:spLocks noGrp="1"/>
          </p:cNvSpPr>
          <p:nvPr>
            <p:ph type="sldNum" sz="quarter" idx="11"/>
          </p:nvPr>
        </p:nvSpPr>
        <p:spPr>
          <a:noFill/>
        </p:spPr>
        <p:txBody>
          <a:bodyPr/>
          <a:lstStyle/>
          <a:p>
            <a:fld id="{B979EA54-B7AB-4DE9-9CB1-BAF6E42BA17D}" type="slidenum">
              <a:rPr lang="en-US" smtClean="0"/>
              <a:pPr/>
              <a:t>25</a:t>
            </a:fld>
            <a:endParaRPr lang="en-US" smtClean="0"/>
          </a:p>
        </p:txBody>
      </p:sp>
      <p:sp>
        <p:nvSpPr>
          <p:cNvPr id="26628" name="Rectangle 2"/>
          <p:cNvSpPr>
            <a:spLocks noChangeArrowheads="1"/>
          </p:cNvSpPr>
          <p:nvPr/>
        </p:nvSpPr>
        <p:spPr bwMode="auto">
          <a:xfrm>
            <a:off x="914400" y="1371600"/>
            <a:ext cx="7162800" cy="2500313"/>
          </a:xfrm>
          <a:prstGeom prst="rect">
            <a:avLst/>
          </a:prstGeom>
          <a:noFill/>
          <a:ln w="9525">
            <a:noFill/>
            <a:miter lim="800000"/>
            <a:headEnd/>
            <a:tailEnd/>
          </a:ln>
        </p:spPr>
        <p:txBody>
          <a:bodyPr>
            <a:spAutoFit/>
          </a:bodyPr>
          <a:lstStyle/>
          <a:p>
            <a:pPr algn="l"/>
            <a:r>
              <a:rPr lang="en-US" sz="2000">
                <a:cs typeface="Courier New" pitchFamily="49" charset="0"/>
              </a:rPr>
              <a:t>Keeps track of important outcome cells during the simulation run. Select the “profit” cell and click on the forecast button.</a:t>
            </a:r>
          </a:p>
          <a:p>
            <a:pPr algn="l"/>
            <a:endParaRPr lang="en-US" sz="2000">
              <a:cs typeface="Courier New" pitchFamily="49" charset="0"/>
            </a:endParaRPr>
          </a:p>
          <a:p>
            <a:pPr algn="l"/>
            <a:endParaRPr lang="en-US" sz="2000">
              <a:cs typeface="Courier New" pitchFamily="49" charset="0"/>
            </a:endParaRPr>
          </a:p>
          <a:p>
            <a:pPr algn="l"/>
            <a:endParaRPr lang="en-US" sz="1800">
              <a:latin typeface="Courier New" pitchFamily="49" charset="0"/>
              <a:cs typeface="Courier New" pitchFamily="49" charset="0"/>
            </a:endParaRPr>
          </a:p>
          <a:p>
            <a:pPr algn="l" eaLnBrk="0" hangingPunct="0"/>
            <a:endParaRPr lang="en-US" sz="2000">
              <a:cs typeface="Courier New" pitchFamily="49" charset="0"/>
            </a:endParaRPr>
          </a:p>
          <a:p>
            <a:pPr algn="l" eaLnBrk="0" hangingPunct="0"/>
            <a:endParaRPr lang="en-US" sz="2000">
              <a:cs typeface="Courier New" pitchFamily="49" charset="0"/>
            </a:endParaRPr>
          </a:p>
          <a:p>
            <a:pPr algn="l" eaLnBrk="0" hangingPunct="0"/>
            <a:r>
              <a:rPr lang="en-US" sz="2000">
                <a:cs typeface="Courier New" pitchFamily="49" charset="0"/>
              </a:rPr>
              <a:t>You can enter a name and units if you want. Then click OK.</a:t>
            </a:r>
            <a:endParaRPr lang="en-US" sz="2000">
              <a:latin typeface="Times New Roman" pitchFamily="18" charset="0"/>
            </a:endParaRPr>
          </a:p>
        </p:txBody>
      </p:sp>
      <p:pic>
        <p:nvPicPr>
          <p:cNvPr id="26629" name="Picture 3"/>
          <p:cNvPicPr>
            <a:picLocks noChangeAspect="1" noChangeArrowheads="1"/>
          </p:cNvPicPr>
          <p:nvPr/>
        </p:nvPicPr>
        <p:blipFill>
          <a:blip r:embed="rId3" cstate="print"/>
          <a:srcRect/>
          <a:stretch>
            <a:fillRect/>
          </a:stretch>
        </p:blipFill>
        <p:spPr bwMode="auto">
          <a:xfrm>
            <a:off x="3962400" y="2667000"/>
            <a:ext cx="685800" cy="585788"/>
          </a:xfrm>
          <a:prstGeom prst="rect">
            <a:avLst/>
          </a:prstGeom>
          <a:noFill/>
          <a:ln w="9525">
            <a:noFill/>
            <a:miter lim="800000"/>
            <a:headEnd/>
            <a:tailEnd/>
          </a:ln>
        </p:spPr>
      </p:pic>
      <p:sp>
        <p:nvSpPr>
          <p:cNvPr id="26630" name="Rectangle 4"/>
          <p:cNvSpPr>
            <a:spLocks noChangeArrowheads="1"/>
          </p:cNvSpPr>
          <p:nvPr/>
        </p:nvSpPr>
        <p:spPr bwMode="auto">
          <a:xfrm>
            <a:off x="685800" y="228600"/>
            <a:ext cx="7772400" cy="1143000"/>
          </a:xfrm>
          <a:prstGeom prst="rect">
            <a:avLst/>
          </a:prstGeom>
          <a:noFill/>
          <a:ln w="9525">
            <a:noFill/>
            <a:miter lim="800000"/>
            <a:headEnd/>
            <a:tailEnd/>
          </a:ln>
        </p:spPr>
        <p:txBody>
          <a:bodyPr anchor="ctr"/>
          <a:lstStyle/>
          <a:p>
            <a:r>
              <a:rPr lang="en-US" sz="3600">
                <a:solidFill>
                  <a:schemeClr val="tx2"/>
                </a:solidFill>
              </a:rPr>
              <a:t>Assumption Cell</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Footer Placeholder 1"/>
          <p:cNvSpPr>
            <a:spLocks noGrp="1"/>
          </p:cNvSpPr>
          <p:nvPr>
            <p:ph type="ftr" sz="quarter" idx="10"/>
          </p:nvPr>
        </p:nvSpPr>
        <p:spPr>
          <a:noFill/>
        </p:spPr>
        <p:txBody>
          <a:bodyPr/>
          <a:lstStyle/>
          <a:p>
            <a:r>
              <a:rPr lang="en-US" smtClean="0"/>
              <a:t>Operations  --  Prof. Juran</a:t>
            </a:r>
          </a:p>
        </p:txBody>
      </p:sp>
      <p:sp>
        <p:nvSpPr>
          <p:cNvPr id="27651" name="Slide Number Placeholder 2"/>
          <p:cNvSpPr>
            <a:spLocks noGrp="1"/>
          </p:cNvSpPr>
          <p:nvPr>
            <p:ph type="sldNum" sz="quarter" idx="11"/>
          </p:nvPr>
        </p:nvSpPr>
        <p:spPr>
          <a:noFill/>
        </p:spPr>
        <p:txBody>
          <a:bodyPr/>
          <a:lstStyle/>
          <a:p>
            <a:fld id="{50289B77-0598-4D4E-B930-68F0E4DFC45A}" type="slidenum">
              <a:rPr lang="en-US" smtClean="0"/>
              <a:pPr/>
              <a:t>26</a:t>
            </a:fld>
            <a:endParaRPr lang="en-US" smtClean="0"/>
          </a:p>
        </p:txBody>
      </p:sp>
      <p:pic>
        <p:nvPicPr>
          <p:cNvPr id="27652" name="Picture 2"/>
          <p:cNvPicPr>
            <a:picLocks noChangeAspect="1" noChangeArrowheads="1"/>
          </p:cNvPicPr>
          <p:nvPr/>
        </p:nvPicPr>
        <p:blipFill>
          <a:blip r:embed="rId3" cstate="print"/>
          <a:srcRect/>
          <a:stretch>
            <a:fillRect/>
          </a:stretch>
        </p:blipFill>
        <p:spPr bwMode="auto">
          <a:xfrm>
            <a:off x="1219200" y="1905000"/>
            <a:ext cx="6686550" cy="22288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Footer Placeholder 1"/>
          <p:cNvSpPr>
            <a:spLocks noGrp="1"/>
          </p:cNvSpPr>
          <p:nvPr>
            <p:ph type="ftr" sz="quarter" idx="10"/>
          </p:nvPr>
        </p:nvSpPr>
        <p:spPr>
          <a:noFill/>
        </p:spPr>
        <p:txBody>
          <a:bodyPr/>
          <a:lstStyle/>
          <a:p>
            <a:r>
              <a:rPr lang="en-US" smtClean="0"/>
              <a:t>Operations  --  Prof. Juran</a:t>
            </a:r>
          </a:p>
        </p:txBody>
      </p:sp>
      <p:sp>
        <p:nvSpPr>
          <p:cNvPr id="28675" name="Slide Number Placeholder 2"/>
          <p:cNvSpPr>
            <a:spLocks noGrp="1"/>
          </p:cNvSpPr>
          <p:nvPr>
            <p:ph type="sldNum" sz="quarter" idx="11"/>
          </p:nvPr>
        </p:nvSpPr>
        <p:spPr>
          <a:noFill/>
        </p:spPr>
        <p:txBody>
          <a:bodyPr/>
          <a:lstStyle/>
          <a:p>
            <a:fld id="{5742EBDA-BE64-4F1E-BB71-9B5D24D87133}" type="slidenum">
              <a:rPr lang="en-US" smtClean="0"/>
              <a:pPr/>
              <a:t>27</a:t>
            </a:fld>
            <a:endParaRPr lang="en-US" smtClean="0"/>
          </a:p>
        </p:txBody>
      </p:sp>
      <p:sp>
        <p:nvSpPr>
          <p:cNvPr id="28676" name="Rectangle 2"/>
          <p:cNvSpPr>
            <a:spLocks noChangeArrowheads="1"/>
          </p:cNvSpPr>
          <p:nvPr/>
        </p:nvSpPr>
        <p:spPr bwMode="auto">
          <a:xfrm>
            <a:off x="609600" y="990600"/>
            <a:ext cx="9144000" cy="396875"/>
          </a:xfrm>
          <a:prstGeom prst="rect">
            <a:avLst/>
          </a:prstGeom>
          <a:noFill/>
          <a:ln w="9525">
            <a:noFill/>
            <a:miter lim="800000"/>
            <a:headEnd/>
            <a:tailEnd/>
          </a:ln>
        </p:spPr>
        <p:txBody>
          <a:bodyPr>
            <a:spAutoFit/>
          </a:bodyPr>
          <a:lstStyle/>
          <a:p>
            <a:pPr algn="l"/>
            <a:r>
              <a:rPr lang="en-US" sz="2000">
                <a:cs typeface="Courier New" pitchFamily="49" charset="0"/>
              </a:rPr>
              <a:t>Now click on the run preferences button.</a:t>
            </a:r>
            <a:endParaRPr lang="en-US" sz="4000">
              <a:latin typeface="Times New Roman" pitchFamily="18" charset="0"/>
            </a:endParaRPr>
          </a:p>
        </p:txBody>
      </p:sp>
      <p:pic>
        <p:nvPicPr>
          <p:cNvPr id="28677" name="Picture 3"/>
          <p:cNvPicPr>
            <a:picLocks noChangeAspect="1" noChangeArrowheads="1"/>
          </p:cNvPicPr>
          <p:nvPr/>
        </p:nvPicPr>
        <p:blipFill>
          <a:blip r:embed="rId3" cstate="print"/>
          <a:srcRect/>
          <a:stretch>
            <a:fillRect/>
          </a:stretch>
        </p:blipFill>
        <p:spPr bwMode="auto">
          <a:xfrm>
            <a:off x="4191000" y="1447800"/>
            <a:ext cx="609600" cy="609600"/>
          </a:xfrm>
          <a:prstGeom prst="rect">
            <a:avLst/>
          </a:prstGeom>
          <a:noFill/>
          <a:ln w="9525">
            <a:noFill/>
            <a:miter lim="800000"/>
            <a:headEnd/>
            <a:tailEnd/>
          </a:ln>
        </p:spPr>
      </p:pic>
      <p:pic>
        <p:nvPicPr>
          <p:cNvPr id="28678" name="Picture 4"/>
          <p:cNvPicPr>
            <a:picLocks noChangeAspect="1" noChangeArrowheads="1"/>
          </p:cNvPicPr>
          <p:nvPr/>
        </p:nvPicPr>
        <p:blipFill>
          <a:blip r:embed="rId4" cstate="print"/>
          <a:srcRect/>
          <a:stretch>
            <a:fillRect/>
          </a:stretch>
        </p:blipFill>
        <p:spPr bwMode="auto">
          <a:xfrm>
            <a:off x="2590800" y="2286000"/>
            <a:ext cx="3962400" cy="38084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Footer Placeholder 1"/>
          <p:cNvSpPr>
            <a:spLocks noGrp="1"/>
          </p:cNvSpPr>
          <p:nvPr>
            <p:ph type="ftr" sz="quarter" idx="10"/>
          </p:nvPr>
        </p:nvSpPr>
        <p:spPr>
          <a:noFill/>
        </p:spPr>
        <p:txBody>
          <a:bodyPr/>
          <a:lstStyle/>
          <a:p>
            <a:r>
              <a:rPr lang="en-US" smtClean="0"/>
              <a:t>Operations  --  Prof. Juran</a:t>
            </a:r>
          </a:p>
        </p:txBody>
      </p:sp>
      <p:sp>
        <p:nvSpPr>
          <p:cNvPr id="29699" name="Slide Number Placeholder 2"/>
          <p:cNvSpPr>
            <a:spLocks noGrp="1"/>
          </p:cNvSpPr>
          <p:nvPr>
            <p:ph type="sldNum" sz="quarter" idx="11"/>
          </p:nvPr>
        </p:nvSpPr>
        <p:spPr>
          <a:noFill/>
        </p:spPr>
        <p:txBody>
          <a:bodyPr/>
          <a:lstStyle/>
          <a:p>
            <a:fld id="{9BD78F95-23E8-49D7-BE36-5B66261B0A4D}" type="slidenum">
              <a:rPr lang="en-US" smtClean="0"/>
              <a:pPr/>
              <a:t>28</a:t>
            </a:fld>
            <a:endParaRPr lang="en-US" smtClean="0"/>
          </a:p>
        </p:txBody>
      </p:sp>
      <p:pic>
        <p:nvPicPr>
          <p:cNvPr id="29700" name="Picture 2"/>
          <p:cNvPicPr>
            <a:picLocks noChangeAspect="1" noChangeArrowheads="1"/>
          </p:cNvPicPr>
          <p:nvPr/>
        </p:nvPicPr>
        <p:blipFill>
          <a:blip r:embed="rId3" cstate="print"/>
          <a:srcRect/>
          <a:stretch>
            <a:fillRect/>
          </a:stretch>
        </p:blipFill>
        <p:spPr bwMode="auto">
          <a:xfrm>
            <a:off x="-1447800" y="2921000"/>
            <a:ext cx="11963400" cy="2108200"/>
          </a:xfrm>
          <a:prstGeom prst="rect">
            <a:avLst/>
          </a:prstGeom>
          <a:noFill/>
          <a:ln w="9525">
            <a:noFill/>
            <a:miter lim="800000"/>
            <a:headEnd/>
            <a:tailEnd/>
          </a:ln>
        </p:spPr>
      </p:pic>
      <p:sp>
        <p:nvSpPr>
          <p:cNvPr id="29701" name="Rectangle 3"/>
          <p:cNvSpPr>
            <a:spLocks noChangeArrowheads="1"/>
          </p:cNvSpPr>
          <p:nvPr/>
        </p:nvSpPr>
        <p:spPr bwMode="auto">
          <a:xfrm>
            <a:off x="609600" y="1158875"/>
            <a:ext cx="8915400" cy="822325"/>
          </a:xfrm>
          <a:prstGeom prst="rect">
            <a:avLst/>
          </a:prstGeom>
          <a:noFill/>
          <a:ln w="9525">
            <a:noFill/>
            <a:miter lim="800000"/>
            <a:headEnd/>
            <a:tailEnd/>
          </a:ln>
        </p:spPr>
        <p:txBody>
          <a:bodyPr>
            <a:spAutoFit/>
          </a:bodyPr>
          <a:lstStyle/>
          <a:p>
            <a:pPr algn="l"/>
            <a:r>
              <a:rPr lang="en-US">
                <a:cs typeface="Times New Roman" pitchFamily="18" charset="0"/>
              </a:rPr>
              <a:t>Crystal Ball has buttons for controlling the simulation run, similar to the buttons on a DVD player:</a:t>
            </a:r>
            <a:endParaRPr lang="en-US" sz="4400">
              <a:latin typeface="Times New Roman" pitchFamily="18"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Footer Placeholder 1"/>
          <p:cNvSpPr>
            <a:spLocks noGrp="1"/>
          </p:cNvSpPr>
          <p:nvPr>
            <p:ph type="ftr" sz="quarter" idx="10"/>
          </p:nvPr>
        </p:nvSpPr>
        <p:spPr>
          <a:noFill/>
        </p:spPr>
        <p:txBody>
          <a:bodyPr/>
          <a:lstStyle/>
          <a:p>
            <a:r>
              <a:rPr lang="en-US" smtClean="0"/>
              <a:t>Operations  --  Prof. Juran</a:t>
            </a:r>
          </a:p>
        </p:txBody>
      </p:sp>
      <p:sp>
        <p:nvSpPr>
          <p:cNvPr id="30723" name="Slide Number Placeholder 2"/>
          <p:cNvSpPr>
            <a:spLocks noGrp="1"/>
          </p:cNvSpPr>
          <p:nvPr>
            <p:ph type="sldNum" sz="quarter" idx="11"/>
          </p:nvPr>
        </p:nvSpPr>
        <p:spPr>
          <a:noFill/>
        </p:spPr>
        <p:txBody>
          <a:bodyPr/>
          <a:lstStyle/>
          <a:p>
            <a:fld id="{403DEB23-B53D-4571-A0FA-F58D4CD16869}" type="slidenum">
              <a:rPr lang="en-US" smtClean="0"/>
              <a:pPr/>
              <a:t>29</a:t>
            </a:fld>
            <a:endParaRPr lang="en-US" smtClean="0"/>
          </a:p>
        </p:txBody>
      </p:sp>
      <p:pic>
        <p:nvPicPr>
          <p:cNvPr id="30724" name="Picture 2" descr="play"/>
          <p:cNvPicPr>
            <a:picLocks noChangeAspect="1" noChangeArrowheads="1"/>
          </p:cNvPicPr>
          <p:nvPr/>
        </p:nvPicPr>
        <p:blipFill>
          <a:blip r:embed="rId3" cstate="print"/>
          <a:srcRect/>
          <a:stretch>
            <a:fillRect/>
          </a:stretch>
        </p:blipFill>
        <p:spPr bwMode="auto">
          <a:xfrm>
            <a:off x="2819400" y="3581400"/>
            <a:ext cx="609600" cy="638175"/>
          </a:xfrm>
          <a:prstGeom prst="rect">
            <a:avLst/>
          </a:prstGeom>
          <a:noFill/>
          <a:ln w="9525">
            <a:noFill/>
            <a:miter lim="800000"/>
            <a:headEnd/>
            <a:tailEnd/>
          </a:ln>
        </p:spPr>
      </p:pic>
      <p:pic>
        <p:nvPicPr>
          <p:cNvPr id="30725" name="Picture 3" descr="cb toolbar"/>
          <p:cNvPicPr>
            <a:picLocks noChangeAspect="1" noChangeArrowheads="1"/>
          </p:cNvPicPr>
          <p:nvPr/>
        </p:nvPicPr>
        <p:blipFill>
          <a:blip r:embed="rId4" cstate="print"/>
          <a:srcRect/>
          <a:stretch>
            <a:fillRect/>
          </a:stretch>
        </p:blipFill>
        <p:spPr bwMode="auto">
          <a:xfrm>
            <a:off x="1371600" y="1295400"/>
            <a:ext cx="5362575" cy="457200"/>
          </a:xfrm>
          <a:prstGeom prst="rect">
            <a:avLst/>
          </a:prstGeom>
          <a:noFill/>
          <a:ln w="9525">
            <a:noFill/>
            <a:miter lim="800000"/>
            <a:headEnd/>
            <a:tailEnd/>
          </a:ln>
        </p:spPr>
      </p:pic>
      <p:sp>
        <p:nvSpPr>
          <p:cNvPr id="30726" name="Text Box 4"/>
          <p:cNvSpPr txBox="1">
            <a:spLocks noChangeArrowheads="1"/>
          </p:cNvSpPr>
          <p:nvPr/>
        </p:nvSpPr>
        <p:spPr bwMode="auto">
          <a:xfrm>
            <a:off x="3733800" y="3657600"/>
            <a:ext cx="2643188" cy="457200"/>
          </a:xfrm>
          <a:prstGeom prst="rect">
            <a:avLst/>
          </a:prstGeom>
          <a:noFill/>
          <a:ln w="9525">
            <a:noFill/>
            <a:miter lim="800000"/>
            <a:headEnd/>
            <a:tailEnd/>
          </a:ln>
        </p:spPr>
        <p:txBody>
          <a:bodyPr wrap="none">
            <a:spAutoFit/>
          </a:bodyPr>
          <a:lstStyle/>
          <a:p>
            <a:pPr algn="l"/>
            <a:r>
              <a:rPr lang="en-US"/>
              <a:t>The “play” button</a:t>
            </a:r>
          </a:p>
        </p:txBody>
      </p:sp>
      <p:sp>
        <p:nvSpPr>
          <p:cNvPr id="30727" name="Text Box 5"/>
          <p:cNvSpPr txBox="1">
            <a:spLocks noChangeArrowheads="1"/>
          </p:cNvSpPr>
          <p:nvPr/>
        </p:nvSpPr>
        <p:spPr bwMode="auto">
          <a:xfrm>
            <a:off x="2133600" y="1981200"/>
            <a:ext cx="3379788" cy="457200"/>
          </a:xfrm>
          <a:prstGeom prst="rect">
            <a:avLst/>
          </a:prstGeom>
          <a:noFill/>
          <a:ln w="9525">
            <a:noFill/>
            <a:miter lim="800000"/>
            <a:headEnd/>
            <a:tailEnd/>
          </a:ln>
        </p:spPr>
        <p:txBody>
          <a:bodyPr wrap="none">
            <a:spAutoFit/>
          </a:bodyPr>
          <a:lstStyle/>
          <a:p>
            <a:pPr algn="l"/>
            <a:r>
              <a:rPr lang="en-US"/>
              <a:t>The Crystal Ball toolbar</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Footer Placeholder 1"/>
          <p:cNvSpPr>
            <a:spLocks noGrp="1"/>
          </p:cNvSpPr>
          <p:nvPr>
            <p:ph type="ftr" sz="quarter" idx="10"/>
          </p:nvPr>
        </p:nvSpPr>
        <p:spPr>
          <a:noFill/>
        </p:spPr>
        <p:txBody>
          <a:bodyPr/>
          <a:lstStyle/>
          <a:p>
            <a:r>
              <a:rPr lang="en-US" smtClean="0"/>
              <a:t>Operations  --  Prof. Juran</a:t>
            </a:r>
          </a:p>
        </p:txBody>
      </p:sp>
      <p:sp>
        <p:nvSpPr>
          <p:cNvPr id="31747" name="Slide Number Placeholder 2"/>
          <p:cNvSpPr>
            <a:spLocks noGrp="1"/>
          </p:cNvSpPr>
          <p:nvPr>
            <p:ph type="sldNum" sz="quarter" idx="11"/>
          </p:nvPr>
        </p:nvSpPr>
        <p:spPr>
          <a:noFill/>
        </p:spPr>
        <p:txBody>
          <a:bodyPr/>
          <a:lstStyle/>
          <a:p>
            <a:fld id="{9925BF42-C1D8-44D5-82D9-17B5C20EA0D3}" type="slidenum">
              <a:rPr lang="en-US" smtClean="0"/>
              <a:pPr/>
              <a:t>30</a:t>
            </a:fld>
            <a:endParaRPr lang="en-US" smtClean="0"/>
          </a:p>
        </p:txBody>
      </p:sp>
      <p:pic>
        <p:nvPicPr>
          <p:cNvPr id="31748" name="Picture 2"/>
          <p:cNvPicPr>
            <a:picLocks noChangeAspect="1" noChangeArrowheads="1"/>
          </p:cNvPicPr>
          <p:nvPr/>
        </p:nvPicPr>
        <p:blipFill>
          <a:blip r:embed="rId3" cstate="print"/>
          <a:srcRect/>
          <a:stretch>
            <a:fillRect/>
          </a:stretch>
        </p:blipFill>
        <p:spPr bwMode="auto">
          <a:xfrm>
            <a:off x="990600" y="685800"/>
            <a:ext cx="7086600" cy="51403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Footer Placeholder 1"/>
          <p:cNvSpPr>
            <a:spLocks noGrp="1"/>
          </p:cNvSpPr>
          <p:nvPr>
            <p:ph type="ftr" sz="quarter" idx="10"/>
          </p:nvPr>
        </p:nvSpPr>
        <p:spPr>
          <a:noFill/>
        </p:spPr>
        <p:txBody>
          <a:bodyPr/>
          <a:lstStyle/>
          <a:p>
            <a:r>
              <a:rPr lang="en-US" smtClean="0"/>
              <a:t>Operations  --  Prof. Juran</a:t>
            </a:r>
          </a:p>
        </p:txBody>
      </p:sp>
      <p:sp>
        <p:nvSpPr>
          <p:cNvPr id="32771" name="Slide Number Placeholder 2"/>
          <p:cNvSpPr>
            <a:spLocks noGrp="1"/>
          </p:cNvSpPr>
          <p:nvPr>
            <p:ph type="sldNum" sz="quarter" idx="11"/>
          </p:nvPr>
        </p:nvSpPr>
        <p:spPr>
          <a:noFill/>
        </p:spPr>
        <p:txBody>
          <a:bodyPr/>
          <a:lstStyle/>
          <a:p>
            <a:fld id="{A2014882-6842-40F9-BF16-CEAE547872D1}" type="slidenum">
              <a:rPr lang="en-US" smtClean="0"/>
              <a:pPr/>
              <a:t>31</a:t>
            </a:fld>
            <a:endParaRPr lang="en-US" smtClean="0"/>
          </a:p>
        </p:txBody>
      </p:sp>
      <p:sp>
        <p:nvSpPr>
          <p:cNvPr id="32772" name="Rectangle 2"/>
          <p:cNvSpPr>
            <a:spLocks noChangeArrowheads="1"/>
          </p:cNvSpPr>
          <p:nvPr/>
        </p:nvSpPr>
        <p:spPr bwMode="auto">
          <a:xfrm>
            <a:off x="609600" y="1295400"/>
            <a:ext cx="7924800" cy="1373188"/>
          </a:xfrm>
          <a:prstGeom prst="rect">
            <a:avLst/>
          </a:prstGeom>
          <a:noFill/>
          <a:ln w="9525">
            <a:noFill/>
            <a:miter lim="800000"/>
            <a:headEnd/>
            <a:tailEnd/>
          </a:ln>
        </p:spPr>
        <p:txBody>
          <a:bodyPr>
            <a:spAutoFit/>
          </a:bodyPr>
          <a:lstStyle/>
          <a:p>
            <a:pPr algn="l"/>
            <a:r>
              <a:rPr lang="en-US" sz="2800">
                <a:cs typeface="Courier New" pitchFamily="49" charset="0"/>
              </a:rPr>
              <a:t>The simulation will run until it reaches the maximum number of trials, at which point it will display this message:</a:t>
            </a:r>
            <a:endParaRPr lang="en-US" sz="4800">
              <a:latin typeface="Times New Roman" pitchFamily="18" charset="0"/>
            </a:endParaRPr>
          </a:p>
        </p:txBody>
      </p:sp>
      <p:pic>
        <p:nvPicPr>
          <p:cNvPr id="32773" name="Picture 3"/>
          <p:cNvPicPr>
            <a:picLocks noChangeAspect="1" noChangeArrowheads="1"/>
          </p:cNvPicPr>
          <p:nvPr/>
        </p:nvPicPr>
        <p:blipFill>
          <a:blip r:embed="rId3" cstate="print"/>
          <a:srcRect/>
          <a:stretch>
            <a:fillRect/>
          </a:stretch>
        </p:blipFill>
        <p:spPr bwMode="auto">
          <a:xfrm>
            <a:off x="2133600" y="3124200"/>
            <a:ext cx="5124450" cy="25892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Footer Placeholder 1"/>
          <p:cNvSpPr>
            <a:spLocks noGrp="1"/>
          </p:cNvSpPr>
          <p:nvPr>
            <p:ph type="ftr" sz="quarter" idx="10"/>
          </p:nvPr>
        </p:nvSpPr>
        <p:spPr>
          <a:noFill/>
        </p:spPr>
        <p:txBody>
          <a:bodyPr/>
          <a:lstStyle/>
          <a:p>
            <a:r>
              <a:rPr lang="en-US" smtClean="0"/>
              <a:t>Operations  --  Prof. Juran</a:t>
            </a:r>
          </a:p>
        </p:txBody>
      </p:sp>
      <p:sp>
        <p:nvSpPr>
          <p:cNvPr id="33795" name="Slide Number Placeholder 2"/>
          <p:cNvSpPr>
            <a:spLocks noGrp="1"/>
          </p:cNvSpPr>
          <p:nvPr>
            <p:ph type="sldNum" sz="quarter" idx="11"/>
          </p:nvPr>
        </p:nvSpPr>
        <p:spPr>
          <a:noFill/>
        </p:spPr>
        <p:txBody>
          <a:bodyPr/>
          <a:lstStyle/>
          <a:p>
            <a:fld id="{FEF66FBC-502D-4416-9949-AD1B047DFE85}" type="slidenum">
              <a:rPr lang="en-US" smtClean="0"/>
              <a:pPr/>
              <a:t>32</a:t>
            </a:fld>
            <a:endParaRPr lang="en-US" smtClean="0"/>
          </a:p>
        </p:txBody>
      </p:sp>
      <p:sp>
        <p:nvSpPr>
          <p:cNvPr id="33796" name="Rectangle 2"/>
          <p:cNvSpPr>
            <a:spLocks noChangeArrowheads="1"/>
          </p:cNvSpPr>
          <p:nvPr/>
        </p:nvSpPr>
        <p:spPr bwMode="auto">
          <a:xfrm>
            <a:off x="914400" y="1371600"/>
            <a:ext cx="7162800" cy="3016250"/>
          </a:xfrm>
          <a:prstGeom prst="rect">
            <a:avLst/>
          </a:prstGeom>
          <a:noFill/>
          <a:ln w="9525">
            <a:noFill/>
            <a:miter lim="800000"/>
            <a:headEnd/>
            <a:tailEnd/>
          </a:ln>
        </p:spPr>
        <p:txBody>
          <a:bodyPr>
            <a:spAutoFit/>
          </a:bodyPr>
          <a:lstStyle/>
          <a:p>
            <a:pPr algn="l">
              <a:spcBef>
                <a:spcPct val="10000"/>
              </a:spcBef>
              <a:spcAft>
                <a:spcPct val="10000"/>
              </a:spcAft>
            </a:pPr>
            <a:r>
              <a:rPr lang="en-US" sz="2000">
                <a:cs typeface="Courier New" pitchFamily="49" charset="0"/>
              </a:rPr>
              <a:t>Crystal Ball performs the tedious functions of running a simulation in a spreadsheet model</a:t>
            </a:r>
          </a:p>
          <a:p>
            <a:pPr algn="l">
              <a:spcBef>
                <a:spcPct val="10000"/>
              </a:spcBef>
              <a:spcAft>
                <a:spcPct val="10000"/>
              </a:spcAft>
            </a:pPr>
            <a:r>
              <a:rPr lang="en-US" sz="2000">
                <a:cs typeface="Courier New" pitchFamily="49" charset="0"/>
              </a:rPr>
              <a:t>We can use statistical inference (confidence intervals and hypothesis tests) to study the results</a:t>
            </a:r>
          </a:p>
          <a:p>
            <a:pPr algn="l">
              <a:spcBef>
                <a:spcPct val="10000"/>
              </a:spcBef>
              <a:spcAft>
                <a:spcPct val="10000"/>
              </a:spcAft>
            </a:pPr>
            <a:r>
              <a:rPr lang="en-US" sz="2000">
                <a:cs typeface="Courier New" pitchFamily="49" charset="0"/>
              </a:rPr>
              <a:t>The results are only estimates, but they can be very precise estimates</a:t>
            </a:r>
          </a:p>
          <a:p>
            <a:pPr algn="l">
              <a:spcBef>
                <a:spcPct val="10000"/>
              </a:spcBef>
              <a:spcAft>
                <a:spcPct val="10000"/>
              </a:spcAft>
            </a:pPr>
            <a:r>
              <a:rPr lang="en-US" sz="2000">
                <a:cs typeface="Courier New" pitchFamily="49" charset="0"/>
              </a:rPr>
              <a:t>Much depends on the validity of our model; how well it represents the real-world system we really want to learn about</a:t>
            </a:r>
          </a:p>
        </p:txBody>
      </p:sp>
      <p:sp>
        <p:nvSpPr>
          <p:cNvPr id="33797" name="Rectangle 3"/>
          <p:cNvSpPr>
            <a:spLocks noChangeArrowheads="1"/>
          </p:cNvSpPr>
          <p:nvPr/>
        </p:nvSpPr>
        <p:spPr bwMode="auto">
          <a:xfrm>
            <a:off x="685800" y="228600"/>
            <a:ext cx="7772400" cy="1143000"/>
          </a:xfrm>
          <a:prstGeom prst="rect">
            <a:avLst/>
          </a:prstGeom>
          <a:noFill/>
          <a:ln w="9525">
            <a:noFill/>
            <a:miter lim="800000"/>
            <a:headEnd/>
            <a:tailEnd/>
          </a:ln>
        </p:spPr>
        <p:txBody>
          <a:bodyPr anchor="ctr"/>
          <a:lstStyle/>
          <a:p>
            <a:r>
              <a:rPr lang="en-US" sz="3600">
                <a:solidFill>
                  <a:schemeClr val="tx2"/>
                </a:solidFill>
              </a:rPr>
              <a:t>Conclusions</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Footer Placeholder 1"/>
          <p:cNvSpPr>
            <a:spLocks noGrp="1"/>
          </p:cNvSpPr>
          <p:nvPr>
            <p:ph type="ftr" sz="quarter" idx="10"/>
          </p:nvPr>
        </p:nvSpPr>
        <p:spPr>
          <a:noFill/>
        </p:spPr>
        <p:txBody>
          <a:bodyPr/>
          <a:lstStyle/>
          <a:p>
            <a:r>
              <a:rPr lang="en-US" smtClean="0"/>
              <a:t>Operations  --  Prof. Juran</a:t>
            </a:r>
          </a:p>
        </p:txBody>
      </p:sp>
      <p:sp>
        <p:nvSpPr>
          <p:cNvPr id="34819" name="Slide Number Placeholder 2"/>
          <p:cNvSpPr>
            <a:spLocks noGrp="1"/>
          </p:cNvSpPr>
          <p:nvPr>
            <p:ph type="sldNum" sz="quarter" idx="11"/>
          </p:nvPr>
        </p:nvSpPr>
        <p:spPr>
          <a:noFill/>
        </p:spPr>
        <p:txBody>
          <a:bodyPr/>
          <a:lstStyle/>
          <a:p>
            <a:fld id="{5F0DC62E-3D9E-4482-8553-8F3B8FDA26EA}" type="slidenum">
              <a:rPr lang="en-US" smtClean="0"/>
              <a:pPr/>
              <a:t>33</a:t>
            </a:fld>
            <a:endParaRPr lang="en-US" smtClean="0"/>
          </a:p>
        </p:txBody>
      </p:sp>
      <p:sp>
        <p:nvSpPr>
          <p:cNvPr id="34820" name="Rectangle 2"/>
          <p:cNvSpPr>
            <a:spLocks noChangeArrowheads="1"/>
          </p:cNvSpPr>
          <p:nvPr/>
        </p:nvSpPr>
        <p:spPr bwMode="auto">
          <a:xfrm>
            <a:off x="914400" y="1712913"/>
            <a:ext cx="7162800" cy="4668837"/>
          </a:xfrm>
          <a:prstGeom prst="rect">
            <a:avLst/>
          </a:prstGeom>
          <a:noFill/>
          <a:ln w="9525">
            <a:noFill/>
            <a:miter lim="800000"/>
            <a:headEnd/>
            <a:tailEnd/>
          </a:ln>
        </p:spPr>
        <p:txBody>
          <a:bodyPr>
            <a:spAutoFit/>
          </a:bodyPr>
          <a:lstStyle/>
          <a:p>
            <a:pPr marL="231775" indent="-231775" algn="l">
              <a:spcBef>
                <a:spcPct val="10000"/>
              </a:spcBef>
              <a:spcAft>
                <a:spcPct val="10000"/>
              </a:spcAft>
            </a:pPr>
            <a:r>
              <a:rPr lang="en-US">
                <a:cs typeface="Courier New" pitchFamily="49" charset="0"/>
              </a:rPr>
              <a:t>Built into Excel</a:t>
            </a:r>
          </a:p>
          <a:p>
            <a:pPr marL="231775" indent="-231775" algn="l">
              <a:spcBef>
                <a:spcPct val="10000"/>
              </a:spcBef>
              <a:spcAft>
                <a:spcPct val="10000"/>
              </a:spcAft>
              <a:buFontTx/>
              <a:buChar char="•"/>
            </a:pPr>
            <a:r>
              <a:rPr lang="en-US">
                <a:cs typeface="Courier New" pitchFamily="49" charset="0"/>
              </a:rPr>
              <a:t>RAND() function</a:t>
            </a:r>
          </a:p>
          <a:p>
            <a:pPr marL="231775" indent="-231775" algn="l">
              <a:spcBef>
                <a:spcPct val="10000"/>
              </a:spcBef>
              <a:spcAft>
                <a:spcPct val="10000"/>
              </a:spcAft>
              <a:buFontTx/>
              <a:buChar char="•"/>
            </a:pPr>
            <a:r>
              <a:rPr lang="en-US">
                <a:cs typeface="Courier New" pitchFamily="49" charset="0"/>
              </a:rPr>
              <a:t>Tools – Data Analysis – Random Number Generation</a:t>
            </a:r>
          </a:p>
          <a:p>
            <a:pPr marL="231775" indent="-231775" algn="l">
              <a:spcBef>
                <a:spcPct val="10000"/>
              </a:spcBef>
              <a:spcAft>
                <a:spcPct val="10000"/>
              </a:spcAft>
            </a:pPr>
            <a:r>
              <a:rPr lang="en-US">
                <a:cs typeface="Courier New" pitchFamily="49" charset="0"/>
              </a:rPr>
              <a:t>Built into all simulation software</a:t>
            </a:r>
          </a:p>
          <a:p>
            <a:pPr marL="231775" indent="-231775" algn="l">
              <a:spcBef>
                <a:spcPct val="10000"/>
              </a:spcBef>
              <a:spcAft>
                <a:spcPct val="10000"/>
              </a:spcAft>
            </a:pPr>
            <a:r>
              <a:rPr lang="en-US">
                <a:cs typeface="Courier New" pitchFamily="49" charset="0"/>
              </a:rPr>
              <a:t>Not really random; correctly called pseudo-random</a:t>
            </a:r>
          </a:p>
          <a:p>
            <a:pPr marL="231775" indent="-231775" algn="l">
              <a:spcBef>
                <a:spcPct val="10000"/>
              </a:spcBef>
              <a:spcAft>
                <a:spcPct val="10000"/>
              </a:spcAft>
            </a:pPr>
            <a:endParaRPr lang="en-US">
              <a:cs typeface="Courier New" pitchFamily="49" charset="0"/>
            </a:endParaRPr>
          </a:p>
          <a:p>
            <a:pPr marL="231775" indent="-231775" algn="l">
              <a:spcBef>
                <a:spcPct val="10000"/>
              </a:spcBef>
              <a:spcAft>
                <a:spcPct val="10000"/>
              </a:spcAft>
            </a:pPr>
            <a:endParaRPr lang="en-US">
              <a:cs typeface="Courier New" pitchFamily="49" charset="0"/>
            </a:endParaRPr>
          </a:p>
          <a:p>
            <a:pPr marL="231775" indent="-231775" algn="l">
              <a:spcBef>
                <a:spcPct val="10000"/>
              </a:spcBef>
              <a:spcAft>
                <a:spcPct val="10000"/>
              </a:spcAft>
            </a:pPr>
            <a:endParaRPr lang="en-US">
              <a:cs typeface="Courier New" pitchFamily="49" charset="0"/>
            </a:endParaRPr>
          </a:p>
          <a:p>
            <a:pPr marL="231775" indent="-231775" algn="l">
              <a:spcBef>
                <a:spcPct val="10000"/>
              </a:spcBef>
              <a:spcAft>
                <a:spcPct val="10000"/>
              </a:spcAft>
            </a:pPr>
            <a:endParaRPr lang="en-US">
              <a:cs typeface="Courier New" pitchFamily="49" charset="0"/>
            </a:endParaRPr>
          </a:p>
          <a:p>
            <a:pPr marL="231775" indent="-231775" algn="l"/>
            <a:endParaRPr lang="en-US" sz="2000">
              <a:cs typeface="Courier New" pitchFamily="49" charset="0"/>
            </a:endParaRPr>
          </a:p>
        </p:txBody>
      </p:sp>
      <p:sp>
        <p:nvSpPr>
          <p:cNvPr id="34821" name="Rectangle 3"/>
          <p:cNvSpPr>
            <a:spLocks noChangeArrowheads="1"/>
          </p:cNvSpPr>
          <p:nvPr/>
        </p:nvSpPr>
        <p:spPr bwMode="auto">
          <a:xfrm>
            <a:off x="685800" y="228600"/>
            <a:ext cx="7772400" cy="1143000"/>
          </a:xfrm>
          <a:prstGeom prst="rect">
            <a:avLst/>
          </a:prstGeom>
          <a:noFill/>
          <a:ln w="9525">
            <a:noFill/>
            <a:miter lim="800000"/>
            <a:headEnd/>
            <a:tailEnd/>
          </a:ln>
        </p:spPr>
        <p:txBody>
          <a:bodyPr anchor="ctr"/>
          <a:lstStyle/>
          <a:p>
            <a:r>
              <a:rPr lang="en-US" sz="3600">
                <a:solidFill>
                  <a:schemeClr val="tx2"/>
                </a:solidFill>
              </a:rPr>
              <a:t>Random Number Generator</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Footer Placeholder 1"/>
          <p:cNvSpPr>
            <a:spLocks noGrp="1"/>
          </p:cNvSpPr>
          <p:nvPr>
            <p:ph type="ftr" sz="quarter" idx="10"/>
          </p:nvPr>
        </p:nvSpPr>
        <p:spPr>
          <a:noFill/>
        </p:spPr>
        <p:txBody>
          <a:bodyPr/>
          <a:lstStyle/>
          <a:p>
            <a:r>
              <a:rPr lang="en-US" smtClean="0"/>
              <a:t>Operations  --  Prof. Juran</a:t>
            </a:r>
          </a:p>
        </p:txBody>
      </p:sp>
      <p:sp>
        <p:nvSpPr>
          <p:cNvPr id="35843" name="Slide Number Placeholder 2"/>
          <p:cNvSpPr>
            <a:spLocks noGrp="1"/>
          </p:cNvSpPr>
          <p:nvPr>
            <p:ph type="sldNum" sz="quarter" idx="11"/>
          </p:nvPr>
        </p:nvSpPr>
        <p:spPr>
          <a:noFill/>
        </p:spPr>
        <p:txBody>
          <a:bodyPr/>
          <a:lstStyle/>
          <a:p>
            <a:fld id="{097165BD-30AF-48FC-A14B-CD91F04AA69E}" type="slidenum">
              <a:rPr lang="en-US" smtClean="0"/>
              <a:pPr/>
              <a:t>34</a:t>
            </a:fld>
            <a:endParaRPr lang="en-US" smtClean="0"/>
          </a:p>
        </p:txBody>
      </p:sp>
      <p:sp>
        <p:nvSpPr>
          <p:cNvPr id="35844" name="Rectangle 2"/>
          <p:cNvSpPr>
            <a:spLocks noChangeArrowheads="1"/>
          </p:cNvSpPr>
          <p:nvPr/>
        </p:nvSpPr>
        <p:spPr bwMode="auto">
          <a:xfrm>
            <a:off x="609600" y="1219200"/>
            <a:ext cx="8229600" cy="4400550"/>
          </a:xfrm>
          <a:prstGeom prst="rect">
            <a:avLst/>
          </a:prstGeom>
          <a:noFill/>
          <a:ln w="9525">
            <a:noFill/>
            <a:miter lim="800000"/>
            <a:headEnd/>
            <a:tailEnd/>
          </a:ln>
        </p:spPr>
        <p:txBody>
          <a:bodyPr>
            <a:spAutoFit/>
          </a:bodyPr>
          <a:lstStyle/>
          <a:p>
            <a:pPr algn="l">
              <a:spcBef>
                <a:spcPct val="10000"/>
              </a:spcBef>
              <a:spcAft>
                <a:spcPct val="10000"/>
              </a:spcAft>
            </a:pPr>
            <a:r>
              <a:rPr lang="en-US">
                <a:cs typeface="Courier New" pitchFamily="49" charset="0"/>
              </a:rPr>
              <a:t>Needs a “seed” to get started</a:t>
            </a:r>
          </a:p>
          <a:p>
            <a:pPr algn="l">
              <a:spcBef>
                <a:spcPct val="10000"/>
              </a:spcBef>
              <a:spcAft>
                <a:spcPct val="10000"/>
              </a:spcAft>
            </a:pPr>
            <a:endParaRPr lang="en-US">
              <a:cs typeface="Courier New" pitchFamily="49" charset="0"/>
            </a:endParaRPr>
          </a:p>
          <a:p>
            <a:pPr algn="l">
              <a:spcBef>
                <a:spcPct val="10000"/>
              </a:spcBef>
              <a:spcAft>
                <a:spcPct val="10000"/>
              </a:spcAft>
            </a:pPr>
            <a:endParaRPr lang="en-US">
              <a:cs typeface="Courier New" pitchFamily="49" charset="0"/>
            </a:endParaRPr>
          </a:p>
          <a:p>
            <a:pPr algn="l">
              <a:spcBef>
                <a:spcPct val="10000"/>
              </a:spcBef>
              <a:spcAft>
                <a:spcPct val="10000"/>
              </a:spcAft>
            </a:pPr>
            <a:endParaRPr lang="en-US">
              <a:cs typeface="Courier New" pitchFamily="49" charset="0"/>
            </a:endParaRPr>
          </a:p>
          <a:p>
            <a:pPr algn="l">
              <a:spcBef>
                <a:spcPct val="10000"/>
              </a:spcBef>
              <a:spcAft>
                <a:spcPct val="10000"/>
              </a:spcAft>
            </a:pPr>
            <a:endParaRPr lang="en-US">
              <a:cs typeface="Courier New" pitchFamily="49" charset="0"/>
            </a:endParaRPr>
          </a:p>
          <a:p>
            <a:pPr algn="l">
              <a:spcBef>
                <a:spcPct val="10000"/>
              </a:spcBef>
              <a:spcAft>
                <a:spcPct val="10000"/>
              </a:spcAft>
            </a:pPr>
            <a:endParaRPr lang="en-US">
              <a:cs typeface="Courier New" pitchFamily="49" charset="0"/>
            </a:endParaRPr>
          </a:p>
          <a:p>
            <a:pPr algn="l">
              <a:spcBef>
                <a:spcPct val="10000"/>
              </a:spcBef>
              <a:spcAft>
                <a:spcPct val="10000"/>
              </a:spcAft>
            </a:pPr>
            <a:endParaRPr lang="en-US">
              <a:cs typeface="Courier New" pitchFamily="49" charset="0"/>
            </a:endParaRPr>
          </a:p>
          <a:p>
            <a:pPr algn="l">
              <a:spcBef>
                <a:spcPct val="10000"/>
              </a:spcBef>
              <a:spcAft>
                <a:spcPct val="10000"/>
              </a:spcAft>
            </a:pPr>
            <a:endParaRPr lang="en-US">
              <a:cs typeface="Courier New" pitchFamily="49" charset="0"/>
            </a:endParaRPr>
          </a:p>
          <a:p>
            <a:pPr algn="l">
              <a:spcBef>
                <a:spcPct val="10000"/>
              </a:spcBef>
              <a:spcAft>
                <a:spcPct val="10000"/>
              </a:spcAft>
            </a:pPr>
            <a:endParaRPr lang="en-US">
              <a:cs typeface="Courier New" pitchFamily="49" charset="0"/>
            </a:endParaRPr>
          </a:p>
          <a:p>
            <a:pPr algn="l">
              <a:spcBef>
                <a:spcPct val="10000"/>
              </a:spcBef>
              <a:spcAft>
                <a:spcPct val="10000"/>
              </a:spcAft>
            </a:pPr>
            <a:r>
              <a:rPr lang="en-US">
                <a:cs typeface="Courier New" pitchFamily="49" charset="0"/>
              </a:rPr>
              <a:t>Each random number becomes the “seed” for its successor</a:t>
            </a:r>
            <a:endParaRPr lang="en-US" sz="2000">
              <a:cs typeface="Courier New" pitchFamily="49" charset="0"/>
            </a:endParaRPr>
          </a:p>
        </p:txBody>
      </p:sp>
      <p:sp>
        <p:nvSpPr>
          <p:cNvPr id="35845" name="Rectangle 3"/>
          <p:cNvSpPr>
            <a:spLocks noChangeArrowheads="1"/>
          </p:cNvSpPr>
          <p:nvPr/>
        </p:nvSpPr>
        <p:spPr bwMode="auto">
          <a:xfrm>
            <a:off x="685800" y="228600"/>
            <a:ext cx="7772400" cy="1143000"/>
          </a:xfrm>
          <a:prstGeom prst="rect">
            <a:avLst/>
          </a:prstGeom>
          <a:noFill/>
          <a:ln w="9525">
            <a:noFill/>
            <a:miter lim="800000"/>
            <a:headEnd/>
            <a:tailEnd/>
          </a:ln>
        </p:spPr>
        <p:txBody>
          <a:bodyPr anchor="ctr"/>
          <a:lstStyle/>
          <a:p>
            <a:r>
              <a:rPr lang="en-US" sz="3600">
                <a:solidFill>
                  <a:schemeClr val="tx2"/>
                </a:solidFill>
              </a:rPr>
              <a:t>Random Number Generator</a:t>
            </a:r>
          </a:p>
        </p:txBody>
      </p:sp>
      <p:pic>
        <p:nvPicPr>
          <p:cNvPr id="35846" name="Picture 4"/>
          <p:cNvPicPr>
            <a:picLocks noChangeAspect="1" noChangeArrowheads="1"/>
          </p:cNvPicPr>
          <p:nvPr/>
        </p:nvPicPr>
        <p:blipFill>
          <a:blip r:embed="rId3" cstate="print"/>
          <a:srcRect/>
          <a:stretch>
            <a:fillRect/>
          </a:stretch>
        </p:blipFill>
        <p:spPr bwMode="auto">
          <a:xfrm>
            <a:off x="2643188" y="1981200"/>
            <a:ext cx="3857625" cy="27622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Footer Placeholder 1"/>
          <p:cNvSpPr>
            <a:spLocks noGrp="1"/>
          </p:cNvSpPr>
          <p:nvPr>
            <p:ph type="ftr" sz="quarter" idx="10"/>
          </p:nvPr>
        </p:nvSpPr>
        <p:spPr>
          <a:noFill/>
        </p:spPr>
        <p:txBody>
          <a:bodyPr/>
          <a:lstStyle/>
          <a:p>
            <a:r>
              <a:rPr lang="en-US" smtClean="0"/>
              <a:t>Operations  --  Prof. Juran</a:t>
            </a:r>
          </a:p>
        </p:txBody>
      </p:sp>
      <p:sp>
        <p:nvSpPr>
          <p:cNvPr id="36867" name="Slide Number Placeholder 2"/>
          <p:cNvSpPr>
            <a:spLocks noGrp="1"/>
          </p:cNvSpPr>
          <p:nvPr>
            <p:ph type="sldNum" sz="quarter" idx="11"/>
          </p:nvPr>
        </p:nvSpPr>
        <p:spPr>
          <a:noFill/>
        </p:spPr>
        <p:txBody>
          <a:bodyPr/>
          <a:lstStyle/>
          <a:p>
            <a:fld id="{618D0EF2-B975-496D-BD94-4EF8F60266A6}" type="slidenum">
              <a:rPr lang="en-US" smtClean="0"/>
              <a:pPr/>
              <a:t>35</a:t>
            </a:fld>
            <a:endParaRPr lang="en-US" smtClean="0"/>
          </a:p>
        </p:txBody>
      </p:sp>
      <p:sp>
        <p:nvSpPr>
          <p:cNvPr id="36868" name="Rectangle 2"/>
          <p:cNvSpPr>
            <a:spLocks noChangeArrowheads="1"/>
          </p:cNvSpPr>
          <p:nvPr/>
        </p:nvSpPr>
        <p:spPr bwMode="auto">
          <a:xfrm>
            <a:off x="685800" y="228600"/>
            <a:ext cx="7772400" cy="1143000"/>
          </a:xfrm>
          <a:prstGeom prst="rect">
            <a:avLst/>
          </a:prstGeom>
          <a:noFill/>
          <a:ln w="9525">
            <a:noFill/>
            <a:miter lim="800000"/>
            <a:headEnd/>
            <a:tailEnd/>
          </a:ln>
        </p:spPr>
        <p:txBody>
          <a:bodyPr anchor="ctr"/>
          <a:lstStyle/>
          <a:p>
            <a:r>
              <a:rPr lang="en-US" sz="3600">
                <a:solidFill>
                  <a:schemeClr val="tx2"/>
                </a:solidFill>
              </a:rPr>
              <a:t>Probability Trick: Uniform to Normal</a:t>
            </a:r>
          </a:p>
        </p:txBody>
      </p:sp>
      <p:pic>
        <p:nvPicPr>
          <p:cNvPr id="36869" name="Picture 3"/>
          <p:cNvPicPr>
            <a:picLocks noChangeAspect="1" noChangeArrowheads="1"/>
          </p:cNvPicPr>
          <p:nvPr/>
        </p:nvPicPr>
        <p:blipFill>
          <a:blip r:embed="rId3" cstate="print"/>
          <a:srcRect/>
          <a:stretch>
            <a:fillRect/>
          </a:stretch>
        </p:blipFill>
        <p:spPr bwMode="auto">
          <a:xfrm>
            <a:off x="1066800" y="1438275"/>
            <a:ext cx="7010400" cy="3971925"/>
          </a:xfrm>
          <a:prstGeom prst="rect">
            <a:avLst/>
          </a:prstGeom>
          <a:noFill/>
          <a:ln w="9525">
            <a:noFill/>
            <a:miter lim="800000"/>
            <a:headEnd/>
            <a:tailEnd/>
          </a:ln>
        </p:spPr>
      </p:pic>
      <p:sp>
        <p:nvSpPr>
          <p:cNvPr id="36870" name="Rectangle 4"/>
          <p:cNvSpPr>
            <a:spLocks noChangeArrowheads="1"/>
          </p:cNvSpPr>
          <p:nvPr/>
        </p:nvSpPr>
        <p:spPr bwMode="auto">
          <a:xfrm>
            <a:off x="1371600" y="5638800"/>
            <a:ext cx="6553200" cy="457200"/>
          </a:xfrm>
          <a:prstGeom prst="rect">
            <a:avLst/>
          </a:prstGeom>
          <a:noFill/>
          <a:ln w="9525">
            <a:noFill/>
            <a:miter lim="800000"/>
            <a:headEnd/>
            <a:tailEnd/>
          </a:ln>
        </p:spPr>
        <p:txBody>
          <a:bodyPr wrap="none">
            <a:spAutoFit/>
          </a:bodyPr>
          <a:lstStyle/>
          <a:p>
            <a:pPr algn="l"/>
            <a:r>
              <a:rPr lang="en-US"/>
              <a:t>Start with template file: s-uniform-normal-0.xls</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Footer Placeholder 2"/>
          <p:cNvSpPr>
            <a:spLocks noGrp="1"/>
          </p:cNvSpPr>
          <p:nvPr>
            <p:ph type="ftr" sz="quarter" idx="10"/>
          </p:nvPr>
        </p:nvSpPr>
        <p:spPr>
          <a:noFill/>
        </p:spPr>
        <p:txBody>
          <a:bodyPr/>
          <a:lstStyle/>
          <a:p>
            <a:r>
              <a:rPr lang="en-US" smtClean="0"/>
              <a:t>Operations  --  Prof. Juran</a:t>
            </a:r>
          </a:p>
        </p:txBody>
      </p:sp>
      <p:sp>
        <p:nvSpPr>
          <p:cNvPr id="37891" name="Slide Number Placeholder 3"/>
          <p:cNvSpPr>
            <a:spLocks noGrp="1"/>
          </p:cNvSpPr>
          <p:nvPr>
            <p:ph type="sldNum" sz="quarter" idx="11"/>
          </p:nvPr>
        </p:nvSpPr>
        <p:spPr>
          <a:noFill/>
        </p:spPr>
        <p:txBody>
          <a:bodyPr/>
          <a:lstStyle/>
          <a:p>
            <a:fld id="{9FE9E500-DFC1-4783-A800-9E275F06B08C}" type="slidenum">
              <a:rPr lang="en-US" smtClean="0"/>
              <a:pPr/>
              <a:t>36</a:t>
            </a:fld>
            <a:endParaRPr lang="en-US" smtClean="0"/>
          </a:p>
        </p:txBody>
      </p:sp>
      <p:sp>
        <p:nvSpPr>
          <p:cNvPr id="37892" name="Rectangle 2"/>
          <p:cNvSpPr>
            <a:spLocks noChangeArrowheads="1"/>
          </p:cNvSpPr>
          <p:nvPr/>
        </p:nvSpPr>
        <p:spPr bwMode="auto">
          <a:xfrm>
            <a:off x="3017838" y="2576513"/>
            <a:ext cx="9144000" cy="0"/>
          </a:xfrm>
          <a:prstGeom prst="rect">
            <a:avLst/>
          </a:prstGeom>
          <a:noFill/>
          <a:ln w="9525">
            <a:noFill/>
            <a:miter lim="800000"/>
            <a:headEnd/>
            <a:tailEnd/>
          </a:ln>
        </p:spPr>
        <p:txBody>
          <a:bodyPr>
            <a:spAutoFit/>
          </a:bodyPr>
          <a:lstStyle/>
          <a:p>
            <a:endParaRPr lang="en-US"/>
          </a:p>
        </p:txBody>
      </p:sp>
      <p:sp>
        <p:nvSpPr>
          <p:cNvPr id="37893" name="Rectangle 3"/>
          <p:cNvSpPr>
            <a:spLocks noGrp="1" noChangeArrowheads="1"/>
          </p:cNvSpPr>
          <p:nvPr>
            <p:ph type="title"/>
          </p:nvPr>
        </p:nvSpPr>
        <p:spPr/>
        <p:txBody>
          <a:bodyPr/>
          <a:lstStyle/>
          <a:p>
            <a:pPr eaLnBrk="1" hangingPunct="1"/>
            <a:r>
              <a:rPr lang="en-US" smtClean="0"/>
              <a:t>Example: Tax-Saver Benefit</a:t>
            </a:r>
          </a:p>
        </p:txBody>
      </p:sp>
      <p:sp>
        <p:nvSpPr>
          <p:cNvPr id="37894" name="Rectangle 4"/>
          <p:cNvSpPr>
            <a:spLocks noChangeArrowheads="1"/>
          </p:cNvSpPr>
          <p:nvPr/>
        </p:nvSpPr>
        <p:spPr bwMode="auto">
          <a:xfrm>
            <a:off x="685800" y="1981200"/>
            <a:ext cx="7696200" cy="1917700"/>
          </a:xfrm>
          <a:prstGeom prst="rect">
            <a:avLst/>
          </a:prstGeom>
          <a:noFill/>
          <a:ln w="9525">
            <a:noFill/>
            <a:miter lim="800000"/>
            <a:headEnd/>
            <a:tailEnd/>
          </a:ln>
        </p:spPr>
        <p:txBody>
          <a:bodyPr>
            <a:spAutoFit/>
          </a:bodyPr>
          <a:lstStyle/>
          <a:p>
            <a:pPr algn="l"/>
            <a:r>
              <a:rPr lang="en-US">
                <a:ea typeface="MS Mincho" pitchFamily="49" charset="-128"/>
              </a:rPr>
              <a:t>A TSB (Tax Saver Benefit) plan allows you to put money into an account at the beginning of the calendar year that can be used for medical expenses. This amount is not subject to federal tax — hence the phrase TSB. </a:t>
            </a:r>
            <a:endParaRPr lang="en-US">
              <a:latin typeface="Times New Roman" pitchFamily="18"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Footer Placeholder 1"/>
          <p:cNvSpPr>
            <a:spLocks noGrp="1"/>
          </p:cNvSpPr>
          <p:nvPr>
            <p:ph type="ftr" sz="quarter" idx="10"/>
          </p:nvPr>
        </p:nvSpPr>
        <p:spPr>
          <a:noFill/>
        </p:spPr>
        <p:txBody>
          <a:bodyPr/>
          <a:lstStyle/>
          <a:p>
            <a:r>
              <a:rPr lang="en-US" smtClean="0"/>
              <a:t>Operations  --  Prof. Juran</a:t>
            </a:r>
          </a:p>
        </p:txBody>
      </p:sp>
      <p:sp>
        <p:nvSpPr>
          <p:cNvPr id="38915" name="Slide Number Placeholder 2"/>
          <p:cNvSpPr>
            <a:spLocks noGrp="1"/>
          </p:cNvSpPr>
          <p:nvPr>
            <p:ph type="sldNum" sz="quarter" idx="11"/>
          </p:nvPr>
        </p:nvSpPr>
        <p:spPr>
          <a:noFill/>
        </p:spPr>
        <p:txBody>
          <a:bodyPr/>
          <a:lstStyle/>
          <a:p>
            <a:fld id="{5F0A44C8-A876-49E6-B354-BCB89FC2C114}" type="slidenum">
              <a:rPr lang="en-US" smtClean="0"/>
              <a:pPr/>
              <a:t>37</a:t>
            </a:fld>
            <a:endParaRPr lang="en-US" smtClean="0"/>
          </a:p>
        </p:txBody>
      </p:sp>
      <p:sp>
        <p:nvSpPr>
          <p:cNvPr id="38916" name="Rectangle 2"/>
          <p:cNvSpPr>
            <a:spLocks noChangeArrowheads="1"/>
          </p:cNvSpPr>
          <p:nvPr/>
        </p:nvSpPr>
        <p:spPr bwMode="auto">
          <a:xfrm>
            <a:off x="733425" y="1482725"/>
            <a:ext cx="8029575" cy="3743325"/>
          </a:xfrm>
          <a:prstGeom prst="rect">
            <a:avLst/>
          </a:prstGeom>
          <a:noFill/>
          <a:ln w="9525">
            <a:noFill/>
            <a:miter lim="800000"/>
            <a:headEnd/>
            <a:tailEnd/>
          </a:ln>
        </p:spPr>
        <p:txBody>
          <a:bodyPr>
            <a:spAutoFit/>
          </a:bodyPr>
          <a:lstStyle/>
          <a:p>
            <a:pPr algn="l"/>
            <a:r>
              <a:rPr lang="en-US">
                <a:ea typeface="MS Mincho" pitchFamily="49" charset="-128"/>
              </a:rPr>
              <a:t>As you pay medical expenses during the year, you are reimbursed by the administrator of the TSB until the TSB account is exhausted. From that point on, you must pay your medical expenses out of your own pocket. On the other hand, if you put more money into your TSB than the medical expenses you incur, this extra money is lost to you. </a:t>
            </a:r>
          </a:p>
          <a:p>
            <a:pPr algn="l"/>
            <a:endParaRPr lang="en-US">
              <a:ea typeface="MS Mincho" pitchFamily="49" charset="-128"/>
            </a:endParaRPr>
          </a:p>
          <a:p>
            <a:pPr algn="l"/>
            <a:r>
              <a:rPr lang="en-US">
                <a:ea typeface="MS Mincho" pitchFamily="49" charset="-128"/>
              </a:rPr>
              <a:t>Your annual salary is $50,000 and your federal income tax rate is 30%.</a:t>
            </a:r>
            <a:r>
              <a:rPr lang="en-US">
                <a:latin typeface="Times New Roman" pitchFamily="18" charset="0"/>
              </a:rPr>
              <a:t> </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Footer Placeholder 1"/>
          <p:cNvSpPr>
            <a:spLocks noGrp="1"/>
          </p:cNvSpPr>
          <p:nvPr>
            <p:ph type="ftr" sz="quarter" idx="10"/>
          </p:nvPr>
        </p:nvSpPr>
        <p:spPr>
          <a:noFill/>
        </p:spPr>
        <p:txBody>
          <a:bodyPr/>
          <a:lstStyle/>
          <a:p>
            <a:r>
              <a:rPr lang="en-US" smtClean="0"/>
              <a:t>Operations  --  Prof. Juran</a:t>
            </a:r>
          </a:p>
        </p:txBody>
      </p:sp>
      <p:sp>
        <p:nvSpPr>
          <p:cNvPr id="39939" name="Slide Number Placeholder 2"/>
          <p:cNvSpPr>
            <a:spLocks noGrp="1"/>
          </p:cNvSpPr>
          <p:nvPr>
            <p:ph type="sldNum" sz="quarter" idx="11"/>
          </p:nvPr>
        </p:nvSpPr>
        <p:spPr>
          <a:noFill/>
        </p:spPr>
        <p:txBody>
          <a:bodyPr/>
          <a:lstStyle/>
          <a:p>
            <a:fld id="{08C40549-203E-4764-8406-C404CAFFAA78}" type="slidenum">
              <a:rPr lang="en-US" smtClean="0"/>
              <a:pPr/>
              <a:t>38</a:t>
            </a:fld>
            <a:endParaRPr lang="en-US" smtClean="0"/>
          </a:p>
        </p:txBody>
      </p:sp>
      <p:sp>
        <p:nvSpPr>
          <p:cNvPr id="39940" name="Rectangle 2"/>
          <p:cNvSpPr>
            <a:spLocks noChangeArrowheads="1"/>
          </p:cNvSpPr>
          <p:nvPr/>
        </p:nvSpPr>
        <p:spPr bwMode="auto">
          <a:xfrm>
            <a:off x="838200" y="1143000"/>
            <a:ext cx="7467600" cy="3844925"/>
          </a:xfrm>
          <a:prstGeom prst="rect">
            <a:avLst/>
          </a:prstGeom>
          <a:noFill/>
          <a:ln w="9525">
            <a:noFill/>
            <a:miter lim="800000"/>
            <a:headEnd/>
            <a:tailEnd/>
          </a:ln>
        </p:spPr>
        <p:txBody>
          <a:bodyPr>
            <a:spAutoFit/>
          </a:bodyPr>
          <a:lstStyle/>
          <a:p>
            <a:pPr algn="l">
              <a:spcBef>
                <a:spcPts val="200"/>
              </a:spcBef>
              <a:spcAft>
                <a:spcPts val="200"/>
              </a:spcAft>
              <a:buFont typeface="Book Antiqua" pitchFamily="18" charset="0"/>
              <a:buNone/>
            </a:pPr>
            <a:r>
              <a:rPr lang="en-US"/>
              <a:t>Assume that your medical expenses in a year are normally distributed with mean $2000 and standard deviation $500. </a:t>
            </a:r>
          </a:p>
          <a:p>
            <a:pPr algn="l">
              <a:spcBef>
                <a:spcPts val="200"/>
              </a:spcBef>
              <a:spcAft>
                <a:spcPts val="200"/>
              </a:spcAft>
              <a:buFont typeface="Book Antiqua" pitchFamily="18" charset="0"/>
              <a:buNone/>
            </a:pPr>
            <a:endParaRPr lang="en-US"/>
          </a:p>
          <a:p>
            <a:pPr algn="l">
              <a:spcBef>
                <a:spcPts val="200"/>
              </a:spcBef>
              <a:spcAft>
                <a:spcPts val="200"/>
              </a:spcAft>
              <a:buFont typeface="Book Antiqua" pitchFamily="18" charset="0"/>
              <a:buNone/>
            </a:pPr>
            <a:r>
              <a:rPr lang="en-US"/>
              <a:t>Build a Crystal Ball model in which the output is the amount of money left to you after paying taxes, putting money in a TSB, and paying any extra medical expenses. Experiment with the amount of money put in the TSB, and identify an amount that is approximately optimal.</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Footer Placeholder 1"/>
          <p:cNvSpPr>
            <a:spLocks noGrp="1"/>
          </p:cNvSpPr>
          <p:nvPr>
            <p:ph type="ftr" sz="quarter" idx="10"/>
          </p:nvPr>
        </p:nvSpPr>
        <p:spPr>
          <a:noFill/>
        </p:spPr>
        <p:txBody>
          <a:bodyPr/>
          <a:lstStyle/>
          <a:p>
            <a:r>
              <a:rPr lang="en-US" smtClean="0"/>
              <a:t>Operations  --  Prof. Juran</a:t>
            </a:r>
          </a:p>
        </p:txBody>
      </p:sp>
      <p:sp>
        <p:nvSpPr>
          <p:cNvPr id="40963" name="Slide Number Placeholder 2"/>
          <p:cNvSpPr>
            <a:spLocks noGrp="1"/>
          </p:cNvSpPr>
          <p:nvPr>
            <p:ph type="sldNum" sz="quarter" idx="11"/>
          </p:nvPr>
        </p:nvSpPr>
        <p:spPr>
          <a:noFill/>
        </p:spPr>
        <p:txBody>
          <a:bodyPr/>
          <a:lstStyle/>
          <a:p>
            <a:fld id="{CFBD1A30-EF72-4154-87FB-FCF9BBFF6669}" type="slidenum">
              <a:rPr lang="en-US" smtClean="0"/>
              <a:pPr/>
              <a:t>39</a:t>
            </a:fld>
            <a:endParaRPr lang="en-US" smtClean="0"/>
          </a:p>
        </p:txBody>
      </p:sp>
      <p:sp>
        <p:nvSpPr>
          <p:cNvPr id="40964" name="Rectangle 2"/>
          <p:cNvSpPr>
            <a:spLocks noChangeArrowheads="1"/>
          </p:cNvSpPr>
          <p:nvPr/>
        </p:nvSpPr>
        <p:spPr bwMode="auto">
          <a:xfrm>
            <a:off x="533400" y="838200"/>
            <a:ext cx="8305800" cy="3378200"/>
          </a:xfrm>
          <a:prstGeom prst="rect">
            <a:avLst/>
          </a:prstGeom>
          <a:noFill/>
          <a:ln w="9525">
            <a:noFill/>
            <a:miter lim="800000"/>
            <a:headEnd/>
            <a:tailEnd/>
          </a:ln>
        </p:spPr>
        <p:txBody>
          <a:bodyPr>
            <a:spAutoFit/>
          </a:bodyPr>
          <a:lstStyle/>
          <a:p>
            <a:pPr algn="l"/>
            <a:r>
              <a:rPr lang="en-US">
                <a:cs typeface="Courier New" pitchFamily="49" charset="0"/>
              </a:rPr>
              <a:t>First, we set up a spreadsheet to organize all of the information. In particular, we want to make sure we’ve identified the </a:t>
            </a:r>
            <a:r>
              <a:rPr lang="en-US" b="1">
                <a:cs typeface="Courier New" pitchFamily="49" charset="0"/>
              </a:rPr>
              <a:t>decision variable</a:t>
            </a:r>
            <a:r>
              <a:rPr lang="en-US">
                <a:cs typeface="Courier New" pitchFamily="49" charset="0"/>
              </a:rPr>
              <a:t> (how much to have taken out of our salary and put into the TSB account — here in cell B1), the </a:t>
            </a:r>
            <a:r>
              <a:rPr lang="en-US" b="1">
                <a:cs typeface="Courier New" pitchFamily="49" charset="0"/>
              </a:rPr>
              <a:t>objective</a:t>
            </a:r>
            <a:r>
              <a:rPr lang="en-US">
                <a:cs typeface="Courier New" pitchFamily="49" charset="0"/>
              </a:rPr>
              <a:t> (Maximize net income — after tax, and after extra medical expenses not covered by the TSB — which we have here in cell B14), and the </a:t>
            </a:r>
            <a:r>
              <a:rPr lang="en-US" b="1">
                <a:cs typeface="Courier New" pitchFamily="49" charset="0"/>
              </a:rPr>
              <a:t>random variable</a:t>
            </a:r>
            <a:r>
              <a:rPr lang="en-US">
                <a:cs typeface="Courier New" pitchFamily="49" charset="0"/>
              </a:rPr>
              <a:t> (in this case the amount of medical expenses — here in cell B9).</a:t>
            </a:r>
            <a:endParaRPr lang="en-US" sz="4400">
              <a:latin typeface="Times New Roman" pitchFamily="18"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Footer Placeholder 1"/>
          <p:cNvSpPr>
            <a:spLocks noGrp="1"/>
          </p:cNvSpPr>
          <p:nvPr>
            <p:ph type="ftr" sz="quarter" idx="10"/>
          </p:nvPr>
        </p:nvSpPr>
        <p:spPr>
          <a:noFill/>
        </p:spPr>
        <p:txBody>
          <a:bodyPr/>
          <a:lstStyle/>
          <a:p>
            <a:r>
              <a:rPr lang="en-US" smtClean="0"/>
              <a:t>Operations  --  Prof. Juran</a:t>
            </a:r>
          </a:p>
        </p:txBody>
      </p:sp>
      <p:sp>
        <p:nvSpPr>
          <p:cNvPr id="41987" name="Slide Number Placeholder 2"/>
          <p:cNvSpPr>
            <a:spLocks noGrp="1"/>
          </p:cNvSpPr>
          <p:nvPr>
            <p:ph type="sldNum" sz="quarter" idx="11"/>
          </p:nvPr>
        </p:nvSpPr>
        <p:spPr>
          <a:noFill/>
        </p:spPr>
        <p:txBody>
          <a:bodyPr/>
          <a:lstStyle/>
          <a:p>
            <a:fld id="{5C946676-90B9-4272-9C4E-529ED7D2B3E8}" type="slidenum">
              <a:rPr lang="en-US" smtClean="0"/>
              <a:pPr/>
              <a:t>40</a:t>
            </a:fld>
            <a:endParaRPr lang="en-US" smtClean="0"/>
          </a:p>
        </p:txBody>
      </p:sp>
      <p:sp>
        <p:nvSpPr>
          <p:cNvPr id="41988" name="Rectangle 2"/>
          <p:cNvSpPr>
            <a:spLocks noChangeArrowheads="1"/>
          </p:cNvSpPr>
          <p:nvPr/>
        </p:nvSpPr>
        <p:spPr bwMode="auto">
          <a:xfrm>
            <a:off x="1828800" y="2347913"/>
            <a:ext cx="9144000" cy="0"/>
          </a:xfrm>
          <a:prstGeom prst="rect">
            <a:avLst/>
          </a:prstGeom>
          <a:noFill/>
          <a:ln w="9525">
            <a:noFill/>
            <a:miter lim="800000"/>
            <a:headEnd/>
            <a:tailEnd/>
          </a:ln>
        </p:spPr>
        <p:txBody>
          <a:bodyPr>
            <a:spAutoFit/>
          </a:bodyPr>
          <a:lstStyle/>
          <a:p>
            <a:endParaRPr lang="en-US"/>
          </a:p>
        </p:txBody>
      </p:sp>
      <p:pic>
        <p:nvPicPr>
          <p:cNvPr id="41989" name="Picture 3"/>
          <p:cNvPicPr>
            <a:picLocks noChangeAspect="1" noChangeArrowheads="1"/>
          </p:cNvPicPr>
          <p:nvPr/>
        </p:nvPicPr>
        <p:blipFill>
          <a:blip r:embed="rId3" cstate="print"/>
          <a:srcRect/>
          <a:stretch>
            <a:fillRect/>
          </a:stretch>
        </p:blipFill>
        <p:spPr bwMode="auto">
          <a:xfrm>
            <a:off x="533400" y="1327150"/>
            <a:ext cx="8077200" cy="31829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Footer Placeholder 1"/>
          <p:cNvSpPr>
            <a:spLocks noGrp="1"/>
          </p:cNvSpPr>
          <p:nvPr>
            <p:ph type="ftr" sz="quarter" idx="10"/>
          </p:nvPr>
        </p:nvSpPr>
        <p:spPr>
          <a:noFill/>
        </p:spPr>
        <p:txBody>
          <a:bodyPr/>
          <a:lstStyle/>
          <a:p>
            <a:r>
              <a:rPr lang="en-US" smtClean="0"/>
              <a:t>Operations  --  Prof. Juran</a:t>
            </a:r>
          </a:p>
        </p:txBody>
      </p:sp>
      <p:sp>
        <p:nvSpPr>
          <p:cNvPr id="43011" name="Slide Number Placeholder 2"/>
          <p:cNvSpPr>
            <a:spLocks noGrp="1"/>
          </p:cNvSpPr>
          <p:nvPr>
            <p:ph type="sldNum" sz="quarter" idx="11"/>
          </p:nvPr>
        </p:nvSpPr>
        <p:spPr>
          <a:noFill/>
        </p:spPr>
        <p:txBody>
          <a:bodyPr/>
          <a:lstStyle/>
          <a:p>
            <a:fld id="{823C5DEF-E569-41B5-95E0-5F7033EC83B7}" type="slidenum">
              <a:rPr lang="en-US" smtClean="0"/>
              <a:pPr/>
              <a:t>41</a:t>
            </a:fld>
            <a:endParaRPr lang="en-US" smtClean="0"/>
          </a:p>
        </p:txBody>
      </p:sp>
      <p:sp>
        <p:nvSpPr>
          <p:cNvPr id="43012" name="Rectangle 2"/>
          <p:cNvSpPr>
            <a:spLocks noChangeArrowheads="1"/>
          </p:cNvSpPr>
          <p:nvPr/>
        </p:nvSpPr>
        <p:spPr bwMode="auto">
          <a:xfrm>
            <a:off x="685800" y="1219200"/>
            <a:ext cx="7772400" cy="4108450"/>
          </a:xfrm>
          <a:prstGeom prst="rect">
            <a:avLst/>
          </a:prstGeom>
          <a:noFill/>
          <a:ln w="9525">
            <a:noFill/>
            <a:miter lim="800000"/>
            <a:headEnd/>
            <a:tailEnd/>
          </a:ln>
        </p:spPr>
        <p:txBody>
          <a:bodyPr>
            <a:spAutoFit/>
          </a:bodyPr>
          <a:lstStyle/>
          <a:p>
            <a:pPr algn="l" eaLnBrk="0" hangingPunct="0"/>
            <a:r>
              <a:rPr lang="en-US">
                <a:cs typeface="Courier New" pitchFamily="49" charset="0"/>
              </a:rPr>
              <a:t>Note (this is important): We will never get a simulation model to tell us directly what is the optimal value of the decision variable. </a:t>
            </a:r>
          </a:p>
          <a:p>
            <a:pPr algn="l" eaLnBrk="0" hangingPunct="0"/>
            <a:endParaRPr lang="en-US">
              <a:cs typeface="Courier New" pitchFamily="49" charset="0"/>
            </a:endParaRPr>
          </a:p>
          <a:p>
            <a:pPr algn="l" eaLnBrk="0" hangingPunct="0"/>
            <a:r>
              <a:rPr lang="en-US">
                <a:cs typeface="Courier New" pitchFamily="49" charset="0"/>
              </a:rPr>
              <a:t>We will try different values (here we have arbitrarily started with $3000 in cell B1) and see how the objective changes. </a:t>
            </a:r>
          </a:p>
          <a:p>
            <a:pPr algn="l" eaLnBrk="0" hangingPunct="0"/>
            <a:endParaRPr lang="en-US">
              <a:cs typeface="Courier New" pitchFamily="49" charset="0"/>
            </a:endParaRPr>
          </a:p>
          <a:p>
            <a:pPr algn="l" eaLnBrk="0" hangingPunct="0"/>
            <a:r>
              <a:rPr lang="en-US">
                <a:cs typeface="Courier New" pitchFamily="49" charset="0"/>
              </a:rPr>
              <a:t>Through educated trial-and-error, we will eventually come to some conclusion about what is the best amount of money to put into the TSB account.</a:t>
            </a:r>
            <a:endParaRPr lang="en-US" sz="4400">
              <a:latin typeface="Times New Roman" pitchFamily="18"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Footer Placeholder 1"/>
          <p:cNvSpPr>
            <a:spLocks noGrp="1"/>
          </p:cNvSpPr>
          <p:nvPr>
            <p:ph type="ftr" sz="quarter" idx="10"/>
          </p:nvPr>
        </p:nvSpPr>
        <p:spPr>
          <a:noFill/>
        </p:spPr>
        <p:txBody>
          <a:bodyPr/>
          <a:lstStyle/>
          <a:p>
            <a:r>
              <a:rPr lang="en-US" smtClean="0"/>
              <a:t>Operations  --  Prof. Juran</a:t>
            </a:r>
          </a:p>
        </p:txBody>
      </p:sp>
      <p:sp>
        <p:nvSpPr>
          <p:cNvPr id="44035" name="Slide Number Placeholder 2"/>
          <p:cNvSpPr>
            <a:spLocks noGrp="1"/>
          </p:cNvSpPr>
          <p:nvPr>
            <p:ph type="sldNum" sz="quarter" idx="11"/>
          </p:nvPr>
        </p:nvSpPr>
        <p:spPr>
          <a:noFill/>
        </p:spPr>
        <p:txBody>
          <a:bodyPr/>
          <a:lstStyle/>
          <a:p>
            <a:fld id="{CB094AAF-B639-4F6F-925D-32EC2D003D3A}" type="slidenum">
              <a:rPr lang="en-US" smtClean="0"/>
              <a:pPr/>
              <a:t>42</a:t>
            </a:fld>
            <a:endParaRPr lang="en-US" smtClean="0"/>
          </a:p>
        </p:txBody>
      </p:sp>
      <p:sp>
        <p:nvSpPr>
          <p:cNvPr id="44036" name="Rectangle 2"/>
          <p:cNvSpPr>
            <a:spLocks noChangeArrowheads="1"/>
          </p:cNvSpPr>
          <p:nvPr/>
        </p:nvSpPr>
        <p:spPr bwMode="auto">
          <a:xfrm>
            <a:off x="533400" y="1295400"/>
            <a:ext cx="8229600" cy="2222500"/>
          </a:xfrm>
          <a:prstGeom prst="rect">
            <a:avLst/>
          </a:prstGeom>
          <a:noFill/>
          <a:ln w="9525">
            <a:noFill/>
            <a:miter lim="800000"/>
            <a:headEnd/>
            <a:tailEnd/>
          </a:ln>
        </p:spPr>
        <p:txBody>
          <a:bodyPr>
            <a:spAutoFit/>
          </a:bodyPr>
          <a:lstStyle/>
          <a:p>
            <a:pPr algn="l"/>
            <a:r>
              <a:rPr lang="en-US">
                <a:cs typeface="Courier New" pitchFamily="49" charset="0"/>
              </a:rPr>
              <a:t>Now we add the element of randomness by making B9 into an assumption cell. First, enter the mean and standard deviation for the medical expenses random variable (we put them in cells B16 and B17, respectively).</a:t>
            </a:r>
            <a:endParaRPr lang="en-US" sz="2000">
              <a:latin typeface="Courier New" pitchFamily="49" charset="0"/>
              <a:cs typeface="Courier New" pitchFamily="49" charset="0"/>
            </a:endParaRPr>
          </a:p>
          <a:p>
            <a:pPr algn="l" eaLnBrk="0" hangingPunct="0"/>
            <a:endParaRPr lang="en-US" sz="4400">
              <a:latin typeface="Times New Roman" pitchFamily="18" charset="0"/>
            </a:endParaRPr>
          </a:p>
        </p:txBody>
      </p:sp>
      <p:sp>
        <p:nvSpPr>
          <p:cNvPr id="44037" name="Rectangle 3"/>
          <p:cNvSpPr>
            <a:spLocks noChangeArrowheads="1"/>
          </p:cNvSpPr>
          <p:nvPr/>
        </p:nvSpPr>
        <p:spPr bwMode="auto">
          <a:xfrm>
            <a:off x="2376488" y="3176588"/>
            <a:ext cx="9144000" cy="0"/>
          </a:xfrm>
          <a:prstGeom prst="rect">
            <a:avLst/>
          </a:prstGeom>
          <a:noFill/>
          <a:ln w="9525">
            <a:noFill/>
            <a:miter lim="800000"/>
            <a:headEnd/>
            <a:tailEnd/>
          </a:ln>
        </p:spPr>
        <p:txBody>
          <a:bodyPr>
            <a:spAutoFit/>
          </a:bodyPr>
          <a:lstStyle/>
          <a:p>
            <a:endParaRPr lang="en-US"/>
          </a:p>
        </p:txBody>
      </p:sp>
      <p:pic>
        <p:nvPicPr>
          <p:cNvPr id="44038" name="Picture 4"/>
          <p:cNvPicPr>
            <a:picLocks noChangeAspect="1" noChangeArrowheads="1"/>
          </p:cNvPicPr>
          <p:nvPr/>
        </p:nvPicPr>
        <p:blipFill>
          <a:blip r:embed="rId3" cstate="print"/>
          <a:srcRect/>
          <a:stretch>
            <a:fillRect/>
          </a:stretch>
        </p:blipFill>
        <p:spPr bwMode="auto">
          <a:xfrm>
            <a:off x="457200" y="3657600"/>
            <a:ext cx="8305800" cy="9540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Footer Placeholder 1"/>
          <p:cNvSpPr>
            <a:spLocks noGrp="1"/>
          </p:cNvSpPr>
          <p:nvPr>
            <p:ph type="ftr" sz="quarter" idx="10"/>
          </p:nvPr>
        </p:nvSpPr>
        <p:spPr>
          <a:noFill/>
        </p:spPr>
        <p:txBody>
          <a:bodyPr/>
          <a:lstStyle/>
          <a:p>
            <a:r>
              <a:rPr lang="en-US" smtClean="0"/>
              <a:t>Operations  --  Prof. Juran</a:t>
            </a:r>
          </a:p>
        </p:txBody>
      </p:sp>
      <p:sp>
        <p:nvSpPr>
          <p:cNvPr id="45059" name="Slide Number Placeholder 2"/>
          <p:cNvSpPr>
            <a:spLocks noGrp="1"/>
          </p:cNvSpPr>
          <p:nvPr>
            <p:ph type="sldNum" sz="quarter" idx="11"/>
          </p:nvPr>
        </p:nvSpPr>
        <p:spPr>
          <a:noFill/>
        </p:spPr>
        <p:txBody>
          <a:bodyPr/>
          <a:lstStyle/>
          <a:p>
            <a:fld id="{A39E3515-05D6-4F91-B10B-972A7BF62F86}" type="slidenum">
              <a:rPr lang="en-US" smtClean="0"/>
              <a:pPr/>
              <a:t>43</a:t>
            </a:fld>
            <a:endParaRPr lang="en-US" smtClean="0"/>
          </a:p>
        </p:txBody>
      </p:sp>
      <p:sp>
        <p:nvSpPr>
          <p:cNvPr id="45060" name="Rectangle 2"/>
          <p:cNvSpPr>
            <a:spLocks noChangeArrowheads="1"/>
          </p:cNvSpPr>
          <p:nvPr/>
        </p:nvSpPr>
        <p:spPr bwMode="auto">
          <a:xfrm>
            <a:off x="914400" y="609600"/>
            <a:ext cx="7467600" cy="822325"/>
          </a:xfrm>
          <a:prstGeom prst="rect">
            <a:avLst/>
          </a:prstGeom>
          <a:noFill/>
          <a:ln w="9525">
            <a:noFill/>
            <a:miter lim="800000"/>
            <a:headEnd/>
            <a:tailEnd/>
          </a:ln>
        </p:spPr>
        <p:txBody>
          <a:bodyPr>
            <a:spAutoFit/>
          </a:bodyPr>
          <a:lstStyle/>
          <a:p>
            <a:pPr algn="l"/>
            <a:r>
              <a:rPr lang="en-US">
                <a:cs typeface="Courier New" pitchFamily="49" charset="0"/>
              </a:rPr>
              <a:t>Select the assumption cell B9 and click on the assumption button. </a:t>
            </a:r>
            <a:endParaRPr lang="en-US" sz="4400">
              <a:latin typeface="Times New Roman" pitchFamily="18" charset="0"/>
            </a:endParaRPr>
          </a:p>
        </p:txBody>
      </p:sp>
      <p:sp>
        <p:nvSpPr>
          <p:cNvPr id="45061" name="Rectangle 3"/>
          <p:cNvSpPr>
            <a:spLocks noChangeArrowheads="1"/>
          </p:cNvSpPr>
          <p:nvPr/>
        </p:nvSpPr>
        <p:spPr bwMode="auto">
          <a:xfrm>
            <a:off x="990600" y="1981200"/>
            <a:ext cx="8229600" cy="457200"/>
          </a:xfrm>
          <a:prstGeom prst="rect">
            <a:avLst/>
          </a:prstGeom>
          <a:noFill/>
          <a:ln w="9525">
            <a:noFill/>
            <a:miter lim="800000"/>
            <a:headEnd/>
            <a:tailEnd/>
          </a:ln>
        </p:spPr>
        <p:txBody>
          <a:bodyPr>
            <a:spAutoFit/>
          </a:bodyPr>
          <a:lstStyle/>
          <a:p>
            <a:pPr algn="l"/>
            <a:r>
              <a:rPr lang="en-US">
                <a:cs typeface="Courier New" pitchFamily="49" charset="0"/>
              </a:rPr>
              <a:t>Select “Normal” and click “OK”.</a:t>
            </a:r>
            <a:endParaRPr lang="en-US" sz="4400">
              <a:latin typeface="Times New Roman" pitchFamily="18" charset="0"/>
            </a:endParaRPr>
          </a:p>
        </p:txBody>
      </p:sp>
      <p:pic>
        <p:nvPicPr>
          <p:cNvPr id="45062" name="Picture 4"/>
          <p:cNvPicPr>
            <a:picLocks noChangeAspect="1" noChangeArrowheads="1"/>
          </p:cNvPicPr>
          <p:nvPr/>
        </p:nvPicPr>
        <p:blipFill>
          <a:blip r:embed="rId3" cstate="print"/>
          <a:srcRect/>
          <a:stretch>
            <a:fillRect/>
          </a:stretch>
        </p:blipFill>
        <p:spPr bwMode="auto">
          <a:xfrm>
            <a:off x="3962400" y="1219200"/>
            <a:ext cx="609600" cy="550863"/>
          </a:xfrm>
          <a:prstGeom prst="rect">
            <a:avLst/>
          </a:prstGeom>
          <a:noFill/>
          <a:ln w="9525">
            <a:noFill/>
            <a:miter lim="800000"/>
            <a:headEnd/>
            <a:tailEnd/>
          </a:ln>
        </p:spPr>
      </p:pic>
      <p:pic>
        <p:nvPicPr>
          <p:cNvPr id="45063" name="Picture 5"/>
          <p:cNvPicPr>
            <a:picLocks noChangeAspect="1" noChangeArrowheads="1"/>
          </p:cNvPicPr>
          <p:nvPr/>
        </p:nvPicPr>
        <p:blipFill>
          <a:blip r:embed="rId4" cstate="print"/>
          <a:srcRect/>
          <a:stretch>
            <a:fillRect/>
          </a:stretch>
        </p:blipFill>
        <p:spPr bwMode="auto">
          <a:xfrm>
            <a:off x="1447800" y="2514600"/>
            <a:ext cx="6362700" cy="37099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Footer Placeholder 1"/>
          <p:cNvSpPr>
            <a:spLocks noGrp="1"/>
          </p:cNvSpPr>
          <p:nvPr>
            <p:ph type="ftr" sz="quarter" idx="10"/>
          </p:nvPr>
        </p:nvSpPr>
        <p:spPr>
          <a:noFill/>
        </p:spPr>
        <p:txBody>
          <a:bodyPr/>
          <a:lstStyle/>
          <a:p>
            <a:r>
              <a:rPr lang="en-US" smtClean="0"/>
              <a:t>Operations  --  Prof. Juran</a:t>
            </a:r>
          </a:p>
        </p:txBody>
      </p:sp>
      <p:sp>
        <p:nvSpPr>
          <p:cNvPr id="46083" name="Slide Number Placeholder 2"/>
          <p:cNvSpPr>
            <a:spLocks noGrp="1"/>
          </p:cNvSpPr>
          <p:nvPr>
            <p:ph type="sldNum" sz="quarter" idx="11"/>
          </p:nvPr>
        </p:nvSpPr>
        <p:spPr>
          <a:noFill/>
        </p:spPr>
        <p:txBody>
          <a:bodyPr/>
          <a:lstStyle/>
          <a:p>
            <a:fld id="{7272B2A6-CB2A-423A-9A38-E5EC69DD29C1}" type="slidenum">
              <a:rPr lang="en-US" smtClean="0"/>
              <a:pPr/>
              <a:t>44</a:t>
            </a:fld>
            <a:endParaRPr lang="en-US" smtClean="0"/>
          </a:p>
        </p:txBody>
      </p:sp>
      <p:sp>
        <p:nvSpPr>
          <p:cNvPr id="46084" name="Rectangle 2"/>
          <p:cNvSpPr>
            <a:spLocks noChangeArrowheads="1"/>
          </p:cNvSpPr>
          <p:nvPr/>
        </p:nvSpPr>
        <p:spPr bwMode="auto">
          <a:xfrm>
            <a:off x="685800" y="898525"/>
            <a:ext cx="7772400" cy="1006475"/>
          </a:xfrm>
          <a:prstGeom prst="rect">
            <a:avLst/>
          </a:prstGeom>
          <a:noFill/>
          <a:ln w="9525">
            <a:noFill/>
            <a:miter lim="800000"/>
            <a:headEnd/>
            <a:tailEnd/>
          </a:ln>
        </p:spPr>
        <p:txBody>
          <a:bodyPr>
            <a:spAutoFit/>
          </a:bodyPr>
          <a:lstStyle/>
          <a:p>
            <a:pPr algn="l"/>
            <a:r>
              <a:rPr lang="en-US" sz="2000">
                <a:cs typeface="Courier New" pitchFamily="49" charset="0"/>
              </a:rPr>
              <a:t>We are presented with a screen where we can enter the parameters for this normal distribution. We can enter values (2000 and 500) or we can use cell references. Here we enter the cell references. </a:t>
            </a:r>
            <a:endParaRPr lang="en-US" sz="4000">
              <a:latin typeface="Times New Roman" pitchFamily="18" charset="0"/>
            </a:endParaRPr>
          </a:p>
        </p:txBody>
      </p:sp>
      <p:pic>
        <p:nvPicPr>
          <p:cNvPr id="46085" name="Picture 3"/>
          <p:cNvPicPr>
            <a:picLocks noChangeAspect="1" noChangeArrowheads="1"/>
          </p:cNvPicPr>
          <p:nvPr/>
        </p:nvPicPr>
        <p:blipFill>
          <a:blip r:embed="rId3" cstate="print"/>
          <a:srcRect/>
          <a:stretch>
            <a:fillRect/>
          </a:stretch>
        </p:blipFill>
        <p:spPr bwMode="auto">
          <a:xfrm>
            <a:off x="1952625" y="2409825"/>
            <a:ext cx="5238750" cy="36861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Footer Placeholder 1"/>
          <p:cNvSpPr>
            <a:spLocks noGrp="1"/>
          </p:cNvSpPr>
          <p:nvPr>
            <p:ph type="ftr" sz="quarter" idx="10"/>
          </p:nvPr>
        </p:nvSpPr>
        <p:spPr>
          <a:noFill/>
        </p:spPr>
        <p:txBody>
          <a:bodyPr/>
          <a:lstStyle/>
          <a:p>
            <a:r>
              <a:rPr lang="en-US" smtClean="0"/>
              <a:t>Operations  --  Prof. Juran</a:t>
            </a:r>
          </a:p>
        </p:txBody>
      </p:sp>
      <p:sp>
        <p:nvSpPr>
          <p:cNvPr id="47107" name="Slide Number Placeholder 2"/>
          <p:cNvSpPr>
            <a:spLocks noGrp="1"/>
          </p:cNvSpPr>
          <p:nvPr>
            <p:ph type="sldNum" sz="quarter" idx="11"/>
          </p:nvPr>
        </p:nvSpPr>
        <p:spPr>
          <a:noFill/>
        </p:spPr>
        <p:txBody>
          <a:bodyPr/>
          <a:lstStyle/>
          <a:p>
            <a:fld id="{869D5890-43A8-41F3-8FAE-2BE1905B226C}" type="slidenum">
              <a:rPr lang="en-US" smtClean="0"/>
              <a:pPr/>
              <a:t>45</a:t>
            </a:fld>
            <a:endParaRPr lang="en-US" smtClean="0"/>
          </a:p>
        </p:txBody>
      </p:sp>
      <p:pic>
        <p:nvPicPr>
          <p:cNvPr id="47108" name="Picture 2"/>
          <p:cNvPicPr>
            <a:picLocks noChangeAspect="1" noChangeArrowheads="1"/>
          </p:cNvPicPr>
          <p:nvPr/>
        </p:nvPicPr>
        <p:blipFill>
          <a:blip r:embed="rId3" cstate="print"/>
          <a:srcRect/>
          <a:stretch>
            <a:fillRect/>
          </a:stretch>
        </p:blipFill>
        <p:spPr bwMode="auto">
          <a:xfrm>
            <a:off x="609600" y="2209800"/>
            <a:ext cx="7666038" cy="14938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Footer Placeholder 1"/>
          <p:cNvSpPr>
            <a:spLocks noGrp="1"/>
          </p:cNvSpPr>
          <p:nvPr>
            <p:ph type="ftr" sz="quarter" idx="10"/>
          </p:nvPr>
        </p:nvSpPr>
        <p:spPr>
          <a:noFill/>
        </p:spPr>
        <p:txBody>
          <a:bodyPr/>
          <a:lstStyle/>
          <a:p>
            <a:r>
              <a:rPr lang="en-US" smtClean="0"/>
              <a:t>Operations  --  Prof. Juran</a:t>
            </a:r>
          </a:p>
        </p:txBody>
      </p:sp>
      <p:sp>
        <p:nvSpPr>
          <p:cNvPr id="48131" name="Slide Number Placeholder 2"/>
          <p:cNvSpPr>
            <a:spLocks noGrp="1"/>
          </p:cNvSpPr>
          <p:nvPr>
            <p:ph type="sldNum" sz="quarter" idx="11"/>
          </p:nvPr>
        </p:nvSpPr>
        <p:spPr>
          <a:noFill/>
        </p:spPr>
        <p:txBody>
          <a:bodyPr/>
          <a:lstStyle/>
          <a:p>
            <a:fld id="{169AD0DD-0EC2-4B80-8EA6-5A6D4E1C0283}" type="slidenum">
              <a:rPr lang="en-US" smtClean="0"/>
              <a:pPr/>
              <a:t>46</a:t>
            </a:fld>
            <a:endParaRPr lang="en-US" smtClean="0"/>
          </a:p>
        </p:txBody>
      </p:sp>
      <p:sp>
        <p:nvSpPr>
          <p:cNvPr id="48132" name="Rectangle 2"/>
          <p:cNvSpPr>
            <a:spLocks noChangeArrowheads="1"/>
          </p:cNvSpPr>
          <p:nvPr/>
        </p:nvSpPr>
        <p:spPr bwMode="auto">
          <a:xfrm>
            <a:off x="914400" y="457200"/>
            <a:ext cx="7162800" cy="2805113"/>
          </a:xfrm>
          <a:prstGeom prst="rect">
            <a:avLst/>
          </a:prstGeom>
          <a:noFill/>
          <a:ln w="9525">
            <a:noFill/>
            <a:miter lim="800000"/>
            <a:headEnd/>
            <a:tailEnd/>
          </a:ln>
        </p:spPr>
        <p:txBody>
          <a:bodyPr>
            <a:spAutoFit/>
          </a:bodyPr>
          <a:lstStyle/>
          <a:p>
            <a:pPr algn="l"/>
            <a:r>
              <a:rPr lang="en-US" sz="2000">
                <a:cs typeface="Courier New" pitchFamily="49" charset="0"/>
              </a:rPr>
              <a:t>Now we need to tell Crystal Ball to keep track of our objective cell during all of our simulation runs, so we can see its mean and standard deviation over many trials. Select the net income cell B14 and click on the forecast button.</a:t>
            </a:r>
          </a:p>
          <a:p>
            <a:pPr algn="l"/>
            <a:endParaRPr lang="en-US" sz="2000">
              <a:cs typeface="Courier New" pitchFamily="49" charset="0"/>
            </a:endParaRPr>
          </a:p>
          <a:p>
            <a:pPr algn="l"/>
            <a:endParaRPr lang="en-US" sz="2000">
              <a:cs typeface="Courier New" pitchFamily="49" charset="0"/>
            </a:endParaRPr>
          </a:p>
          <a:p>
            <a:pPr algn="l"/>
            <a:endParaRPr lang="en-US" sz="1800">
              <a:latin typeface="Courier New" pitchFamily="49" charset="0"/>
              <a:cs typeface="Courier New" pitchFamily="49" charset="0"/>
            </a:endParaRPr>
          </a:p>
          <a:p>
            <a:pPr algn="l" eaLnBrk="0" hangingPunct="0"/>
            <a:endParaRPr lang="en-US" sz="2000">
              <a:cs typeface="Courier New" pitchFamily="49" charset="0"/>
            </a:endParaRPr>
          </a:p>
          <a:p>
            <a:pPr algn="l" eaLnBrk="0" hangingPunct="0"/>
            <a:r>
              <a:rPr lang="en-US" sz="2000">
                <a:cs typeface="Courier New" pitchFamily="49" charset="0"/>
              </a:rPr>
              <a:t>You can enter a name and units if you want. Then click OK.</a:t>
            </a:r>
            <a:endParaRPr lang="en-US" sz="2000">
              <a:latin typeface="Times New Roman" pitchFamily="18" charset="0"/>
            </a:endParaRPr>
          </a:p>
        </p:txBody>
      </p:sp>
      <p:pic>
        <p:nvPicPr>
          <p:cNvPr id="48133" name="Picture 3"/>
          <p:cNvPicPr>
            <a:picLocks noChangeAspect="1" noChangeArrowheads="1"/>
          </p:cNvPicPr>
          <p:nvPr/>
        </p:nvPicPr>
        <p:blipFill>
          <a:blip r:embed="rId3" cstate="print"/>
          <a:srcRect/>
          <a:stretch>
            <a:fillRect/>
          </a:stretch>
        </p:blipFill>
        <p:spPr bwMode="auto">
          <a:xfrm>
            <a:off x="3962400" y="1852613"/>
            <a:ext cx="685800" cy="585787"/>
          </a:xfrm>
          <a:prstGeom prst="rect">
            <a:avLst/>
          </a:prstGeom>
          <a:noFill/>
          <a:ln w="9525">
            <a:noFill/>
            <a:miter lim="800000"/>
            <a:headEnd/>
            <a:tailEnd/>
          </a:ln>
        </p:spPr>
      </p:pic>
      <p:pic>
        <p:nvPicPr>
          <p:cNvPr id="48134" name="Picture 4"/>
          <p:cNvPicPr>
            <a:picLocks noChangeAspect="1" noChangeArrowheads="1"/>
          </p:cNvPicPr>
          <p:nvPr/>
        </p:nvPicPr>
        <p:blipFill>
          <a:blip r:embed="rId4" cstate="print"/>
          <a:srcRect/>
          <a:stretch>
            <a:fillRect/>
          </a:stretch>
        </p:blipFill>
        <p:spPr bwMode="auto">
          <a:xfrm>
            <a:off x="1371600" y="3352800"/>
            <a:ext cx="6096000" cy="19907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Footer Placeholder 1"/>
          <p:cNvSpPr>
            <a:spLocks noGrp="1"/>
          </p:cNvSpPr>
          <p:nvPr>
            <p:ph type="ftr" sz="quarter" idx="10"/>
          </p:nvPr>
        </p:nvSpPr>
        <p:spPr>
          <a:noFill/>
        </p:spPr>
        <p:txBody>
          <a:bodyPr/>
          <a:lstStyle/>
          <a:p>
            <a:r>
              <a:rPr lang="en-US" smtClean="0"/>
              <a:t>Operations  --  Prof. Juran</a:t>
            </a:r>
          </a:p>
        </p:txBody>
      </p:sp>
      <p:sp>
        <p:nvSpPr>
          <p:cNvPr id="49155" name="Slide Number Placeholder 2"/>
          <p:cNvSpPr>
            <a:spLocks noGrp="1"/>
          </p:cNvSpPr>
          <p:nvPr>
            <p:ph type="sldNum" sz="quarter" idx="11"/>
          </p:nvPr>
        </p:nvSpPr>
        <p:spPr>
          <a:noFill/>
        </p:spPr>
        <p:txBody>
          <a:bodyPr/>
          <a:lstStyle/>
          <a:p>
            <a:fld id="{BC3D1F0B-F00B-4A4D-998E-A35FBBFC5A01}" type="slidenum">
              <a:rPr lang="en-US" smtClean="0"/>
              <a:pPr/>
              <a:t>47</a:t>
            </a:fld>
            <a:endParaRPr lang="en-US" smtClean="0"/>
          </a:p>
        </p:txBody>
      </p:sp>
      <p:pic>
        <p:nvPicPr>
          <p:cNvPr id="49156" name="Picture 2"/>
          <p:cNvPicPr>
            <a:picLocks noChangeAspect="1" noChangeArrowheads="1"/>
          </p:cNvPicPr>
          <p:nvPr/>
        </p:nvPicPr>
        <p:blipFill>
          <a:blip r:embed="rId3" cstate="print"/>
          <a:srcRect/>
          <a:stretch>
            <a:fillRect/>
          </a:stretch>
        </p:blipFill>
        <p:spPr bwMode="auto">
          <a:xfrm>
            <a:off x="715963" y="2438400"/>
            <a:ext cx="7666037" cy="10064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Footer Placeholder 1"/>
          <p:cNvSpPr>
            <a:spLocks noGrp="1"/>
          </p:cNvSpPr>
          <p:nvPr>
            <p:ph type="ftr" sz="quarter" idx="10"/>
          </p:nvPr>
        </p:nvSpPr>
        <p:spPr>
          <a:noFill/>
        </p:spPr>
        <p:txBody>
          <a:bodyPr/>
          <a:lstStyle/>
          <a:p>
            <a:r>
              <a:rPr lang="en-US" smtClean="0"/>
              <a:t>Operations  --  Prof. Juran</a:t>
            </a:r>
          </a:p>
        </p:txBody>
      </p:sp>
      <p:sp>
        <p:nvSpPr>
          <p:cNvPr id="50179" name="Slide Number Placeholder 2"/>
          <p:cNvSpPr>
            <a:spLocks noGrp="1"/>
          </p:cNvSpPr>
          <p:nvPr>
            <p:ph type="sldNum" sz="quarter" idx="11"/>
          </p:nvPr>
        </p:nvSpPr>
        <p:spPr>
          <a:noFill/>
        </p:spPr>
        <p:txBody>
          <a:bodyPr/>
          <a:lstStyle/>
          <a:p>
            <a:fld id="{06A03369-5BF4-42DC-9A23-B725C762ADB3}" type="slidenum">
              <a:rPr lang="en-US" smtClean="0"/>
              <a:pPr/>
              <a:t>48</a:t>
            </a:fld>
            <a:endParaRPr lang="en-US" smtClean="0"/>
          </a:p>
        </p:txBody>
      </p:sp>
      <p:sp>
        <p:nvSpPr>
          <p:cNvPr id="50180" name="Rectangle 2"/>
          <p:cNvSpPr>
            <a:spLocks noChangeArrowheads="1"/>
          </p:cNvSpPr>
          <p:nvPr/>
        </p:nvSpPr>
        <p:spPr bwMode="auto">
          <a:xfrm>
            <a:off x="609600" y="990600"/>
            <a:ext cx="9144000" cy="396875"/>
          </a:xfrm>
          <a:prstGeom prst="rect">
            <a:avLst/>
          </a:prstGeom>
          <a:noFill/>
          <a:ln w="9525">
            <a:noFill/>
            <a:miter lim="800000"/>
            <a:headEnd/>
            <a:tailEnd/>
          </a:ln>
        </p:spPr>
        <p:txBody>
          <a:bodyPr>
            <a:spAutoFit/>
          </a:bodyPr>
          <a:lstStyle/>
          <a:p>
            <a:pPr algn="l"/>
            <a:r>
              <a:rPr lang="en-US" sz="2000">
                <a:cs typeface="Courier New" pitchFamily="49" charset="0"/>
              </a:rPr>
              <a:t>Now click on the run preferences button.</a:t>
            </a:r>
            <a:endParaRPr lang="en-US" sz="4000">
              <a:latin typeface="Times New Roman" pitchFamily="18" charset="0"/>
            </a:endParaRPr>
          </a:p>
        </p:txBody>
      </p:sp>
      <p:pic>
        <p:nvPicPr>
          <p:cNvPr id="50181" name="Picture 3"/>
          <p:cNvPicPr>
            <a:picLocks noChangeAspect="1" noChangeArrowheads="1"/>
          </p:cNvPicPr>
          <p:nvPr/>
        </p:nvPicPr>
        <p:blipFill>
          <a:blip r:embed="rId3" cstate="print"/>
          <a:srcRect/>
          <a:stretch>
            <a:fillRect/>
          </a:stretch>
        </p:blipFill>
        <p:spPr bwMode="auto">
          <a:xfrm>
            <a:off x="4191000" y="1447800"/>
            <a:ext cx="609600" cy="609600"/>
          </a:xfrm>
          <a:prstGeom prst="rect">
            <a:avLst/>
          </a:prstGeom>
          <a:noFill/>
          <a:ln w="9525">
            <a:noFill/>
            <a:miter lim="800000"/>
            <a:headEnd/>
            <a:tailEnd/>
          </a:ln>
        </p:spPr>
      </p:pic>
      <p:pic>
        <p:nvPicPr>
          <p:cNvPr id="50182" name="Picture 4"/>
          <p:cNvPicPr>
            <a:picLocks noChangeAspect="1" noChangeArrowheads="1"/>
          </p:cNvPicPr>
          <p:nvPr/>
        </p:nvPicPr>
        <p:blipFill>
          <a:blip r:embed="rId4" cstate="print"/>
          <a:srcRect/>
          <a:stretch>
            <a:fillRect/>
          </a:stretch>
        </p:blipFill>
        <p:spPr bwMode="auto">
          <a:xfrm>
            <a:off x="2590800" y="2286000"/>
            <a:ext cx="3962400" cy="38084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Footer Placeholder 1"/>
          <p:cNvSpPr>
            <a:spLocks noGrp="1"/>
          </p:cNvSpPr>
          <p:nvPr>
            <p:ph type="ftr" sz="quarter" idx="10"/>
          </p:nvPr>
        </p:nvSpPr>
        <p:spPr>
          <a:noFill/>
        </p:spPr>
        <p:txBody>
          <a:bodyPr/>
          <a:lstStyle/>
          <a:p>
            <a:r>
              <a:rPr lang="en-US" smtClean="0"/>
              <a:t>Operations  --  Prof. Juran</a:t>
            </a:r>
          </a:p>
        </p:txBody>
      </p:sp>
      <p:sp>
        <p:nvSpPr>
          <p:cNvPr id="51203" name="Slide Number Placeholder 2"/>
          <p:cNvSpPr>
            <a:spLocks noGrp="1"/>
          </p:cNvSpPr>
          <p:nvPr>
            <p:ph type="sldNum" sz="quarter" idx="11"/>
          </p:nvPr>
        </p:nvSpPr>
        <p:spPr>
          <a:noFill/>
        </p:spPr>
        <p:txBody>
          <a:bodyPr/>
          <a:lstStyle/>
          <a:p>
            <a:fld id="{300B40F0-614F-49AA-897A-362A42240336}" type="slidenum">
              <a:rPr lang="en-US" smtClean="0"/>
              <a:pPr/>
              <a:t>49</a:t>
            </a:fld>
            <a:endParaRPr lang="en-US" smtClean="0"/>
          </a:p>
        </p:txBody>
      </p:sp>
      <p:sp>
        <p:nvSpPr>
          <p:cNvPr id="51204" name="Rectangle 2"/>
          <p:cNvSpPr>
            <a:spLocks noChangeArrowheads="1"/>
          </p:cNvSpPr>
          <p:nvPr/>
        </p:nvSpPr>
        <p:spPr bwMode="auto">
          <a:xfrm>
            <a:off x="3005138" y="2452688"/>
            <a:ext cx="9144000" cy="0"/>
          </a:xfrm>
          <a:prstGeom prst="rect">
            <a:avLst/>
          </a:prstGeom>
          <a:noFill/>
          <a:ln w="9525">
            <a:noFill/>
            <a:miter lim="800000"/>
            <a:headEnd/>
            <a:tailEnd/>
          </a:ln>
        </p:spPr>
        <p:txBody>
          <a:bodyPr>
            <a:spAutoFit/>
          </a:bodyPr>
          <a:lstStyle/>
          <a:p>
            <a:endParaRPr lang="en-US"/>
          </a:p>
        </p:txBody>
      </p:sp>
      <p:pic>
        <p:nvPicPr>
          <p:cNvPr id="51205" name="Picture 3"/>
          <p:cNvPicPr>
            <a:picLocks noChangeAspect="1" noChangeArrowheads="1"/>
          </p:cNvPicPr>
          <p:nvPr/>
        </p:nvPicPr>
        <p:blipFill>
          <a:blip r:embed="rId3" cstate="print"/>
          <a:srcRect/>
          <a:stretch>
            <a:fillRect/>
          </a:stretch>
        </p:blipFill>
        <p:spPr bwMode="auto">
          <a:xfrm>
            <a:off x="1600200" y="758825"/>
            <a:ext cx="5834063" cy="48037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Footer Placeholder 1"/>
          <p:cNvSpPr>
            <a:spLocks noGrp="1"/>
          </p:cNvSpPr>
          <p:nvPr>
            <p:ph type="ftr" sz="quarter" idx="10"/>
          </p:nvPr>
        </p:nvSpPr>
        <p:spPr>
          <a:noFill/>
        </p:spPr>
        <p:txBody>
          <a:bodyPr/>
          <a:lstStyle/>
          <a:p>
            <a:r>
              <a:rPr lang="en-US" smtClean="0"/>
              <a:t>Operations  --  Prof. Juran</a:t>
            </a:r>
          </a:p>
        </p:txBody>
      </p:sp>
      <p:sp>
        <p:nvSpPr>
          <p:cNvPr id="52227" name="Slide Number Placeholder 2"/>
          <p:cNvSpPr>
            <a:spLocks noGrp="1"/>
          </p:cNvSpPr>
          <p:nvPr>
            <p:ph type="sldNum" sz="quarter" idx="11"/>
          </p:nvPr>
        </p:nvSpPr>
        <p:spPr>
          <a:noFill/>
        </p:spPr>
        <p:txBody>
          <a:bodyPr/>
          <a:lstStyle/>
          <a:p>
            <a:fld id="{47BC4587-CC2D-4CF9-9C39-FB7595A2C7E1}" type="slidenum">
              <a:rPr lang="en-US" smtClean="0"/>
              <a:pPr/>
              <a:t>50</a:t>
            </a:fld>
            <a:endParaRPr lang="en-US" smtClean="0"/>
          </a:p>
        </p:txBody>
      </p:sp>
      <p:sp>
        <p:nvSpPr>
          <p:cNvPr id="52228" name="Rectangle 2"/>
          <p:cNvSpPr>
            <a:spLocks noChangeArrowheads="1"/>
          </p:cNvSpPr>
          <p:nvPr/>
        </p:nvSpPr>
        <p:spPr bwMode="auto">
          <a:xfrm>
            <a:off x="3005138" y="2452688"/>
            <a:ext cx="9144000" cy="0"/>
          </a:xfrm>
          <a:prstGeom prst="rect">
            <a:avLst/>
          </a:prstGeom>
          <a:noFill/>
          <a:ln w="9525">
            <a:noFill/>
            <a:miter lim="800000"/>
            <a:headEnd/>
            <a:tailEnd/>
          </a:ln>
        </p:spPr>
        <p:txBody>
          <a:bodyPr>
            <a:spAutoFit/>
          </a:bodyPr>
          <a:lstStyle/>
          <a:p>
            <a:endParaRPr lang="en-US"/>
          </a:p>
        </p:txBody>
      </p:sp>
      <p:sp>
        <p:nvSpPr>
          <p:cNvPr id="52229" name="Rectangle 3"/>
          <p:cNvSpPr>
            <a:spLocks noChangeArrowheads="1"/>
          </p:cNvSpPr>
          <p:nvPr/>
        </p:nvSpPr>
        <p:spPr bwMode="auto">
          <a:xfrm>
            <a:off x="3005138" y="2452688"/>
            <a:ext cx="9144000" cy="0"/>
          </a:xfrm>
          <a:prstGeom prst="rect">
            <a:avLst/>
          </a:prstGeom>
          <a:noFill/>
          <a:ln w="9525">
            <a:noFill/>
            <a:miter lim="800000"/>
            <a:headEnd/>
            <a:tailEnd/>
          </a:ln>
        </p:spPr>
        <p:txBody>
          <a:bodyPr>
            <a:spAutoFit/>
          </a:bodyPr>
          <a:lstStyle/>
          <a:p>
            <a:endParaRPr lang="en-US"/>
          </a:p>
        </p:txBody>
      </p:sp>
      <p:pic>
        <p:nvPicPr>
          <p:cNvPr id="52230" name="Picture 4"/>
          <p:cNvPicPr>
            <a:picLocks noChangeAspect="1" noChangeArrowheads="1"/>
          </p:cNvPicPr>
          <p:nvPr/>
        </p:nvPicPr>
        <p:blipFill>
          <a:blip r:embed="rId3" cstate="print"/>
          <a:srcRect/>
          <a:stretch>
            <a:fillRect/>
          </a:stretch>
        </p:blipFill>
        <p:spPr bwMode="auto">
          <a:xfrm>
            <a:off x="1066800" y="765175"/>
            <a:ext cx="6962775" cy="49498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Footer Placeholder 1"/>
          <p:cNvSpPr>
            <a:spLocks noGrp="1"/>
          </p:cNvSpPr>
          <p:nvPr>
            <p:ph type="ftr" sz="quarter" idx="10"/>
          </p:nvPr>
        </p:nvSpPr>
        <p:spPr>
          <a:noFill/>
        </p:spPr>
        <p:txBody>
          <a:bodyPr/>
          <a:lstStyle/>
          <a:p>
            <a:r>
              <a:rPr lang="en-US" smtClean="0"/>
              <a:t>Operations  --  Prof. Juran</a:t>
            </a:r>
          </a:p>
        </p:txBody>
      </p:sp>
      <p:sp>
        <p:nvSpPr>
          <p:cNvPr id="53251" name="Slide Number Placeholder 2"/>
          <p:cNvSpPr>
            <a:spLocks noGrp="1"/>
          </p:cNvSpPr>
          <p:nvPr>
            <p:ph type="sldNum" sz="quarter" idx="11"/>
          </p:nvPr>
        </p:nvSpPr>
        <p:spPr>
          <a:noFill/>
        </p:spPr>
        <p:txBody>
          <a:bodyPr/>
          <a:lstStyle/>
          <a:p>
            <a:fld id="{06AF38A9-21BF-477E-896D-8AB5EE15EECC}" type="slidenum">
              <a:rPr lang="en-US" smtClean="0"/>
              <a:pPr/>
              <a:t>51</a:t>
            </a:fld>
            <a:endParaRPr lang="en-US" smtClean="0"/>
          </a:p>
        </p:txBody>
      </p:sp>
      <p:sp>
        <p:nvSpPr>
          <p:cNvPr id="53252" name="Rectangle 2"/>
          <p:cNvSpPr>
            <a:spLocks noChangeArrowheads="1"/>
          </p:cNvSpPr>
          <p:nvPr/>
        </p:nvSpPr>
        <p:spPr bwMode="auto">
          <a:xfrm>
            <a:off x="762000" y="762000"/>
            <a:ext cx="7543800" cy="2222500"/>
          </a:xfrm>
          <a:prstGeom prst="rect">
            <a:avLst/>
          </a:prstGeom>
          <a:noFill/>
          <a:ln w="9525">
            <a:noFill/>
            <a:miter lim="800000"/>
            <a:headEnd/>
            <a:tailEnd/>
          </a:ln>
        </p:spPr>
        <p:txBody>
          <a:bodyPr>
            <a:spAutoFit/>
          </a:bodyPr>
          <a:lstStyle/>
          <a:p>
            <a:pPr algn="l"/>
            <a:r>
              <a:rPr lang="en-US">
                <a:cs typeface="Courier New" pitchFamily="49" charset="0"/>
              </a:rPr>
              <a:t>To see the summary statistics from the 1000 simulations, we click on the extract data button. </a:t>
            </a:r>
          </a:p>
          <a:p>
            <a:pPr algn="l"/>
            <a:endParaRPr lang="en-US">
              <a:cs typeface="Courier New" pitchFamily="49" charset="0"/>
            </a:endParaRPr>
          </a:p>
          <a:p>
            <a:pPr algn="l"/>
            <a:endParaRPr lang="en-US">
              <a:cs typeface="Courier New" pitchFamily="49" charset="0"/>
            </a:endParaRPr>
          </a:p>
          <a:p>
            <a:pPr algn="l"/>
            <a:endParaRPr lang="en-US" sz="2000">
              <a:latin typeface="Courier New" pitchFamily="49" charset="0"/>
              <a:cs typeface="Courier New" pitchFamily="49" charset="0"/>
            </a:endParaRPr>
          </a:p>
          <a:p>
            <a:pPr algn="l"/>
            <a:r>
              <a:rPr lang="en-US">
                <a:cs typeface="Courier New" pitchFamily="49" charset="0"/>
              </a:rPr>
              <a:t>Select one of the options (here we pick statistics):</a:t>
            </a:r>
            <a:endParaRPr lang="en-US" sz="4400">
              <a:latin typeface="Times New Roman" pitchFamily="18" charset="0"/>
            </a:endParaRPr>
          </a:p>
        </p:txBody>
      </p:sp>
      <p:pic>
        <p:nvPicPr>
          <p:cNvPr id="53253" name="Picture 3"/>
          <p:cNvPicPr>
            <a:picLocks noChangeAspect="1" noChangeArrowheads="1"/>
          </p:cNvPicPr>
          <p:nvPr/>
        </p:nvPicPr>
        <p:blipFill>
          <a:blip r:embed="rId3" cstate="print"/>
          <a:srcRect/>
          <a:stretch>
            <a:fillRect/>
          </a:stretch>
        </p:blipFill>
        <p:spPr bwMode="auto">
          <a:xfrm>
            <a:off x="3810000" y="1576388"/>
            <a:ext cx="838200" cy="838200"/>
          </a:xfrm>
          <a:prstGeom prst="rect">
            <a:avLst/>
          </a:prstGeom>
          <a:noFill/>
          <a:ln w="9525">
            <a:noFill/>
            <a:miter lim="800000"/>
            <a:headEnd/>
            <a:tailEnd/>
          </a:ln>
        </p:spPr>
      </p:pic>
      <p:pic>
        <p:nvPicPr>
          <p:cNvPr id="53254" name="Picture 4"/>
          <p:cNvPicPr>
            <a:picLocks noChangeAspect="1" noChangeArrowheads="1"/>
          </p:cNvPicPr>
          <p:nvPr/>
        </p:nvPicPr>
        <p:blipFill>
          <a:blip r:embed="rId4" cstate="print"/>
          <a:srcRect/>
          <a:stretch>
            <a:fillRect/>
          </a:stretch>
        </p:blipFill>
        <p:spPr bwMode="auto">
          <a:xfrm>
            <a:off x="1066800" y="3114675"/>
            <a:ext cx="3048000" cy="2941638"/>
          </a:xfrm>
          <a:prstGeom prst="rect">
            <a:avLst/>
          </a:prstGeom>
          <a:noFill/>
          <a:ln w="9525">
            <a:noFill/>
            <a:miter lim="800000"/>
            <a:headEnd/>
            <a:tailEnd/>
          </a:ln>
        </p:spPr>
      </p:pic>
      <p:pic>
        <p:nvPicPr>
          <p:cNvPr id="53255" name="Picture 5"/>
          <p:cNvPicPr>
            <a:picLocks noChangeAspect="1" noChangeArrowheads="1"/>
          </p:cNvPicPr>
          <p:nvPr/>
        </p:nvPicPr>
        <p:blipFill>
          <a:blip r:embed="rId5" cstate="print"/>
          <a:srcRect/>
          <a:stretch>
            <a:fillRect/>
          </a:stretch>
        </p:blipFill>
        <p:spPr bwMode="auto">
          <a:xfrm>
            <a:off x="4953000" y="3113088"/>
            <a:ext cx="3048000" cy="29416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Footer Placeholder 1"/>
          <p:cNvSpPr>
            <a:spLocks noGrp="1"/>
          </p:cNvSpPr>
          <p:nvPr>
            <p:ph type="ftr" sz="quarter" idx="10"/>
          </p:nvPr>
        </p:nvSpPr>
        <p:spPr>
          <a:noFill/>
        </p:spPr>
        <p:txBody>
          <a:bodyPr/>
          <a:lstStyle/>
          <a:p>
            <a:r>
              <a:rPr lang="en-US" smtClean="0"/>
              <a:t>Operations  --  Prof. Juran</a:t>
            </a:r>
          </a:p>
        </p:txBody>
      </p:sp>
      <p:sp>
        <p:nvSpPr>
          <p:cNvPr id="54275" name="Slide Number Placeholder 2"/>
          <p:cNvSpPr>
            <a:spLocks noGrp="1"/>
          </p:cNvSpPr>
          <p:nvPr>
            <p:ph type="sldNum" sz="quarter" idx="11"/>
          </p:nvPr>
        </p:nvSpPr>
        <p:spPr>
          <a:noFill/>
        </p:spPr>
        <p:txBody>
          <a:bodyPr/>
          <a:lstStyle/>
          <a:p>
            <a:fld id="{FB7C4489-4841-4120-8694-26139B524AA9}" type="slidenum">
              <a:rPr lang="en-US" smtClean="0"/>
              <a:pPr/>
              <a:t>52</a:t>
            </a:fld>
            <a:endParaRPr lang="en-US" smtClean="0"/>
          </a:p>
        </p:txBody>
      </p:sp>
      <p:sp>
        <p:nvSpPr>
          <p:cNvPr id="54276" name="Rectangle 2"/>
          <p:cNvSpPr>
            <a:spLocks noChangeArrowheads="1"/>
          </p:cNvSpPr>
          <p:nvPr/>
        </p:nvSpPr>
        <p:spPr bwMode="auto">
          <a:xfrm>
            <a:off x="533400" y="685800"/>
            <a:ext cx="8305800" cy="5203825"/>
          </a:xfrm>
          <a:prstGeom prst="rect">
            <a:avLst/>
          </a:prstGeom>
          <a:noFill/>
          <a:ln w="9525">
            <a:noFill/>
            <a:miter lim="800000"/>
            <a:headEnd/>
            <a:tailEnd/>
          </a:ln>
        </p:spPr>
        <p:txBody>
          <a:bodyPr>
            <a:spAutoFit/>
          </a:bodyPr>
          <a:lstStyle/>
          <a:p>
            <a:pPr algn="l"/>
            <a:r>
              <a:rPr lang="en-US">
                <a:cs typeface="Courier New" pitchFamily="49" charset="0"/>
              </a:rPr>
              <a:t>We see the following information appear in a new worksheet:</a:t>
            </a:r>
            <a:endParaRPr lang="en-US" sz="2000">
              <a:latin typeface="Courier New" pitchFamily="49" charset="0"/>
              <a:cs typeface="Courier New" pitchFamily="49" charset="0"/>
            </a:endParaRPr>
          </a:p>
          <a:p>
            <a:pPr algn="l" eaLnBrk="0" hangingPunct="0"/>
            <a:endParaRPr lang="en-US">
              <a:cs typeface="Times New Roman" pitchFamily="18" charset="0"/>
            </a:endParaRPr>
          </a:p>
          <a:p>
            <a:pPr algn="l" eaLnBrk="0" hangingPunct="0"/>
            <a:endParaRPr lang="en-US">
              <a:cs typeface="Times New Roman" pitchFamily="18" charset="0"/>
            </a:endParaRPr>
          </a:p>
          <a:p>
            <a:pPr algn="l" eaLnBrk="0" hangingPunct="0"/>
            <a:endParaRPr lang="en-US">
              <a:cs typeface="Times New Roman" pitchFamily="18" charset="0"/>
            </a:endParaRPr>
          </a:p>
          <a:p>
            <a:pPr algn="l" eaLnBrk="0" hangingPunct="0"/>
            <a:endParaRPr lang="en-US">
              <a:cs typeface="Times New Roman" pitchFamily="18" charset="0"/>
            </a:endParaRPr>
          </a:p>
          <a:p>
            <a:pPr algn="l" eaLnBrk="0" hangingPunct="0"/>
            <a:endParaRPr lang="en-US">
              <a:cs typeface="Times New Roman" pitchFamily="18" charset="0"/>
            </a:endParaRPr>
          </a:p>
          <a:p>
            <a:pPr algn="l" eaLnBrk="0" hangingPunct="0"/>
            <a:endParaRPr lang="en-US">
              <a:cs typeface="Times New Roman" pitchFamily="18" charset="0"/>
            </a:endParaRPr>
          </a:p>
          <a:p>
            <a:pPr algn="l" eaLnBrk="0" hangingPunct="0"/>
            <a:endParaRPr lang="en-US">
              <a:cs typeface="Times New Roman" pitchFamily="18" charset="0"/>
            </a:endParaRPr>
          </a:p>
          <a:p>
            <a:pPr algn="l" eaLnBrk="0" hangingPunct="0"/>
            <a:endParaRPr lang="en-US">
              <a:cs typeface="Times New Roman" pitchFamily="18" charset="0"/>
            </a:endParaRPr>
          </a:p>
          <a:p>
            <a:pPr algn="l" eaLnBrk="0" hangingPunct="0"/>
            <a:endParaRPr lang="en-US">
              <a:cs typeface="Times New Roman" pitchFamily="18" charset="0"/>
            </a:endParaRPr>
          </a:p>
          <a:p>
            <a:pPr algn="l" eaLnBrk="0" hangingPunct="0"/>
            <a:r>
              <a:rPr lang="en-US">
                <a:cs typeface="Times New Roman" pitchFamily="18" charset="0"/>
              </a:rPr>
              <a:t>This gives us everything we need to perform analysis such as making a confidence interval for the true mean net income when we put $3000 into the TSB account.</a:t>
            </a:r>
            <a:r>
              <a:rPr lang="en-US" sz="2100">
                <a:latin typeface="Times New Roman" pitchFamily="18" charset="0"/>
              </a:rPr>
              <a:t> </a:t>
            </a:r>
            <a:endParaRPr lang="en-US" sz="4400">
              <a:latin typeface="Times New Roman" pitchFamily="18" charset="0"/>
            </a:endParaRPr>
          </a:p>
        </p:txBody>
      </p:sp>
      <p:sp>
        <p:nvSpPr>
          <p:cNvPr id="54277" name="Rectangle 3"/>
          <p:cNvSpPr>
            <a:spLocks noChangeArrowheads="1"/>
          </p:cNvSpPr>
          <p:nvPr/>
        </p:nvSpPr>
        <p:spPr bwMode="auto">
          <a:xfrm>
            <a:off x="0" y="2493963"/>
            <a:ext cx="9144000" cy="457200"/>
          </a:xfrm>
          <a:prstGeom prst="rect">
            <a:avLst/>
          </a:prstGeom>
          <a:noFill/>
          <a:ln w="9525">
            <a:noFill/>
            <a:miter lim="800000"/>
            <a:headEnd/>
            <a:tailEnd/>
          </a:ln>
        </p:spPr>
        <p:txBody>
          <a:bodyPr>
            <a:spAutoFit/>
          </a:bodyPr>
          <a:lstStyle/>
          <a:p>
            <a:endParaRPr lang="en-US"/>
          </a:p>
        </p:txBody>
      </p:sp>
      <p:pic>
        <p:nvPicPr>
          <p:cNvPr id="54278" name="Picture 4"/>
          <p:cNvPicPr>
            <a:picLocks noChangeAspect="1" noChangeArrowheads="1"/>
          </p:cNvPicPr>
          <p:nvPr/>
        </p:nvPicPr>
        <p:blipFill>
          <a:blip r:embed="rId3" cstate="print"/>
          <a:srcRect/>
          <a:stretch>
            <a:fillRect/>
          </a:stretch>
        </p:blipFill>
        <p:spPr bwMode="auto">
          <a:xfrm>
            <a:off x="2819400" y="1555750"/>
            <a:ext cx="3729038" cy="30924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Footer Placeholder 1"/>
          <p:cNvSpPr>
            <a:spLocks noGrp="1"/>
          </p:cNvSpPr>
          <p:nvPr>
            <p:ph type="ftr" sz="quarter" idx="10"/>
          </p:nvPr>
        </p:nvSpPr>
        <p:spPr>
          <a:noFill/>
        </p:spPr>
        <p:txBody>
          <a:bodyPr/>
          <a:lstStyle/>
          <a:p>
            <a:r>
              <a:rPr lang="en-US" smtClean="0"/>
              <a:t>Operations  --  Prof. Juran</a:t>
            </a:r>
          </a:p>
        </p:txBody>
      </p:sp>
      <p:sp>
        <p:nvSpPr>
          <p:cNvPr id="55299" name="Slide Number Placeholder 2"/>
          <p:cNvSpPr>
            <a:spLocks noGrp="1"/>
          </p:cNvSpPr>
          <p:nvPr>
            <p:ph type="sldNum" sz="quarter" idx="11"/>
          </p:nvPr>
        </p:nvSpPr>
        <p:spPr>
          <a:noFill/>
        </p:spPr>
        <p:txBody>
          <a:bodyPr/>
          <a:lstStyle/>
          <a:p>
            <a:fld id="{7CB826B8-D57C-4415-8455-F16424502234}" type="slidenum">
              <a:rPr lang="en-US" smtClean="0"/>
              <a:pPr/>
              <a:t>53</a:t>
            </a:fld>
            <a:endParaRPr lang="en-US" smtClean="0"/>
          </a:p>
        </p:txBody>
      </p:sp>
      <p:sp>
        <p:nvSpPr>
          <p:cNvPr id="55300" name="Rectangle 2"/>
          <p:cNvSpPr>
            <a:spLocks noChangeArrowheads="1"/>
          </p:cNvSpPr>
          <p:nvPr/>
        </p:nvSpPr>
        <p:spPr bwMode="auto">
          <a:xfrm>
            <a:off x="533400" y="685800"/>
            <a:ext cx="8305800" cy="3378200"/>
          </a:xfrm>
          <a:prstGeom prst="rect">
            <a:avLst/>
          </a:prstGeom>
          <a:noFill/>
          <a:ln w="9525">
            <a:noFill/>
            <a:miter lim="800000"/>
            <a:headEnd/>
            <a:tailEnd/>
          </a:ln>
        </p:spPr>
        <p:txBody>
          <a:bodyPr>
            <a:spAutoFit/>
          </a:bodyPr>
          <a:lstStyle/>
          <a:p>
            <a:pPr algn="l"/>
            <a:r>
              <a:rPr lang="en-US">
                <a:cs typeface="Courier New" pitchFamily="49" charset="0"/>
              </a:rPr>
              <a:t>The formula for a 95% confidence interval:</a:t>
            </a:r>
            <a:endParaRPr lang="en-US" sz="2000">
              <a:latin typeface="Courier New" pitchFamily="49" charset="0"/>
              <a:cs typeface="Courier New" pitchFamily="49" charset="0"/>
            </a:endParaRPr>
          </a:p>
          <a:p>
            <a:pPr algn="l" eaLnBrk="0" hangingPunct="0"/>
            <a:endParaRPr lang="en-US">
              <a:cs typeface="Times New Roman" pitchFamily="18" charset="0"/>
            </a:endParaRPr>
          </a:p>
          <a:p>
            <a:pPr algn="l" eaLnBrk="0" hangingPunct="0"/>
            <a:endParaRPr lang="en-US">
              <a:cs typeface="Times New Roman" pitchFamily="18" charset="0"/>
            </a:endParaRPr>
          </a:p>
          <a:p>
            <a:pPr algn="l" eaLnBrk="0" hangingPunct="0"/>
            <a:endParaRPr lang="en-US">
              <a:cs typeface="Times New Roman" pitchFamily="18" charset="0"/>
            </a:endParaRPr>
          </a:p>
          <a:p>
            <a:pPr algn="l" eaLnBrk="0" hangingPunct="0"/>
            <a:endParaRPr lang="en-US">
              <a:cs typeface="Times New Roman" pitchFamily="18" charset="0"/>
            </a:endParaRPr>
          </a:p>
          <a:p>
            <a:pPr algn="l" eaLnBrk="0" hangingPunct="0"/>
            <a:endParaRPr lang="en-US">
              <a:cs typeface="Times New Roman" pitchFamily="18" charset="0"/>
            </a:endParaRPr>
          </a:p>
          <a:p>
            <a:pPr algn="l" eaLnBrk="0" hangingPunct="0"/>
            <a:endParaRPr lang="en-US">
              <a:cs typeface="Times New Roman" pitchFamily="18" charset="0"/>
            </a:endParaRPr>
          </a:p>
          <a:p>
            <a:pPr algn="l" eaLnBrk="0" hangingPunct="0"/>
            <a:r>
              <a:rPr lang="en-US">
                <a:cs typeface="Times New Roman" pitchFamily="18" charset="0"/>
              </a:rPr>
              <a:t>To perform normal distribution calculations in Excel, we use the NORMSDIST and NORMSINV functions.</a:t>
            </a:r>
            <a:r>
              <a:rPr lang="en-US" sz="2100">
                <a:latin typeface="Times New Roman" pitchFamily="18" charset="0"/>
              </a:rPr>
              <a:t> </a:t>
            </a:r>
            <a:endParaRPr lang="en-US" sz="4400">
              <a:latin typeface="Times New Roman" pitchFamily="18" charset="0"/>
            </a:endParaRPr>
          </a:p>
        </p:txBody>
      </p:sp>
      <p:sp>
        <p:nvSpPr>
          <p:cNvPr id="55301" name="Rectangle 3"/>
          <p:cNvSpPr>
            <a:spLocks noChangeArrowheads="1"/>
          </p:cNvSpPr>
          <p:nvPr/>
        </p:nvSpPr>
        <p:spPr bwMode="auto">
          <a:xfrm>
            <a:off x="0" y="2493963"/>
            <a:ext cx="9144000" cy="457200"/>
          </a:xfrm>
          <a:prstGeom prst="rect">
            <a:avLst/>
          </a:prstGeom>
          <a:noFill/>
          <a:ln w="9525">
            <a:noFill/>
            <a:miter lim="800000"/>
            <a:headEnd/>
            <a:tailEnd/>
          </a:ln>
        </p:spPr>
        <p:txBody>
          <a:bodyPr>
            <a:spAutoFit/>
          </a:bodyPr>
          <a:lstStyle/>
          <a:p>
            <a:endParaRPr lang="en-US"/>
          </a:p>
        </p:txBody>
      </p:sp>
      <p:sp>
        <p:nvSpPr>
          <p:cNvPr id="55302" name="Rectangle 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graphicFrame>
        <p:nvGraphicFramePr>
          <p:cNvPr id="55303" name="Object 5"/>
          <p:cNvGraphicFramePr>
            <a:graphicFrameLocks noChangeAspect="1"/>
          </p:cNvGraphicFramePr>
          <p:nvPr/>
        </p:nvGraphicFramePr>
        <p:xfrm>
          <a:off x="3429000" y="1616075"/>
          <a:ext cx="2209800" cy="1127125"/>
        </p:xfrm>
        <a:graphic>
          <a:graphicData uri="http://schemas.openxmlformats.org/presentationml/2006/ole">
            <mc:AlternateContent xmlns:mc="http://schemas.openxmlformats.org/markup-compatibility/2006">
              <mc:Choice xmlns:v="urn:schemas-microsoft-com:vml" Requires="v">
                <p:oleObj spid="_x0000_s55305" name="Equation" r:id="rId4" imgW="774364" imgH="393529" progId="Equation.3">
                  <p:embed/>
                </p:oleObj>
              </mc:Choice>
              <mc:Fallback>
                <p:oleObj name="Equation" r:id="rId4" imgW="774364" imgH="393529" progId="Equation.3">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29000" y="1616075"/>
                        <a:ext cx="2209800" cy="11271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Footer Placeholder 1"/>
          <p:cNvSpPr>
            <a:spLocks noGrp="1"/>
          </p:cNvSpPr>
          <p:nvPr>
            <p:ph type="ftr" sz="quarter" idx="10"/>
          </p:nvPr>
        </p:nvSpPr>
        <p:spPr>
          <a:noFill/>
        </p:spPr>
        <p:txBody>
          <a:bodyPr/>
          <a:lstStyle/>
          <a:p>
            <a:r>
              <a:rPr lang="en-US" smtClean="0"/>
              <a:t>Operations  --  Prof. Juran</a:t>
            </a:r>
          </a:p>
        </p:txBody>
      </p:sp>
      <p:sp>
        <p:nvSpPr>
          <p:cNvPr id="56323" name="Slide Number Placeholder 2"/>
          <p:cNvSpPr>
            <a:spLocks noGrp="1"/>
          </p:cNvSpPr>
          <p:nvPr>
            <p:ph type="sldNum" sz="quarter" idx="11"/>
          </p:nvPr>
        </p:nvSpPr>
        <p:spPr>
          <a:noFill/>
        </p:spPr>
        <p:txBody>
          <a:bodyPr/>
          <a:lstStyle/>
          <a:p>
            <a:fld id="{638D409F-EB63-41F2-B048-1F3EC1922EF0}" type="slidenum">
              <a:rPr lang="en-US" smtClean="0"/>
              <a:pPr/>
              <a:t>54</a:t>
            </a:fld>
            <a:endParaRPr lang="en-US" smtClean="0"/>
          </a:p>
        </p:txBody>
      </p:sp>
      <p:sp>
        <p:nvSpPr>
          <p:cNvPr id="56324" name="Rectangle 2"/>
          <p:cNvSpPr>
            <a:spLocks noChangeArrowheads="1"/>
          </p:cNvSpPr>
          <p:nvPr/>
        </p:nvSpPr>
        <p:spPr bwMode="auto">
          <a:xfrm>
            <a:off x="0" y="2493963"/>
            <a:ext cx="9144000" cy="457200"/>
          </a:xfrm>
          <a:prstGeom prst="rect">
            <a:avLst/>
          </a:prstGeom>
          <a:noFill/>
          <a:ln w="9525">
            <a:noFill/>
            <a:miter lim="800000"/>
            <a:headEnd/>
            <a:tailEnd/>
          </a:ln>
        </p:spPr>
        <p:txBody>
          <a:bodyPr>
            <a:spAutoFit/>
          </a:bodyPr>
          <a:lstStyle/>
          <a:p>
            <a:endParaRPr lang="en-US"/>
          </a:p>
        </p:txBody>
      </p:sp>
      <p:sp>
        <p:nvSpPr>
          <p:cNvPr id="56325" name="Rectangle 3"/>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sp>
        <p:nvSpPr>
          <p:cNvPr id="56326" name="Rectangle 4"/>
          <p:cNvSpPr>
            <a:spLocks noChangeArrowheads="1"/>
          </p:cNvSpPr>
          <p:nvPr/>
        </p:nvSpPr>
        <p:spPr bwMode="auto">
          <a:xfrm>
            <a:off x="685800" y="228600"/>
            <a:ext cx="7772400" cy="1143000"/>
          </a:xfrm>
          <a:prstGeom prst="rect">
            <a:avLst/>
          </a:prstGeom>
          <a:noFill/>
          <a:ln w="9525">
            <a:noFill/>
            <a:miter lim="800000"/>
            <a:headEnd/>
            <a:tailEnd/>
          </a:ln>
        </p:spPr>
        <p:txBody>
          <a:bodyPr anchor="ctr"/>
          <a:lstStyle/>
          <a:p>
            <a:r>
              <a:rPr lang="en-US" sz="3600">
                <a:solidFill>
                  <a:schemeClr val="tx2"/>
                </a:solidFill>
              </a:rPr>
              <a:t>NORMSDIST</a:t>
            </a:r>
          </a:p>
        </p:txBody>
      </p:sp>
      <p:pic>
        <p:nvPicPr>
          <p:cNvPr id="56327" name="Picture 5"/>
          <p:cNvPicPr>
            <a:picLocks noChangeAspect="1" noChangeArrowheads="1"/>
          </p:cNvPicPr>
          <p:nvPr/>
        </p:nvPicPr>
        <p:blipFill>
          <a:blip r:embed="rId3" cstate="print"/>
          <a:srcRect/>
          <a:stretch>
            <a:fillRect/>
          </a:stretch>
        </p:blipFill>
        <p:spPr bwMode="auto">
          <a:xfrm>
            <a:off x="1143000" y="4495800"/>
            <a:ext cx="6818313" cy="1181100"/>
          </a:xfrm>
          <a:prstGeom prst="rect">
            <a:avLst/>
          </a:prstGeom>
          <a:noFill/>
          <a:ln w="9525">
            <a:noFill/>
            <a:miter lim="800000"/>
            <a:headEnd/>
            <a:tailEnd/>
          </a:ln>
        </p:spPr>
      </p:pic>
      <p:pic>
        <p:nvPicPr>
          <p:cNvPr id="56328" name="Picture 7"/>
          <p:cNvPicPr>
            <a:picLocks noChangeAspect="1" noChangeArrowheads="1"/>
          </p:cNvPicPr>
          <p:nvPr/>
        </p:nvPicPr>
        <p:blipFill>
          <a:blip r:embed="rId4" cstate="print"/>
          <a:srcRect/>
          <a:stretch>
            <a:fillRect/>
          </a:stretch>
        </p:blipFill>
        <p:spPr bwMode="auto">
          <a:xfrm>
            <a:off x="0" y="1371600"/>
            <a:ext cx="9144000" cy="26971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Footer Placeholder 1"/>
          <p:cNvSpPr>
            <a:spLocks noGrp="1"/>
          </p:cNvSpPr>
          <p:nvPr>
            <p:ph type="ftr" sz="quarter" idx="10"/>
          </p:nvPr>
        </p:nvSpPr>
        <p:spPr>
          <a:noFill/>
        </p:spPr>
        <p:txBody>
          <a:bodyPr/>
          <a:lstStyle/>
          <a:p>
            <a:r>
              <a:rPr lang="en-US" smtClean="0"/>
              <a:t>Operations  --  Prof. Juran</a:t>
            </a:r>
          </a:p>
        </p:txBody>
      </p:sp>
      <p:sp>
        <p:nvSpPr>
          <p:cNvPr id="57347" name="Slide Number Placeholder 2"/>
          <p:cNvSpPr>
            <a:spLocks noGrp="1"/>
          </p:cNvSpPr>
          <p:nvPr>
            <p:ph type="sldNum" sz="quarter" idx="11"/>
          </p:nvPr>
        </p:nvSpPr>
        <p:spPr>
          <a:noFill/>
        </p:spPr>
        <p:txBody>
          <a:bodyPr/>
          <a:lstStyle/>
          <a:p>
            <a:fld id="{CD604E33-39AC-4B6E-95D5-323AC44A84F4}" type="slidenum">
              <a:rPr lang="en-US" smtClean="0"/>
              <a:pPr/>
              <a:t>55</a:t>
            </a:fld>
            <a:endParaRPr lang="en-US" smtClean="0"/>
          </a:p>
        </p:txBody>
      </p:sp>
      <p:sp>
        <p:nvSpPr>
          <p:cNvPr id="57348" name="Rectangle 2"/>
          <p:cNvSpPr>
            <a:spLocks noChangeArrowheads="1"/>
          </p:cNvSpPr>
          <p:nvPr/>
        </p:nvSpPr>
        <p:spPr bwMode="auto">
          <a:xfrm>
            <a:off x="0" y="2493963"/>
            <a:ext cx="9144000" cy="457200"/>
          </a:xfrm>
          <a:prstGeom prst="rect">
            <a:avLst/>
          </a:prstGeom>
          <a:noFill/>
          <a:ln w="9525">
            <a:noFill/>
            <a:miter lim="800000"/>
            <a:headEnd/>
            <a:tailEnd/>
          </a:ln>
        </p:spPr>
        <p:txBody>
          <a:bodyPr>
            <a:spAutoFit/>
          </a:bodyPr>
          <a:lstStyle/>
          <a:p>
            <a:endParaRPr lang="en-US"/>
          </a:p>
        </p:txBody>
      </p:sp>
      <p:sp>
        <p:nvSpPr>
          <p:cNvPr id="57349" name="Rectangle 3"/>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sp>
        <p:nvSpPr>
          <p:cNvPr id="57350" name="Rectangle 4"/>
          <p:cNvSpPr>
            <a:spLocks noChangeArrowheads="1"/>
          </p:cNvSpPr>
          <p:nvPr/>
        </p:nvSpPr>
        <p:spPr bwMode="auto">
          <a:xfrm>
            <a:off x="685800" y="228600"/>
            <a:ext cx="7772400" cy="1143000"/>
          </a:xfrm>
          <a:prstGeom prst="rect">
            <a:avLst/>
          </a:prstGeom>
          <a:noFill/>
          <a:ln w="9525">
            <a:noFill/>
            <a:miter lim="800000"/>
            <a:headEnd/>
            <a:tailEnd/>
          </a:ln>
        </p:spPr>
        <p:txBody>
          <a:bodyPr anchor="ctr"/>
          <a:lstStyle/>
          <a:p>
            <a:r>
              <a:rPr lang="en-US" sz="3600">
                <a:solidFill>
                  <a:schemeClr val="tx2"/>
                </a:solidFill>
              </a:rPr>
              <a:t>NORMSINV</a:t>
            </a:r>
          </a:p>
        </p:txBody>
      </p:sp>
      <p:pic>
        <p:nvPicPr>
          <p:cNvPr id="57351" name="Picture 5"/>
          <p:cNvPicPr>
            <a:picLocks noChangeAspect="1" noChangeArrowheads="1"/>
          </p:cNvPicPr>
          <p:nvPr/>
        </p:nvPicPr>
        <p:blipFill>
          <a:blip r:embed="rId3" cstate="print"/>
          <a:srcRect/>
          <a:stretch>
            <a:fillRect/>
          </a:stretch>
        </p:blipFill>
        <p:spPr bwMode="auto">
          <a:xfrm>
            <a:off x="1600200" y="4319588"/>
            <a:ext cx="5973763" cy="1243012"/>
          </a:xfrm>
          <a:prstGeom prst="rect">
            <a:avLst/>
          </a:prstGeom>
          <a:noFill/>
          <a:ln w="9525">
            <a:noFill/>
            <a:miter lim="800000"/>
            <a:headEnd/>
            <a:tailEnd/>
          </a:ln>
        </p:spPr>
      </p:pic>
      <p:pic>
        <p:nvPicPr>
          <p:cNvPr id="57352" name="Picture 6" descr="01a-normsinv01-shaded"/>
          <p:cNvPicPr>
            <a:picLocks noChangeAspect="1" noChangeArrowheads="1"/>
          </p:cNvPicPr>
          <p:nvPr/>
        </p:nvPicPr>
        <p:blipFill>
          <a:blip r:embed="rId4" cstate="print"/>
          <a:srcRect/>
          <a:stretch>
            <a:fillRect/>
          </a:stretch>
        </p:blipFill>
        <p:spPr bwMode="auto">
          <a:xfrm>
            <a:off x="328613" y="1295400"/>
            <a:ext cx="8486775" cy="27813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Footer Placeholder 1"/>
          <p:cNvSpPr>
            <a:spLocks noGrp="1"/>
          </p:cNvSpPr>
          <p:nvPr>
            <p:ph type="ftr" sz="quarter" idx="10"/>
          </p:nvPr>
        </p:nvSpPr>
        <p:spPr>
          <a:noFill/>
        </p:spPr>
        <p:txBody>
          <a:bodyPr/>
          <a:lstStyle/>
          <a:p>
            <a:r>
              <a:rPr lang="en-US" smtClean="0"/>
              <a:t>Operations  --  Prof. Juran</a:t>
            </a:r>
          </a:p>
        </p:txBody>
      </p:sp>
      <p:sp>
        <p:nvSpPr>
          <p:cNvPr id="58371" name="Slide Number Placeholder 2"/>
          <p:cNvSpPr>
            <a:spLocks noGrp="1"/>
          </p:cNvSpPr>
          <p:nvPr>
            <p:ph type="sldNum" sz="quarter" idx="11"/>
          </p:nvPr>
        </p:nvSpPr>
        <p:spPr>
          <a:noFill/>
        </p:spPr>
        <p:txBody>
          <a:bodyPr/>
          <a:lstStyle/>
          <a:p>
            <a:fld id="{4FC68C1B-01D9-4564-AF56-9CF8D06178EC}" type="slidenum">
              <a:rPr lang="en-US" smtClean="0"/>
              <a:pPr/>
              <a:t>56</a:t>
            </a:fld>
            <a:endParaRPr lang="en-US" smtClean="0"/>
          </a:p>
        </p:txBody>
      </p:sp>
      <p:sp>
        <p:nvSpPr>
          <p:cNvPr id="58372" name="Rectangle 2"/>
          <p:cNvSpPr>
            <a:spLocks noChangeArrowheads="1"/>
          </p:cNvSpPr>
          <p:nvPr/>
        </p:nvSpPr>
        <p:spPr bwMode="auto">
          <a:xfrm>
            <a:off x="0" y="2493963"/>
            <a:ext cx="9144000" cy="457200"/>
          </a:xfrm>
          <a:prstGeom prst="rect">
            <a:avLst/>
          </a:prstGeom>
          <a:noFill/>
          <a:ln w="9525">
            <a:noFill/>
            <a:miter lim="800000"/>
            <a:headEnd/>
            <a:tailEnd/>
          </a:ln>
        </p:spPr>
        <p:txBody>
          <a:bodyPr>
            <a:spAutoFit/>
          </a:bodyPr>
          <a:lstStyle/>
          <a:p>
            <a:endParaRPr lang="en-US"/>
          </a:p>
        </p:txBody>
      </p:sp>
      <p:sp>
        <p:nvSpPr>
          <p:cNvPr id="58373" name="Rectangle 3"/>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sp>
        <p:nvSpPr>
          <p:cNvPr id="58374" name="Rectangle 4"/>
          <p:cNvSpPr>
            <a:spLocks noChangeArrowheads="1"/>
          </p:cNvSpPr>
          <p:nvPr/>
        </p:nvSpPr>
        <p:spPr bwMode="auto">
          <a:xfrm>
            <a:off x="685800" y="228600"/>
            <a:ext cx="7772400" cy="1143000"/>
          </a:xfrm>
          <a:prstGeom prst="rect">
            <a:avLst/>
          </a:prstGeom>
          <a:noFill/>
          <a:ln w="9525">
            <a:noFill/>
            <a:miter lim="800000"/>
            <a:headEnd/>
            <a:tailEnd/>
          </a:ln>
        </p:spPr>
        <p:txBody>
          <a:bodyPr anchor="ctr"/>
          <a:lstStyle/>
          <a:p>
            <a:r>
              <a:rPr lang="en-US">
                <a:solidFill>
                  <a:schemeClr val="tx2"/>
                </a:solidFill>
              </a:rPr>
              <a:t>95% Confidence Interval for the Population Mean</a:t>
            </a:r>
          </a:p>
        </p:txBody>
      </p:sp>
      <p:graphicFrame>
        <p:nvGraphicFramePr>
          <p:cNvPr id="58375" name="Object 5"/>
          <p:cNvGraphicFramePr>
            <a:graphicFrameLocks noChangeAspect="1"/>
          </p:cNvGraphicFramePr>
          <p:nvPr/>
        </p:nvGraphicFramePr>
        <p:xfrm>
          <a:off x="3429000" y="4495800"/>
          <a:ext cx="2209800" cy="1127125"/>
        </p:xfrm>
        <a:graphic>
          <a:graphicData uri="http://schemas.openxmlformats.org/presentationml/2006/ole">
            <mc:AlternateContent xmlns:mc="http://schemas.openxmlformats.org/markup-compatibility/2006">
              <mc:Choice xmlns:v="urn:schemas-microsoft-com:vml" Requires="v">
                <p:oleObj spid="_x0000_s58377" name="Equation" r:id="rId4" imgW="774364" imgH="393529" progId="Equation.3">
                  <p:embed/>
                </p:oleObj>
              </mc:Choice>
              <mc:Fallback>
                <p:oleObj name="Equation" r:id="rId4" imgW="774364" imgH="393529" progId="Equation.3">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29000" y="4495800"/>
                        <a:ext cx="2209800" cy="11271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58376" name="Picture 6"/>
          <p:cNvPicPr>
            <a:picLocks noChangeAspect="1" noChangeArrowheads="1"/>
          </p:cNvPicPr>
          <p:nvPr/>
        </p:nvPicPr>
        <p:blipFill>
          <a:blip r:embed="rId6" cstate="print"/>
          <a:srcRect/>
          <a:stretch>
            <a:fillRect/>
          </a:stretch>
        </p:blipFill>
        <p:spPr bwMode="auto">
          <a:xfrm>
            <a:off x="457200" y="1295400"/>
            <a:ext cx="8305800" cy="29733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Footer Placeholder 1"/>
          <p:cNvSpPr>
            <a:spLocks noGrp="1"/>
          </p:cNvSpPr>
          <p:nvPr>
            <p:ph type="ftr" sz="quarter" idx="10"/>
          </p:nvPr>
        </p:nvSpPr>
        <p:spPr>
          <a:noFill/>
        </p:spPr>
        <p:txBody>
          <a:bodyPr/>
          <a:lstStyle/>
          <a:p>
            <a:r>
              <a:rPr lang="en-US" smtClean="0"/>
              <a:t>Operations  --  Prof. Juran</a:t>
            </a:r>
          </a:p>
        </p:txBody>
      </p:sp>
      <p:sp>
        <p:nvSpPr>
          <p:cNvPr id="59395" name="Slide Number Placeholder 2"/>
          <p:cNvSpPr>
            <a:spLocks noGrp="1"/>
          </p:cNvSpPr>
          <p:nvPr>
            <p:ph type="sldNum" sz="quarter" idx="11"/>
          </p:nvPr>
        </p:nvSpPr>
        <p:spPr>
          <a:noFill/>
        </p:spPr>
        <p:txBody>
          <a:bodyPr/>
          <a:lstStyle/>
          <a:p>
            <a:fld id="{11A3BE8B-E489-4014-BE65-DA8C6AB13806}" type="slidenum">
              <a:rPr lang="en-US" smtClean="0"/>
              <a:pPr/>
              <a:t>57</a:t>
            </a:fld>
            <a:endParaRPr lang="en-US" smtClean="0"/>
          </a:p>
        </p:txBody>
      </p:sp>
      <p:sp>
        <p:nvSpPr>
          <p:cNvPr id="59396" name="Rectangle 2"/>
          <p:cNvSpPr>
            <a:spLocks noChangeArrowheads="1"/>
          </p:cNvSpPr>
          <p:nvPr/>
        </p:nvSpPr>
        <p:spPr bwMode="auto">
          <a:xfrm>
            <a:off x="685800" y="746125"/>
            <a:ext cx="8153400" cy="2530475"/>
          </a:xfrm>
          <a:prstGeom prst="rect">
            <a:avLst/>
          </a:prstGeom>
          <a:noFill/>
          <a:ln w="9525">
            <a:noFill/>
            <a:miter lim="800000"/>
            <a:headEnd/>
            <a:tailEnd/>
          </a:ln>
        </p:spPr>
        <p:txBody>
          <a:bodyPr>
            <a:spAutoFit/>
          </a:bodyPr>
          <a:lstStyle/>
          <a:p>
            <a:pPr algn="l"/>
            <a:r>
              <a:rPr lang="en-US" sz="2000">
                <a:cs typeface="Courier New" pitchFamily="49" charset="0"/>
              </a:rPr>
              <a:t>Unfortunately, we can’t tell whether $3000 is the optimal amount without trying many other possible amounts. This could entail a long and tedious series of simulation runs, but fortunately it is possible to test many values at once. </a:t>
            </a:r>
          </a:p>
          <a:p>
            <a:pPr algn="l"/>
            <a:endParaRPr lang="en-US" sz="2000">
              <a:cs typeface="Courier New" pitchFamily="49" charset="0"/>
            </a:endParaRPr>
          </a:p>
          <a:p>
            <a:pPr algn="l"/>
            <a:r>
              <a:rPr lang="en-US" sz="2000">
                <a:cs typeface="Courier New" pitchFamily="49" charset="0"/>
              </a:rPr>
              <a:t>We set up numerous columns in the worksheet, so that we can perform simulation experiments on many possible TSB amounts simultaneously:</a:t>
            </a:r>
            <a:endParaRPr lang="en-US" sz="4000">
              <a:latin typeface="Times New Roman" pitchFamily="18" charset="0"/>
            </a:endParaRPr>
          </a:p>
        </p:txBody>
      </p:sp>
      <p:pic>
        <p:nvPicPr>
          <p:cNvPr id="59397" name="Picture 3"/>
          <p:cNvPicPr>
            <a:picLocks noChangeAspect="1" noChangeArrowheads="1"/>
          </p:cNvPicPr>
          <p:nvPr/>
        </p:nvPicPr>
        <p:blipFill>
          <a:blip r:embed="rId3" cstate="print"/>
          <a:srcRect/>
          <a:stretch>
            <a:fillRect/>
          </a:stretch>
        </p:blipFill>
        <p:spPr bwMode="auto">
          <a:xfrm>
            <a:off x="609600" y="3606800"/>
            <a:ext cx="8001000" cy="2184400"/>
          </a:xfrm>
          <a:prstGeom prst="rect">
            <a:avLst/>
          </a:prstGeom>
          <a:noFill/>
          <a:ln w="9525">
            <a:noFill/>
            <a:miter lim="800000"/>
            <a:headEnd/>
            <a:tailEnd/>
          </a:ln>
        </p:spPr>
      </p:pic>
      <p:sp>
        <p:nvSpPr>
          <p:cNvPr id="59398" name="Rectangle 4"/>
          <p:cNvSpPr>
            <a:spLocks noChangeArrowheads="1"/>
          </p:cNvSpPr>
          <p:nvPr/>
        </p:nvSpPr>
        <p:spPr bwMode="auto">
          <a:xfrm>
            <a:off x="0" y="3138488"/>
            <a:ext cx="9144000" cy="457200"/>
          </a:xfrm>
          <a:prstGeom prst="rect">
            <a:avLst/>
          </a:prstGeom>
          <a:noFill/>
          <a:ln w="9525">
            <a:noFill/>
            <a:miter lim="800000"/>
            <a:headEnd/>
            <a:tailEnd/>
          </a:ln>
        </p:spPr>
        <p:txBody>
          <a:bodyPr>
            <a:spAutoFit/>
          </a:bodyPr>
          <a:lstStyle/>
          <a:p>
            <a:endParaRPr lang="en-US"/>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Footer Placeholder 1"/>
          <p:cNvSpPr>
            <a:spLocks noGrp="1"/>
          </p:cNvSpPr>
          <p:nvPr>
            <p:ph type="ftr" sz="quarter" idx="10"/>
          </p:nvPr>
        </p:nvSpPr>
        <p:spPr>
          <a:noFill/>
        </p:spPr>
        <p:txBody>
          <a:bodyPr/>
          <a:lstStyle/>
          <a:p>
            <a:r>
              <a:rPr lang="en-US" smtClean="0"/>
              <a:t>Operations  --  Prof. Juran</a:t>
            </a:r>
          </a:p>
        </p:txBody>
      </p:sp>
      <p:sp>
        <p:nvSpPr>
          <p:cNvPr id="60419" name="Slide Number Placeholder 2"/>
          <p:cNvSpPr>
            <a:spLocks noGrp="1"/>
          </p:cNvSpPr>
          <p:nvPr>
            <p:ph type="sldNum" sz="quarter" idx="11"/>
          </p:nvPr>
        </p:nvSpPr>
        <p:spPr>
          <a:noFill/>
        </p:spPr>
        <p:txBody>
          <a:bodyPr/>
          <a:lstStyle/>
          <a:p>
            <a:fld id="{5089649F-BDEC-438E-9855-6A800436D187}" type="slidenum">
              <a:rPr lang="en-US" smtClean="0"/>
              <a:pPr/>
              <a:t>58</a:t>
            </a:fld>
            <a:endParaRPr lang="en-US" smtClean="0"/>
          </a:p>
        </p:txBody>
      </p:sp>
      <p:sp>
        <p:nvSpPr>
          <p:cNvPr id="60420" name="Rectangle 2"/>
          <p:cNvSpPr>
            <a:spLocks noChangeArrowheads="1"/>
          </p:cNvSpPr>
          <p:nvPr/>
        </p:nvSpPr>
        <p:spPr bwMode="auto">
          <a:xfrm>
            <a:off x="838200" y="1143000"/>
            <a:ext cx="7924800" cy="3378200"/>
          </a:xfrm>
          <a:prstGeom prst="rect">
            <a:avLst/>
          </a:prstGeom>
          <a:noFill/>
          <a:ln w="9525">
            <a:noFill/>
            <a:miter lim="800000"/>
            <a:headEnd/>
            <a:tailEnd/>
          </a:ln>
        </p:spPr>
        <p:txBody>
          <a:bodyPr>
            <a:spAutoFit/>
          </a:bodyPr>
          <a:lstStyle/>
          <a:p>
            <a:pPr algn="l"/>
            <a:r>
              <a:rPr lang="en-US">
                <a:cs typeface="Times New Roman" pitchFamily="18" charset="0"/>
              </a:rPr>
              <a:t>Here we have set up different columns, each with its own possible amount to be put into the TSB account in row 1. In row 14 we have the net income forecast for each possible value of the decision variable. </a:t>
            </a:r>
          </a:p>
          <a:p>
            <a:pPr algn="l"/>
            <a:endParaRPr lang="en-US">
              <a:cs typeface="Times New Roman" pitchFamily="18" charset="0"/>
            </a:endParaRPr>
          </a:p>
          <a:p>
            <a:pPr algn="l"/>
            <a:r>
              <a:rPr lang="en-US">
                <a:cs typeface="Times New Roman" pitchFamily="18" charset="0"/>
              </a:rPr>
              <a:t>To make the output easy to interpret, we had to select each forecast cell, click on the “define forecast” button, and give each of them a logical name. This is a pain, but it pays off later.</a:t>
            </a:r>
            <a:r>
              <a:rPr lang="en-US"/>
              <a:t> </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Footer Placeholder 1"/>
          <p:cNvSpPr>
            <a:spLocks noGrp="1"/>
          </p:cNvSpPr>
          <p:nvPr>
            <p:ph type="ftr" sz="quarter" idx="10"/>
          </p:nvPr>
        </p:nvSpPr>
        <p:spPr>
          <a:noFill/>
        </p:spPr>
        <p:txBody>
          <a:bodyPr/>
          <a:lstStyle/>
          <a:p>
            <a:r>
              <a:rPr lang="en-US" smtClean="0"/>
              <a:t>Operations  --  Prof. Juran</a:t>
            </a:r>
          </a:p>
        </p:txBody>
      </p:sp>
      <p:sp>
        <p:nvSpPr>
          <p:cNvPr id="61443" name="Slide Number Placeholder 2"/>
          <p:cNvSpPr>
            <a:spLocks noGrp="1"/>
          </p:cNvSpPr>
          <p:nvPr>
            <p:ph type="sldNum" sz="quarter" idx="11"/>
          </p:nvPr>
        </p:nvSpPr>
        <p:spPr>
          <a:noFill/>
        </p:spPr>
        <p:txBody>
          <a:bodyPr/>
          <a:lstStyle/>
          <a:p>
            <a:fld id="{E3A623F5-DF5E-488F-BAE3-9FAAF6D3A18F}" type="slidenum">
              <a:rPr lang="en-US" smtClean="0"/>
              <a:pPr/>
              <a:t>59</a:t>
            </a:fld>
            <a:endParaRPr lang="en-US" smtClean="0"/>
          </a:p>
        </p:txBody>
      </p:sp>
      <p:sp>
        <p:nvSpPr>
          <p:cNvPr id="61444" name="Rectangle 2"/>
          <p:cNvSpPr>
            <a:spLocks noChangeArrowheads="1"/>
          </p:cNvSpPr>
          <p:nvPr/>
        </p:nvSpPr>
        <p:spPr bwMode="auto">
          <a:xfrm>
            <a:off x="533400" y="762000"/>
            <a:ext cx="8077200" cy="1187450"/>
          </a:xfrm>
          <a:prstGeom prst="rect">
            <a:avLst/>
          </a:prstGeom>
          <a:noFill/>
          <a:ln w="9525">
            <a:noFill/>
            <a:miter lim="800000"/>
            <a:headEnd/>
            <a:tailEnd/>
          </a:ln>
        </p:spPr>
        <p:txBody>
          <a:bodyPr>
            <a:spAutoFit/>
          </a:bodyPr>
          <a:lstStyle/>
          <a:p>
            <a:pPr algn="l"/>
            <a:r>
              <a:rPr lang="en-US">
                <a:cs typeface="Courier New" pitchFamily="49" charset="0"/>
              </a:rPr>
              <a:t>Now we re-run the simulation, click on extract data, select “all” forecasts, and get summary statistics for all of our possible values for the TSB:</a:t>
            </a:r>
            <a:endParaRPr lang="en-US" sz="4400">
              <a:latin typeface="Times New Roman" pitchFamily="18" charset="0"/>
            </a:endParaRPr>
          </a:p>
        </p:txBody>
      </p:sp>
      <p:pic>
        <p:nvPicPr>
          <p:cNvPr id="61445" name="Picture 3"/>
          <p:cNvPicPr>
            <a:picLocks noChangeAspect="1" noChangeArrowheads="1"/>
          </p:cNvPicPr>
          <p:nvPr/>
        </p:nvPicPr>
        <p:blipFill>
          <a:blip r:embed="rId3" cstate="print"/>
          <a:srcRect/>
          <a:stretch>
            <a:fillRect/>
          </a:stretch>
        </p:blipFill>
        <p:spPr bwMode="auto">
          <a:xfrm>
            <a:off x="457200" y="2286000"/>
            <a:ext cx="8153400" cy="2282825"/>
          </a:xfrm>
          <a:prstGeom prst="rect">
            <a:avLst/>
          </a:prstGeom>
          <a:noFill/>
          <a:ln w="9525">
            <a:noFill/>
            <a:miter lim="800000"/>
            <a:headEnd/>
            <a:tailEnd/>
          </a:ln>
        </p:spPr>
      </p:pic>
      <p:sp>
        <p:nvSpPr>
          <p:cNvPr id="61446" name="Rectangle 4"/>
          <p:cNvSpPr>
            <a:spLocks noChangeArrowheads="1"/>
          </p:cNvSpPr>
          <p:nvPr/>
        </p:nvSpPr>
        <p:spPr bwMode="auto">
          <a:xfrm>
            <a:off x="0" y="3027363"/>
            <a:ext cx="9144000" cy="457200"/>
          </a:xfrm>
          <a:prstGeom prst="rect">
            <a:avLst/>
          </a:prstGeom>
          <a:noFill/>
          <a:ln w="9525">
            <a:noFill/>
            <a:miter lim="800000"/>
            <a:headEnd/>
            <a:tailEnd/>
          </a:ln>
        </p:spPr>
        <p:txBody>
          <a:bodyPr>
            <a:spAutoFit/>
          </a:bodyPr>
          <a:lstStyle/>
          <a:p>
            <a:endParaRPr lang="en-US"/>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Footer Placeholder 1"/>
          <p:cNvSpPr>
            <a:spLocks noGrp="1"/>
          </p:cNvSpPr>
          <p:nvPr>
            <p:ph type="ftr" sz="quarter" idx="10"/>
          </p:nvPr>
        </p:nvSpPr>
        <p:spPr>
          <a:noFill/>
        </p:spPr>
        <p:txBody>
          <a:bodyPr/>
          <a:lstStyle/>
          <a:p>
            <a:r>
              <a:rPr lang="en-US" smtClean="0"/>
              <a:t>Operations  --  Prof. Juran</a:t>
            </a:r>
          </a:p>
        </p:txBody>
      </p:sp>
      <p:sp>
        <p:nvSpPr>
          <p:cNvPr id="62467" name="Slide Number Placeholder 2"/>
          <p:cNvSpPr>
            <a:spLocks noGrp="1"/>
          </p:cNvSpPr>
          <p:nvPr>
            <p:ph type="sldNum" sz="quarter" idx="11"/>
          </p:nvPr>
        </p:nvSpPr>
        <p:spPr>
          <a:noFill/>
        </p:spPr>
        <p:txBody>
          <a:bodyPr/>
          <a:lstStyle/>
          <a:p>
            <a:fld id="{08442A4E-C08F-46EE-87EB-2A33502DE2D8}" type="slidenum">
              <a:rPr lang="en-US" smtClean="0"/>
              <a:pPr/>
              <a:t>60</a:t>
            </a:fld>
            <a:endParaRPr lang="en-US" smtClean="0"/>
          </a:p>
        </p:txBody>
      </p:sp>
      <p:sp>
        <p:nvSpPr>
          <p:cNvPr id="62468" name="Rectangle 2"/>
          <p:cNvSpPr>
            <a:spLocks noChangeArrowheads="1"/>
          </p:cNvSpPr>
          <p:nvPr/>
        </p:nvSpPr>
        <p:spPr bwMode="auto">
          <a:xfrm>
            <a:off x="2862263" y="2309813"/>
            <a:ext cx="9144000" cy="0"/>
          </a:xfrm>
          <a:prstGeom prst="rect">
            <a:avLst/>
          </a:prstGeom>
          <a:noFill/>
          <a:ln w="9525">
            <a:noFill/>
            <a:miter lim="800000"/>
            <a:headEnd/>
            <a:tailEnd/>
          </a:ln>
        </p:spPr>
        <p:txBody>
          <a:bodyPr>
            <a:spAutoFit/>
          </a:bodyPr>
          <a:lstStyle/>
          <a:p>
            <a:endParaRPr lang="en-US"/>
          </a:p>
        </p:txBody>
      </p:sp>
      <p:pic>
        <p:nvPicPr>
          <p:cNvPr id="62469" name="Picture 3"/>
          <p:cNvPicPr>
            <a:picLocks noChangeAspect="1" noChangeArrowheads="1"/>
          </p:cNvPicPr>
          <p:nvPr/>
        </p:nvPicPr>
        <p:blipFill>
          <a:blip r:embed="rId3" cstate="print"/>
          <a:srcRect/>
          <a:stretch>
            <a:fillRect/>
          </a:stretch>
        </p:blipFill>
        <p:spPr bwMode="auto">
          <a:xfrm>
            <a:off x="685800" y="685800"/>
            <a:ext cx="7772400" cy="50863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Footer Placeholder 1"/>
          <p:cNvSpPr>
            <a:spLocks noGrp="1"/>
          </p:cNvSpPr>
          <p:nvPr>
            <p:ph type="ftr" sz="quarter" idx="10"/>
          </p:nvPr>
        </p:nvSpPr>
        <p:spPr>
          <a:noFill/>
        </p:spPr>
        <p:txBody>
          <a:bodyPr/>
          <a:lstStyle/>
          <a:p>
            <a:r>
              <a:rPr lang="en-US" smtClean="0"/>
              <a:t>Operations  --  Prof. Juran</a:t>
            </a:r>
          </a:p>
        </p:txBody>
      </p:sp>
      <p:sp>
        <p:nvSpPr>
          <p:cNvPr id="63491" name="Slide Number Placeholder 2"/>
          <p:cNvSpPr>
            <a:spLocks noGrp="1"/>
          </p:cNvSpPr>
          <p:nvPr>
            <p:ph type="sldNum" sz="quarter" idx="11"/>
          </p:nvPr>
        </p:nvSpPr>
        <p:spPr>
          <a:noFill/>
        </p:spPr>
        <p:txBody>
          <a:bodyPr/>
          <a:lstStyle/>
          <a:p>
            <a:fld id="{ECA2D0A9-5F9B-455B-88E2-45B9D9647930}" type="slidenum">
              <a:rPr lang="en-US" smtClean="0"/>
              <a:pPr/>
              <a:t>61</a:t>
            </a:fld>
            <a:endParaRPr lang="en-US" smtClean="0"/>
          </a:p>
        </p:txBody>
      </p:sp>
      <p:sp>
        <p:nvSpPr>
          <p:cNvPr id="63492" name="Rectangle 2"/>
          <p:cNvSpPr>
            <a:spLocks noChangeArrowheads="1"/>
          </p:cNvSpPr>
          <p:nvPr/>
        </p:nvSpPr>
        <p:spPr bwMode="auto">
          <a:xfrm>
            <a:off x="914400" y="1069975"/>
            <a:ext cx="7315200" cy="3013075"/>
          </a:xfrm>
          <a:prstGeom prst="rect">
            <a:avLst/>
          </a:prstGeom>
          <a:noFill/>
          <a:ln w="9525">
            <a:noFill/>
            <a:miter lim="800000"/>
            <a:headEnd/>
            <a:tailEnd/>
          </a:ln>
        </p:spPr>
        <p:txBody>
          <a:bodyPr>
            <a:spAutoFit/>
          </a:bodyPr>
          <a:lstStyle/>
          <a:p>
            <a:pPr algn="l"/>
            <a:r>
              <a:rPr lang="en-US"/>
              <a:t>What if we assume that annual medical expenses follow a gamma distribution? </a:t>
            </a:r>
          </a:p>
          <a:p>
            <a:pPr algn="l"/>
            <a:endParaRPr lang="en-US"/>
          </a:p>
          <a:p>
            <a:pPr algn="l"/>
            <a:r>
              <a:rPr lang="en-US"/>
              <a:t>To have the same mean and standard deviation as our normal distribution, we would use $0 for the location parameter, $125 for the scale parameter (sometimes symbolized with </a:t>
            </a:r>
            <a:r>
              <a:rPr lang="en-US" i="1"/>
              <a:t>β</a:t>
            </a:r>
            <a:r>
              <a:rPr lang="en-US"/>
              <a:t>), and 16 for the shape parameter (sometimes symbolized with </a:t>
            </a:r>
            <a:r>
              <a:rPr lang="en-US" i="1">
                <a:sym typeface="Symbol" pitchFamily="18" charset="2"/>
              </a:rPr>
              <a:t></a:t>
            </a:r>
            <a:r>
              <a:rPr lang="en-US"/>
              <a:t>). </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Footer Placeholder 1"/>
          <p:cNvSpPr>
            <a:spLocks noGrp="1"/>
          </p:cNvSpPr>
          <p:nvPr>
            <p:ph type="ftr" sz="quarter" idx="10"/>
          </p:nvPr>
        </p:nvSpPr>
        <p:spPr>
          <a:noFill/>
        </p:spPr>
        <p:txBody>
          <a:bodyPr/>
          <a:lstStyle/>
          <a:p>
            <a:r>
              <a:rPr lang="en-US" smtClean="0"/>
              <a:t>Operations  --  Prof. Juran</a:t>
            </a:r>
          </a:p>
        </p:txBody>
      </p:sp>
      <p:sp>
        <p:nvSpPr>
          <p:cNvPr id="64515" name="Slide Number Placeholder 2"/>
          <p:cNvSpPr>
            <a:spLocks noGrp="1"/>
          </p:cNvSpPr>
          <p:nvPr>
            <p:ph type="sldNum" sz="quarter" idx="11"/>
          </p:nvPr>
        </p:nvSpPr>
        <p:spPr>
          <a:noFill/>
        </p:spPr>
        <p:txBody>
          <a:bodyPr/>
          <a:lstStyle/>
          <a:p>
            <a:fld id="{EB828FA5-1B32-472E-AAED-71BD6EE453D0}" type="slidenum">
              <a:rPr lang="en-US" smtClean="0"/>
              <a:pPr/>
              <a:t>62</a:t>
            </a:fld>
            <a:endParaRPr lang="en-US" smtClean="0"/>
          </a:p>
        </p:txBody>
      </p:sp>
      <p:pic>
        <p:nvPicPr>
          <p:cNvPr id="64516" name="Picture 2"/>
          <p:cNvPicPr>
            <a:picLocks noChangeAspect="1" noChangeArrowheads="1"/>
          </p:cNvPicPr>
          <p:nvPr/>
        </p:nvPicPr>
        <p:blipFill>
          <a:blip r:embed="rId3" cstate="print"/>
          <a:srcRect/>
          <a:stretch>
            <a:fillRect/>
          </a:stretch>
        </p:blipFill>
        <p:spPr bwMode="auto">
          <a:xfrm>
            <a:off x="493713" y="1066800"/>
            <a:ext cx="8040687" cy="42656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Footer Placeholder 1"/>
          <p:cNvSpPr>
            <a:spLocks noGrp="1"/>
          </p:cNvSpPr>
          <p:nvPr>
            <p:ph type="ftr" sz="quarter" idx="10"/>
          </p:nvPr>
        </p:nvSpPr>
        <p:spPr>
          <a:noFill/>
        </p:spPr>
        <p:txBody>
          <a:bodyPr/>
          <a:lstStyle/>
          <a:p>
            <a:r>
              <a:rPr lang="en-US" smtClean="0"/>
              <a:t>Operations  --  Prof. Juran</a:t>
            </a:r>
          </a:p>
        </p:txBody>
      </p:sp>
      <p:sp>
        <p:nvSpPr>
          <p:cNvPr id="65539" name="Slide Number Placeholder 2"/>
          <p:cNvSpPr>
            <a:spLocks noGrp="1"/>
          </p:cNvSpPr>
          <p:nvPr>
            <p:ph type="sldNum" sz="quarter" idx="11"/>
          </p:nvPr>
        </p:nvSpPr>
        <p:spPr>
          <a:noFill/>
        </p:spPr>
        <p:txBody>
          <a:bodyPr/>
          <a:lstStyle/>
          <a:p>
            <a:fld id="{285D24AB-262D-4F14-9713-7A1FF78B0394}" type="slidenum">
              <a:rPr lang="en-US" smtClean="0"/>
              <a:pPr/>
              <a:t>63</a:t>
            </a:fld>
            <a:endParaRPr lang="en-US" smtClean="0"/>
          </a:p>
        </p:txBody>
      </p:sp>
      <p:sp>
        <p:nvSpPr>
          <p:cNvPr id="65540" name="Rectangle 2"/>
          <p:cNvSpPr>
            <a:spLocks noChangeArrowheads="1"/>
          </p:cNvSpPr>
          <p:nvPr/>
        </p:nvSpPr>
        <p:spPr bwMode="auto">
          <a:xfrm>
            <a:off x="2814638" y="2262188"/>
            <a:ext cx="9144000" cy="0"/>
          </a:xfrm>
          <a:prstGeom prst="rect">
            <a:avLst/>
          </a:prstGeom>
          <a:noFill/>
          <a:ln w="9525">
            <a:noFill/>
            <a:miter lim="800000"/>
            <a:headEnd/>
            <a:tailEnd/>
          </a:ln>
        </p:spPr>
        <p:txBody>
          <a:bodyPr>
            <a:spAutoFit/>
          </a:bodyPr>
          <a:lstStyle/>
          <a:p>
            <a:endParaRPr lang="en-US"/>
          </a:p>
        </p:txBody>
      </p:sp>
      <p:pic>
        <p:nvPicPr>
          <p:cNvPr id="65541" name="Picture 3" descr="spractfinal215"/>
          <p:cNvPicPr>
            <a:picLocks noChangeAspect="1" noChangeArrowheads="1"/>
          </p:cNvPicPr>
          <p:nvPr/>
        </p:nvPicPr>
        <p:blipFill>
          <a:blip r:embed="rId3" cstate="print"/>
          <a:srcRect/>
          <a:stretch>
            <a:fillRect/>
          </a:stretch>
        </p:blipFill>
        <p:spPr bwMode="auto">
          <a:xfrm>
            <a:off x="1443038" y="838200"/>
            <a:ext cx="6329362" cy="42021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Footer Placeholder 1"/>
          <p:cNvSpPr>
            <a:spLocks noGrp="1"/>
          </p:cNvSpPr>
          <p:nvPr>
            <p:ph type="ftr" sz="quarter" idx="10"/>
          </p:nvPr>
        </p:nvSpPr>
        <p:spPr>
          <a:noFill/>
        </p:spPr>
        <p:txBody>
          <a:bodyPr/>
          <a:lstStyle/>
          <a:p>
            <a:r>
              <a:rPr lang="en-US" smtClean="0"/>
              <a:t>Operations  --  Prof. Juran</a:t>
            </a:r>
          </a:p>
        </p:txBody>
      </p:sp>
      <p:sp>
        <p:nvSpPr>
          <p:cNvPr id="66563" name="Slide Number Placeholder 2"/>
          <p:cNvSpPr>
            <a:spLocks noGrp="1"/>
          </p:cNvSpPr>
          <p:nvPr>
            <p:ph type="sldNum" sz="quarter" idx="11"/>
          </p:nvPr>
        </p:nvSpPr>
        <p:spPr>
          <a:noFill/>
        </p:spPr>
        <p:txBody>
          <a:bodyPr/>
          <a:lstStyle/>
          <a:p>
            <a:fld id="{581E460C-77D1-42D8-934F-4D125151D1AD}" type="slidenum">
              <a:rPr lang="en-US" smtClean="0"/>
              <a:pPr/>
              <a:t>64</a:t>
            </a:fld>
            <a:endParaRPr lang="en-US" smtClean="0"/>
          </a:p>
        </p:txBody>
      </p:sp>
      <p:sp>
        <p:nvSpPr>
          <p:cNvPr id="66564" name="Rectangle 2"/>
          <p:cNvSpPr>
            <a:spLocks noChangeArrowheads="1"/>
          </p:cNvSpPr>
          <p:nvPr/>
        </p:nvSpPr>
        <p:spPr bwMode="auto">
          <a:xfrm>
            <a:off x="2805113" y="2271713"/>
            <a:ext cx="9144000" cy="0"/>
          </a:xfrm>
          <a:prstGeom prst="rect">
            <a:avLst/>
          </a:prstGeom>
          <a:noFill/>
          <a:ln w="9525">
            <a:noFill/>
            <a:miter lim="800000"/>
            <a:headEnd/>
            <a:tailEnd/>
          </a:ln>
        </p:spPr>
        <p:txBody>
          <a:bodyPr>
            <a:spAutoFit/>
          </a:bodyPr>
          <a:lstStyle/>
          <a:p>
            <a:endParaRPr lang="en-US"/>
          </a:p>
        </p:txBody>
      </p:sp>
      <p:pic>
        <p:nvPicPr>
          <p:cNvPr id="66565" name="Picture 3"/>
          <p:cNvPicPr>
            <a:picLocks noChangeAspect="1" noChangeArrowheads="1"/>
          </p:cNvPicPr>
          <p:nvPr/>
        </p:nvPicPr>
        <p:blipFill>
          <a:blip r:embed="rId3" cstate="print"/>
          <a:srcRect/>
          <a:stretch>
            <a:fillRect/>
          </a:stretch>
        </p:blipFill>
        <p:spPr bwMode="auto">
          <a:xfrm>
            <a:off x="685800" y="701675"/>
            <a:ext cx="7772400" cy="50895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Footer Placeholder 3"/>
          <p:cNvSpPr>
            <a:spLocks noGrp="1"/>
          </p:cNvSpPr>
          <p:nvPr>
            <p:ph type="ftr" sz="quarter" idx="10"/>
          </p:nvPr>
        </p:nvSpPr>
        <p:spPr>
          <a:noFill/>
        </p:spPr>
        <p:txBody>
          <a:bodyPr/>
          <a:lstStyle/>
          <a:p>
            <a:r>
              <a:rPr lang="en-US" smtClean="0"/>
              <a:t>Operations  --  Prof. Juran</a:t>
            </a:r>
          </a:p>
        </p:txBody>
      </p:sp>
      <p:sp>
        <p:nvSpPr>
          <p:cNvPr id="67587" name="Slide Number Placeholder 4"/>
          <p:cNvSpPr>
            <a:spLocks noGrp="1"/>
          </p:cNvSpPr>
          <p:nvPr>
            <p:ph type="sldNum" sz="quarter" idx="11"/>
          </p:nvPr>
        </p:nvSpPr>
        <p:spPr>
          <a:noFill/>
        </p:spPr>
        <p:txBody>
          <a:bodyPr/>
          <a:lstStyle/>
          <a:p>
            <a:fld id="{29E3CA86-520C-4919-BDDA-8C925BB7B41F}" type="slidenum">
              <a:rPr lang="en-US" smtClean="0"/>
              <a:pPr/>
              <a:t>65</a:t>
            </a:fld>
            <a:endParaRPr lang="en-US" smtClean="0"/>
          </a:p>
        </p:txBody>
      </p:sp>
      <p:sp>
        <p:nvSpPr>
          <p:cNvPr id="67588" name="Rectangle 2"/>
          <p:cNvSpPr>
            <a:spLocks noGrp="1" noChangeArrowheads="1"/>
          </p:cNvSpPr>
          <p:nvPr>
            <p:ph type="title"/>
          </p:nvPr>
        </p:nvSpPr>
        <p:spPr>
          <a:xfrm>
            <a:off x="685800" y="228600"/>
            <a:ext cx="7772400" cy="1143000"/>
          </a:xfrm>
        </p:spPr>
        <p:txBody>
          <a:bodyPr/>
          <a:lstStyle/>
          <a:p>
            <a:pPr eaLnBrk="1" hangingPunct="1"/>
            <a:r>
              <a:rPr lang="en-US" sz="3600" smtClean="0"/>
              <a:t>Conclusions</a:t>
            </a:r>
          </a:p>
        </p:txBody>
      </p:sp>
      <p:sp>
        <p:nvSpPr>
          <p:cNvPr id="67589" name="Rectangle 3"/>
          <p:cNvSpPr>
            <a:spLocks noGrp="1" noChangeArrowheads="1"/>
          </p:cNvSpPr>
          <p:nvPr>
            <p:ph type="body" idx="1"/>
          </p:nvPr>
        </p:nvSpPr>
        <p:spPr>
          <a:xfrm>
            <a:off x="685800" y="1600200"/>
            <a:ext cx="7772400" cy="4114800"/>
          </a:xfrm>
        </p:spPr>
        <p:txBody>
          <a:bodyPr/>
          <a:lstStyle/>
          <a:p>
            <a:pPr eaLnBrk="1" hangingPunct="1"/>
            <a:r>
              <a:rPr lang="en-US" sz="2800" smtClean="0"/>
              <a:t>The best amount to put into the TSB is apparently about $1,750 per year.</a:t>
            </a:r>
          </a:p>
          <a:p>
            <a:pPr eaLnBrk="1" hangingPunct="1"/>
            <a:r>
              <a:rPr lang="en-US" sz="2800" smtClean="0"/>
              <a:t>This result is robust over different distributions of medical costs.</a:t>
            </a:r>
          </a:p>
          <a:p>
            <a:pPr eaLnBrk="1" hangingPunct="1"/>
            <a:r>
              <a:rPr lang="en-US" sz="2800" smtClean="0"/>
              <a:t>This result is based on sample statistics, not known population parameters.</a:t>
            </a:r>
          </a:p>
          <a:p>
            <a:pPr eaLnBrk="1" hangingPunct="1"/>
            <a:r>
              <a:rPr lang="en-US" sz="2800" smtClean="0"/>
              <a:t>We have confidence in these sample statistics because of the large sample size (1,000).</a:t>
            </a: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Footer Placeholder 3"/>
          <p:cNvSpPr>
            <a:spLocks noGrp="1"/>
          </p:cNvSpPr>
          <p:nvPr>
            <p:ph type="ftr" sz="quarter" idx="10"/>
          </p:nvPr>
        </p:nvSpPr>
        <p:spPr>
          <a:noFill/>
        </p:spPr>
        <p:txBody>
          <a:bodyPr/>
          <a:lstStyle/>
          <a:p>
            <a:r>
              <a:rPr lang="en-US" smtClean="0"/>
              <a:t>Operations  --  Prof. Juran</a:t>
            </a:r>
          </a:p>
        </p:txBody>
      </p:sp>
      <p:sp>
        <p:nvSpPr>
          <p:cNvPr id="68611" name="Slide Number Placeholder 4"/>
          <p:cNvSpPr>
            <a:spLocks noGrp="1"/>
          </p:cNvSpPr>
          <p:nvPr>
            <p:ph type="sldNum" sz="quarter" idx="11"/>
          </p:nvPr>
        </p:nvSpPr>
        <p:spPr>
          <a:noFill/>
        </p:spPr>
        <p:txBody>
          <a:bodyPr/>
          <a:lstStyle/>
          <a:p>
            <a:fld id="{BAD24D96-F661-4909-9921-A61E27784D13}" type="slidenum">
              <a:rPr lang="en-US" smtClean="0"/>
              <a:pPr/>
              <a:t>66</a:t>
            </a:fld>
            <a:endParaRPr lang="en-US" smtClean="0"/>
          </a:p>
        </p:txBody>
      </p:sp>
      <p:sp>
        <p:nvSpPr>
          <p:cNvPr id="68612" name="Rectangle 2"/>
          <p:cNvSpPr>
            <a:spLocks noGrp="1" noChangeArrowheads="1"/>
          </p:cNvSpPr>
          <p:nvPr>
            <p:ph type="title"/>
          </p:nvPr>
        </p:nvSpPr>
        <p:spPr>
          <a:xfrm>
            <a:off x="685800" y="76200"/>
            <a:ext cx="7772400" cy="1143000"/>
          </a:xfrm>
        </p:spPr>
        <p:txBody>
          <a:bodyPr/>
          <a:lstStyle/>
          <a:p>
            <a:pPr eaLnBrk="1" hangingPunct="1"/>
            <a:r>
              <a:rPr lang="en-US" smtClean="0"/>
              <a:t>Summary</a:t>
            </a:r>
          </a:p>
        </p:txBody>
      </p:sp>
      <p:sp>
        <p:nvSpPr>
          <p:cNvPr id="68613" name="Rectangle 3"/>
          <p:cNvSpPr>
            <a:spLocks noGrp="1" noChangeArrowheads="1"/>
          </p:cNvSpPr>
          <p:nvPr>
            <p:ph type="body" idx="1"/>
          </p:nvPr>
        </p:nvSpPr>
        <p:spPr>
          <a:xfrm>
            <a:off x="914400" y="1219200"/>
            <a:ext cx="7315200" cy="4343400"/>
          </a:xfrm>
          <a:noFill/>
        </p:spPr>
        <p:txBody>
          <a:bodyPr/>
          <a:lstStyle/>
          <a:p>
            <a:pPr eaLnBrk="1" hangingPunct="1">
              <a:lnSpc>
                <a:spcPct val="90000"/>
              </a:lnSpc>
              <a:buFontTx/>
              <a:buNone/>
            </a:pPr>
            <a:r>
              <a:rPr lang="en-US" sz="2400" dirty="0" smtClean="0"/>
              <a:t>Monte Carlo Simulation</a:t>
            </a:r>
          </a:p>
          <a:p>
            <a:pPr lvl="1" eaLnBrk="1" hangingPunct="1">
              <a:lnSpc>
                <a:spcPct val="90000"/>
              </a:lnSpc>
            </a:pPr>
            <a:r>
              <a:rPr lang="en-US" sz="2000" dirty="0" smtClean="0"/>
              <a:t>Basic concepts and history</a:t>
            </a:r>
          </a:p>
          <a:p>
            <a:pPr eaLnBrk="1" hangingPunct="1">
              <a:lnSpc>
                <a:spcPct val="90000"/>
              </a:lnSpc>
              <a:buFontTx/>
              <a:buNone/>
            </a:pPr>
            <a:r>
              <a:rPr lang="en-US" sz="2400" dirty="0" smtClean="0"/>
              <a:t>Excel Tricks</a:t>
            </a:r>
          </a:p>
          <a:p>
            <a:pPr lvl="1" eaLnBrk="1" hangingPunct="1">
              <a:lnSpc>
                <a:spcPct val="90000"/>
              </a:lnSpc>
            </a:pPr>
            <a:r>
              <a:rPr lang="en-US" sz="2000" dirty="0" smtClean="0"/>
              <a:t>RAND(), IF, Boolean</a:t>
            </a:r>
          </a:p>
          <a:p>
            <a:pPr eaLnBrk="1" hangingPunct="1">
              <a:lnSpc>
                <a:spcPct val="90000"/>
              </a:lnSpc>
              <a:buFontTx/>
              <a:buNone/>
            </a:pPr>
            <a:r>
              <a:rPr lang="en-US" sz="2400" dirty="0" smtClean="0"/>
              <a:t>Crystal Ball</a:t>
            </a:r>
          </a:p>
          <a:p>
            <a:pPr lvl="1" eaLnBrk="1" hangingPunct="1">
              <a:lnSpc>
                <a:spcPct val="90000"/>
              </a:lnSpc>
            </a:pPr>
            <a:r>
              <a:rPr lang="en-US" sz="2000" dirty="0" smtClean="0"/>
              <a:t>Probability Distributions </a:t>
            </a:r>
          </a:p>
          <a:p>
            <a:pPr lvl="2" eaLnBrk="1" hangingPunct="1">
              <a:lnSpc>
                <a:spcPct val="90000"/>
              </a:lnSpc>
            </a:pPr>
            <a:r>
              <a:rPr lang="en-US" sz="1800" dirty="0" smtClean="0"/>
              <a:t>Normal, Gamma, Uniform, Triangular</a:t>
            </a:r>
          </a:p>
          <a:p>
            <a:pPr lvl="1" eaLnBrk="1" hangingPunct="1">
              <a:lnSpc>
                <a:spcPct val="90000"/>
              </a:lnSpc>
            </a:pPr>
            <a:r>
              <a:rPr lang="en-US" sz="2000" dirty="0" smtClean="0"/>
              <a:t>Assumption and Forecast cells</a:t>
            </a:r>
          </a:p>
          <a:p>
            <a:pPr lvl="1" eaLnBrk="1" hangingPunct="1">
              <a:lnSpc>
                <a:spcPct val="90000"/>
              </a:lnSpc>
            </a:pPr>
            <a:r>
              <a:rPr lang="en-US" sz="2000" dirty="0" smtClean="0"/>
              <a:t>Run Preferences</a:t>
            </a:r>
          </a:p>
          <a:p>
            <a:pPr lvl="1" eaLnBrk="1" hangingPunct="1">
              <a:lnSpc>
                <a:spcPct val="90000"/>
              </a:lnSpc>
            </a:pPr>
            <a:r>
              <a:rPr lang="en-US" sz="2000" dirty="0" smtClean="0"/>
              <a:t>Output Analysis</a:t>
            </a:r>
          </a:p>
          <a:p>
            <a:pPr eaLnBrk="1" hangingPunct="1">
              <a:lnSpc>
                <a:spcPct val="90000"/>
              </a:lnSpc>
              <a:buFontTx/>
              <a:buNone/>
            </a:pPr>
            <a:r>
              <a:rPr lang="en-US" sz="2400" dirty="0" smtClean="0"/>
              <a:t>Examples</a:t>
            </a:r>
          </a:p>
          <a:p>
            <a:pPr lvl="1" eaLnBrk="1" hangingPunct="1">
              <a:lnSpc>
                <a:spcPct val="90000"/>
              </a:lnSpc>
            </a:pPr>
            <a:r>
              <a:rPr lang="en-US" sz="2000" dirty="0" smtClean="0"/>
              <a:t>Coin Toss, </a:t>
            </a:r>
            <a:r>
              <a:rPr lang="en-US" sz="2000" smtClean="0"/>
              <a:t>TSB Account</a:t>
            </a:r>
            <a:endParaRPr lang="en-US" sz="2000" dirty="0" smtClean="0"/>
          </a:p>
          <a:p>
            <a:pPr eaLnBrk="1" hangingPunct="1">
              <a:lnSpc>
                <a:spcPct val="90000"/>
              </a:lnSpc>
              <a:buFontTx/>
              <a:buNone/>
            </a:pPr>
            <a:endParaRPr lang="en-US" sz="2800" dirty="0" smtClean="0">
              <a:cs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nyu-om">
  <a:themeElements>
    <a:clrScheme name="nyu-om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nyu-om">
      <a:majorFont>
        <a:latin typeface="Book Antiqua"/>
        <a:ea typeface=""/>
        <a:cs typeface=""/>
      </a:majorFont>
      <a:minorFont>
        <a:latin typeface="Book Antiqu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triangl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Book Antiqua"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triangl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Book Antiqua" pitchFamily="18" charset="0"/>
          </a:defRPr>
        </a:defPPr>
      </a:lstStyle>
    </a:lnDef>
  </a:objectDefaults>
  <a:extraClrSchemeLst>
    <a:extraClrScheme>
      <a:clrScheme name="nyu-om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nyu-om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nyu-om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nyu-om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nyu-om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nyu-om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nyu-om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F:\OMCore\nyu-om.pot</Template>
  <TotalTime>274507457</TotalTime>
  <Pages>20</Pages>
  <Words>2052</Words>
  <Application>Microsoft Office PowerPoint</Application>
  <PresentationFormat>On-screen Show (4:3)</PresentationFormat>
  <Paragraphs>330</Paragraphs>
  <Slides>66</Slides>
  <Notes>66</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66</vt:i4>
      </vt:variant>
    </vt:vector>
  </HeadingPairs>
  <TitlesOfParts>
    <vt:vector size="73" baseType="lpstr">
      <vt:lpstr>MS Mincho</vt:lpstr>
      <vt:lpstr>Book Antiqua</vt:lpstr>
      <vt:lpstr>Courier New</vt:lpstr>
      <vt:lpstr>Symbol</vt:lpstr>
      <vt:lpstr>Times New Roman</vt:lpstr>
      <vt:lpstr>nyu-om</vt:lpstr>
      <vt:lpstr>Equation</vt:lpstr>
      <vt:lpstr>PowerPoint Presentation</vt:lpstr>
      <vt:lpstr>Overview</vt:lpstr>
      <vt:lpstr>Monte Carlo Simulation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Origins of Monte Carlo</vt:lpstr>
      <vt:lpstr>Example: Coin Toss</vt:lpstr>
      <vt:lpstr>Simulation “By Hand”</vt:lpstr>
      <vt:lpstr>PowerPoint Presentation</vt:lpstr>
      <vt:lpstr>What Does =RAND() Do?</vt:lpstr>
      <vt:lpstr>What Does =IF Do?</vt:lpstr>
      <vt:lpstr>Some Random Results</vt:lpstr>
      <vt:lpstr>Problems with this Model</vt:lpstr>
      <vt:lpstr>PowerPoint Presentation</vt:lpstr>
      <vt:lpstr>Simulation with Crystal Ball</vt:lpstr>
      <vt:lpstr>Assumption Cell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Example: Tax-Saver Benefit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Conclusions</vt:lpstr>
      <vt:lpstr>Summary</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Juran</dc:creator>
  <cp:lastModifiedBy>David C Juran</cp:lastModifiedBy>
  <cp:revision>124</cp:revision>
  <cp:lastPrinted>1601-01-01T00:00:00Z</cp:lastPrinted>
  <dcterms:created xsi:type="dcterms:W3CDTF">1997-10-01T23:09:06Z</dcterms:created>
  <dcterms:modified xsi:type="dcterms:W3CDTF">2017-10-25T16:38:57Z</dcterms:modified>
</cp:coreProperties>
</file>