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7"/>
  </p:notesMasterIdLst>
  <p:handoutMasterIdLst>
    <p:handoutMasterId r:id="rId68"/>
  </p:handoutMasterIdLst>
  <p:sldIdLst>
    <p:sldId id="256" r:id="rId2"/>
    <p:sldId id="669" r:id="rId3"/>
    <p:sldId id="670" r:id="rId4"/>
    <p:sldId id="721" r:id="rId5"/>
    <p:sldId id="671" r:id="rId6"/>
    <p:sldId id="672" r:id="rId7"/>
    <p:sldId id="673" r:id="rId8"/>
    <p:sldId id="674" r:id="rId9"/>
    <p:sldId id="675" r:id="rId10"/>
    <p:sldId id="676" r:id="rId11"/>
    <p:sldId id="677" r:id="rId12"/>
    <p:sldId id="678" r:id="rId13"/>
    <p:sldId id="679" r:id="rId14"/>
    <p:sldId id="680" r:id="rId15"/>
    <p:sldId id="681" r:id="rId16"/>
    <p:sldId id="739" r:id="rId17"/>
    <p:sldId id="732" r:id="rId18"/>
    <p:sldId id="689" r:id="rId19"/>
    <p:sldId id="690" r:id="rId20"/>
    <p:sldId id="686" r:id="rId21"/>
    <p:sldId id="733" r:id="rId22"/>
    <p:sldId id="745" r:id="rId23"/>
    <p:sldId id="731" r:id="rId24"/>
    <p:sldId id="682" r:id="rId25"/>
    <p:sldId id="712" r:id="rId26"/>
    <p:sldId id="715" r:id="rId27"/>
    <p:sldId id="716" r:id="rId28"/>
    <p:sldId id="713" r:id="rId29"/>
    <p:sldId id="717" r:id="rId30"/>
    <p:sldId id="722" r:id="rId31"/>
    <p:sldId id="730" r:id="rId32"/>
    <p:sldId id="718" r:id="rId33"/>
    <p:sldId id="719" r:id="rId34"/>
    <p:sldId id="683" r:id="rId35"/>
    <p:sldId id="714" r:id="rId36"/>
    <p:sldId id="720" r:id="rId37"/>
    <p:sldId id="684" r:id="rId38"/>
    <p:sldId id="723" r:id="rId39"/>
    <p:sldId id="741" r:id="rId40"/>
    <p:sldId id="742" r:id="rId41"/>
    <p:sldId id="740" r:id="rId42"/>
    <p:sldId id="685" r:id="rId43"/>
    <p:sldId id="691" r:id="rId44"/>
    <p:sldId id="692" r:id="rId45"/>
    <p:sldId id="693" r:id="rId46"/>
    <p:sldId id="694" r:id="rId47"/>
    <p:sldId id="744" r:id="rId48"/>
    <p:sldId id="695" r:id="rId49"/>
    <p:sldId id="696" r:id="rId50"/>
    <p:sldId id="743" r:id="rId51"/>
    <p:sldId id="697" r:id="rId52"/>
    <p:sldId id="698" r:id="rId53"/>
    <p:sldId id="699" r:id="rId54"/>
    <p:sldId id="700" r:id="rId55"/>
    <p:sldId id="701" r:id="rId56"/>
    <p:sldId id="702" r:id="rId57"/>
    <p:sldId id="703" r:id="rId58"/>
    <p:sldId id="704" r:id="rId59"/>
    <p:sldId id="705" r:id="rId60"/>
    <p:sldId id="706" r:id="rId61"/>
    <p:sldId id="707" r:id="rId62"/>
    <p:sldId id="708" r:id="rId63"/>
    <p:sldId id="709" r:id="rId64"/>
    <p:sldId id="710" r:id="rId65"/>
    <p:sldId id="711" r:id="rId66"/>
  </p:sldIdLst>
  <p:sldSz cx="9144000" cy="6858000" type="screen4x3"/>
  <p:notesSz cx="7010400" cy="9296400"/>
  <p:defaultTextStyle>
    <a:defPPr>
      <a:defRPr lang="en-US"/>
    </a:defPPr>
    <a:lvl1pPr algn="ctr" rtl="0" fontAlgn="base">
      <a:spcBef>
        <a:spcPct val="0"/>
      </a:spcBef>
      <a:spcAft>
        <a:spcPct val="0"/>
      </a:spcAft>
      <a:defRPr sz="2400" kern="1200">
        <a:solidFill>
          <a:schemeClr val="tx1"/>
        </a:solidFill>
        <a:latin typeface="Book Antiqua" pitchFamily="18" charset="0"/>
        <a:ea typeface="+mn-ea"/>
        <a:cs typeface="+mn-cs"/>
      </a:defRPr>
    </a:lvl1pPr>
    <a:lvl2pPr marL="457200" algn="ctr" rtl="0" fontAlgn="base">
      <a:spcBef>
        <a:spcPct val="0"/>
      </a:spcBef>
      <a:spcAft>
        <a:spcPct val="0"/>
      </a:spcAft>
      <a:defRPr sz="2400" kern="1200">
        <a:solidFill>
          <a:schemeClr val="tx1"/>
        </a:solidFill>
        <a:latin typeface="Book Antiqua" pitchFamily="18" charset="0"/>
        <a:ea typeface="+mn-ea"/>
        <a:cs typeface="+mn-cs"/>
      </a:defRPr>
    </a:lvl2pPr>
    <a:lvl3pPr marL="914400" algn="ctr" rtl="0" fontAlgn="base">
      <a:spcBef>
        <a:spcPct val="0"/>
      </a:spcBef>
      <a:spcAft>
        <a:spcPct val="0"/>
      </a:spcAft>
      <a:defRPr sz="2400" kern="1200">
        <a:solidFill>
          <a:schemeClr val="tx1"/>
        </a:solidFill>
        <a:latin typeface="Book Antiqua" pitchFamily="18" charset="0"/>
        <a:ea typeface="+mn-ea"/>
        <a:cs typeface="+mn-cs"/>
      </a:defRPr>
    </a:lvl3pPr>
    <a:lvl4pPr marL="1371600" algn="ctr" rtl="0" fontAlgn="base">
      <a:spcBef>
        <a:spcPct val="0"/>
      </a:spcBef>
      <a:spcAft>
        <a:spcPct val="0"/>
      </a:spcAft>
      <a:defRPr sz="2400" kern="1200">
        <a:solidFill>
          <a:schemeClr val="tx1"/>
        </a:solidFill>
        <a:latin typeface="Book Antiqua" pitchFamily="18" charset="0"/>
        <a:ea typeface="+mn-ea"/>
        <a:cs typeface="+mn-cs"/>
      </a:defRPr>
    </a:lvl4pPr>
    <a:lvl5pPr marL="1828800" algn="ctr" rtl="0" fontAlgn="base">
      <a:spcBef>
        <a:spcPct val="0"/>
      </a:spcBef>
      <a:spcAft>
        <a:spcPct val="0"/>
      </a:spcAft>
      <a:defRPr sz="2400" kern="1200">
        <a:solidFill>
          <a:schemeClr val="tx1"/>
        </a:solidFill>
        <a:latin typeface="Book Antiqua" pitchFamily="18" charset="0"/>
        <a:ea typeface="+mn-ea"/>
        <a:cs typeface="+mn-cs"/>
      </a:defRPr>
    </a:lvl5pPr>
    <a:lvl6pPr marL="2286000" algn="l" defTabSz="914400" rtl="0" eaLnBrk="1" latinLnBrk="0" hangingPunct="1">
      <a:defRPr sz="2400" kern="1200">
        <a:solidFill>
          <a:schemeClr val="tx1"/>
        </a:solidFill>
        <a:latin typeface="Book Antiqua" pitchFamily="18" charset="0"/>
        <a:ea typeface="+mn-ea"/>
        <a:cs typeface="+mn-cs"/>
      </a:defRPr>
    </a:lvl6pPr>
    <a:lvl7pPr marL="2743200" algn="l" defTabSz="914400" rtl="0" eaLnBrk="1" latinLnBrk="0" hangingPunct="1">
      <a:defRPr sz="2400" kern="1200">
        <a:solidFill>
          <a:schemeClr val="tx1"/>
        </a:solidFill>
        <a:latin typeface="Book Antiqua" pitchFamily="18" charset="0"/>
        <a:ea typeface="+mn-ea"/>
        <a:cs typeface="+mn-cs"/>
      </a:defRPr>
    </a:lvl7pPr>
    <a:lvl8pPr marL="3200400" algn="l" defTabSz="914400" rtl="0" eaLnBrk="1" latinLnBrk="0" hangingPunct="1">
      <a:defRPr sz="2400" kern="1200">
        <a:solidFill>
          <a:schemeClr val="tx1"/>
        </a:solidFill>
        <a:latin typeface="Book Antiqua" pitchFamily="18" charset="0"/>
        <a:ea typeface="+mn-ea"/>
        <a:cs typeface="+mn-cs"/>
      </a:defRPr>
    </a:lvl8pPr>
    <a:lvl9pPr marL="3657600" algn="l" defTabSz="914400" rtl="0" eaLnBrk="1" latinLnBrk="0" hangingPunct="1">
      <a:defRPr sz="2400" kern="1200">
        <a:solidFill>
          <a:schemeClr val="tx1"/>
        </a:solidFill>
        <a:latin typeface="Book Antiqua" pitchFamily="18" charset="0"/>
        <a:ea typeface="+mn-ea"/>
        <a:cs typeface="+mn-cs"/>
      </a:defRPr>
    </a:lvl9pPr>
  </p:defaultTextStyle>
  <p:extLst>
    <p:ext uri="{EFAFB233-063F-42B5-8137-9DF3F51BA10A}">
      <p15:sldGuideLst xmlns:p15="http://schemas.microsoft.com/office/powerpoint/2012/main">
        <p15:guide id="1" orient="horz" pos="2016">
          <p15:clr>
            <a:srgbClr val="A4A3A4"/>
          </p15:clr>
        </p15:guide>
        <p15:guide id="2" pos="2784">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94712" autoAdjust="0"/>
  </p:normalViewPr>
  <p:slideViewPr>
    <p:cSldViewPr>
      <p:cViewPr varScale="1">
        <p:scale>
          <a:sx n="87" d="100"/>
          <a:sy n="87" d="100"/>
        </p:scale>
        <p:origin x="1092" y="90"/>
      </p:cViewPr>
      <p:guideLst>
        <p:guide orient="horz" pos="2016"/>
        <p:guide pos="278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181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80899"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80900"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r>
              <a:rPr lang="en-US"/>
              <a:t>Operations  --  Prof. Juran</a:t>
            </a:r>
          </a:p>
        </p:txBody>
      </p:sp>
      <p:sp>
        <p:nvSpPr>
          <p:cNvPr id="80901"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FC8B5D5-D3B8-4A95-A58D-65FE6C58CA42}" type="slidenum">
              <a:rPr lang="en-US"/>
              <a:pPr>
                <a:defRPr/>
              </a:pPr>
              <a:t>‹#›</a:t>
            </a:fld>
            <a:endParaRPr lang="en-US"/>
          </a:p>
        </p:txBody>
      </p:sp>
    </p:spTree>
    <p:extLst>
      <p:ext uri="{BB962C8B-B14F-4D97-AF65-F5344CB8AC3E}">
        <p14:creationId xmlns:p14="http://schemas.microsoft.com/office/powerpoint/2010/main" val="40926684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78851"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758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78853" name="Rectangle 5"/>
          <p:cNvSpPr>
            <a:spLocks noGrp="1" noChangeArrowheads="1"/>
          </p:cNvSpPr>
          <p:nvPr>
            <p:ph type="body" sz="quarter" idx="3"/>
          </p:nvPr>
        </p:nvSpPr>
        <p:spPr bwMode="auto">
          <a:xfrm>
            <a:off x="935038" y="4414838"/>
            <a:ext cx="5140325" cy="4184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8854"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r>
              <a:rPr lang="en-US"/>
              <a:t>Operations  --  Prof. Juran</a:t>
            </a:r>
          </a:p>
        </p:txBody>
      </p:sp>
      <p:sp>
        <p:nvSpPr>
          <p:cNvPr id="78855"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5C6F005-473C-4993-B571-7427C8E5A7A1}" type="slidenum">
              <a:rPr lang="en-US"/>
              <a:pPr>
                <a:defRPr/>
              </a:pPr>
              <a:t>‹#›</a:t>
            </a:fld>
            <a:endParaRPr lang="en-US"/>
          </a:p>
        </p:txBody>
      </p:sp>
    </p:spTree>
    <p:extLst>
      <p:ext uri="{BB962C8B-B14F-4D97-AF65-F5344CB8AC3E}">
        <p14:creationId xmlns:p14="http://schemas.microsoft.com/office/powerpoint/2010/main" val="418674282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6"/>
          <p:cNvSpPr>
            <a:spLocks noGrp="1" noChangeArrowheads="1"/>
          </p:cNvSpPr>
          <p:nvPr>
            <p:ph type="ftr" sz="quarter" idx="4"/>
          </p:nvPr>
        </p:nvSpPr>
        <p:spPr>
          <a:noFill/>
        </p:spPr>
        <p:txBody>
          <a:bodyPr/>
          <a:lstStyle/>
          <a:p>
            <a:r>
              <a:rPr lang="en-US" smtClean="0"/>
              <a:t>Operations  --  Prof. Juran</a:t>
            </a:r>
          </a:p>
        </p:txBody>
      </p:sp>
      <p:sp>
        <p:nvSpPr>
          <p:cNvPr id="68611" name="Rectangle 7"/>
          <p:cNvSpPr>
            <a:spLocks noGrp="1" noChangeArrowheads="1"/>
          </p:cNvSpPr>
          <p:nvPr>
            <p:ph type="sldNum" sz="quarter" idx="5"/>
          </p:nvPr>
        </p:nvSpPr>
        <p:spPr>
          <a:noFill/>
        </p:spPr>
        <p:txBody>
          <a:bodyPr/>
          <a:lstStyle/>
          <a:p>
            <a:fld id="{04B4D32D-4651-4349-93A4-F14E2C9D256C}" type="slidenum">
              <a:rPr lang="en-US" smtClean="0"/>
              <a:pPr/>
              <a:t>1</a:t>
            </a:fld>
            <a:endParaRPr lang="en-US" smtClean="0"/>
          </a:p>
        </p:txBody>
      </p:sp>
      <p:sp>
        <p:nvSpPr>
          <p:cNvPr id="68612" name="Rectangle 2"/>
          <p:cNvSpPr>
            <a:spLocks noGrp="1" noRot="1" noChangeAspect="1" noChangeArrowheads="1" noTextEdit="1"/>
          </p:cNvSpPr>
          <p:nvPr>
            <p:ph type="sldImg"/>
          </p:nvPr>
        </p:nvSpPr>
        <p:spPr>
          <a:ln/>
        </p:spPr>
      </p:sp>
      <p:sp>
        <p:nvSpPr>
          <p:cNvPr id="6861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414474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endParaRPr lang="en-US" smtClean="0"/>
          </a:p>
        </p:txBody>
      </p:sp>
      <p:sp>
        <p:nvSpPr>
          <p:cNvPr id="69636" name="Footer Placeholder 3"/>
          <p:cNvSpPr>
            <a:spLocks noGrp="1"/>
          </p:cNvSpPr>
          <p:nvPr>
            <p:ph type="ftr" sz="quarter" idx="4"/>
          </p:nvPr>
        </p:nvSpPr>
        <p:spPr>
          <a:noFill/>
        </p:spPr>
        <p:txBody>
          <a:bodyPr/>
          <a:lstStyle/>
          <a:p>
            <a:r>
              <a:rPr lang="en-US" smtClean="0"/>
              <a:t>Operations  --  Prof. Juran</a:t>
            </a:r>
          </a:p>
        </p:txBody>
      </p:sp>
      <p:sp>
        <p:nvSpPr>
          <p:cNvPr id="69637" name="Slide Number Placeholder 4"/>
          <p:cNvSpPr>
            <a:spLocks noGrp="1"/>
          </p:cNvSpPr>
          <p:nvPr>
            <p:ph type="sldNum" sz="quarter" idx="5"/>
          </p:nvPr>
        </p:nvSpPr>
        <p:spPr>
          <a:noFill/>
        </p:spPr>
        <p:txBody>
          <a:bodyPr/>
          <a:lstStyle/>
          <a:p>
            <a:fld id="{1CB9A22A-6ED5-4525-8FDE-B14A3390DA93}" type="slidenum">
              <a:rPr lang="en-US" smtClean="0"/>
              <a:pPr/>
              <a:t>2</a:t>
            </a:fld>
            <a:endParaRPr lang="en-US" smtClean="0"/>
          </a:p>
        </p:txBody>
      </p:sp>
    </p:spTree>
    <p:extLst>
      <p:ext uri="{BB962C8B-B14F-4D97-AF65-F5344CB8AC3E}">
        <p14:creationId xmlns:p14="http://schemas.microsoft.com/office/powerpoint/2010/main" val="590182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n-US" smtClean="0"/>
          </a:p>
        </p:txBody>
      </p:sp>
      <p:sp>
        <p:nvSpPr>
          <p:cNvPr id="70660" name="Footer Placeholder 3"/>
          <p:cNvSpPr>
            <a:spLocks noGrp="1"/>
          </p:cNvSpPr>
          <p:nvPr>
            <p:ph type="ftr" sz="quarter" idx="4"/>
          </p:nvPr>
        </p:nvSpPr>
        <p:spPr>
          <a:noFill/>
        </p:spPr>
        <p:txBody>
          <a:bodyPr/>
          <a:lstStyle/>
          <a:p>
            <a:r>
              <a:rPr lang="en-US" smtClean="0"/>
              <a:t>Operations  --  Prof. Juran</a:t>
            </a:r>
          </a:p>
        </p:txBody>
      </p:sp>
      <p:sp>
        <p:nvSpPr>
          <p:cNvPr id="70661" name="Slide Number Placeholder 4"/>
          <p:cNvSpPr>
            <a:spLocks noGrp="1"/>
          </p:cNvSpPr>
          <p:nvPr>
            <p:ph type="sldNum" sz="quarter" idx="5"/>
          </p:nvPr>
        </p:nvSpPr>
        <p:spPr>
          <a:noFill/>
        </p:spPr>
        <p:txBody>
          <a:bodyPr/>
          <a:lstStyle/>
          <a:p>
            <a:fld id="{AB8F6A81-9B72-425A-80EC-999540DFFD51}" type="slidenum">
              <a:rPr lang="en-US" smtClean="0"/>
              <a:pPr/>
              <a:t>3</a:t>
            </a:fld>
            <a:endParaRPr lang="en-US" smtClean="0"/>
          </a:p>
        </p:txBody>
      </p:sp>
    </p:spTree>
    <p:extLst>
      <p:ext uri="{BB962C8B-B14F-4D97-AF65-F5344CB8AC3E}">
        <p14:creationId xmlns:p14="http://schemas.microsoft.com/office/powerpoint/2010/main" val="2454698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smtClean="0"/>
          </a:p>
        </p:txBody>
      </p:sp>
      <p:sp>
        <p:nvSpPr>
          <p:cNvPr id="71684" name="Footer Placeholder 3"/>
          <p:cNvSpPr>
            <a:spLocks noGrp="1"/>
          </p:cNvSpPr>
          <p:nvPr>
            <p:ph type="ftr" sz="quarter" idx="4"/>
          </p:nvPr>
        </p:nvSpPr>
        <p:spPr>
          <a:noFill/>
        </p:spPr>
        <p:txBody>
          <a:bodyPr/>
          <a:lstStyle/>
          <a:p>
            <a:r>
              <a:rPr lang="en-US" smtClean="0"/>
              <a:t>Operations  --  Prof. Juran</a:t>
            </a:r>
          </a:p>
        </p:txBody>
      </p:sp>
      <p:sp>
        <p:nvSpPr>
          <p:cNvPr id="71685" name="Slide Number Placeholder 4"/>
          <p:cNvSpPr>
            <a:spLocks noGrp="1"/>
          </p:cNvSpPr>
          <p:nvPr>
            <p:ph type="sldNum" sz="quarter" idx="5"/>
          </p:nvPr>
        </p:nvSpPr>
        <p:spPr>
          <a:noFill/>
        </p:spPr>
        <p:txBody>
          <a:bodyPr/>
          <a:lstStyle/>
          <a:p>
            <a:fld id="{179AF1F7-F2C2-49F3-BF2D-2716961A545B}" type="slidenum">
              <a:rPr lang="en-US" smtClean="0"/>
              <a:pPr/>
              <a:t>4</a:t>
            </a:fld>
            <a:endParaRPr lang="en-US" smtClean="0"/>
          </a:p>
        </p:txBody>
      </p:sp>
    </p:spTree>
    <p:extLst>
      <p:ext uri="{BB962C8B-B14F-4D97-AF65-F5344CB8AC3E}">
        <p14:creationId xmlns:p14="http://schemas.microsoft.com/office/powerpoint/2010/main" val="1529463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6"/>
          <p:cNvSpPr>
            <a:spLocks noGrp="1" noChangeArrowheads="1"/>
          </p:cNvSpPr>
          <p:nvPr>
            <p:ph type="ftr" sz="quarter" idx="4"/>
          </p:nvPr>
        </p:nvSpPr>
        <p:spPr>
          <a:noFill/>
        </p:spPr>
        <p:txBody>
          <a:bodyPr/>
          <a:lstStyle/>
          <a:p>
            <a:r>
              <a:rPr lang="en-US" smtClean="0"/>
              <a:t>Operations  --  Prof. Juran</a:t>
            </a:r>
          </a:p>
        </p:txBody>
      </p:sp>
      <p:sp>
        <p:nvSpPr>
          <p:cNvPr id="72707" name="Rectangle 7"/>
          <p:cNvSpPr>
            <a:spLocks noGrp="1" noChangeArrowheads="1"/>
          </p:cNvSpPr>
          <p:nvPr>
            <p:ph type="sldNum" sz="quarter" idx="5"/>
          </p:nvPr>
        </p:nvSpPr>
        <p:spPr>
          <a:noFill/>
        </p:spPr>
        <p:txBody>
          <a:bodyPr/>
          <a:lstStyle/>
          <a:p>
            <a:fld id="{32B870EA-7908-47F8-BA48-6B564B703A0E}" type="slidenum">
              <a:rPr lang="en-US" smtClean="0"/>
              <a:pPr/>
              <a:t>5</a:t>
            </a:fld>
            <a:endParaRPr lang="en-US" smtClean="0"/>
          </a:p>
        </p:txBody>
      </p:sp>
      <p:sp>
        <p:nvSpPr>
          <p:cNvPr id="72708"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72709"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3</a:t>
            </a:r>
          </a:p>
        </p:txBody>
      </p:sp>
      <p:sp>
        <p:nvSpPr>
          <p:cNvPr id="72710"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72711"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72712"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72713"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263754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noFill/>
        </p:spPr>
        <p:txBody>
          <a:bodyPr/>
          <a:lstStyle/>
          <a:p>
            <a:r>
              <a:rPr lang="en-US" smtClean="0"/>
              <a:t>Operations  --  Prof. Juran</a:t>
            </a:r>
          </a:p>
        </p:txBody>
      </p:sp>
      <p:sp>
        <p:nvSpPr>
          <p:cNvPr id="73731" name="Rectangle 7"/>
          <p:cNvSpPr>
            <a:spLocks noGrp="1" noChangeArrowheads="1"/>
          </p:cNvSpPr>
          <p:nvPr>
            <p:ph type="sldNum" sz="quarter" idx="5"/>
          </p:nvPr>
        </p:nvSpPr>
        <p:spPr>
          <a:noFill/>
        </p:spPr>
        <p:txBody>
          <a:bodyPr/>
          <a:lstStyle/>
          <a:p>
            <a:fld id="{A3FA03E1-80E2-4645-B236-90E23797AA0D}" type="slidenum">
              <a:rPr lang="en-US" smtClean="0"/>
              <a:pPr/>
              <a:t>6</a:t>
            </a:fld>
            <a:endParaRPr lang="en-US" smtClean="0"/>
          </a:p>
        </p:txBody>
      </p:sp>
      <p:sp>
        <p:nvSpPr>
          <p:cNvPr id="73732"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73733"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4</a:t>
            </a:r>
          </a:p>
        </p:txBody>
      </p:sp>
      <p:sp>
        <p:nvSpPr>
          <p:cNvPr id="73734"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73735"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73736"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73737"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584505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ftr" sz="quarter" idx="4"/>
          </p:nvPr>
        </p:nvSpPr>
        <p:spPr>
          <a:noFill/>
        </p:spPr>
        <p:txBody>
          <a:bodyPr/>
          <a:lstStyle/>
          <a:p>
            <a:r>
              <a:rPr lang="en-US" smtClean="0"/>
              <a:t>Operations  --  Prof. Juran</a:t>
            </a:r>
          </a:p>
        </p:txBody>
      </p:sp>
      <p:sp>
        <p:nvSpPr>
          <p:cNvPr id="74755" name="Rectangle 7"/>
          <p:cNvSpPr>
            <a:spLocks noGrp="1" noChangeArrowheads="1"/>
          </p:cNvSpPr>
          <p:nvPr>
            <p:ph type="sldNum" sz="quarter" idx="5"/>
          </p:nvPr>
        </p:nvSpPr>
        <p:spPr>
          <a:noFill/>
        </p:spPr>
        <p:txBody>
          <a:bodyPr/>
          <a:lstStyle/>
          <a:p>
            <a:fld id="{02EFD129-D125-4466-B181-4376C6305611}" type="slidenum">
              <a:rPr lang="en-US" smtClean="0"/>
              <a:pPr/>
              <a:t>7</a:t>
            </a:fld>
            <a:endParaRPr lang="en-US" smtClean="0"/>
          </a:p>
        </p:txBody>
      </p:sp>
      <p:sp>
        <p:nvSpPr>
          <p:cNvPr id="74756"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74757"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5</a:t>
            </a:r>
          </a:p>
        </p:txBody>
      </p:sp>
      <p:sp>
        <p:nvSpPr>
          <p:cNvPr id="74758"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74759"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74760"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74761"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3421225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6"/>
          <p:cNvSpPr>
            <a:spLocks noGrp="1" noChangeArrowheads="1"/>
          </p:cNvSpPr>
          <p:nvPr>
            <p:ph type="ftr" sz="quarter" idx="4"/>
          </p:nvPr>
        </p:nvSpPr>
        <p:spPr>
          <a:noFill/>
        </p:spPr>
        <p:txBody>
          <a:bodyPr/>
          <a:lstStyle/>
          <a:p>
            <a:r>
              <a:rPr lang="en-US" smtClean="0"/>
              <a:t>Operations  --  Prof. Juran</a:t>
            </a:r>
          </a:p>
        </p:txBody>
      </p:sp>
      <p:sp>
        <p:nvSpPr>
          <p:cNvPr id="75779" name="Rectangle 7"/>
          <p:cNvSpPr>
            <a:spLocks noGrp="1" noChangeArrowheads="1"/>
          </p:cNvSpPr>
          <p:nvPr>
            <p:ph type="sldNum" sz="quarter" idx="5"/>
          </p:nvPr>
        </p:nvSpPr>
        <p:spPr>
          <a:noFill/>
        </p:spPr>
        <p:txBody>
          <a:bodyPr/>
          <a:lstStyle/>
          <a:p>
            <a:fld id="{08116397-D2D2-456C-AF7A-2620509C63BD}" type="slidenum">
              <a:rPr lang="en-US" smtClean="0"/>
              <a:pPr/>
              <a:t>8</a:t>
            </a:fld>
            <a:endParaRPr lang="en-US" smtClean="0"/>
          </a:p>
        </p:txBody>
      </p:sp>
      <p:sp>
        <p:nvSpPr>
          <p:cNvPr id="75780"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75781"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6</a:t>
            </a:r>
          </a:p>
        </p:txBody>
      </p:sp>
      <p:sp>
        <p:nvSpPr>
          <p:cNvPr id="75782"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75783"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75784"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75785"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2333511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6"/>
          <p:cNvSpPr>
            <a:spLocks noGrp="1" noChangeArrowheads="1"/>
          </p:cNvSpPr>
          <p:nvPr>
            <p:ph type="ftr" sz="quarter" idx="4"/>
          </p:nvPr>
        </p:nvSpPr>
        <p:spPr>
          <a:noFill/>
        </p:spPr>
        <p:txBody>
          <a:bodyPr/>
          <a:lstStyle/>
          <a:p>
            <a:r>
              <a:rPr lang="en-US" smtClean="0"/>
              <a:t>Operations  --  Prof. Juran</a:t>
            </a:r>
          </a:p>
        </p:txBody>
      </p:sp>
      <p:sp>
        <p:nvSpPr>
          <p:cNvPr id="76803" name="Rectangle 7"/>
          <p:cNvSpPr>
            <a:spLocks noGrp="1" noChangeArrowheads="1"/>
          </p:cNvSpPr>
          <p:nvPr>
            <p:ph type="sldNum" sz="quarter" idx="5"/>
          </p:nvPr>
        </p:nvSpPr>
        <p:spPr>
          <a:noFill/>
        </p:spPr>
        <p:txBody>
          <a:bodyPr/>
          <a:lstStyle/>
          <a:p>
            <a:fld id="{B0C7C97F-A45E-44D6-93AD-C4E6125F1307}" type="slidenum">
              <a:rPr lang="en-US" smtClean="0"/>
              <a:pPr/>
              <a:t>9</a:t>
            </a:fld>
            <a:endParaRPr lang="en-US" smtClean="0"/>
          </a:p>
        </p:txBody>
      </p:sp>
      <p:sp>
        <p:nvSpPr>
          <p:cNvPr id="76804"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76805"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7</a:t>
            </a:r>
          </a:p>
        </p:txBody>
      </p:sp>
      <p:sp>
        <p:nvSpPr>
          <p:cNvPr id="76806"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76807"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76808"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76809"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1863292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6"/>
          <p:cNvSpPr>
            <a:spLocks noGrp="1" noChangeArrowheads="1"/>
          </p:cNvSpPr>
          <p:nvPr>
            <p:ph type="ftr" sz="quarter" idx="4"/>
          </p:nvPr>
        </p:nvSpPr>
        <p:spPr>
          <a:noFill/>
        </p:spPr>
        <p:txBody>
          <a:bodyPr/>
          <a:lstStyle/>
          <a:p>
            <a:r>
              <a:rPr lang="en-US" smtClean="0"/>
              <a:t>Operations  --  Prof. Juran</a:t>
            </a:r>
          </a:p>
        </p:txBody>
      </p:sp>
      <p:sp>
        <p:nvSpPr>
          <p:cNvPr id="77827" name="Rectangle 7"/>
          <p:cNvSpPr>
            <a:spLocks noGrp="1" noChangeArrowheads="1"/>
          </p:cNvSpPr>
          <p:nvPr>
            <p:ph type="sldNum" sz="quarter" idx="5"/>
          </p:nvPr>
        </p:nvSpPr>
        <p:spPr>
          <a:noFill/>
        </p:spPr>
        <p:txBody>
          <a:bodyPr/>
          <a:lstStyle/>
          <a:p>
            <a:fld id="{63728988-66EA-4E62-8873-C5708EB1F1B8}" type="slidenum">
              <a:rPr lang="en-US" smtClean="0"/>
              <a:pPr/>
              <a:t>10</a:t>
            </a:fld>
            <a:endParaRPr lang="en-US" smtClean="0"/>
          </a:p>
        </p:txBody>
      </p:sp>
      <p:sp>
        <p:nvSpPr>
          <p:cNvPr id="77828"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77829"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8</a:t>
            </a:r>
          </a:p>
        </p:txBody>
      </p:sp>
      <p:sp>
        <p:nvSpPr>
          <p:cNvPr id="77830"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77831"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77832"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77833"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1333987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6"/>
          <p:cNvSpPr>
            <a:spLocks noGrp="1" noChangeArrowheads="1"/>
          </p:cNvSpPr>
          <p:nvPr>
            <p:ph type="ftr" sz="quarter" idx="4"/>
          </p:nvPr>
        </p:nvSpPr>
        <p:spPr>
          <a:noFill/>
        </p:spPr>
        <p:txBody>
          <a:bodyPr/>
          <a:lstStyle/>
          <a:p>
            <a:r>
              <a:rPr lang="en-US" smtClean="0"/>
              <a:t>Operations  --  Prof. Juran</a:t>
            </a:r>
          </a:p>
        </p:txBody>
      </p:sp>
      <p:sp>
        <p:nvSpPr>
          <p:cNvPr id="78851" name="Rectangle 7"/>
          <p:cNvSpPr>
            <a:spLocks noGrp="1" noChangeArrowheads="1"/>
          </p:cNvSpPr>
          <p:nvPr>
            <p:ph type="sldNum" sz="quarter" idx="5"/>
          </p:nvPr>
        </p:nvSpPr>
        <p:spPr>
          <a:noFill/>
        </p:spPr>
        <p:txBody>
          <a:bodyPr/>
          <a:lstStyle/>
          <a:p>
            <a:fld id="{797B1458-4FFE-4807-9F12-C151607BEB57}" type="slidenum">
              <a:rPr lang="en-US" smtClean="0"/>
              <a:pPr/>
              <a:t>11</a:t>
            </a:fld>
            <a:endParaRPr lang="en-US" smtClean="0"/>
          </a:p>
        </p:txBody>
      </p:sp>
      <p:sp>
        <p:nvSpPr>
          <p:cNvPr id="78852"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78853"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9</a:t>
            </a:r>
          </a:p>
        </p:txBody>
      </p:sp>
      <p:sp>
        <p:nvSpPr>
          <p:cNvPr id="78854"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78855"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78856"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78857"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3981337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smtClean="0"/>
          </a:p>
        </p:txBody>
      </p:sp>
      <p:sp>
        <p:nvSpPr>
          <p:cNvPr id="79876" name="Footer Placeholder 3"/>
          <p:cNvSpPr>
            <a:spLocks noGrp="1"/>
          </p:cNvSpPr>
          <p:nvPr>
            <p:ph type="ftr" sz="quarter" idx="4"/>
          </p:nvPr>
        </p:nvSpPr>
        <p:spPr>
          <a:noFill/>
        </p:spPr>
        <p:txBody>
          <a:bodyPr/>
          <a:lstStyle/>
          <a:p>
            <a:r>
              <a:rPr lang="en-US" smtClean="0"/>
              <a:t>Operations  --  Prof. Juran</a:t>
            </a:r>
          </a:p>
        </p:txBody>
      </p:sp>
      <p:sp>
        <p:nvSpPr>
          <p:cNvPr id="79877" name="Slide Number Placeholder 4"/>
          <p:cNvSpPr>
            <a:spLocks noGrp="1"/>
          </p:cNvSpPr>
          <p:nvPr>
            <p:ph type="sldNum" sz="quarter" idx="5"/>
          </p:nvPr>
        </p:nvSpPr>
        <p:spPr>
          <a:noFill/>
        </p:spPr>
        <p:txBody>
          <a:bodyPr/>
          <a:lstStyle/>
          <a:p>
            <a:fld id="{DE2769D0-77FB-4F3E-B0FA-30C8403F808E}" type="slidenum">
              <a:rPr lang="en-US" smtClean="0"/>
              <a:pPr/>
              <a:t>12</a:t>
            </a:fld>
            <a:endParaRPr lang="en-US" smtClean="0"/>
          </a:p>
        </p:txBody>
      </p:sp>
    </p:spTree>
    <p:extLst>
      <p:ext uri="{BB962C8B-B14F-4D97-AF65-F5344CB8AC3E}">
        <p14:creationId xmlns:p14="http://schemas.microsoft.com/office/powerpoint/2010/main" val="2334864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smtClean="0"/>
          </a:p>
        </p:txBody>
      </p:sp>
      <p:sp>
        <p:nvSpPr>
          <p:cNvPr id="80900" name="Footer Placeholder 3"/>
          <p:cNvSpPr>
            <a:spLocks noGrp="1"/>
          </p:cNvSpPr>
          <p:nvPr>
            <p:ph type="ftr" sz="quarter" idx="4"/>
          </p:nvPr>
        </p:nvSpPr>
        <p:spPr>
          <a:noFill/>
        </p:spPr>
        <p:txBody>
          <a:bodyPr/>
          <a:lstStyle/>
          <a:p>
            <a:r>
              <a:rPr lang="en-US" smtClean="0"/>
              <a:t>Operations  --  Prof. Juran</a:t>
            </a:r>
          </a:p>
        </p:txBody>
      </p:sp>
      <p:sp>
        <p:nvSpPr>
          <p:cNvPr id="80901" name="Slide Number Placeholder 4"/>
          <p:cNvSpPr>
            <a:spLocks noGrp="1"/>
          </p:cNvSpPr>
          <p:nvPr>
            <p:ph type="sldNum" sz="quarter" idx="5"/>
          </p:nvPr>
        </p:nvSpPr>
        <p:spPr>
          <a:noFill/>
        </p:spPr>
        <p:txBody>
          <a:bodyPr/>
          <a:lstStyle/>
          <a:p>
            <a:fld id="{5FF78D10-177D-489F-BCB0-DE120997C41E}" type="slidenum">
              <a:rPr lang="en-US" smtClean="0"/>
              <a:pPr/>
              <a:t>13</a:t>
            </a:fld>
            <a:endParaRPr lang="en-US" smtClean="0"/>
          </a:p>
        </p:txBody>
      </p:sp>
    </p:spTree>
    <p:extLst>
      <p:ext uri="{BB962C8B-B14F-4D97-AF65-F5344CB8AC3E}">
        <p14:creationId xmlns:p14="http://schemas.microsoft.com/office/powerpoint/2010/main" val="636191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smtClean="0"/>
          </a:p>
        </p:txBody>
      </p:sp>
      <p:sp>
        <p:nvSpPr>
          <p:cNvPr id="81924" name="Footer Placeholder 3"/>
          <p:cNvSpPr>
            <a:spLocks noGrp="1"/>
          </p:cNvSpPr>
          <p:nvPr>
            <p:ph type="ftr" sz="quarter" idx="4"/>
          </p:nvPr>
        </p:nvSpPr>
        <p:spPr>
          <a:noFill/>
        </p:spPr>
        <p:txBody>
          <a:bodyPr/>
          <a:lstStyle/>
          <a:p>
            <a:r>
              <a:rPr lang="en-US" smtClean="0"/>
              <a:t>Operations  --  Prof. Juran</a:t>
            </a:r>
          </a:p>
        </p:txBody>
      </p:sp>
      <p:sp>
        <p:nvSpPr>
          <p:cNvPr id="81925" name="Slide Number Placeholder 4"/>
          <p:cNvSpPr>
            <a:spLocks noGrp="1"/>
          </p:cNvSpPr>
          <p:nvPr>
            <p:ph type="sldNum" sz="quarter" idx="5"/>
          </p:nvPr>
        </p:nvSpPr>
        <p:spPr>
          <a:noFill/>
        </p:spPr>
        <p:txBody>
          <a:bodyPr/>
          <a:lstStyle/>
          <a:p>
            <a:fld id="{B9D25761-4A22-4E68-9057-C4378039CD58}" type="slidenum">
              <a:rPr lang="en-US" smtClean="0"/>
              <a:pPr/>
              <a:t>14</a:t>
            </a:fld>
            <a:endParaRPr lang="en-US" smtClean="0"/>
          </a:p>
        </p:txBody>
      </p:sp>
    </p:spTree>
    <p:extLst>
      <p:ext uri="{BB962C8B-B14F-4D97-AF65-F5344CB8AC3E}">
        <p14:creationId xmlns:p14="http://schemas.microsoft.com/office/powerpoint/2010/main" val="1365644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smtClean="0"/>
          </a:p>
        </p:txBody>
      </p:sp>
      <p:sp>
        <p:nvSpPr>
          <p:cNvPr id="82948" name="Footer Placeholder 3"/>
          <p:cNvSpPr>
            <a:spLocks noGrp="1"/>
          </p:cNvSpPr>
          <p:nvPr>
            <p:ph type="ftr" sz="quarter" idx="4"/>
          </p:nvPr>
        </p:nvSpPr>
        <p:spPr>
          <a:noFill/>
        </p:spPr>
        <p:txBody>
          <a:bodyPr/>
          <a:lstStyle/>
          <a:p>
            <a:r>
              <a:rPr lang="en-US" smtClean="0"/>
              <a:t>Operations  --  Prof. Juran</a:t>
            </a:r>
          </a:p>
        </p:txBody>
      </p:sp>
      <p:sp>
        <p:nvSpPr>
          <p:cNvPr id="82949" name="Slide Number Placeholder 4"/>
          <p:cNvSpPr>
            <a:spLocks noGrp="1"/>
          </p:cNvSpPr>
          <p:nvPr>
            <p:ph type="sldNum" sz="quarter" idx="5"/>
          </p:nvPr>
        </p:nvSpPr>
        <p:spPr>
          <a:noFill/>
        </p:spPr>
        <p:txBody>
          <a:bodyPr/>
          <a:lstStyle/>
          <a:p>
            <a:fld id="{3788D432-06CD-40B9-A0A4-0BF3C8A8C328}" type="slidenum">
              <a:rPr lang="en-US" smtClean="0"/>
              <a:pPr/>
              <a:t>15</a:t>
            </a:fld>
            <a:endParaRPr lang="en-US" smtClean="0"/>
          </a:p>
        </p:txBody>
      </p:sp>
    </p:spTree>
    <p:extLst>
      <p:ext uri="{BB962C8B-B14F-4D97-AF65-F5344CB8AC3E}">
        <p14:creationId xmlns:p14="http://schemas.microsoft.com/office/powerpoint/2010/main" val="2920465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smtClean="0"/>
          </a:p>
        </p:txBody>
      </p:sp>
      <p:sp>
        <p:nvSpPr>
          <p:cNvPr id="83972" name="Footer Placeholder 3"/>
          <p:cNvSpPr>
            <a:spLocks noGrp="1"/>
          </p:cNvSpPr>
          <p:nvPr>
            <p:ph type="ftr" sz="quarter" idx="4"/>
          </p:nvPr>
        </p:nvSpPr>
        <p:spPr>
          <a:noFill/>
        </p:spPr>
        <p:txBody>
          <a:bodyPr/>
          <a:lstStyle/>
          <a:p>
            <a:r>
              <a:rPr lang="en-US" smtClean="0"/>
              <a:t>Operations  --  Prof. Juran</a:t>
            </a:r>
          </a:p>
        </p:txBody>
      </p:sp>
      <p:sp>
        <p:nvSpPr>
          <p:cNvPr id="83973" name="Slide Number Placeholder 4"/>
          <p:cNvSpPr>
            <a:spLocks noGrp="1"/>
          </p:cNvSpPr>
          <p:nvPr>
            <p:ph type="sldNum" sz="quarter" idx="5"/>
          </p:nvPr>
        </p:nvSpPr>
        <p:spPr>
          <a:noFill/>
        </p:spPr>
        <p:txBody>
          <a:bodyPr/>
          <a:lstStyle/>
          <a:p>
            <a:fld id="{B298E574-7784-4F21-A0E2-DD223D58AEAC}" type="slidenum">
              <a:rPr lang="en-US" smtClean="0"/>
              <a:pPr/>
              <a:t>16</a:t>
            </a:fld>
            <a:endParaRPr lang="en-US" smtClean="0"/>
          </a:p>
        </p:txBody>
      </p:sp>
    </p:spTree>
    <p:extLst>
      <p:ext uri="{BB962C8B-B14F-4D97-AF65-F5344CB8AC3E}">
        <p14:creationId xmlns:p14="http://schemas.microsoft.com/office/powerpoint/2010/main" val="1095200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smtClean="0"/>
          </a:p>
        </p:txBody>
      </p:sp>
      <p:sp>
        <p:nvSpPr>
          <p:cNvPr id="84996" name="Footer Placeholder 3"/>
          <p:cNvSpPr>
            <a:spLocks noGrp="1"/>
          </p:cNvSpPr>
          <p:nvPr>
            <p:ph type="ftr" sz="quarter" idx="4"/>
          </p:nvPr>
        </p:nvSpPr>
        <p:spPr>
          <a:noFill/>
        </p:spPr>
        <p:txBody>
          <a:bodyPr/>
          <a:lstStyle/>
          <a:p>
            <a:r>
              <a:rPr lang="en-US" smtClean="0"/>
              <a:t>Operations  --  Prof. Juran</a:t>
            </a:r>
          </a:p>
        </p:txBody>
      </p:sp>
      <p:sp>
        <p:nvSpPr>
          <p:cNvPr id="84997" name="Slide Number Placeholder 4"/>
          <p:cNvSpPr>
            <a:spLocks noGrp="1"/>
          </p:cNvSpPr>
          <p:nvPr>
            <p:ph type="sldNum" sz="quarter" idx="5"/>
          </p:nvPr>
        </p:nvSpPr>
        <p:spPr>
          <a:noFill/>
        </p:spPr>
        <p:txBody>
          <a:bodyPr/>
          <a:lstStyle/>
          <a:p>
            <a:fld id="{0DE137AA-276B-486F-9E70-0CED50CD648F}" type="slidenum">
              <a:rPr lang="en-US" smtClean="0"/>
              <a:pPr/>
              <a:t>17</a:t>
            </a:fld>
            <a:endParaRPr lang="en-US" smtClean="0"/>
          </a:p>
        </p:txBody>
      </p:sp>
    </p:spTree>
    <p:extLst>
      <p:ext uri="{BB962C8B-B14F-4D97-AF65-F5344CB8AC3E}">
        <p14:creationId xmlns:p14="http://schemas.microsoft.com/office/powerpoint/2010/main" val="3007343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smtClean="0"/>
          </a:p>
        </p:txBody>
      </p:sp>
      <p:sp>
        <p:nvSpPr>
          <p:cNvPr id="86020" name="Footer Placeholder 3"/>
          <p:cNvSpPr>
            <a:spLocks noGrp="1"/>
          </p:cNvSpPr>
          <p:nvPr>
            <p:ph type="ftr" sz="quarter" idx="4"/>
          </p:nvPr>
        </p:nvSpPr>
        <p:spPr>
          <a:noFill/>
        </p:spPr>
        <p:txBody>
          <a:bodyPr/>
          <a:lstStyle/>
          <a:p>
            <a:r>
              <a:rPr lang="en-US" smtClean="0"/>
              <a:t>Operations  --  Prof. Juran</a:t>
            </a:r>
          </a:p>
        </p:txBody>
      </p:sp>
      <p:sp>
        <p:nvSpPr>
          <p:cNvPr id="86021" name="Slide Number Placeholder 4"/>
          <p:cNvSpPr>
            <a:spLocks noGrp="1"/>
          </p:cNvSpPr>
          <p:nvPr>
            <p:ph type="sldNum" sz="quarter" idx="5"/>
          </p:nvPr>
        </p:nvSpPr>
        <p:spPr>
          <a:noFill/>
        </p:spPr>
        <p:txBody>
          <a:bodyPr/>
          <a:lstStyle/>
          <a:p>
            <a:fld id="{EA039F99-76C7-400A-9536-D7C4DA0602B3}" type="slidenum">
              <a:rPr lang="en-US" smtClean="0"/>
              <a:pPr/>
              <a:t>18</a:t>
            </a:fld>
            <a:endParaRPr lang="en-US" smtClean="0"/>
          </a:p>
        </p:txBody>
      </p:sp>
    </p:spTree>
    <p:extLst>
      <p:ext uri="{BB962C8B-B14F-4D97-AF65-F5344CB8AC3E}">
        <p14:creationId xmlns:p14="http://schemas.microsoft.com/office/powerpoint/2010/main" val="964275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en-US" smtClean="0"/>
          </a:p>
        </p:txBody>
      </p:sp>
      <p:sp>
        <p:nvSpPr>
          <p:cNvPr id="87044" name="Footer Placeholder 3"/>
          <p:cNvSpPr>
            <a:spLocks noGrp="1"/>
          </p:cNvSpPr>
          <p:nvPr>
            <p:ph type="ftr" sz="quarter" idx="4"/>
          </p:nvPr>
        </p:nvSpPr>
        <p:spPr>
          <a:noFill/>
        </p:spPr>
        <p:txBody>
          <a:bodyPr/>
          <a:lstStyle/>
          <a:p>
            <a:r>
              <a:rPr lang="en-US" smtClean="0"/>
              <a:t>Operations  --  Prof. Juran</a:t>
            </a:r>
          </a:p>
        </p:txBody>
      </p:sp>
      <p:sp>
        <p:nvSpPr>
          <p:cNvPr id="87045" name="Slide Number Placeholder 4"/>
          <p:cNvSpPr>
            <a:spLocks noGrp="1"/>
          </p:cNvSpPr>
          <p:nvPr>
            <p:ph type="sldNum" sz="quarter" idx="5"/>
          </p:nvPr>
        </p:nvSpPr>
        <p:spPr>
          <a:noFill/>
        </p:spPr>
        <p:txBody>
          <a:bodyPr/>
          <a:lstStyle/>
          <a:p>
            <a:fld id="{61142E3C-8E50-4321-B2F4-3CAC8495685A}" type="slidenum">
              <a:rPr lang="en-US" smtClean="0"/>
              <a:pPr/>
              <a:t>19</a:t>
            </a:fld>
            <a:endParaRPr lang="en-US" smtClean="0"/>
          </a:p>
        </p:txBody>
      </p:sp>
    </p:spTree>
    <p:extLst>
      <p:ext uri="{BB962C8B-B14F-4D97-AF65-F5344CB8AC3E}">
        <p14:creationId xmlns:p14="http://schemas.microsoft.com/office/powerpoint/2010/main" val="2071099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smtClean="0"/>
          </a:p>
        </p:txBody>
      </p:sp>
      <p:sp>
        <p:nvSpPr>
          <p:cNvPr id="88068" name="Footer Placeholder 3"/>
          <p:cNvSpPr>
            <a:spLocks noGrp="1"/>
          </p:cNvSpPr>
          <p:nvPr>
            <p:ph type="ftr" sz="quarter" idx="4"/>
          </p:nvPr>
        </p:nvSpPr>
        <p:spPr>
          <a:noFill/>
        </p:spPr>
        <p:txBody>
          <a:bodyPr/>
          <a:lstStyle/>
          <a:p>
            <a:r>
              <a:rPr lang="en-US" smtClean="0"/>
              <a:t>Operations  --  Prof. Juran</a:t>
            </a:r>
          </a:p>
        </p:txBody>
      </p:sp>
      <p:sp>
        <p:nvSpPr>
          <p:cNvPr id="88069" name="Slide Number Placeholder 4"/>
          <p:cNvSpPr>
            <a:spLocks noGrp="1"/>
          </p:cNvSpPr>
          <p:nvPr>
            <p:ph type="sldNum" sz="quarter" idx="5"/>
          </p:nvPr>
        </p:nvSpPr>
        <p:spPr>
          <a:noFill/>
        </p:spPr>
        <p:txBody>
          <a:bodyPr/>
          <a:lstStyle/>
          <a:p>
            <a:fld id="{5FCFFAB5-0C92-4B65-9305-6116A39F3128}" type="slidenum">
              <a:rPr lang="en-US" smtClean="0"/>
              <a:pPr/>
              <a:t>20</a:t>
            </a:fld>
            <a:endParaRPr lang="en-US" smtClean="0"/>
          </a:p>
        </p:txBody>
      </p:sp>
    </p:spTree>
    <p:extLst>
      <p:ext uri="{BB962C8B-B14F-4D97-AF65-F5344CB8AC3E}">
        <p14:creationId xmlns:p14="http://schemas.microsoft.com/office/powerpoint/2010/main" val="211830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n-US" smtClean="0"/>
          </a:p>
        </p:txBody>
      </p:sp>
      <p:sp>
        <p:nvSpPr>
          <p:cNvPr id="89092" name="Footer Placeholder 3"/>
          <p:cNvSpPr>
            <a:spLocks noGrp="1"/>
          </p:cNvSpPr>
          <p:nvPr>
            <p:ph type="ftr" sz="quarter" idx="4"/>
          </p:nvPr>
        </p:nvSpPr>
        <p:spPr>
          <a:noFill/>
        </p:spPr>
        <p:txBody>
          <a:bodyPr/>
          <a:lstStyle/>
          <a:p>
            <a:r>
              <a:rPr lang="en-US" smtClean="0"/>
              <a:t>Operations  --  Prof. Juran</a:t>
            </a:r>
          </a:p>
        </p:txBody>
      </p:sp>
      <p:sp>
        <p:nvSpPr>
          <p:cNvPr id="89093" name="Slide Number Placeholder 4"/>
          <p:cNvSpPr>
            <a:spLocks noGrp="1"/>
          </p:cNvSpPr>
          <p:nvPr>
            <p:ph type="sldNum" sz="quarter" idx="5"/>
          </p:nvPr>
        </p:nvSpPr>
        <p:spPr>
          <a:noFill/>
        </p:spPr>
        <p:txBody>
          <a:bodyPr/>
          <a:lstStyle/>
          <a:p>
            <a:fld id="{28AC5C23-0472-44D3-AA47-DFCE1B253C0E}" type="slidenum">
              <a:rPr lang="en-US" smtClean="0"/>
              <a:pPr/>
              <a:t>21</a:t>
            </a:fld>
            <a:endParaRPr lang="en-US" smtClean="0"/>
          </a:p>
        </p:txBody>
      </p:sp>
    </p:spTree>
    <p:extLst>
      <p:ext uri="{BB962C8B-B14F-4D97-AF65-F5344CB8AC3E}">
        <p14:creationId xmlns:p14="http://schemas.microsoft.com/office/powerpoint/2010/main" val="995600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Operations  --  Prof. Juran</a:t>
            </a:r>
            <a:endParaRPr lang="en-US"/>
          </a:p>
        </p:txBody>
      </p:sp>
      <p:sp>
        <p:nvSpPr>
          <p:cNvPr id="5" name="Slide Number Placeholder 4"/>
          <p:cNvSpPr>
            <a:spLocks noGrp="1"/>
          </p:cNvSpPr>
          <p:nvPr>
            <p:ph type="sldNum" sz="quarter" idx="11"/>
          </p:nvPr>
        </p:nvSpPr>
        <p:spPr/>
        <p:txBody>
          <a:bodyPr/>
          <a:lstStyle/>
          <a:p>
            <a:pPr>
              <a:defRPr/>
            </a:pPr>
            <a:fld id="{D5C6F005-473C-4993-B571-7427C8E5A7A1}" type="slidenum">
              <a:rPr lang="en-US" smtClean="0"/>
              <a:pPr>
                <a:defRPr/>
              </a:pPr>
              <a:t>22</a:t>
            </a:fld>
            <a:endParaRPr lang="en-US"/>
          </a:p>
        </p:txBody>
      </p:sp>
    </p:spTree>
    <p:extLst>
      <p:ext uri="{BB962C8B-B14F-4D97-AF65-F5344CB8AC3E}">
        <p14:creationId xmlns:p14="http://schemas.microsoft.com/office/powerpoint/2010/main" val="3698976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Footer Placeholder 3"/>
          <p:cNvSpPr>
            <a:spLocks noGrp="1"/>
          </p:cNvSpPr>
          <p:nvPr>
            <p:ph type="ftr" sz="quarter" idx="4"/>
          </p:nvPr>
        </p:nvSpPr>
        <p:spPr>
          <a:noFill/>
        </p:spPr>
        <p:txBody>
          <a:bodyPr/>
          <a:lstStyle/>
          <a:p>
            <a:r>
              <a:rPr lang="en-US" smtClean="0"/>
              <a:t>Operations  --  Prof. Juran</a:t>
            </a:r>
          </a:p>
        </p:txBody>
      </p:sp>
      <p:sp>
        <p:nvSpPr>
          <p:cNvPr id="90117" name="Slide Number Placeholder 4"/>
          <p:cNvSpPr>
            <a:spLocks noGrp="1"/>
          </p:cNvSpPr>
          <p:nvPr>
            <p:ph type="sldNum" sz="quarter" idx="5"/>
          </p:nvPr>
        </p:nvSpPr>
        <p:spPr>
          <a:noFill/>
        </p:spPr>
        <p:txBody>
          <a:bodyPr/>
          <a:lstStyle/>
          <a:p>
            <a:fld id="{34C49FAA-8B8D-49BB-9021-F67705868946}" type="slidenum">
              <a:rPr lang="en-US" smtClean="0"/>
              <a:pPr/>
              <a:t>23</a:t>
            </a:fld>
            <a:endParaRPr lang="en-US" smtClean="0"/>
          </a:p>
        </p:txBody>
      </p:sp>
    </p:spTree>
    <p:extLst>
      <p:ext uri="{BB962C8B-B14F-4D97-AF65-F5344CB8AC3E}">
        <p14:creationId xmlns:p14="http://schemas.microsoft.com/office/powerpoint/2010/main" val="35474360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smtClean="0"/>
          </a:p>
        </p:txBody>
      </p:sp>
      <p:sp>
        <p:nvSpPr>
          <p:cNvPr id="91140" name="Footer Placeholder 3"/>
          <p:cNvSpPr>
            <a:spLocks noGrp="1"/>
          </p:cNvSpPr>
          <p:nvPr>
            <p:ph type="ftr" sz="quarter" idx="4"/>
          </p:nvPr>
        </p:nvSpPr>
        <p:spPr>
          <a:noFill/>
        </p:spPr>
        <p:txBody>
          <a:bodyPr/>
          <a:lstStyle/>
          <a:p>
            <a:r>
              <a:rPr lang="en-US" smtClean="0"/>
              <a:t>Operations  --  Prof. Juran</a:t>
            </a:r>
          </a:p>
        </p:txBody>
      </p:sp>
      <p:sp>
        <p:nvSpPr>
          <p:cNvPr id="91141" name="Slide Number Placeholder 4"/>
          <p:cNvSpPr>
            <a:spLocks noGrp="1"/>
          </p:cNvSpPr>
          <p:nvPr>
            <p:ph type="sldNum" sz="quarter" idx="5"/>
          </p:nvPr>
        </p:nvSpPr>
        <p:spPr>
          <a:noFill/>
        </p:spPr>
        <p:txBody>
          <a:bodyPr/>
          <a:lstStyle/>
          <a:p>
            <a:fld id="{7A2036CE-9706-423B-BED7-968951562463}" type="slidenum">
              <a:rPr lang="en-US" smtClean="0"/>
              <a:pPr/>
              <a:t>24</a:t>
            </a:fld>
            <a:endParaRPr lang="en-US" smtClean="0"/>
          </a:p>
        </p:txBody>
      </p:sp>
    </p:spTree>
    <p:extLst>
      <p:ext uri="{BB962C8B-B14F-4D97-AF65-F5344CB8AC3E}">
        <p14:creationId xmlns:p14="http://schemas.microsoft.com/office/powerpoint/2010/main" val="22586656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smtClean="0"/>
          </a:p>
        </p:txBody>
      </p:sp>
      <p:sp>
        <p:nvSpPr>
          <p:cNvPr id="92164" name="Footer Placeholder 3"/>
          <p:cNvSpPr>
            <a:spLocks noGrp="1"/>
          </p:cNvSpPr>
          <p:nvPr>
            <p:ph type="ftr" sz="quarter" idx="4"/>
          </p:nvPr>
        </p:nvSpPr>
        <p:spPr>
          <a:noFill/>
        </p:spPr>
        <p:txBody>
          <a:bodyPr/>
          <a:lstStyle/>
          <a:p>
            <a:r>
              <a:rPr lang="en-US" smtClean="0"/>
              <a:t>Operations  --  Prof. Juran</a:t>
            </a:r>
          </a:p>
        </p:txBody>
      </p:sp>
      <p:sp>
        <p:nvSpPr>
          <p:cNvPr id="92165" name="Slide Number Placeholder 4"/>
          <p:cNvSpPr>
            <a:spLocks noGrp="1"/>
          </p:cNvSpPr>
          <p:nvPr>
            <p:ph type="sldNum" sz="quarter" idx="5"/>
          </p:nvPr>
        </p:nvSpPr>
        <p:spPr>
          <a:noFill/>
        </p:spPr>
        <p:txBody>
          <a:bodyPr/>
          <a:lstStyle/>
          <a:p>
            <a:fld id="{728A9C25-270B-4F71-BAC8-7E3C12B084B6}" type="slidenum">
              <a:rPr lang="en-US" smtClean="0"/>
              <a:pPr/>
              <a:t>25</a:t>
            </a:fld>
            <a:endParaRPr lang="en-US" smtClean="0"/>
          </a:p>
        </p:txBody>
      </p:sp>
    </p:spTree>
    <p:extLst>
      <p:ext uri="{BB962C8B-B14F-4D97-AF65-F5344CB8AC3E}">
        <p14:creationId xmlns:p14="http://schemas.microsoft.com/office/powerpoint/2010/main" val="2011768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smtClean="0"/>
          </a:p>
        </p:txBody>
      </p:sp>
      <p:sp>
        <p:nvSpPr>
          <p:cNvPr id="93188" name="Footer Placeholder 3"/>
          <p:cNvSpPr>
            <a:spLocks noGrp="1"/>
          </p:cNvSpPr>
          <p:nvPr>
            <p:ph type="ftr" sz="quarter" idx="4"/>
          </p:nvPr>
        </p:nvSpPr>
        <p:spPr>
          <a:noFill/>
        </p:spPr>
        <p:txBody>
          <a:bodyPr/>
          <a:lstStyle/>
          <a:p>
            <a:r>
              <a:rPr lang="en-US" smtClean="0"/>
              <a:t>Operations  --  Prof. Juran</a:t>
            </a:r>
          </a:p>
        </p:txBody>
      </p:sp>
      <p:sp>
        <p:nvSpPr>
          <p:cNvPr id="93189" name="Slide Number Placeholder 4"/>
          <p:cNvSpPr>
            <a:spLocks noGrp="1"/>
          </p:cNvSpPr>
          <p:nvPr>
            <p:ph type="sldNum" sz="quarter" idx="5"/>
          </p:nvPr>
        </p:nvSpPr>
        <p:spPr>
          <a:noFill/>
        </p:spPr>
        <p:txBody>
          <a:bodyPr/>
          <a:lstStyle/>
          <a:p>
            <a:fld id="{F18EAC7C-7E04-43BE-B7C2-A3ADC8885185}" type="slidenum">
              <a:rPr lang="en-US" smtClean="0"/>
              <a:pPr/>
              <a:t>26</a:t>
            </a:fld>
            <a:endParaRPr lang="en-US" smtClean="0"/>
          </a:p>
        </p:txBody>
      </p:sp>
    </p:spTree>
    <p:extLst>
      <p:ext uri="{BB962C8B-B14F-4D97-AF65-F5344CB8AC3E}">
        <p14:creationId xmlns:p14="http://schemas.microsoft.com/office/powerpoint/2010/main" val="1299048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smtClean="0"/>
          </a:p>
        </p:txBody>
      </p:sp>
      <p:sp>
        <p:nvSpPr>
          <p:cNvPr id="94212" name="Footer Placeholder 3"/>
          <p:cNvSpPr>
            <a:spLocks noGrp="1"/>
          </p:cNvSpPr>
          <p:nvPr>
            <p:ph type="ftr" sz="quarter" idx="4"/>
          </p:nvPr>
        </p:nvSpPr>
        <p:spPr>
          <a:noFill/>
        </p:spPr>
        <p:txBody>
          <a:bodyPr/>
          <a:lstStyle/>
          <a:p>
            <a:r>
              <a:rPr lang="en-US" smtClean="0"/>
              <a:t>Operations  --  Prof. Juran</a:t>
            </a:r>
          </a:p>
        </p:txBody>
      </p:sp>
      <p:sp>
        <p:nvSpPr>
          <p:cNvPr id="94213" name="Slide Number Placeholder 4"/>
          <p:cNvSpPr>
            <a:spLocks noGrp="1"/>
          </p:cNvSpPr>
          <p:nvPr>
            <p:ph type="sldNum" sz="quarter" idx="5"/>
          </p:nvPr>
        </p:nvSpPr>
        <p:spPr>
          <a:noFill/>
        </p:spPr>
        <p:txBody>
          <a:bodyPr/>
          <a:lstStyle/>
          <a:p>
            <a:fld id="{BD7B9D60-F3D6-4376-9027-18604AF75E7A}" type="slidenum">
              <a:rPr lang="en-US" smtClean="0"/>
              <a:pPr/>
              <a:t>27</a:t>
            </a:fld>
            <a:endParaRPr lang="en-US" smtClean="0"/>
          </a:p>
        </p:txBody>
      </p:sp>
    </p:spTree>
    <p:extLst>
      <p:ext uri="{BB962C8B-B14F-4D97-AF65-F5344CB8AC3E}">
        <p14:creationId xmlns:p14="http://schemas.microsoft.com/office/powerpoint/2010/main" val="32309181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smtClean="0"/>
          </a:p>
        </p:txBody>
      </p:sp>
      <p:sp>
        <p:nvSpPr>
          <p:cNvPr id="95236" name="Footer Placeholder 3"/>
          <p:cNvSpPr>
            <a:spLocks noGrp="1"/>
          </p:cNvSpPr>
          <p:nvPr>
            <p:ph type="ftr" sz="quarter" idx="4"/>
          </p:nvPr>
        </p:nvSpPr>
        <p:spPr>
          <a:noFill/>
        </p:spPr>
        <p:txBody>
          <a:bodyPr/>
          <a:lstStyle/>
          <a:p>
            <a:r>
              <a:rPr lang="en-US" smtClean="0"/>
              <a:t>Operations  --  Prof. Juran</a:t>
            </a:r>
          </a:p>
        </p:txBody>
      </p:sp>
      <p:sp>
        <p:nvSpPr>
          <p:cNvPr id="95237" name="Slide Number Placeholder 4"/>
          <p:cNvSpPr>
            <a:spLocks noGrp="1"/>
          </p:cNvSpPr>
          <p:nvPr>
            <p:ph type="sldNum" sz="quarter" idx="5"/>
          </p:nvPr>
        </p:nvSpPr>
        <p:spPr>
          <a:noFill/>
        </p:spPr>
        <p:txBody>
          <a:bodyPr/>
          <a:lstStyle/>
          <a:p>
            <a:fld id="{38C34F1D-2D36-4120-8BC8-2D4A7012EB2B}" type="slidenum">
              <a:rPr lang="en-US" smtClean="0"/>
              <a:pPr/>
              <a:t>28</a:t>
            </a:fld>
            <a:endParaRPr lang="en-US" smtClean="0"/>
          </a:p>
        </p:txBody>
      </p:sp>
    </p:spTree>
    <p:extLst>
      <p:ext uri="{BB962C8B-B14F-4D97-AF65-F5344CB8AC3E}">
        <p14:creationId xmlns:p14="http://schemas.microsoft.com/office/powerpoint/2010/main" val="335414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n-US" smtClean="0"/>
          </a:p>
        </p:txBody>
      </p:sp>
      <p:sp>
        <p:nvSpPr>
          <p:cNvPr id="96260" name="Footer Placeholder 3"/>
          <p:cNvSpPr>
            <a:spLocks noGrp="1"/>
          </p:cNvSpPr>
          <p:nvPr>
            <p:ph type="ftr" sz="quarter" idx="4"/>
          </p:nvPr>
        </p:nvSpPr>
        <p:spPr>
          <a:noFill/>
        </p:spPr>
        <p:txBody>
          <a:bodyPr/>
          <a:lstStyle/>
          <a:p>
            <a:r>
              <a:rPr lang="en-US" smtClean="0"/>
              <a:t>Operations  --  Prof. Juran</a:t>
            </a:r>
          </a:p>
        </p:txBody>
      </p:sp>
      <p:sp>
        <p:nvSpPr>
          <p:cNvPr id="96261" name="Slide Number Placeholder 4"/>
          <p:cNvSpPr>
            <a:spLocks noGrp="1"/>
          </p:cNvSpPr>
          <p:nvPr>
            <p:ph type="sldNum" sz="quarter" idx="5"/>
          </p:nvPr>
        </p:nvSpPr>
        <p:spPr>
          <a:noFill/>
        </p:spPr>
        <p:txBody>
          <a:bodyPr/>
          <a:lstStyle/>
          <a:p>
            <a:fld id="{82F16504-AF33-497C-BDA3-6151D0BC4809}" type="slidenum">
              <a:rPr lang="en-US" smtClean="0"/>
              <a:pPr/>
              <a:t>29</a:t>
            </a:fld>
            <a:endParaRPr lang="en-US" smtClean="0"/>
          </a:p>
        </p:txBody>
      </p:sp>
    </p:spTree>
    <p:extLst>
      <p:ext uri="{BB962C8B-B14F-4D97-AF65-F5344CB8AC3E}">
        <p14:creationId xmlns:p14="http://schemas.microsoft.com/office/powerpoint/2010/main" val="2264351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Footer Placeholder 3"/>
          <p:cNvSpPr>
            <a:spLocks noGrp="1"/>
          </p:cNvSpPr>
          <p:nvPr>
            <p:ph type="ftr" sz="quarter" idx="4"/>
          </p:nvPr>
        </p:nvSpPr>
        <p:spPr>
          <a:noFill/>
        </p:spPr>
        <p:txBody>
          <a:bodyPr/>
          <a:lstStyle/>
          <a:p>
            <a:r>
              <a:rPr lang="en-US" smtClean="0"/>
              <a:t>Operations  --  Prof. Juran</a:t>
            </a:r>
          </a:p>
        </p:txBody>
      </p:sp>
      <p:sp>
        <p:nvSpPr>
          <p:cNvPr id="97285" name="Slide Number Placeholder 4"/>
          <p:cNvSpPr>
            <a:spLocks noGrp="1"/>
          </p:cNvSpPr>
          <p:nvPr>
            <p:ph type="sldNum" sz="quarter" idx="5"/>
          </p:nvPr>
        </p:nvSpPr>
        <p:spPr>
          <a:noFill/>
        </p:spPr>
        <p:txBody>
          <a:bodyPr/>
          <a:lstStyle/>
          <a:p>
            <a:fld id="{11BC110C-BD01-4A7F-8A5B-93DD6EBEDC83}" type="slidenum">
              <a:rPr lang="en-US" smtClean="0"/>
              <a:pPr/>
              <a:t>30</a:t>
            </a:fld>
            <a:endParaRPr lang="en-US" smtClean="0"/>
          </a:p>
        </p:txBody>
      </p:sp>
    </p:spTree>
    <p:extLst>
      <p:ext uri="{BB962C8B-B14F-4D97-AF65-F5344CB8AC3E}">
        <p14:creationId xmlns:p14="http://schemas.microsoft.com/office/powerpoint/2010/main" val="19980565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smtClean="0"/>
          </a:p>
        </p:txBody>
      </p:sp>
      <p:sp>
        <p:nvSpPr>
          <p:cNvPr id="98308" name="Footer Placeholder 3"/>
          <p:cNvSpPr>
            <a:spLocks noGrp="1"/>
          </p:cNvSpPr>
          <p:nvPr>
            <p:ph type="ftr" sz="quarter" idx="4"/>
          </p:nvPr>
        </p:nvSpPr>
        <p:spPr>
          <a:noFill/>
        </p:spPr>
        <p:txBody>
          <a:bodyPr/>
          <a:lstStyle/>
          <a:p>
            <a:r>
              <a:rPr lang="en-US" smtClean="0"/>
              <a:t>Operations  --  Prof. Juran</a:t>
            </a:r>
          </a:p>
        </p:txBody>
      </p:sp>
      <p:sp>
        <p:nvSpPr>
          <p:cNvPr id="98309" name="Slide Number Placeholder 4"/>
          <p:cNvSpPr>
            <a:spLocks noGrp="1"/>
          </p:cNvSpPr>
          <p:nvPr>
            <p:ph type="sldNum" sz="quarter" idx="5"/>
          </p:nvPr>
        </p:nvSpPr>
        <p:spPr>
          <a:noFill/>
        </p:spPr>
        <p:txBody>
          <a:bodyPr/>
          <a:lstStyle/>
          <a:p>
            <a:fld id="{B752B225-0C3E-402E-B6A3-83C5D78D4E47}" type="slidenum">
              <a:rPr lang="en-US" smtClean="0"/>
              <a:pPr/>
              <a:t>31</a:t>
            </a:fld>
            <a:endParaRPr lang="en-US" smtClean="0"/>
          </a:p>
        </p:txBody>
      </p:sp>
    </p:spTree>
    <p:extLst>
      <p:ext uri="{BB962C8B-B14F-4D97-AF65-F5344CB8AC3E}">
        <p14:creationId xmlns:p14="http://schemas.microsoft.com/office/powerpoint/2010/main" val="3556300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smtClean="0"/>
          </a:p>
        </p:txBody>
      </p:sp>
      <p:sp>
        <p:nvSpPr>
          <p:cNvPr id="99332" name="Footer Placeholder 3"/>
          <p:cNvSpPr>
            <a:spLocks noGrp="1"/>
          </p:cNvSpPr>
          <p:nvPr>
            <p:ph type="ftr" sz="quarter" idx="4"/>
          </p:nvPr>
        </p:nvSpPr>
        <p:spPr>
          <a:noFill/>
        </p:spPr>
        <p:txBody>
          <a:bodyPr/>
          <a:lstStyle/>
          <a:p>
            <a:r>
              <a:rPr lang="en-US" smtClean="0"/>
              <a:t>Operations  --  Prof. Juran</a:t>
            </a:r>
          </a:p>
        </p:txBody>
      </p:sp>
      <p:sp>
        <p:nvSpPr>
          <p:cNvPr id="99333" name="Slide Number Placeholder 4"/>
          <p:cNvSpPr>
            <a:spLocks noGrp="1"/>
          </p:cNvSpPr>
          <p:nvPr>
            <p:ph type="sldNum" sz="quarter" idx="5"/>
          </p:nvPr>
        </p:nvSpPr>
        <p:spPr>
          <a:noFill/>
        </p:spPr>
        <p:txBody>
          <a:bodyPr/>
          <a:lstStyle/>
          <a:p>
            <a:fld id="{2BFB96E2-65D2-4E55-9A75-886FE8EE64FB}" type="slidenum">
              <a:rPr lang="en-US" smtClean="0"/>
              <a:pPr/>
              <a:t>32</a:t>
            </a:fld>
            <a:endParaRPr lang="en-US" smtClean="0"/>
          </a:p>
        </p:txBody>
      </p:sp>
    </p:spTree>
    <p:extLst>
      <p:ext uri="{BB962C8B-B14F-4D97-AF65-F5344CB8AC3E}">
        <p14:creationId xmlns:p14="http://schemas.microsoft.com/office/powerpoint/2010/main" val="37703493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smtClean="0"/>
          </a:p>
        </p:txBody>
      </p:sp>
      <p:sp>
        <p:nvSpPr>
          <p:cNvPr id="100356" name="Footer Placeholder 3"/>
          <p:cNvSpPr>
            <a:spLocks noGrp="1"/>
          </p:cNvSpPr>
          <p:nvPr>
            <p:ph type="ftr" sz="quarter" idx="4"/>
          </p:nvPr>
        </p:nvSpPr>
        <p:spPr>
          <a:noFill/>
        </p:spPr>
        <p:txBody>
          <a:bodyPr/>
          <a:lstStyle/>
          <a:p>
            <a:r>
              <a:rPr lang="en-US" smtClean="0"/>
              <a:t>Operations  --  Prof. Juran</a:t>
            </a:r>
          </a:p>
        </p:txBody>
      </p:sp>
      <p:sp>
        <p:nvSpPr>
          <p:cNvPr id="100357" name="Slide Number Placeholder 4"/>
          <p:cNvSpPr>
            <a:spLocks noGrp="1"/>
          </p:cNvSpPr>
          <p:nvPr>
            <p:ph type="sldNum" sz="quarter" idx="5"/>
          </p:nvPr>
        </p:nvSpPr>
        <p:spPr>
          <a:noFill/>
        </p:spPr>
        <p:txBody>
          <a:bodyPr/>
          <a:lstStyle/>
          <a:p>
            <a:fld id="{D7DD9C68-5696-43FC-AB52-738EDF599778}" type="slidenum">
              <a:rPr lang="en-US" smtClean="0"/>
              <a:pPr/>
              <a:t>33</a:t>
            </a:fld>
            <a:endParaRPr lang="en-US" smtClean="0"/>
          </a:p>
        </p:txBody>
      </p:sp>
    </p:spTree>
    <p:extLst>
      <p:ext uri="{BB962C8B-B14F-4D97-AF65-F5344CB8AC3E}">
        <p14:creationId xmlns:p14="http://schemas.microsoft.com/office/powerpoint/2010/main" val="7650226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p>
        </p:txBody>
      </p:sp>
      <p:sp>
        <p:nvSpPr>
          <p:cNvPr id="101380" name="Footer Placeholder 3"/>
          <p:cNvSpPr>
            <a:spLocks noGrp="1"/>
          </p:cNvSpPr>
          <p:nvPr>
            <p:ph type="ftr" sz="quarter" idx="4"/>
          </p:nvPr>
        </p:nvSpPr>
        <p:spPr>
          <a:noFill/>
        </p:spPr>
        <p:txBody>
          <a:bodyPr/>
          <a:lstStyle/>
          <a:p>
            <a:r>
              <a:rPr lang="en-US" smtClean="0"/>
              <a:t>Operations  --  Prof. Juran</a:t>
            </a:r>
          </a:p>
        </p:txBody>
      </p:sp>
      <p:sp>
        <p:nvSpPr>
          <p:cNvPr id="101381" name="Slide Number Placeholder 4"/>
          <p:cNvSpPr>
            <a:spLocks noGrp="1"/>
          </p:cNvSpPr>
          <p:nvPr>
            <p:ph type="sldNum" sz="quarter" idx="5"/>
          </p:nvPr>
        </p:nvSpPr>
        <p:spPr>
          <a:noFill/>
        </p:spPr>
        <p:txBody>
          <a:bodyPr/>
          <a:lstStyle/>
          <a:p>
            <a:fld id="{810E62DA-1BB0-4B1E-93EB-EA5D4E306F8E}" type="slidenum">
              <a:rPr lang="en-US" smtClean="0"/>
              <a:pPr/>
              <a:t>34</a:t>
            </a:fld>
            <a:endParaRPr lang="en-US" smtClean="0"/>
          </a:p>
        </p:txBody>
      </p:sp>
    </p:spTree>
    <p:extLst>
      <p:ext uri="{BB962C8B-B14F-4D97-AF65-F5344CB8AC3E}">
        <p14:creationId xmlns:p14="http://schemas.microsoft.com/office/powerpoint/2010/main" val="12863499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smtClean="0"/>
          </a:p>
        </p:txBody>
      </p:sp>
      <p:sp>
        <p:nvSpPr>
          <p:cNvPr id="102404" name="Footer Placeholder 3"/>
          <p:cNvSpPr>
            <a:spLocks noGrp="1"/>
          </p:cNvSpPr>
          <p:nvPr>
            <p:ph type="ftr" sz="quarter" idx="4"/>
          </p:nvPr>
        </p:nvSpPr>
        <p:spPr>
          <a:noFill/>
        </p:spPr>
        <p:txBody>
          <a:bodyPr/>
          <a:lstStyle/>
          <a:p>
            <a:r>
              <a:rPr lang="en-US" smtClean="0"/>
              <a:t>Operations  --  Prof. Juran</a:t>
            </a:r>
          </a:p>
        </p:txBody>
      </p:sp>
      <p:sp>
        <p:nvSpPr>
          <p:cNvPr id="102405" name="Slide Number Placeholder 4"/>
          <p:cNvSpPr>
            <a:spLocks noGrp="1"/>
          </p:cNvSpPr>
          <p:nvPr>
            <p:ph type="sldNum" sz="quarter" idx="5"/>
          </p:nvPr>
        </p:nvSpPr>
        <p:spPr>
          <a:noFill/>
        </p:spPr>
        <p:txBody>
          <a:bodyPr/>
          <a:lstStyle/>
          <a:p>
            <a:fld id="{E54A7E59-0288-43FD-9EF0-D08642B08EA6}" type="slidenum">
              <a:rPr lang="en-US" smtClean="0"/>
              <a:pPr/>
              <a:t>35</a:t>
            </a:fld>
            <a:endParaRPr lang="en-US" smtClean="0"/>
          </a:p>
        </p:txBody>
      </p:sp>
    </p:spTree>
    <p:extLst>
      <p:ext uri="{BB962C8B-B14F-4D97-AF65-F5344CB8AC3E}">
        <p14:creationId xmlns:p14="http://schemas.microsoft.com/office/powerpoint/2010/main" val="6603880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endParaRPr lang="en-US" smtClean="0"/>
          </a:p>
        </p:txBody>
      </p:sp>
      <p:sp>
        <p:nvSpPr>
          <p:cNvPr id="103428" name="Footer Placeholder 3"/>
          <p:cNvSpPr>
            <a:spLocks noGrp="1"/>
          </p:cNvSpPr>
          <p:nvPr>
            <p:ph type="ftr" sz="quarter" idx="4"/>
          </p:nvPr>
        </p:nvSpPr>
        <p:spPr>
          <a:noFill/>
        </p:spPr>
        <p:txBody>
          <a:bodyPr/>
          <a:lstStyle/>
          <a:p>
            <a:r>
              <a:rPr lang="en-US" smtClean="0"/>
              <a:t>Operations  --  Prof. Juran</a:t>
            </a:r>
          </a:p>
        </p:txBody>
      </p:sp>
      <p:sp>
        <p:nvSpPr>
          <p:cNvPr id="103429" name="Slide Number Placeholder 4"/>
          <p:cNvSpPr>
            <a:spLocks noGrp="1"/>
          </p:cNvSpPr>
          <p:nvPr>
            <p:ph type="sldNum" sz="quarter" idx="5"/>
          </p:nvPr>
        </p:nvSpPr>
        <p:spPr>
          <a:noFill/>
        </p:spPr>
        <p:txBody>
          <a:bodyPr/>
          <a:lstStyle/>
          <a:p>
            <a:fld id="{7F5B4852-B60D-411E-ABB4-B88A4F81458F}" type="slidenum">
              <a:rPr lang="en-US" smtClean="0"/>
              <a:pPr/>
              <a:t>36</a:t>
            </a:fld>
            <a:endParaRPr lang="en-US" smtClean="0"/>
          </a:p>
        </p:txBody>
      </p:sp>
    </p:spTree>
    <p:extLst>
      <p:ext uri="{BB962C8B-B14F-4D97-AF65-F5344CB8AC3E}">
        <p14:creationId xmlns:p14="http://schemas.microsoft.com/office/powerpoint/2010/main" val="28211141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6"/>
          <p:cNvSpPr>
            <a:spLocks noGrp="1" noChangeArrowheads="1"/>
          </p:cNvSpPr>
          <p:nvPr>
            <p:ph type="ftr" sz="quarter" idx="4"/>
          </p:nvPr>
        </p:nvSpPr>
        <p:spPr>
          <a:noFill/>
        </p:spPr>
        <p:txBody>
          <a:bodyPr/>
          <a:lstStyle/>
          <a:p>
            <a:r>
              <a:rPr lang="en-US" smtClean="0"/>
              <a:t>Operations  --  Prof. Juran</a:t>
            </a:r>
          </a:p>
        </p:txBody>
      </p:sp>
      <p:sp>
        <p:nvSpPr>
          <p:cNvPr id="104451" name="Rectangle 7"/>
          <p:cNvSpPr>
            <a:spLocks noGrp="1" noChangeArrowheads="1"/>
          </p:cNvSpPr>
          <p:nvPr>
            <p:ph type="sldNum" sz="quarter" idx="5"/>
          </p:nvPr>
        </p:nvSpPr>
        <p:spPr>
          <a:noFill/>
        </p:spPr>
        <p:txBody>
          <a:bodyPr/>
          <a:lstStyle/>
          <a:p>
            <a:fld id="{2164ADC5-DEF2-4423-AF61-4E999976ECC8}" type="slidenum">
              <a:rPr lang="en-US" smtClean="0"/>
              <a:pPr/>
              <a:t>37</a:t>
            </a:fld>
            <a:endParaRPr lang="en-US" smtClean="0"/>
          </a:p>
        </p:txBody>
      </p:sp>
      <p:sp>
        <p:nvSpPr>
          <p:cNvPr id="104452"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04453"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10</a:t>
            </a:r>
          </a:p>
        </p:txBody>
      </p:sp>
      <p:sp>
        <p:nvSpPr>
          <p:cNvPr id="104454"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04455"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04456"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04457"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25905909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endParaRPr lang="en-US" smtClean="0"/>
          </a:p>
        </p:txBody>
      </p:sp>
      <p:sp>
        <p:nvSpPr>
          <p:cNvPr id="105476" name="Footer Placeholder 3"/>
          <p:cNvSpPr>
            <a:spLocks noGrp="1"/>
          </p:cNvSpPr>
          <p:nvPr>
            <p:ph type="ftr" sz="quarter" idx="4"/>
          </p:nvPr>
        </p:nvSpPr>
        <p:spPr>
          <a:noFill/>
        </p:spPr>
        <p:txBody>
          <a:bodyPr/>
          <a:lstStyle/>
          <a:p>
            <a:r>
              <a:rPr lang="en-US" smtClean="0"/>
              <a:t>Operations  --  Prof. Juran</a:t>
            </a:r>
          </a:p>
        </p:txBody>
      </p:sp>
      <p:sp>
        <p:nvSpPr>
          <p:cNvPr id="105477" name="Slide Number Placeholder 4"/>
          <p:cNvSpPr>
            <a:spLocks noGrp="1"/>
          </p:cNvSpPr>
          <p:nvPr>
            <p:ph type="sldNum" sz="quarter" idx="5"/>
          </p:nvPr>
        </p:nvSpPr>
        <p:spPr>
          <a:noFill/>
        </p:spPr>
        <p:txBody>
          <a:bodyPr/>
          <a:lstStyle/>
          <a:p>
            <a:fld id="{215E0B0F-5307-4145-99FD-05F4D9F8C6B1}" type="slidenum">
              <a:rPr lang="en-US" smtClean="0"/>
              <a:pPr/>
              <a:t>38</a:t>
            </a:fld>
            <a:endParaRPr lang="en-US" smtClean="0"/>
          </a:p>
        </p:txBody>
      </p:sp>
    </p:spTree>
    <p:extLst>
      <p:ext uri="{BB962C8B-B14F-4D97-AF65-F5344CB8AC3E}">
        <p14:creationId xmlns:p14="http://schemas.microsoft.com/office/powerpoint/2010/main" val="14852711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smtClean="0"/>
          </a:p>
        </p:txBody>
      </p:sp>
      <p:sp>
        <p:nvSpPr>
          <p:cNvPr id="106500" name="Footer Placeholder 3"/>
          <p:cNvSpPr>
            <a:spLocks noGrp="1"/>
          </p:cNvSpPr>
          <p:nvPr>
            <p:ph type="ftr" sz="quarter" idx="4"/>
          </p:nvPr>
        </p:nvSpPr>
        <p:spPr>
          <a:noFill/>
        </p:spPr>
        <p:txBody>
          <a:bodyPr/>
          <a:lstStyle/>
          <a:p>
            <a:r>
              <a:rPr lang="en-US" smtClean="0"/>
              <a:t>Operations  --  Prof. Juran</a:t>
            </a:r>
          </a:p>
        </p:txBody>
      </p:sp>
      <p:sp>
        <p:nvSpPr>
          <p:cNvPr id="106501" name="Slide Number Placeholder 4"/>
          <p:cNvSpPr>
            <a:spLocks noGrp="1"/>
          </p:cNvSpPr>
          <p:nvPr>
            <p:ph type="sldNum" sz="quarter" idx="5"/>
          </p:nvPr>
        </p:nvSpPr>
        <p:spPr>
          <a:noFill/>
        </p:spPr>
        <p:txBody>
          <a:bodyPr/>
          <a:lstStyle/>
          <a:p>
            <a:fld id="{260D9B90-8F93-4291-96B5-8D5158104963}" type="slidenum">
              <a:rPr lang="en-US" smtClean="0"/>
              <a:pPr/>
              <a:t>39</a:t>
            </a:fld>
            <a:endParaRPr lang="en-US" smtClean="0"/>
          </a:p>
        </p:txBody>
      </p:sp>
    </p:spTree>
    <p:extLst>
      <p:ext uri="{BB962C8B-B14F-4D97-AF65-F5344CB8AC3E}">
        <p14:creationId xmlns:p14="http://schemas.microsoft.com/office/powerpoint/2010/main" val="16762854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Footer Placeholder 3"/>
          <p:cNvSpPr>
            <a:spLocks noGrp="1"/>
          </p:cNvSpPr>
          <p:nvPr>
            <p:ph type="ftr" sz="quarter" idx="4"/>
          </p:nvPr>
        </p:nvSpPr>
        <p:spPr>
          <a:noFill/>
        </p:spPr>
        <p:txBody>
          <a:bodyPr/>
          <a:lstStyle/>
          <a:p>
            <a:r>
              <a:rPr lang="en-US" smtClean="0"/>
              <a:t>Operations  --  Prof. Juran</a:t>
            </a:r>
          </a:p>
        </p:txBody>
      </p:sp>
      <p:sp>
        <p:nvSpPr>
          <p:cNvPr id="107525" name="Slide Number Placeholder 4"/>
          <p:cNvSpPr>
            <a:spLocks noGrp="1"/>
          </p:cNvSpPr>
          <p:nvPr>
            <p:ph type="sldNum" sz="quarter" idx="5"/>
          </p:nvPr>
        </p:nvSpPr>
        <p:spPr>
          <a:noFill/>
        </p:spPr>
        <p:txBody>
          <a:bodyPr/>
          <a:lstStyle/>
          <a:p>
            <a:fld id="{EF731A8E-CDDF-44AB-9CCA-B5249EC83738}" type="slidenum">
              <a:rPr lang="en-US" smtClean="0"/>
              <a:pPr/>
              <a:t>40</a:t>
            </a:fld>
            <a:endParaRPr lang="en-US" smtClean="0"/>
          </a:p>
        </p:txBody>
      </p:sp>
    </p:spTree>
    <p:extLst>
      <p:ext uri="{BB962C8B-B14F-4D97-AF65-F5344CB8AC3E}">
        <p14:creationId xmlns:p14="http://schemas.microsoft.com/office/powerpoint/2010/main" val="941268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Footer Placeholder 3"/>
          <p:cNvSpPr>
            <a:spLocks noGrp="1"/>
          </p:cNvSpPr>
          <p:nvPr>
            <p:ph type="ftr" sz="quarter" idx="4"/>
          </p:nvPr>
        </p:nvSpPr>
        <p:spPr>
          <a:noFill/>
        </p:spPr>
        <p:txBody>
          <a:bodyPr/>
          <a:lstStyle/>
          <a:p>
            <a:r>
              <a:rPr lang="en-US" smtClean="0"/>
              <a:t>Operations  --  Prof. Juran</a:t>
            </a:r>
          </a:p>
        </p:txBody>
      </p:sp>
      <p:sp>
        <p:nvSpPr>
          <p:cNvPr id="108549" name="Slide Number Placeholder 4"/>
          <p:cNvSpPr>
            <a:spLocks noGrp="1"/>
          </p:cNvSpPr>
          <p:nvPr>
            <p:ph type="sldNum" sz="quarter" idx="5"/>
          </p:nvPr>
        </p:nvSpPr>
        <p:spPr>
          <a:noFill/>
        </p:spPr>
        <p:txBody>
          <a:bodyPr/>
          <a:lstStyle/>
          <a:p>
            <a:fld id="{CE5D6835-83B2-4B6C-A993-2F0489ABAF11}" type="slidenum">
              <a:rPr lang="en-US" smtClean="0"/>
              <a:pPr/>
              <a:t>41</a:t>
            </a:fld>
            <a:endParaRPr lang="en-US" smtClean="0"/>
          </a:p>
        </p:txBody>
      </p:sp>
    </p:spTree>
    <p:extLst>
      <p:ext uri="{BB962C8B-B14F-4D97-AF65-F5344CB8AC3E}">
        <p14:creationId xmlns:p14="http://schemas.microsoft.com/office/powerpoint/2010/main" val="29152084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6"/>
          <p:cNvSpPr>
            <a:spLocks noGrp="1" noChangeArrowheads="1"/>
          </p:cNvSpPr>
          <p:nvPr>
            <p:ph type="ftr" sz="quarter" idx="4"/>
          </p:nvPr>
        </p:nvSpPr>
        <p:spPr>
          <a:noFill/>
        </p:spPr>
        <p:txBody>
          <a:bodyPr/>
          <a:lstStyle/>
          <a:p>
            <a:r>
              <a:rPr lang="en-US" smtClean="0"/>
              <a:t>Operations  --  Prof. Juran</a:t>
            </a:r>
          </a:p>
        </p:txBody>
      </p:sp>
      <p:sp>
        <p:nvSpPr>
          <p:cNvPr id="109571" name="Rectangle 7"/>
          <p:cNvSpPr>
            <a:spLocks noGrp="1" noChangeArrowheads="1"/>
          </p:cNvSpPr>
          <p:nvPr>
            <p:ph type="sldNum" sz="quarter" idx="5"/>
          </p:nvPr>
        </p:nvSpPr>
        <p:spPr>
          <a:noFill/>
        </p:spPr>
        <p:txBody>
          <a:bodyPr/>
          <a:lstStyle/>
          <a:p>
            <a:fld id="{625B0B48-2421-4AA9-88CE-5E6AD3D41F1B}" type="slidenum">
              <a:rPr lang="en-US" smtClean="0"/>
              <a:pPr/>
              <a:t>42</a:t>
            </a:fld>
            <a:endParaRPr lang="en-US" smtClean="0"/>
          </a:p>
        </p:txBody>
      </p:sp>
      <p:sp>
        <p:nvSpPr>
          <p:cNvPr id="109572"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09573"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11</a:t>
            </a:r>
          </a:p>
        </p:txBody>
      </p:sp>
      <p:sp>
        <p:nvSpPr>
          <p:cNvPr id="109574"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09575"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09576"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09577"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33001959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6"/>
          <p:cNvSpPr>
            <a:spLocks noGrp="1" noChangeArrowheads="1"/>
          </p:cNvSpPr>
          <p:nvPr>
            <p:ph type="ftr" sz="quarter" idx="4"/>
          </p:nvPr>
        </p:nvSpPr>
        <p:spPr>
          <a:noFill/>
        </p:spPr>
        <p:txBody>
          <a:bodyPr/>
          <a:lstStyle/>
          <a:p>
            <a:r>
              <a:rPr lang="en-US" smtClean="0"/>
              <a:t>Operations  --  Prof. Juran</a:t>
            </a:r>
          </a:p>
        </p:txBody>
      </p:sp>
      <p:sp>
        <p:nvSpPr>
          <p:cNvPr id="110595" name="Rectangle 7"/>
          <p:cNvSpPr>
            <a:spLocks noGrp="1" noChangeArrowheads="1"/>
          </p:cNvSpPr>
          <p:nvPr>
            <p:ph type="sldNum" sz="quarter" idx="5"/>
          </p:nvPr>
        </p:nvSpPr>
        <p:spPr>
          <a:noFill/>
        </p:spPr>
        <p:txBody>
          <a:bodyPr/>
          <a:lstStyle/>
          <a:p>
            <a:fld id="{67FD2029-A698-42E6-B544-9EC63572E38D}" type="slidenum">
              <a:rPr lang="en-US" smtClean="0"/>
              <a:pPr/>
              <a:t>43</a:t>
            </a:fld>
            <a:endParaRPr lang="en-US" smtClean="0"/>
          </a:p>
        </p:txBody>
      </p:sp>
      <p:sp>
        <p:nvSpPr>
          <p:cNvPr id="110596"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10597"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12</a:t>
            </a:r>
          </a:p>
        </p:txBody>
      </p:sp>
      <p:sp>
        <p:nvSpPr>
          <p:cNvPr id="110598"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10599"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10600"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10601"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27055741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6"/>
          <p:cNvSpPr>
            <a:spLocks noGrp="1" noChangeArrowheads="1"/>
          </p:cNvSpPr>
          <p:nvPr>
            <p:ph type="ftr" sz="quarter" idx="4"/>
          </p:nvPr>
        </p:nvSpPr>
        <p:spPr>
          <a:noFill/>
        </p:spPr>
        <p:txBody>
          <a:bodyPr/>
          <a:lstStyle/>
          <a:p>
            <a:r>
              <a:rPr lang="en-US" smtClean="0"/>
              <a:t>Operations  --  Prof. Juran</a:t>
            </a:r>
          </a:p>
        </p:txBody>
      </p:sp>
      <p:sp>
        <p:nvSpPr>
          <p:cNvPr id="111619" name="Rectangle 7"/>
          <p:cNvSpPr>
            <a:spLocks noGrp="1" noChangeArrowheads="1"/>
          </p:cNvSpPr>
          <p:nvPr>
            <p:ph type="sldNum" sz="quarter" idx="5"/>
          </p:nvPr>
        </p:nvSpPr>
        <p:spPr>
          <a:noFill/>
        </p:spPr>
        <p:txBody>
          <a:bodyPr/>
          <a:lstStyle/>
          <a:p>
            <a:fld id="{C1BB1AA9-7EBF-40F4-B020-25C3A18B47C6}" type="slidenum">
              <a:rPr lang="en-US" smtClean="0"/>
              <a:pPr/>
              <a:t>44</a:t>
            </a:fld>
            <a:endParaRPr lang="en-US" smtClean="0"/>
          </a:p>
        </p:txBody>
      </p:sp>
      <p:sp>
        <p:nvSpPr>
          <p:cNvPr id="111620"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11621"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13</a:t>
            </a:r>
          </a:p>
        </p:txBody>
      </p:sp>
      <p:sp>
        <p:nvSpPr>
          <p:cNvPr id="111622"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11623"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11624"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11625"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23917807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6"/>
          <p:cNvSpPr>
            <a:spLocks noGrp="1" noChangeArrowheads="1"/>
          </p:cNvSpPr>
          <p:nvPr>
            <p:ph type="ftr" sz="quarter" idx="4"/>
          </p:nvPr>
        </p:nvSpPr>
        <p:spPr>
          <a:noFill/>
        </p:spPr>
        <p:txBody>
          <a:bodyPr/>
          <a:lstStyle/>
          <a:p>
            <a:r>
              <a:rPr lang="en-US" smtClean="0"/>
              <a:t>Operations  --  Prof. Juran</a:t>
            </a:r>
          </a:p>
        </p:txBody>
      </p:sp>
      <p:sp>
        <p:nvSpPr>
          <p:cNvPr id="112643" name="Rectangle 7"/>
          <p:cNvSpPr>
            <a:spLocks noGrp="1" noChangeArrowheads="1"/>
          </p:cNvSpPr>
          <p:nvPr>
            <p:ph type="sldNum" sz="quarter" idx="5"/>
          </p:nvPr>
        </p:nvSpPr>
        <p:spPr>
          <a:noFill/>
        </p:spPr>
        <p:txBody>
          <a:bodyPr/>
          <a:lstStyle/>
          <a:p>
            <a:fld id="{6D0A2FE8-4B91-47C7-A70E-833F3CA9D3E2}" type="slidenum">
              <a:rPr lang="en-US" smtClean="0"/>
              <a:pPr/>
              <a:t>45</a:t>
            </a:fld>
            <a:endParaRPr lang="en-US" smtClean="0"/>
          </a:p>
        </p:txBody>
      </p:sp>
      <p:sp>
        <p:nvSpPr>
          <p:cNvPr id="112644"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12645"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14</a:t>
            </a:r>
          </a:p>
        </p:txBody>
      </p:sp>
      <p:sp>
        <p:nvSpPr>
          <p:cNvPr id="112646"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12647"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12648"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12649"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41709881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6"/>
          <p:cNvSpPr>
            <a:spLocks noGrp="1" noChangeArrowheads="1"/>
          </p:cNvSpPr>
          <p:nvPr>
            <p:ph type="ftr" sz="quarter" idx="4"/>
          </p:nvPr>
        </p:nvSpPr>
        <p:spPr>
          <a:noFill/>
        </p:spPr>
        <p:txBody>
          <a:bodyPr/>
          <a:lstStyle/>
          <a:p>
            <a:r>
              <a:rPr lang="en-US" smtClean="0"/>
              <a:t>Operations  --  Prof. Juran</a:t>
            </a:r>
          </a:p>
        </p:txBody>
      </p:sp>
      <p:sp>
        <p:nvSpPr>
          <p:cNvPr id="113667" name="Rectangle 7"/>
          <p:cNvSpPr>
            <a:spLocks noGrp="1" noChangeArrowheads="1"/>
          </p:cNvSpPr>
          <p:nvPr>
            <p:ph type="sldNum" sz="quarter" idx="5"/>
          </p:nvPr>
        </p:nvSpPr>
        <p:spPr>
          <a:noFill/>
        </p:spPr>
        <p:txBody>
          <a:bodyPr/>
          <a:lstStyle/>
          <a:p>
            <a:fld id="{CF3BA53E-4662-410A-94A6-81D421C08B65}" type="slidenum">
              <a:rPr lang="en-US" smtClean="0"/>
              <a:pPr/>
              <a:t>46</a:t>
            </a:fld>
            <a:endParaRPr lang="en-US" smtClean="0"/>
          </a:p>
        </p:txBody>
      </p:sp>
      <p:sp>
        <p:nvSpPr>
          <p:cNvPr id="113668"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13669"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15</a:t>
            </a:r>
          </a:p>
        </p:txBody>
      </p:sp>
      <p:sp>
        <p:nvSpPr>
          <p:cNvPr id="113670"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13671"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13672"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13673"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40666910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endParaRPr lang="en-US" smtClean="0"/>
          </a:p>
        </p:txBody>
      </p:sp>
      <p:sp>
        <p:nvSpPr>
          <p:cNvPr id="114692" name="Footer Placeholder 3"/>
          <p:cNvSpPr>
            <a:spLocks noGrp="1"/>
          </p:cNvSpPr>
          <p:nvPr>
            <p:ph type="ftr" sz="quarter" idx="4"/>
          </p:nvPr>
        </p:nvSpPr>
        <p:spPr>
          <a:noFill/>
        </p:spPr>
        <p:txBody>
          <a:bodyPr/>
          <a:lstStyle/>
          <a:p>
            <a:r>
              <a:rPr lang="en-US" smtClean="0"/>
              <a:t>Operations  --  Prof. Juran</a:t>
            </a:r>
          </a:p>
        </p:txBody>
      </p:sp>
      <p:sp>
        <p:nvSpPr>
          <p:cNvPr id="114693" name="Slide Number Placeholder 4"/>
          <p:cNvSpPr>
            <a:spLocks noGrp="1"/>
          </p:cNvSpPr>
          <p:nvPr>
            <p:ph type="sldNum" sz="quarter" idx="5"/>
          </p:nvPr>
        </p:nvSpPr>
        <p:spPr>
          <a:noFill/>
        </p:spPr>
        <p:txBody>
          <a:bodyPr/>
          <a:lstStyle/>
          <a:p>
            <a:fld id="{6EF2A07B-D95C-4E8A-A4CD-72056FE2338E}" type="slidenum">
              <a:rPr lang="en-US" smtClean="0"/>
              <a:pPr/>
              <a:t>47</a:t>
            </a:fld>
            <a:endParaRPr lang="en-US" smtClean="0"/>
          </a:p>
        </p:txBody>
      </p:sp>
    </p:spTree>
    <p:extLst>
      <p:ext uri="{BB962C8B-B14F-4D97-AF65-F5344CB8AC3E}">
        <p14:creationId xmlns:p14="http://schemas.microsoft.com/office/powerpoint/2010/main" val="9165935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6"/>
          <p:cNvSpPr>
            <a:spLocks noGrp="1" noChangeArrowheads="1"/>
          </p:cNvSpPr>
          <p:nvPr>
            <p:ph type="ftr" sz="quarter" idx="4"/>
          </p:nvPr>
        </p:nvSpPr>
        <p:spPr>
          <a:noFill/>
        </p:spPr>
        <p:txBody>
          <a:bodyPr/>
          <a:lstStyle/>
          <a:p>
            <a:r>
              <a:rPr lang="en-US" smtClean="0"/>
              <a:t>Operations  --  Prof. Juran</a:t>
            </a:r>
          </a:p>
        </p:txBody>
      </p:sp>
      <p:sp>
        <p:nvSpPr>
          <p:cNvPr id="115715" name="Rectangle 7"/>
          <p:cNvSpPr>
            <a:spLocks noGrp="1" noChangeArrowheads="1"/>
          </p:cNvSpPr>
          <p:nvPr>
            <p:ph type="sldNum" sz="quarter" idx="5"/>
          </p:nvPr>
        </p:nvSpPr>
        <p:spPr>
          <a:noFill/>
        </p:spPr>
        <p:txBody>
          <a:bodyPr/>
          <a:lstStyle/>
          <a:p>
            <a:fld id="{D93C3113-5A88-4DB5-95A9-4BB538D92300}" type="slidenum">
              <a:rPr lang="en-US" smtClean="0"/>
              <a:pPr/>
              <a:t>48</a:t>
            </a:fld>
            <a:endParaRPr lang="en-US" smtClean="0"/>
          </a:p>
        </p:txBody>
      </p:sp>
      <p:sp>
        <p:nvSpPr>
          <p:cNvPr id="115716"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15717"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16</a:t>
            </a:r>
          </a:p>
        </p:txBody>
      </p:sp>
      <p:sp>
        <p:nvSpPr>
          <p:cNvPr id="115718"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15719"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15720"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15721"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27845132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6"/>
          <p:cNvSpPr>
            <a:spLocks noGrp="1" noChangeArrowheads="1"/>
          </p:cNvSpPr>
          <p:nvPr>
            <p:ph type="ftr" sz="quarter" idx="4"/>
          </p:nvPr>
        </p:nvSpPr>
        <p:spPr>
          <a:noFill/>
        </p:spPr>
        <p:txBody>
          <a:bodyPr/>
          <a:lstStyle/>
          <a:p>
            <a:r>
              <a:rPr lang="en-US" smtClean="0"/>
              <a:t>Operations  --  Prof. Juran</a:t>
            </a:r>
          </a:p>
        </p:txBody>
      </p:sp>
      <p:sp>
        <p:nvSpPr>
          <p:cNvPr id="116739" name="Rectangle 7"/>
          <p:cNvSpPr>
            <a:spLocks noGrp="1" noChangeArrowheads="1"/>
          </p:cNvSpPr>
          <p:nvPr>
            <p:ph type="sldNum" sz="quarter" idx="5"/>
          </p:nvPr>
        </p:nvSpPr>
        <p:spPr>
          <a:noFill/>
        </p:spPr>
        <p:txBody>
          <a:bodyPr/>
          <a:lstStyle/>
          <a:p>
            <a:fld id="{27BE878F-721C-4002-89BA-0FAB6A0116D5}" type="slidenum">
              <a:rPr lang="en-US" smtClean="0"/>
              <a:pPr/>
              <a:t>49</a:t>
            </a:fld>
            <a:endParaRPr lang="en-US" smtClean="0"/>
          </a:p>
        </p:txBody>
      </p:sp>
      <p:sp>
        <p:nvSpPr>
          <p:cNvPr id="116740"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16741"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17</a:t>
            </a:r>
          </a:p>
        </p:txBody>
      </p:sp>
      <p:sp>
        <p:nvSpPr>
          <p:cNvPr id="116742"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16743"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16744"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16745"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36406861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endParaRPr lang="en-US" smtClean="0"/>
          </a:p>
        </p:txBody>
      </p:sp>
      <p:sp>
        <p:nvSpPr>
          <p:cNvPr id="117764" name="Footer Placeholder 3"/>
          <p:cNvSpPr>
            <a:spLocks noGrp="1"/>
          </p:cNvSpPr>
          <p:nvPr>
            <p:ph type="ftr" sz="quarter" idx="4"/>
          </p:nvPr>
        </p:nvSpPr>
        <p:spPr>
          <a:noFill/>
        </p:spPr>
        <p:txBody>
          <a:bodyPr/>
          <a:lstStyle/>
          <a:p>
            <a:r>
              <a:rPr lang="en-US" smtClean="0"/>
              <a:t>Operations  --  Prof. Juran</a:t>
            </a:r>
          </a:p>
        </p:txBody>
      </p:sp>
      <p:sp>
        <p:nvSpPr>
          <p:cNvPr id="117765" name="Slide Number Placeholder 4"/>
          <p:cNvSpPr>
            <a:spLocks noGrp="1"/>
          </p:cNvSpPr>
          <p:nvPr>
            <p:ph type="sldNum" sz="quarter" idx="5"/>
          </p:nvPr>
        </p:nvSpPr>
        <p:spPr>
          <a:noFill/>
        </p:spPr>
        <p:txBody>
          <a:bodyPr/>
          <a:lstStyle/>
          <a:p>
            <a:fld id="{253BE349-E6B3-4A08-8CCE-1FA883208EB3}" type="slidenum">
              <a:rPr lang="en-US" smtClean="0"/>
              <a:pPr/>
              <a:t>50</a:t>
            </a:fld>
            <a:endParaRPr lang="en-US" smtClean="0"/>
          </a:p>
        </p:txBody>
      </p:sp>
    </p:spTree>
    <p:extLst>
      <p:ext uri="{BB962C8B-B14F-4D97-AF65-F5344CB8AC3E}">
        <p14:creationId xmlns:p14="http://schemas.microsoft.com/office/powerpoint/2010/main" val="1833392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6"/>
          <p:cNvSpPr>
            <a:spLocks noGrp="1" noChangeArrowheads="1"/>
          </p:cNvSpPr>
          <p:nvPr>
            <p:ph type="ftr" sz="quarter" idx="4"/>
          </p:nvPr>
        </p:nvSpPr>
        <p:spPr>
          <a:noFill/>
        </p:spPr>
        <p:txBody>
          <a:bodyPr/>
          <a:lstStyle/>
          <a:p>
            <a:r>
              <a:rPr lang="en-US" smtClean="0"/>
              <a:t>Operations  --  Prof. Juran</a:t>
            </a:r>
          </a:p>
        </p:txBody>
      </p:sp>
      <p:sp>
        <p:nvSpPr>
          <p:cNvPr id="118787" name="Rectangle 7"/>
          <p:cNvSpPr>
            <a:spLocks noGrp="1" noChangeArrowheads="1"/>
          </p:cNvSpPr>
          <p:nvPr>
            <p:ph type="sldNum" sz="quarter" idx="5"/>
          </p:nvPr>
        </p:nvSpPr>
        <p:spPr>
          <a:noFill/>
        </p:spPr>
        <p:txBody>
          <a:bodyPr/>
          <a:lstStyle/>
          <a:p>
            <a:fld id="{2D9F2127-23AE-48B0-8571-97E9BD9C4608}" type="slidenum">
              <a:rPr lang="en-US" smtClean="0"/>
              <a:pPr/>
              <a:t>51</a:t>
            </a:fld>
            <a:endParaRPr lang="en-US" smtClean="0"/>
          </a:p>
        </p:txBody>
      </p:sp>
      <p:sp>
        <p:nvSpPr>
          <p:cNvPr id="118788"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18789"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18</a:t>
            </a:r>
          </a:p>
        </p:txBody>
      </p:sp>
      <p:sp>
        <p:nvSpPr>
          <p:cNvPr id="118790"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18791"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18792"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18793"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8169090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6"/>
          <p:cNvSpPr>
            <a:spLocks noGrp="1" noChangeArrowheads="1"/>
          </p:cNvSpPr>
          <p:nvPr>
            <p:ph type="ftr" sz="quarter" idx="4"/>
          </p:nvPr>
        </p:nvSpPr>
        <p:spPr>
          <a:noFill/>
        </p:spPr>
        <p:txBody>
          <a:bodyPr/>
          <a:lstStyle/>
          <a:p>
            <a:r>
              <a:rPr lang="en-US" smtClean="0"/>
              <a:t>Operations  --  Prof. Juran</a:t>
            </a:r>
          </a:p>
        </p:txBody>
      </p:sp>
      <p:sp>
        <p:nvSpPr>
          <p:cNvPr id="119811" name="Rectangle 7"/>
          <p:cNvSpPr>
            <a:spLocks noGrp="1" noChangeArrowheads="1"/>
          </p:cNvSpPr>
          <p:nvPr>
            <p:ph type="sldNum" sz="quarter" idx="5"/>
          </p:nvPr>
        </p:nvSpPr>
        <p:spPr>
          <a:noFill/>
        </p:spPr>
        <p:txBody>
          <a:bodyPr/>
          <a:lstStyle/>
          <a:p>
            <a:fld id="{02AEC93B-1F9E-4966-9440-A42141EFE3D5}" type="slidenum">
              <a:rPr lang="en-US" smtClean="0"/>
              <a:pPr/>
              <a:t>52</a:t>
            </a:fld>
            <a:endParaRPr lang="en-US" smtClean="0"/>
          </a:p>
        </p:txBody>
      </p:sp>
      <p:sp>
        <p:nvSpPr>
          <p:cNvPr id="119812"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19813"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19</a:t>
            </a:r>
          </a:p>
        </p:txBody>
      </p:sp>
      <p:sp>
        <p:nvSpPr>
          <p:cNvPr id="119814"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19815"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19816"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19817"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22399725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p>
        </p:txBody>
      </p:sp>
      <p:sp>
        <p:nvSpPr>
          <p:cNvPr id="120836" name="Footer Placeholder 3"/>
          <p:cNvSpPr>
            <a:spLocks noGrp="1"/>
          </p:cNvSpPr>
          <p:nvPr>
            <p:ph type="ftr" sz="quarter" idx="4"/>
          </p:nvPr>
        </p:nvSpPr>
        <p:spPr>
          <a:noFill/>
        </p:spPr>
        <p:txBody>
          <a:bodyPr/>
          <a:lstStyle/>
          <a:p>
            <a:r>
              <a:rPr lang="en-US" smtClean="0"/>
              <a:t>Operations  --  Prof. Juran</a:t>
            </a:r>
          </a:p>
        </p:txBody>
      </p:sp>
      <p:sp>
        <p:nvSpPr>
          <p:cNvPr id="120837" name="Slide Number Placeholder 4"/>
          <p:cNvSpPr>
            <a:spLocks noGrp="1"/>
          </p:cNvSpPr>
          <p:nvPr>
            <p:ph type="sldNum" sz="quarter" idx="5"/>
          </p:nvPr>
        </p:nvSpPr>
        <p:spPr>
          <a:noFill/>
        </p:spPr>
        <p:txBody>
          <a:bodyPr/>
          <a:lstStyle/>
          <a:p>
            <a:fld id="{894B4550-DFC0-4B73-AAEE-417D35B7F5FA}" type="slidenum">
              <a:rPr lang="en-US" smtClean="0"/>
              <a:pPr/>
              <a:t>53</a:t>
            </a:fld>
            <a:endParaRPr lang="en-US" smtClean="0"/>
          </a:p>
        </p:txBody>
      </p:sp>
    </p:spTree>
    <p:extLst>
      <p:ext uri="{BB962C8B-B14F-4D97-AF65-F5344CB8AC3E}">
        <p14:creationId xmlns:p14="http://schemas.microsoft.com/office/powerpoint/2010/main" val="35380931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p>
        </p:txBody>
      </p:sp>
      <p:sp>
        <p:nvSpPr>
          <p:cNvPr id="121860" name="Footer Placeholder 3"/>
          <p:cNvSpPr>
            <a:spLocks noGrp="1"/>
          </p:cNvSpPr>
          <p:nvPr>
            <p:ph type="ftr" sz="quarter" idx="4"/>
          </p:nvPr>
        </p:nvSpPr>
        <p:spPr>
          <a:noFill/>
        </p:spPr>
        <p:txBody>
          <a:bodyPr/>
          <a:lstStyle/>
          <a:p>
            <a:r>
              <a:rPr lang="en-US" smtClean="0"/>
              <a:t>Operations  --  Prof. Juran</a:t>
            </a:r>
          </a:p>
        </p:txBody>
      </p:sp>
      <p:sp>
        <p:nvSpPr>
          <p:cNvPr id="121861" name="Slide Number Placeholder 4"/>
          <p:cNvSpPr>
            <a:spLocks noGrp="1"/>
          </p:cNvSpPr>
          <p:nvPr>
            <p:ph type="sldNum" sz="quarter" idx="5"/>
          </p:nvPr>
        </p:nvSpPr>
        <p:spPr>
          <a:noFill/>
        </p:spPr>
        <p:txBody>
          <a:bodyPr/>
          <a:lstStyle/>
          <a:p>
            <a:fld id="{B34CE07D-26FA-41C7-8722-5E119BA3BCCC}" type="slidenum">
              <a:rPr lang="en-US" smtClean="0"/>
              <a:pPr/>
              <a:t>54</a:t>
            </a:fld>
            <a:endParaRPr lang="en-US" smtClean="0"/>
          </a:p>
        </p:txBody>
      </p:sp>
    </p:spTree>
    <p:extLst>
      <p:ext uri="{BB962C8B-B14F-4D97-AF65-F5344CB8AC3E}">
        <p14:creationId xmlns:p14="http://schemas.microsoft.com/office/powerpoint/2010/main" val="10939429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p:spPr>
        <p:txBody>
          <a:bodyPr/>
          <a:lstStyle/>
          <a:p>
            <a:endParaRPr lang="en-US" smtClean="0"/>
          </a:p>
        </p:txBody>
      </p:sp>
      <p:sp>
        <p:nvSpPr>
          <p:cNvPr id="122884" name="Footer Placeholder 3"/>
          <p:cNvSpPr>
            <a:spLocks noGrp="1"/>
          </p:cNvSpPr>
          <p:nvPr>
            <p:ph type="ftr" sz="quarter" idx="4"/>
          </p:nvPr>
        </p:nvSpPr>
        <p:spPr>
          <a:noFill/>
        </p:spPr>
        <p:txBody>
          <a:bodyPr/>
          <a:lstStyle/>
          <a:p>
            <a:r>
              <a:rPr lang="en-US" smtClean="0"/>
              <a:t>Operations  --  Prof. Juran</a:t>
            </a:r>
          </a:p>
        </p:txBody>
      </p:sp>
      <p:sp>
        <p:nvSpPr>
          <p:cNvPr id="122885" name="Slide Number Placeholder 4"/>
          <p:cNvSpPr>
            <a:spLocks noGrp="1"/>
          </p:cNvSpPr>
          <p:nvPr>
            <p:ph type="sldNum" sz="quarter" idx="5"/>
          </p:nvPr>
        </p:nvSpPr>
        <p:spPr>
          <a:noFill/>
        </p:spPr>
        <p:txBody>
          <a:bodyPr/>
          <a:lstStyle/>
          <a:p>
            <a:fld id="{65561EA8-D7D1-47CE-80EF-81FAB95E4096}" type="slidenum">
              <a:rPr lang="en-US" smtClean="0"/>
              <a:pPr/>
              <a:t>55</a:t>
            </a:fld>
            <a:endParaRPr lang="en-US" smtClean="0"/>
          </a:p>
        </p:txBody>
      </p:sp>
    </p:spTree>
    <p:extLst>
      <p:ext uri="{BB962C8B-B14F-4D97-AF65-F5344CB8AC3E}">
        <p14:creationId xmlns:p14="http://schemas.microsoft.com/office/powerpoint/2010/main" val="27226523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6"/>
          <p:cNvSpPr>
            <a:spLocks noGrp="1" noChangeArrowheads="1"/>
          </p:cNvSpPr>
          <p:nvPr>
            <p:ph type="ftr" sz="quarter" idx="4"/>
          </p:nvPr>
        </p:nvSpPr>
        <p:spPr>
          <a:noFill/>
        </p:spPr>
        <p:txBody>
          <a:bodyPr/>
          <a:lstStyle/>
          <a:p>
            <a:r>
              <a:rPr lang="en-US" smtClean="0"/>
              <a:t>Operations  --  Prof. Juran</a:t>
            </a:r>
          </a:p>
        </p:txBody>
      </p:sp>
      <p:sp>
        <p:nvSpPr>
          <p:cNvPr id="123907" name="Rectangle 7"/>
          <p:cNvSpPr>
            <a:spLocks noGrp="1" noChangeArrowheads="1"/>
          </p:cNvSpPr>
          <p:nvPr>
            <p:ph type="sldNum" sz="quarter" idx="5"/>
          </p:nvPr>
        </p:nvSpPr>
        <p:spPr>
          <a:noFill/>
        </p:spPr>
        <p:txBody>
          <a:bodyPr/>
          <a:lstStyle/>
          <a:p>
            <a:fld id="{B2B308C9-EC01-4EA9-A906-0F6975A188C7}" type="slidenum">
              <a:rPr lang="en-US" smtClean="0"/>
              <a:pPr/>
              <a:t>56</a:t>
            </a:fld>
            <a:endParaRPr lang="en-US" smtClean="0"/>
          </a:p>
        </p:txBody>
      </p:sp>
      <p:sp>
        <p:nvSpPr>
          <p:cNvPr id="123908"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23909"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20</a:t>
            </a:r>
          </a:p>
        </p:txBody>
      </p:sp>
      <p:sp>
        <p:nvSpPr>
          <p:cNvPr id="123910"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23911"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23912"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23913"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8323818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6"/>
          <p:cNvSpPr>
            <a:spLocks noGrp="1" noChangeArrowheads="1"/>
          </p:cNvSpPr>
          <p:nvPr>
            <p:ph type="ftr" sz="quarter" idx="4"/>
          </p:nvPr>
        </p:nvSpPr>
        <p:spPr>
          <a:noFill/>
        </p:spPr>
        <p:txBody>
          <a:bodyPr/>
          <a:lstStyle/>
          <a:p>
            <a:r>
              <a:rPr lang="en-US" smtClean="0"/>
              <a:t>Operations  --  Prof. Juran</a:t>
            </a:r>
          </a:p>
        </p:txBody>
      </p:sp>
      <p:sp>
        <p:nvSpPr>
          <p:cNvPr id="124931" name="Rectangle 7"/>
          <p:cNvSpPr>
            <a:spLocks noGrp="1" noChangeArrowheads="1"/>
          </p:cNvSpPr>
          <p:nvPr>
            <p:ph type="sldNum" sz="quarter" idx="5"/>
          </p:nvPr>
        </p:nvSpPr>
        <p:spPr>
          <a:noFill/>
        </p:spPr>
        <p:txBody>
          <a:bodyPr/>
          <a:lstStyle/>
          <a:p>
            <a:fld id="{85C1D433-B9BF-48C3-A019-81D5E7BECDDB}" type="slidenum">
              <a:rPr lang="en-US" smtClean="0"/>
              <a:pPr/>
              <a:t>57</a:t>
            </a:fld>
            <a:endParaRPr lang="en-US" smtClean="0"/>
          </a:p>
        </p:txBody>
      </p:sp>
      <p:sp>
        <p:nvSpPr>
          <p:cNvPr id="124932" name="Rectangle 2"/>
          <p:cNvSpPr>
            <a:spLocks noChangeArrowheads="1"/>
          </p:cNvSpPr>
          <p:nvPr/>
        </p:nvSpPr>
        <p:spPr bwMode="auto">
          <a:xfrm>
            <a:off x="3971925" y="0"/>
            <a:ext cx="3038475" cy="465138"/>
          </a:xfrm>
          <a:prstGeom prst="rect">
            <a:avLst/>
          </a:prstGeom>
          <a:noFill/>
          <a:ln w="9525">
            <a:noFill/>
            <a:miter lim="800000"/>
            <a:headEnd/>
            <a:tailEnd/>
          </a:ln>
        </p:spPr>
        <p:txBody>
          <a:bodyPr wrap="none" anchor="ctr"/>
          <a:lstStyle/>
          <a:p>
            <a:endParaRPr lang="en-US"/>
          </a:p>
        </p:txBody>
      </p:sp>
      <p:sp>
        <p:nvSpPr>
          <p:cNvPr id="124933" name="Rectangle 3"/>
          <p:cNvSpPr>
            <a:spLocks noChangeArrowheads="1"/>
          </p:cNvSpPr>
          <p:nvPr/>
        </p:nvSpPr>
        <p:spPr bwMode="auto">
          <a:xfrm>
            <a:off x="3971925" y="8831263"/>
            <a:ext cx="3038475" cy="465137"/>
          </a:xfrm>
          <a:prstGeom prst="rect">
            <a:avLst/>
          </a:prstGeom>
          <a:noFill/>
          <a:ln w="9525">
            <a:noFill/>
            <a:miter lim="800000"/>
            <a:headEnd/>
            <a:tailEnd/>
          </a:ln>
        </p:spPr>
        <p:txBody>
          <a:bodyPr lIns="19050" tIns="0" rIns="19050" bIns="0" anchor="b"/>
          <a:lstStyle/>
          <a:p>
            <a:pPr algn="r" eaLnBrk="0" hangingPunct="0"/>
            <a:r>
              <a:rPr lang="en-US" sz="1000">
                <a:latin typeface="Times New Roman" pitchFamily="18" charset="0"/>
              </a:rPr>
              <a:t>21</a:t>
            </a:r>
          </a:p>
        </p:txBody>
      </p:sp>
      <p:sp>
        <p:nvSpPr>
          <p:cNvPr id="124934" name="Rectangle 4"/>
          <p:cNvSpPr>
            <a:spLocks noChangeArrowheads="1"/>
          </p:cNvSpPr>
          <p:nvPr/>
        </p:nvSpPr>
        <p:spPr bwMode="auto">
          <a:xfrm>
            <a:off x="0" y="8831263"/>
            <a:ext cx="3038475" cy="465137"/>
          </a:xfrm>
          <a:prstGeom prst="rect">
            <a:avLst/>
          </a:prstGeom>
          <a:noFill/>
          <a:ln w="9525">
            <a:noFill/>
            <a:miter lim="800000"/>
            <a:headEnd/>
            <a:tailEnd/>
          </a:ln>
        </p:spPr>
        <p:txBody>
          <a:bodyPr wrap="none" anchor="ctr"/>
          <a:lstStyle/>
          <a:p>
            <a:endParaRPr lang="en-US"/>
          </a:p>
        </p:txBody>
      </p:sp>
      <p:sp>
        <p:nvSpPr>
          <p:cNvPr id="124935" name="Rectangle 5"/>
          <p:cNvSpPr>
            <a:spLocks noChangeArrowheads="1"/>
          </p:cNvSpPr>
          <p:nvPr/>
        </p:nvSpPr>
        <p:spPr bwMode="auto">
          <a:xfrm>
            <a:off x="0" y="0"/>
            <a:ext cx="3038475" cy="465138"/>
          </a:xfrm>
          <a:prstGeom prst="rect">
            <a:avLst/>
          </a:prstGeom>
          <a:noFill/>
          <a:ln w="9525">
            <a:noFill/>
            <a:miter lim="800000"/>
            <a:headEnd/>
            <a:tailEnd/>
          </a:ln>
        </p:spPr>
        <p:txBody>
          <a:bodyPr wrap="none" anchor="ctr"/>
          <a:lstStyle/>
          <a:p>
            <a:endParaRPr lang="en-US"/>
          </a:p>
        </p:txBody>
      </p:sp>
      <p:sp>
        <p:nvSpPr>
          <p:cNvPr id="124936" name="Rectangle 6"/>
          <p:cNvSpPr>
            <a:spLocks noGrp="1" noChangeArrowheads="1"/>
          </p:cNvSpPr>
          <p:nvPr>
            <p:ph type="body" idx="1"/>
          </p:nvPr>
        </p:nvSpPr>
        <p:spPr>
          <a:xfrm>
            <a:off x="466725" y="3378200"/>
            <a:ext cx="5999163" cy="5221288"/>
          </a:xfrm>
          <a:noFill/>
          <a:ln/>
        </p:spPr>
        <p:txBody>
          <a:bodyPr lIns="90488" tIns="44450" rIns="90488" bIns="44450"/>
          <a:lstStyle/>
          <a:p>
            <a:pPr eaLnBrk="1" hangingPunct="1"/>
            <a:endParaRPr lang="en-US" smtClean="0"/>
          </a:p>
        </p:txBody>
      </p:sp>
      <p:sp>
        <p:nvSpPr>
          <p:cNvPr id="124937" name="Rectangle 7"/>
          <p:cNvSpPr>
            <a:spLocks noGrp="1" noRot="1" noChangeAspect="1" noChangeArrowheads="1" noTextEdit="1"/>
          </p:cNvSpPr>
          <p:nvPr>
            <p:ph type="sldImg"/>
          </p:nvPr>
        </p:nvSpPr>
        <p:spPr>
          <a:xfrm>
            <a:off x="1193800" y="704850"/>
            <a:ext cx="4629150" cy="3471863"/>
          </a:xfrm>
          <a:ln w="12700" cap="flat">
            <a:solidFill>
              <a:schemeClr val="tx1"/>
            </a:solidFill>
          </a:ln>
        </p:spPr>
      </p:sp>
    </p:spTree>
    <p:extLst>
      <p:ext uri="{BB962C8B-B14F-4D97-AF65-F5344CB8AC3E}">
        <p14:creationId xmlns:p14="http://schemas.microsoft.com/office/powerpoint/2010/main" val="41966075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endParaRPr lang="en-US" smtClean="0"/>
          </a:p>
        </p:txBody>
      </p:sp>
      <p:sp>
        <p:nvSpPr>
          <p:cNvPr id="125956" name="Footer Placeholder 3"/>
          <p:cNvSpPr>
            <a:spLocks noGrp="1"/>
          </p:cNvSpPr>
          <p:nvPr>
            <p:ph type="ftr" sz="quarter" idx="4"/>
          </p:nvPr>
        </p:nvSpPr>
        <p:spPr>
          <a:noFill/>
        </p:spPr>
        <p:txBody>
          <a:bodyPr/>
          <a:lstStyle/>
          <a:p>
            <a:r>
              <a:rPr lang="en-US" smtClean="0"/>
              <a:t>Operations  --  Prof. Juran</a:t>
            </a:r>
          </a:p>
        </p:txBody>
      </p:sp>
      <p:sp>
        <p:nvSpPr>
          <p:cNvPr id="125957" name="Slide Number Placeholder 4"/>
          <p:cNvSpPr>
            <a:spLocks noGrp="1"/>
          </p:cNvSpPr>
          <p:nvPr>
            <p:ph type="sldNum" sz="quarter" idx="5"/>
          </p:nvPr>
        </p:nvSpPr>
        <p:spPr>
          <a:noFill/>
        </p:spPr>
        <p:txBody>
          <a:bodyPr/>
          <a:lstStyle/>
          <a:p>
            <a:fld id="{B1D7C00E-C5B3-4005-8398-1658B23F4411}" type="slidenum">
              <a:rPr lang="en-US" smtClean="0"/>
              <a:pPr/>
              <a:t>58</a:t>
            </a:fld>
            <a:endParaRPr lang="en-US" smtClean="0"/>
          </a:p>
        </p:txBody>
      </p:sp>
    </p:spTree>
    <p:extLst>
      <p:ext uri="{BB962C8B-B14F-4D97-AF65-F5344CB8AC3E}">
        <p14:creationId xmlns:p14="http://schemas.microsoft.com/office/powerpoint/2010/main" val="31385828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p:spPr>
        <p:txBody>
          <a:bodyPr/>
          <a:lstStyle/>
          <a:p>
            <a:endParaRPr lang="en-US" smtClean="0"/>
          </a:p>
        </p:txBody>
      </p:sp>
      <p:sp>
        <p:nvSpPr>
          <p:cNvPr id="126980" name="Footer Placeholder 3"/>
          <p:cNvSpPr>
            <a:spLocks noGrp="1"/>
          </p:cNvSpPr>
          <p:nvPr>
            <p:ph type="ftr" sz="quarter" idx="4"/>
          </p:nvPr>
        </p:nvSpPr>
        <p:spPr>
          <a:noFill/>
        </p:spPr>
        <p:txBody>
          <a:bodyPr/>
          <a:lstStyle/>
          <a:p>
            <a:r>
              <a:rPr lang="en-US" smtClean="0"/>
              <a:t>Operations  --  Prof. Juran</a:t>
            </a:r>
          </a:p>
        </p:txBody>
      </p:sp>
      <p:sp>
        <p:nvSpPr>
          <p:cNvPr id="126981" name="Slide Number Placeholder 4"/>
          <p:cNvSpPr>
            <a:spLocks noGrp="1"/>
          </p:cNvSpPr>
          <p:nvPr>
            <p:ph type="sldNum" sz="quarter" idx="5"/>
          </p:nvPr>
        </p:nvSpPr>
        <p:spPr>
          <a:noFill/>
        </p:spPr>
        <p:txBody>
          <a:bodyPr/>
          <a:lstStyle/>
          <a:p>
            <a:fld id="{B0245DA4-A212-4CB4-BF07-3F7774FEE4CE}" type="slidenum">
              <a:rPr lang="en-US" smtClean="0"/>
              <a:pPr/>
              <a:t>59</a:t>
            </a:fld>
            <a:endParaRPr lang="en-US" smtClean="0"/>
          </a:p>
        </p:txBody>
      </p:sp>
    </p:spTree>
    <p:extLst>
      <p:ext uri="{BB962C8B-B14F-4D97-AF65-F5344CB8AC3E}">
        <p14:creationId xmlns:p14="http://schemas.microsoft.com/office/powerpoint/2010/main" val="18664806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en-US" smtClean="0"/>
          </a:p>
        </p:txBody>
      </p:sp>
      <p:sp>
        <p:nvSpPr>
          <p:cNvPr id="128004" name="Footer Placeholder 3"/>
          <p:cNvSpPr>
            <a:spLocks noGrp="1"/>
          </p:cNvSpPr>
          <p:nvPr>
            <p:ph type="ftr" sz="quarter" idx="4"/>
          </p:nvPr>
        </p:nvSpPr>
        <p:spPr>
          <a:noFill/>
        </p:spPr>
        <p:txBody>
          <a:bodyPr/>
          <a:lstStyle/>
          <a:p>
            <a:r>
              <a:rPr lang="en-US" smtClean="0"/>
              <a:t>Operations  --  Prof. Juran</a:t>
            </a:r>
          </a:p>
        </p:txBody>
      </p:sp>
      <p:sp>
        <p:nvSpPr>
          <p:cNvPr id="128005" name="Slide Number Placeholder 4"/>
          <p:cNvSpPr>
            <a:spLocks noGrp="1"/>
          </p:cNvSpPr>
          <p:nvPr>
            <p:ph type="sldNum" sz="quarter" idx="5"/>
          </p:nvPr>
        </p:nvSpPr>
        <p:spPr>
          <a:noFill/>
        </p:spPr>
        <p:txBody>
          <a:bodyPr/>
          <a:lstStyle/>
          <a:p>
            <a:fld id="{6CD74A1D-1214-4DDB-B6A1-CEA986593BE5}" type="slidenum">
              <a:rPr lang="en-US" smtClean="0"/>
              <a:pPr/>
              <a:t>60</a:t>
            </a:fld>
            <a:endParaRPr lang="en-US" smtClean="0"/>
          </a:p>
        </p:txBody>
      </p:sp>
    </p:spTree>
    <p:extLst>
      <p:ext uri="{BB962C8B-B14F-4D97-AF65-F5344CB8AC3E}">
        <p14:creationId xmlns:p14="http://schemas.microsoft.com/office/powerpoint/2010/main" val="31080858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p:spPr>
        <p:txBody>
          <a:bodyPr/>
          <a:lstStyle/>
          <a:p>
            <a:endParaRPr lang="en-US" smtClean="0"/>
          </a:p>
        </p:txBody>
      </p:sp>
      <p:sp>
        <p:nvSpPr>
          <p:cNvPr id="129028" name="Footer Placeholder 3"/>
          <p:cNvSpPr>
            <a:spLocks noGrp="1"/>
          </p:cNvSpPr>
          <p:nvPr>
            <p:ph type="ftr" sz="quarter" idx="4"/>
          </p:nvPr>
        </p:nvSpPr>
        <p:spPr>
          <a:noFill/>
        </p:spPr>
        <p:txBody>
          <a:bodyPr/>
          <a:lstStyle/>
          <a:p>
            <a:r>
              <a:rPr lang="en-US" smtClean="0"/>
              <a:t>Operations  --  Prof. Juran</a:t>
            </a:r>
          </a:p>
        </p:txBody>
      </p:sp>
      <p:sp>
        <p:nvSpPr>
          <p:cNvPr id="129029" name="Slide Number Placeholder 4"/>
          <p:cNvSpPr>
            <a:spLocks noGrp="1"/>
          </p:cNvSpPr>
          <p:nvPr>
            <p:ph type="sldNum" sz="quarter" idx="5"/>
          </p:nvPr>
        </p:nvSpPr>
        <p:spPr>
          <a:noFill/>
        </p:spPr>
        <p:txBody>
          <a:bodyPr/>
          <a:lstStyle/>
          <a:p>
            <a:fld id="{4D72886A-7AB3-45EA-BADF-2493AFF56944}" type="slidenum">
              <a:rPr lang="en-US" smtClean="0"/>
              <a:pPr/>
              <a:t>61</a:t>
            </a:fld>
            <a:endParaRPr lang="en-US" smtClean="0"/>
          </a:p>
        </p:txBody>
      </p:sp>
    </p:spTree>
    <p:extLst>
      <p:ext uri="{BB962C8B-B14F-4D97-AF65-F5344CB8AC3E}">
        <p14:creationId xmlns:p14="http://schemas.microsoft.com/office/powerpoint/2010/main" val="25321069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endParaRPr lang="en-US" smtClean="0"/>
          </a:p>
        </p:txBody>
      </p:sp>
      <p:sp>
        <p:nvSpPr>
          <p:cNvPr id="130052" name="Footer Placeholder 3"/>
          <p:cNvSpPr>
            <a:spLocks noGrp="1"/>
          </p:cNvSpPr>
          <p:nvPr>
            <p:ph type="ftr" sz="quarter" idx="4"/>
          </p:nvPr>
        </p:nvSpPr>
        <p:spPr>
          <a:noFill/>
        </p:spPr>
        <p:txBody>
          <a:bodyPr/>
          <a:lstStyle/>
          <a:p>
            <a:r>
              <a:rPr lang="en-US" smtClean="0"/>
              <a:t>Operations  --  Prof. Juran</a:t>
            </a:r>
          </a:p>
        </p:txBody>
      </p:sp>
      <p:sp>
        <p:nvSpPr>
          <p:cNvPr id="130053" name="Slide Number Placeholder 4"/>
          <p:cNvSpPr>
            <a:spLocks noGrp="1"/>
          </p:cNvSpPr>
          <p:nvPr>
            <p:ph type="sldNum" sz="quarter" idx="5"/>
          </p:nvPr>
        </p:nvSpPr>
        <p:spPr>
          <a:noFill/>
        </p:spPr>
        <p:txBody>
          <a:bodyPr/>
          <a:lstStyle/>
          <a:p>
            <a:fld id="{C5015F81-DF39-4292-9265-7B0C0871A21E}" type="slidenum">
              <a:rPr lang="en-US" smtClean="0"/>
              <a:pPr/>
              <a:t>62</a:t>
            </a:fld>
            <a:endParaRPr lang="en-US" smtClean="0"/>
          </a:p>
        </p:txBody>
      </p:sp>
    </p:spTree>
    <p:extLst>
      <p:ext uri="{BB962C8B-B14F-4D97-AF65-F5344CB8AC3E}">
        <p14:creationId xmlns:p14="http://schemas.microsoft.com/office/powerpoint/2010/main" val="40753287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p:spPr>
        <p:txBody>
          <a:bodyPr/>
          <a:lstStyle/>
          <a:p>
            <a:endParaRPr lang="en-US" smtClean="0"/>
          </a:p>
        </p:txBody>
      </p:sp>
      <p:sp>
        <p:nvSpPr>
          <p:cNvPr id="131076" name="Footer Placeholder 3"/>
          <p:cNvSpPr>
            <a:spLocks noGrp="1"/>
          </p:cNvSpPr>
          <p:nvPr>
            <p:ph type="ftr" sz="quarter" idx="4"/>
          </p:nvPr>
        </p:nvSpPr>
        <p:spPr>
          <a:noFill/>
        </p:spPr>
        <p:txBody>
          <a:bodyPr/>
          <a:lstStyle/>
          <a:p>
            <a:r>
              <a:rPr lang="en-US" smtClean="0"/>
              <a:t>Operations  --  Prof. Juran</a:t>
            </a:r>
          </a:p>
        </p:txBody>
      </p:sp>
      <p:sp>
        <p:nvSpPr>
          <p:cNvPr id="131077" name="Slide Number Placeholder 4"/>
          <p:cNvSpPr>
            <a:spLocks noGrp="1"/>
          </p:cNvSpPr>
          <p:nvPr>
            <p:ph type="sldNum" sz="quarter" idx="5"/>
          </p:nvPr>
        </p:nvSpPr>
        <p:spPr>
          <a:noFill/>
        </p:spPr>
        <p:txBody>
          <a:bodyPr/>
          <a:lstStyle/>
          <a:p>
            <a:fld id="{3D877051-533A-4162-836F-182A3EB32ECB}" type="slidenum">
              <a:rPr lang="en-US" smtClean="0"/>
              <a:pPr/>
              <a:t>63</a:t>
            </a:fld>
            <a:endParaRPr lang="en-US" smtClean="0"/>
          </a:p>
        </p:txBody>
      </p:sp>
    </p:spTree>
    <p:extLst>
      <p:ext uri="{BB962C8B-B14F-4D97-AF65-F5344CB8AC3E}">
        <p14:creationId xmlns:p14="http://schemas.microsoft.com/office/powerpoint/2010/main" val="3490384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p:spPr>
        <p:txBody>
          <a:bodyPr/>
          <a:lstStyle/>
          <a:p>
            <a:endParaRPr lang="en-US" smtClean="0"/>
          </a:p>
        </p:txBody>
      </p:sp>
      <p:sp>
        <p:nvSpPr>
          <p:cNvPr id="132100" name="Footer Placeholder 3"/>
          <p:cNvSpPr>
            <a:spLocks noGrp="1"/>
          </p:cNvSpPr>
          <p:nvPr>
            <p:ph type="ftr" sz="quarter" idx="4"/>
          </p:nvPr>
        </p:nvSpPr>
        <p:spPr>
          <a:noFill/>
        </p:spPr>
        <p:txBody>
          <a:bodyPr/>
          <a:lstStyle/>
          <a:p>
            <a:r>
              <a:rPr lang="en-US" smtClean="0"/>
              <a:t>Operations  --  Prof. Juran</a:t>
            </a:r>
          </a:p>
        </p:txBody>
      </p:sp>
      <p:sp>
        <p:nvSpPr>
          <p:cNvPr id="132101" name="Slide Number Placeholder 4"/>
          <p:cNvSpPr>
            <a:spLocks noGrp="1"/>
          </p:cNvSpPr>
          <p:nvPr>
            <p:ph type="sldNum" sz="quarter" idx="5"/>
          </p:nvPr>
        </p:nvSpPr>
        <p:spPr>
          <a:noFill/>
        </p:spPr>
        <p:txBody>
          <a:bodyPr/>
          <a:lstStyle/>
          <a:p>
            <a:fld id="{AB0E7A1F-207C-454E-868F-D6576EB48E08}" type="slidenum">
              <a:rPr lang="en-US" smtClean="0"/>
              <a:pPr/>
              <a:t>64</a:t>
            </a:fld>
            <a:endParaRPr lang="en-US" smtClean="0"/>
          </a:p>
        </p:txBody>
      </p:sp>
    </p:spTree>
    <p:extLst>
      <p:ext uri="{BB962C8B-B14F-4D97-AF65-F5344CB8AC3E}">
        <p14:creationId xmlns:p14="http://schemas.microsoft.com/office/powerpoint/2010/main" val="10916042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p:spPr>
        <p:txBody>
          <a:bodyPr/>
          <a:lstStyle/>
          <a:p>
            <a:endParaRPr lang="en-US" smtClean="0"/>
          </a:p>
        </p:txBody>
      </p:sp>
      <p:sp>
        <p:nvSpPr>
          <p:cNvPr id="133124" name="Footer Placeholder 3"/>
          <p:cNvSpPr>
            <a:spLocks noGrp="1"/>
          </p:cNvSpPr>
          <p:nvPr>
            <p:ph type="ftr" sz="quarter" idx="4"/>
          </p:nvPr>
        </p:nvSpPr>
        <p:spPr>
          <a:noFill/>
        </p:spPr>
        <p:txBody>
          <a:bodyPr/>
          <a:lstStyle/>
          <a:p>
            <a:r>
              <a:rPr lang="en-US" smtClean="0"/>
              <a:t>Operations  --  Prof. Juran</a:t>
            </a:r>
          </a:p>
        </p:txBody>
      </p:sp>
      <p:sp>
        <p:nvSpPr>
          <p:cNvPr id="133125" name="Slide Number Placeholder 4"/>
          <p:cNvSpPr>
            <a:spLocks noGrp="1"/>
          </p:cNvSpPr>
          <p:nvPr>
            <p:ph type="sldNum" sz="quarter" idx="5"/>
          </p:nvPr>
        </p:nvSpPr>
        <p:spPr>
          <a:noFill/>
        </p:spPr>
        <p:txBody>
          <a:bodyPr/>
          <a:lstStyle/>
          <a:p>
            <a:fld id="{BFC51770-B5E9-4CBC-A178-CE3291CC9333}" type="slidenum">
              <a:rPr lang="en-US" smtClean="0"/>
              <a:pPr/>
              <a:t>65</a:t>
            </a:fld>
            <a:endParaRPr lang="en-US" smtClean="0"/>
          </a:p>
        </p:txBody>
      </p:sp>
    </p:spTree>
    <p:extLst>
      <p:ext uri="{BB962C8B-B14F-4D97-AF65-F5344CB8AC3E}">
        <p14:creationId xmlns:p14="http://schemas.microsoft.com/office/powerpoint/2010/main" val="2919444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6"/>
          <p:cNvSpPr>
            <a:spLocks noGrp="1" noChangeArrowheads="1"/>
          </p:cNvSpPr>
          <p:nvPr>
            <p:ph type="sldNum" sz="quarter" idx="11"/>
          </p:nvPr>
        </p:nvSpPr>
        <p:spPr>
          <a:ln/>
        </p:spPr>
        <p:txBody>
          <a:bodyPr/>
          <a:lstStyle>
            <a:lvl1pPr>
              <a:defRPr/>
            </a:lvl1pPr>
          </a:lstStyle>
          <a:p>
            <a:pPr>
              <a:defRPr/>
            </a:pPr>
            <a:fld id="{B085DD07-C58A-4273-93D6-2515CA9C671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6"/>
          <p:cNvSpPr>
            <a:spLocks noGrp="1" noChangeArrowheads="1"/>
          </p:cNvSpPr>
          <p:nvPr>
            <p:ph type="sldNum" sz="quarter" idx="11"/>
          </p:nvPr>
        </p:nvSpPr>
        <p:spPr>
          <a:ln/>
        </p:spPr>
        <p:txBody>
          <a:bodyPr/>
          <a:lstStyle>
            <a:lvl1pPr>
              <a:defRPr/>
            </a:lvl1pPr>
          </a:lstStyle>
          <a:p>
            <a:pPr>
              <a:defRPr/>
            </a:pPr>
            <a:fld id="{BA350242-11B4-497D-B3A5-8B0EE2BB2FD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6"/>
          <p:cNvSpPr>
            <a:spLocks noGrp="1" noChangeArrowheads="1"/>
          </p:cNvSpPr>
          <p:nvPr>
            <p:ph type="sldNum" sz="quarter" idx="11"/>
          </p:nvPr>
        </p:nvSpPr>
        <p:spPr>
          <a:ln/>
        </p:spPr>
        <p:txBody>
          <a:bodyPr/>
          <a:lstStyle>
            <a:lvl1pPr>
              <a:defRPr/>
            </a:lvl1pPr>
          </a:lstStyle>
          <a:p>
            <a:pPr>
              <a:defRPr/>
            </a:pPr>
            <a:fld id="{D6ACFDE6-BCC4-45E5-8BCB-C666F51599F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6"/>
          <p:cNvSpPr>
            <a:spLocks noGrp="1" noChangeArrowheads="1"/>
          </p:cNvSpPr>
          <p:nvPr>
            <p:ph type="sldNum" sz="quarter" idx="11"/>
          </p:nvPr>
        </p:nvSpPr>
        <p:spPr>
          <a:ln/>
        </p:spPr>
        <p:txBody>
          <a:bodyPr/>
          <a:lstStyle>
            <a:lvl1pPr>
              <a:defRPr/>
            </a:lvl1pPr>
          </a:lstStyle>
          <a:p>
            <a:pPr>
              <a:defRPr/>
            </a:pPr>
            <a:fld id="{37C5B1B4-58CA-466F-84D4-CE006C20B73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8" name="Rectangle 6"/>
          <p:cNvSpPr>
            <a:spLocks noGrp="1" noChangeArrowheads="1"/>
          </p:cNvSpPr>
          <p:nvPr>
            <p:ph type="sldNum" sz="quarter" idx="11"/>
          </p:nvPr>
        </p:nvSpPr>
        <p:spPr>
          <a:ln/>
        </p:spPr>
        <p:txBody>
          <a:bodyPr/>
          <a:lstStyle>
            <a:lvl1pPr>
              <a:defRPr/>
            </a:lvl1pPr>
          </a:lstStyle>
          <a:p>
            <a:pPr>
              <a:defRPr/>
            </a:pPr>
            <a:fld id="{7420C55D-4814-4088-AEFE-F67CFD46DE9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4" name="Rectangle 6"/>
          <p:cNvSpPr>
            <a:spLocks noGrp="1" noChangeArrowheads="1"/>
          </p:cNvSpPr>
          <p:nvPr>
            <p:ph type="sldNum" sz="quarter" idx="11"/>
          </p:nvPr>
        </p:nvSpPr>
        <p:spPr>
          <a:ln/>
        </p:spPr>
        <p:txBody>
          <a:bodyPr/>
          <a:lstStyle>
            <a:lvl1pPr>
              <a:defRPr/>
            </a:lvl1pPr>
          </a:lstStyle>
          <a:p>
            <a:pPr>
              <a:defRPr/>
            </a:pPr>
            <a:fld id="{E582C997-D874-414B-A058-6BFCF4D5388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3" name="Rectangle 6"/>
          <p:cNvSpPr>
            <a:spLocks noGrp="1" noChangeArrowheads="1"/>
          </p:cNvSpPr>
          <p:nvPr>
            <p:ph type="sldNum" sz="quarter" idx="11"/>
          </p:nvPr>
        </p:nvSpPr>
        <p:spPr>
          <a:ln/>
        </p:spPr>
        <p:txBody>
          <a:bodyPr/>
          <a:lstStyle>
            <a:lvl1pPr>
              <a:defRPr/>
            </a:lvl1pPr>
          </a:lstStyle>
          <a:p>
            <a:pPr>
              <a:defRPr/>
            </a:pPr>
            <a:fld id="{849E01DA-FEA7-47D2-8C97-F9F78BF57E7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6"/>
          <p:cNvSpPr>
            <a:spLocks noGrp="1" noChangeArrowheads="1"/>
          </p:cNvSpPr>
          <p:nvPr>
            <p:ph type="sldNum" sz="quarter" idx="11"/>
          </p:nvPr>
        </p:nvSpPr>
        <p:spPr>
          <a:ln/>
        </p:spPr>
        <p:txBody>
          <a:bodyPr/>
          <a:lstStyle>
            <a:lvl1pPr>
              <a:defRPr/>
            </a:lvl1pPr>
          </a:lstStyle>
          <a:p>
            <a:pPr>
              <a:defRPr/>
            </a:pPr>
            <a:fld id="{0857E907-B79D-4908-8AB0-BB5F04934EF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6"/>
          <p:cNvSpPr>
            <a:spLocks noGrp="1" noChangeArrowheads="1"/>
          </p:cNvSpPr>
          <p:nvPr>
            <p:ph type="sldNum" sz="quarter" idx="11"/>
          </p:nvPr>
        </p:nvSpPr>
        <p:spPr>
          <a:ln/>
        </p:spPr>
        <p:txBody>
          <a:bodyPr/>
          <a:lstStyle>
            <a:lvl1pPr>
              <a:defRPr/>
            </a:lvl1pPr>
          </a:lstStyle>
          <a:p>
            <a:pPr>
              <a:defRPr/>
            </a:pPr>
            <a:fld id="{558F949C-1713-4C49-86E1-A9345E55522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6"/>
          <p:cNvSpPr>
            <a:spLocks noGrp="1" noChangeArrowheads="1"/>
          </p:cNvSpPr>
          <p:nvPr>
            <p:ph type="sldNum" sz="quarter" idx="11"/>
          </p:nvPr>
        </p:nvSpPr>
        <p:spPr>
          <a:ln/>
        </p:spPr>
        <p:txBody>
          <a:bodyPr/>
          <a:lstStyle>
            <a:lvl1pPr>
              <a:defRPr/>
            </a:lvl1pPr>
          </a:lstStyle>
          <a:p>
            <a:pPr>
              <a:defRPr/>
            </a:pPr>
            <a:fld id="{DB879034-F14F-458C-8ED7-34091633E1F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6"/>
          <p:cNvSpPr>
            <a:spLocks noGrp="1" noChangeArrowheads="1"/>
          </p:cNvSpPr>
          <p:nvPr>
            <p:ph type="sldNum" sz="quarter" idx="11"/>
          </p:nvPr>
        </p:nvSpPr>
        <p:spPr>
          <a:ln/>
        </p:spPr>
        <p:txBody>
          <a:bodyPr/>
          <a:lstStyle>
            <a:lvl1pPr>
              <a:defRPr/>
            </a:lvl1pPr>
          </a:lstStyle>
          <a:p>
            <a:pPr>
              <a:defRPr/>
            </a:pPr>
            <a:fld id="{3C554B4C-AE5A-4BB2-94D1-CAAF1AC9502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29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685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r>
              <a:rPr lang="en-US"/>
              <a:t>Operations  --  Prof. Juran</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B59497C-9741-4F89-9225-D2C2FC89AA5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Book Antiqua" pitchFamily="18" charset="0"/>
        </a:defRPr>
      </a:lvl2pPr>
      <a:lvl3pPr algn="ctr" rtl="0" eaLnBrk="0" fontAlgn="base" hangingPunct="0">
        <a:spcBef>
          <a:spcPct val="0"/>
        </a:spcBef>
        <a:spcAft>
          <a:spcPct val="0"/>
        </a:spcAft>
        <a:defRPr sz="4400">
          <a:solidFill>
            <a:schemeClr val="tx2"/>
          </a:solidFill>
          <a:latin typeface="Book Antiqua" pitchFamily="18" charset="0"/>
        </a:defRPr>
      </a:lvl3pPr>
      <a:lvl4pPr algn="ctr" rtl="0" eaLnBrk="0" fontAlgn="base" hangingPunct="0">
        <a:spcBef>
          <a:spcPct val="0"/>
        </a:spcBef>
        <a:spcAft>
          <a:spcPct val="0"/>
        </a:spcAft>
        <a:defRPr sz="4400">
          <a:solidFill>
            <a:schemeClr val="tx2"/>
          </a:solidFill>
          <a:latin typeface="Book Antiqua" pitchFamily="18" charset="0"/>
        </a:defRPr>
      </a:lvl4pPr>
      <a:lvl5pPr algn="ctr" rtl="0" eaLnBrk="0" fontAlgn="base" hangingPunct="0">
        <a:spcBef>
          <a:spcPct val="0"/>
        </a:spcBef>
        <a:spcAft>
          <a:spcPct val="0"/>
        </a:spcAft>
        <a:defRPr sz="4400">
          <a:solidFill>
            <a:schemeClr val="tx2"/>
          </a:solidFill>
          <a:latin typeface="Book Antiqua" pitchFamily="18" charset="0"/>
        </a:defRPr>
      </a:lvl5pPr>
      <a:lvl6pPr marL="457200" algn="ctr" rtl="0" fontAlgn="base">
        <a:spcBef>
          <a:spcPct val="0"/>
        </a:spcBef>
        <a:spcAft>
          <a:spcPct val="0"/>
        </a:spcAft>
        <a:defRPr sz="4400">
          <a:solidFill>
            <a:schemeClr val="tx2"/>
          </a:solidFill>
          <a:latin typeface="Book Antiqua" pitchFamily="18" charset="0"/>
        </a:defRPr>
      </a:lvl6pPr>
      <a:lvl7pPr marL="914400" algn="ctr" rtl="0" fontAlgn="base">
        <a:spcBef>
          <a:spcPct val="0"/>
        </a:spcBef>
        <a:spcAft>
          <a:spcPct val="0"/>
        </a:spcAft>
        <a:defRPr sz="4400">
          <a:solidFill>
            <a:schemeClr val="tx2"/>
          </a:solidFill>
          <a:latin typeface="Book Antiqua" pitchFamily="18" charset="0"/>
        </a:defRPr>
      </a:lvl7pPr>
      <a:lvl8pPr marL="1371600" algn="ctr" rtl="0" fontAlgn="base">
        <a:spcBef>
          <a:spcPct val="0"/>
        </a:spcBef>
        <a:spcAft>
          <a:spcPct val="0"/>
        </a:spcAft>
        <a:defRPr sz="4400">
          <a:solidFill>
            <a:schemeClr val="tx2"/>
          </a:solidFill>
          <a:latin typeface="Book Antiqua" pitchFamily="18" charset="0"/>
        </a:defRPr>
      </a:lvl8pPr>
      <a:lvl9pPr marL="1828800" algn="ctr" rtl="0" fontAlgn="base">
        <a:spcBef>
          <a:spcPct val="0"/>
        </a:spcBef>
        <a:spcAft>
          <a:spcPct val="0"/>
        </a:spcAft>
        <a:defRPr sz="4400">
          <a:solidFill>
            <a:schemeClr val="tx2"/>
          </a:solidFill>
          <a:latin typeface="Book Antiqua"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1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1.bin"/><Relationship Id="rId4" Type="http://schemas.openxmlformats.org/officeDocument/2006/relationships/image" Target="../media/image11.wmf"/></Relationships>
</file>

<file path=ppt/slides/_rels/slide2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2.bin"/><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6.w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9.wmf"/><Relationship Id="rId4" Type="http://schemas.openxmlformats.org/officeDocument/2006/relationships/oleObject" Target="../embeddings/oleObject3.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9.wmf"/><Relationship Id="rId5" Type="http://schemas.openxmlformats.org/officeDocument/2006/relationships/oleObject" Target="../embeddings/oleObject4.bin"/><Relationship Id="rId4" Type="http://schemas.openxmlformats.org/officeDocument/2006/relationships/image" Target="../media/image20.wmf"/></Relationships>
</file>

<file path=ppt/slides/_rels/slide35.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8.wmf"/><Relationship Id="rId4" Type="http://schemas.openxmlformats.org/officeDocument/2006/relationships/oleObject" Target="../embeddings/oleObject5.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30.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image" Target="../media/image29.wmf"/><Relationship Id="rId4" Type="http://schemas.openxmlformats.org/officeDocument/2006/relationships/oleObject" Target="../embeddings/oleObject6.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32.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image" Target="../media/image31.wmf"/><Relationship Id="rId4" Type="http://schemas.openxmlformats.org/officeDocument/2006/relationships/oleObject" Target="../embeddings/oleObject8.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1.bin"/><Relationship Id="rId5" Type="http://schemas.openxmlformats.org/officeDocument/2006/relationships/image" Target="../media/image33.wmf"/><Relationship Id="rId4" Type="http://schemas.openxmlformats.org/officeDocument/2006/relationships/oleObject" Target="../embeddings/oleObject10.bin"/></Relationships>
</file>

<file path=ppt/slides/_rels/slide47.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49.xml"/><Relationship Id="rId7" Type="http://schemas.openxmlformats.org/officeDocument/2006/relationships/image" Target="../media/image37.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3.bin"/><Relationship Id="rId5" Type="http://schemas.openxmlformats.org/officeDocument/2006/relationships/image" Target="../media/image36.wmf"/><Relationship Id="rId4" Type="http://schemas.openxmlformats.org/officeDocument/2006/relationships/oleObject" Target="../embeddings/oleObject12.bin"/><Relationship Id="rId9" Type="http://schemas.openxmlformats.org/officeDocument/2006/relationships/image" Target="../media/image38.wmf"/></Relationships>
</file>

<file path=ppt/slides/_rels/slide50.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40.w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52.xml"/><Relationship Id="rId7"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6.bin"/><Relationship Id="rId5" Type="http://schemas.openxmlformats.org/officeDocument/2006/relationships/image" Target="../media/image41.wmf"/><Relationship Id="rId4" Type="http://schemas.openxmlformats.org/officeDocument/2006/relationships/oleObject" Target="../embeddings/oleObject15.bin"/><Relationship Id="rId9" Type="http://schemas.openxmlformats.org/officeDocument/2006/relationships/image" Target="../media/image43.wmf"/></Relationships>
</file>

<file path=ppt/slides/_rels/slide53.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vmlDrawing" Target="../drawings/vmlDrawing11.vml"/><Relationship Id="rId5" Type="http://schemas.openxmlformats.org/officeDocument/2006/relationships/image" Target="../media/image47.wmf"/><Relationship Id="rId4" Type="http://schemas.openxmlformats.org/officeDocument/2006/relationships/oleObject" Target="../embeddings/oleObject18.bin"/></Relationships>
</file>

<file path=ppt/slides/_rels/slide58.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2100263" y="4191000"/>
            <a:ext cx="4945062" cy="823913"/>
          </a:xfrm>
          <a:prstGeom prst="rect">
            <a:avLst/>
          </a:prstGeom>
          <a:noFill/>
          <a:ln w="9525">
            <a:noFill/>
            <a:miter lim="800000"/>
            <a:headEnd/>
            <a:tailEnd/>
          </a:ln>
        </p:spPr>
        <p:txBody>
          <a:bodyPr wrap="none">
            <a:spAutoFit/>
          </a:bodyPr>
          <a:lstStyle/>
          <a:p>
            <a:r>
              <a:rPr lang="en-US" sz="4800"/>
              <a:t>Queueing Theory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004" y="2514600"/>
            <a:ext cx="7193992" cy="13811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3"/>
          <p:cNvSpPr>
            <a:spLocks noGrp="1"/>
          </p:cNvSpPr>
          <p:nvPr>
            <p:ph type="ftr" sz="quarter" idx="10"/>
          </p:nvPr>
        </p:nvSpPr>
        <p:spPr>
          <a:noFill/>
        </p:spPr>
        <p:txBody>
          <a:bodyPr/>
          <a:lstStyle/>
          <a:p>
            <a:r>
              <a:rPr lang="en-US" smtClean="0"/>
              <a:t>Operations  --  Prof. Juran</a:t>
            </a:r>
          </a:p>
        </p:txBody>
      </p:sp>
      <p:sp>
        <p:nvSpPr>
          <p:cNvPr id="14339" name="Slide Number Placeholder 4"/>
          <p:cNvSpPr>
            <a:spLocks noGrp="1"/>
          </p:cNvSpPr>
          <p:nvPr>
            <p:ph type="sldNum" sz="quarter" idx="11"/>
          </p:nvPr>
        </p:nvSpPr>
        <p:spPr>
          <a:noFill/>
        </p:spPr>
        <p:txBody>
          <a:bodyPr/>
          <a:lstStyle/>
          <a:p>
            <a:fld id="{15E0DEB7-BA11-4EA6-8D29-CA6B166DC8EF}" type="slidenum">
              <a:rPr lang="en-US" smtClean="0"/>
              <a:pPr/>
              <a:t>2</a:t>
            </a:fld>
            <a:endParaRPr lang="en-US" smtClean="0"/>
          </a:p>
        </p:txBody>
      </p:sp>
      <p:sp>
        <p:nvSpPr>
          <p:cNvPr id="14340" name="Rectangle 2"/>
          <p:cNvSpPr>
            <a:spLocks noGrp="1" noChangeArrowheads="1"/>
          </p:cNvSpPr>
          <p:nvPr>
            <p:ph type="title"/>
          </p:nvPr>
        </p:nvSpPr>
        <p:spPr/>
        <p:txBody>
          <a:bodyPr/>
          <a:lstStyle/>
          <a:p>
            <a:pPr eaLnBrk="1" hangingPunct="1"/>
            <a:r>
              <a:rPr lang="en-US" smtClean="0"/>
              <a:t>Overview</a:t>
            </a:r>
          </a:p>
        </p:txBody>
      </p:sp>
      <p:sp>
        <p:nvSpPr>
          <p:cNvPr id="14341" name="Rectangle 3"/>
          <p:cNvSpPr>
            <a:spLocks noGrp="1" noChangeArrowheads="1"/>
          </p:cNvSpPr>
          <p:nvPr>
            <p:ph type="body" idx="1"/>
          </p:nvPr>
        </p:nvSpPr>
        <p:spPr>
          <a:xfrm>
            <a:off x="762000" y="1752600"/>
            <a:ext cx="7924800" cy="3429000"/>
          </a:xfrm>
        </p:spPr>
        <p:txBody>
          <a:bodyPr/>
          <a:lstStyle/>
          <a:p>
            <a:pPr marL="288925" indent="-288925" eaLnBrk="1" hangingPunct="1"/>
            <a:r>
              <a:rPr lang="en-US" sz="3600" smtClean="0">
                <a:cs typeface="Times New Roman" pitchFamily="18" charset="0"/>
              </a:rPr>
              <a:t>Basic definitions and metrics</a:t>
            </a:r>
          </a:p>
          <a:p>
            <a:pPr marL="288925" indent="-288925" eaLnBrk="1" hangingPunct="1"/>
            <a:r>
              <a:rPr lang="en-US" sz="3600" smtClean="0">
                <a:cs typeface="Times New Roman" pitchFamily="18" charset="0"/>
              </a:rPr>
              <a:t>Examples of some theoretical models</a:t>
            </a:r>
          </a:p>
          <a:p>
            <a:pPr marL="288925" indent="-288925" eaLnBrk="1" hangingPunct="1"/>
            <a:endParaRPr lang="en-US" sz="3600" smtClean="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2"/>
          <p:cNvSpPr>
            <a:spLocks noGrp="1"/>
          </p:cNvSpPr>
          <p:nvPr>
            <p:ph type="ftr" sz="quarter" idx="10"/>
          </p:nvPr>
        </p:nvSpPr>
        <p:spPr>
          <a:noFill/>
        </p:spPr>
        <p:txBody>
          <a:bodyPr/>
          <a:lstStyle/>
          <a:p>
            <a:r>
              <a:rPr lang="en-US" smtClean="0"/>
              <a:t>Operations  --  Prof. Juran</a:t>
            </a:r>
          </a:p>
        </p:txBody>
      </p:sp>
      <p:sp>
        <p:nvSpPr>
          <p:cNvPr id="15363" name="Slide Number Placeholder 3"/>
          <p:cNvSpPr>
            <a:spLocks noGrp="1"/>
          </p:cNvSpPr>
          <p:nvPr>
            <p:ph type="sldNum" sz="quarter" idx="11"/>
          </p:nvPr>
        </p:nvSpPr>
        <p:spPr>
          <a:noFill/>
        </p:spPr>
        <p:txBody>
          <a:bodyPr/>
          <a:lstStyle/>
          <a:p>
            <a:fld id="{AA233807-BCB2-40FC-BEAC-B5A11F6B1733}" type="slidenum">
              <a:rPr lang="en-US" smtClean="0"/>
              <a:pPr/>
              <a:t>3</a:t>
            </a:fld>
            <a:endParaRPr lang="en-US" smtClean="0"/>
          </a:p>
        </p:txBody>
      </p:sp>
      <p:sp>
        <p:nvSpPr>
          <p:cNvPr id="15364"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15365" name="Rectangle 3"/>
          <p:cNvSpPr>
            <a:spLocks noGrp="1" noChangeArrowheads="1"/>
          </p:cNvSpPr>
          <p:nvPr>
            <p:ph type="title"/>
          </p:nvPr>
        </p:nvSpPr>
        <p:spPr/>
        <p:txBody>
          <a:bodyPr/>
          <a:lstStyle/>
          <a:p>
            <a:pPr eaLnBrk="1" hangingPunct="1"/>
            <a:r>
              <a:rPr lang="en-US" smtClean="0"/>
              <a:t>Basic Queueing Theory</a:t>
            </a:r>
          </a:p>
        </p:txBody>
      </p:sp>
      <p:sp>
        <p:nvSpPr>
          <p:cNvPr id="15366" name="Rectangle 4"/>
          <p:cNvSpPr>
            <a:spLocks noChangeArrowheads="1"/>
          </p:cNvSpPr>
          <p:nvPr/>
        </p:nvSpPr>
        <p:spPr bwMode="auto">
          <a:xfrm>
            <a:off x="685800" y="1752600"/>
            <a:ext cx="7696200" cy="3444875"/>
          </a:xfrm>
          <a:prstGeom prst="rect">
            <a:avLst/>
          </a:prstGeom>
          <a:noFill/>
          <a:ln w="9525">
            <a:noFill/>
            <a:miter lim="800000"/>
            <a:headEnd/>
            <a:tailEnd/>
          </a:ln>
        </p:spPr>
        <p:txBody>
          <a:bodyPr>
            <a:spAutoFit/>
          </a:bodyPr>
          <a:lstStyle/>
          <a:p>
            <a:pPr algn="l"/>
            <a:r>
              <a:rPr lang="en-US" sz="2000">
                <a:cs typeface="Times New Roman" pitchFamily="18" charset="0"/>
              </a:rPr>
              <a:t>A set of mathematical tools for the analysis of probabilistic systems of customers and servers. </a:t>
            </a:r>
          </a:p>
          <a:p>
            <a:pPr algn="l"/>
            <a:endParaRPr lang="en-US" sz="2000">
              <a:cs typeface="Times New Roman" pitchFamily="18" charset="0"/>
            </a:endParaRPr>
          </a:p>
          <a:p>
            <a:pPr algn="l"/>
            <a:r>
              <a:rPr lang="en-US" sz="2000">
                <a:cs typeface="Times New Roman" pitchFamily="18" charset="0"/>
              </a:rPr>
              <a:t>Can be traced to the work of A. K. Erlang, a Danish mathematician who studied telephone traffic congestion in the first decade of the 20th century. </a:t>
            </a:r>
          </a:p>
          <a:p>
            <a:pPr algn="l"/>
            <a:endParaRPr lang="en-US" sz="2000">
              <a:cs typeface="Times New Roman" pitchFamily="18" charset="0"/>
            </a:endParaRPr>
          </a:p>
          <a:p>
            <a:pPr algn="l"/>
            <a:r>
              <a:rPr lang="en-US" sz="2000">
                <a:cs typeface="Times New Roman" pitchFamily="18" charset="0"/>
              </a:rPr>
              <a:t>Applications:</a:t>
            </a:r>
          </a:p>
          <a:p>
            <a:pPr lvl="1" algn="l"/>
            <a:r>
              <a:rPr lang="en-US" sz="2000">
                <a:cs typeface="Times New Roman" pitchFamily="18" charset="0"/>
              </a:rPr>
              <a:t>Service Operations</a:t>
            </a:r>
          </a:p>
          <a:p>
            <a:pPr lvl="1" algn="l"/>
            <a:r>
              <a:rPr lang="en-US" sz="2000">
                <a:cs typeface="Times New Roman" pitchFamily="18" charset="0"/>
              </a:rPr>
              <a:t>Manufacturing</a:t>
            </a:r>
          </a:p>
          <a:p>
            <a:pPr lvl="1" algn="l"/>
            <a:r>
              <a:rPr lang="en-US" sz="2000">
                <a:cs typeface="Times New Roman" pitchFamily="18" charset="0"/>
              </a:rPr>
              <a:t>Systems Analysis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1"/>
          <p:cNvSpPr>
            <a:spLocks noGrp="1"/>
          </p:cNvSpPr>
          <p:nvPr>
            <p:ph type="ftr" sz="quarter" idx="10"/>
          </p:nvPr>
        </p:nvSpPr>
        <p:spPr>
          <a:noFill/>
        </p:spPr>
        <p:txBody>
          <a:bodyPr/>
          <a:lstStyle/>
          <a:p>
            <a:r>
              <a:rPr lang="en-US" smtClean="0"/>
              <a:t>Operations  --  Prof. Juran</a:t>
            </a:r>
          </a:p>
        </p:txBody>
      </p:sp>
      <p:sp>
        <p:nvSpPr>
          <p:cNvPr id="16387" name="Slide Number Placeholder 2"/>
          <p:cNvSpPr>
            <a:spLocks noGrp="1"/>
          </p:cNvSpPr>
          <p:nvPr>
            <p:ph type="sldNum" sz="quarter" idx="11"/>
          </p:nvPr>
        </p:nvSpPr>
        <p:spPr>
          <a:noFill/>
        </p:spPr>
        <p:txBody>
          <a:bodyPr/>
          <a:lstStyle/>
          <a:p>
            <a:fld id="{E9CCF5B9-ABC9-4A14-B125-808D909F9880}" type="slidenum">
              <a:rPr lang="en-US" smtClean="0"/>
              <a:pPr/>
              <a:t>4</a:t>
            </a:fld>
            <a:endParaRPr lang="en-US" smtClean="0"/>
          </a:p>
        </p:txBody>
      </p:sp>
      <p:pic>
        <p:nvPicPr>
          <p:cNvPr id="16388" name="Picture 3"/>
          <p:cNvPicPr>
            <a:picLocks noChangeAspect="1" noChangeArrowheads="1"/>
          </p:cNvPicPr>
          <p:nvPr/>
        </p:nvPicPr>
        <p:blipFill>
          <a:blip r:embed="rId3" cstate="print"/>
          <a:srcRect/>
          <a:stretch>
            <a:fillRect/>
          </a:stretch>
        </p:blipFill>
        <p:spPr bwMode="auto">
          <a:xfrm>
            <a:off x="457200" y="1487488"/>
            <a:ext cx="8229600" cy="3998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17411"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17412" name="Rectangle 4"/>
          <p:cNvSpPr>
            <a:spLocks noGrp="1" noChangeArrowheads="1"/>
          </p:cNvSpPr>
          <p:nvPr>
            <p:ph type="title"/>
          </p:nvPr>
        </p:nvSpPr>
        <p:spPr>
          <a:xfrm>
            <a:off x="685800" y="381000"/>
            <a:ext cx="7772400" cy="609600"/>
          </a:xfrm>
          <a:noFill/>
        </p:spPr>
        <p:txBody>
          <a:bodyPr lIns="90488" tIns="44450" rIns="90488" bIns="44450" anchor="b"/>
          <a:lstStyle/>
          <a:p>
            <a:r>
              <a:rPr lang="en-US" sz="3600" smtClean="0"/>
              <a:t>Components of a Queuing System</a:t>
            </a:r>
          </a:p>
        </p:txBody>
      </p:sp>
      <p:grpSp>
        <p:nvGrpSpPr>
          <p:cNvPr id="17413" name="Group 5"/>
          <p:cNvGrpSpPr>
            <a:grpSpLocks/>
          </p:cNvGrpSpPr>
          <p:nvPr/>
        </p:nvGrpSpPr>
        <p:grpSpPr bwMode="auto">
          <a:xfrm>
            <a:off x="457200" y="1295400"/>
            <a:ext cx="8231188" cy="4648200"/>
            <a:chOff x="793" y="1058"/>
            <a:chExt cx="4776" cy="2494"/>
          </a:xfrm>
        </p:grpSpPr>
        <p:sp>
          <p:nvSpPr>
            <p:cNvPr id="17414" name="Rectangle 6"/>
            <p:cNvSpPr>
              <a:spLocks noChangeArrowheads="1"/>
            </p:cNvSpPr>
            <p:nvPr/>
          </p:nvSpPr>
          <p:spPr bwMode="auto">
            <a:xfrm>
              <a:off x="793" y="2162"/>
              <a:ext cx="1303" cy="244"/>
            </a:xfrm>
            <a:prstGeom prst="rect">
              <a:avLst/>
            </a:prstGeom>
            <a:noFill/>
            <a:ln w="9525">
              <a:noFill/>
              <a:miter lim="800000"/>
              <a:headEnd/>
              <a:tailEnd/>
            </a:ln>
          </p:spPr>
          <p:txBody>
            <a:bodyPr wrap="none" lIns="90488" tIns="44450" rIns="90488" bIns="44450">
              <a:spAutoFit/>
            </a:bodyPr>
            <a:lstStyle/>
            <a:p>
              <a:pPr algn="l" eaLnBrk="0" hangingPunct="0"/>
              <a:r>
                <a:rPr lang="en-US"/>
                <a:t>Arrival Process</a:t>
              </a:r>
            </a:p>
          </p:txBody>
        </p:sp>
        <p:grpSp>
          <p:nvGrpSpPr>
            <p:cNvPr id="17415" name="Group 7"/>
            <p:cNvGrpSpPr>
              <a:grpSpLocks/>
            </p:cNvGrpSpPr>
            <p:nvPr/>
          </p:nvGrpSpPr>
          <p:grpSpPr bwMode="auto">
            <a:xfrm>
              <a:off x="3888" y="1712"/>
              <a:ext cx="432" cy="1290"/>
              <a:chOff x="3744" y="1712"/>
              <a:chExt cx="432" cy="1290"/>
            </a:xfrm>
          </p:grpSpPr>
          <p:sp>
            <p:nvSpPr>
              <p:cNvPr id="17434" name="Freeform 8"/>
              <p:cNvSpPr>
                <a:spLocks/>
              </p:cNvSpPr>
              <p:nvPr/>
            </p:nvSpPr>
            <p:spPr bwMode="auto">
              <a:xfrm>
                <a:off x="3865" y="2479"/>
                <a:ext cx="218" cy="360"/>
              </a:xfrm>
              <a:custGeom>
                <a:avLst/>
                <a:gdLst>
                  <a:gd name="T0" fmla="*/ 29 w 290"/>
                  <a:gd name="T1" fmla="*/ 227 h 521"/>
                  <a:gd name="T2" fmla="*/ 23 w 290"/>
                  <a:gd name="T3" fmla="*/ 224 h 521"/>
                  <a:gd name="T4" fmla="*/ 14 w 290"/>
                  <a:gd name="T5" fmla="*/ 222 h 521"/>
                  <a:gd name="T6" fmla="*/ 11 w 290"/>
                  <a:gd name="T7" fmla="*/ 214 h 521"/>
                  <a:gd name="T8" fmla="*/ 41 w 290"/>
                  <a:gd name="T9" fmla="*/ 203 h 521"/>
                  <a:gd name="T10" fmla="*/ 10 w 290"/>
                  <a:gd name="T11" fmla="*/ 75 h 521"/>
                  <a:gd name="T12" fmla="*/ 13 w 290"/>
                  <a:gd name="T13" fmla="*/ 74 h 521"/>
                  <a:gd name="T14" fmla="*/ 14 w 290"/>
                  <a:gd name="T15" fmla="*/ 71 h 521"/>
                  <a:gd name="T16" fmla="*/ 91 w 290"/>
                  <a:gd name="T17" fmla="*/ 68 h 521"/>
                  <a:gd name="T18" fmla="*/ 86 w 290"/>
                  <a:gd name="T19" fmla="*/ 49 h 521"/>
                  <a:gd name="T20" fmla="*/ 77 w 290"/>
                  <a:gd name="T21" fmla="*/ 48 h 521"/>
                  <a:gd name="T22" fmla="*/ 74 w 290"/>
                  <a:gd name="T23" fmla="*/ 43 h 521"/>
                  <a:gd name="T24" fmla="*/ 68 w 290"/>
                  <a:gd name="T25" fmla="*/ 40 h 521"/>
                  <a:gd name="T26" fmla="*/ 67 w 290"/>
                  <a:gd name="T27" fmla="*/ 35 h 521"/>
                  <a:gd name="T28" fmla="*/ 62 w 290"/>
                  <a:gd name="T29" fmla="*/ 31 h 521"/>
                  <a:gd name="T30" fmla="*/ 65 w 290"/>
                  <a:gd name="T31" fmla="*/ 23 h 521"/>
                  <a:gd name="T32" fmla="*/ 65 w 290"/>
                  <a:gd name="T33" fmla="*/ 21 h 521"/>
                  <a:gd name="T34" fmla="*/ 65 w 290"/>
                  <a:gd name="T35" fmla="*/ 19 h 521"/>
                  <a:gd name="T36" fmla="*/ 68 w 290"/>
                  <a:gd name="T37" fmla="*/ 14 h 521"/>
                  <a:gd name="T38" fmla="*/ 77 w 290"/>
                  <a:gd name="T39" fmla="*/ 10 h 521"/>
                  <a:gd name="T40" fmla="*/ 76 w 290"/>
                  <a:gd name="T41" fmla="*/ 6 h 521"/>
                  <a:gd name="T42" fmla="*/ 83 w 290"/>
                  <a:gd name="T43" fmla="*/ 4 h 521"/>
                  <a:gd name="T44" fmla="*/ 86 w 290"/>
                  <a:gd name="T45" fmla="*/ 1 h 521"/>
                  <a:gd name="T46" fmla="*/ 92 w 290"/>
                  <a:gd name="T47" fmla="*/ 3 h 521"/>
                  <a:gd name="T48" fmla="*/ 101 w 290"/>
                  <a:gd name="T49" fmla="*/ 0 h 521"/>
                  <a:gd name="T50" fmla="*/ 113 w 290"/>
                  <a:gd name="T51" fmla="*/ 1 h 521"/>
                  <a:gd name="T52" fmla="*/ 120 w 290"/>
                  <a:gd name="T53" fmla="*/ 1 h 521"/>
                  <a:gd name="T54" fmla="*/ 131 w 290"/>
                  <a:gd name="T55" fmla="*/ 3 h 521"/>
                  <a:gd name="T56" fmla="*/ 135 w 290"/>
                  <a:gd name="T57" fmla="*/ 8 h 521"/>
                  <a:gd name="T58" fmla="*/ 139 w 290"/>
                  <a:gd name="T59" fmla="*/ 11 h 521"/>
                  <a:gd name="T60" fmla="*/ 143 w 290"/>
                  <a:gd name="T61" fmla="*/ 14 h 521"/>
                  <a:gd name="T62" fmla="*/ 149 w 290"/>
                  <a:gd name="T63" fmla="*/ 19 h 521"/>
                  <a:gd name="T64" fmla="*/ 153 w 290"/>
                  <a:gd name="T65" fmla="*/ 21 h 521"/>
                  <a:gd name="T66" fmla="*/ 156 w 290"/>
                  <a:gd name="T67" fmla="*/ 28 h 521"/>
                  <a:gd name="T68" fmla="*/ 156 w 290"/>
                  <a:gd name="T69" fmla="*/ 46 h 521"/>
                  <a:gd name="T70" fmla="*/ 153 w 290"/>
                  <a:gd name="T71" fmla="*/ 49 h 521"/>
                  <a:gd name="T72" fmla="*/ 149 w 290"/>
                  <a:gd name="T73" fmla="*/ 56 h 521"/>
                  <a:gd name="T74" fmla="*/ 139 w 290"/>
                  <a:gd name="T75" fmla="*/ 57 h 521"/>
                  <a:gd name="T76" fmla="*/ 132 w 290"/>
                  <a:gd name="T77" fmla="*/ 68 h 521"/>
                  <a:gd name="T78" fmla="*/ 204 w 290"/>
                  <a:gd name="T79" fmla="*/ 71 h 521"/>
                  <a:gd name="T80" fmla="*/ 204 w 290"/>
                  <a:gd name="T81" fmla="*/ 74 h 521"/>
                  <a:gd name="T82" fmla="*/ 207 w 290"/>
                  <a:gd name="T83" fmla="*/ 75 h 521"/>
                  <a:gd name="T84" fmla="*/ 176 w 290"/>
                  <a:gd name="T85" fmla="*/ 203 h 521"/>
                  <a:gd name="T86" fmla="*/ 206 w 290"/>
                  <a:gd name="T87" fmla="*/ 214 h 521"/>
                  <a:gd name="T88" fmla="*/ 204 w 290"/>
                  <a:gd name="T89" fmla="*/ 222 h 521"/>
                  <a:gd name="T90" fmla="*/ 195 w 290"/>
                  <a:gd name="T91" fmla="*/ 224 h 521"/>
                  <a:gd name="T92" fmla="*/ 189 w 290"/>
                  <a:gd name="T93" fmla="*/ 227 h 521"/>
                  <a:gd name="T94" fmla="*/ 176 w 290"/>
                  <a:gd name="T95" fmla="*/ 239 h 521"/>
                  <a:gd name="T96" fmla="*/ 111 w 290"/>
                  <a:gd name="T97" fmla="*/ 359 h 521"/>
                  <a:gd name="T98" fmla="*/ 108 w 290"/>
                  <a:gd name="T99" fmla="*/ 230 h 521"/>
                  <a:gd name="T100" fmla="*/ 106 w 290"/>
                  <a:gd name="T101" fmla="*/ 231 h 521"/>
                  <a:gd name="T102" fmla="*/ 41 w 290"/>
                  <a:gd name="T103" fmla="*/ 341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FCFEB9"/>
              </a:solidFill>
              <a:ln w="12700" cap="rnd" cmpd="sng">
                <a:solidFill>
                  <a:srgbClr val="000000"/>
                </a:solidFill>
                <a:prstDash val="solid"/>
                <a:round/>
                <a:headEnd type="none" w="sm" len="sm"/>
                <a:tailEnd type="none" w="sm" len="sm"/>
              </a:ln>
            </p:spPr>
            <p:txBody>
              <a:bodyPr/>
              <a:lstStyle/>
              <a:p>
                <a:endParaRPr lang="en-US"/>
              </a:p>
            </p:txBody>
          </p:sp>
          <p:sp>
            <p:nvSpPr>
              <p:cNvPr id="17435" name="Oval 9"/>
              <p:cNvSpPr>
                <a:spLocks noChangeArrowheads="1"/>
              </p:cNvSpPr>
              <p:nvPr/>
            </p:nvSpPr>
            <p:spPr bwMode="auto">
              <a:xfrm>
                <a:off x="3958" y="2410"/>
                <a:ext cx="30" cy="27"/>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17436" name="Oval 10"/>
              <p:cNvSpPr>
                <a:spLocks noChangeArrowheads="1"/>
              </p:cNvSpPr>
              <p:nvPr/>
            </p:nvSpPr>
            <p:spPr bwMode="auto">
              <a:xfrm>
                <a:off x="3958" y="2343"/>
                <a:ext cx="30" cy="28"/>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17437" name="Oval 11"/>
              <p:cNvSpPr>
                <a:spLocks noChangeArrowheads="1"/>
              </p:cNvSpPr>
              <p:nvPr/>
            </p:nvSpPr>
            <p:spPr bwMode="auto">
              <a:xfrm>
                <a:off x="3958" y="2277"/>
                <a:ext cx="30" cy="27"/>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17438" name="Freeform 12"/>
              <p:cNvSpPr>
                <a:spLocks/>
              </p:cNvSpPr>
              <p:nvPr/>
            </p:nvSpPr>
            <p:spPr bwMode="auto">
              <a:xfrm>
                <a:off x="3865" y="1881"/>
                <a:ext cx="218" cy="360"/>
              </a:xfrm>
              <a:custGeom>
                <a:avLst/>
                <a:gdLst>
                  <a:gd name="T0" fmla="*/ 29 w 290"/>
                  <a:gd name="T1" fmla="*/ 227 h 521"/>
                  <a:gd name="T2" fmla="*/ 23 w 290"/>
                  <a:gd name="T3" fmla="*/ 224 h 521"/>
                  <a:gd name="T4" fmla="*/ 14 w 290"/>
                  <a:gd name="T5" fmla="*/ 222 h 521"/>
                  <a:gd name="T6" fmla="*/ 11 w 290"/>
                  <a:gd name="T7" fmla="*/ 214 h 521"/>
                  <a:gd name="T8" fmla="*/ 41 w 290"/>
                  <a:gd name="T9" fmla="*/ 203 h 521"/>
                  <a:gd name="T10" fmla="*/ 10 w 290"/>
                  <a:gd name="T11" fmla="*/ 75 h 521"/>
                  <a:gd name="T12" fmla="*/ 13 w 290"/>
                  <a:gd name="T13" fmla="*/ 74 h 521"/>
                  <a:gd name="T14" fmla="*/ 14 w 290"/>
                  <a:gd name="T15" fmla="*/ 71 h 521"/>
                  <a:gd name="T16" fmla="*/ 91 w 290"/>
                  <a:gd name="T17" fmla="*/ 68 h 521"/>
                  <a:gd name="T18" fmla="*/ 86 w 290"/>
                  <a:gd name="T19" fmla="*/ 49 h 521"/>
                  <a:gd name="T20" fmla="*/ 77 w 290"/>
                  <a:gd name="T21" fmla="*/ 48 h 521"/>
                  <a:gd name="T22" fmla="*/ 74 w 290"/>
                  <a:gd name="T23" fmla="*/ 43 h 521"/>
                  <a:gd name="T24" fmla="*/ 68 w 290"/>
                  <a:gd name="T25" fmla="*/ 40 h 521"/>
                  <a:gd name="T26" fmla="*/ 67 w 290"/>
                  <a:gd name="T27" fmla="*/ 35 h 521"/>
                  <a:gd name="T28" fmla="*/ 62 w 290"/>
                  <a:gd name="T29" fmla="*/ 31 h 521"/>
                  <a:gd name="T30" fmla="*/ 65 w 290"/>
                  <a:gd name="T31" fmla="*/ 23 h 521"/>
                  <a:gd name="T32" fmla="*/ 65 w 290"/>
                  <a:gd name="T33" fmla="*/ 21 h 521"/>
                  <a:gd name="T34" fmla="*/ 65 w 290"/>
                  <a:gd name="T35" fmla="*/ 19 h 521"/>
                  <a:gd name="T36" fmla="*/ 68 w 290"/>
                  <a:gd name="T37" fmla="*/ 14 h 521"/>
                  <a:gd name="T38" fmla="*/ 77 w 290"/>
                  <a:gd name="T39" fmla="*/ 10 h 521"/>
                  <a:gd name="T40" fmla="*/ 76 w 290"/>
                  <a:gd name="T41" fmla="*/ 6 h 521"/>
                  <a:gd name="T42" fmla="*/ 83 w 290"/>
                  <a:gd name="T43" fmla="*/ 4 h 521"/>
                  <a:gd name="T44" fmla="*/ 86 w 290"/>
                  <a:gd name="T45" fmla="*/ 1 h 521"/>
                  <a:gd name="T46" fmla="*/ 92 w 290"/>
                  <a:gd name="T47" fmla="*/ 3 h 521"/>
                  <a:gd name="T48" fmla="*/ 101 w 290"/>
                  <a:gd name="T49" fmla="*/ 0 h 521"/>
                  <a:gd name="T50" fmla="*/ 113 w 290"/>
                  <a:gd name="T51" fmla="*/ 1 h 521"/>
                  <a:gd name="T52" fmla="*/ 120 w 290"/>
                  <a:gd name="T53" fmla="*/ 1 h 521"/>
                  <a:gd name="T54" fmla="*/ 131 w 290"/>
                  <a:gd name="T55" fmla="*/ 3 h 521"/>
                  <a:gd name="T56" fmla="*/ 135 w 290"/>
                  <a:gd name="T57" fmla="*/ 8 h 521"/>
                  <a:gd name="T58" fmla="*/ 139 w 290"/>
                  <a:gd name="T59" fmla="*/ 11 h 521"/>
                  <a:gd name="T60" fmla="*/ 143 w 290"/>
                  <a:gd name="T61" fmla="*/ 14 h 521"/>
                  <a:gd name="T62" fmla="*/ 149 w 290"/>
                  <a:gd name="T63" fmla="*/ 19 h 521"/>
                  <a:gd name="T64" fmla="*/ 153 w 290"/>
                  <a:gd name="T65" fmla="*/ 21 h 521"/>
                  <a:gd name="T66" fmla="*/ 156 w 290"/>
                  <a:gd name="T67" fmla="*/ 28 h 521"/>
                  <a:gd name="T68" fmla="*/ 156 w 290"/>
                  <a:gd name="T69" fmla="*/ 46 h 521"/>
                  <a:gd name="T70" fmla="*/ 153 w 290"/>
                  <a:gd name="T71" fmla="*/ 49 h 521"/>
                  <a:gd name="T72" fmla="*/ 149 w 290"/>
                  <a:gd name="T73" fmla="*/ 56 h 521"/>
                  <a:gd name="T74" fmla="*/ 139 w 290"/>
                  <a:gd name="T75" fmla="*/ 57 h 521"/>
                  <a:gd name="T76" fmla="*/ 132 w 290"/>
                  <a:gd name="T77" fmla="*/ 68 h 521"/>
                  <a:gd name="T78" fmla="*/ 204 w 290"/>
                  <a:gd name="T79" fmla="*/ 71 h 521"/>
                  <a:gd name="T80" fmla="*/ 204 w 290"/>
                  <a:gd name="T81" fmla="*/ 74 h 521"/>
                  <a:gd name="T82" fmla="*/ 207 w 290"/>
                  <a:gd name="T83" fmla="*/ 75 h 521"/>
                  <a:gd name="T84" fmla="*/ 176 w 290"/>
                  <a:gd name="T85" fmla="*/ 203 h 521"/>
                  <a:gd name="T86" fmla="*/ 206 w 290"/>
                  <a:gd name="T87" fmla="*/ 214 h 521"/>
                  <a:gd name="T88" fmla="*/ 204 w 290"/>
                  <a:gd name="T89" fmla="*/ 222 h 521"/>
                  <a:gd name="T90" fmla="*/ 195 w 290"/>
                  <a:gd name="T91" fmla="*/ 224 h 521"/>
                  <a:gd name="T92" fmla="*/ 189 w 290"/>
                  <a:gd name="T93" fmla="*/ 227 h 521"/>
                  <a:gd name="T94" fmla="*/ 176 w 290"/>
                  <a:gd name="T95" fmla="*/ 239 h 521"/>
                  <a:gd name="T96" fmla="*/ 111 w 290"/>
                  <a:gd name="T97" fmla="*/ 359 h 521"/>
                  <a:gd name="T98" fmla="*/ 108 w 290"/>
                  <a:gd name="T99" fmla="*/ 230 h 521"/>
                  <a:gd name="T100" fmla="*/ 106 w 290"/>
                  <a:gd name="T101" fmla="*/ 231 h 521"/>
                  <a:gd name="T102" fmla="*/ 41 w 290"/>
                  <a:gd name="T103" fmla="*/ 341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FCFEB9"/>
              </a:solidFill>
              <a:ln w="12700" cap="rnd" cmpd="sng">
                <a:solidFill>
                  <a:srgbClr val="000000"/>
                </a:solidFill>
                <a:prstDash val="solid"/>
                <a:round/>
                <a:headEnd type="none" w="sm" len="sm"/>
                <a:tailEnd type="none" w="sm" len="sm"/>
              </a:ln>
            </p:spPr>
            <p:txBody>
              <a:bodyPr/>
              <a:lstStyle/>
              <a:p>
                <a:endParaRPr lang="en-US"/>
              </a:p>
            </p:txBody>
          </p:sp>
          <p:sp>
            <p:nvSpPr>
              <p:cNvPr id="17439" name="Rectangle 13"/>
              <p:cNvSpPr>
                <a:spLocks noChangeArrowheads="1"/>
              </p:cNvSpPr>
              <p:nvPr/>
            </p:nvSpPr>
            <p:spPr bwMode="auto">
              <a:xfrm>
                <a:off x="3744" y="1712"/>
                <a:ext cx="432" cy="1290"/>
              </a:xfrm>
              <a:prstGeom prst="rect">
                <a:avLst/>
              </a:prstGeom>
              <a:noFill/>
              <a:ln w="12700">
                <a:solidFill>
                  <a:srgbClr val="FF6600"/>
                </a:solidFill>
                <a:prstDash val="sysDot"/>
                <a:miter lim="800000"/>
                <a:headEnd/>
                <a:tailEnd/>
              </a:ln>
            </p:spPr>
            <p:txBody>
              <a:bodyPr wrap="none" anchor="ctr"/>
              <a:lstStyle/>
              <a:p>
                <a:endParaRPr lang="en-US"/>
              </a:p>
            </p:txBody>
          </p:sp>
        </p:grpSp>
        <p:sp>
          <p:nvSpPr>
            <p:cNvPr id="17416" name="Rectangle 14"/>
            <p:cNvSpPr>
              <a:spLocks noChangeArrowheads="1"/>
            </p:cNvSpPr>
            <p:nvPr/>
          </p:nvSpPr>
          <p:spPr bwMode="auto">
            <a:xfrm>
              <a:off x="3780" y="1451"/>
              <a:ext cx="586" cy="211"/>
            </a:xfrm>
            <a:prstGeom prst="rect">
              <a:avLst/>
            </a:prstGeom>
            <a:noFill/>
            <a:ln w="9525">
              <a:noFill/>
              <a:miter lim="800000"/>
              <a:headEnd/>
              <a:tailEnd/>
            </a:ln>
          </p:spPr>
          <p:txBody>
            <a:bodyPr wrap="none" lIns="90488" tIns="44450" rIns="90488" bIns="44450">
              <a:spAutoFit/>
            </a:bodyPr>
            <a:lstStyle/>
            <a:p>
              <a:pPr algn="l" eaLnBrk="0" hangingPunct="0"/>
              <a:r>
                <a:rPr lang="en-US" sz="2000"/>
                <a:t>Servers</a:t>
              </a:r>
              <a:endParaRPr lang="en-US" sz="2000">
                <a:latin typeface="Times New Roman" pitchFamily="18" charset="0"/>
              </a:endParaRPr>
            </a:p>
          </p:txBody>
        </p:sp>
        <p:sp>
          <p:nvSpPr>
            <p:cNvPr id="17417" name="Freeform 15"/>
            <p:cNvSpPr>
              <a:spLocks/>
            </p:cNvSpPr>
            <p:nvPr/>
          </p:nvSpPr>
          <p:spPr bwMode="auto">
            <a:xfrm>
              <a:off x="2202" y="2147"/>
              <a:ext cx="218" cy="360"/>
            </a:xfrm>
            <a:custGeom>
              <a:avLst/>
              <a:gdLst>
                <a:gd name="T0" fmla="*/ 29 w 290"/>
                <a:gd name="T1" fmla="*/ 227 h 521"/>
                <a:gd name="T2" fmla="*/ 23 w 290"/>
                <a:gd name="T3" fmla="*/ 224 h 521"/>
                <a:gd name="T4" fmla="*/ 14 w 290"/>
                <a:gd name="T5" fmla="*/ 222 h 521"/>
                <a:gd name="T6" fmla="*/ 11 w 290"/>
                <a:gd name="T7" fmla="*/ 214 h 521"/>
                <a:gd name="T8" fmla="*/ 41 w 290"/>
                <a:gd name="T9" fmla="*/ 203 h 521"/>
                <a:gd name="T10" fmla="*/ 10 w 290"/>
                <a:gd name="T11" fmla="*/ 75 h 521"/>
                <a:gd name="T12" fmla="*/ 13 w 290"/>
                <a:gd name="T13" fmla="*/ 74 h 521"/>
                <a:gd name="T14" fmla="*/ 14 w 290"/>
                <a:gd name="T15" fmla="*/ 71 h 521"/>
                <a:gd name="T16" fmla="*/ 91 w 290"/>
                <a:gd name="T17" fmla="*/ 68 h 521"/>
                <a:gd name="T18" fmla="*/ 86 w 290"/>
                <a:gd name="T19" fmla="*/ 49 h 521"/>
                <a:gd name="T20" fmla="*/ 77 w 290"/>
                <a:gd name="T21" fmla="*/ 48 h 521"/>
                <a:gd name="T22" fmla="*/ 74 w 290"/>
                <a:gd name="T23" fmla="*/ 43 h 521"/>
                <a:gd name="T24" fmla="*/ 68 w 290"/>
                <a:gd name="T25" fmla="*/ 40 h 521"/>
                <a:gd name="T26" fmla="*/ 67 w 290"/>
                <a:gd name="T27" fmla="*/ 35 h 521"/>
                <a:gd name="T28" fmla="*/ 62 w 290"/>
                <a:gd name="T29" fmla="*/ 31 h 521"/>
                <a:gd name="T30" fmla="*/ 65 w 290"/>
                <a:gd name="T31" fmla="*/ 23 h 521"/>
                <a:gd name="T32" fmla="*/ 65 w 290"/>
                <a:gd name="T33" fmla="*/ 21 h 521"/>
                <a:gd name="T34" fmla="*/ 65 w 290"/>
                <a:gd name="T35" fmla="*/ 19 h 521"/>
                <a:gd name="T36" fmla="*/ 68 w 290"/>
                <a:gd name="T37" fmla="*/ 14 h 521"/>
                <a:gd name="T38" fmla="*/ 77 w 290"/>
                <a:gd name="T39" fmla="*/ 10 h 521"/>
                <a:gd name="T40" fmla="*/ 76 w 290"/>
                <a:gd name="T41" fmla="*/ 6 h 521"/>
                <a:gd name="T42" fmla="*/ 83 w 290"/>
                <a:gd name="T43" fmla="*/ 4 h 521"/>
                <a:gd name="T44" fmla="*/ 86 w 290"/>
                <a:gd name="T45" fmla="*/ 1 h 521"/>
                <a:gd name="T46" fmla="*/ 92 w 290"/>
                <a:gd name="T47" fmla="*/ 3 h 521"/>
                <a:gd name="T48" fmla="*/ 101 w 290"/>
                <a:gd name="T49" fmla="*/ 0 h 521"/>
                <a:gd name="T50" fmla="*/ 113 w 290"/>
                <a:gd name="T51" fmla="*/ 1 h 521"/>
                <a:gd name="T52" fmla="*/ 120 w 290"/>
                <a:gd name="T53" fmla="*/ 1 h 521"/>
                <a:gd name="T54" fmla="*/ 131 w 290"/>
                <a:gd name="T55" fmla="*/ 3 h 521"/>
                <a:gd name="T56" fmla="*/ 135 w 290"/>
                <a:gd name="T57" fmla="*/ 8 h 521"/>
                <a:gd name="T58" fmla="*/ 139 w 290"/>
                <a:gd name="T59" fmla="*/ 11 h 521"/>
                <a:gd name="T60" fmla="*/ 143 w 290"/>
                <a:gd name="T61" fmla="*/ 14 h 521"/>
                <a:gd name="T62" fmla="*/ 149 w 290"/>
                <a:gd name="T63" fmla="*/ 19 h 521"/>
                <a:gd name="T64" fmla="*/ 153 w 290"/>
                <a:gd name="T65" fmla="*/ 21 h 521"/>
                <a:gd name="T66" fmla="*/ 156 w 290"/>
                <a:gd name="T67" fmla="*/ 28 h 521"/>
                <a:gd name="T68" fmla="*/ 156 w 290"/>
                <a:gd name="T69" fmla="*/ 46 h 521"/>
                <a:gd name="T70" fmla="*/ 153 w 290"/>
                <a:gd name="T71" fmla="*/ 49 h 521"/>
                <a:gd name="T72" fmla="*/ 149 w 290"/>
                <a:gd name="T73" fmla="*/ 56 h 521"/>
                <a:gd name="T74" fmla="*/ 139 w 290"/>
                <a:gd name="T75" fmla="*/ 57 h 521"/>
                <a:gd name="T76" fmla="*/ 132 w 290"/>
                <a:gd name="T77" fmla="*/ 68 h 521"/>
                <a:gd name="T78" fmla="*/ 204 w 290"/>
                <a:gd name="T79" fmla="*/ 71 h 521"/>
                <a:gd name="T80" fmla="*/ 204 w 290"/>
                <a:gd name="T81" fmla="*/ 74 h 521"/>
                <a:gd name="T82" fmla="*/ 207 w 290"/>
                <a:gd name="T83" fmla="*/ 75 h 521"/>
                <a:gd name="T84" fmla="*/ 176 w 290"/>
                <a:gd name="T85" fmla="*/ 203 h 521"/>
                <a:gd name="T86" fmla="*/ 206 w 290"/>
                <a:gd name="T87" fmla="*/ 214 h 521"/>
                <a:gd name="T88" fmla="*/ 204 w 290"/>
                <a:gd name="T89" fmla="*/ 222 h 521"/>
                <a:gd name="T90" fmla="*/ 195 w 290"/>
                <a:gd name="T91" fmla="*/ 224 h 521"/>
                <a:gd name="T92" fmla="*/ 189 w 290"/>
                <a:gd name="T93" fmla="*/ 227 h 521"/>
                <a:gd name="T94" fmla="*/ 176 w 290"/>
                <a:gd name="T95" fmla="*/ 239 h 521"/>
                <a:gd name="T96" fmla="*/ 111 w 290"/>
                <a:gd name="T97" fmla="*/ 359 h 521"/>
                <a:gd name="T98" fmla="*/ 108 w 290"/>
                <a:gd name="T99" fmla="*/ 230 h 521"/>
                <a:gd name="T100" fmla="*/ 106 w 290"/>
                <a:gd name="T101" fmla="*/ 231 h 521"/>
                <a:gd name="T102" fmla="*/ 41 w 290"/>
                <a:gd name="T103" fmla="*/ 341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sp>
          <p:nvSpPr>
            <p:cNvPr id="17418" name="Freeform 16"/>
            <p:cNvSpPr>
              <a:spLocks/>
            </p:cNvSpPr>
            <p:nvPr/>
          </p:nvSpPr>
          <p:spPr bwMode="auto">
            <a:xfrm>
              <a:off x="2457" y="2147"/>
              <a:ext cx="218" cy="360"/>
            </a:xfrm>
            <a:custGeom>
              <a:avLst/>
              <a:gdLst>
                <a:gd name="T0" fmla="*/ 29 w 290"/>
                <a:gd name="T1" fmla="*/ 227 h 521"/>
                <a:gd name="T2" fmla="*/ 23 w 290"/>
                <a:gd name="T3" fmla="*/ 224 h 521"/>
                <a:gd name="T4" fmla="*/ 14 w 290"/>
                <a:gd name="T5" fmla="*/ 222 h 521"/>
                <a:gd name="T6" fmla="*/ 11 w 290"/>
                <a:gd name="T7" fmla="*/ 214 h 521"/>
                <a:gd name="T8" fmla="*/ 41 w 290"/>
                <a:gd name="T9" fmla="*/ 203 h 521"/>
                <a:gd name="T10" fmla="*/ 10 w 290"/>
                <a:gd name="T11" fmla="*/ 75 h 521"/>
                <a:gd name="T12" fmla="*/ 13 w 290"/>
                <a:gd name="T13" fmla="*/ 74 h 521"/>
                <a:gd name="T14" fmla="*/ 14 w 290"/>
                <a:gd name="T15" fmla="*/ 71 h 521"/>
                <a:gd name="T16" fmla="*/ 91 w 290"/>
                <a:gd name="T17" fmla="*/ 68 h 521"/>
                <a:gd name="T18" fmla="*/ 86 w 290"/>
                <a:gd name="T19" fmla="*/ 49 h 521"/>
                <a:gd name="T20" fmla="*/ 77 w 290"/>
                <a:gd name="T21" fmla="*/ 48 h 521"/>
                <a:gd name="T22" fmla="*/ 74 w 290"/>
                <a:gd name="T23" fmla="*/ 43 h 521"/>
                <a:gd name="T24" fmla="*/ 68 w 290"/>
                <a:gd name="T25" fmla="*/ 40 h 521"/>
                <a:gd name="T26" fmla="*/ 67 w 290"/>
                <a:gd name="T27" fmla="*/ 35 h 521"/>
                <a:gd name="T28" fmla="*/ 62 w 290"/>
                <a:gd name="T29" fmla="*/ 31 h 521"/>
                <a:gd name="T30" fmla="*/ 65 w 290"/>
                <a:gd name="T31" fmla="*/ 23 h 521"/>
                <a:gd name="T32" fmla="*/ 65 w 290"/>
                <a:gd name="T33" fmla="*/ 21 h 521"/>
                <a:gd name="T34" fmla="*/ 65 w 290"/>
                <a:gd name="T35" fmla="*/ 19 h 521"/>
                <a:gd name="T36" fmla="*/ 68 w 290"/>
                <a:gd name="T37" fmla="*/ 14 h 521"/>
                <a:gd name="T38" fmla="*/ 77 w 290"/>
                <a:gd name="T39" fmla="*/ 10 h 521"/>
                <a:gd name="T40" fmla="*/ 76 w 290"/>
                <a:gd name="T41" fmla="*/ 6 h 521"/>
                <a:gd name="T42" fmla="*/ 83 w 290"/>
                <a:gd name="T43" fmla="*/ 4 h 521"/>
                <a:gd name="T44" fmla="*/ 86 w 290"/>
                <a:gd name="T45" fmla="*/ 1 h 521"/>
                <a:gd name="T46" fmla="*/ 92 w 290"/>
                <a:gd name="T47" fmla="*/ 3 h 521"/>
                <a:gd name="T48" fmla="*/ 101 w 290"/>
                <a:gd name="T49" fmla="*/ 0 h 521"/>
                <a:gd name="T50" fmla="*/ 113 w 290"/>
                <a:gd name="T51" fmla="*/ 1 h 521"/>
                <a:gd name="T52" fmla="*/ 120 w 290"/>
                <a:gd name="T53" fmla="*/ 1 h 521"/>
                <a:gd name="T54" fmla="*/ 131 w 290"/>
                <a:gd name="T55" fmla="*/ 3 h 521"/>
                <a:gd name="T56" fmla="*/ 135 w 290"/>
                <a:gd name="T57" fmla="*/ 8 h 521"/>
                <a:gd name="T58" fmla="*/ 139 w 290"/>
                <a:gd name="T59" fmla="*/ 11 h 521"/>
                <a:gd name="T60" fmla="*/ 143 w 290"/>
                <a:gd name="T61" fmla="*/ 14 h 521"/>
                <a:gd name="T62" fmla="*/ 149 w 290"/>
                <a:gd name="T63" fmla="*/ 19 h 521"/>
                <a:gd name="T64" fmla="*/ 153 w 290"/>
                <a:gd name="T65" fmla="*/ 21 h 521"/>
                <a:gd name="T66" fmla="*/ 156 w 290"/>
                <a:gd name="T67" fmla="*/ 28 h 521"/>
                <a:gd name="T68" fmla="*/ 156 w 290"/>
                <a:gd name="T69" fmla="*/ 46 h 521"/>
                <a:gd name="T70" fmla="*/ 153 w 290"/>
                <a:gd name="T71" fmla="*/ 49 h 521"/>
                <a:gd name="T72" fmla="*/ 149 w 290"/>
                <a:gd name="T73" fmla="*/ 56 h 521"/>
                <a:gd name="T74" fmla="*/ 139 w 290"/>
                <a:gd name="T75" fmla="*/ 57 h 521"/>
                <a:gd name="T76" fmla="*/ 132 w 290"/>
                <a:gd name="T77" fmla="*/ 68 h 521"/>
                <a:gd name="T78" fmla="*/ 204 w 290"/>
                <a:gd name="T79" fmla="*/ 71 h 521"/>
                <a:gd name="T80" fmla="*/ 204 w 290"/>
                <a:gd name="T81" fmla="*/ 74 h 521"/>
                <a:gd name="T82" fmla="*/ 207 w 290"/>
                <a:gd name="T83" fmla="*/ 75 h 521"/>
                <a:gd name="T84" fmla="*/ 176 w 290"/>
                <a:gd name="T85" fmla="*/ 203 h 521"/>
                <a:gd name="T86" fmla="*/ 206 w 290"/>
                <a:gd name="T87" fmla="*/ 214 h 521"/>
                <a:gd name="T88" fmla="*/ 204 w 290"/>
                <a:gd name="T89" fmla="*/ 222 h 521"/>
                <a:gd name="T90" fmla="*/ 195 w 290"/>
                <a:gd name="T91" fmla="*/ 224 h 521"/>
                <a:gd name="T92" fmla="*/ 189 w 290"/>
                <a:gd name="T93" fmla="*/ 227 h 521"/>
                <a:gd name="T94" fmla="*/ 176 w 290"/>
                <a:gd name="T95" fmla="*/ 239 h 521"/>
                <a:gd name="T96" fmla="*/ 111 w 290"/>
                <a:gd name="T97" fmla="*/ 359 h 521"/>
                <a:gd name="T98" fmla="*/ 108 w 290"/>
                <a:gd name="T99" fmla="*/ 230 h 521"/>
                <a:gd name="T100" fmla="*/ 106 w 290"/>
                <a:gd name="T101" fmla="*/ 231 h 521"/>
                <a:gd name="T102" fmla="*/ 41 w 290"/>
                <a:gd name="T103" fmla="*/ 341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sp>
          <p:nvSpPr>
            <p:cNvPr id="17419" name="Freeform 17"/>
            <p:cNvSpPr>
              <a:spLocks/>
            </p:cNvSpPr>
            <p:nvPr/>
          </p:nvSpPr>
          <p:spPr bwMode="auto">
            <a:xfrm>
              <a:off x="3067" y="2147"/>
              <a:ext cx="218" cy="360"/>
            </a:xfrm>
            <a:custGeom>
              <a:avLst/>
              <a:gdLst>
                <a:gd name="T0" fmla="*/ 29 w 290"/>
                <a:gd name="T1" fmla="*/ 227 h 521"/>
                <a:gd name="T2" fmla="*/ 23 w 290"/>
                <a:gd name="T3" fmla="*/ 224 h 521"/>
                <a:gd name="T4" fmla="*/ 14 w 290"/>
                <a:gd name="T5" fmla="*/ 222 h 521"/>
                <a:gd name="T6" fmla="*/ 11 w 290"/>
                <a:gd name="T7" fmla="*/ 214 h 521"/>
                <a:gd name="T8" fmla="*/ 41 w 290"/>
                <a:gd name="T9" fmla="*/ 203 h 521"/>
                <a:gd name="T10" fmla="*/ 10 w 290"/>
                <a:gd name="T11" fmla="*/ 75 h 521"/>
                <a:gd name="T12" fmla="*/ 13 w 290"/>
                <a:gd name="T13" fmla="*/ 74 h 521"/>
                <a:gd name="T14" fmla="*/ 14 w 290"/>
                <a:gd name="T15" fmla="*/ 71 h 521"/>
                <a:gd name="T16" fmla="*/ 91 w 290"/>
                <a:gd name="T17" fmla="*/ 68 h 521"/>
                <a:gd name="T18" fmla="*/ 86 w 290"/>
                <a:gd name="T19" fmla="*/ 49 h 521"/>
                <a:gd name="T20" fmla="*/ 77 w 290"/>
                <a:gd name="T21" fmla="*/ 48 h 521"/>
                <a:gd name="T22" fmla="*/ 74 w 290"/>
                <a:gd name="T23" fmla="*/ 43 h 521"/>
                <a:gd name="T24" fmla="*/ 68 w 290"/>
                <a:gd name="T25" fmla="*/ 40 h 521"/>
                <a:gd name="T26" fmla="*/ 67 w 290"/>
                <a:gd name="T27" fmla="*/ 35 h 521"/>
                <a:gd name="T28" fmla="*/ 62 w 290"/>
                <a:gd name="T29" fmla="*/ 31 h 521"/>
                <a:gd name="T30" fmla="*/ 65 w 290"/>
                <a:gd name="T31" fmla="*/ 23 h 521"/>
                <a:gd name="T32" fmla="*/ 65 w 290"/>
                <a:gd name="T33" fmla="*/ 21 h 521"/>
                <a:gd name="T34" fmla="*/ 65 w 290"/>
                <a:gd name="T35" fmla="*/ 19 h 521"/>
                <a:gd name="T36" fmla="*/ 68 w 290"/>
                <a:gd name="T37" fmla="*/ 14 h 521"/>
                <a:gd name="T38" fmla="*/ 77 w 290"/>
                <a:gd name="T39" fmla="*/ 10 h 521"/>
                <a:gd name="T40" fmla="*/ 76 w 290"/>
                <a:gd name="T41" fmla="*/ 6 h 521"/>
                <a:gd name="T42" fmla="*/ 83 w 290"/>
                <a:gd name="T43" fmla="*/ 4 h 521"/>
                <a:gd name="T44" fmla="*/ 86 w 290"/>
                <a:gd name="T45" fmla="*/ 1 h 521"/>
                <a:gd name="T46" fmla="*/ 92 w 290"/>
                <a:gd name="T47" fmla="*/ 3 h 521"/>
                <a:gd name="T48" fmla="*/ 101 w 290"/>
                <a:gd name="T49" fmla="*/ 0 h 521"/>
                <a:gd name="T50" fmla="*/ 113 w 290"/>
                <a:gd name="T51" fmla="*/ 1 h 521"/>
                <a:gd name="T52" fmla="*/ 120 w 290"/>
                <a:gd name="T53" fmla="*/ 1 h 521"/>
                <a:gd name="T54" fmla="*/ 131 w 290"/>
                <a:gd name="T55" fmla="*/ 3 h 521"/>
                <a:gd name="T56" fmla="*/ 135 w 290"/>
                <a:gd name="T57" fmla="*/ 8 h 521"/>
                <a:gd name="T58" fmla="*/ 139 w 290"/>
                <a:gd name="T59" fmla="*/ 11 h 521"/>
                <a:gd name="T60" fmla="*/ 143 w 290"/>
                <a:gd name="T61" fmla="*/ 14 h 521"/>
                <a:gd name="T62" fmla="*/ 149 w 290"/>
                <a:gd name="T63" fmla="*/ 19 h 521"/>
                <a:gd name="T64" fmla="*/ 153 w 290"/>
                <a:gd name="T65" fmla="*/ 21 h 521"/>
                <a:gd name="T66" fmla="*/ 156 w 290"/>
                <a:gd name="T67" fmla="*/ 28 h 521"/>
                <a:gd name="T68" fmla="*/ 156 w 290"/>
                <a:gd name="T69" fmla="*/ 46 h 521"/>
                <a:gd name="T70" fmla="*/ 153 w 290"/>
                <a:gd name="T71" fmla="*/ 49 h 521"/>
                <a:gd name="T72" fmla="*/ 149 w 290"/>
                <a:gd name="T73" fmla="*/ 56 h 521"/>
                <a:gd name="T74" fmla="*/ 139 w 290"/>
                <a:gd name="T75" fmla="*/ 57 h 521"/>
                <a:gd name="T76" fmla="*/ 132 w 290"/>
                <a:gd name="T77" fmla="*/ 68 h 521"/>
                <a:gd name="T78" fmla="*/ 204 w 290"/>
                <a:gd name="T79" fmla="*/ 71 h 521"/>
                <a:gd name="T80" fmla="*/ 204 w 290"/>
                <a:gd name="T81" fmla="*/ 74 h 521"/>
                <a:gd name="T82" fmla="*/ 207 w 290"/>
                <a:gd name="T83" fmla="*/ 75 h 521"/>
                <a:gd name="T84" fmla="*/ 176 w 290"/>
                <a:gd name="T85" fmla="*/ 203 h 521"/>
                <a:gd name="T86" fmla="*/ 206 w 290"/>
                <a:gd name="T87" fmla="*/ 214 h 521"/>
                <a:gd name="T88" fmla="*/ 204 w 290"/>
                <a:gd name="T89" fmla="*/ 222 h 521"/>
                <a:gd name="T90" fmla="*/ 195 w 290"/>
                <a:gd name="T91" fmla="*/ 224 h 521"/>
                <a:gd name="T92" fmla="*/ 189 w 290"/>
                <a:gd name="T93" fmla="*/ 227 h 521"/>
                <a:gd name="T94" fmla="*/ 176 w 290"/>
                <a:gd name="T95" fmla="*/ 239 h 521"/>
                <a:gd name="T96" fmla="*/ 111 w 290"/>
                <a:gd name="T97" fmla="*/ 359 h 521"/>
                <a:gd name="T98" fmla="*/ 108 w 290"/>
                <a:gd name="T99" fmla="*/ 230 h 521"/>
                <a:gd name="T100" fmla="*/ 106 w 290"/>
                <a:gd name="T101" fmla="*/ 231 h 521"/>
                <a:gd name="T102" fmla="*/ 41 w 290"/>
                <a:gd name="T103" fmla="*/ 341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sp>
          <p:nvSpPr>
            <p:cNvPr id="17420" name="Freeform 18"/>
            <p:cNvSpPr>
              <a:spLocks/>
            </p:cNvSpPr>
            <p:nvPr/>
          </p:nvSpPr>
          <p:spPr bwMode="auto">
            <a:xfrm>
              <a:off x="3478" y="1896"/>
              <a:ext cx="218" cy="360"/>
            </a:xfrm>
            <a:custGeom>
              <a:avLst/>
              <a:gdLst>
                <a:gd name="T0" fmla="*/ 29 w 290"/>
                <a:gd name="T1" fmla="*/ 227 h 521"/>
                <a:gd name="T2" fmla="*/ 23 w 290"/>
                <a:gd name="T3" fmla="*/ 224 h 521"/>
                <a:gd name="T4" fmla="*/ 14 w 290"/>
                <a:gd name="T5" fmla="*/ 222 h 521"/>
                <a:gd name="T6" fmla="*/ 11 w 290"/>
                <a:gd name="T7" fmla="*/ 214 h 521"/>
                <a:gd name="T8" fmla="*/ 41 w 290"/>
                <a:gd name="T9" fmla="*/ 203 h 521"/>
                <a:gd name="T10" fmla="*/ 10 w 290"/>
                <a:gd name="T11" fmla="*/ 75 h 521"/>
                <a:gd name="T12" fmla="*/ 13 w 290"/>
                <a:gd name="T13" fmla="*/ 74 h 521"/>
                <a:gd name="T14" fmla="*/ 14 w 290"/>
                <a:gd name="T15" fmla="*/ 71 h 521"/>
                <a:gd name="T16" fmla="*/ 91 w 290"/>
                <a:gd name="T17" fmla="*/ 68 h 521"/>
                <a:gd name="T18" fmla="*/ 86 w 290"/>
                <a:gd name="T19" fmla="*/ 49 h 521"/>
                <a:gd name="T20" fmla="*/ 77 w 290"/>
                <a:gd name="T21" fmla="*/ 48 h 521"/>
                <a:gd name="T22" fmla="*/ 74 w 290"/>
                <a:gd name="T23" fmla="*/ 43 h 521"/>
                <a:gd name="T24" fmla="*/ 68 w 290"/>
                <a:gd name="T25" fmla="*/ 40 h 521"/>
                <a:gd name="T26" fmla="*/ 67 w 290"/>
                <a:gd name="T27" fmla="*/ 35 h 521"/>
                <a:gd name="T28" fmla="*/ 62 w 290"/>
                <a:gd name="T29" fmla="*/ 31 h 521"/>
                <a:gd name="T30" fmla="*/ 65 w 290"/>
                <a:gd name="T31" fmla="*/ 23 h 521"/>
                <a:gd name="T32" fmla="*/ 65 w 290"/>
                <a:gd name="T33" fmla="*/ 21 h 521"/>
                <a:gd name="T34" fmla="*/ 65 w 290"/>
                <a:gd name="T35" fmla="*/ 19 h 521"/>
                <a:gd name="T36" fmla="*/ 68 w 290"/>
                <a:gd name="T37" fmla="*/ 14 h 521"/>
                <a:gd name="T38" fmla="*/ 77 w 290"/>
                <a:gd name="T39" fmla="*/ 10 h 521"/>
                <a:gd name="T40" fmla="*/ 76 w 290"/>
                <a:gd name="T41" fmla="*/ 6 h 521"/>
                <a:gd name="T42" fmla="*/ 83 w 290"/>
                <a:gd name="T43" fmla="*/ 4 h 521"/>
                <a:gd name="T44" fmla="*/ 86 w 290"/>
                <a:gd name="T45" fmla="*/ 1 h 521"/>
                <a:gd name="T46" fmla="*/ 92 w 290"/>
                <a:gd name="T47" fmla="*/ 3 h 521"/>
                <a:gd name="T48" fmla="*/ 101 w 290"/>
                <a:gd name="T49" fmla="*/ 0 h 521"/>
                <a:gd name="T50" fmla="*/ 113 w 290"/>
                <a:gd name="T51" fmla="*/ 1 h 521"/>
                <a:gd name="T52" fmla="*/ 120 w 290"/>
                <a:gd name="T53" fmla="*/ 1 h 521"/>
                <a:gd name="T54" fmla="*/ 131 w 290"/>
                <a:gd name="T55" fmla="*/ 3 h 521"/>
                <a:gd name="T56" fmla="*/ 135 w 290"/>
                <a:gd name="T57" fmla="*/ 8 h 521"/>
                <a:gd name="T58" fmla="*/ 139 w 290"/>
                <a:gd name="T59" fmla="*/ 11 h 521"/>
                <a:gd name="T60" fmla="*/ 143 w 290"/>
                <a:gd name="T61" fmla="*/ 14 h 521"/>
                <a:gd name="T62" fmla="*/ 149 w 290"/>
                <a:gd name="T63" fmla="*/ 19 h 521"/>
                <a:gd name="T64" fmla="*/ 153 w 290"/>
                <a:gd name="T65" fmla="*/ 21 h 521"/>
                <a:gd name="T66" fmla="*/ 156 w 290"/>
                <a:gd name="T67" fmla="*/ 28 h 521"/>
                <a:gd name="T68" fmla="*/ 156 w 290"/>
                <a:gd name="T69" fmla="*/ 46 h 521"/>
                <a:gd name="T70" fmla="*/ 153 w 290"/>
                <a:gd name="T71" fmla="*/ 49 h 521"/>
                <a:gd name="T72" fmla="*/ 149 w 290"/>
                <a:gd name="T73" fmla="*/ 56 h 521"/>
                <a:gd name="T74" fmla="*/ 139 w 290"/>
                <a:gd name="T75" fmla="*/ 57 h 521"/>
                <a:gd name="T76" fmla="*/ 132 w 290"/>
                <a:gd name="T77" fmla="*/ 68 h 521"/>
                <a:gd name="T78" fmla="*/ 204 w 290"/>
                <a:gd name="T79" fmla="*/ 71 h 521"/>
                <a:gd name="T80" fmla="*/ 204 w 290"/>
                <a:gd name="T81" fmla="*/ 74 h 521"/>
                <a:gd name="T82" fmla="*/ 207 w 290"/>
                <a:gd name="T83" fmla="*/ 75 h 521"/>
                <a:gd name="T84" fmla="*/ 176 w 290"/>
                <a:gd name="T85" fmla="*/ 203 h 521"/>
                <a:gd name="T86" fmla="*/ 206 w 290"/>
                <a:gd name="T87" fmla="*/ 214 h 521"/>
                <a:gd name="T88" fmla="*/ 204 w 290"/>
                <a:gd name="T89" fmla="*/ 222 h 521"/>
                <a:gd name="T90" fmla="*/ 195 w 290"/>
                <a:gd name="T91" fmla="*/ 224 h 521"/>
                <a:gd name="T92" fmla="*/ 189 w 290"/>
                <a:gd name="T93" fmla="*/ 227 h 521"/>
                <a:gd name="T94" fmla="*/ 176 w 290"/>
                <a:gd name="T95" fmla="*/ 239 h 521"/>
                <a:gd name="T96" fmla="*/ 111 w 290"/>
                <a:gd name="T97" fmla="*/ 359 h 521"/>
                <a:gd name="T98" fmla="*/ 108 w 290"/>
                <a:gd name="T99" fmla="*/ 230 h 521"/>
                <a:gd name="T100" fmla="*/ 106 w 290"/>
                <a:gd name="T101" fmla="*/ 231 h 521"/>
                <a:gd name="T102" fmla="*/ 41 w 290"/>
                <a:gd name="T103" fmla="*/ 341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sp>
          <p:nvSpPr>
            <p:cNvPr id="17421" name="Oval 19"/>
            <p:cNvSpPr>
              <a:spLocks noChangeArrowheads="1"/>
            </p:cNvSpPr>
            <p:nvPr/>
          </p:nvSpPr>
          <p:spPr bwMode="auto">
            <a:xfrm>
              <a:off x="2713" y="2310"/>
              <a:ext cx="31" cy="28"/>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17422" name="Oval 20"/>
            <p:cNvSpPr>
              <a:spLocks noChangeArrowheads="1"/>
            </p:cNvSpPr>
            <p:nvPr/>
          </p:nvSpPr>
          <p:spPr bwMode="auto">
            <a:xfrm>
              <a:off x="2822" y="2310"/>
              <a:ext cx="30" cy="28"/>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17423" name="Oval 21"/>
            <p:cNvSpPr>
              <a:spLocks noChangeArrowheads="1"/>
            </p:cNvSpPr>
            <p:nvPr/>
          </p:nvSpPr>
          <p:spPr bwMode="auto">
            <a:xfrm>
              <a:off x="2930" y="2310"/>
              <a:ext cx="30" cy="28"/>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17424" name="Rectangle 22"/>
            <p:cNvSpPr>
              <a:spLocks noChangeArrowheads="1"/>
            </p:cNvSpPr>
            <p:nvPr/>
          </p:nvSpPr>
          <p:spPr bwMode="auto">
            <a:xfrm>
              <a:off x="2208" y="1584"/>
              <a:ext cx="955" cy="375"/>
            </a:xfrm>
            <a:prstGeom prst="rect">
              <a:avLst/>
            </a:prstGeom>
            <a:noFill/>
            <a:ln w="9525">
              <a:noFill/>
              <a:miter lim="800000"/>
              <a:headEnd/>
              <a:tailEnd/>
            </a:ln>
          </p:spPr>
          <p:txBody>
            <a:bodyPr wrap="none" lIns="90488" tIns="44450" rIns="90488" bIns="44450">
              <a:spAutoFit/>
            </a:bodyPr>
            <a:lstStyle/>
            <a:p>
              <a:pPr algn="l" eaLnBrk="0" hangingPunct="0"/>
              <a:r>
                <a:rPr lang="en-US" sz="2000"/>
                <a:t>Queue or </a:t>
              </a:r>
            </a:p>
            <a:p>
              <a:pPr algn="l" eaLnBrk="0" hangingPunct="0"/>
              <a:r>
                <a:rPr lang="en-US" sz="2000"/>
                <a:t>Waiting Line</a:t>
              </a:r>
            </a:p>
          </p:txBody>
        </p:sp>
        <p:sp>
          <p:nvSpPr>
            <p:cNvPr id="17425" name="Rectangle 23"/>
            <p:cNvSpPr>
              <a:spLocks noChangeArrowheads="1"/>
            </p:cNvSpPr>
            <p:nvPr/>
          </p:nvSpPr>
          <p:spPr bwMode="auto">
            <a:xfrm>
              <a:off x="3312" y="1413"/>
              <a:ext cx="1163" cy="1755"/>
            </a:xfrm>
            <a:prstGeom prst="rect">
              <a:avLst/>
            </a:prstGeom>
            <a:noFill/>
            <a:ln w="12700">
              <a:solidFill>
                <a:schemeClr val="tx1"/>
              </a:solidFill>
              <a:prstDash val="sysDot"/>
              <a:miter lim="800000"/>
              <a:headEnd/>
              <a:tailEnd/>
            </a:ln>
          </p:spPr>
          <p:txBody>
            <a:bodyPr wrap="none" anchor="ctr"/>
            <a:lstStyle/>
            <a:p>
              <a:endParaRPr lang="en-US"/>
            </a:p>
          </p:txBody>
        </p:sp>
        <p:sp>
          <p:nvSpPr>
            <p:cNvPr id="17426" name="Rectangle 24"/>
            <p:cNvSpPr>
              <a:spLocks noChangeArrowheads="1"/>
            </p:cNvSpPr>
            <p:nvPr/>
          </p:nvSpPr>
          <p:spPr bwMode="auto">
            <a:xfrm>
              <a:off x="3216" y="1058"/>
              <a:ext cx="1296" cy="244"/>
            </a:xfrm>
            <a:prstGeom prst="rect">
              <a:avLst/>
            </a:prstGeom>
            <a:noFill/>
            <a:ln w="9525">
              <a:noFill/>
              <a:miter lim="800000"/>
              <a:headEnd/>
              <a:tailEnd/>
            </a:ln>
          </p:spPr>
          <p:txBody>
            <a:bodyPr wrap="none" lIns="90488" tIns="44450" rIns="90488" bIns="44450">
              <a:spAutoFit/>
            </a:bodyPr>
            <a:lstStyle/>
            <a:p>
              <a:pPr algn="l" eaLnBrk="0" hangingPunct="0"/>
              <a:r>
                <a:rPr lang="en-US"/>
                <a:t>Service Process</a:t>
              </a:r>
              <a:endParaRPr lang="en-US">
                <a:latin typeface="Times New Roman" pitchFamily="18" charset="0"/>
              </a:endParaRPr>
            </a:p>
          </p:txBody>
        </p:sp>
        <p:grpSp>
          <p:nvGrpSpPr>
            <p:cNvPr id="17427" name="Group 25"/>
            <p:cNvGrpSpPr>
              <a:grpSpLocks/>
            </p:cNvGrpSpPr>
            <p:nvPr/>
          </p:nvGrpSpPr>
          <p:grpSpPr bwMode="auto">
            <a:xfrm>
              <a:off x="5022" y="2180"/>
              <a:ext cx="547" cy="423"/>
              <a:chOff x="5083" y="2408"/>
              <a:chExt cx="630" cy="521"/>
            </a:xfrm>
          </p:grpSpPr>
          <p:sp>
            <p:nvSpPr>
              <p:cNvPr id="17432" name="Freeform 26"/>
              <p:cNvSpPr>
                <a:spLocks/>
              </p:cNvSpPr>
              <p:nvPr/>
            </p:nvSpPr>
            <p:spPr bwMode="auto">
              <a:xfrm>
                <a:off x="5083" y="2408"/>
                <a:ext cx="290" cy="521"/>
              </a:xfrm>
              <a:custGeom>
                <a:avLst/>
                <a:gdLst>
                  <a:gd name="T0" fmla="*/ 38 w 290"/>
                  <a:gd name="T1" fmla="*/ 328 h 521"/>
                  <a:gd name="T2" fmla="*/ 30 w 290"/>
                  <a:gd name="T3" fmla="*/ 324 h 521"/>
                  <a:gd name="T4" fmla="*/ 18 w 290"/>
                  <a:gd name="T5" fmla="*/ 321 h 521"/>
                  <a:gd name="T6" fmla="*/ 15 w 290"/>
                  <a:gd name="T7" fmla="*/ 310 h 521"/>
                  <a:gd name="T8" fmla="*/ 55 w 290"/>
                  <a:gd name="T9" fmla="*/ 294 h 521"/>
                  <a:gd name="T10" fmla="*/ 13 w 290"/>
                  <a:gd name="T11" fmla="*/ 109 h 521"/>
                  <a:gd name="T12" fmla="*/ 17 w 290"/>
                  <a:gd name="T13" fmla="*/ 107 h 521"/>
                  <a:gd name="T14" fmla="*/ 18 w 290"/>
                  <a:gd name="T15" fmla="*/ 103 h 521"/>
                  <a:gd name="T16" fmla="*/ 121 w 290"/>
                  <a:gd name="T17" fmla="*/ 98 h 521"/>
                  <a:gd name="T18" fmla="*/ 114 w 290"/>
                  <a:gd name="T19" fmla="*/ 71 h 521"/>
                  <a:gd name="T20" fmla="*/ 103 w 290"/>
                  <a:gd name="T21" fmla="*/ 69 h 521"/>
                  <a:gd name="T22" fmla="*/ 99 w 290"/>
                  <a:gd name="T23" fmla="*/ 62 h 521"/>
                  <a:gd name="T24" fmla="*/ 91 w 290"/>
                  <a:gd name="T25" fmla="*/ 58 h 521"/>
                  <a:gd name="T26" fmla="*/ 89 w 290"/>
                  <a:gd name="T27" fmla="*/ 51 h 521"/>
                  <a:gd name="T28" fmla="*/ 82 w 290"/>
                  <a:gd name="T29" fmla="*/ 45 h 521"/>
                  <a:gd name="T30" fmla="*/ 86 w 290"/>
                  <a:gd name="T31" fmla="*/ 34 h 521"/>
                  <a:gd name="T32" fmla="*/ 86 w 290"/>
                  <a:gd name="T33" fmla="*/ 31 h 521"/>
                  <a:gd name="T34" fmla="*/ 86 w 290"/>
                  <a:gd name="T35" fmla="*/ 27 h 521"/>
                  <a:gd name="T36" fmla="*/ 91 w 290"/>
                  <a:gd name="T37" fmla="*/ 20 h 521"/>
                  <a:gd name="T38" fmla="*/ 103 w 290"/>
                  <a:gd name="T39" fmla="*/ 14 h 521"/>
                  <a:gd name="T40" fmla="*/ 101 w 290"/>
                  <a:gd name="T41" fmla="*/ 9 h 521"/>
                  <a:gd name="T42" fmla="*/ 110 w 290"/>
                  <a:gd name="T43" fmla="*/ 6 h 521"/>
                  <a:gd name="T44" fmla="*/ 114 w 290"/>
                  <a:gd name="T45" fmla="*/ 2 h 521"/>
                  <a:gd name="T46" fmla="*/ 122 w 290"/>
                  <a:gd name="T47" fmla="*/ 5 h 521"/>
                  <a:gd name="T48" fmla="*/ 135 w 290"/>
                  <a:gd name="T49" fmla="*/ 0 h 521"/>
                  <a:gd name="T50" fmla="*/ 150 w 290"/>
                  <a:gd name="T51" fmla="*/ 2 h 521"/>
                  <a:gd name="T52" fmla="*/ 159 w 290"/>
                  <a:gd name="T53" fmla="*/ 2 h 521"/>
                  <a:gd name="T54" fmla="*/ 174 w 290"/>
                  <a:gd name="T55" fmla="*/ 5 h 521"/>
                  <a:gd name="T56" fmla="*/ 179 w 290"/>
                  <a:gd name="T57" fmla="*/ 11 h 521"/>
                  <a:gd name="T58" fmla="*/ 185 w 290"/>
                  <a:gd name="T59" fmla="*/ 16 h 521"/>
                  <a:gd name="T60" fmla="*/ 190 w 290"/>
                  <a:gd name="T61" fmla="*/ 20 h 521"/>
                  <a:gd name="T62" fmla="*/ 198 w 290"/>
                  <a:gd name="T63" fmla="*/ 27 h 521"/>
                  <a:gd name="T64" fmla="*/ 203 w 290"/>
                  <a:gd name="T65" fmla="*/ 31 h 521"/>
                  <a:gd name="T66" fmla="*/ 207 w 290"/>
                  <a:gd name="T67" fmla="*/ 40 h 521"/>
                  <a:gd name="T68" fmla="*/ 207 w 290"/>
                  <a:gd name="T69" fmla="*/ 67 h 521"/>
                  <a:gd name="T70" fmla="*/ 203 w 290"/>
                  <a:gd name="T71" fmla="*/ 71 h 521"/>
                  <a:gd name="T72" fmla="*/ 198 w 290"/>
                  <a:gd name="T73" fmla="*/ 81 h 521"/>
                  <a:gd name="T74" fmla="*/ 185 w 290"/>
                  <a:gd name="T75" fmla="*/ 82 h 521"/>
                  <a:gd name="T76" fmla="*/ 175 w 290"/>
                  <a:gd name="T77" fmla="*/ 98 h 521"/>
                  <a:gd name="T78" fmla="*/ 271 w 290"/>
                  <a:gd name="T79" fmla="*/ 103 h 521"/>
                  <a:gd name="T80" fmla="*/ 272 w 290"/>
                  <a:gd name="T81" fmla="*/ 107 h 521"/>
                  <a:gd name="T82" fmla="*/ 276 w 290"/>
                  <a:gd name="T83" fmla="*/ 109 h 521"/>
                  <a:gd name="T84" fmla="*/ 234 w 290"/>
                  <a:gd name="T85" fmla="*/ 294 h 521"/>
                  <a:gd name="T86" fmla="*/ 274 w 290"/>
                  <a:gd name="T87" fmla="*/ 310 h 521"/>
                  <a:gd name="T88" fmla="*/ 271 w 290"/>
                  <a:gd name="T89" fmla="*/ 321 h 521"/>
                  <a:gd name="T90" fmla="*/ 259 w 290"/>
                  <a:gd name="T91" fmla="*/ 324 h 521"/>
                  <a:gd name="T92" fmla="*/ 251 w 290"/>
                  <a:gd name="T93" fmla="*/ 328 h 521"/>
                  <a:gd name="T94" fmla="*/ 234 w 290"/>
                  <a:gd name="T95" fmla="*/ 346 h 521"/>
                  <a:gd name="T96" fmla="*/ 148 w 290"/>
                  <a:gd name="T97" fmla="*/ 520 h 521"/>
                  <a:gd name="T98" fmla="*/ 144 w 290"/>
                  <a:gd name="T99" fmla="*/ 333 h 521"/>
                  <a:gd name="T100" fmla="*/ 141 w 290"/>
                  <a:gd name="T101" fmla="*/ 335 h 521"/>
                  <a:gd name="T102" fmla="*/ 55 w 290"/>
                  <a:gd name="T103" fmla="*/ 493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sp>
            <p:nvSpPr>
              <p:cNvPr id="17433" name="Freeform 27"/>
              <p:cNvSpPr>
                <a:spLocks/>
              </p:cNvSpPr>
              <p:nvPr/>
            </p:nvSpPr>
            <p:spPr bwMode="auto">
              <a:xfrm>
                <a:off x="5423" y="2408"/>
                <a:ext cx="290" cy="521"/>
              </a:xfrm>
              <a:custGeom>
                <a:avLst/>
                <a:gdLst>
                  <a:gd name="T0" fmla="*/ 38 w 290"/>
                  <a:gd name="T1" fmla="*/ 328 h 521"/>
                  <a:gd name="T2" fmla="*/ 30 w 290"/>
                  <a:gd name="T3" fmla="*/ 324 h 521"/>
                  <a:gd name="T4" fmla="*/ 18 w 290"/>
                  <a:gd name="T5" fmla="*/ 321 h 521"/>
                  <a:gd name="T6" fmla="*/ 15 w 290"/>
                  <a:gd name="T7" fmla="*/ 310 h 521"/>
                  <a:gd name="T8" fmla="*/ 55 w 290"/>
                  <a:gd name="T9" fmla="*/ 294 h 521"/>
                  <a:gd name="T10" fmla="*/ 13 w 290"/>
                  <a:gd name="T11" fmla="*/ 109 h 521"/>
                  <a:gd name="T12" fmla="*/ 17 w 290"/>
                  <a:gd name="T13" fmla="*/ 107 h 521"/>
                  <a:gd name="T14" fmla="*/ 18 w 290"/>
                  <a:gd name="T15" fmla="*/ 103 h 521"/>
                  <a:gd name="T16" fmla="*/ 121 w 290"/>
                  <a:gd name="T17" fmla="*/ 98 h 521"/>
                  <a:gd name="T18" fmla="*/ 114 w 290"/>
                  <a:gd name="T19" fmla="*/ 71 h 521"/>
                  <a:gd name="T20" fmla="*/ 103 w 290"/>
                  <a:gd name="T21" fmla="*/ 69 h 521"/>
                  <a:gd name="T22" fmla="*/ 99 w 290"/>
                  <a:gd name="T23" fmla="*/ 62 h 521"/>
                  <a:gd name="T24" fmla="*/ 91 w 290"/>
                  <a:gd name="T25" fmla="*/ 58 h 521"/>
                  <a:gd name="T26" fmla="*/ 89 w 290"/>
                  <a:gd name="T27" fmla="*/ 51 h 521"/>
                  <a:gd name="T28" fmla="*/ 82 w 290"/>
                  <a:gd name="T29" fmla="*/ 45 h 521"/>
                  <a:gd name="T30" fmla="*/ 86 w 290"/>
                  <a:gd name="T31" fmla="*/ 34 h 521"/>
                  <a:gd name="T32" fmla="*/ 86 w 290"/>
                  <a:gd name="T33" fmla="*/ 31 h 521"/>
                  <a:gd name="T34" fmla="*/ 86 w 290"/>
                  <a:gd name="T35" fmla="*/ 27 h 521"/>
                  <a:gd name="T36" fmla="*/ 91 w 290"/>
                  <a:gd name="T37" fmla="*/ 20 h 521"/>
                  <a:gd name="T38" fmla="*/ 103 w 290"/>
                  <a:gd name="T39" fmla="*/ 14 h 521"/>
                  <a:gd name="T40" fmla="*/ 101 w 290"/>
                  <a:gd name="T41" fmla="*/ 9 h 521"/>
                  <a:gd name="T42" fmla="*/ 110 w 290"/>
                  <a:gd name="T43" fmla="*/ 6 h 521"/>
                  <a:gd name="T44" fmla="*/ 114 w 290"/>
                  <a:gd name="T45" fmla="*/ 2 h 521"/>
                  <a:gd name="T46" fmla="*/ 122 w 290"/>
                  <a:gd name="T47" fmla="*/ 5 h 521"/>
                  <a:gd name="T48" fmla="*/ 135 w 290"/>
                  <a:gd name="T49" fmla="*/ 0 h 521"/>
                  <a:gd name="T50" fmla="*/ 150 w 290"/>
                  <a:gd name="T51" fmla="*/ 2 h 521"/>
                  <a:gd name="T52" fmla="*/ 159 w 290"/>
                  <a:gd name="T53" fmla="*/ 2 h 521"/>
                  <a:gd name="T54" fmla="*/ 174 w 290"/>
                  <a:gd name="T55" fmla="*/ 5 h 521"/>
                  <a:gd name="T56" fmla="*/ 179 w 290"/>
                  <a:gd name="T57" fmla="*/ 11 h 521"/>
                  <a:gd name="T58" fmla="*/ 185 w 290"/>
                  <a:gd name="T59" fmla="*/ 16 h 521"/>
                  <a:gd name="T60" fmla="*/ 190 w 290"/>
                  <a:gd name="T61" fmla="*/ 20 h 521"/>
                  <a:gd name="T62" fmla="*/ 198 w 290"/>
                  <a:gd name="T63" fmla="*/ 27 h 521"/>
                  <a:gd name="T64" fmla="*/ 203 w 290"/>
                  <a:gd name="T65" fmla="*/ 31 h 521"/>
                  <a:gd name="T66" fmla="*/ 207 w 290"/>
                  <a:gd name="T67" fmla="*/ 40 h 521"/>
                  <a:gd name="T68" fmla="*/ 207 w 290"/>
                  <a:gd name="T69" fmla="*/ 67 h 521"/>
                  <a:gd name="T70" fmla="*/ 203 w 290"/>
                  <a:gd name="T71" fmla="*/ 71 h 521"/>
                  <a:gd name="T72" fmla="*/ 198 w 290"/>
                  <a:gd name="T73" fmla="*/ 81 h 521"/>
                  <a:gd name="T74" fmla="*/ 185 w 290"/>
                  <a:gd name="T75" fmla="*/ 82 h 521"/>
                  <a:gd name="T76" fmla="*/ 175 w 290"/>
                  <a:gd name="T77" fmla="*/ 98 h 521"/>
                  <a:gd name="T78" fmla="*/ 271 w 290"/>
                  <a:gd name="T79" fmla="*/ 103 h 521"/>
                  <a:gd name="T80" fmla="*/ 272 w 290"/>
                  <a:gd name="T81" fmla="*/ 107 h 521"/>
                  <a:gd name="T82" fmla="*/ 276 w 290"/>
                  <a:gd name="T83" fmla="*/ 109 h 521"/>
                  <a:gd name="T84" fmla="*/ 234 w 290"/>
                  <a:gd name="T85" fmla="*/ 294 h 521"/>
                  <a:gd name="T86" fmla="*/ 274 w 290"/>
                  <a:gd name="T87" fmla="*/ 310 h 521"/>
                  <a:gd name="T88" fmla="*/ 271 w 290"/>
                  <a:gd name="T89" fmla="*/ 321 h 521"/>
                  <a:gd name="T90" fmla="*/ 259 w 290"/>
                  <a:gd name="T91" fmla="*/ 324 h 521"/>
                  <a:gd name="T92" fmla="*/ 251 w 290"/>
                  <a:gd name="T93" fmla="*/ 328 h 521"/>
                  <a:gd name="T94" fmla="*/ 234 w 290"/>
                  <a:gd name="T95" fmla="*/ 346 h 521"/>
                  <a:gd name="T96" fmla="*/ 148 w 290"/>
                  <a:gd name="T97" fmla="*/ 520 h 521"/>
                  <a:gd name="T98" fmla="*/ 144 w 290"/>
                  <a:gd name="T99" fmla="*/ 333 h 521"/>
                  <a:gd name="T100" fmla="*/ 141 w 290"/>
                  <a:gd name="T101" fmla="*/ 335 h 521"/>
                  <a:gd name="T102" fmla="*/ 55 w 290"/>
                  <a:gd name="T103" fmla="*/ 493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grpSp>
        <p:sp>
          <p:nvSpPr>
            <p:cNvPr id="17428" name="Rectangle 28"/>
            <p:cNvSpPr>
              <a:spLocks noChangeArrowheads="1"/>
            </p:cNvSpPr>
            <p:nvPr/>
          </p:nvSpPr>
          <p:spPr bwMode="auto">
            <a:xfrm>
              <a:off x="4561" y="2143"/>
              <a:ext cx="414" cy="244"/>
            </a:xfrm>
            <a:prstGeom prst="rect">
              <a:avLst/>
            </a:prstGeom>
            <a:noFill/>
            <a:ln w="9525">
              <a:noFill/>
              <a:miter lim="800000"/>
              <a:headEnd/>
              <a:tailEnd/>
            </a:ln>
          </p:spPr>
          <p:txBody>
            <a:bodyPr wrap="none" lIns="90488" tIns="44450" rIns="90488" bIns="44450">
              <a:spAutoFit/>
            </a:bodyPr>
            <a:lstStyle/>
            <a:p>
              <a:pPr algn="l" eaLnBrk="0" hangingPunct="0"/>
              <a:r>
                <a:rPr lang="en-US"/>
                <a:t>Exit</a:t>
              </a:r>
              <a:endParaRPr lang="en-US">
                <a:latin typeface="Times New Roman" pitchFamily="18" charset="0"/>
              </a:endParaRPr>
            </a:p>
          </p:txBody>
        </p:sp>
        <p:sp>
          <p:nvSpPr>
            <p:cNvPr id="17429" name="Text Box 29"/>
            <p:cNvSpPr txBox="1">
              <a:spLocks noChangeArrowheads="1"/>
            </p:cNvSpPr>
            <p:nvPr/>
          </p:nvSpPr>
          <p:spPr bwMode="auto">
            <a:xfrm>
              <a:off x="2196" y="1589"/>
              <a:ext cx="1082" cy="278"/>
            </a:xfrm>
            <a:prstGeom prst="rect">
              <a:avLst/>
            </a:prstGeom>
            <a:noFill/>
            <a:ln w="9525">
              <a:noFill/>
              <a:miter lim="800000"/>
              <a:headEnd type="none" w="sm" len="sm"/>
              <a:tailEnd type="none" w="sm" len="sm"/>
            </a:ln>
          </p:spPr>
          <p:txBody>
            <a:bodyPr>
              <a:spAutoFit/>
            </a:bodyPr>
            <a:lstStyle/>
            <a:p>
              <a:pPr algn="l">
                <a:spcBef>
                  <a:spcPct val="50000"/>
                </a:spcBef>
              </a:pPr>
              <a:endParaRPr lang="en-US" sz="2800">
                <a:latin typeface="Times New Roman" pitchFamily="18" charset="0"/>
              </a:endParaRPr>
            </a:p>
          </p:txBody>
        </p:sp>
        <p:sp>
          <p:nvSpPr>
            <p:cNvPr id="17430" name="Freeform 30"/>
            <p:cNvSpPr>
              <a:spLocks/>
            </p:cNvSpPr>
            <p:nvPr/>
          </p:nvSpPr>
          <p:spPr bwMode="auto">
            <a:xfrm>
              <a:off x="3456" y="2472"/>
              <a:ext cx="218" cy="360"/>
            </a:xfrm>
            <a:custGeom>
              <a:avLst/>
              <a:gdLst>
                <a:gd name="T0" fmla="*/ 29 w 290"/>
                <a:gd name="T1" fmla="*/ 227 h 521"/>
                <a:gd name="T2" fmla="*/ 23 w 290"/>
                <a:gd name="T3" fmla="*/ 224 h 521"/>
                <a:gd name="T4" fmla="*/ 14 w 290"/>
                <a:gd name="T5" fmla="*/ 222 h 521"/>
                <a:gd name="T6" fmla="*/ 11 w 290"/>
                <a:gd name="T7" fmla="*/ 214 h 521"/>
                <a:gd name="T8" fmla="*/ 41 w 290"/>
                <a:gd name="T9" fmla="*/ 203 h 521"/>
                <a:gd name="T10" fmla="*/ 10 w 290"/>
                <a:gd name="T11" fmla="*/ 75 h 521"/>
                <a:gd name="T12" fmla="*/ 13 w 290"/>
                <a:gd name="T13" fmla="*/ 74 h 521"/>
                <a:gd name="T14" fmla="*/ 14 w 290"/>
                <a:gd name="T15" fmla="*/ 71 h 521"/>
                <a:gd name="T16" fmla="*/ 91 w 290"/>
                <a:gd name="T17" fmla="*/ 68 h 521"/>
                <a:gd name="T18" fmla="*/ 86 w 290"/>
                <a:gd name="T19" fmla="*/ 49 h 521"/>
                <a:gd name="T20" fmla="*/ 77 w 290"/>
                <a:gd name="T21" fmla="*/ 48 h 521"/>
                <a:gd name="T22" fmla="*/ 74 w 290"/>
                <a:gd name="T23" fmla="*/ 43 h 521"/>
                <a:gd name="T24" fmla="*/ 68 w 290"/>
                <a:gd name="T25" fmla="*/ 40 h 521"/>
                <a:gd name="T26" fmla="*/ 67 w 290"/>
                <a:gd name="T27" fmla="*/ 35 h 521"/>
                <a:gd name="T28" fmla="*/ 62 w 290"/>
                <a:gd name="T29" fmla="*/ 31 h 521"/>
                <a:gd name="T30" fmla="*/ 65 w 290"/>
                <a:gd name="T31" fmla="*/ 23 h 521"/>
                <a:gd name="T32" fmla="*/ 65 w 290"/>
                <a:gd name="T33" fmla="*/ 21 h 521"/>
                <a:gd name="T34" fmla="*/ 65 w 290"/>
                <a:gd name="T35" fmla="*/ 19 h 521"/>
                <a:gd name="T36" fmla="*/ 68 w 290"/>
                <a:gd name="T37" fmla="*/ 14 h 521"/>
                <a:gd name="T38" fmla="*/ 77 w 290"/>
                <a:gd name="T39" fmla="*/ 10 h 521"/>
                <a:gd name="T40" fmla="*/ 76 w 290"/>
                <a:gd name="T41" fmla="*/ 6 h 521"/>
                <a:gd name="T42" fmla="*/ 83 w 290"/>
                <a:gd name="T43" fmla="*/ 4 h 521"/>
                <a:gd name="T44" fmla="*/ 86 w 290"/>
                <a:gd name="T45" fmla="*/ 1 h 521"/>
                <a:gd name="T46" fmla="*/ 92 w 290"/>
                <a:gd name="T47" fmla="*/ 3 h 521"/>
                <a:gd name="T48" fmla="*/ 101 w 290"/>
                <a:gd name="T49" fmla="*/ 0 h 521"/>
                <a:gd name="T50" fmla="*/ 113 w 290"/>
                <a:gd name="T51" fmla="*/ 1 h 521"/>
                <a:gd name="T52" fmla="*/ 120 w 290"/>
                <a:gd name="T53" fmla="*/ 1 h 521"/>
                <a:gd name="T54" fmla="*/ 131 w 290"/>
                <a:gd name="T55" fmla="*/ 3 h 521"/>
                <a:gd name="T56" fmla="*/ 135 w 290"/>
                <a:gd name="T57" fmla="*/ 8 h 521"/>
                <a:gd name="T58" fmla="*/ 139 w 290"/>
                <a:gd name="T59" fmla="*/ 11 h 521"/>
                <a:gd name="T60" fmla="*/ 143 w 290"/>
                <a:gd name="T61" fmla="*/ 14 h 521"/>
                <a:gd name="T62" fmla="*/ 149 w 290"/>
                <a:gd name="T63" fmla="*/ 19 h 521"/>
                <a:gd name="T64" fmla="*/ 153 w 290"/>
                <a:gd name="T65" fmla="*/ 21 h 521"/>
                <a:gd name="T66" fmla="*/ 156 w 290"/>
                <a:gd name="T67" fmla="*/ 28 h 521"/>
                <a:gd name="T68" fmla="*/ 156 w 290"/>
                <a:gd name="T69" fmla="*/ 46 h 521"/>
                <a:gd name="T70" fmla="*/ 153 w 290"/>
                <a:gd name="T71" fmla="*/ 49 h 521"/>
                <a:gd name="T72" fmla="*/ 149 w 290"/>
                <a:gd name="T73" fmla="*/ 56 h 521"/>
                <a:gd name="T74" fmla="*/ 139 w 290"/>
                <a:gd name="T75" fmla="*/ 57 h 521"/>
                <a:gd name="T76" fmla="*/ 132 w 290"/>
                <a:gd name="T77" fmla="*/ 68 h 521"/>
                <a:gd name="T78" fmla="*/ 204 w 290"/>
                <a:gd name="T79" fmla="*/ 71 h 521"/>
                <a:gd name="T80" fmla="*/ 204 w 290"/>
                <a:gd name="T81" fmla="*/ 74 h 521"/>
                <a:gd name="T82" fmla="*/ 207 w 290"/>
                <a:gd name="T83" fmla="*/ 75 h 521"/>
                <a:gd name="T84" fmla="*/ 176 w 290"/>
                <a:gd name="T85" fmla="*/ 203 h 521"/>
                <a:gd name="T86" fmla="*/ 206 w 290"/>
                <a:gd name="T87" fmla="*/ 214 h 521"/>
                <a:gd name="T88" fmla="*/ 204 w 290"/>
                <a:gd name="T89" fmla="*/ 222 h 521"/>
                <a:gd name="T90" fmla="*/ 195 w 290"/>
                <a:gd name="T91" fmla="*/ 224 h 521"/>
                <a:gd name="T92" fmla="*/ 189 w 290"/>
                <a:gd name="T93" fmla="*/ 227 h 521"/>
                <a:gd name="T94" fmla="*/ 176 w 290"/>
                <a:gd name="T95" fmla="*/ 239 h 521"/>
                <a:gd name="T96" fmla="*/ 111 w 290"/>
                <a:gd name="T97" fmla="*/ 359 h 521"/>
                <a:gd name="T98" fmla="*/ 108 w 290"/>
                <a:gd name="T99" fmla="*/ 230 h 521"/>
                <a:gd name="T100" fmla="*/ 106 w 290"/>
                <a:gd name="T101" fmla="*/ 231 h 521"/>
                <a:gd name="T102" fmla="*/ 41 w 290"/>
                <a:gd name="T103" fmla="*/ 341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sp>
          <p:nvSpPr>
            <p:cNvPr id="17431" name="AutoShape 31"/>
            <p:cNvSpPr>
              <a:spLocks noChangeArrowheads="1"/>
            </p:cNvSpPr>
            <p:nvPr/>
          </p:nvSpPr>
          <p:spPr bwMode="auto">
            <a:xfrm>
              <a:off x="864" y="3216"/>
              <a:ext cx="4656" cy="336"/>
            </a:xfrm>
            <a:prstGeom prst="rightArrow">
              <a:avLst>
                <a:gd name="adj1" fmla="val 50000"/>
                <a:gd name="adj2" fmla="val 346429"/>
              </a:avLst>
            </a:prstGeom>
            <a:solidFill>
              <a:srgbClr val="FF6600"/>
            </a:solidFill>
            <a:ln w="9525">
              <a:solidFill>
                <a:schemeClr val="tx1"/>
              </a:solidFill>
              <a:miter lim="800000"/>
              <a:headEnd/>
              <a:tailEnd/>
            </a:ln>
          </p:spPr>
          <p:txBody>
            <a:bodyPr wrap="none" anchor="ctr"/>
            <a:lstStyle/>
            <a:p>
              <a:endParaRPr lang="en-US"/>
            </a:p>
          </p:txBody>
        </p:sp>
      </p:grpSp>
    </p:spTree>
  </p:cSld>
  <p:clrMapOvr>
    <a:masterClrMapping/>
  </p:clrMapOvr>
  <p:transition>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18435"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18436" name="Rectangle 4"/>
          <p:cNvSpPr>
            <a:spLocks noGrp="1" noChangeArrowheads="1"/>
          </p:cNvSpPr>
          <p:nvPr>
            <p:ph type="title"/>
          </p:nvPr>
        </p:nvSpPr>
        <p:spPr>
          <a:xfrm>
            <a:off x="685800" y="609600"/>
            <a:ext cx="7772400" cy="609600"/>
          </a:xfrm>
          <a:noFill/>
        </p:spPr>
        <p:txBody>
          <a:bodyPr lIns="90488" tIns="44450" rIns="90488" bIns="44450" anchor="b"/>
          <a:lstStyle/>
          <a:p>
            <a:r>
              <a:rPr lang="en-US" sz="3600" smtClean="0"/>
              <a:t>Customer Population Sources</a:t>
            </a:r>
          </a:p>
        </p:txBody>
      </p:sp>
      <p:sp>
        <p:nvSpPr>
          <p:cNvPr id="18437" name="Oval 5"/>
          <p:cNvSpPr>
            <a:spLocks noChangeArrowheads="1"/>
          </p:cNvSpPr>
          <p:nvPr/>
        </p:nvSpPr>
        <p:spPr bwMode="auto">
          <a:xfrm>
            <a:off x="2362200" y="1524000"/>
            <a:ext cx="4254500" cy="1054100"/>
          </a:xfrm>
          <a:prstGeom prst="ellipse">
            <a:avLst/>
          </a:prstGeom>
          <a:solidFill>
            <a:srgbClr val="FFD7AF"/>
          </a:solidFill>
          <a:ln w="12700">
            <a:solidFill>
              <a:schemeClr val="tx1"/>
            </a:solidFill>
            <a:round/>
            <a:headEnd/>
            <a:tailEnd/>
          </a:ln>
        </p:spPr>
        <p:txBody>
          <a:bodyPr wrap="none" lIns="90488" tIns="44450" rIns="90488" bIns="44450" anchor="ctr"/>
          <a:lstStyle/>
          <a:p>
            <a:pPr eaLnBrk="0" hangingPunct="0"/>
            <a:r>
              <a:rPr lang="en-US" sz="2800"/>
              <a:t>Population Source</a:t>
            </a:r>
            <a:endParaRPr lang="en-US" sz="2800">
              <a:latin typeface="Times New Roman" pitchFamily="18" charset="0"/>
            </a:endParaRPr>
          </a:p>
        </p:txBody>
      </p:sp>
      <p:sp>
        <p:nvSpPr>
          <p:cNvPr id="18438" name="Rectangle 6"/>
          <p:cNvSpPr>
            <a:spLocks noChangeArrowheads="1"/>
          </p:cNvSpPr>
          <p:nvPr/>
        </p:nvSpPr>
        <p:spPr bwMode="auto">
          <a:xfrm>
            <a:off x="1463675" y="3444875"/>
            <a:ext cx="2501900" cy="749300"/>
          </a:xfrm>
          <a:prstGeom prst="rect">
            <a:avLst/>
          </a:prstGeom>
          <a:solidFill>
            <a:srgbClr val="D6FBCE"/>
          </a:solidFill>
          <a:ln w="12700">
            <a:solidFill>
              <a:schemeClr val="tx1"/>
            </a:solidFill>
            <a:miter lim="800000"/>
            <a:headEnd/>
            <a:tailEnd/>
          </a:ln>
        </p:spPr>
        <p:txBody>
          <a:bodyPr wrap="none" lIns="90488" tIns="44450" rIns="90488" bIns="44450" anchor="ctr"/>
          <a:lstStyle/>
          <a:p>
            <a:pPr eaLnBrk="0" hangingPunct="0"/>
            <a:r>
              <a:rPr lang="en-US" sz="2800"/>
              <a:t>Finite</a:t>
            </a:r>
          </a:p>
        </p:txBody>
      </p:sp>
      <p:sp>
        <p:nvSpPr>
          <p:cNvPr id="18439" name="Rectangle 7"/>
          <p:cNvSpPr>
            <a:spLocks noChangeArrowheads="1"/>
          </p:cNvSpPr>
          <p:nvPr/>
        </p:nvSpPr>
        <p:spPr bwMode="auto">
          <a:xfrm>
            <a:off x="5121275" y="3444875"/>
            <a:ext cx="2501900" cy="749300"/>
          </a:xfrm>
          <a:prstGeom prst="rect">
            <a:avLst/>
          </a:prstGeom>
          <a:solidFill>
            <a:srgbClr val="D6FBCE"/>
          </a:solidFill>
          <a:ln w="12700">
            <a:solidFill>
              <a:schemeClr val="tx1"/>
            </a:solidFill>
            <a:miter lim="800000"/>
            <a:headEnd/>
            <a:tailEnd/>
          </a:ln>
        </p:spPr>
        <p:txBody>
          <a:bodyPr wrap="none" lIns="90488" tIns="44450" rIns="90488" bIns="44450" anchor="ctr"/>
          <a:lstStyle/>
          <a:p>
            <a:pPr eaLnBrk="0" hangingPunct="0"/>
            <a:r>
              <a:rPr lang="en-US" sz="2800"/>
              <a:t>Infinite</a:t>
            </a:r>
          </a:p>
        </p:txBody>
      </p:sp>
      <p:sp>
        <p:nvSpPr>
          <p:cNvPr id="704520" name="Text Box 8"/>
          <p:cNvSpPr txBox="1">
            <a:spLocks noChangeArrowheads="1"/>
          </p:cNvSpPr>
          <p:nvPr/>
        </p:nvSpPr>
        <p:spPr bwMode="auto">
          <a:xfrm>
            <a:off x="1295400" y="4267200"/>
            <a:ext cx="2895600" cy="1625600"/>
          </a:xfrm>
          <a:prstGeom prst="rect">
            <a:avLst/>
          </a:prstGeom>
          <a:solidFill>
            <a:srgbClr val="66FF99"/>
          </a:solidFill>
          <a:ln w="9525">
            <a:solidFill>
              <a:schemeClr val="tx1"/>
            </a:solidFill>
            <a:miter lim="800000"/>
            <a:headEnd type="none" w="sm" len="sm"/>
            <a:tailEnd type="none" w="sm" len="sm"/>
          </a:ln>
          <a:effectLst>
            <a:outerShdw dist="107763" dir="2700000" algn="ctr" rotWithShape="0">
              <a:schemeClr val="bg2"/>
            </a:outerShdw>
          </a:effectLst>
        </p:spPr>
        <p:txBody>
          <a:bodyPr>
            <a:spAutoFit/>
          </a:bodyPr>
          <a:lstStyle/>
          <a:p>
            <a:pPr algn="l">
              <a:spcBef>
                <a:spcPct val="50000"/>
              </a:spcBef>
              <a:defRPr/>
            </a:pPr>
            <a:r>
              <a:rPr lang="en-US" sz="2000"/>
              <a:t>Example: Number of machines needing repair when a company only has three machines.</a:t>
            </a:r>
          </a:p>
        </p:txBody>
      </p:sp>
      <p:sp>
        <p:nvSpPr>
          <p:cNvPr id="704521" name="Text Box 9"/>
          <p:cNvSpPr txBox="1">
            <a:spLocks noChangeArrowheads="1"/>
          </p:cNvSpPr>
          <p:nvPr/>
        </p:nvSpPr>
        <p:spPr bwMode="auto">
          <a:xfrm>
            <a:off x="5105400" y="4267200"/>
            <a:ext cx="2590800" cy="1320800"/>
          </a:xfrm>
          <a:prstGeom prst="rect">
            <a:avLst/>
          </a:prstGeom>
          <a:solidFill>
            <a:srgbClr val="66FF99"/>
          </a:solidFill>
          <a:ln w="9525">
            <a:solidFill>
              <a:schemeClr val="tx1"/>
            </a:solidFill>
            <a:miter lim="800000"/>
            <a:headEnd type="none" w="sm" len="sm"/>
            <a:tailEnd type="none" w="sm" len="sm"/>
          </a:ln>
          <a:effectLst>
            <a:outerShdw dist="107763" dir="2700000" algn="ctr" rotWithShape="0">
              <a:schemeClr val="bg2"/>
            </a:outerShdw>
          </a:effectLst>
        </p:spPr>
        <p:txBody>
          <a:bodyPr>
            <a:spAutoFit/>
          </a:bodyPr>
          <a:lstStyle/>
          <a:p>
            <a:pPr algn="l">
              <a:spcBef>
                <a:spcPct val="50000"/>
              </a:spcBef>
              <a:defRPr/>
            </a:pPr>
            <a:r>
              <a:rPr lang="en-US" sz="2000"/>
              <a:t>Example: The number of people who could wait in a line for gasoline. </a:t>
            </a:r>
          </a:p>
        </p:txBody>
      </p:sp>
      <p:cxnSp>
        <p:nvCxnSpPr>
          <p:cNvPr id="18442" name="AutoShape 10"/>
          <p:cNvCxnSpPr>
            <a:cxnSpLocks noChangeShapeType="1"/>
            <a:stCxn id="18438" idx="0"/>
            <a:endCxn id="18437" idx="3"/>
          </p:cNvCxnSpPr>
          <p:nvPr/>
        </p:nvCxnSpPr>
        <p:spPr bwMode="auto">
          <a:xfrm flipV="1">
            <a:off x="2714625" y="2424113"/>
            <a:ext cx="269875" cy="1020762"/>
          </a:xfrm>
          <a:prstGeom prst="straightConnector1">
            <a:avLst/>
          </a:prstGeom>
          <a:noFill/>
          <a:ln w="9525">
            <a:solidFill>
              <a:schemeClr val="tx1"/>
            </a:solidFill>
            <a:round/>
            <a:headEnd/>
            <a:tailEnd/>
          </a:ln>
        </p:spPr>
      </p:cxnSp>
      <p:cxnSp>
        <p:nvCxnSpPr>
          <p:cNvPr id="18443" name="AutoShape 11"/>
          <p:cNvCxnSpPr>
            <a:cxnSpLocks noChangeShapeType="1"/>
            <a:stCxn id="18439" idx="0"/>
            <a:endCxn id="18437" idx="5"/>
          </p:cNvCxnSpPr>
          <p:nvPr/>
        </p:nvCxnSpPr>
        <p:spPr bwMode="auto">
          <a:xfrm flipH="1" flipV="1">
            <a:off x="5994400" y="2424113"/>
            <a:ext cx="377825" cy="1020762"/>
          </a:xfrm>
          <a:prstGeom prst="straightConnector1">
            <a:avLst/>
          </a:prstGeom>
          <a:noFill/>
          <a:ln w="9525">
            <a:solidFill>
              <a:schemeClr val="tx1"/>
            </a:solidFill>
            <a:round/>
            <a:headEnd/>
            <a:tailEnd/>
          </a:ln>
        </p:spPr>
      </p:cxn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04520"/>
                                        </p:tgtEl>
                                        <p:attrNameLst>
                                          <p:attrName>style.visibility</p:attrName>
                                        </p:attrNameLst>
                                      </p:cBhvr>
                                      <p:to>
                                        <p:strVal val="visible"/>
                                      </p:to>
                                    </p:set>
                                    <p:anim calcmode="lin" valueType="num">
                                      <p:cBhvr additive="base">
                                        <p:cTn id="7" dur="500" fill="hold"/>
                                        <p:tgtEl>
                                          <p:spTgt spid="704520"/>
                                        </p:tgtEl>
                                        <p:attrNameLst>
                                          <p:attrName>ppt_x</p:attrName>
                                        </p:attrNameLst>
                                      </p:cBhvr>
                                      <p:tavLst>
                                        <p:tav tm="0">
                                          <p:val>
                                            <p:strVal val="0-#ppt_w/2"/>
                                          </p:val>
                                        </p:tav>
                                        <p:tav tm="100000">
                                          <p:val>
                                            <p:strVal val="#ppt_x"/>
                                          </p:val>
                                        </p:tav>
                                      </p:tavLst>
                                    </p:anim>
                                    <p:anim calcmode="lin" valueType="num">
                                      <p:cBhvr additive="base">
                                        <p:cTn id="8" dur="500" fill="hold"/>
                                        <p:tgtEl>
                                          <p:spTgt spid="7045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04521"/>
                                        </p:tgtEl>
                                        <p:attrNameLst>
                                          <p:attrName>style.visibility</p:attrName>
                                        </p:attrNameLst>
                                      </p:cBhvr>
                                      <p:to>
                                        <p:strVal val="visible"/>
                                      </p:to>
                                    </p:set>
                                    <p:anim calcmode="lin" valueType="num">
                                      <p:cBhvr additive="base">
                                        <p:cTn id="13" dur="500" fill="hold"/>
                                        <p:tgtEl>
                                          <p:spTgt spid="704521"/>
                                        </p:tgtEl>
                                        <p:attrNameLst>
                                          <p:attrName>ppt_x</p:attrName>
                                        </p:attrNameLst>
                                      </p:cBhvr>
                                      <p:tavLst>
                                        <p:tav tm="0">
                                          <p:val>
                                            <p:strVal val="0-#ppt_w/2"/>
                                          </p:val>
                                        </p:tav>
                                        <p:tav tm="100000">
                                          <p:val>
                                            <p:strVal val="#ppt_x"/>
                                          </p:val>
                                        </p:tav>
                                      </p:tavLst>
                                    </p:anim>
                                    <p:anim calcmode="lin" valueType="num">
                                      <p:cBhvr additive="base">
                                        <p:cTn id="14" dur="500" fill="hold"/>
                                        <p:tgtEl>
                                          <p:spTgt spid="7045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4520" grpId="0" animBg="1" autoUpdateAnimBg="0"/>
      <p:bldP spid="704521"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19459"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19460" name="Rectangle 4"/>
          <p:cNvSpPr>
            <a:spLocks noGrp="1" noChangeArrowheads="1"/>
          </p:cNvSpPr>
          <p:nvPr>
            <p:ph type="title"/>
          </p:nvPr>
        </p:nvSpPr>
        <p:spPr>
          <a:xfrm>
            <a:off x="685800" y="609600"/>
            <a:ext cx="7772400" cy="533400"/>
          </a:xfrm>
          <a:noFill/>
        </p:spPr>
        <p:txBody>
          <a:bodyPr lIns="90488" tIns="44450" rIns="90488" bIns="44450" anchor="b"/>
          <a:lstStyle/>
          <a:p>
            <a:r>
              <a:rPr lang="en-US" sz="3600" smtClean="0"/>
              <a:t>Service Pattern</a:t>
            </a:r>
          </a:p>
        </p:txBody>
      </p:sp>
      <p:sp>
        <p:nvSpPr>
          <p:cNvPr id="19461" name="Oval 5"/>
          <p:cNvSpPr>
            <a:spLocks noChangeArrowheads="1"/>
          </p:cNvSpPr>
          <p:nvPr/>
        </p:nvSpPr>
        <p:spPr bwMode="auto">
          <a:xfrm>
            <a:off x="2362200" y="1524000"/>
            <a:ext cx="4254500" cy="1054100"/>
          </a:xfrm>
          <a:prstGeom prst="ellipse">
            <a:avLst/>
          </a:prstGeom>
          <a:solidFill>
            <a:srgbClr val="FFD7AF"/>
          </a:solidFill>
          <a:ln w="12700">
            <a:solidFill>
              <a:schemeClr val="tx1"/>
            </a:solidFill>
            <a:round/>
            <a:headEnd/>
            <a:tailEnd/>
          </a:ln>
        </p:spPr>
        <p:txBody>
          <a:bodyPr wrap="none" lIns="90488" tIns="44450" rIns="90488" bIns="44450" anchor="ctr"/>
          <a:lstStyle/>
          <a:p>
            <a:pPr eaLnBrk="0" hangingPunct="0"/>
            <a:r>
              <a:rPr lang="en-US" sz="2800"/>
              <a:t>Service Pattern</a:t>
            </a:r>
          </a:p>
        </p:txBody>
      </p:sp>
      <p:sp>
        <p:nvSpPr>
          <p:cNvPr id="19462" name="Rectangle 6"/>
          <p:cNvSpPr>
            <a:spLocks noChangeArrowheads="1"/>
          </p:cNvSpPr>
          <p:nvPr/>
        </p:nvSpPr>
        <p:spPr bwMode="auto">
          <a:xfrm>
            <a:off x="1004888" y="3548063"/>
            <a:ext cx="2501900" cy="749300"/>
          </a:xfrm>
          <a:prstGeom prst="rect">
            <a:avLst/>
          </a:prstGeom>
          <a:solidFill>
            <a:srgbClr val="D6FBCE"/>
          </a:solidFill>
          <a:ln w="12700">
            <a:solidFill>
              <a:schemeClr val="tx1"/>
            </a:solidFill>
            <a:miter lim="800000"/>
            <a:headEnd/>
            <a:tailEnd/>
          </a:ln>
        </p:spPr>
        <p:txBody>
          <a:bodyPr wrap="none" lIns="90488" tIns="44450" rIns="90488" bIns="44450" anchor="ctr"/>
          <a:lstStyle/>
          <a:p>
            <a:pPr eaLnBrk="0" hangingPunct="0"/>
            <a:r>
              <a:rPr lang="en-US" sz="2800"/>
              <a:t>Constant</a:t>
            </a:r>
            <a:endParaRPr lang="en-US" sz="2800">
              <a:latin typeface="Times New Roman" pitchFamily="18" charset="0"/>
            </a:endParaRPr>
          </a:p>
        </p:txBody>
      </p:sp>
      <p:sp>
        <p:nvSpPr>
          <p:cNvPr id="19463" name="Rectangle 7"/>
          <p:cNvSpPr>
            <a:spLocks noChangeArrowheads="1"/>
          </p:cNvSpPr>
          <p:nvPr/>
        </p:nvSpPr>
        <p:spPr bwMode="auto">
          <a:xfrm>
            <a:off x="5305425" y="3548063"/>
            <a:ext cx="2501900" cy="749300"/>
          </a:xfrm>
          <a:prstGeom prst="rect">
            <a:avLst/>
          </a:prstGeom>
          <a:solidFill>
            <a:srgbClr val="D6FBCE"/>
          </a:solidFill>
          <a:ln w="12700">
            <a:solidFill>
              <a:schemeClr val="tx1"/>
            </a:solidFill>
            <a:miter lim="800000"/>
            <a:headEnd/>
            <a:tailEnd/>
          </a:ln>
        </p:spPr>
        <p:txBody>
          <a:bodyPr wrap="none" lIns="90488" tIns="44450" rIns="90488" bIns="44450" anchor="ctr"/>
          <a:lstStyle/>
          <a:p>
            <a:pPr eaLnBrk="0" hangingPunct="0"/>
            <a:r>
              <a:rPr lang="en-US" sz="2800"/>
              <a:t>Variable</a:t>
            </a:r>
          </a:p>
        </p:txBody>
      </p:sp>
      <p:sp>
        <p:nvSpPr>
          <p:cNvPr id="706568" name="Text Box 8"/>
          <p:cNvSpPr txBox="1">
            <a:spLocks noChangeArrowheads="1"/>
          </p:cNvSpPr>
          <p:nvPr/>
        </p:nvSpPr>
        <p:spPr bwMode="auto">
          <a:xfrm>
            <a:off x="914400" y="4343400"/>
            <a:ext cx="2819400" cy="1350963"/>
          </a:xfrm>
          <a:prstGeom prst="rect">
            <a:avLst/>
          </a:prstGeom>
          <a:solidFill>
            <a:srgbClr val="66FF99"/>
          </a:solidFill>
          <a:ln w="9525">
            <a:solidFill>
              <a:schemeClr val="tx1"/>
            </a:solidFill>
            <a:miter lim="800000"/>
            <a:headEnd type="none" w="sm" len="sm"/>
            <a:tailEnd type="none" w="sm" len="sm"/>
          </a:ln>
          <a:effectLst>
            <a:outerShdw dist="107763" dir="2700000" algn="ctr" rotWithShape="0">
              <a:schemeClr val="bg2"/>
            </a:outerShdw>
          </a:effectLst>
        </p:spPr>
        <p:txBody>
          <a:bodyPr>
            <a:spAutoFit/>
          </a:bodyPr>
          <a:lstStyle/>
          <a:p>
            <a:pPr algn="l">
              <a:spcBef>
                <a:spcPct val="50000"/>
              </a:spcBef>
              <a:defRPr/>
            </a:pPr>
            <a:r>
              <a:rPr lang="en-US" sz="2000"/>
              <a:t>Example: Items coming down an automated assembly line.</a:t>
            </a:r>
            <a:r>
              <a:rPr lang="en-US" sz="2200"/>
              <a:t> </a:t>
            </a:r>
          </a:p>
        </p:txBody>
      </p:sp>
      <p:sp>
        <p:nvSpPr>
          <p:cNvPr id="706569" name="Text Box 9"/>
          <p:cNvSpPr txBox="1">
            <a:spLocks noChangeArrowheads="1"/>
          </p:cNvSpPr>
          <p:nvPr/>
        </p:nvSpPr>
        <p:spPr bwMode="auto">
          <a:xfrm>
            <a:off x="5257800" y="4343400"/>
            <a:ext cx="2590800" cy="1016000"/>
          </a:xfrm>
          <a:prstGeom prst="rect">
            <a:avLst/>
          </a:prstGeom>
          <a:solidFill>
            <a:srgbClr val="66FF99"/>
          </a:solidFill>
          <a:ln w="9525">
            <a:solidFill>
              <a:schemeClr val="tx1"/>
            </a:solidFill>
            <a:miter lim="800000"/>
            <a:headEnd type="none" w="sm" len="sm"/>
            <a:tailEnd type="none" w="sm" len="sm"/>
          </a:ln>
          <a:effectLst>
            <a:outerShdw dist="107763" dir="2700000" algn="ctr" rotWithShape="0">
              <a:schemeClr val="bg2"/>
            </a:outerShdw>
          </a:effectLst>
        </p:spPr>
        <p:txBody>
          <a:bodyPr>
            <a:spAutoFit/>
          </a:bodyPr>
          <a:lstStyle/>
          <a:p>
            <a:pPr algn="l">
              <a:spcBef>
                <a:spcPct val="50000"/>
              </a:spcBef>
              <a:defRPr/>
            </a:pPr>
            <a:r>
              <a:rPr lang="en-US" sz="2000"/>
              <a:t>Example: People spending time shopping. </a:t>
            </a:r>
          </a:p>
        </p:txBody>
      </p:sp>
      <p:cxnSp>
        <p:nvCxnSpPr>
          <p:cNvPr id="19466" name="AutoShape 10"/>
          <p:cNvCxnSpPr>
            <a:cxnSpLocks noChangeShapeType="1"/>
            <a:stCxn id="19463" idx="0"/>
          </p:cNvCxnSpPr>
          <p:nvPr/>
        </p:nvCxnSpPr>
        <p:spPr bwMode="auto">
          <a:xfrm flipH="1" flipV="1">
            <a:off x="5994400" y="2424113"/>
            <a:ext cx="561975" cy="1123950"/>
          </a:xfrm>
          <a:prstGeom prst="straightConnector1">
            <a:avLst/>
          </a:prstGeom>
          <a:noFill/>
          <a:ln w="9525">
            <a:solidFill>
              <a:schemeClr val="tx1"/>
            </a:solidFill>
            <a:round/>
            <a:headEnd/>
            <a:tailEnd/>
          </a:ln>
        </p:spPr>
      </p:cxnSp>
      <p:cxnSp>
        <p:nvCxnSpPr>
          <p:cNvPr id="19467" name="AutoShape 11"/>
          <p:cNvCxnSpPr>
            <a:cxnSpLocks noChangeShapeType="1"/>
            <a:stCxn id="19462" idx="0"/>
            <a:endCxn id="19461" idx="3"/>
          </p:cNvCxnSpPr>
          <p:nvPr/>
        </p:nvCxnSpPr>
        <p:spPr bwMode="auto">
          <a:xfrm flipV="1">
            <a:off x="2255838" y="2424113"/>
            <a:ext cx="728662" cy="1123950"/>
          </a:xfrm>
          <a:prstGeom prst="straightConnector1">
            <a:avLst/>
          </a:prstGeom>
          <a:noFill/>
          <a:ln w="9525">
            <a:solidFill>
              <a:schemeClr val="tx1"/>
            </a:solidFill>
            <a:round/>
            <a:headEnd/>
            <a:tailEnd/>
          </a:ln>
        </p:spPr>
      </p:cxn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06568"/>
                                        </p:tgtEl>
                                        <p:attrNameLst>
                                          <p:attrName>style.visibility</p:attrName>
                                        </p:attrNameLst>
                                      </p:cBhvr>
                                      <p:to>
                                        <p:strVal val="visible"/>
                                      </p:to>
                                    </p:set>
                                    <p:anim calcmode="lin" valueType="num">
                                      <p:cBhvr additive="base">
                                        <p:cTn id="7" dur="500" fill="hold"/>
                                        <p:tgtEl>
                                          <p:spTgt spid="706568"/>
                                        </p:tgtEl>
                                        <p:attrNameLst>
                                          <p:attrName>ppt_x</p:attrName>
                                        </p:attrNameLst>
                                      </p:cBhvr>
                                      <p:tavLst>
                                        <p:tav tm="0">
                                          <p:val>
                                            <p:strVal val="0-#ppt_w/2"/>
                                          </p:val>
                                        </p:tav>
                                        <p:tav tm="100000">
                                          <p:val>
                                            <p:strVal val="#ppt_x"/>
                                          </p:val>
                                        </p:tav>
                                      </p:tavLst>
                                    </p:anim>
                                    <p:anim calcmode="lin" valueType="num">
                                      <p:cBhvr additive="base">
                                        <p:cTn id="8" dur="500" fill="hold"/>
                                        <p:tgtEl>
                                          <p:spTgt spid="7065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06569"/>
                                        </p:tgtEl>
                                        <p:attrNameLst>
                                          <p:attrName>style.visibility</p:attrName>
                                        </p:attrNameLst>
                                      </p:cBhvr>
                                      <p:to>
                                        <p:strVal val="visible"/>
                                      </p:to>
                                    </p:set>
                                    <p:anim calcmode="lin" valueType="num">
                                      <p:cBhvr additive="base">
                                        <p:cTn id="13" dur="500" fill="hold"/>
                                        <p:tgtEl>
                                          <p:spTgt spid="706569"/>
                                        </p:tgtEl>
                                        <p:attrNameLst>
                                          <p:attrName>ppt_x</p:attrName>
                                        </p:attrNameLst>
                                      </p:cBhvr>
                                      <p:tavLst>
                                        <p:tav tm="0">
                                          <p:val>
                                            <p:strVal val="0-#ppt_w/2"/>
                                          </p:val>
                                        </p:tav>
                                        <p:tav tm="100000">
                                          <p:val>
                                            <p:strVal val="#ppt_x"/>
                                          </p:val>
                                        </p:tav>
                                      </p:tavLst>
                                    </p:anim>
                                    <p:anim calcmode="lin" valueType="num">
                                      <p:cBhvr additive="base">
                                        <p:cTn id="14" dur="500" fill="hold"/>
                                        <p:tgtEl>
                                          <p:spTgt spid="7065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8" grpId="0" animBg="1" autoUpdateAnimBg="0"/>
      <p:bldP spid="706569"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20483"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20484" name="Rectangle 4"/>
          <p:cNvSpPr>
            <a:spLocks noGrp="1" noChangeArrowheads="1"/>
          </p:cNvSpPr>
          <p:nvPr>
            <p:ph type="title"/>
          </p:nvPr>
        </p:nvSpPr>
        <p:spPr>
          <a:noFill/>
        </p:spPr>
        <p:txBody>
          <a:bodyPr lIns="90488" tIns="44450" rIns="90488" bIns="44450" anchor="t"/>
          <a:lstStyle/>
          <a:p>
            <a:r>
              <a:rPr lang="en-US" sz="3600" smtClean="0"/>
              <a:t>Examples of Queue Structures</a:t>
            </a:r>
          </a:p>
        </p:txBody>
      </p:sp>
      <p:sp>
        <p:nvSpPr>
          <p:cNvPr id="20485" name="Rectangle 5"/>
          <p:cNvSpPr>
            <a:spLocks noChangeArrowheads="1"/>
          </p:cNvSpPr>
          <p:nvPr/>
        </p:nvSpPr>
        <p:spPr bwMode="auto">
          <a:xfrm>
            <a:off x="749300" y="3292475"/>
            <a:ext cx="2395538" cy="485775"/>
          </a:xfrm>
          <a:prstGeom prst="rect">
            <a:avLst/>
          </a:prstGeom>
          <a:noFill/>
          <a:ln w="9525">
            <a:noFill/>
            <a:miter lim="800000"/>
            <a:headEnd/>
            <a:tailEnd/>
          </a:ln>
        </p:spPr>
        <p:txBody>
          <a:bodyPr wrap="none" lIns="90488" tIns="44450" rIns="90488" bIns="44450">
            <a:spAutoFit/>
          </a:bodyPr>
          <a:lstStyle/>
          <a:p>
            <a:pPr algn="l" eaLnBrk="0" hangingPunct="0"/>
            <a:r>
              <a:rPr lang="en-US" sz="2600"/>
              <a:t>Single Channel</a:t>
            </a:r>
            <a:endParaRPr lang="en-US" sz="2800">
              <a:latin typeface="Times New Roman" pitchFamily="18" charset="0"/>
            </a:endParaRPr>
          </a:p>
        </p:txBody>
      </p:sp>
      <p:sp>
        <p:nvSpPr>
          <p:cNvPr id="20486" name="Rectangle 6"/>
          <p:cNvSpPr>
            <a:spLocks noChangeArrowheads="1"/>
          </p:cNvSpPr>
          <p:nvPr/>
        </p:nvSpPr>
        <p:spPr bwMode="auto">
          <a:xfrm>
            <a:off x="892175" y="4511675"/>
            <a:ext cx="2136775" cy="485775"/>
          </a:xfrm>
          <a:prstGeom prst="rect">
            <a:avLst/>
          </a:prstGeom>
          <a:noFill/>
          <a:ln w="9525">
            <a:noFill/>
            <a:miter lim="800000"/>
            <a:headEnd/>
            <a:tailEnd/>
          </a:ln>
        </p:spPr>
        <p:txBody>
          <a:bodyPr wrap="none" lIns="90488" tIns="44450" rIns="90488" bIns="44450">
            <a:spAutoFit/>
          </a:bodyPr>
          <a:lstStyle/>
          <a:p>
            <a:pPr algn="l" eaLnBrk="0" hangingPunct="0"/>
            <a:r>
              <a:rPr lang="en-US" sz="2600"/>
              <a:t>Multichannel</a:t>
            </a:r>
          </a:p>
        </p:txBody>
      </p:sp>
      <p:sp>
        <p:nvSpPr>
          <p:cNvPr id="20487" name="Rectangle 7"/>
          <p:cNvSpPr>
            <a:spLocks noChangeArrowheads="1"/>
          </p:cNvSpPr>
          <p:nvPr/>
        </p:nvSpPr>
        <p:spPr bwMode="auto">
          <a:xfrm>
            <a:off x="3949700" y="1898650"/>
            <a:ext cx="1082675" cy="882650"/>
          </a:xfrm>
          <a:prstGeom prst="rect">
            <a:avLst/>
          </a:prstGeom>
          <a:noFill/>
          <a:ln w="9525">
            <a:noFill/>
            <a:miter lim="800000"/>
            <a:headEnd/>
            <a:tailEnd/>
          </a:ln>
        </p:spPr>
        <p:txBody>
          <a:bodyPr wrap="none" lIns="90488" tIns="44450" rIns="90488" bIns="44450">
            <a:spAutoFit/>
          </a:bodyPr>
          <a:lstStyle/>
          <a:p>
            <a:pPr algn="l" eaLnBrk="0" hangingPunct="0"/>
            <a:r>
              <a:rPr lang="en-US" sz="2600"/>
              <a:t>Single</a:t>
            </a:r>
          </a:p>
          <a:p>
            <a:pPr algn="l" eaLnBrk="0" hangingPunct="0"/>
            <a:r>
              <a:rPr lang="en-US" sz="2600"/>
              <a:t>Phase</a:t>
            </a:r>
          </a:p>
        </p:txBody>
      </p:sp>
      <p:sp>
        <p:nvSpPr>
          <p:cNvPr id="20488" name="Rectangle 8"/>
          <p:cNvSpPr>
            <a:spLocks noChangeArrowheads="1"/>
          </p:cNvSpPr>
          <p:nvPr/>
        </p:nvSpPr>
        <p:spPr bwMode="auto">
          <a:xfrm>
            <a:off x="5929313" y="2112963"/>
            <a:ext cx="1847850" cy="485775"/>
          </a:xfrm>
          <a:prstGeom prst="rect">
            <a:avLst/>
          </a:prstGeom>
          <a:noFill/>
          <a:ln w="9525">
            <a:noFill/>
            <a:miter lim="800000"/>
            <a:headEnd/>
            <a:tailEnd/>
          </a:ln>
        </p:spPr>
        <p:txBody>
          <a:bodyPr wrap="none" lIns="90488" tIns="44450" rIns="90488" bIns="44450">
            <a:spAutoFit/>
          </a:bodyPr>
          <a:lstStyle/>
          <a:p>
            <a:pPr algn="l" eaLnBrk="0" hangingPunct="0"/>
            <a:r>
              <a:rPr lang="en-US" sz="2600"/>
              <a:t>Multiphase</a:t>
            </a:r>
          </a:p>
        </p:txBody>
      </p:sp>
      <p:grpSp>
        <p:nvGrpSpPr>
          <p:cNvPr id="20489" name="Group 9"/>
          <p:cNvGrpSpPr>
            <a:grpSpLocks/>
          </p:cNvGrpSpPr>
          <p:nvPr/>
        </p:nvGrpSpPr>
        <p:grpSpPr bwMode="auto">
          <a:xfrm>
            <a:off x="3282950" y="2901950"/>
            <a:ext cx="4864100" cy="2425700"/>
            <a:chOff x="2068" y="1828"/>
            <a:chExt cx="3064" cy="1528"/>
          </a:xfrm>
        </p:grpSpPr>
        <p:sp>
          <p:nvSpPr>
            <p:cNvPr id="20490" name="Rectangle 10"/>
            <p:cNvSpPr>
              <a:spLocks noChangeArrowheads="1"/>
            </p:cNvSpPr>
            <p:nvPr/>
          </p:nvSpPr>
          <p:spPr bwMode="auto">
            <a:xfrm>
              <a:off x="2068" y="1828"/>
              <a:ext cx="1528" cy="760"/>
            </a:xfrm>
            <a:prstGeom prst="rect">
              <a:avLst/>
            </a:prstGeom>
            <a:solidFill>
              <a:srgbClr val="C0FEF9"/>
            </a:solidFill>
            <a:ln w="12700">
              <a:solidFill>
                <a:schemeClr val="tx1"/>
              </a:solidFill>
              <a:miter lim="800000"/>
              <a:headEnd/>
              <a:tailEnd/>
            </a:ln>
          </p:spPr>
          <p:txBody>
            <a:bodyPr wrap="none" lIns="90488" tIns="44450" rIns="90488" bIns="44450" anchor="ctr"/>
            <a:lstStyle/>
            <a:p>
              <a:pPr eaLnBrk="0" hangingPunct="0"/>
              <a:r>
                <a:rPr lang="en-US" sz="2600"/>
                <a:t>One-person</a:t>
              </a:r>
            </a:p>
            <a:p>
              <a:pPr eaLnBrk="0" hangingPunct="0"/>
              <a:r>
                <a:rPr lang="en-US" sz="2600"/>
                <a:t>barber shop</a:t>
              </a:r>
            </a:p>
          </p:txBody>
        </p:sp>
        <p:sp>
          <p:nvSpPr>
            <p:cNvPr id="20491" name="Rectangle 11"/>
            <p:cNvSpPr>
              <a:spLocks noChangeArrowheads="1"/>
            </p:cNvSpPr>
            <p:nvPr/>
          </p:nvSpPr>
          <p:spPr bwMode="auto">
            <a:xfrm>
              <a:off x="3604" y="1828"/>
              <a:ext cx="1528" cy="760"/>
            </a:xfrm>
            <a:prstGeom prst="rect">
              <a:avLst/>
            </a:prstGeom>
            <a:solidFill>
              <a:srgbClr val="C0FEF9"/>
            </a:solidFill>
            <a:ln w="12700">
              <a:solidFill>
                <a:schemeClr val="tx1"/>
              </a:solidFill>
              <a:miter lim="800000"/>
              <a:headEnd/>
              <a:tailEnd/>
            </a:ln>
          </p:spPr>
          <p:txBody>
            <a:bodyPr wrap="none" lIns="90488" tIns="44450" rIns="90488" bIns="44450" anchor="ctr"/>
            <a:lstStyle/>
            <a:p>
              <a:pPr eaLnBrk="0" hangingPunct="0"/>
              <a:r>
                <a:rPr lang="en-US" sz="2600"/>
                <a:t>Car wash</a:t>
              </a:r>
              <a:endParaRPr lang="en-US" sz="2800">
                <a:latin typeface="Times New Roman" pitchFamily="18" charset="0"/>
              </a:endParaRPr>
            </a:p>
          </p:txBody>
        </p:sp>
        <p:sp>
          <p:nvSpPr>
            <p:cNvPr id="20492" name="Rectangle 12"/>
            <p:cNvSpPr>
              <a:spLocks noChangeArrowheads="1"/>
            </p:cNvSpPr>
            <p:nvPr/>
          </p:nvSpPr>
          <p:spPr bwMode="auto">
            <a:xfrm>
              <a:off x="3604" y="2596"/>
              <a:ext cx="1528" cy="760"/>
            </a:xfrm>
            <a:prstGeom prst="rect">
              <a:avLst/>
            </a:prstGeom>
            <a:solidFill>
              <a:srgbClr val="C0FEF9"/>
            </a:solidFill>
            <a:ln w="12700">
              <a:solidFill>
                <a:schemeClr val="tx1"/>
              </a:solidFill>
              <a:miter lim="800000"/>
              <a:headEnd/>
              <a:tailEnd/>
            </a:ln>
          </p:spPr>
          <p:txBody>
            <a:bodyPr wrap="none" lIns="90488" tIns="44450" rIns="90488" bIns="44450" anchor="ctr"/>
            <a:lstStyle/>
            <a:p>
              <a:pPr eaLnBrk="0" hangingPunct="0"/>
              <a:r>
                <a:rPr lang="en-US" sz="2600"/>
                <a:t>Hospital</a:t>
              </a:r>
            </a:p>
            <a:p>
              <a:pPr eaLnBrk="0" hangingPunct="0"/>
              <a:r>
                <a:rPr lang="en-US" sz="2600"/>
                <a:t>admissions</a:t>
              </a:r>
              <a:endParaRPr lang="en-US" sz="2800">
                <a:latin typeface="Times New Roman" pitchFamily="18" charset="0"/>
              </a:endParaRPr>
            </a:p>
          </p:txBody>
        </p:sp>
        <p:sp>
          <p:nvSpPr>
            <p:cNvPr id="20493" name="Rectangle 13"/>
            <p:cNvSpPr>
              <a:spLocks noChangeArrowheads="1"/>
            </p:cNvSpPr>
            <p:nvPr/>
          </p:nvSpPr>
          <p:spPr bwMode="auto">
            <a:xfrm>
              <a:off x="2068" y="2596"/>
              <a:ext cx="1528" cy="760"/>
            </a:xfrm>
            <a:prstGeom prst="rect">
              <a:avLst/>
            </a:prstGeom>
            <a:solidFill>
              <a:srgbClr val="C0FEF9"/>
            </a:solidFill>
            <a:ln w="12700">
              <a:solidFill>
                <a:schemeClr val="tx1"/>
              </a:solidFill>
              <a:miter lim="800000"/>
              <a:headEnd/>
              <a:tailEnd/>
            </a:ln>
          </p:spPr>
          <p:txBody>
            <a:bodyPr wrap="none" lIns="90488" tIns="44450" rIns="90488" bIns="44450" anchor="ctr"/>
            <a:lstStyle/>
            <a:p>
              <a:pPr eaLnBrk="0" hangingPunct="0"/>
              <a:r>
                <a:rPr lang="en-US" sz="2600"/>
                <a:t>Bank tellers’</a:t>
              </a:r>
            </a:p>
            <a:p>
              <a:pPr eaLnBrk="0" hangingPunct="0"/>
              <a:r>
                <a:rPr lang="en-US" sz="2600"/>
                <a:t>windows</a:t>
              </a:r>
            </a:p>
          </p:txBody>
        </p:sp>
      </p:grpSp>
    </p:spTree>
  </p:cSld>
  <p:clrMapOvr>
    <a:masterClrMapping/>
  </p:clrMapOvr>
  <p:transition>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21507"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21508" name="Rectangle 4"/>
          <p:cNvSpPr>
            <a:spLocks noGrp="1" noChangeArrowheads="1"/>
          </p:cNvSpPr>
          <p:nvPr>
            <p:ph type="title"/>
          </p:nvPr>
        </p:nvSpPr>
        <p:spPr>
          <a:xfrm>
            <a:off x="685800" y="381000"/>
            <a:ext cx="7772400" cy="685800"/>
          </a:xfrm>
          <a:noFill/>
        </p:spPr>
        <p:txBody>
          <a:bodyPr lIns="90488" tIns="44450" rIns="90488" bIns="44450" anchor="t"/>
          <a:lstStyle/>
          <a:p>
            <a:r>
              <a:rPr lang="en-US" sz="3600" smtClean="0"/>
              <a:t>Balking and Reneging</a:t>
            </a:r>
          </a:p>
        </p:txBody>
      </p:sp>
      <p:sp>
        <p:nvSpPr>
          <p:cNvPr id="21509" name="Rectangle 5"/>
          <p:cNvSpPr>
            <a:spLocks noChangeArrowheads="1"/>
          </p:cNvSpPr>
          <p:nvPr/>
        </p:nvSpPr>
        <p:spPr bwMode="auto">
          <a:xfrm>
            <a:off x="1282700" y="1541463"/>
            <a:ext cx="1398588" cy="485775"/>
          </a:xfrm>
          <a:prstGeom prst="rect">
            <a:avLst/>
          </a:prstGeom>
          <a:noFill/>
          <a:ln w="9525">
            <a:noFill/>
            <a:miter lim="800000"/>
            <a:headEnd/>
            <a:tailEnd/>
          </a:ln>
        </p:spPr>
        <p:txBody>
          <a:bodyPr wrap="none" lIns="90488" tIns="44450" rIns="90488" bIns="44450">
            <a:spAutoFit/>
          </a:bodyPr>
          <a:lstStyle/>
          <a:p>
            <a:pPr algn="l" eaLnBrk="0" hangingPunct="0"/>
            <a:r>
              <a:rPr lang="en-US" sz="2600" i="1">
                <a:solidFill>
                  <a:srgbClr val="00CC00"/>
                </a:solidFill>
              </a:rPr>
              <a:t>No Way!</a:t>
            </a:r>
            <a:endParaRPr lang="en-US" sz="2800" i="1">
              <a:solidFill>
                <a:srgbClr val="00CC00"/>
              </a:solidFill>
              <a:latin typeface="Times New Roman" pitchFamily="18" charset="0"/>
            </a:endParaRPr>
          </a:p>
        </p:txBody>
      </p:sp>
      <p:sp>
        <p:nvSpPr>
          <p:cNvPr id="21510" name="Freeform 6"/>
          <p:cNvSpPr>
            <a:spLocks/>
          </p:cNvSpPr>
          <p:nvPr/>
        </p:nvSpPr>
        <p:spPr bwMode="auto">
          <a:xfrm>
            <a:off x="1744663" y="2144713"/>
            <a:ext cx="460375" cy="827087"/>
          </a:xfrm>
          <a:custGeom>
            <a:avLst/>
            <a:gdLst>
              <a:gd name="T0" fmla="*/ 60325 w 290"/>
              <a:gd name="T1" fmla="*/ 520700 h 521"/>
              <a:gd name="T2" fmla="*/ 47625 w 290"/>
              <a:gd name="T3" fmla="*/ 514350 h 521"/>
              <a:gd name="T4" fmla="*/ 28575 w 290"/>
              <a:gd name="T5" fmla="*/ 509587 h 521"/>
              <a:gd name="T6" fmla="*/ 23812 w 290"/>
              <a:gd name="T7" fmla="*/ 492125 h 521"/>
              <a:gd name="T8" fmla="*/ 87312 w 290"/>
              <a:gd name="T9" fmla="*/ 466725 h 521"/>
              <a:gd name="T10" fmla="*/ 20637 w 290"/>
              <a:gd name="T11" fmla="*/ 173037 h 521"/>
              <a:gd name="T12" fmla="*/ 26988 w 290"/>
              <a:gd name="T13" fmla="*/ 169862 h 521"/>
              <a:gd name="T14" fmla="*/ 28575 w 290"/>
              <a:gd name="T15" fmla="*/ 163512 h 521"/>
              <a:gd name="T16" fmla="*/ 192087 w 290"/>
              <a:gd name="T17" fmla="*/ 155575 h 521"/>
              <a:gd name="T18" fmla="*/ 180975 w 290"/>
              <a:gd name="T19" fmla="*/ 112712 h 521"/>
              <a:gd name="T20" fmla="*/ 163512 w 290"/>
              <a:gd name="T21" fmla="*/ 109537 h 521"/>
              <a:gd name="T22" fmla="*/ 157162 w 290"/>
              <a:gd name="T23" fmla="*/ 98425 h 521"/>
              <a:gd name="T24" fmla="*/ 144462 w 290"/>
              <a:gd name="T25" fmla="*/ 92075 h 521"/>
              <a:gd name="T26" fmla="*/ 141287 w 290"/>
              <a:gd name="T27" fmla="*/ 80962 h 521"/>
              <a:gd name="T28" fmla="*/ 130175 w 290"/>
              <a:gd name="T29" fmla="*/ 71437 h 521"/>
              <a:gd name="T30" fmla="*/ 136525 w 290"/>
              <a:gd name="T31" fmla="*/ 53975 h 521"/>
              <a:gd name="T32" fmla="*/ 136525 w 290"/>
              <a:gd name="T33" fmla="*/ 49212 h 521"/>
              <a:gd name="T34" fmla="*/ 136525 w 290"/>
              <a:gd name="T35" fmla="*/ 42862 h 521"/>
              <a:gd name="T36" fmla="*/ 144462 w 290"/>
              <a:gd name="T37" fmla="*/ 31750 h 521"/>
              <a:gd name="T38" fmla="*/ 163512 w 290"/>
              <a:gd name="T39" fmla="*/ 22225 h 521"/>
              <a:gd name="T40" fmla="*/ 160337 w 290"/>
              <a:gd name="T41" fmla="*/ 14287 h 521"/>
              <a:gd name="T42" fmla="*/ 174625 w 290"/>
              <a:gd name="T43" fmla="*/ 9525 h 521"/>
              <a:gd name="T44" fmla="*/ 180975 w 290"/>
              <a:gd name="T45" fmla="*/ 3175 h 521"/>
              <a:gd name="T46" fmla="*/ 193675 w 290"/>
              <a:gd name="T47" fmla="*/ 7937 h 521"/>
              <a:gd name="T48" fmla="*/ 214313 w 290"/>
              <a:gd name="T49" fmla="*/ 0 h 521"/>
              <a:gd name="T50" fmla="*/ 238125 w 290"/>
              <a:gd name="T51" fmla="*/ 3175 h 521"/>
              <a:gd name="T52" fmla="*/ 252412 w 290"/>
              <a:gd name="T53" fmla="*/ 3175 h 521"/>
              <a:gd name="T54" fmla="*/ 276225 w 290"/>
              <a:gd name="T55" fmla="*/ 7937 h 521"/>
              <a:gd name="T56" fmla="*/ 284162 w 290"/>
              <a:gd name="T57" fmla="*/ 17462 h 521"/>
              <a:gd name="T58" fmla="*/ 293687 w 290"/>
              <a:gd name="T59" fmla="*/ 25400 h 521"/>
              <a:gd name="T60" fmla="*/ 301625 w 290"/>
              <a:gd name="T61" fmla="*/ 31750 h 521"/>
              <a:gd name="T62" fmla="*/ 314325 w 290"/>
              <a:gd name="T63" fmla="*/ 42862 h 521"/>
              <a:gd name="T64" fmla="*/ 322262 w 290"/>
              <a:gd name="T65" fmla="*/ 49212 h 521"/>
              <a:gd name="T66" fmla="*/ 328612 w 290"/>
              <a:gd name="T67" fmla="*/ 63500 h 521"/>
              <a:gd name="T68" fmla="*/ 328612 w 290"/>
              <a:gd name="T69" fmla="*/ 106362 h 521"/>
              <a:gd name="T70" fmla="*/ 322262 w 290"/>
              <a:gd name="T71" fmla="*/ 112712 h 521"/>
              <a:gd name="T72" fmla="*/ 314325 w 290"/>
              <a:gd name="T73" fmla="*/ 128587 h 521"/>
              <a:gd name="T74" fmla="*/ 293687 w 290"/>
              <a:gd name="T75" fmla="*/ 130175 h 521"/>
              <a:gd name="T76" fmla="*/ 277812 w 290"/>
              <a:gd name="T77" fmla="*/ 155575 h 521"/>
              <a:gd name="T78" fmla="*/ 430213 w 290"/>
              <a:gd name="T79" fmla="*/ 163512 h 521"/>
              <a:gd name="T80" fmla="*/ 431800 w 290"/>
              <a:gd name="T81" fmla="*/ 169862 h 521"/>
              <a:gd name="T82" fmla="*/ 438150 w 290"/>
              <a:gd name="T83" fmla="*/ 173037 h 521"/>
              <a:gd name="T84" fmla="*/ 371475 w 290"/>
              <a:gd name="T85" fmla="*/ 466725 h 521"/>
              <a:gd name="T86" fmla="*/ 434975 w 290"/>
              <a:gd name="T87" fmla="*/ 492125 h 521"/>
              <a:gd name="T88" fmla="*/ 430213 w 290"/>
              <a:gd name="T89" fmla="*/ 509587 h 521"/>
              <a:gd name="T90" fmla="*/ 411163 w 290"/>
              <a:gd name="T91" fmla="*/ 514350 h 521"/>
              <a:gd name="T92" fmla="*/ 398462 w 290"/>
              <a:gd name="T93" fmla="*/ 520700 h 521"/>
              <a:gd name="T94" fmla="*/ 371475 w 290"/>
              <a:gd name="T95" fmla="*/ 549275 h 521"/>
              <a:gd name="T96" fmla="*/ 234950 w 290"/>
              <a:gd name="T97" fmla="*/ 825500 h 521"/>
              <a:gd name="T98" fmla="*/ 228600 w 290"/>
              <a:gd name="T99" fmla="*/ 528637 h 521"/>
              <a:gd name="T100" fmla="*/ 223838 w 290"/>
              <a:gd name="T101" fmla="*/ 531812 h 521"/>
              <a:gd name="T102" fmla="*/ 87312 w 290"/>
              <a:gd name="T103" fmla="*/ 782637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grpSp>
        <p:nvGrpSpPr>
          <p:cNvPr id="21511" name="Group 7"/>
          <p:cNvGrpSpPr>
            <a:grpSpLocks/>
          </p:cNvGrpSpPr>
          <p:nvPr/>
        </p:nvGrpSpPr>
        <p:grpSpPr bwMode="auto">
          <a:xfrm>
            <a:off x="5568950" y="2146300"/>
            <a:ext cx="1747838" cy="827088"/>
            <a:chOff x="3508" y="1928"/>
            <a:chExt cx="1101" cy="521"/>
          </a:xfrm>
        </p:grpSpPr>
        <p:sp>
          <p:nvSpPr>
            <p:cNvPr id="21521" name="Freeform 8"/>
            <p:cNvSpPr>
              <a:spLocks/>
            </p:cNvSpPr>
            <p:nvPr/>
          </p:nvSpPr>
          <p:spPr bwMode="auto">
            <a:xfrm>
              <a:off x="3979" y="1928"/>
              <a:ext cx="290" cy="521"/>
            </a:xfrm>
            <a:custGeom>
              <a:avLst/>
              <a:gdLst>
                <a:gd name="T0" fmla="*/ 38 w 290"/>
                <a:gd name="T1" fmla="*/ 328 h 521"/>
                <a:gd name="T2" fmla="*/ 30 w 290"/>
                <a:gd name="T3" fmla="*/ 324 h 521"/>
                <a:gd name="T4" fmla="*/ 18 w 290"/>
                <a:gd name="T5" fmla="*/ 321 h 521"/>
                <a:gd name="T6" fmla="*/ 15 w 290"/>
                <a:gd name="T7" fmla="*/ 310 h 521"/>
                <a:gd name="T8" fmla="*/ 55 w 290"/>
                <a:gd name="T9" fmla="*/ 294 h 521"/>
                <a:gd name="T10" fmla="*/ 13 w 290"/>
                <a:gd name="T11" fmla="*/ 109 h 521"/>
                <a:gd name="T12" fmla="*/ 17 w 290"/>
                <a:gd name="T13" fmla="*/ 107 h 521"/>
                <a:gd name="T14" fmla="*/ 18 w 290"/>
                <a:gd name="T15" fmla="*/ 103 h 521"/>
                <a:gd name="T16" fmla="*/ 121 w 290"/>
                <a:gd name="T17" fmla="*/ 98 h 521"/>
                <a:gd name="T18" fmla="*/ 114 w 290"/>
                <a:gd name="T19" fmla="*/ 71 h 521"/>
                <a:gd name="T20" fmla="*/ 103 w 290"/>
                <a:gd name="T21" fmla="*/ 69 h 521"/>
                <a:gd name="T22" fmla="*/ 99 w 290"/>
                <a:gd name="T23" fmla="*/ 62 h 521"/>
                <a:gd name="T24" fmla="*/ 91 w 290"/>
                <a:gd name="T25" fmla="*/ 58 h 521"/>
                <a:gd name="T26" fmla="*/ 89 w 290"/>
                <a:gd name="T27" fmla="*/ 51 h 521"/>
                <a:gd name="T28" fmla="*/ 82 w 290"/>
                <a:gd name="T29" fmla="*/ 45 h 521"/>
                <a:gd name="T30" fmla="*/ 86 w 290"/>
                <a:gd name="T31" fmla="*/ 34 h 521"/>
                <a:gd name="T32" fmla="*/ 86 w 290"/>
                <a:gd name="T33" fmla="*/ 31 h 521"/>
                <a:gd name="T34" fmla="*/ 86 w 290"/>
                <a:gd name="T35" fmla="*/ 27 h 521"/>
                <a:gd name="T36" fmla="*/ 91 w 290"/>
                <a:gd name="T37" fmla="*/ 20 h 521"/>
                <a:gd name="T38" fmla="*/ 103 w 290"/>
                <a:gd name="T39" fmla="*/ 14 h 521"/>
                <a:gd name="T40" fmla="*/ 101 w 290"/>
                <a:gd name="T41" fmla="*/ 9 h 521"/>
                <a:gd name="T42" fmla="*/ 110 w 290"/>
                <a:gd name="T43" fmla="*/ 6 h 521"/>
                <a:gd name="T44" fmla="*/ 114 w 290"/>
                <a:gd name="T45" fmla="*/ 2 h 521"/>
                <a:gd name="T46" fmla="*/ 122 w 290"/>
                <a:gd name="T47" fmla="*/ 5 h 521"/>
                <a:gd name="T48" fmla="*/ 135 w 290"/>
                <a:gd name="T49" fmla="*/ 0 h 521"/>
                <a:gd name="T50" fmla="*/ 150 w 290"/>
                <a:gd name="T51" fmla="*/ 2 h 521"/>
                <a:gd name="T52" fmla="*/ 159 w 290"/>
                <a:gd name="T53" fmla="*/ 2 h 521"/>
                <a:gd name="T54" fmla="*/ 174 w 290"/>
                <a:gd name="T55" fmla="*/ 5 h 521"/>
                <a:gd name="T56" fmla="*/ 179 w 290"/>
                <a:gd name="T57" fmla="*/ 11 h 521"/>
                <a:gd name="T58" fmla="*/ 185 w 290"/>
                <a:gd name="T59" fmla="*/ 16 h 521"/>
                <a:gd name="T60" fmla="*/ 190 w 290"/>
                <a:gd name="T61" fmla="*/ 20 h 521"/>
                <a:gd name="T62" fmla="*/ 198 w 290"/>
                <a:gd name="T63" fmla="*/ 27 h 521"/>
                <a:gd name="T64" fmla="*/ 203 w 290"/>
                <a:gd name="T65" fmla="*/ 31 h 521"/>
                <a:gd name="T66" fmla="*/ 207 w 290"/>
                <a:gd name="T67" fmla="*/ 40 h 521"/>
                <a:gd name="T68" fmla="*/ 207 w 290"/>
                <a:gd name="T69" fmla="*/ 67 h 521"/>
                <a:gd name="T70" fmla="*/ 203 w 290"/>
                <a:gd name="T71" fmla="*/ 71 h 521"/>
                <a:gd name="T72" fmla="*/ 198 w 290"/>
                <a:gd name="T73" fmla="*/ 81 h 521"/>
                <a:gd name="T74" fmla="*/ 185 w 290"/>
                <a:gd name="T75" fmla="*/ 82 h 521"/>
                <a:gd name="T76" fmla="*/ 175 w 290"/>
                <a:gd name="T77" fmla="*/ 98 h 521"/>
                <a:gd name="T78" fmla="*/ 271 w 290"/>
                <a:gd name="T79" fmla="*/ 103 h 521"/>
                <a:gd name="T80" fmla="*/ 272 w 290"/>
                <a:gd name="T81" fmla="*/ 107 h 521"/>
                <a:gd name="T82" fmla="*/ 276 w 290"/>
                <a:gd name="T83" fmla="*/ 109 h 521"/>
                <a:gd name="T84" fmla="*/ 234 w 290"/>
                <a:gd name="T85" fmla="*/ 294 h 521"/>
                <a:gd name="T86" fmla="*/ 274 w 290"/>
                <a:gd name="T87" fmla="*/ 310 h 521"/>
                <a:gd name="T88" fmla="*/ 271 w 290"/>
                <a:gd name="T89" fmla="*/ 321 h 521"/>
                <a:gd name="T90" fmla="*/ 259 w 290"/>
                <a:gd name="T91" fmla="*/ 324 h 521"/>
                <a:gd name="T92" fmla="*/ 251 w 290"/>
                <a:gd name="T93" fmla="*/ 328 h 521"/>
                <a:gd name="T94" fmla="*/ 234 w 290"/>
                <a:gd name="T95" fmla="*/ 346 h 521"/>
                <a:gd name="T96" fmla="*/ 148 w 290"/>
                <a:gd name="T97" fmla="*/ 520 h 521"/>
                <a:gd name="T98" fmla="*/ 144 w 290"/>
                <a:gd name="T99" fmla="*/ 333 h 521"/>
                <a:gd name="T100" fmla="*/ 141 w 290"/>
                <a:gd name="T101" fmla="*/ 335 h 521"/>
                <a:gd name="T102" fmla="*/ 55 w 290"/>
                <a:gd name="T103" fmla="*/ 493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sp>
          <p:nvSpPr>
            <p:cNvPr id="21522" name="Freeform 9"/>
            <p:cNvSpPr>
              <a:spLocks/>
            </p:cNvSpPr>
            <p:nvPr/>
          </p:nvSpPr>
          <p:spPr bwMode="auto">
            <a:xfrm>
              <a:off x="4319" y="1928"/>
              <a:ext cx="290" cy="521"/>
            </a:xfrm>
            <a:custGeom>
              <a:avLst/>
              <a:gdLst>
                <a:gd name="T0" fmla="*/ 38 w 290"/>
                <a:gd name="T1" fmla="*/ 328 h 521"/>
                <a:gd name="T2" fmla="*/ 30 w 290"/>
                <a:gd name="T3" fmla="*/ 324 h 521"/>
                <a:gd name="T4" fmla="*/ 18 w 290"/>
                <a:gd name="T5" fmla="*/ 321 h 521"/>
                <a:gd name="T6" fmla="*/ 15 w 290"/>
                <a:gd name="T7" fmla="*/ 310 h 521"/>
                <a:gd name="T8" fmla="*/ 55 w 290"/>
                <a:gd name="T9" fmla="*/ 294 h 521"/>
                <a:gd name="T10" fmla="*/ 13 w 290"/>
                <a:gd name="T11" fmla="*/ 109 h 521"/>
                <a:gd name="T12" fmla="*/ 17 w 290"/>
                <a:gd name="T13" fmla="*/ 107 h 521"/>
                <a:gd name="T14" fmla="*/ 18 w 290"/>
                <a:gd name="T15" fmla="*/ 103 h 521"/>
                <a:gd name="T16" fmla="*/ 121 w 290"/>
                <a:gd name="T17" fmla="*/ 98 h 521"/>
                <a:gd name="T18" fmla="*/ 114 w 290"/>
                <a:gd name="T19" fmla="*/ 71 h 521"/>
                <a:gd name="T20" fmla="*/ 103 w 290"/>
                <a:gd name="T21" fmla="*/ 69 h 521"/>
                <a:gd name="T22" fmla="*/ 99 w 290"/>
                <a:gd name="T23" fmla="*/ 62 h 521"/>
                <a:gd name="T24" fmla="*/ 91 w 290"/>
                <a:gd name="T25" fmla="*/ 58 h 521"/>
                <a:gd name="T26" fmla="*/ 89 w 290"/>
                <a:gd name="T27" fmla="*/ 51 h 521"/>
                <a:gd name="T28" fmla="*/ 82 w 290"/>
                <a:gd name="T29" fmla="*/ 45 h 521"/>
                <a:gd name="T30" fmla="*/ 86 w 290"/>
                <a:gd name="T31" fmla="*/ 34 h 521"/>
                <a:gd name="T32" fmla="*/ 86 w 290"/>
                <a:gd name="T33" fmla="*/ 31 h 521"/>
                <a:gd name="T34" fmla="*/ 86 w 290"/>
                <a:gd name="T35" fmla="*/ 27 h 521"/>
                <a:gd name="T36" fmla="*/ 91 w 290"/>
                <a:gd name="T37" fmla="*/ 20 h 521"/>
                <a:gd name="T38" fmla="*/ 103 w 290"/>
                <a:gd name="T39" fmla="*/ 14 h 521"/>
                <a:gd name="T40" fmla="*/ 101 w 290"/>
                <a:gd name="T41" fmla="*/ 9 h 521"/>
                <a:gd name="T42" fmla="*/ 110 w 290"/>
                <a:gd name="T43" fmla="*/ 6 h 521"/>
                <a:gd name="T44" fmla="*/ 114 w 290"/>
                <a:gd name="T45" fmla="*/ 2 h 521"/>
                <a:gd name="T46" fmla="*/ 122 w 290"/>
                <a:gd name="T47" fmla="*/ 5 h 521"/>
                <a:gd name="T48" fmla="*/ 135 w 290"/>
                <a:gd name="T49" fmla="*/ 0 h 521"/>
                <a:gd name="T50" fmla="*/ 150 w 290"/>
                <a:gd name="T51" fmla="*/ 2 h 521"/>
                <a:gd name="T52" fmla="*/ 159 w 290"/>
                <a:gd name="T53" fmla="*/ 2 h 521"/>
                <a:gd name="T54" fmla="*/ 174 w 290"/>
                <a:gd name="T55" fmla="*/ 5 h 521"/>
                <a:gd name="T56" fmla="*/ 179 w 290"/>
                <a:gd name="T57" fmla="*/ 11 h 521"/>
                <a:gd name="T58" fmla="*/ 185 w 290"/>
                <a:gd name="T59" fmla="*/ 16 h 521"/>
                <a:gd name="T60" fmla="*/ 190 w 290"/>
                <a:gd name="T61" fmla="*/ 20 h 521"/>
                <a:gd name="T62" fmla="*/ 198 w 290"/>
                <a:gd name="T63" fmla="*/ 27 h 521"/>
                <a:gd name="T64" fmla="*/ 203 w 290"/>
                <a:gd name="T65" fmla="*/ 31 h 521"/>
                <a:gd name="T66" fmla="*/ 207 w 290"/>
                <a:gd name="T67" fmla="*/ 40 h 521"/>
                <a:gd name="T68" fmla="*/ 207 w 290"/>
                <a:gd name="T69" fmla="*/ 67 h 521"/>
                <a:gd name="T70" fmla="*/ 203 w 290"/>
                <a:gd name="T71" fmla="*/ 71 h 521"/>
                <a:gd name="T72" fmla="*/ 198 w 290"/>
                <a:gd name="T73" fmla="*/ 81 h 521"/>
                <a:gd name="T74" fmla="*/ 185 w 290"/>
                <a:gd name="T75" fmla="*/ 82 h 521"/>
                <a:gd name="T76" fmla="*/ 175 w 290"/>
                <a:gd name="T77" fmla="*/ 98 h 521"/>
                <a:gd name="T78" fmla="*/ 271 w 290"/>
                <a:gd name="T79" fmla="*/ 103 h 521"/>
                <a:gd name="T80" fmla="*/ 272 w 290"/>
                <a:gd name="T81" fmla="*/ 107 h 521"/>
                <a:gd name="T82" fmla="*/ 276 w 290"/>
                <a:gd name="T83" fmla="*/ 109 h 521"/>
                <a:gd name="T84" fmla="*/ 234 w 290"/>
                <a:gd name="T85" fmla="*/ 294 h 521"/>
                <a:gd name="T86" fmla="*/ 274 w 290"/>
                <a:gd name="T87" fmla="*/ 310 h 521"/>
                <a:gd name="T88" fmla="*/ 271 w 290"/>
                <a:gd name="T89" fmla="*/ 321 h 521"/>
                <a:gd name="T90" fmla="*/ 259 w 290"/>
                <a:gd name="T91" fmla="*/ 324 h 521"/>
                <a:gd name="T92" fmla="*/ 251 w 290"/>
                <a:gd name="T93" fmla="*/ 328 h 521"/>
                <a:gd name="T94" fmla="*/ 234 w 290"/>
                <a:gd name="T95" fmla="*/ 346 h 521"/>
                <a:gd name="T96" fmla="*/ 148 w 290"/>
                <a:gd name="T97" fmla="*/ 520 h 521"/>
                <a:gd name="T98" fmla="*/ 144 w 290"/>
                <a:gd name="T99" fmla="*/ 333 h 521"/>
                <a:gd name="T100" fmla="*/ 141 w 290"/>
                <a:gd name="T101" fmla="*/ 335 h 521"/>
                <a:gd name="T102" fmla="*/ 55 w 290"/>
                <a:gd name="T103" fmla="*/ 493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sp>
          <p:nvSpPr>
            <p:cNvPr id="21523" name="Oval 10"/>
            <p:cNvSpPr>
              <a:spLocks noChangeArrowheads="1"/>
            </p:cNvSpPr>
            <p:nvPr/>
          </p:nvSpPr>
          <p:spPr bwMode="auto">
            <a:xfrm>
              <a:off x="3508" y="2164"/>
              <a:ext cx="40" cy="40"/>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21524" name="Oval 11"/>
            <p:cNvSpPr>
              <a:spLocks noChangeArrowheads="1"/>
            </p:cNvSpPr>
            <p:nvPr/>
          </p:nvSpPr>
          <p:spPr bwMode="auto">
            <a:xfrm>
              <a:off x="3652" y="2164"/>
              <a:ext cx="40" cy="40"/>
            </a:xfrm>
            <a:prstGeom prst="ellipse">
              <a:avLst/>
            </a:prstGeom>
            <a:solidFill>
              <a:schemeClr val="accent1"/>
            </a:solidFill>
            <a:ln w="12700">
              <a:solidFill>
                <a:schemeClr val="tx1"/>
              </a:solidFill>
              <a:round/>
              <a:headEnd/>
              <a:tailEnd/>
            </a:ln>
          </p:spPr>
          <p:txBody>
            <a:bodyPr wrap="none" anchor="ctr"/>
            <a:lstStyle/>
            <a:p>
              <a:endParaRPr lang="en-US"/>
            </a:p>
          </p:txBody>
        </p:sp>
        <p:sp>
          <p:nvSpPr>
            <p:cNvPr id="21525" name="Oval 12"/>
            <p:cNvSpPr>
              <a:spLocks noChangeArrowheads="1"/>
            </p:cNvSpPr>
            <p:nvPr/>
          </p:nvSpPr>
          <p:spPr bwMode="auto">
            <a:xfrm>
              <a:off x="3796" y="2164"/>
              <a:ext cx="40" cy="40"/>
            </a:xfrm>
            <a:prstGeom prst="ellipse">
              <a:avLst/>
            </a:prstGeom>
            <a:solidFill>
              <a:schemeClr val="accent1"/>
            </a:solidFill>
            <a:ln w="12700">
              <a:solidFill>
                <a:schemeClr val="tx1"/>
              </a:solidFill>
              <a:round/>
              <a:headEnd/>
              <a:tailEnd/>
            </a:ln>
          </p:spPr>
          <p:txBody>
            <a:bodyPr wrap="none" anchor="ctr"/>
            <a:lstStyle/>
            <a:p>
              <a:endParaRPr lang="en-US"/>
            </a:p>
          </p:txBody>
        </p:sp>
      </p:grpSp>
      <p:grpSp>
        <p:nvGrpSpPr>
          <p:cNvPr id="21512" name="Group 13"/>
          <p:cNvGrpSpPr>
            <a:grpSpLocks/>
          </p:cNvGrpSpPr>
          <p:nvPr/>
        </p:nvGrpSpPr>
        <p:grpSpPr bwMode="auto">
          <a:xfrm>
            <a:off x="4487863" y="2146300"/>
            <a:ext cx="1000125" cy="827088"/>
            <a:chOff x="2827" y="1928"/>
            <a:chExt cx="630" cy="521"/>
          </a:xfrm>
        </p:grpSpPr>
        <p:sp>
          <p:nvSpPr>
            <p:cNvPr id="21519" name="Freeform 14"/>
            <p:cNvSpPr>
              <a:spLocks/>
            </p:cNvSpPr>
            <p:nvPr/>
          </p:nvSpPr>
          <p:spPr bwMode="auto">
            <a:xfrm>
              <a:off x="2827" y="1928"/>
              <a:ext cx="290" cy="521"/>
            </a:xfrm>
            <a:custGeom>
              <a:avLst/>
              <a:gdLst>
                <a:gd name="T0" fmla="*/ 38 w 290"/>
                <a:gd name="T1" fmla="*/ 328 h 521"/>
                <a:gd name="T2" fmla="*/ 30 w 290"/>
                <a:gd name="T3" fmla="*/ 324 h 521"/>
                <a:gd name="T4" fmla="*/ 18 w 290"/>
                <a:gd name="T5" fmla="*/ 321 h 521"/>
                <a:gd name="T6" fmla="*/ 15 w 290"/>
                <a:gd name="T7" fmla="*/ 310 h 521"/>
                <a:gd name="T8" fmla="*/ 55 w 290"/>
                <a:gd name="T9" fmla="*/ 294 h 521"/>
                <a:gd name="T10" fmla="*/ 13 w 290"/>
                <a:gd name="T11" fmla="*/ 109 h 521"/>
                <a:gd name="T12" fmla="*/ 17 w 290"/>
                <a:gd name="T13" fmla="*/ 107 h 521"/>
                <a:gd name="T14" fmla="*/ 18 w 290"/>
                <a:gd name="T15" fmla="*/ 103 h 521"/>
                <a:gd name="T16" fmla="*/ 121 w 290"/>
                <a:gd name="T17" fmla="*/ 98 h 521"/>
                <a:gd name="T18" fmla="*/ 114 w 290"/>
                <a:gd name="T19" fmla="*/ 71 h 521"/>
                <a:gd name="T20" fmla="*/ 103 w 290"/>
                <a:gd name="T21" fmla="*/ 69 h 521"/>
                <a:gd name="T22" fmla="*/ 99 w 290"/>
                <a:gd name="T23" fmla="*/ 62 h 521"/>
                <a:gd name="T24" fmla="*/ 91 w 290"/>
                <a:gd name="T25" fmla="*/ 58 h 521"/>
                <a:gd name="T26" fmla="*/ 89 w 290"/>
                <a:gd name="T27" fmla="*/ 51 h 521"/>
                <a:gd name="T28" fmla="*/ 82 w 290"/>
                <a:gd name="T29" fmla="*/ 45 h 521"/>
                <a:gd name="T30" fmla="*/ 86 w 290"/>
                <a:gd name="T31" fmla="*/ 34 h 521"/>
                <a:gd name="T32" fmla="*/ 86 w 290"/>
                <a:gd name="T33" fmla="*/ 31 h 521"/>
                <a:gd name="T34" fmla="*/ 86 w 290"/>
                <a:gd name="T35" fmla="*/ 27 h 521"/>
                <a:gd name="T36" fmla="*/ 91 w 290"/>
                <a:gd name="T37" fmla="*/ 20 h 521"/>
                <a:gd name="T38" fmla="*/ 103 w 290"/>
                <a:gd name="T39" fmla="*/ 14 h 521"/>
                <a:gd name="T40" fmla="*/ 101 w 290"/>
                <a:gd name="T41" fmla="*/ 9 h 521"/>
                <a:gd name="T42" fmla="*/ 110 w 290"/>
                <a:gd name="T43" fmla="*/ 6 h 521"/>
                <a:gd name="T44" fmla="*/ 114 w 290"/>
                <a:gd name="T45" fmla="*/ 2 h 521"/>
                <a:gd name="T46" fmla="*/ 122 w 290"/>
                <a:gd name="T47" fmla="*/ 5 h 521"/>
                <a:gd name="T48" fmla="*/ 135 w 290"/>
                <a:gd name="T49" fmla="*/ 0 h 521"/>
                <a:gd name="T50" fmla="*/ 150 w 290"/>
                <a:gd name="T51" fmla="*/ 2 h 521"/>
                <a:gd name="T52" fmla="*/ 159 w 290"/>
                <a:gd name="T53" fmla="*/ 2 h 521"/>
                <a:gd name="T54" fmla="*/ 174 w 290"/>
                <a:gd name="T55" fmla="*/ 5 h 521"/>
                <a:gd name="T56" fmla="*/ 179 w 290"/>
                <a:gd name="T57" fmla="*/ 11 h 521"/>
                <a:gd name="T58" fmla="*/ 185 w 290"/>
                <a:gd name="T59" fmla="*/ 16 h 521"/>
                <a:gd name="T60" fmla="*/ 190 w 290"/>
                <a:gd name="T61" fmla="*/ 20 h 521"/>
                <a:gd name="T62" fmla="*/ 198 w 290"/>
                <a:gd name="T63" fmla="*/ 27 h 521"/>
                <a:gd name="T64" fmla="*/ 203 w 290"/>
                <a:gd name="T65" fmla="*/ 31 h 521"/>
                <a:gd name="T66" fmla="*/ 207 w 290"/>
                <a:gd name="T67" fmla="*/ 40 h 521"/>
                <a:gd name="T68" fmla="*/ 207 w 290"/>
                <a:gd name="T69" fmla="*/ 67 h 521"/>
                <a:gd name="T70" fmla="*/ 203 w 290"/>
                <a:gd name="T71" fmla="*/ 71 h 521"/>
                <a:gd name="T72" fmla="*/ 198 w 290"/>
                <a:gd name="T73" fmla="*/ 81 h 521"/>
                <a:gd name="T74" fmla="*/ 185 w 290"/>
                <a:gd name="T75" fmla="*/ 82 h 521"/>
                <a:gd name="T76" fmla="*/ 175 w 290"/>
                <a:gd name="T77" fmla="*/ 98 h 521"/>
                <a:gd name="T78" fmla="*/ 271 w 290"/>
                <a:gd name="T79" fmla="*/ 103 h 521"/>
                <a:gd name="T80" fmla="*/ 272 w 290"/>
                <a:gd name="T81" fmla="*/ 107 h 521"/>
                <a:gd name="T82" fmla="*/ 276 w 290"/>
                <a:gd name="T83" fmla="*/ 109 h 521"/>
                <a:gd name="T84" fmla="*/ 234 w 290"/>
                <a:gd name="T85" fmla="*/ 294 h 521"/>
                <a:gd name="T86" fmla="*/ 274 w 290"/>
                <a:gd name="T87" fmla="*/ 310 h 521"/>
                <a:gd name="T88" fmla="*/ 271 w 290"/>
                <a:gd name="T89" fmla="*/ 321 h 521"/>
                <a:gd name="T90" fmla="*/ 259 w 290"/>
                <a:gd name="T91" fmla="*/ 324 h 521"/>
                <a:gd name="T92" fmla="*/ 251 w 290"/>
                <a:gd name="T93" fmla="*/ 328 h 521"/>
                <a:gd name="T94" fmla="*/ 234 w 290"/>
                <a:gd name="T95" fmla="*/ 346 h 521"/>
                <a:gd name="T96" fmla="*/ 148 w 290"/>
                <a:gd name="T97" fmla="*/ 520 h 521"/>
                <a:gd name="T98" fmla="*/ 144 w 290"/>
                <a:gd name="T99" fmla="*/ 333 h 521"/>
                <a:gd name="T100" fmla="*/ 141 w 290"/>
                <a:gd name="T101" fmla="*/ 335 h 521"/>
                <a:gd name="T102" fmla="*/ 55 w 290"/>
                <a:gd name="T103" fmla="*/ 493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sp>
          <p:nvSpPr>
            <p:cNvPr id="21520" name="Freeform 15"/>
            <p:cNvSpPr>
              <a:spLocks/>
            </p:cNvSpPr>
            <p:nvPr/>
          </p:nvSpPr>
          <p:spPr bwMode="auto">
            <a:xfrm>
              <a:off x="3167" y="1928"/>
              <a:ext cx="290" cy="521"/>
            </a:xfrm>
            <a:custGeom>
              <a:avLst/>
              <a:gdLst>
                <a:gd name="T0" fmla="*/ 38 w 290"/>
                <a:gd name="T1" fmla="*/ 328 h 521"/>
                <a:gd name="T2" fmla="*/ 30 w 290"/>
                <a:gd name="T3" fmla="*/ 324 h 521"/>
                <a:gd name="T4" fmla="*/ 18 w 290"/>
                <a:gd name="T5" fmla="*/ 321 h 521"/>
                <a:gd name="T6" fmla="*/ 15 w 290"/>
                <a:gd name="T7" fmla="*/ 310 h 521"/>
                <a:gd name="T8" fmla="*/ 55 w 290"/>
                <a:gd name="T9" fmla="*/ 294 h 521"/>
                <a:gd name="T10" fmla="*/ 13 w 290"/>
                <a:gd name="T11" fmla="*/ 109 h 521"/>
                <a:gd name="T12" fmla="*/ 17 w 290"/>
                <a:gd name="T13" fmla="*/ 107 h 521"/>
                <a:gd name="T14" fmla="*/ 18 w 290"/>
                <a:gd name="T15" fmla="*/ 103 h 521"/>
                <a:gd name="T16" fmla="*/ 121 w 290"/>
                <a:gd name="T17" fmla="*/ 98 h 521"/>
                <a:gd name="T18" fmla="*/ 114 w 290"/>
                <a:gd name="T19" fmla="*/ 71 h 521"/>
                <a:gd name="T20" fmla="*/ 103 w 290"/>
                <a:gd name="T21" fmla="*/ 69 h 521"/>
                <a:gd name="T22" fmla="*/ 99 w 290"/>
                <a:gd name="T23" fmla="*/ 62 h 521"/>
                <a:gd name="T24" fmla="*/ 91 w 290"/>
                <a:gd name="T25" fmla="*/ 58 h 521"/>
                <a:gd name="T26" fmla="*/ 89 w 290"/>
                <a:gd name="T27" fmla="*/ 51 h 521"/>
                <a:gd name="T28" fmla="*/ 82 w 290"/>
                <a:gd name="T29" fmla="*/ 45 h 521"/>
                <a:gd name="T30" fmla="*/ 86 w 290"/>
                <a:gd name="T31" fmla="*/ 34 h 521"/>
                <a:gd name="T32" fmla="*/ 86 w 290"/>
                <a:gd name="T33" fmla="*/ 31 h 521"/>
                <a:gd name="T34" fmla="*/ 86 w 290"/>
                <a:gd name="T35" fmla="*/ 27 h 521"/>
                <a:gd name="T36" fmla="*/ 91 w 290"/>
                <a:gd name="T37" fmla="*/ 20 h 521"/>
                <a:gd name="T38" fmla="*/ 103 w 290"/>
                <a:gd name="T39" fmla="*/ 14 h 521"/>
                <a:gd name="T40" fmla="*/ 101 w 290"/>
                <a:gd name="T41" fmla="*/ 9 h 521"/>
                <a:gd name="T42" fmla="*/ 110 w 290"/>
                <a:gd name="T43" fmla="*/ 6 h 521"/>
                <a:gd name="T44" fmla="*/ 114 w 290"/>
                <a:gd name="T45" fmla="*/ 2 h 521"/>
                <a:gd name="T46" fmla="*/ 122 w 290"/>
                <a:gd name="T47" fmla="*/ 5 h 521"/>
                <a:gd name="T48" fmla="*/ 135 w 290"/>
                <a:gd name="T49" fmla="*/ 0 h 521"/>
                <a:gd name="T50" fmla="*/ 150 w 290"/>
                <a:gd name="T51" fmla="*/ 2 h 521"/>
                <a:gd name="T52" fmla="*/ 159 w 290"/>
                <a:gd name="T53" fmla="*/ 2 h 521"/>
                <a:gd name="T54" fmla="*/ 174 w 290"/>
                <a:gd name="T55" fmla="*/ 5 h 521"/>
                <a:gd name="T56" fmla="*/ 179 w 290"/>
                <a:gd name="T57" fmla="*/ 11 h 521"/>
                <a:gd name="T58" fmla="*/ 185 w 290"/>
                <a:gd name="T59" fmla="*/ 16 h 521"/>
                <a:gd name="T60" fmla="*/ 190 w 290"/>
                <a:gd name="T61" fmla="*/ 20 h 521"/>
                <a:gd name="T62" fmla="*/ 198 w 290"/>
                <a:gd name="T63" fmla="*/ 27 h 521"/>
                <a:gd name="T64" fmla="*/ 203 w 290"/>
                <a:gd name="T65" fmla="*/ 31 h 521"/>
                <a:gd name="T66" fmla="*/ 207 w 290"/>
                <a:gd name="T67" fmla="*/ 40 h 521"/>
                <a:gd name="T68" fmla="*/ 207 w 290"/>
                <a:gd name="T69" fmla="*/ 67 h 521"/>
                <a:gd name="T70" fmla="*/ 203 w 290"/>
                <a:gd name="T71" fmla="*/ 71 h 521"/>
                <a:gd name="T72" fmla="*/ 198 w 290"/>
                <a:gd name="T73" fmla="*/ 81 h 521"/>
                <a:gd name="T74" fmla="*/ 185 w 290"/>
                <a:gd name="T75" fmla="*/ 82 h 521"/>
                <a:gd name="T76" fmla="*/ 175 w 290"/>
                <a:gd name="T77" fmla="*/ 98 h 521"/>
                <a:gd name="T78" fmla="*/ 271 w 290"/>
                <a:gd name="T79" fmla="*/ 103 h 521"/>
                <a:gd name="T80" fmla="*/ 272 w 290"/>
                <a:gd name="T81" fmla="*/ 107 h 521"/>
                <a:gd name="T82" fmla="*/ 276 w 290"/>
                <a:gd name="T83" fmla="*/ 109 h 521"/>
                <a:gd name="T84" fmla="*/ 234 w 290"/>
                <a:gd name="T85" fmla="*/ 294 h 521"/>
                <a:gd name="T86" fmla="*/ 274 w 290"/>
                <a:gd name="T87" fmla="*/ 310 h 521"/>
                <a:gd name="T88" fmla="*/ 271 w 290"/>
                <a:gd name="T89" fmla="*/ 321 h 521"/>
                <a:gd name="T90" fmla="*/ 259 w 290"/>
                <a:gd name="T91" fmla="*/ 324 h 521"/>
                <a:gd name="T92" fmla="*/ 251 w 290"/>
                <a:gd name="T93" fmla="*/ 328 h 521"/>
                <a:gd name="T94" fmla="*/ 234 w 290"/>
                <a:gd name="T95" fmla="*/ 346 h 521"/>
                <a:gd name="T96" fmla="*/ 148 w 290"/>
                <a:gd name="T97" fmla="*/ 520 h 521"/>
                <a:gd name="T98" fmla="*/ 144 w 290"/>
                <a:gd name="T99" fmla="*/ 333 h 521"/>
                <a:gd name="T100" fmla="*/ 141 w 290"/>
                <a:gd name="T101" fmla="*/ 335 h 521"/>
                <a:gd name="T102" fmla="*/ 55 w 290"/>
                <a:gd name="T103" fmla="*/ 493 h 5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0"/>
                <a:gd name="T157" fmla="*/ 0 h 521"/>
                <a:gd name="T158" fmla="*/ 290 w 290"/>
                <a:gd name="T159" fmla="*/ 521 h 5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0" h="521">
                  <a:moveTo>
                    <a:pt x="55" y="350"/>
                  </a:moveTo>
                  <a:lnTo>
                    <a:pt x="55" y="328"/>
                  </a:lnTo>
                  <a:lnTo>
                    <a:pt x="38" y="328"/>
                  </a:lnTo>
                  <a:lnTo>
                    <a:pt x="38" y="326"/>
                  </a:lnTo>
                  <a:lnTo>
                    <a:pt x="30" y="326"/>
                  </a:lnTo>
                  <a:lnTo>
                    <a:pt x="30" y="324"/>
                  </a:lnTo>
                  <a:lnTo>
                    <a:pt x="25" y="324"/>
                  </a:lnTo>
                  <a:lnTo>
                    <a:pt x="25" y="321"/>
                  </a:lnTo>
                  <a:lnTo>
                    <a:pt x="18" y="321"/>
                  </a:lnTo>
                  <a:lnTo>
                    <a:pt x="18" y="316"/>
                  </a:lnTo>
                  <a:lnTo>
                    <a:pt x="15" y="316"/>
                  </a:lnTo>
                  <a:lnTo>
                    <a:pt x="15" y="310"/>
                  </a:lnTo>
                  <a:lnTo>
                    <a:pt x="13" y="310"/>
                  </a:lnTo>
                  <a:lnTo>
                    <a:pt x="13" y="294"/>
                  </a:lnTo>
                  <a:lnTo>
                    <a:pt x="55" y="294"/>
                  </a:lnTo>
                  <a:lnTo>
                    <a:pt x="55" y="290"/>
                  </a:lnTo>
                  <a:lnTo>
                    <a:pt x="13" y="290"/>
                  </a:lnTo>
                  <a:lnTo>
                    <a:pt x="13" y="109"/>
                  </a:lnTo>
                  <a:lnTo>
                    <a:pt x="15" y="109"/>
                  </a:lnTo>
                  <a:lnTo>
                    <a:pt x="15" y="107"/>
                  </a:lnTo>
                  <a:lnTo>
                    <a:pt x="17" y="107"/>
                  </a:lnTo>
                  <a:lnTo>
                    <a:pt x="17" y="104"/>
                  </a:lnTo>
                  <a:lnTo>
                    <a:pt x="18" y="104"/>
                  </a:lnTo>
                  <a:lnTo>
                    <a:pt x="18" y="103"/>
                  </a:lnTo>
                  <a:lnTo>
                    <a:pt x="23" y="103"/>
                  </a:lnTo>
                  <a:lnTo>
                    <a:pt x="23" y="98"/>
                  </a:lnTo>
                  <a:lnTo>
                    <a:pt x="121" y="98"/>
                  </a:lnTo>
                  <a:lnTo>
                    <a:pt x="121" y="73"/>
                  </a:lnTo>
                  <a:lnTo>
                    <a:pt x="114" y="73"/>
                  </a:lnTo>
                  <a:lnTo>
                    <a:pt x="114" y="71"/>
                  </a:lnTo>
                  <a:lnTo>
                    <a:pt x="110" y="71"/>
                  </a:lnTo>
                  <a:lnTo>
                    <a:pt x="110" y="69"/>
                  </a:lnTo>
                  <a:lnTo>
                    <a:pt x="103" y="69"/>
                  </a:lnTo>
                  <a:lnTo>
                    <a:pt x="103" y="67"/>
                  </a:lnTo>
                  <a:lnTo>
                    <a:pt x="99" y="67"/>
                  </a:lnTo>
                  <a:lnTo>
                    <a:pt x="99" y="62"/>
                  </a:lnTo>
                  <a:lnTo>
                    <a:pt x="94" y="62"/>
                  </a:lnTo>
                  <a:lnTo>
                    <a:pt x="94" y="58"/>
                  </a:lnTo>
                  <a:lnTo>
                    <a:pt x="91" y="58"/>
                  </a:lnTo>
                  <a:lnTo>
                    <a:pt x="91" y="53"/>
                  </a:lnTo>
                  <a:lnTo>
                    <a:pt x="89" y="53"/>
                  </a:lnTo>
                  <a:lnTo>
                    <a:pt x="89" y="51"/>
                  </a:lnTo>
                  <a:lnTo>
                    <a:pt x="86" y="51"/>
                  </a:lnTo>
                  <a:lnTo>
                    <a:pt x="86" y="45"/>
                  </a:lnTo>
                  <a:lnTo>
                    <a:pt x="82" y="45"/>
                  </a:lnTo>
                  <a:lnTo>
                    <a:pt x="82" y="40"/>
                  </a:lnTo>
                  <a:lnTo>
                    <a:pt x="86" y="40"/>
                  </a:lnTo>
                  <a:lnTo>
                    <a:pt x="86" y="34"/>
                  </a:lnTo>
                  <a:lnTo>
                    <a:pt x="82" y="34"/>
                  </a:lnTo>
                  <a:lnTo>
                    <a:pt x="82" y="31"/>
                  </a:lnTo>
                  <a:lnTo>
                    <a:pt x="86" y="31"/>
                  </a:lnTo>
                  <a:lnTo>
                    <a:pt x="86" y="27"/>
                  </a:lnTo>
                  <a:lnTo>
                    <a:pt x="89" y="27"/>
                  </a:lnTo>
                  <a:lnTo>
                    <a:pt x="86" y="27"/>
                  </a:lnTo>
                  <a:lnTo>
                    <a:pt x="86" y="22"/>
                  </a:lnTo>
                  <a:lnTo>
                    <a:pt x="91" y="22"/>
                  </a:lnTo>
                  <a:lnTo>
                    <a:pt x="91" y="20"/>
                  </a:lnTo>
                  <a:lnTo>
                    <a:pt x="97" y="20"/>
                  </a:lnTo>
                  <a:lnTo>
                    <a:pt x="97" y="14"/>
                  </a:lnTo>
                  <a:lnTo>
                    <a:pt x="103" y="14"/>
                  </a:lnTo>
                  <a:lnTo>
                    <a:pt x="103" y="11"/>
                  </a:lnTo>
                  <a:lnTo>
                    <a:pt x="101" y="11"/>
                  </a:lnTo>
                  <a:lnTo>
                    <a:pt x="101" y="9"/>
                  </a:lnTo>
                  <a:lnTo>
                    <a:pt x="103" y="9"/>
                  </a:lnTo>
                  <a:lnTo>
                    <a:pt x="103" y="6"/>
                  </a:lnTo>
                  <a:lnTo>
                    <a:pt x="110" y="6"/>
                  </a:lnTo>
                  <a:lnTo>
                    <a:pt x="110" y="5"/>
                  </a:lnTo>
                  <a:lnTo>
                    <a:pt x="114" y="5"/>
                  </a:lnTo>
                  <a:lnTo>
                    <a:pt x="114" y="2"/>
                  </a:lnTo>
                  <a:lnTo>
                    <a:pt x="121" y="2"/>
                  </a:lnTo>
                  <a:lnTo>
                    <a:pt x="121" y="5"/>
                  </a:lnTo>
                  <a:lnTo>
                    <a:pt x="122" y="5"/>
                  </a:lnTo>
                  <a:lnTo>
                    <a:pt x="122" y="2"/>
                  </a:lnTo>
                  <a:lnTo>
                    <a:pt x="135" y="2"/>
                  </a:lnTo>
                  <a:lnTo>
                    <a:pt x="135" y="0"/>
                  </a:lnTo>
                  <a:lnTo>
                    <a:pt x="144" y="0"/>
                  </a:lnTo>
                  <a:lnTo>
                    <a:pt x="144" y="2"/>
                  </a:lnTo>
                  <a:lnTo>
                    <a:pt x="150" y="2"/>
                  </a:lnTo>
                  <a:lnTo>
                    <a:pt x="150" y="0"/>
                  </a:lnTo>
                  <a:lnTo>
                    <a:pt x="159" y="0"/>
                  </a:lnTo>
                  <a:lnTo>
                    <a:pt x="159" y="2"/>
                  </a:lnTo>
                  <a:lnTo>
                    <a:pt x="169" y="2"/>
                  </a:lnTo>
                  <a:lnTo>
                    <a:pt x="169" y="5"/>
                  </a:lnTo>
                  <a:lnTo>
                    <a:pt x="174" y="5"/>
                  </a:lnTo>
                  <a:lnTo>
                    <a:pt x="174" y="9"/>
                  </a:lnTo>
                  <a:lnTo>
                    <a:pt x="179" y="9"/>
                  </a:lnTo>
                  <a:lnTo>
                    <a:pt x="179" y="11"/>
                  </a:lnTo>
                  <a:lnTo>
                    <a:pt x="183" y="11"/>
                  </a:lnTo>
                  <a:lnTo>
                    <a:pt x="185" y="14"/>
                  </a:lnTo>
                  <a:lnTo>
                    <a:pt x="185" y="16"/>
                  </a:lnTo>
                  <a:lnTo>
                    <a:pt x="188" y="16"/>
                  </a:lnTo>
                  <a:lnTo>
                    <a:pt x="188" y="20"/>
                  </a:lnTo>
                  <a:lnTo>
                    <a:pt x="190" y="20"/>
                  </a:lnTo>
                  <a:lnTo>
                    <a:pt x="190" y="22"/>
                  </a:lnTo>
                  <a:lnTo>
                    <a:pt x="198" y="22"/>
                  </a:lnTo>
                  <a:lnTo>
                    <a:pt x="198" y="27"/>
                  </a:lnTo>
                  <a:lnTo>
                    <a:pt x="201" y="27"/>
                  </a:lnTo>
                  <a:lnTo>
                    <a:pt x="201" y="31"/>
                  </a:lnTo>
                  <a:lnTo>
                    <a:pt x="203" y="31"/>
                  </a:lnTo>
                  <a:lnTo>
                    <a:pt x="203" y="34"/>
                  </a:lnTo>
                  <a:lnTo>
                    <a:pt x="207" y="36"/>
                  </a:lnTo>
                  <a:lnTo>
                    <a:pt x="207" y="40"/>
                  </a:lnTo>
                  <a:lnTo>
                    <a:pt x="211" y="40"/>
                  </a:lnTo>
                  <a:lnTo>
                    <a:pt x="211" y="67"/>
                  </a:lnTo>
                  <a:lnTo>
                    <a:pt x="207" y="67"/>
                  </a:lnTo>
                  <a:lnTo>
                    <a:pt x="207" y="69"/>
                  </a:lnTo>
                  <a:lnTo>
                    <a:pt x="203" y="69"/>
                  </a:lnTo>
                  <a:lnTo>
                    <a:pt x="203" y="71"/>
                  </a:lnTo>
                  <a:lnTo>
                    <a:pt x="200" y="78"/>
                  </a:lnTo>
                  <a:lnTo>
                    <a:pt x="198" y="78"/>
                  </a:lnTo>
                  <a:lnTo>
                    <a:pt x="198" y="81"/>
                  </a:lnTo>
                  <a:lnTo>
                    <a:pt x="192" y="81"/>
                  </a:lnTo>
                  <a:lnTo>
                    <a:pt x="192" y="82"/>
                  </a:lnTo>
                  <a:lnTo>
                    <a:pt x="185" y="82"/>
                  </a:lnTo>
                  <a:lnTo>
                    <a:pt x="185" y="84"/>
                  </a:lnTo>
                  <a:lnTo>
                    <a:pt x="175" y="84"/>
                  </a:lnTo>
                  <a:lnTo>
                    <a:pt x="175" y="98"/>
                  </a:lnTo>
                  <a:lnTo>
                    <a:pt x="266" y="98"/>
                  </a:lnTo>
                  <a:lnTo>
                    <a:pt x="266" y="103"/>
                  </a:lnTo>
                  <a:lnTo>
                    <a:pt x="271" y="103"/>
                  </a:lnTo>
                  <a:lnTo>
                    <a:pt x="271" y="104"/>
                  </a:lnTo>
                  <a:lnTo>
                    <a:pt x="272" y="104"/>
                  </a:lnTo>
                  <a:lnTo>
                    <a:pt x="272" y="107"/>
                  </a:lnTo>
                  <a:lnTo>
                    <a:pt x="274" y="107"/>
                  </a:lnTo>
                  <a:lnTo>
                    <a:pt x="274" y="109"/>
                  </a:lnTo>
                  <a:lnTo>
                    <a:pt x="276" y="109"/>
                  </a:lnTo>
                  <a:lnTo>
                    <a:pt x="276" y="290"/>
                  </a:lnTo>
                  <a:lnTo>
                    <a:pt x="234" y="290"/>
                  </a:lnTo>
                  <a:lnTo>
                    <a:pt x="234" y="294"/>
                  </a:lnTo>
                  <a:lnTo>
                    <a:pt x="276" y="294"/>
                  </a:lnTo>
                  <a:lnTo>
                    <a:pt x="276" y="310"/>
                  </a:lnTo>
                  <a:lnTo>
                    <a:pt x="274" y="310"/>
                  </a:lnTo>
                  <a:lnTo>
                    <a:pt x="274" y="316"/>
                  </a:lnTo>
                  <a:lnTo>
                    <a:pt x="271" y="316"/>
                  </a:lnTo>
                  <a:lnTo>
                    <a:pt x="271" y="321"/>
                  </a:lnTo>
                  <a:lnTo>
                    <a:pt x="262" y="321"/>
                  </a:lnTo>
                  <a:lnTo>
                    <a:pt x="262" y="324"/>
                  </a:lnTo>
                  <a:lnTo>
                    <a:pt x="259" y="324"/>
                  </a:lnTo>
                  <a:lnTo>
                    <a:pt x="259" y="326"/>
                  </a:lnTo>
                  <a:lnTo>
                    <a:pt x="251" y="326"/>
                  </a:lnTo>
                  <a:lnTo>
                    <a:pt x="251" y="328"/>
                  </a:lnTo>
                  <a:lnTo>
                    <a:pt x="234" y="328"/>
                  </a:lnTo>
                  <a:lnTo>
                    <a:pt x="234" y="350"/>
                  </a:lnTo>
                  <a:lnTo>
                    <a:pt x="234" y="346"/>
                  </a:lnTo>
                  <a:lnTo>
                    <a:pt x="234" y="493"/>
                  </a:lnTo>
                  <a:lnTo>
                    <a:pt x="289" y="520"/>
                  </a:lnTo>
                  <a:lnTo>
                    <a:pt x="148" y="520"/>
                  </a:lnTo>
                  <a:lnTo>
                    <a:pt x="148" y="335"/>
                  </a:lnTo>
                  <a:lnTo>
                    <a:pt x="144" y="330"/>
                  </a:lnTo>
                  <a:lnTo>
                    <a:pt x="144" y="333"/>
                  </a:lnTo>
                  <a:lnTo>
                    <a:pt x="142" y="333"/>
                  </a:lnTo>
                  <a:lnTo>
                    <a:pt x="142" y="335"/>
                  </a:lnTo>
                  <a:lnTo>
                    <a:pt x="141" y="335"/>
                  </a:lnTo>
                  <a:lnTo>
                    <a:pt x="141" y="520"/>
                  </a:lnTo>
                  <a:lnTo>
                    <a:pt x="0" y="520"/>
                  </a:lnTo>
                  <a:lnTo>
                    <a:pt x="55" y="493"/>
                  </a:lnTo>
                  <a:lnTo>
                    <a:pt x="55" y="346"/>
                  </a:lnTo>
                  <a:lnTo>
                    <a:pt x="55" y="350"/>
                  </a:lnTo>
                </a:path>
              </a:pathLst>
            </a:custGeom>
            <a:solidFill>
              <a:srgbClr val="7FFFFF"/>
            </a:solidFill>
            <a:ln w="12700" cap="rnd" cmpd="sng">
              <a:solidFill>
                <a:srgbClr val="000000"/>
              </a:solidFill>
              <a:prstDash val="solid"/>
              <a:round/>
              <a:headEnd type="none" w="sm" len="sm"/>
              <a:tailEnd type="none" w="sm" len="sm"/>
            </a:ln>
          </p:spPr>
          <p:txBody>
            <a:bodyPr/>
            <a:lstStyle/>
            <a:p>
              <a:endParaRPr lang="en-US"/>
            </a:p>
          </p:txBody>
        </p:sp>
      </p:grpSp>
      <p:sp>
        <p:nvSpPr>
          <p:cNvPr id="21513" name="Rectangle 16"/>
          <p:cNvSpPr>
            <a:spLocks noChangeArrowheads="1"/>
          </p:cNvSpPr>
          <p:nvPr/>
        </p:nvSpPr>
        <p:spPr bwMode="auto">
          <a:xfrm>
            <a:off x="4252913" y="1541463"/>
            <a:ext cx="1398587" cy="485775"/>
          </a:xfrm>
          <a:prstGeom prst="rect">
            <a:avLst/>
          </a:prstGeom>
          <a:noFill/>
          <a:ln w="9525">
            <a:noFill/>
            <a:miter lim="800000"/>
            <a:headEnd/>
            <a:tailEnd/>
          </a:ln>
        </p:spPr>
        <p:txBody>
          <a:bodyPr wrap="none" lIns="90488" tIns="44450" rIns="90488" bIns="44450">
            <a:spAutoFit/>
          </a:bodyPr>
          <a:lstStyle/>
          <a:p>
            <a:pPr algn="l" eaLnBrk="0" hangingPunct="0"/>
            <a:r>
              <a:rPr lang="en-US" sz="2600" i="1">
                <a:solidFill>
                  <a:srgbClr val="00CC00"/>
                </a:solidFill>
              </a:rPr>
              <a:t>No Way!</a:t>
            </a:r>
          </a:p>
        </p:txBody>
      </p:sp>
      <p:sp>
        <p:nvSpPr>
          <p:cNvPr id="21514" name="Text Box 17"/>
          <p:cNvSpPr txBox="1">
            <a:spLocks noChangeArrowheads="1"/>
          </p:cNvSpPr>
          <p:nvPr/>
        </p:nvSpPr>
        <p:spPr bwMode="auto">
          <a:xfrm>
            <a:off x="4770438" y="4130675"/>
            <a:ext cx="4221162" cy="822325"/>
          </a:xfrm>
          <a:prstGeom prst="rect">
            <a:avLst/>
          </a:prstGeom>
          <a:noFill/>
          <a:ln w="9525">
            <a:noFill/>
            <a:miter lim="800000"/>
            <a:headEnd/>
            <a:tailEnd/>
          </a:ln>
        </p:spPr>
        <p:txBody>
          <a:bodyPr>
            <a:spAutoFit/>
          </a:bodyPr>
          <a:lstStyle/>
          <a:p>
            <a:pPr algn="l" eaLnBrk="0" hangingPunct="0"/>
            <a:r>
              <a:rPr lang="en-US"/>
              <a:t>Reneging: Joining the queue, then leaving</a:t>
            </a:r>
          </a:p>
        </p:txBody>
      </p:sp>
      <p:sp>
        <p:nvSpPr>
          <p:cNvPr id="21515" name="Text Box 18"/>
          <p:cNvSpPr txBox="1">
            <a:spLocks noChangeArrowheads="1"/>
          </p:cNvSpPr>
          <p:nvPr/>
        </p:nvSpPr>
        <p:spPr bwMode="auto">
          <a:xfrm>
            <a:off x="304800" y="4130675"/>
            <a:ext cx="3581400" cy="822325"/>
          </a:xfrm>
          <a:prstGeom prst="rect">
            <a:avLst/>
          </a:prstGeom>
          <a:noFill/>
          <a:ln w="9525">
            <a:noFill/>
            <a:miter lim="800000"/>
            <a:headEnd/>
            <a:tailEnd/>
          </a:ln>
        </p:spPr>
        <p:txBody>
          <a:bodyPr>
            <a:spAutoFit/>
          </a:bodyPr>
          <a:lstStyle/>
          <a:p>
            <a:pPr eaLnBrk="0" hangingPunct="0"/>
            <a:r>
              <a:rPr lang="en-US"/>
              <a:t>Balking: Arriving, but not joining the queue</a:t>
            </a:r>
          </a:p>
        </p:txBody>
      </p:sp>
      <p:cxnSp>
        <p:nvCxnSpPr>
          <p:cNvPr id="21516" name="AutoShape 19"/>
          <p:cNvCxnSpPr>
            <a:cxnSpLocks noChangeShapeType="1"/>
            <a:stCxn id="21515" idx="0"/>
          </p:cNvCxnSpPr>
          <p:nvPr/>
        </p:nvCxnSpPr>
        <p:spPr bwMode="auto">
          <a:xfrm flipH="1" flipV="1">
            <a:off x="2057400" y="3124200"/>
            <a:ext cx="38100" cy="1006475"/>
          </a:xfrm>
          <a:prstGeom prst="straightConnector1">
            <a:avLst/>
          </a:prstGeom>
          <a:noFill/>
          <a:ln w="19050">
            <a:solidFill>
              <a:schemeClr val="tx1"/>
            </a:solidFill>
            <a:round/>
            <a:headEnd/>
            <a:tailEnd type="triangle" w="lg" len="lg"/>
          </a:ln>
        </p:spPr>
      </p:cxnSp>
      <p:cxnSp>
        <p:nvCxnSpPr>
          <p:cNvPr id="21517" name="AutoShape 20"/>
          <p:cNvCxnSpPr>
            <a:cxnSpLocks noChangeShapeType="1"/>
            <a:stCxn id="21514" idx="0"/>
          </p:cNvCxnSpPr>
          <p:nvPr/>
        </p:nvCxnSpPr>
        <p:spPr bwMode="auto">
          <a:xfrm flipH="1" flipV="1">
            <a:off x="5791200" y="3048000"/>
            <a:ext cx="1090613" cy="1082675"/>
          </a:xfrm>
          <a:prstGeom prst="straightConnector1">
            <a:avLst/>
          </a:prstGeom>
          <a:noFill/>
          <a:ln w="19050">
            <a:solidFill>
              <a:schemeClr val="tx1"/>
            </a:solidFill>
            <a:round/>
            <a:headEnd/>
            <a:tailEnd type="triangle" w="lg" len="lg"/>
          </a:ln>
        </p:spPr>
      </p:cxnSp>
      <p:sp>
        <p:nvSpPr>
          <p:cNvPr id="21518" name="AutoShape 21"/>
          <p:cNvSpPr>
            <a:spLocks noChangeArrowheads="1"/>
          </p:cNvSpPr>
          <p:nvPr/>
        </p:nvSpPr>
        <p:spPr bwMode="auto">
          <a:xfrm>
            <a:off x="838200" y="5486400"/>
            <a:ext cx="7391400" cy="838200"/>
          </a:xfrm>
          <a:prstGeom prst="rightArrow">
            <a:avLst>
              <a:gd name="adj1" fmla="val 50000"/>
              <a:gd name="adj2" fmla="val 220455"/>
            </a:avLst>
          </a:prstGeom>
          <a:solidFill>
            <a:srgbClr val="008000"/>
          </a:solidFill>
          <a:ln w="9525">
            <a:solidFill>
              <a:schemeClr val="tx1"/>
            </a:solidFill>
            <a:miter lim="800000"/>
            <a:headEnd/>
            <a:tailEnd/>
          </a:ln>
        </p:spPr>
        <p:txBody>
          <a:bodyPr wrap="none" anchor="ctr"/>
          <a:lstStyle/>
          <a:p>
            <a:endParaRPr lang="en-US"/>
          </a:p>
        </p:txBody>
      </p:sp>
    </p:spTree>
  </p:cSld>
  <p:clrMapOvr>
    <a:masterClrMapping/>
  </p:clrMapOvr>
  <p:transition>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22531"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22532" name="Rectangle 4"/>
          <p:cNvSpPr>
            <a:spLocks noGrp="1" noChangeArrowheads="1"/>
          </p:cNvSpPr>
          <p:nvPr>
            <p:ph type="title"/>
          </p:nvPr>
        </p:nvSpPr>
        <p:spPr>
          <a:xfrm>
            <a:off x="685800" y="609600"/>
            <a:ext cx="7772400" cy="609600"/>
          </a:xfrm>
          <a:noFill/>
        </p:spPr>
        <p:txBody>
          <a:bodyPr lIns="90488" tIns="44450" rIns="90488" bIns="44450" anchor="b"/>
          <a:lstStyle/>
          <a:p>
            <a:r>
              <a:rPr lang="en-US" sz="3600" smtClean="0"/>
              <a:t>Suggestions for Managing Queues</a:t>
            </a:r>
          </a:p>
        </p:txBody>
      </p:sp>
      <p:sp>
        <p:nvSpPr>
          <p:cNvPr id="712709" name="Rectangle 5"/>
          <p:cNvSpPr>
            <a:spLocks noGrp="1" noChangeArrowheads="1"/>
          </p:cNvSpPr>
          <p:nvPr>
            <p:ph type="body" idx="1"/>
          </p:nvPr>
        </p:nvSpPr>
        <p:spPr>
          <a:xfrm>
            <a:off x="838200" y="1524000"/>
            <a:ext cx="8077200" cy="5029200"/>
          </a:xfrm>
          <a:noFill/>
        </p:spPr>
        <p:txBody>
          <a:bodyPr lIns="90488" tIns="44450" rIns="90488" bIns="44450"/>
          <a:lstStyle/>
          <a:p>
            <a:pPr marL="609600" indent="-609600">
              <a:buFontTx/>
              <a:buAutoNum type="arabicPeriod"/>
            </a:pPr>
            <a:r>
              <a:rPr lang="en-US" sz="2800" smtClean="0"/>
              <a:t>Determine an acceptable waiting time for your customers</a:t>
            </a:r>
          </a:p>
          <a:p>
            <a:pPr marL="609600" indent="-609600">
              <a:buFontTx/>
              <a:buAutoNum type="arabicPeriod"/>
            </a:pPr>
            <a:r>
              <a:rPr lang="en-US" sz="2800" smtClean="0"/>
              <a:t>Try to divert your customer’s attention when waiting</a:t>
            </a:r>
          </a:p>
          <a:p>
            <a:pPr marL="609600" indent="-609600">
              <a:buFontTx/>
              <a:buAutoNum type="arabicPeriod"/>
            </a:pPr>
            <a:r>
              <a:rPr lang="en-US" sz="2800" smtClean="0"/>
              <a:t>Inform your customers of what to expect</a:t>
            </a:r>
          </a:p>
          <a:p>
            <a:pPr marL="609600" indent="-609600">
              <a:buFontTx/>
              <a:buAutoNum type="arabicPeriod"/>
            </a:pPr>
            <a:r>
              <a:rPr lang="en-US" sz="2800" smtClean="0"/>
              <a:t>Keep employees not serving the customers out of sight</a:t>
            </a:r>
          </a:p>
          <a:p>
            <a:pPr marL="609600" indent="-609600">
              <a:buFontTx/>
              <a:buAutoNum type="arabicPeriod"/>
            </a:pPr>
            <a:r>
              <a:rPr lang="en-US" sz="2800" smtClean="0"/>
              <a:t>Segment customers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2709">
                                            <p:txEl>
                                              <p:pRg st="0" end="0"/>
                                            </p:txEl>
                                          </p:spTgt>
                                        </p:tgtEl>
                                        <p:attrNameLst>
                                          <p:attrName>style.visibility</p:attrName>
                                        </p:attrNameLst>
                                      </p:cBhvr>
                                      <p:to>
                                        <p:strVal val="visible"/>
                                      </p:to>
                                    </p:set>
                                    <p:animEffect transition="in" filter="wipe(left)">
                                      <p:cBhvr>
                                        <p:cTn id="7" dur="500"/>
                                        <p:tgtEl>
                                          <p:spTgt spid="712709">
                                            <p:txEl>
                                              <p:pRg st="0" end="0"/>
                                            </p:txEl>
                                          </p:spTgt>
                                        </p:tgtEl>
                                      </p:cBhvr>
                                    </p:animEffect>
                                  </p:childTnLst>
                                  <p:subTnLst>
                                    <p:animClr clrSpc="rgb" dir="cw">
                                      <p:cBhvr override="childStyle">
                                        <p:cTn dur="1" fill="hold" display="0" masterRel="nextClick" afterEffect="1"/>
                                        <p:tgtEl>
                                          <p:spTgt spid="712709">
                                            <p:txEl>
                                              <p:pRg st="0" end="0"/>
                                            </p:txEl>
                                          </p:spTgt>
                                        </p:tgtEl>
                                        <p:attrNameLst>
                                          <p:attrName>ppt_c</p:attrName>
                                        </p:attrNameLst>
                                      </p:cBhvr>
                                      <p:to>
                                        <a:schemeClr val="accent2"/>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2709">
                                            <p:txEl>
                                              <p:pRg st="1" end="1"/>
                                            </p:txEl>
                                          </p:spTgt>
                                        </p:tgtEl>
                                        <p:attrNameLst>
                                          <p:attrName>style.visibility</p:attrName>
                                        </p:attrNameLst>
                                      </p:cBhvr>
                                      <p:to>
                                        <p:strVal val="visible"/>
                                      </p:to>
                                    </p:set>
                                    <p:animEffect transition="in" filter="wipe(left)">
                                      <p:cBhvr>
                                        <p:cTn id="12" dur="500"/>
                                        <p:tgtEl>
                                          <p:spTgt spid="712709">
                                            <p:txEl>
                                              <p:pRg st="1" end="1"/>
                                            </p:txEl>
                                          </p:spTgt>
                                        </p:tgtEl>
                                      </p:cBhvr>
                                    </p:animEffect>
                                  </p:childTnLst>
                                  <p:subTnLst>
                                    <p:animClr clrSpc="rgb" dir="cw">
                                      <p:cBhvr override="childStyle">
                                        <p:cTn dur="1" fill="hold" display="0" masterRel="nextClick" afterEffect="1"/>
                                        <p:tgtEl>
                                          <p:spTgt spid="712709">
                                            <p:txEl>
                                              <p:pRg st="1" end="1"/>
                                            </p:txEl>
                                          </p:spTgt>
                                        </p:tgtEl>
                                        <p:attrNameLst>
                                          <p:attrName>ppt_c</p:attrName>
                                        </p:attrNameLst>
                                      </p:cBhvr>
                                      <p:to>
                                        <a:schemeClr val="accent2"/>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2709">
                                            <p:txEl>
                                              <p:pRg st="2" end="2"/>
                                            </p:txEl>
                                          </p:spTgt>
                                        </p:tgtEl>
                                        <p:attrNameLst>
                                          <p:attrName>style.visibility</p:attrName>
                                        </p:attrNameLst>
                                      </p:cBhvr>
                                      <p:to>
                                        <p:strVal val="visible"/>
                                      </p:to>
                                    </p:set>
                                    <p:animEffect transition="in" filter="wipe(left)">
                                      <p:cBhvr>
                                        <p:cTn id="17" dur="500"/>
                                        <p:tgtEl>
                                          <p:spTgt spid="712709">
                                            <p:txEl>
                                              <p:pRg st="2" end="2"/>
                                            </p:txEl>
                                          </p:spTgt>
                                        </p:tgtEl>
                                      </p:cBhvr>
                                    </p:animEffect>
                                  </p:childTnLst>
                                  <p:subTnLst>
                                    <p:animClr clrSpc="rgb" dir="cw">
                                      <p:cBhvr override="childStyle">
                                        <p:cTn dur="1" fill="hold" display="0" masterRel="nextClick" afterEffect="1"/>
                                        <p:tgtEl>
                                          <p:spTgt spid="712709">
                                            <p:txEl>
                                              <p:pRg st="2" end="2"/>
                                            </p:txEl>
                                          </p:spTgt>
                                        </p:tgtEl>
                                        <p:attrNameLst>
                                          <p:attrName>ppt_c</p:attrName>
                                        </p:attrNameLst>
                                      </p:cBhvr>
                                      <p:to>
                                        <a:schemeClr val="accent2"/>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2709">
                                            <p:txEl>
                                              <p:pRg st="3" end="3"/>
                                            </p:txEl>
                                          </p:spTgt>
                                        </p:tgtEl>
                                        <p:attrNameLst>
                                          <p:attrName>style.visibility</p:attrName>
                                        </p:attrNameLst>
                                      </p:cBhvr>
                                      <p:to>
                                        <p:strVal val="visible"/>
                                      </p:to>
                                    </p:set>
                                    <p:animEffect transition="in" filter="wipe(left)">
                                      <p:cBhvr>
                                        <p:cTn id="22" dur="500"/>
                                        <p:tgtEl>
                                          <p:spTgt spid="712709">
                                            <p:txEl>
                                              <p:pRg st="3" end="3"/>
                                            </p:txEl>
                                          </p:spTgt>
                                        </p:tgtEl>
                                      </p:cBhvr>
                                    </p:animEffect>
                                  </p:childTnLst>
                                  <p:subTnLst>
                                    <p:animClr clrSpc="rgb" dir="cw">
                                      <p:cBhvr override="childStyle">
                                        <p:cTn dur="1" fill="hold" display="0" masterRel="nextClick" afterEffect="1"/>
                                        <p:tgtEl>
                                          <p:spTgt spid="712709">
                                            <p:txEl>
                                              <p:pRg st="3" end="3"/>
                                            </p:txEl>
                                          </p:spTgt>
                                        </p:tgtEl>
                                        <p:attrNameLst>
                                          <p:attrName>ppt_c</p:attrName>
                                        </p:attrNameLst>
                                      </p:cBhvr>
                                      <p:to>
                                        <a:schemeClr val="accent2"/>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12709">
                                            <p:txEl>
                                              <p:pRg st="4" end="4"/>
                                            </p:txEl>
                                          </p:spTgt>
                                        </p:tgtEl>
                                        <p:attrNameLst>
                                          <p:attrName>style.visibility</p:attrName>
                                        </p:attrNameLst>
                                      </p:cBhvr>
                                      <p:to>
                                        <p:strVal val="visible"/>
                                      </p:to>
                                    </p:set>
                                    <p:animEffect transition="in" filter="wipe(left)">
                                      <p:cBhvr>
                                        <p:cTn id="27" dur="500"/>
                                        <p:tgtEl>
                                          <p:spTgt spid="712709">
                                            <p:txEl>
                                              <p:pRg st="4" end="4"/>
                                            </p:txEl>
                                          </p:spTgt>
                                        </p:tgtEl>
                                      </p:cBhvr>
                                    </p:animEffect>
                                  </p:childTnLst>
                                  <p:subTnLst>
                                    <p:animClr clrSpc="rgb" dir="cw">
                                      <p:cBhvr override="childStyle">
                                        <p:cTn dur="1" fill="hold" display="0" masterRel="nextClick" afterEffect="1"/>
                                        <p:tgtEl>
                                          <p:spTgt spid="712709">
                                            <p:txEl>
                                              <p:pRg st="4" end="4"/>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23555"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23556" name="Rectangle 4"/>
          <p:cNvSpPr>
            <a:spLocks noGrp="1" noChangeArrowheads="1"/>
          </p:cNvSpPr>
          <p:nvPr>
            <p:ph type="title"/>
          </p:nvPr>
        </p:nvSpPr>
        <p:spPr>
          <a:xfrm>
            <a:off x="179388" y="533400"/>
            <a:ext cx="8785225" cy="990600"/>
          </a:xfrm>
          <a:noFill/>
        </p:spPr>
        <p:txBody>
          <a:bodyPr lIns="90488" tIns="44450" rIns="90488" bIns="44450" anchor="t"/>
          <a:lstStyle/>
          <a:p>
            <a:r>
              <a:rPr lang="en-US" sz="3600" smtClean="0"/>
              <a:t>Suggestions for Managing Queues</a:t>
            </a:r>
          </a:p>
        </p:txBody>
      </p:sp>
      <p:sp>
        <p:nvSpPr>
          <p:cNvPr id="714757" name="Rectangle 5"/>
          <p:cNvSpPr>
            <a:spLocks noGrp="1" noChangeArrowheads="1"/>
          </p:cNvSpPr>
          <p:nvPr>
            <p:ph type="body" idx="1"/>
          </p:nvPr>
        </p:nvSpPr>
        <p:spPr>
          <a:xfrm>
            <a:off x="685800" y="1524000"/>
            <a:ext cx="7772400" cy="3919538"/>
          </a:xfrm>
          <a:noFill/>
        </p:spPr>
        <p:txBody>
          <a:bodyPr lIns="90488" tIns="44450" rIns="90488" bIns="44450"/>
          <a:lstStyle/>
          <a:p>
            <a:pPr marL="609600" indent="-609600">
              <a:spcAft>
                <a:spcPct val="35000"/>
              </a:spcAft>
              <a:buFontTx/>
              <a:buAutoNum type="arabicPeriod" startAt="6"/>
            </a:pPr>
            <a:r>
              <a:rPr lang="en-US" smtClean="0"/>
              <a:t>Train your servers to be friendly</a:t>
            </a:r>
          </a:p>
          <a:p>
            <a:pPr marL="609600" indent="-609600">
              <a:spcAft>
                <a:spcPct val="35000"/>
              </a:spcAft>
              <a:buFontTx/>
              <a:buAutoNum type="arabicPeriod" startAt="6"/>
            </a:pPr>
            <a:r>
              <a:rPr lang="en-US" smtClean="0"/>
              <a:t>Encourage customers to come during the slack periods</a:t>
            </a:r>
          </a:p>
          <a:p>
            <a:pPr marL="609600" indent="-609600">
              <a:spcAft>
                <a:spcPct val="35000"/>
              </a:spcAft>
              <a:buFontTx/>
              <a:buAutoNum type="arabicPeriod" startAt="6"/>
            </a:pPr>
            <a:r>
              <a:rPr lang="en-US" smtClean="0"/>
              <a:t>Take a long-term perspective toward getting rid of the queues</a:t>
            </a:r>
          </a:p>
          <a:p>
            <a:pPr marL="609600" indent="-609600">
              <a:spcAft>
                <a:spcPct val="35000"/>
              </a:spcAft>
              <a:buFontTx/>
              <a:buNone/>
            </a:pPr>
            <a:r>
              <a:rPr lang="en-US" sz="2400" smtClean="0"/>
              <a:t>Source: Katz, Larson, Larson (1991)</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4757">
                                            <p:txEl>
                                              <p:pRg st="0" end="0"/>
                                            </p:txEl>
                                          </p:spTgt>
                                        </p:tgtEl>
                                        <p:attrNameLst>
                                          <p:attrName>style.visibility</p:attrName>
                                        </p:attrNameLst>
                                      </p:cBhvr>
                                      <p:to>
                                        <p:strVal val="visible"/>
                                      </p:to>
                                    </p:set>
                                    <p:animEffect transition="in" filter="wipe(left)">
                                      <p:cBhvr>
                                        <p:cTn id="7" dur="500"/>
                                        <p:tgtEl>
                                          <p:spTgt spid="714757">
                                            <p:txEl>
                                              <p:pRg st="0" end="0"/>
                                            </p:txEl>
                                          </p:spTgt>
                                        </p:tgtEl>
                                      </p:cBhvr>
                                    </p:animEffect>
                                  </p:childTnLst>
                                  <p:subTnLst>
                                    <p:animClr clrSpc="rgb" dir="cw">
                                      <p:cBhvr override="childStyle">
                                        <p:cTn dur="1" fill="hold" display="0" masterRel="nextClick" afterEffect="1"/>
                                        <p:tgtEl>
                                          <p:spTgt spid="714757">
                                            <p:txEl>
                                              <p:pRg st="0" end="0"/>
                                            </p:txEl>
                                          </p:spTgt>
                                        </p:tgtEl>
                                        <p:attrNameLst>
                                          <p:attrName>ppt_c</p:attrName>
                                        </p:attrNameLst>
                                      </p:cBhvr>
                                      <p:to>
                                        <a:schemeClr val="accent2"/>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4757">
                                            <p:txEl>
                                              <p:pRg st="1" end="1"/>
                                            </p:txEl>
                                          </p:spTgt>
                                        </p:tgtEl>
                                        <p:attrNameLst>
                                          <p:attrName>style.visibility</p:attrName>
                                        </p:attrNameLst>
                                      </p:cBhvr>
                                      <p:to>
                                        <p:strVal val="visible"/>
                                      </p:to>
                                    </p:set>
                                    <p:animEffect transition="in" filter="wipe(left)">
                                      <p:cBhvr>
                                        <p:cTn id="12" dur="500"/>
                                        <p:tgtEl>
                                          <p:spTgt spid="714757">
                                            <p:txEl>
                                              <p:pRg st="1" end="1"/>
                                            </p:txEl>
                                          </p:spTgt>
                                        </p:tgtEl>
                                      </p:cBhvr>
                                    </p:animEffect>
                                  </p:childTnLst>
                                  <p:subTnLst>
                                    <p:animClr clrSpc="rgb" dir="cw">
                                      <p:cBhvr override="childStyle">
                                        <p:cTn dur="1" fill="hold" display="0" masterRel="nextClick" afterEffect="1"/>
                                        <p:tgtEl>
                                          <p:spTgt spid="714757">
                                            <p:txEl>
                                              <p:pRg st="1" end="1"/>
                                            </p:txEl>
                                          </p:spTgt>
                                        </p:tgtEl>
                                        <p:attrNameLst>
                                          <p:attrName>ppt_c</p:attrName>
                                        </p:attrNameLst>
                                      </p:cBhvr>
                                      <p:to>
                                        <a:schemeClr val="accent2"/>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4757">
                                            <p:txEl>
                                              <p:pRg st="2" end="2"/>
                                            </p:txEl>
                                          </p:spTgt>
                                        </p:tgtEl>
                                        <p:attrNameLst>
                                          <p:attrName>style.visibility</p:attrName>
                                        </p:attrNameLst>
                                      </p:cBhvr>
                                      <p:to>
                                        <p:strVal val="visible"/>
                                      </p:to>
                                    </p:set>
                                    <p:animEffect transition="in" filter="wipe(left)">
                                      <p:cBhvr>
                                        <p:cTn id="17" dur="500"/>
                                        <p:tgtEl>
                                          <p:spTgt spid="714757">
                                            <p:txEl>
                                              <p:pRg st="2" end="2"/>
                                            </p:txEl>
                                          </p:spTgt>
                                        </p:tgtEl>
                                      </p:cBhvr>
                                    </p:animEffect>
                                  </p:childTnLst>
                                  <p:subTnLst>
                                    <p:animClr clrSpc="rgb" dir="cw">
                                      <p:cBhvr override="childStyle">
                                        <p:cTn dur="1" fill="hold" display="0" masterRel="nextClick" afterEffect="1"/>
                                        <p:tgtEl>
                                          <p:spTgt spid="714757">
                                            <p:txEl>
                                              <p:pRg st="2" end="2"/>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1"/>
          <p:cNvSpPr>
            <a:spLocks noGrp="1"/>
          </p:cNvSpPr>
          <p:nvPr>
            <p:ph type="ftr" sz="quarter" idx="10"/>
          </p:nvPr>
        </p:nvSpPr>
        <p:spPr>
          <a:noFill/>
        </p:spPr>
        <p:txBody>
          <a:bodyPr/>
          <a:lstStyle/>
          <a:p>
            <a:r>
              <a:rPr lang="en-US" smtClean="0"/>
              <a:t>Operations  --  Prof. Juran</a:t>
            </a:r>
          </a:p>
        </p:txBody>
      </p:sp>
      <p:sp>
        <p:nvSpPr>
          <p:cNvPr id="24579" name="Slide Number Placeholder 2"/>
          <p:cNvSpPr>
            <a:spLocks noGrp="1"/>
          </p:cNvSpPr>
          <p:nvPr>
            <p:ph type="sldNum" sz="quarter" idx="11"/>
          </p:nvPr>
        </p:nvSpPr>
        <p:spPr>
          <a:noFill/>
        </p:spPr>
        <p:txBody>
          <a:bodyPr/>
          <a:lstStyle/>
          <a:p>
            <a:fld id="{5DD54B57-9A2D-4B86-9462-792DFE5DF737}" type="slidenum">
              <a:rPr lang="en-US" smtClean="0"/>
              <a:pPr/>
              <a:t>12</a:t>
            </a:fld>
            <a:endParaRPr lang="en-US" smtClean="0"/>
          </a:p>
        </p:txBody>
      </p:sp>
      <p:sp>
        <p:nvSpPr>
          <p:cNvPr id="24580" name="Rectangle 2"/>
          <p:cNvSpPr>
            <a:spLocks noChangeArrowheads="1"/>
          </p:cNvSpPr>
          <p:nvPr/>
        </p:nvSpPr>
        <p:spPr bwMode="auto">
          <a:xfrm>
            <a:off x="457200" y="822325"/>
            <a:ext cx="8153400" cy="3444875"/>
          </a:xfrm>
          <a:prstGeom prst="rect">
            <a:avLst/>
          </a:prstGeom>
          <a:noFill/>
          <a:ln w="9525">
            <a:noFill/>
            <a:miter lim="800000"/>
            <a:headEnd/>
            <a:tailEnd/>
          </a:ln>
        </p:spPr>
        <p:txBody>
          <a:bodyPr>
            <a:spAutoFit/>
          </a:bodyPr>
          <a:lstStyle/>
          <a:p>
            <a:pPr algn="l">
              <a:tabLst>
                <a:tab pos="457200" algn="l"/>
                <a:tab pos="1828800" algn="l"/>
              </a:tabLst>
            </a:pPr>
            <a:r>
              <a:rPr lang="en-US" sz="2000" b="1" u="sng">
                <a:cs typeface="Times New Roman" pitchFamily="18" charset="0"/>
              </a:rPr>
              <a:t>Arrival Rate</a:t>
            </a:r>
            <a:r>
              <a:rPr lang="en-US" sz="2000">
                <a:cs typeface="Times New Roman" pitchFamily="18" charset="0"/>
              </a:rPr>
              <a:t> refers to the average number of customers who require service within a specific period of time.</a:t>
            </a:r>
          </a:p>
          <a:p>
            <a:pPr algn="l" eaLnBrk="0" hangingPunct="0">
              <a:tabLst>
                <a:tab pos="457200" algn="l"/>
                <a:tab pos="1828800" algn="l"/>
              </a:tabLst>
            </a:pPr>
            <a:endParaRPr lang="en-US" sz="2000">
              <a:cs typeface="Times New Roman" pitchFamily="18" charset="0"/>
            </a:endParaRPr>
          </a:p>
          <a:p>
            <a:pPr algn="l" eaLnBrk="0" hangingPunct="0">
              <a:tabLst>
                <a:tab pos="457200" algn="l"/>
                <a:tab pos="1828800" algn="l"/>
              </a:tabLst>
            </a:pPr>
            <a:r>
              <a:rPr lang="en-US" sz="2000">
                <a:cs typeface="Times New Roman" pitchFamily="18" charset="0"/>
              </a:rPr>
              <a:t>A </a:t>
            </a:r>
            <a:r>
              <a:rPr lang="en-US" sz="2000" b="1" u="sng">
                <a:cs typeface="Times New Roman" pitchFamily="18" charset="0"/>
              </a:rPr>
              <a:t>Capacitated Queue</a:t>
            </a:r>
            <a:r>
              <a:rPr lang="en-US" sz="2000">
                <a:cs typeface="Times New Roman" pitchFamily="18" charset="0"/>
              </a:rPr>
              <a:t> is limited as to the number of customers who are allowed to wait in line. </a:t>
            </a:r>
          </a:p>
          <a:p>
            <a:pPr algn="l" eaLnBrk="0" hangingPunct="0">
              <a:tabLst>
                <a:tab pos="457200" algn="l"/>
                <a:tab pos="1828800" algn="l"/>
              </a:tabLst>
            </a:pPr>
            <a:endParaRPr lang="en-US" sz="2000" b="1" u="sng">
              <a:cs typeface="Times New Roman" pitchFamily="18" charset="0"/>
            </a:endParaRPr>
          </a:p>
          <a:p>
            <a:pPr algn="l" eaLnBrk="0" hangingPunct="0">
              <a:tabLst>
                <a:tab pos="457200" algn="l"/>
                <a:tab pos="1828800" algn="l"/>
              </a:tabLst>
            </a:pPr>
            <a:r>
              <a:rPr lang="en-US" sz="2000" b="1" u="sng">
                <a:cs typeface="Times New Roman" pitchFamily="18" charset="0"/>
              </a:rPr>
              <a:t>Customers</a:t>
            </a:r>
            <a:r>
              <a:rPr lang="en-US" sz="2000">
                <a:cs typeface="Times New Roman" pitchFamily="18" charset="0"/>
              </a:rPr>
              <a:t> can be people, work-in-process inventory, raw materials, incoming digital messages, or any other entities that can be modeled as lining up to wait for some process to take place.</a:t>
            </a:r>
          </a:p>
          <a:p>
            <a:pPr algn="l" eaLnBrk="0" hangingPunct="0">
              <a:tabLst>
                <a:tab pos="457200" algn="l"/>
                <a:tab pos="1828800" algn="l"/>
              </a:tabLst>
            </a:pPr>
            <a:endParaRPr lang="en-US" sz="2000">
              <a:cs typeface="Times New Roman" pitchFamily="18" charset="0"/>
            </a:endParaRPr>
          </a:p>
          <a:p>
            <a:pPr algn="l" eaLnBrk="0" hangingPunct="0">
              <a:tabLst>
                <a:tab pos="457200" algn="l"/>
                <a:tab pos="1828800" algn="l"/>
              </a:tabLst>
            </a:pPr>
            <a:r>
              <a:rPr lang="en-US" sz="2000">
                <a:cs typeface="Times New Roman" pitchFamily="18" charset="0"/>
              </a:rPr>
              <a:t>A </a:t>
            </a:r>
            <a:r>
              <a:rPr lang="en-US" sz="2000" b="1" u="sng">
                <a:cs typeface="Times New Roman" pitchFamily="18" charset="0"/>
              </a:rPr>
              <a:t>Queue</a:t>
            </a:r>
            <a:r>
              <a:rPr lang="en-US" sz="2000">
                <a:cs typeface="Times New Roman" pitchFamily="18" charset="0"/>
              </a:rPr>
              <a:t> is a set of customers waiting for service.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1"/>
          <p:cNvSpPr>
            <a:spLocks noGrp="1"/>
          </p:cNvSpPr>
          <p:nvPr>
            <p:ph type="ftr" sz="quarter" idx="10"/>
          </p:nvPr>
        </p:nvSpPr>
        <p:spPr>
          <a:noFill/>
        </p:spPr>
        <p:txBody>
          <a:bodyPr/>
          <a:lstStyle/>
          <a:p>
            <a:r>
              <a:rPr lang="en-US" smtClean="0"/>
              <a:t>Operations  --  Prof. Juran</a:t>
            </a:r>
          </a:p>
        </p:txBody>
      </p:sp>
      <p:sp>
        <p:nvSpPr>
          <p:cNvPr id="25603" name="Slide Number Placeholder 2"/>
          <p:cNvSpPr>
            <a:spLocks noGrp="1"/>
          </p:cNvSpPr>
          <p:nvPr>
            <p:ph type="sldNum" sz="quarter" idx="11"/>
          </p:nvPr>
        </p:nvSpPr>
        <p:spPr>
          <a:noFill/>
        </p:spPr>
        <p:txBody>
          <a:bodyPr/>
          <a:lstStyle/>
          <a:p>
            <a:fld id="{59EB2821-C9E1-461F-82B4-42E647068107}" type="slidenum">
              <a:rPr lang="en-US" smtClean="0"/>
              <a:pPr/>
              <a:t>13</a:t>
            </a:fld>
            <a:endParaRPr lang="en-US" smtClean="0"/>
          </a:p>
        </p:txBody>
      </p:sp>
      <p:sp>
        <p:nvSpPr>
          <p:cNvPr id="25604" name="Rectangle 2"/>
          <p:cNvSpPr>
            <a:spLocks noChangeArrowheads="1"/>
          </p:cNvSpPr>
          <p:nvPr/>
        </p:nvSpPr>
        <p:spPr bwMode="auto">
          <a:xfrm>
            <a:off x="457200" y="685800"/>
            <a:ext cx="8153400" cy="5273675"/>
          </a:xfrm>
          <a:prstGeom prst="rect">
            <a:avLst/>
          </a:prstGeom>
          <a:noFill/>
          <a:ln w="9525">
            <a:noFill/>
            <a:miter lim="800000"/>
            <a:headEnd/>
            <a:tailEnd/>
          </a:ln>
        </p:spPr>
        <p:txBody>
          <a:bodyPr>
            <a:spAutoFit/>
          </a:bodyPr>
          <a:lstStyle/>
          <a:p>
            <a:pPr algn="l" eaLnBrk="0" hangingPunct="0">
              <a:tabLst>
                <a:tab pos="457200" algn="l"/>
                <a:tab pos="1828800" algn="l"/>
              </a:tabLst>
            </a:pPr>
            <a:r>
              <a:rPr lang="en-US" sz="2000" b="1" u="sng">
                <a:cs typeface="Times New Roman" pitchFamily="18" charset="0"/>
              </a:rPr>
              <a:t>Queue Discipline</a:t>
            </a:r>
            <a:r>
              <a:rPr lang="en-US" sz="2000">
                <a:cs typeface="Times New Roman" pitchFamily="18" charset="0"/>
              </a:rPr>
              <a:t> refers to the priority system by which the next customer to receive service is selected from a set of waiting customers. One common queue discipline is first-in-first-out, or FIFO.</a:t>
            </a:r>
          </a:p>
          <a:p>
            <a:pPr algn="l" eaLnBrk="0" hangingPunct="0">
              <a:tabLst>
                <a:tab pos="457200" algn="l"/>
                <a:tab pos="1828800" algn="l"/>
              </a:tabLst>
            </a:pPr>
            <a:endParaRPr lang="en-US" sz="2000">
              <a:cs typeface="Times New Roman" pitchFamily="18" charset="0"/>
            </a:endParaRPr>
          </a:p>
          <a:p>
            <a:pPr algn="l" eaLnBrk="0" hangingPunct="0">
              <a:tabLst>
                <a:tab pos="457200" algn="l"/>
                <a:tab pos="1828800" algn="l"/>
              </a:tabLst>
            </a:pPr>
            <a:r>
              <a:rPr lang="en-US" sz="2000">
                <a:cs typeface="Times New Roman" pitchFamily="18" charset="0"/>
              </a:rPr>
              <a:t>A </a:t>
            </a:r>
            <a:r>
              <a:rPr lang="en-US" sz="2000" b="1" u="sng">
                <a:cs typeface="Times New Roman" pitchFamily="18" charset="0"/>
              </a:rPr>
              <a:t>Server</a:t>
            </a:r>
            <a:r>
              <a:rPr lang="en-US" sz="2000">
                <a:cs typeface="Times New Roman" pitchFamily="18" charset="0"/>
              </a:rPr>
              <a:t> can be a human worker, a machine, or any other entity that can be modeled as executing some process for waiting customers.</a:t>
            </a:r>
          </a:p>
          <a:p>
            <a:pPr algn="l" eaLnBrk="0" hangingPunct="0">
              <a:tabLst>
                <a:tab pos="457200" algn="l"/>
                <a:tab pos="1828800" algn="l"/>
              </a:tabLst>
            </a:pPr>
            <a:endParaRPr lang="en-US" sz="2000" b="1" u="sng">
              <a:cs typeface="Times New Roman" pitchFamily="18" charset="0"/>
            </a:endParaRPr>
          </a:p>
          <a:p>
            <a:pPr algn="l" eaLnBrk="0" hangingPunct="0">
              <a:tabLst>
                <a:tab pos="457200" algn="l"/>
                <a:tab pos="1828800" algn="l"/>
              </a:tabLst>
            </a:pPr>
            <a:r>
              <a:rPr lang="en-US" sz="2000" b="1" u="sng">
                <a:cs typeface="Times New Roman" pitchFamily="18" charset="0"/>
              </a:rPr>
              <a:t>Service Rate</a:t>
            </a:r>
            <a:r>
              <a:rPr lang="en-US" sz="2000">
                <a:cs typeface="Times New Roman" pitchFamily="18" charset="0"/>
              </a:rPr>
              <a:t> (or Service Capacity) refers to the overall average number of customers a system can handle in a given time period.</a:t>
            </a:r>
          </a:p>
          <a:p>
            <a:pPr algn="l" eaLnBrk="0" hangingPunct="0">
              <a:tabLst>
                <a:tab pos="457200" algn="l"/>
                <a:tab pos="1828800" algn="l"/>
              </a:tabLst>
            </a:pPr>
            <a:endParaRPr lang="en-US" sz="2000" b="1" u="sng">
              <a:cs typeface="Times New Roman" pitchFamily="18" charset="0"/>
            </a:endParaRPr>
          </a:p>
          <a:p>
            <a:pPr algn="l" eaLnBrk="0" hangingPunct="0">
              <a:tabLst>
                <a:tab pos="457200" algn="l"/>
                <a:tab pos="1828800" algn="l"/>
              </a:tabLst>
            </a:pPr>
            <a:r>
              <a:rPr lang="en-US" sz="2000" b="1" u="sng">
                <a:cs typeface="Times New Roman" pitchFamily="18" charset="0"/>
              </a:rPr>
              <a:t>Stochastic Processes</a:t>
            </a:r>
            <a:r>
              <a:rPr lang="en-US" sz="2000">
                <a:cs typeface="Times New Roman" pitchFamily="18" charset="0"/>
              </a:rPr>
              <a:t> are systems of events in which the times between events are random variables. In queueing models, the patterns of customer arrivals and service are modeled as stochastic processes based on probability distributions.</a:t>
            </a:r>
          </a:p>
          <a:p>
            <a:pPr algn="l" eaLnBrk="0" hangingPunct="0">
              <a:tabLst>
                <a:tab pos="457200" algn="l"/>
                <a:tab pos="1828800" algn="l"/>
              </a:tabLst>
            </a:pPr>
            <a:endParaRPr lang="en-US" sz="2000" b="1" u="sng">
              <a:cs typeface="Times New Roman" pitchFamily="18" charset="0"/>
            </a:endParaRPr>
          </a:p>
          <a:p>
            <a:pPr algn="l" eaLnBrk="0" hangingPunct="0">
              <a:tabLst>
                <a:tab pos="457200" algn="l"/>
                <a:tab pos="1828800" algn="l"/>
              </a:tabLst>
            </a:pPr>
            <a:r>
              <a:rPr lang="en-US" sz="2000" b="1" u="sng">
                <a:cs typeface="Times New Roman" pitchFamily="18" charset="0"/>
              </a:rPr>
              <a:t>Utilization</a:t>
            </a:r>
            <a:r>
              <a:rPr lang="en-US" sz="2000">
                <a:cs typeface="Times New Roman" pitchFamily="18" charset="0"/>
              </a:rPr>
              <a:t> refers to the proportion of time that a server (or system of servers) is busy handling customers.</a:t>
            </a:r>
            <a:r>
              <a:rPr lang="en-US" sz="200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1"/>
          <p:cNvSpPr>
            <a:spLocks noGrp="1"/>
          </p:cNvSpPr>
          <p:nvPr>
            <p:ph type="ftr" sz="quarter" idx="10"/>
          </p:nvPr>
        </p:nvSpPr>
        <p:spPr>
          <a:noFill/>
        </p:spPr>
        <p:txBody>
          <a:bodyPr/>
          <a:lstStyle/>
          <a:p>
            <a:r>
              <a:rPr lang="en-US" smtClean="0"/>
              <a:t>Operations  --  Prof. Juran</a:t>
            </a:r>
          </a:p>
        </p:txBody>
      </p:sp>
      <p:sp>
        <p:nvSpPr>
          <p:cNvPr id="26627" name="Slide Number Placeholder 2"/>
          <p:cNvSpPr>
            <a:spLocks noGrp="1"/>
          </p:cNvSpPr>
          <p:nvPr>
            <p:ph type="sldNum" sz="quarter" idx="11"/>
          </p:nvPr>
        </p:nvSpPr>
        <p:spPr>
          <a:noFill/>
        </p:spPr>
        <p:txBody>
          <a:bodyPr/>
          <a:lstStyle/>
          <a:p>
            <a:fld id="{FF1AB1FE-F826-46E1-8729-E493575E60CC}" type="slidenum">
              <a:rPr lang="en-US" smtClean="0"/>
              <a:pPr/>
              <a:t>14</a:t>
            </a:fld>
            <a:endParaRPr lang="en-US" smtClean="0"/>
          </a:p>
        </p:txBody>
      </p:sp>
      <p:sp>
        <p:nvSpPr>
          <p:cNvPr id="26628" name="Rectangle 2"/>
          <p:cNvSpPr>
            <a:spLocks noChangeArrowheads="1"/>
          </p:cNvSpPr>
          <p:nvPr/>
        </p:nvSpPr>
        <p:spPr bwMode="auto">
          <a:xfrm>
            <a:off x="838200" y="838200"/>
            <a:ext cx="7772400" cy="4968875"/>
          </a:xfrm>
          <a:prstGeom prst="rect">
            <a:avLst/>
          </a:prstGeom>
          <a:noFill/>
          <a:ln w="9525">
            <a:noFill/>
            <a:miter lim="800000"/>
            <a:headEnd/>
            <a:tailEnd/>
          </a:ln>
        </p:spPr>
        <p:txBody>
          <a:bodyPr>
            <a:spAutoFit/>
          </a:bodyPr>
          <a:lstStyle/>
          <a:p>
            <a:pPr algn="l" eaLnBrk="0" hangingPunct="0">
              <a:tabLst>
                <a:tab pos="457200" algn="l"/>
                <a:tab pos="1828800" algn="l"/>
              </a:tabLst>
            </a:pPr>
            <a:r>
              <a:rPr lang="en-US" sz="2000">
                <a:cs typeface="Times New Roman" pitchFamily="18" charset="0"/>
              </a:rPr>
              <a:t>In the literature, queueing models are described by a series of symbols and slashes, such as A/B/X/Y/Z, where </a:t>
            </a:r>
          </a:p>
          <a:p>
            <a:pPr algn="l" eaLnBrk="0" hangingPunct="0">
              <a:tabLst>
                <a:tab pos="457200" algn="l"/>
                <a:tab pos="1828800" algn="l"/>
              </a:tabLst>
            </a:pPr>
            <a:endParaRPr lang="en-US" sz="2000">
              <a:cs typeface="Times New Roman" pitchFamily="18" charset="0"/>
            </a:endParaRPr>
          </a:p>
          <a:p>
            <a:pPr lvl="1" algn="l" eaLnBrk="0" hangingPunct="0">
              <a:buFontTx/>
              <a:buChar char="•"/>
              <a:tabLst>
                <a:tab pos="457200" algn="l"/>
                <a:tab pos="1828800" algn="l"/>
              </a:tabLst>
            </a:pPr>
            <a:r>
              <a:rPr lang="en-US" sz="2000">
                <a:cs typeface="Times New Roman" pitchFamily="18" charset="0"/>
              </a:rPr>
              <a:t>A indicates the arrival pattern, </a:t>
            </a:r>
          </a:p>
          <a:p>
            <a:pPr lvl="1" algn="l" eaLnBrk="0" hangingPunct="0">
              <a:buFontTx/>
              <a:buChar char="•"/>
              <a:tabLst>
                <a:tab pos="457200" algn="l"/>
                <a:tab pos="1828800" algn="l"/>
              </a:tabLst>
            </a:pPr>
            <a:r>
              <a:rPr lang="en-US" sz="2000">
                <a:cs typeface="Times New Roman" pitchFamily="18" charset="0"/>
              </a:rPr>
              <a:t>B indicates the service pattern, </a:t>
            </a:r>
          </a:p>
          <a:p>
            <a:pPr lvl="1" algn="l" eaLnBrk="0" hangingPunct="0">
              <a:buFontTx/>
              <a:buChar char="•"/>
              <a:tabLst>
                <a:tab pos="457200" algn="l"/>
                <a:tab pos="1828800" algn="l"/>
              </a:tabLst>
            </a:pPr>
            <a:r>
              <a:rPr lang="en-US" sz="2000">
                <a:cs typeface="Times New Roman" pitchFamily="18" charset="0"/>
              </a:rPr>
              <a:t>X indicates the number of parallel servers, </a:t>
            </a:r>
          </a:p>
          <a:p>
            <a:pPr lvl="1" algn="l" eaLnBrk="0" hangingPunct="0">
              <a:buFontTx/>
              <a:buChar char="•"/>
              <a:tabLst>
                <a:tab pos="457200" algn="l"/>
                <a:tab pos="1828800" algn="l"/>
              </a:tabLst>
            </a:pPr>
            <a:r>
              <a:rPr lang="en-US" sz="2000">
                <a:cs typeface="Times New Roman" pitchFamily="18" charset="0"/>
              </a:rPr>
              <a:t>Y indicates the queue’s capacity, and </a:t>
            </a:r>
          </a:p>
          <a:p>
            <a:pPr lvl="1" algn="l" eaLnBrk="0" hangingPunct="0">
              <a:buFontTx/>
              <a:buChar char="•"/>
              <a:tabLst>
                <a:tab pos="457200" algn="l"/>
                <a:tab pos="1828800" algn="l"/>
              </a:tabLst>
            </a:pPr>
            <a:r>
              <a:rPr lang="en-US" sz="2000">
                <a:cs typeface="Times New Roman" pitchFamily="18" charset="0"/>
              </a:rPr>
              <a:t>Z indicates the queue discipline. </a:t>
            </a:r>
          </a:p>
          <a:p>
            <a:pPr algn="l" eaLnBrk="0" hangingPunct="0">
              <a:tabLst>
                <a:tab pos="457200" algn="l"/>
                <a:tab pos="1828800" algn="l"/>
              </a:tabLst>
            </a:pPr>
            <a:endParaRPr lang="en-US" sz="2000">
              <a:cs typeface="Times New Roman" pitchFamily="18" charset="0"/>
            </a:endParaRPr>
          </a:p>
          <a:p>
            <a:pPr algn="l" eaLnBrk="0" hangingPunct="0">
              <a:tabLst>
                <a:tab pos="457200" algn="l"/>
                <a:tab pos="1828800" algn="l"/>
              </a:tabLst>
            </a:pPr>
            <a:r>
              <a:rPr lang="en-US" sz="2000">
                <a:cs typeface="Times New Roman" pitchFamily="18" charset="0"/>
              </a:rPr>
              <a:t>We will be concerned primarily with the </a:t>
            </a:r>
            <a:r>
              <a:rPr lang="en-US" sz="2000" i="1">
                <a:cs typeface="Times New Roman" pitchFamily="18" charset="0"/>
              </a:rPr>
              <a:t>M</a:t>
            </a:r>
            <a:r>
              <a:rPr lang="en-US" sz="2000">
                <a:cs typeface="Times New Roman" pitchFamily="18" charset="0"/>
              </a:rPr>
              <a:t>/</a:t>
            </a:r>
            <a:r>
              <a:rPr lang="en-US" sz="2000" i="1">
                <a:cs typeface="Times New Roman" pitchFamily="18" charset="0"/>
              </a:rPr>
              <a:t>M</a:t>
            </a:r>
            <a:r>
              <a:rPr lang="en-US" sz="2000">
                <a:cs typeface="Times New Roman" pitchFamily="18" charset="0"/>
              </a:rPr>
              <a:t>/1 queue, in which the letter </a:t>
            </a:r>
            <a:r>
              <a:rPr lang="en-US" sz="2000" i="1">
                <a:cs typeface="Times New Roman" pitchFamily="18" charset="0"/>
              </a:rPr>
              <a:t>M</a:t>
            </a:r>
            <a:r>
              <a:rPr lang="en-US" sz="2000">
                <a:cs typeface="Times New Roman" pitchFamily="18" charset="0"/>
              </a:rPr>
              <a:t> indicates that times between arrivals and times between services both can be modeled as being exponentially distributed. The number 1 indicates that there is one server.</a:t>
            </a:r>
          </a:p>
          <a:p>
            <a:pPr algn="l" eaLnBrk="0" hangingPunct="0">
              <a:tabLst>
                <a:tab pos="457200" algn="l"/>
                <a:tab pos="1828800" algn="l"/>
              </a:tabLst>
            </a:pPr>
            <a:endParaRPr lang="en-US" sz="2000">
              <a:cs typeface="Times New Roman" pitchFamily="18" charset="0"/>
            </a:endParaRPr>
          </a:p>
          <a:p>
            <a:pPr algn="l" eaLnBrk="0" hangingPunct="0">
              <a:tabLst>
                <a:tab pos="457200" algn="l"/>
                <a:tab pos="1828800" algn="l"/>
              </a:tabLst>
            </a:pPr>
            <a:r>
              <a:rPr lang="en-US" sz="2000">
                <a:cs typeface="Times New Roman" pitchFamily="18" charset="0"/>
              </a:rPr>
              <a:t>We will also study some </a:t>
            </a:r>
            <a:r>
              <a:rPr lang="en-US" sz="2000" i="1">
                <a:cs typeface="Times New Roman" pitchFamily="18" charset="0"/>
              </a:rPr>
              <a:t>M</a:t>
            </a:r>
            <a:r>
              <a:rPr lang="en-US" sz="2000">
                <a:cs typeface="Times New Roman" pitchFamily="18" charset="0"/>
              </a:rPr>
              <a:t>/</a:t>
            </a:r>
            <a:r>
              <a:rPr lang="en-US" sz="2000" i="1">
                <a:cs typeface="Times New Roman" pitchFamily="18" charset="0"/>
              </a:rPr>
              <a:t>M</a:t>
            </a:r>
            <a:r>
              <a:rPr lang="en-US" sz="2000">
                <a:cs typeface="Times New Roman" pitchFamily="18" charset="0"/>
              </a:rPr>
              <a:t>/</a:t>
            </a:r>
            <a:r>
              <a:rPr lang="en-US" sz="2000" i="1">
                <a:cs typeface="Times New Roman" pitchFamily="18" charset="0"/>
              </a:rPr>
              <a:t>s</a:t>
            </a:r>
            <a:r>
              <a:rPr lang="en-US" sz="2000">
                <a:cs typeface="Times New Roman" pitchFamily="18" charset="0"/>
              </a:rPr>
              <a:t> queues, where </a:t>
            </a:r>
            <a:r>
              <a:rPr lang="en-US" sz="2000" i="1">
                <a:cs typeface="Times New Roman" pitchFamily="18" charset="0"/>
              </a:rPr>
              <a:t>s</a:t>
            </a:r>
            <a:r>
              <a:rPr lang="en-US" sz="2000">
                <a:cs typeface="Times New Roman" pitchFamily="18" charset="0"/>
              </a:rPr>
              <a:t> is some number greater than 1.</a:t>
            </a:r>
            <a:r>
              <a:rPr lang="en-US" sz="200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1"/>
          <p:cNvSpPr>
            <a:spLocks noGrp="1"/>
          </p:cNvSpPr>
          <p:nvPr>
            <p:ph type="ftr" sz="quarter" idx="10"/>
          </p:nvPr>
        </p:nvSpPr>
        <p:spPr>
          <a:noFill/>
        </p:spPr>
        <p:txBody>
          <a:bodyPr/>
          <a:lstStyle/>
          <a:p>
            <a:r>
              <a:rPr lang="en-US" smtClean="0"/>
              <a:t>Operations  --  Prof. Juran</a:t>
            </a:r>
          </a:p>
        </p:txBody>
      </p:sp>
      <p:sp>
        <p:nvSpPr>
          <p:cNvPr id="27651" name="Slide Number Placeholder 2"/>
          <p:cNvSpPr>
            <a:spLocks noGrp="1"/>
          </p:cNvSpPr>
          <p:nvPr>
            <p:ph type="sldNum" sz="quarter" idx="11"/>
          </p:nvPr>
        </p:nvSpPr>
        <p:spPr>
          <a:noFill/>
        </p:spPr>
        <p:txBody>
          <a:bodyPr/>
          <a:lstStyle/>
          <a:p>
            <a:fld id="{ED713E58-6A76-4E0F-A464-43F28002A36C}" type="slidenum">
              <a:rPr lang="en-US" smtClean="0"/>
              <a:pPr/>
              <a:t>15</a:t>
            </a:fld>
            <a:endParaRPr lang="en-US" smtClean="0"/>
          </a:p>
        </p:txBody>
      </p:sp>
      <p:sp>
        <p:nvSpPr>
          <p:cNvPr id="27652" name="Text Box 2"/>
          <p:cNvSpPr txBox="1">
            <a:spLocks noChangeArrowheads="1"/>
          </p:cNvSpPr>
          <p:nvPr/>
        </p:nvSpPr>
        <p:spPr bwMode="auto">
          <a:xfrm>
            <a:off x="533400" y="5805488"/>
            <a:ext cx="8001000" cy="366712"/>
          </a:xfrm>
          <a:prstGeom prst="rect">
            <a:avLst/>
          </a:prstGeom>
          <a:noFill/>
          <a:ln w="9525">
            <a:noFill/>
            <a:miter lim="800000"/>
            <a:headEnd/>
            <a:tailEnd/>
          </a:ln>
        </p:spPr>
        <p:txBody>
          <a:bodyPr>
            <a:spAutoFit/>
          </a:bodyPr>
          <a:lstStyle/>
          <a:p>
            <a:pPr algn="l"/>
            <a:r>
              <a:rPr lang="en-US" sz="1800"/>
              <a:t>Be careful! These symbols can vary across different books, professors, etc.</a:t>
            </a:r>
          </a:p>
        </p:txBody>
      </p:sp>
      <p:pic>
        <p:nvPicPr>
          <p:cNvPr id="27653" name="Picture 3"/>
          <p:cNvPicPr>
            <a:picLocks noChangeAspect="1" noChangeArrowheads="1"/>
          </p:cNvPicPr>
          <p:nvPr/>
        </p:nvPicPr>
        <p:blipFill>
          <a:blip r:embed="rId3" cstate="print"/>
          <a:srcRect/>
          <a:stretch>
            <a:fillRect/>
          </a:stretch>
        </p:blipFill>
        <p:spPr bwMode="auto">
          <a:xfrm>
            <a:off x="228600" y="638175"/>
            <a:ext cx="8534400" cy="515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1"/>
          <p:cNvSpPr>
            <a:spLocks noGrp="1"/>
          </p:cNvSpPr>
          <p:nvPr>
            <p:ph type="ftr" sz="quarter" idx="10"/>
          </p:nvPr>
        </p:nvSpPr>
        <p:spPr>
          <a:noFill/>
        </p:spPr>
        <p:txBody>
          <a:bodyPr/>
          <a:lstStyle/>
          <a:p>
            <a:r>
              <a:rPr lang="en-US" smtClean="0"/>
              <a:t>Operations  --  Prof. Juran</a:t>
            </a:r>
          </a:p>
        </p:txBody>
      </p:sp>
      <p:sp>
        <p:nvSpPr>
          <p:cNvPr id="28675" name="Slide Number Placeholder 2"/>
          <p:cNvSpPr>
            <a:spLocks noGrp="1"/>
          </p:cNvSpPr>
          <p:nvPr>
            <p:ph type="sldNum" sz="quarter" idx="11"/>
          </p:nvPr>
        </p:nvSpPr>
        <p:spPr>
          <a:noFill/>
        </p:spPr>
        <p:txBody>
          <a:bodyPr/>
          <a:lstStyle/>
          <a:p>
            <a:fld id="{DAE5DD7C-3553-46DC-8753-7FF65A556767}" type="slidenum">
              <a:rPr lang="en-US" smtClean="0"/>
              <a:pPr/>
              <a:t>16</a:t>
            </a:fld>
            <a:endParaRPr lang="en-US" smtClean="0"/>
          </a:p>
        </p:txBody>
      </p:sp>
      <p:sp>
        <p:nvSpPr>
          <p:cNvPr id="28676" name="Oval 2"/>
          <p:cNvSpPr>
            <a:spLocks noChangeArrowheads="1"/>
          </p:cNvSpPr>
          <p:nvPr/>
        </p:nvSpPr>
        <p:spPr bwMode="auto">
          <a:xfrm>
            <a:off x="2967038" y="314325"/>
            <a:ext cx="3143250" cy="963613"/>
          </a:xfrm>
          <a:prstGeom prst="ellipse">
            <a:avLst/>
          </a:prstGeom>
          <a:solidFill>
            <a:srgbClr val="FFCC99"/>
          </a:solidFill>
          <a:ln w="9525">
            <a:solidFill>
              <a:srgbClr val="008000"/>
            </a:solidFill>
            <a:round/>
            <a:headEnd/>
            <a:tailEnd/>
          </a:ln>
        </p:spPr>
        <p:txBody>
          <a:bodyPr wrap="none" anchor="ctr">
            <a:spAutoFit/>
          </a:bodyPr>
          <a:lstStyle/>
          <a:p>
            <a:r>
              <a:rPr lang="en-US" sz="2000"/>
              <a:t>General</a:t>
            </a:r>
          </a:p>
          <a:p>
            <a:r>
              <a:rPr lang="en-US" sz="2000"/>
              <a:t>(all queue models)</a:t>
            </a:r>
          </a:p>
        </p:txBody>
      </p:sp>
      <p:sp>
        <p:nvSpPr>
          <p:cNvPr id="28677" name="Oval 3"/>
          <p:cNvSpPr>
            <a:spLocks noChangeArrowheads="1"/>
          </p:cNvSpPr>
          <p:nvPr/>
        </p:nvSpPr>
        <p:spPr bwMode="auto">
          <a:xfrm>
            <a:off x="576263" y="3730625"/>
            <a:ext cx="2284412" cy="533400"/>
          </a:xfrm>
          <a:prstGeom prst="ellipse">
            <a:avLst/>
          </a:prstGeom>
          <a:solidFill>
            <a:srgbClr val="FFCC99"/>
          </a:solidFill>
          <a:ln w="9525">
            <a:solidFill>
              <a:srgbClr val="008000"/>
            </a:solidFill>
            <a:round/>
            <a:headEnd/>
            <a:tailEnd/>
          </a:ln>
        </p:spPr>
        <p:txBody>
          <a:bodyPr wrap="none" anchor="ctr">
            <a:spAutoFit/>
          </a:bodyPr>
          <a:lstStyle/>
          <a:p>
            <a:r>
              <a:rPr lang="en-US" sz="2000"/>
              <a:t>Single Server</a:t>
            </a:r>
          </a:p>
        </p:txBody>
      </p:sp>
      <p:sp>
        <p:nvSpPr>
          <p:cNvPr id="28678" name="Oval 4"/>
          <p:cNvSpPr>
            <a:spLocks noChangeArrowheads="1"/>
          </p:cNvSpPr>
          <p:nvPr/>
        </p:nvSpPr>
        <p:spPr bwMode="auto">
          <a:xfrm>
            <a:off x="6511925" y="3730625"/>
            <a:ext cx="1495425" cy="533400"/>
          </a:xfrm>
          <a:prstGeom prst="ellipse">
            <a:avLst/>
          </a:prstGeom>
          <a:solidFill>
            <a:srgbClr val="FFCC99"/>
          </a:solidFill>
          <a:ln w="9525">
            <a:solidFill>
              <a:srgbClr val="008000"/>
            </a:solidFill>
            <a:round/>
            <a:headEnd/>
            <a:tailEnd/>
          </a:ln>
        </p:spPr>
        <p:txBody>
          <a:bodyPr wrap="none" anchor="ctr">
            <a:spAutoFit/>
          </a:bodyPr>
          <a:lstStyle/>
          <a:p>
            <a:r>
              <a:rPr lang="en-US" sz="2000"/>
              <a:t>M/M/S</a:t>
            </a:r>
          </a:p>
        </p:txBody>
      </p:sp>
      <p:sp>
        <p:nvSpPr>
          <p:cNvPr id="28679" name="Oval 5"/>
          <p:cNvSpPr>
            <a:spLocks noChangeArrowheads="1"/>
          </p:cNvSpPr>
          <p:nvPr/>
        </p:nvSpPr>
        <p:spPr bwMode="auto">
          <a:xfrm>
            <a:off x="6394450" y="5122863"/>
            <a:ext cx="1733550" cy="963612"/>
          </a:xfrm>
          <a:prstGeom prst="ellipse">
            <a:avLst/>
          </a:prstGeom>
          <a:solidFill>
            <a:srgbClr val="FFCC99"/>
          </a:solidFill>
          <a:ln w="9525">
            <a:solidFill>
              <a:srgbClr val="008000"/>
            </a:solidFill>
            <a:round/>
            <a:headEnd/>
            <a:tailEnd/>
          </a:ln>
        </p:spPr>
        <p:txBody>
          <a:bodyPr wrap="none" anchor="ctr">
            <a:spAutoFit/>
          </a:bodyPr>
          <a:lstStyle/>
          <a:p>
            <a:r>
              <a:rPr lang="en-US" sz="2000"/>
              <a:t>M/M/2</a:t>
            </a:r>
          </a:p>
          <a:p>
            <a:r>
              <a:rPr lang="en-US" sz="2000"/>
              <a:t>(Model 3)</a:t>
            </a:r>
          </a:p>
        </p:txBody>
      </p:sp>
      <p:sp>
        <p:nvSpPr>
          <p:cNvPr id="28680" name="Oval 6"/>
          <p:cNvSpPr>
            <a:spLocks noChangeArrowheads="1"/>
          </p:cNvSpPr>
          <p:nvPr/>
        </p:nvSpPr>
        <p:spPr bwMode="auto">
          <a:xfrm>
            <a:off x="850900" y="5122863"/>
            <a:ext cx="1733550" cy="963612"/>
          </a:xfrm>
          <a:prstGeom prst="ellipse">
            <a:avLst/>
          </a:prstGeom>
          <a:solidFill>
            <a:srgbClr val="FFCC99"/>
          </a:solidFill>
          <a:ln w="9525">
            <a:solidFill>
              <a:srgbClr val="008000"/>
            </a:solidFill>
            <a:round/>
            <a:headEnd/>
            <a:tailEnd/>
          </a:ln>
        </p:spPr>
        <p:txBody>
          <a:bodyPr wrap="none" anchor="ctr">
            <a:spAutoFit/>
          </a:bodyPr>
          <a:lstStyle/>
          <a:p>
            <a:r>
              <a:rPr lang="en-US" sz="2000"/>
              <a:t>M/D/1</a:t>
            </a:r>
          </a:p>
          <a:p>
            <a:r>
              <a:rPr lang="en-US" sz="2000"/>
              <a:t>(Model 2)</a:t>
            </a:r>
          </a:p>
        </p:txBody>
      </p:sp>
      <p:sp>
        <p:nvSpPr>
          <p:cNvPr id="28681" name="Oval 7"/>
          <p:cNvSpPr>
            <a:spLocks noChangeArrowheads="1"/>
          </p:cNvSpPr>
          <p:nvPr/>
        </p:nvSpPr>
        <p:spPr bwMode="auto">
          <a:xfrm>
            <a:off x="3671888" y="3514725"/>
            <a:ext cx="1733550" cy="963613"/>
          </a:xfrm>
          <a:prstGeom prst="ellipse">
            <a:avLst/>
          </a:prstGeom>
          <a:solidFill>
            <a:srgbClr val="FFCC99"/>
          </a:solidFill>
          <a:ln w="9525">
            <a:solidFill>
              <a:srgbClr val="008000"/>
            </a:solidFill>
            <a:round/>
            <a:headEnd/>
            <a:tailEnd/>
          </a:ln>
        </p:spPr>
        <p:txBody>
          <a:bodyPr wrap="none" anchor="ctr">
            <a:spAutoFit/>
          </a:bodyPr>
          <a:lstStyle/>
          <a:p>
            <a:r>
              <a:rPr lang="en-US" sz="2000"/>
              <a:t>M/M/1</a:t>
            </a:r>
          </a:p>
          <a:p>
            <a:r>
              <a:rPr lang="en-US" sz="2000"/>
              <a:t>(Model 1)</a:t>
            </a:r>
          </a:p>
        </p:txBody>
      </p:sp>
      <p:cxnSp>
        <p:nvCxnSpPr>
          <p:cNvPr id="28682" name="AutoShape 8"/>
          <p:cNvCxnSpPr>
            <a:cxnSpLocks noChangeShapeType="1"/>
            <a:stCxn id="28688" idx="2"/>
            <a:endCxn id="28677" idx="0"/>
          </p:cNvCxnSpPr>
          <p:nvPr/>
        </p:nvCxnSpPr>
        <p:spPr bwMode="auto">
          <a:xfrm rot="10800000" flipV="1">
            <a:off x="1719263" y="2449513"/>
            <a:ext cx="1135062" cy="1281112"/>
          </a:xfrm>
          <a:prstGeom prst="curvedConnector2">
            <a:avLst/>
          </a:prstGeom>
          <a:noFill/>
          <a:ln w="25400">
            <a:solidFill>
              <a:srgbClr val="008000"/>
            </a:solidFill>
            <a:round/>
            <a:headEnd/>
            <a:tailEnd type="triangle" w="lg" len="lg"/>
          </a:ln>
        </p:spPr>
      </p:cxnSp>
      <p:cxnSp>
        <p:nvCxnSpPr>
          <p:cNvPr id="28683" name="AutoShape 9"/>
          <p:cNvCxnSpPr>
            <a:cxnSpLocks noChangeShapeType="1"/>
            <a:stCxn id="28677" idx="4"/>
            <a:endCxn id="28680" idx="0"/>
          </p:cNvCxnSpPr>
          <p:nvPr/>
        </p:nvCxnSpPr>
        <p:spPr bwMode="auto">
          <a:xfrm rot="5400000">
            <a:off x="1289050" y="4692650"/>
            <a:ext cx="858838" cy="1588"/>
          </a:xfrm>
          <a:prstGeom prst="curvedConnector3">
            <a:avLst>
              <a:gd name="adj1" fmla="val 49907"/>
            </a:avLst>
          </a:prstGeom>
          <a:noFill/>
          <a:ln w="25400">
            <a:solidFill>
              <a:srgbClr val="008000"/>
            </a:solidFill>
            <a:round/>
            <a:headEnd/>
            <a:tailEnd type="triangle" w="lg" len="lg"/>
          </a:ln>
        </p:spPr>
      </p:cxnSp>
      <p:cxnSp>
        <p:nvCxnSpPr>
          <p:cNvPr id="28684" name="AutoShape 10"/>
          <p:cNvCxnSpPr>
            <a:cxnSpLocks noChangeShapeType="1"/>
            <a:stCxn id="28678" idx="4"/>
            <a:endCxn id="28679" idx="0"/>
          </p:cNvCxnSpPr>
          <p:nvPr/>
        </p:nvCxnSpPr>
        <p:spPr bwMode="auto">
          <a:xfrm rot="16200000" flipH="1">
            <a:off x="6831013" y="4692650"/>
            <a:ext cx="858838" cy="1587"/>
          </a:xfrm>
          <a:prstGeom prst="curvedConnector3">
            <a:avLst>
              <a:gd name="adj1" fmla="val 49907"/>
            </a:avLst>
          </a:prstGeom>
          <a:noFill/>
          <a:ln w="25400">
            <a:solidFill>
              <a:srgbClr val="008000"/>
            </a:solidFill>
            <a:round/>
            <a:headEnd/>
            <a:tailEnd type="triangle" w="lg" len="lg"/>
          </a:ln>
        </p:spPr>
      </p:cxnSp>
      <p:cxnSp>
        <p:nvCxnSpPr>
          <p:cNvPr id="28685" name="AutoShape 11"/>
          <p:cNvCxnSpPr>
            <a:cxnSpLocks noChangeShapeType="1"/>
            <a:stCxn id="28677" idx="6"/>
            <a:endCxn id="28681" idx="2"/>
          </p:cNvCxnSpPr>
          <p:nvPr/>
        </p:nvCxnSpPr>
        <p:spPr bwMode="auto">
          <a:xfrm>
            <a:off x="2860675" y="3997325"/>
            <a:ext cx="811213" cy="0"/>
          </a:xfrm>
          <a:prstGeom prst="straightConnector1">
            <a:avLst/>
          </a:prstGeom>
          <a:noFill/>
          <a:ln w="25400">
            <a:solidFill>
              <a:srgbClr val="008000"/>
            </a:solidFill>
            <a:round/>
            <a:headEnd/>
            <a:tailEnd type="triangle" w="lg" len="lg"/>
          </a:ln>
        </p:spPr>
      </p:cxnSp>
      <p:cxnSp>
        <p:nvCxnSpPr>
          <p:cNvPr id="28686" name="AutoShape 12"/>
          <p:cNvCxnSpPr>
            <a:cxnSpLocks noChangeShapeType="1"/>
            <a:stCxn id="28678" idx="2"/>
            <a:endCxn id="28681" idx="6"/>
          </p:cNvCxnSpPr>
          <p:nvPr/>
        </p:nvCxnSpPr>
        <p:spPr bwMode="auto">
          <a:xfrm rot="10800000">
            <a:off x="5405438" y="3997325"/>
            <a:ext cx="1106487" cy="0"/>
          </a:xfrm>
          <a:prstGeom prst="straightConnector1">
            <a:avLst/>
          </a:prstGeom>
          <a:noFill/>
          <a:ln w="25400">
            <a:solidFill>
              <a:srgbClr val="008000"/>
            </a:solidFill>
            <a:round/>
            <a:headEnd/>
            <a:tailEnd type="triangle" w="lg" len="lg"/>
          </a:ln>
        </p:spPr>
      </p:cxnSp>
      <p:cxnSp>
        <p:nvCxnSpPr>
          <p:cNvPr id="28687" name="AutoShape 13"/>
          <p:cNvCxnSpPr>
            <a:cxnSpLocks noChangeShapeType="1"/>
            <a:stCxn id="28688" idx="6"/>
            <a:endCxn id="28678" idx="0"/>
          </p:cNvCxnSpPr>
          <p:nvPr/>
        </p:nvCxnSpPr>
        <p:spPr bwMode="auto">
          <a:xfrm>
            <a:off x="6223000" y="2449513"/>
            <a:ext cx="1036638" cy="1281112"/>
          </a:xfrm>
          <a:prstGeom prst="curvedConnector2">
            <a:avLst/>
          </a:prstGeom>
          <a:noFill/>
          <a:ln w="25400">
            <a:solidFill>
              <a:srgbClr val="008000"/>
            </a:solidFill>
            <a:round/>
            <a:headEnd/>
            <a:tailEnd type="triangle" w="lg" len="lg"/>
          </a:ln>
        </p:spPr>
      </p:cxnSp>
      <p:sp>
        <p:nvSpPr>
          <p:cNvPr id="28688" name="Oval 14"/>
          <p:cNvSpPr>
            <a:spLocks noChangeArrowheads="1"/>
          </p:cNvSpPr>
          <p:nvPr/>
        </p:nvSpPr>
        <p:spPr bwMode="auto">
          <a:xfrm>
            <a:off x="2854325" y="1620838"/>
            <a:ext cx="3368675" cy="1655762"/>
          </a:xfrm>
          <a:prstGeom prst="ellipse">
            <a:avLst/>
          </a:prstGeom>
          <a:solidFill>
            <a:srgbClr val="FFCC99"/>
          </a:solidFill>
          <a:ln w="9525">
            <a:solidFill>
              <a:srgbClr val="008000"/>
            </a:solidFill>
            <a:round/>
            <a:headEnd/>
            <a:tailEnd/>
          </a:ln>
        </p:spPr>
        <p:txBody>
          <a:bodyPr wrap="none" anchor="ctr">
            <a:spAutoFit/>
          </a:bodyPr>
          <a:lstStyle/>
          <a:p>
            <a:r>
              <a:rPr lang="en-US" sz="1800"/>
              <a:t>Single Phase</a:t>
            </a:r>
          </a:p>
          <a:p>
            <a:r>
              <a:rPr lang="en-US" sz="1800"/>
              <a:t>Infinite Source</a:t>
            </a:r>
          </a:p>
          <a:p>
            <a:r>
              <a:rPr lang="en-US" sz="1800"/>
              <a:t>FCFS Discipline</a:t>
            </a:r>
          </a:p>
          <a:p>
            <a:r>
              <a:rPr lang="en-US" sz="1800"/>
              <a:t>Infinite Queue Length</a:t>
            </a:r>
          </a:p>
        </p:txBody>
      </p:sp>
      <p:cxnSp>
        <p:nvCxnSpPr>
          <p:cNvPr id="28689" name="AutoShape 15"/>
          <p:cNvCxnSpPr>
            <a:cxnSpLocks noChangeShapeType="1"/>
            <a:stCxn id="28676" idx="4"/>
            <a:endCxn id="28688" idx="0"/>
          </p:cNvCxnSpPr>
          <p:nvPr/>
        </p:nvCxnSpPr>
        <p:spPr bwMode="auto">
          <a:xfrm rot="5400000">
            <a:off x="4367213" y="1449388"/>
            <a:ext cx="342900" cy="0"/>
          </a:xfrm>
          <a:prstGeom prst="straightConnector1">
            <a:avLst/>
          </a:prstGeom>
          <a:noFill/>
          <a:ln w="25400">
            <a:solidFill>
              <a:srgbClr val="008000"/>
            </a:solidFill>
            <a:round/>
            <a:headEnd/>
            <a:tailEnd type="triangle" w="lg" len="lg"/>
          </a:ln>
        </p:spPr>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1"/>
          <p:cNvSpPr>
            <a:spLocks noGrp="1"/>
          </p:cNvSpPr>
          <p:nvPr>
            <p:ph type="ftr" sz="quarter" idx="10"/>
          </p:nvPr>
        </p:nvSpPr>
        <p:spPr>
          <a:noFill/>
        </p:spPr>
        <p:txBody>
          <a:bodyPr/>
          <a:lstStyle/>
          <a:p>
            <a:r>
              <a:rPr lang="en-US" smtClean="0"/>
              <a:t>Operations  --  Prof. Juran</a:t>
            </a:r>
          </a:p>
        </p:txBody>
      </p:sp>
      <p:sp>
        <p:nvSpPr>
          <p:cNvPr id="29699" name="Slide Number Placeholder 2"/>
          <p:cNvSpPr>
            <a:spLocks noGrp="1"/>
          </p:cNvSpPr>
          <p:nvPr>
            <p:ph type="sldNum" sz="quarter" idx="11"/>
          </p:nvPr>
        </p:nvSpPr>
        <p:spPr>
          <a:noFill/>
        </p:spPr>
        <p:txBody>
          <a:bodyPr/>
          <a:lstStyle/>
          <a:p>
            <a:fld id="{2B42E8D9-3194-4259-9192-4758041E7A91}" type="slidenum">
              <a:rPr lang="en-US" smtClean="0"/>
              <a:pPr/>
              <a:t>17</a:t>
            </a:fld>
            <a:endParaRPr lang="en-US" smtClean="0"/>
          </a:p>
        </p:txBody>
      </p:sp>
      <p:pic>
        <p:nvPicPr>
          <p:cNvPr id="29700" name="Picture 2"/>
          <p:cNvPicPr>
            <a:picLocks noChangeAspect="1" noChangeArrowheads="1"/>
          </p:cNvPicPr>
          <p:nvPr/>
        </p:nvPicPr>
        <p:blipFill>
          <a:blip r:embed="rId3" cstate="print"/>
          <a:srcRect/>
          <a:stretch>
            <a:fillRect/>
          </a:stretch>
        </p:blipFill>
        <p:spPr bwMode="auto">
          <a:xfrm>
            <a:off x="228600" y="1481138"/>
            <a:ext cx="8686800" cy="3624262"/>
          </a:xfrm>
          <a:prstGeom prst="rect">
            <a:avLst/>
          </a:prstGeom>
          <a:noFill/>
          <a:ln w="9525">
            <a:noFill/>
            <a:miter lim="800000"/>
            <a:headEnd/>
            <a:tailEnd/>
          </a:ln>
        </p:spPr>
      </p:pic>
      <p:sp>
        <p:nvSpPr>
          <p:cNvPr id="29701" name="Rectangle 3"/>
          <p:cNvSpPr>
            <a:spLocks noChangeArrowheads="1"/>
          </p:cNvSpPr>
          <p:nvPr/>
        </p:nvSpPr>
        <p:spPr bwMode="auto">
          <a:xfrm>
            <a:off x="685800" y="152400"/>
            <a:ext cx="7772400" cy="1143000"/>
          </a:xfrm>
          <a:prstGeom prst="rect">
            <a:avLst/>
          </a:prstGeom>
          <a:noFill/>
          <a:ln w="9525">
            <a:noFill/>
            <a:miter lim="800000"/>
            <a:headEnd/>
            <a:tailEnd/>
          </a:ln>
        </p:spPr>
        <p:txBody>
          <a:bodyPr anchor="ctr"/>
          <a:lstStyle/>
          <a:p>
            <a:r>
              <a:rPr lang="en-US" sz="4400">
                <a:solidFill>
                  <a:schemeClr val="tx2"/>
                </a:solidFill>
              </a:rPr>
              <a:t>General Formulas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1"/>
          <p:cNvSpPr>
            <a:spLocks noGrp="1"/>
          </p:cNvSpPr>
          <p:nvPr>
            <p:ph type="ftr" sz="quarter" idx="10"/>
          </p:nvPr>
        </p:nvSpPr>
        <p:spPr>
          <a:noFill/>
        </p:spPr>
        <p:txBody>
          <a:bodyPr/>
          <a:lstStyle/>
          <a:p>
            <a:r>
              <a:rPr lang="en-US" smtClean="0"/>
              <a:t>Operations  --  Prof. Juran</a:t>
            </a:r>
          </a:p>
        </p:txBody>
      </p:sp>
      <p:sp>
        <p:nvSpPr>
          <p:cNvPr id="30723" name="Slide Number Placeholder 2"/>
          <p:cNvSpPr>
            <a:spLocks noGrp="1"/>
          </p:cNvSpPr>
          <p:nvPr>
            <p:ph type="sldNum" sz="quarter" idx="11"/>
          </p:nvPr>
        </p:nvSpPr>
        <p:spPr>
          <a:noFill/>
        </p:spPr>
        <p:txBody>
          <a:bodyPr/>
          <a:lstStyle/>
          <a:p>
            <a:fld id="{BAACC164-402F-4F68-AFCF-3FE0E8D9E843}" type="slidenum">
              <a:rPr lang="en-US" smtClean="0"/>
              <a:pPr/>
              <a:t>18</a:t>
            </a:fld>
            <a:endParaRPr lang="en-US" smtClean="0"/>
          </a:p>
        </p:txBody>
      </p:sp>
      <p:sp>
        <p:nvSpPr>
          <p:cNvPr id="30724" name="Rectangle 9"/>
          <p:cNvSpPr>
            <a:spLocks noChangeArrowheads="1"/>
          </p:cNvSpPr>
          <p:nvPr/>
        </p:nvSpPr>
        <p:spPr bwMode="auto">
          <a:xfrm>
            <a:off x="762000" y="457200"/>
            <a:ext cx="7924800" cy="1006475"/>
          </a:xfrm>
          <a:prstGeom prst="rect">
            <a:avLst/>
          </a:prstGeom>
          <a:noFill/>
          <a:ln w="9525">
            <a:noFill/>
            <a:miter lim="800000"/>
            <a:headEnd/>
            <a:tailEnd/>
          </a:ln>
        </p:spPr>
        <p:txBody>
          <a:bodyPr anchor="ctr">
            <a:spAutoFit/>
          </a:bodyPr>
          <a:lstStyle/>
          <a:p>
            <a:pPr algn="l"/>
            <a:r>
              <a:rPr lang="en-US" sz="2000">
                <a:cs typeface="Times New Roman" pitchFamily="18" charset="0"/>
              </a:rPr>
              <a:t>The single most important formula in queueing theory is called </a:t>
            </a:r>
            <a:r>
              <a:rPr lang="en-US" sz="2000" b="1">
                <a:cs typeface="Times New Roman" pitchFamily="18" charset="0"/>
              </a:rPr>
              <a:t>Little’s Law</a:t>
            </a:r>
            <a:r>
              <a:rPr lang="en-US" sz="2000">
                <a:cs typeface="Times New Roman" pitchFamily="18" charset="0"/>
              </a:rPr>
              <a:t>:</a:t>
            </a:r>
            <a:endParaRPr lang="en-US" sz="2000"/>
          </a:p>
          <a:p>
            <a:pPr algn="l" eaLnBrk="0" hangingPunct="0"/>
            <a:endParaRPr lang="en-US" sz="2000">
              <a:latin typeface="Times New Roman" pitchFamily="18" charset="0"/>
            </a:endParaRPr>
          </a:p>
        </p:txBody>
      </p:sp>
      <p:sp>
        <p:nvSpPr>
          <p:cNvPr id="30725" name="Rectangle 12"/>
          <p:cNvSpPr>
            <a:spLocks noChangeArrowheads="1"/>
          </p:cNvSpPr>
          <p:nvPr/>
        </p:nvSpPr>
        <p:spPr bwMode="auto">
          <a:xfrm>
            <a:off x="762000" y="4022725"/>
            <a:ext cx="6832600" cy="701675"/>
          </a:xfrm>
          <a:prstGeom prst="rect">
            <a:avLst/>
          </a:prstGeom>
          <a:noFill/>
          <a:ln w="9525">
            <a:noFill/>
            <a:miter lim="800000"/>
            <a:headEnd/>
            <a:tailEnd/>
          </a:ln>
        </p:spPr>
        <p:txBody>
          <a:bodyPr wrap="none" anchor="ctr">
            <a:spAutoFit/>
          </a:bodyPr>
          <a:lstStyle/>
          <a:p>
            <a:pPr algn="l"/>
            <a:r>
              <a:rPr lang="en-US" sz="2000">
                <a:cs typeface="Times New Roman" pitchFamily="18" charset="0"/>
              </a:rPr>
              <a:t>Little’s Law applies to any subsystem as well. For example,</a:t>
            </a:r>
            <a:endParaRPr lang="en-US" sz="2000"/>
          </a:p>
          <a:p>
            <a:pPr algn="l" eaLnBrk="0" hangingPunct="0"/>
            <a:endParaRPr lang="en-US" sz="2000">
              <a:latin typeface="Times New Roman" pitchFamily="18" charset="0"/>
            </a:endParaRPr>
          </a:p>
        </p:txBody>
      </p:sp>
      <p:pic>
        <p:nvPicPr>
          <p:cNvPr id="30726" name="Picture 17"/>
          <p:cNvPicPr>
            <a:picLocks noChangeAspect="1" noChangeArrowheads="1"/>
          </p:cNvPicPr>
          <p:nvPr/>
        </p:nvPicPr>
        <p:blipFill>
          <a:blip r:embed="rId3" cstate="print"/>
          <a:srcRect/>
          <a:stretch>
            <a:fillRect/>
          </a:stretch>
        </p:blipFill>
        <p:spPr bwMode="auto">
          <a:xfrm>
            <a:off x="-1219200" y="1039813"/>
            <a:ext cx="11569700" cy="2922587"/>
          </a:xfrm>
          <a:prstGeom prst="rect">
            <a:avLst/>
          </a:prstGeom>
          <a:noFill/>
          <a:ln w="9525">
            <a:noFill/>
            <a:miter lim="800000"/>
            <a:headEnd/>
            <a:tailEnd/>
          </a:ln>
        </p:spPr>
      </p:pic>
      <p:pic>
        <p:nvPicPr>
          <p:cNvPr id="30727" name="Picture 18"/>
          <p:cNvPicPr>
            <a:picLocks noChangeAspect="1" noChangeArrowheads="1"/>
          </p:cNvPicPr>
          <p:nvPr/>
        </p:nvPicPr>
        <p:blipFill>
          <a:blip r:embed="rId4" cstate="print"/>
          <a:srcRect/>
          <a:stretch>
            <a:fillRect/>
          </a:stretch>
        </p:blipFill>
        <p:spPr bwMode="auto">
          <a:xfrm>
            <a:off x="-1295400" y="4684713"/>
            <a:ext cx="11734800" cy="1176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p:spPr>
        <p:txBody>
          <a:bodyPr/>
          <a:lstStyle/>
          <a:p>
            <a:r>
              <a:rPr lang="en-US" smtClean="0"/>
              <a:t>Operations  --  Prof. Juran</a:t>
            </a:r>
          </a:p>
        </p:txBody>
      </p:sp>
      <p:sp>
        <p:nvSpPr>
          <p:cNvPr id="31747" name="Slide Number Placeholder 2"/>
          <p:cNvSpPr>
            <a:spLocks noGrp="1"/>
          </p:cNvSpPr>
          <p:nvPr>
            <p:ph type="sldNum" sz="quarter" idx="11"/>
          </p:nvPr>
        </p:nvSpPr>
        <p:spPr>
          <a:noFill/>
        </p:spPr>
        <p:txBody>
          <a:bodyPr/>
          <a:lstStyle/>
          <a:p>
            <a:fld id="{72C43365-AE80-48F2-94E0-AE980C2AE57A}" type="slidenum">
              <a:rPr lang="en-US" smtClean="0"/>
              <a:pPr/>
              <a:t>19</a:t>
            </a:fld>
            <a:endParaRPr lang="en-US" smtClean="0"/>
          </a:p>
        </p:txBody>
      </p:sp>
      <p:sp>
        <p:nvSpPr>
          <p:cNvPr id="31748" name="Rectangle 2"/>
          <p:cNvSpPr>
            <a:spLocks noChangeArrowheads="1"/>
          </p:cNvSpPr>
          <p:nvPr/>
        </p:nvSpPr>
        <p:spPr bwMode="auto">
          <a:xfrm>
            <a:off x="2166938" y="1652588"/>
            <a:ext cx="9144000" cy="0"/>
          </a:xfrm>
          <a:prstGeom prst="rect">
            <a:avLst/>
          </a:prstGeom>
          <a:noFill/>
          <a:ln w="9525">
            <a:noFill/>
            <a:miter lim="800000"/>
            <a:headEnd/>
            <a:tailEnd/>
          </a:ln>
        </p:spPr>
        <p:txBody>
          <a:bodyPr>
            <a:spAutoFit/>
          </a:bodyPr>
          <a:lstStyle/>
          <a:p>
            <a:endParaRPr lang="en-US"/>
          </a:p>
        </p:txBody>
      </p:sp>
      <p:pic>
        <p:nvPicPr>
          <p:cNvPr id="31749" name="Picture 3"/>
          <p:cNvPicPr>
            <a:picLocks noChangeAspect="1" noChangeArrowheads="1"/>
          </p:cNvPicPr>
          <p:nvPr/>
        </p:nvPicPr>
        <p:blipFill>
          <a:blip r:embed="rId3" cstate="print"/>
          <a:srcRect/>
          <a:stretch>
            <a:fillRect/>
          </a:stretch>
        </p:blipFill>
        <p:spPr bwMode="auto">
          <a:xfrm>
            <a:off x="609600" y="376238"/>
            <a:ext cx="7848600" cy="5795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2"/>
          <p:cNvSpPr>
            <a:spLocks noGrp="1"/>
          </p:cNvSpPr>
          <p:nvPr>
            <p:ph type="ftr" sz="quarter" idx="10"/>
          </p:nvPr>
        </p:nvSpPr>
        <p:spPr>
          <a:noFill/>
        </p:spPr>
        <p:txBody>
          <a:bodyPr/>
          <a:lstStyle/>
          <a:p>
            <a:r>
              <a:rPr lang="en-US" smtClean="0"/>
              <a:t>Operations  --  Prof. Juran</a:t>
            </a:r>
          </a:p>
        </p:txBody>
      </p:sp>
      <p:sp>
        <p:nvSpPr>
          <p:cNvPr id="32771" name="Slide Number Placeholder 3"/>
          <p:cNvSpPr>
            <a:spLocks noGrp="1"/>
          </p:cNvSpPr>
          <p:nvPr>
            <p:ph type="sldNum" sz="quarter" idx="11"/>
          </p:nvPr>
        </p:nvSpPr>
        <p:spPr>
          <a:noFill/>
        </p:spPr>
        <p:txBody>
          <a:bodyPr/>
          <a:lstStyle/>
          <a:p>
            <a:fld id="{F8711BBA-7DCC-451E-B6AD-5FC938996FE0}" type="slidenum">
              <a:rPr lang="en-US" smtClean="0"/>
              <a:pPr/>
              <a:t>20</a:t>
            </a:fld>
            <a:endParaRPr lang="en-US" smtClean="0"/>
          </a:p>
        </p:txBody>
      </p:sp>
      <p:sp>
        <p:nvSpPr>
          <p:cNvPr id="32772" name="Rectangle 5"/>
          <p:cNvSpPr>
            <a:spLocks noGrp="1" noChangeArrowheads="1"/>
          </p:cNvSpPr>
          <p:nvPr>
            <p:ph type="title"/>
          </p:nvPr>
        </p:nvSpPr>
        <p:spPr>
          <a:xfrm>
            <a:off x="685800" y="152400"/>
            <a:ext cx="7772400" cy="1143000"/>
          </a:xfrm>
        </p:spPr>
        <p:txBody>
          <a:bodyPr/>
          <a:lstStyle/>
          <a:p>
            <a:pPr eaLnBrk="1" hangingPunct="1"/>
            <a:r>
              <a:rPr lang="en-US" sz="4000" dirty="0" smtClean="0"/>
              <a:t>General Single-Server Formulas</a:t>
            </a:r>
          </a:p>
        </p:txBody>
      </p:sp>
      <p:pic>
        <p:nvPicPr>
          <p:cNvPr id="32773" name="Picture 7"/>
          <p:cNvPicPr>
            <a:picLocks noChangeAspect="1" noChangeArrowheads="1"/>
          </p:cNvPicPr>
          <p:nvPr/>
        </p:nvPicPr>
        <p:blipFill>
          <a:blip r:embed="rId3" cstate="print"/>
          <a:srcRect/>
          <a:stretch>
            <a:fillRect/>
          </a:stretch>
        </p:blipFill>
        <p:spPr bwMode="auto">
          <a:xfrm>
            <a:off x="-1585913" y="2093913"/>
            <a:ext cx="11872913" cy="24018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1"/>
          <p:cNvSpPr>
            <a:spLocks noGrp="1"/>
          </p:cNvSpPr>
          <p:nvPr>
            <p:ph type="ftr" sz="quarter" idx="10"/>
          </p:nvPr>
        </p:nvSpPr>
        <p:spPr>
          <a:noFill/>
        </p:spPr>
        <p:txBody>
          <a:bodyPr/>
          <a:lstStyle/>
          <a:p>
            <a:r>
              <a:rPr lang="en-US" smtClean="0"/>
              <a:t>Operations  --  Prof. Juran</a:t>
            </a:r>
          </a:p>
        </p:txBody>
      </p:sp>
      <p:sp>
        <p:nvSpPr>
          <p:cNvPr id="33795" name="Slide Number Placeholder 2"/>
          <p:cNvSpPr>
            <a:spLocks noGrp="1"/>
          </p:cNvSpPr>
          <p:nvPr>
            <p:ph type="sldNum" sz="quarter" idx="11"/>
          </p:nvPr>
        </p:nvSpPr>
        <p:spPr>
          <a:noFill/>
        </p:spPr>
        <p:txBody>
          <a:bodyPr/>
          <a:lstStyle/>
          <a:p>
            <a:fld id="{609637E8-9397-4B70-A5F4-8D6F2C3012E0}" type="slidenum">
              <a:rPr lang="en-US" smtClean="0"/>
              <a:pPr/>
              <a:t>21</a:t>
            </a:fld>
            <a:endParaRPr lang="en-US" smtClean="0"/>
          </a:p>
        </p:txBody>
      </p:sp>
      <p:sp>
        <p:nvSpPr>
          <p:cNvPr id="33796" name="Rectangle 2"/>
          <p:cNvSpPr>
            <a:spLocks noChangeArrowheads="1"/>
          </p:cNvSpPr>
          <p:nvPr/>
        </p:nvSpPr>
        <p:spPr bwMode="auto">
          <a:xfrm>
            <a:off x="762000" y="793740"/>
            <a:ext cx="7924800" cy="3416320"/>
          </a:xfrm>
          <a:prstGeom prst="rect">
            <a:avLst/>
          </a:prstGeom>
          <a:noFill/>
          <a:ln w="9525">
            <a:noFill/>
            <a:miter lim="800000"/>
            <a:headEnd/>
            <a:tailEnd/>
          </a:ln>
        </p:spPr>
        <p:txBody>
          <a:bodyPr anchor="ctr">
            <a:spAutoFit/>
          </a:bodyPr>
          <a:lstStyle/>
          <a:p>
            <a:pPr marL="176213" indent="-176213" algn="l">
              <a:buFontTx/>
              <a:buChar char="•"/>
            </a:pPr>
            <a:r>
              <a:rPr lang="en-US" dirty="0">
                <a:cs typeface="Times New Roman" pitchFamily="18" charset="0"/>
              </a:rPr>
              <a:t>There aren’t many general </a:t>
            </a:r>
            <a:r>
              <a:rPr lang="en-US" dirty="0" err="1">
                <a:cs typeface="Times New Roman" pitchFamily="18" charset="0"/>
              </a:rPr>
              <a:t>queueing</a:t>
            </a:r>
            <a:r>
              <a:rPr lang="en-US" dirty="0">
                <a:cs typeface="Times New Roman" pitchFamily="18" charset="0"/>
              </a:rPr>
              <a:t> results (see Larry Robinson’s sheet for some of them).</a:t>
            </a:r>
          </a:p>
          <a:p>
            <a:pPr marL="176213" indent="-176213" algn="l">
              <a:buFontTx/>
              <a:buChar char="•"/>
            </a:pPr>
            <a:endParaRPr lang="en-US" dirty="0">
              <a:cs typeface="Times New Roman" pitchFamily="18" charset="0"/>
            </a:endParaRPr>
          </a:p>
          <a:p>
            <a:pPr marL="176213" indent="-176213" algn="l">
              <a:buFontTx/>
              <a:buChar char="•"/>
            </a:pPr>
            <a:r>
              <a:rPr lang="en-US" dirty="0">
                <a:cs typeface="Times New Roman" pitchFamily="18" charset="0"/>
              </a:rPr>
              <a:t>Much of </a:t>
            </a:r>
            <a:r>
              <a:rPr lang="en-US" dirty="0" err="1">
                <a:cs typeface="Times New Roman" pitchFamily="18" charset="0"/>
              </a:rPr>
              <a:t>queueing</a:t>
            </a:r>
            <a:r>
              <a:rPr lang="en-US" dirty="0">
                <a:cs typeface="Times New Roman" pitchFamily="18" charset="0"/>
              </a:rPr>
              <a:t> theory consists of making assumptions about the specific type of queue.</a:t>
            </a:r>
          </a:p>
          <a:p>
            <a:pPr marL="176213" indent="-176213" algn="l">
              <a:buFontTx/>
              <a:buChar char="•"/>
            </a:pPr>
            <a:endParaRPr lang="en-US" dirty="0">
              <a:cs typeface="Times New Roman" pitchFamily="18" charset="0"/>
            </a:endParaRPr>
          </a:p>
          <a:p>
            <a:pPr marL="176213" indent="-176213" algn="l">
              <a:buFontTx/>
              <a:buChar char="•"/>
            </a:pPr>
            <a:r>
              <a:rPr lang="en-US" dirty="0"/>
              <a:t>The class of models with the most </a:t>
            </a:r>
            <a:r>
              <a:rPr lang="en-US" dirty="0" smtClean="0"/>
              <a:t>analytical results </a:t>
            </a:r>
            <a:r>
              <a:rPr lang="en-US" dirty="0"/>
              <a:t>is the category in which the arrival process and/or service process follows an </a:t>
            </a:r>
            <a:r>
              <a:rPr lang="en-US" b="1" dirty="0"/>
              <a:t>exponential distribution</a:t>
            </a:r>
            <a:r>
              <a:rPr lang="en-US" dirty="0"/>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Operations  --  Prof. Juran</a:t>
            </a:r>
            <a:endParaRPr lang="en-US"/>
          </a:p>
        </p:txBody>
      </p:sp>
      <p:sp>
        <p:nvSpPr>
          <p:cNvPr id="3" name="Slide Number Placeholder 2"/>
          <p:cNvSpPr>
            <a:spLocks noGrp="1"/>
          </p:cNvSpPr>
          <p:nvPr>
            <p:ph type="sldNum" sz="quarter" idx="11"/>
          </p:nvPr>
        </p:nvSpPr>
        <p:spPr/>
        <p:txBody>
          <a:bodyPr/>
          <a:lstStyle/>
          <a:p>
            <a:pPr>
              <a:defRPr/>
            </a:pPr>
            <a:fld id="{849E01DA-FEA7-47D2-8C97-F9F78BF57E74}" type="slidenum">
              <a:rPr lang="en-US" smtClean="0"/>
              <a:pPr>
                <a:defRPr/>
              </a:pPr>
              <a:t>22</a:t>
            </a:fld>
            <a:endParaRPr lang="en-US"/>
          </a:p>
        </p:txBody>
      </p:sp>
      <p:sp>
        <p:nvSpPr>
          <p:cNvPr id="4" name="Rectangle 3"/>
          <p:cNvSpPr/>
          <p:nvPr/>
        </p:nvSpPr>
        <p:spPr>
          <a:xfrm>
            <a:off x="685800" y="609600"/>
            <a:ext cx="3849131" cy="461665"/>
          </a:xfrm>
          <a:prstGeom prst="rect">
            <a:avLst/>
          </a:prstGeom>
        </p:spPr>
        <p:txBody>
          <a:bodyPr wrap="none">
            <a:spAutoFit/>
          </a:bodyPr>
          <a:lstStyle/>
          <a:p>
            <a:r>
              <a:rPr lang="en-US" dirty="0" smtClean="0"/>
              <a:t>Example: General Formula</a:t>
            </a:r>
            <a:endParaRPr lang="en-US" dirty="0"/>
          </a:p>
        </p:txBody>
      </p:sp>
      <mc:AlternateContent xmlns:mc="http://schemas.openxmlformats.org/markup-compatibility/2006" xmlns:a14="http://schemas.microsoft.com/office/drawing/2010/main">
        <mc:Choice Requires="a14">
          <p:sp>
            <p:nvSpPr>
              <p:cNvPr id="9" name="Rectangle 2"/>
              <p:cNvSpPr>
                <a:spLocks noChangeArrowheads="1"/>
              </p:cNvSpPr>
              <p:nvPr/>
            </p:nvSpPr>
            <p:spPr bwMode="auto">
              <a:xfrm>
                <a:off x="762000" y="2839742"/>
                <a:ext cx="7924800" cy="3400996"/>
              </a:xfrm>
              <a:prstGeom prst="rect">
                <a:avLst/>
              </a:prstGeom>
              <a:noFill/>
              <a:ln w="9525">
                <a:noFill/>
                <a:miter lim="800000"/>
                <a:headEnd/>
                <a:tailEnd/>
              </a:ln>
            </p:spPr>
            <p:txBody>
              <a:bodyPr anchor="ctr">
                <a:spAutoFit/>
              </a:bodyPr>
              <a:lstStyle/>
              <a:p>
                <a:pPr algn="l"/>
                <a:r>
                  <a:rPr lang="en-US" i="1" dirty="0" smtClean="0">
                    <a:cs typeface="Times New Roman" pitchFamily="18" charset="0"/>
                  </a:rPr>
                  <a:t>I</a:t>
                </a:r>
                <a:r>
                  <a:rPr lang="en-US" dirty="0" smtClean="0">
                    <a:cs typeface="Times New Roman" pitchFamily="18" charset="0"/>
                  </a:rPr>
                  <a:t>	Average line length</a:t>
                </a:r>
              </a:p>
              <a:p>
                <a:pPr algn="l"/>
                <a:r>
                  <a:rPr lang="en-US" i="1" dirty="0">
                    <a:cs typeface="Times New Roman" pitchFamily="18" charset="0"/>
                  </a:rPr>
                  <a:t>c</a:t>
                </a:r>
                <a:r>
                  <a:rPr lang="en-US" dirty="0" smtClean="0">
                    <a:cs typeface="Times New Roman" pitchFamily="18" charset="0"/>
                  </a:rPr>
                  <a:t>	Number of servers</a:t>
                </a:r>
              </a:p>
              <a:p>
                <a:pPr algn="l"/>
                <a:r>
                  <a:rPr lang="en-US" i="1" dirty="0" err="1" smtClean="0">
                    <a:cs typeface="Times New Roman" pitchFamily="18" charset="0"/>
                  </a:rPr>
                  <a:t>C</a:t>
                </a:r>
                <a:r>
                  <a:rPr lang="en-US" i="1" baseline="-25000" dirty="0" err="1" smtClean="0">
                    <a:cs typeface="Times New Roman" pitchFamily="18" charset="0"/>
                  </a:rPr>
                  <a:t>i</a:t>
                </a:r>
                <a:r>
                  <a:rPr lang="en-US" i="1" dirty="0" smtClean="0">
                    <a:cs typeface="Times New Roman" pitchFamily="18" charset="0"/>
                  </a:rPr>
                  <a:t>	</a:t>
                </a:r>
                <a:r>
                  <a:rPr lang="en-US" dirty="0" smtClean="0">
                    <a:cs typeface="Times New Roman" pitchFamily="18" charset="0"/>
                  </a:rPr>
                  <a:t>Coefficient of variation; arrival process</a:t>
                </a:r>
                <a:endParaRPr lang="en-US" dirty="0">
                  <a:cs typeface="Times New Roman" pitchFamily="18" charset="0"/>
                </a:endParaRPr>
              </a:p>
              <a:p>
                <a:pPr algn="l"/>
                <a:r>
                  <a:rPr lang="en-US" i="1" dirty="0" err="1" smtClean="0">
                    <a:cs typeface="Times New Roman" pitchFamily="18" charset="0"/>
                  </a:rPr>
                  <a:t>C</a:t>
                </a:r>
                <a:r>
                  <a:rPr lang="en-US" i="1" baseline="-25000" dirty="0" err="1" smtClean="0">
                    <a:cs typeface="Times New Roman" pitchFamily="18" charset="0"/>
                  </a:rPr>
                  <a:t>p</a:t>
                </a:r>
                <a:r>
                  <a:rPr lang="en-US" i="1" dirty="0" smtClean="0">
                    <a:cs typeface="Times New Roman" pitchFamily="18" charset="0"/>
                  </a:rPr>
                  <a:t>	</a:t>
                </a:r>
                <a:r>
                  <a:rPr lang="en-US" dirty="0">
                    <a:cs typeface="Times New Roman" pitchFamily="18" charset="0"/>
                  </a:rPr>
                  <a:t>Coefficient of variation; </a:t>
                </a:r>
                <a:r>
                  <a:rPr lang="en-US" dirty="0" smtClean="0">
                    <a:cs typeface="Times New Roman" pitchFamily="18" charset="0"/>
                  </a:rPr>
                  <a:t>service process</a:t>
                </a:r>
              </a:p>
              <a:p>
                <a:pPr algn="l"/>
                <a:endParaRPr lang="en-US" i="1" dirty="0">
                  <a:cs typeface="Times New Roman" pitchFamily="18" charset="0"/>
                </a:endParaRPr>
              </a:p>
              <a:p>
                <a:pPr algn="l"/>
                <a:r>
                  <a:rPr lang="en-US" dirty="0" smtClean="0">
                    <a:cs typeface="Times New Roman" pitchFamily="18" charset="0"/>
                  </a:rPr>
                  <a:t>Coefficient of Variation:</a:t>
                </a:r>
              </a:p>
              <a:p>
                <a:pPr algn="l"/>
                <a:endParaRPr lang="en-US" dirty="0" smtClean="0">
                  <a:cs typeface="Times New Roman" pitchFamily="18" charset="0"/>
                </a:endParaRPr>
              </a:p>
              <a:p>
                <a:pPr algn="l"/>
                <a14:m>
                  <m:oMathPara xmlns:m="http://schemas.openxmlformats.org/officeDocument/2006/math">
                    <m:oMathParaPr>
                      <m:jc m:val="centerGroup"/>
                    </m:oMathParaPr>
                    <m:oMath xmlns:m="http://schemas.openxmlformats.org/officeDocument/2006/math">
                      <m:r>
                        <a:rPr lang="en-US" b="0" i="1" smtClean="0">
                          <a:latin typeface="Cambria Math"/>
                          <a:cs typeface="Times New Roman" pitchFamily="18" charset="0"/>
                        </a:rPr>
                        <m:t>𝐶𝑉</m:t>
                      </m:r>
                      <m:r>
                        <a:rPr lang="en-US" b="0" i="1" smtClean="0">
                          <a:latin typeface="Cambria Math"/>
                          <a:cs typeface="Times New Roman" pitchFamily="18" charset="0"/>
                        </a:rPr>
                        <m:t>=</m:t>
                      </m:r>
                      <m:f>
                        <m:fPr>
                          <m:ctrlPr>
                            <a:rPr lang="en-US" b="0" i="1" smtClean="0">
                              <a:latin typeface="Cambria Math" panose="02040503050406030204" pitchFamily="18" charset="0"/>
                              <a:cs typeface="Times New Roman" pitchFamily="18" charset="0"/>
                            </a:rPr>
                          </m:ctrlPr>
                        </m:fPr>
                        <m:num>
                          <m:r>
                            <a:rPr lang="en-US" b="0" i="1" smtClean="0">
                              <a:latin typeface="Cambria Math"/>
                              <a:ea typeface="Cambria Math"/>
                              <a:cs typeface="Times New Roman" pitchFamily="18" charset="0"/>
                            </a:rPr>
                            <m:t>𝜎</m:t>
                          </m:r>
                        </m:num>
                        <m:den>
                          <m:r>
                            <a:rPr lang="en-US" b="0" i="1" smtClean="0">
                              <a:latin typeface="Cambria Math"/>
                              <a:ea typeface="Cambria Math"/>
                              <a:cs typeface="Times New Roman" pitchFamily="18" charset="0"/>
                            </a:rPr>
                            <m:t>𝜇</m:t>
                          </m:r>
                        </m:den>
                      </m:f>
                    </m:oMath>
                  </m:oMathPara>
                </a14:m>
                <a:endParaRPr lang="en-US" dirty="0">
                  <a:cs typeface="Times New Roman" pitchFamily="18" charset="0"/>
                </a:endParaRPr>
              </a:p>
            </p:txBody>
          </p:sp>
        </mc:Choice>
        <mc:Fallback xmlns="">
          <p:sp>
            <p:nvSpPr>
              <p:cNvPr id="9" name="Rectangle 2"/>
              <p:cNvSpPr>
                <a:spLocks noRot="1" noChangeAspect="1" noMove="1" noResize="1" noEditPoints="1" noAdjustHandles="1" noChangeArrowheads="1" noChangeShapeType="1" noTextEdit="1"/>
              </p:cNvSpPr>
              <p:nvPr/>
            </p:nvSpPr>
            <p:spPr bwMode="auto">
              <a:xfrm>
                <a:off x="762000" y="2839742"/>
                <a:ext cx="7924800" cy="3400996"/>
              </a:xfrm>
              <a:prstGeom prst="rect">
                <a:avLst/>
              </a:prstGeom>
              <a:blipFill rotWithShape="1">
                <a:blip r:embed="rId3"/>
                <a:stretch>
                  <a:fillRect l="-1154" t="-538"/>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2987097" y="1520017"/>
                <a:ext cx="3474606" cy="9866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𝐼</m:t>
                      </m:r>
                      <m:r>
                        <a:rPr lang="en-US" b="0" i="1" smtClean="0">
                          <a:latin typeface="Cambria Math"/>
                          <a:ea typeface="Cambria Math"/>
                        </a:rPr>
                        <m:t>≅</m:t>
                      </m:r>
                      <m:f>
                        <m:fPr>
                          <m:ctrlPr>
                            <a:rPr lang="en-US" b="0" i="1" smtClean="0">
                              <a:latin typeface="Cambria Math" panose="02040503050406030204" pitchFamily="18" charset="0"/>
                              <a:ea typeface="Cambria Math"/>
                            </a:rPr>
                          </m:ctrlPr>
                        </m:fPr>
                        <m:num>
                          <m:sSup>
                            <m:sSupPr>
                              <m:ctrlPr>
                                <a:rPr lang="en-US" b="0" i="1" smtClean="0">
                                  <a:latin typeface="Cambria Math" panose="02040503050406030204" pitchFamily="18" charset="0"/>
                                  <a:ea typeface="Cambria Math"/>
                                </a:rPr>
                              </m:ctrlPr>
                            </m:sSupPr>
                            <m:e>
                              <m:r>
                                <a:rPr lang="en-US" i="1">
                                  <a:latin typeface="Cambria Math"/>
                                  <a:ea typeface="Cambria Math"/>
                                </a:rPr>
                                <m:t>𝜌</m:t>
                              </m:r>
                            </m:e>
                            <m:sup>
                              <m:rad>
                                <m:radPr>
                                  <m:degHide m:val="on"/>
                                  <m:ctrlPr>
                                    <a:rPr lang="en-US" b="0" i="1" smtClean="0">
                                      <a:latin typeface="Cambria Math" panose="02040503050406030204" pitchFamily="18" charset="0"/>
                                      <a:ea typeface="Cambria Math"/>
                                    </a:rPr>
                                  </m:ctrlPr>
                                </m:radPr>
                                <m:deg/>
                                <m:e>
                                  <m:r>
                                    <a:rPr lang="en-US" b="0" i="1" smtClean="0">
                                      <a:latin typeface="Cambria Math"/>
                                      <a:ea typeface="Cambria Math"/>
                                    </a:rPr>
                                    <m:t>2</m:t>
                                  </m:r>
                                  <m:d>
                                    <m:dPr>
                                      <m:ctrlPr>
                                        <a:rPr lang="en-US" b="0" i="1" smtClean="0">
                                          <a:latin typeface="Cambria Math" panose="02040503050406030204" pitchFamily="18" charset="0"/>
                                          <a:ea typeface="Cambria Math"/>
                                        </a:rPr>
                                      </m:ctrlPr>
                                    </m:dPr>
                                    <m:e>
                                      <m:r>
                                        <a:rPr lang="en-US" b="0" i="1" smtClean="0">
                                          <a:latin typeface="Cambria Math"/>
                                          <a:ea typeface="Cambria Math"/>
                                        </a:rPr>
                                        <m:t>𝑐</m:t>
                                      </m:r>
                                      <m:r>
                                        <a:rPr lang="en-US" b="0" i="1" smtClean="0">
                                          <a:latin typeface="Cambria Math"/>
                                          <a:ea typeface="Cambria Math"/>
                                        </a:rPr>
                                        <m:t>+1</m:t>
                                      </m:r>
                                    </m:e>
                                  </m:d>
                                </m:e>
                              </m:rad>
                            </m:sup>
                          </m:sSup>
                        </m:num>
                        <m:den>
                          <m:r>
                            <a:rPr lang="en-US" b="0" i="1" smtClean="0">
                              <a:latin typeface="Cambria Math"/>
                              <a:ea typeface="Cambria Math"/>
                            </a:rPr>
                            <m:t>1−</m:t>
                          </m:r>
                          <m:r>
                            <a:rPr lang="en-US" b="0" i="1" smtClean="0">
                              <a:latin typeface="Cambria Math"/>
                              <a:ea typeface="Cambria Math"/>
                            </a:rPr>
                            <m:t>𝜌</m:t>
                          </m:r>
                        </m:den>
                      </m:f>
                      <m:r>
                        <a:rPr lang="en-US" b="0" i="1" smtClean="0">
                          <a:latin typeface="Cambria Math"/>
                          <a:ea typeface="Cambria Math"/>
                        </a:rPr>
                        <m:t>×</m:t>
                      </m:r>
                      <m:f>
                        <m:fPr>
                          <m:ctrlPr>
                            <a:rPr lang="en-US" b="0" i="1" smtClean="0">
                              <a:latin typeface="Cambria Math" panose="02040503050406030204" pitchFamily="18" charset="0"/>
                              <a:ea typeface="Cambria Math"/>
                            </a:rPr>
                          </m:ctrlPr>
                        </m:fPr>
                        <m:num>
                          <m:sSubSup>
                            <m:sSubSupPr>
                              <m:ctrlPr>
                                <a:rPr lang="en-US" b="0" i="1" smtClean="0">
                                  <a:latin typeface="Cambria Math" panose="02040503050406030204" pitchFamily="18" charset="0"/>
                                  <a:ea typeface="Cambria Math"/>
                                </a:rPr>
                              </m:ctrlPr>
                            </m:sSubSupPr>
                            <m:e>
                              <m:sSubSup>
                                <m:sSubSupPr>
                                  <m:ctrlPr>
                                    <a:rPr lang="en-US" i="1">
                                      <a:latin typeface="Cambria Math" panose="02040503050406030204" pitchFamily="18" charset="0"/>
                                      <a:ea typeface="Cambria Math"/>
                                    </a:rPr>
                                  </m:ctrlPr>
                                </m:sSubSupPr>
                                <m:e>
                                  <m:r>
                                    <a:rPr lang="en-US" i="1">
                                      <a:latin typeface="Cambria Math"/>
                                      <a:ea typeface="Cambria Math"/>
                                    </a:rPr>
                                    <m:t>𝐶</m:t>
                                  </m:r>
                                </m:e>
                                <m:sub>
                                  <m:r>
                                    <a:rPr lang="en-US" i="1">
                                      <a:latin typeface="Cambria Math"/>
                                      <a:ea typeface="Cambria Math"/>
                                    </a:rPr>
                                    <m:t>𝑖</m:t>
                                  </m:r>
                                </m:sub>
                                <m:sup/>
                              </m:sSubSup>
                            </m:e>
                            <m:sub/>
                            <m:sup>
                              <m:r>
                                <a:rPr lang="en-US" b="0" i="1" smtClean="0">
                                  <a:latin typeface="Cambria Math"/>
                                  <a:ea typeface="Cambria Math"/>
                                </a:rPr>
                                <m:t>2</m:t>
                              </m:r>
                            </m:sup>
                          </m:sSubSup>
                          <m:r>
                            <a:rPr lang="en-US" b="0" i="1" smtClean="0">
                              <a:latin typeface="Cambria Math"/>
                              <a:ea typeface="Cambria Math"/>
                            </a:rPr>
                            <m:t>+</m:t>
                          </m:r>
                          <m:sSubSup>
                            <m:sSubSupPr>
                              <m:ctrlPr>
                                <a:rPr lang="en-US" i="1">
                                  <a:latin typeface="Cambria Math" panose="02040503050406030204" pitchFamily="18" charset="0"/>
                                  <a:ea typeface="Cambria Math"/>
                                </a:rPr>
                              </m:ctrlPr>
                            </m:sSubSupPr>
                            <m:e>
                              <m:sSubSup>
                                <m:sSubSupPr>
                                  <m:ctrlPr>
                                    <a:rPr lang="en-US" i="1">
                                      <a:latin typeface="Cambria Math" panose="02040503050406030204" pitchFamily="18" charset="0"/>
                                      <a:ea typeface="Cambria Math"/>
                                    </a:rPr>
                                  </m:ctrlPr>
                                </m:sSubSupPr>
                                <m:e>
                                  <m:r>
                                    <a:rPr lang="en-US" i="1">
                                      <a:latin typeface="Cambria Math"/>
                                      <a:ea typeface="Cambria Math"/>
                                    </a:rPr>
                                    <m:t>𝐶</m:t>
                                  </m:r>
                                </m:e>
                                <m:sub>
                                  <m:r>
                                    <a:rPr lang="en-US" b="0" i="1" smtClean="0">
                                      <a:latin typeface="Cambria Math"/>
                                      <a:ea typeface="Cambria Math"/>
                                    </a:rPr>
                                    <m:t>𝑝</m:t>
                                  </m:r>
                                </m:sub>
                                <m:sup/>
                              </m:sSubSup>
                            </m:e>
                            <m:sub/>
                            <m:sup>
                              <m:r>
                                <a:rPr lang="en-US" i="1">
                                  <a:latin typeface="Cambria Math"/>
                                  <a:ea typeface="Cambria Math"/>
                                </a:rPr>
                                <m:t>2</m:t>
                              </m:r>
                            </m:sup>
                          </m:sSubSup>
                        </m:num>
                        <m:den>
                          <m:r>
                            <a:rPr lang="en-US" b="0" i="1" smtClean="0">
                              <a:latin typeface="Cambria Math"/>
                              <a:ea typeface="Cambria Math"/>
                            </a:rPr>
                            <m:t>2</m:t>
                          </m:r>
                        </m:den>
                      </m:f>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2987097" y="1520017"/>
                <a:ext cx="3474606" cy="986617"/>
              </a:xfrm>
              <a:prstGeom prst="rect">
                <a:avLst/>
              </a:prstGeom>
              <a:blipFill rotWithShape="1">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861254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1"/>
          <p:cNvSpPr>
            <a:spLocks noGrp="1"/>
          </p:cNvSpPr>
          <p:nvPr>
            <p:ph type="ftr" sz="quarter" idx="10"/>
          </p:nvPr>
        </p:nvSpPr>
        <p:spPr>
          <a:noFill/>
        </p:spPr>
        <p:txBody>
          <a:bodyPr/>
          <a:lstStyle/>
          <a:p>
            <a:r>
              <a:rPr lang="en-US" smtClean="0"/>
              <a:t>Operations  --  Prof. Juran</a:t>
            </a:r>
          </a:p>
        </p:txBody>
      </p:sp>
      <p:sp>
        <p:nvSpPr>
          <p:cNvPr id="34819" name="Slide Number Placeholder 2"/>
          <p:cNvSpPr>
            <a:spLocks noGrp="1"/>
          </p:cNvSpPr>
          <p:nvPr>
            <p:ph type="sldNum" sz="quarter" idx="11"/>
          </p:nvPr>
        </p:nvSpPr>
        <p:spPr>
          <a:noFill/>
        </p:spPr>
        <p:txBody>
          <a:bodyPr/>
          <a:lstStyle/>
          <a:p>
            <a:fld id="{26CEB697-B1BB-41DE-932E-8DAE9AAD815D}" type="slidenum">
              <a:rPr lang="en-US" smtClean="0"/>
              <a:pPr/>
              <a:t>23</a:t>
            </a:fld>
            <a:endParaRPr lang="en-US" smtClean="0"/>
          </a:p>
        </p:txBody>
      </p:sp>
      <p:pic>
        <p:nvPicPr>
          <p:cNvPr id="34820" name="Picture 2"/>
          <p:cNvPicPr>
            <a:picLocks noChangeAspect="1" noChangeArrowheads="1"/>
          </p:cNvPicPr>
          <p:nvPr/>
        </p:nvPicPr>
        <p:blipFill>
          <a:blip r:embed="rId3" cstate="print"/>
          <a:srcRect/>
          <a:stretch>
            <a:fillRect/>
          </a:stretch>
        </p:blipFill>
        <p:spPr bwMode="auto">
          <a:xfrm>
            <a:off x="304800" y="1609725"/>
            <a:ext cx="8534400" cy="3800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Footer Placeholder 1"/>
          <p:cNvSpPr>
            <a:spLocks noGrp="1"/>
          </p:cNvSpPr>
          <p:nvPr>
            <p:ph type="ftr" sz="quarter" idx="10"/>
          </p:nvPr>
        </p:nvSpPr>
        <p:spPr>
          <a:noFill/>
        </p:spPr>
        <p:txBody>
          <a:bodyPr/>
          <a:lstStyle/>
          <a:p>
            <a:r>
              <a:rPr lang="en-US" smtClean="0"/>
              <a:t>Operations  --  Prof. Juran</a:t>
            </a:r>
          </a:p>
        </p:txBody>
      </p:sp>
      <p:sp>
        <p:nvSpPr>
          <p:cNvPr id="1028" name="Slide Number Placeholder 2"/>
          <p:cNvSpPr>
            <a:spLocks noGrp="1"/>
          </p:cNvSpPr>
          <p:nvPr>
            <p:ph type="sldNum" sz="quarter" idx="11"/>
          </p:nvPr>
        </p:nvSpPr>
        <p:spPr>
          <a:noFill/>
        </p:spPr>
        <p:txBody>
          <a:bodyPr/>
          <a:lstStyle/>
          <a:p>
            <a:fld id="{3CF3C3BE-E326-4862-A736-EFB9E62E866A}" type="slidenum">
              <a:rPr lang="en-US" smtClean="0"/>
              <a:pPr/>
              <a:t>24</a:t>
            </a:fld>
            <a:endParaRPr lang="en-US" smtClean="0"/>
          </a:p>
        </p:txBody>
      </p:sp>
      <p:pic>
        <p:nvPicPr>
          <p:cNvPr id="1029" name="Picture 2"/>
          <p:cNvPicPr>
            <a:picLocks noChangeAspect="1" noChangeArrowheads="1"/>
          </p:cNvPicPr>
          <p:nvPr/>
        </p:nvPicPr>
        <p:blipFill>
          <a:blip r:embed="rId4" cstate="print"/>
          <a:srcRect/>
          <a:stretch>
            <a:fillRect/>
          </a:stretch>
        </p:blipFill>
        <p:spPr bwMode="auto">
          <a:xfrm>
            <a:off x="792163" y="609600"/>
            <a:ext cx="7513637" cy="4567238"/>
          </a:xfrm>
          <a:prstGeom prst="rect">
            <a:avLst/>
          </a:prstGeom>
          <a:noFill/>
          <a:ln w="9525">
            <a:noFill/>
            <a:miter lim="800000"/>
            <a:headEnd/>
            <a:tailEnd/>
          </a:ln>
        </p:spPr>
      </p:pic>
      <p:sp>
        <p:nvSpPr>
          <p:cNvPr id="720900" name="Rectangle 4"/>
          <p:cNvSpPr>
            <a:spLocks noChangeArrowheads="1"/>
          </p:cNvSpPr>
          <p:nvPr/>
        </p:nvSpPr>
        <p:spPr bwMode="auto">
          <a:xfrm>
            <a:off x="4205288" y="3309938"/>
            <a:ext cx="9144000" cy="0"/>
          </a:xfrm>
          <a:prstGeom prst="rect">
            <a:avLst/>
          </a:prstGeom>
          <a:noFill/>
          <a:ln w="9525">
            <a:noFill/>
            <a:miter lim="800000"/>
            <a:headEnd/>
            <a:tailEnd/>
          </a:ln>
          <a:effectLst>
            <a:outerShdw dist="107763" dir="2700000" algn="ctr" rotWithShape="0">
              <a:schemeClr val="bg2"/>
            </a:outerShdw>
          </a:effectLst>
        </p:spPr>
        <p:txBody>
          <a:bodyPr>
            <a:spAutoFit/>
          </a:bodyPr>
          <a:lstStyle/>
          <a:p>
            <a:pPr>
              <a:defRPr/>
            </a:pPr>
            <a:endParaRPr lang="en-US"/>
          </a:p>
        </p:txBody>
      </p:sp>
      <p:graphicFrame>
        <p:nvGraphicFramePr>
          <p:cNvPr id="1026" name="Object 5"/>
          <p:cNvGraphicFramePr>
            <a:graphicFrameLocks noChangeAspect="1"/>
          </p:cNvGraphicFramePr>
          <p:nvPr/>
        </p:nvGraphicFramePr>
        <p:xfrm>
          <a:off x="4589463" y="2620963"/>
          <a:ext cx="2641600" cy="655637"/>
        </p:xfrm>
        <a:graphic>
          <a:graphicData uri="http://schemas.openxmlformats.org/presentationml/2006/ole">
            <mc:AlternateContent xmlns:mc="http://schemas.openxmlformats.org/markup-compatibility/2006">
              <mc:Choice xmlns:v="urn:schemas-microsoft-com:vml" Requires="v">
                <p:oleObj spid="_x0000_s1030" name="Equation" r:id="rId5" imgW="914400" imgH="228600" progId="Equation.3">
                  <p:embed/>
                </p:oleObj>
              </mc:Choice>
              <mc:Fallback>
                <p:oleObj name="Equation" r:id="rId5" imgW="914400" imgH="2286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9463" y="2620963"/>
                        <a:ext cx="2641600" cy="655637"/>
                      </a:xfrm>
                      <a:prstGeom prst="rect">
                        <a:avLst/>
                      </a:prstGeom>
                      <a:solidFill>
                        <a:srgbClr val="FF9900"/>
                      </a:solidFill>
                      <a:ln w="9525">
                        <a:solidFill>
                          <a:schemeClr val="tx1"/>
                        </a:solidFill>
                        <a:miter lim="800000"/>
                        <a:headEnd/>
                        <a:tailEnd/>
                      </a:ln>
                    </p:spPr>
                  </p:pic>
                </p:oleObj>
              </mc:Fallback>
            </mc:AlternateContent>
          </a:graphicData>
        </a:graphic>
      </p:graphicFrame>
      <p:sp>
        <p:nvSpPr>
          <p:cNvPr id="1031" name="Text Box 6"/>
          <p:cNvSpPr txBox="1">
            <a:spLocks noChangeArrowheads="1"/>
          </p:cNvSpPr>
          <p:nvPr/>
        </p:nvSpPr>
        <p:spPr bwMode="auto">
          <a:xfrm>
            <a:off x="533400" y="152400"/>
            <a:ext cx="8229600" cy="457200"/>
          </a:xfrm>
          <a:prstGeom prst="rect">
            <a:avLst/>
          </a:prstGeom>
          <a:noFill/>
          <a:ln w="9525">
            <a:noFill/>
            <a:miter lim="800000"/>
            <a:headEnd/>
            <a:tailEnd/>
          </a:ln>
        </p:spPr>
        <p:txBody>
          <a:bodyPr>
            <a:spAutoFit/>
          </a:bodyPr>
          <a:lstStyle/>
          <a:p>
            <a:pPr>
              <a:spcBef>
                <a:spcPct val="20000"/>
              </a:spcBef>
              <a:spcAft>
                <a:spcPct val="20000"/>
              </a:spcAft>
            </a:pPr>
            <a:r>
              <a:rPr lang="en-US"/>
              <a:t>The Exponential Distribution</a:t>
            </a:r>
          </a:p>
        </p:txBody>
      </p:sp>
      <p:sp>
        <p:nvSpPr>
          <p:cNvPr id="1032" name="Text Box 7"/>
          <p:cNvSpPr txBox="1">
            <a:spLocks noChangeArrowheads="1"/>
          </p:cNvSpPr>
          <p:nvPr/>
        </p:nvSpPr>
        <p:spPr bwMode="auto">
          <a:xfrm>
            <a:off x="381000" y="5257800"/>
            <a:ext cx="8229600" cy="968375"/>
          </a:xfrm>
          <a:prstGeom prst="rect">
            <a:avLst/>
          </a:prstGeom>
          <a:noFill/>
          <a:ln w="9525">
            <a:noFill/>
            <a:miter lim="800000"/>
            <a:headEnd/>
            <a:tailEnd/>
          </a:ln>
        </p:spPr>
        <p:txBody>
          <a:bodyPr>
            <a:spAutoFit/>
          </a:bodyPr>
          <a:lstStyle/>
          <a:p>
            <a:pPr algn="l">
              <a:spcBef>
                <a:spcPct val="20000"/>
              </a:spcBef>
              <a:spcAft>
                <a:spcPct val="20000"/>
              </a:spcAft>
            </a:pPr>
            <a:r>
              <a:rPr lang="en-US" i="1"/>
              <a:t>T</a:t>
            </a:r>
            <a:r>
              <a:rPr lang="en-US"/>
              <a:t> is a continuous positive </a:t>
            </a:r>
            <a:r>
              <a:rPr lang="en-US" i="1"/>
              <a:t>random</a:t>
            </a:r>
            <a:r>
              <a:rPr lang="en-US"/>
              <a:t> number. </a:t>
            </a:r>
          </a:p>
          <a:p>
            <a:pPr algn="l">
              <a:spcBef>
                <a:spcPct val="20000"/>
              </a:spcBef>
              <a:spcAft>
                <a:spcPct val="20000"/>
              </a:spcAft>
            </a:pPr>
            <a:r>
              <a:rPr lang="en-US" i="1"/>
              <a:t>t</a:t>
            </a:r>
            <a:r>
              <a:rPr lang="en-US"/>
              <a:t> is a specific value of </a:t>
            </a:r>
            <a:r>
              <a:rPr lang="en-US" i="1"/>
              <a:t>T</a:t>
            </a:r>
            <a:r>
              <a:rPr lang="en-US"/>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1"/>
          <p:cNvSpPr>
            <a:spLocks noGrp="1"/>
          </p:cNvSpPr>
          <p:nvPr>
            <p:ph type="ftr" sz="quarter" idx="10"/>
          </p:nvPr>
        </p:nvSpPr>
        <p:spPr>
          <a:noFill/>
        </p:spPr>
        <p:txBody>
          <a:bodyPr/>
          <a:lstStyle/>
          <a:p>
            <a:r>
              <a:rPr lang="en-US" smtClean="0"/>
              <a:t>Operations  --  Prof. Juran</a:t>
            </a:r>
          </a:p>
        </p:txBody>
      </p:sp>
      <p:sp>
        <p:nvSpPr>
          <p:cNvPr id="35843" name="Slide Number Placeholder 2"/>
          <p:cNvSpPr>
            <a:spLocks noGrp="1"/>
          </p:cNvSpPr>
          <p:nvPr>
            <p:ph type="sldNum" sz="quarter" idx="11"/>
          </p:nvPr>
        </p:nvSpPr>
        <p:spPr>
          <a:noFill/>
        </p:spPr>
        <p:txBody>
          <a:bodyPr/>
          <a:lstStyle/>
          <a:p>
            <a:fld id="{2B80E316-7672-4657-B0DA-B96415FFC755}" type="slidenum">
              <a:rPr lang="en-US" smtClean="0"/>
              <a:pPr/>
              <a:t>25</a:t>
            </a:fld>
            <a:endParaRPr lang="en-US" smtClean="0"/>
          </a:p>
        </p:txBody>
      </p:sp>
      <p:pic>
        <p:nvPicPr>
          <p:cNvPr id="35844" name="Picture 4"/>
          <p:cNvPicPr>
            <a:picLocks noChangeAspect="1" noChangeArrowheads="1"/>
          </p:cNvPicPr>
          <p:nvPr/>
        </p:nvPicPr>
        <p:blipFill>
          <a:blip r:embed="rId3" cstate="print"/>
          <a:srcRect/>
          <a:stretch>
            <a:fillRect/>
          </a:stretch>
        </p:blipFill>
        <p:spPr bwMode="auto">
          <a:xfrm>
            <a:off x="381000" y="558800"/>
            <a:ext cx="8534400" cy="439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oter Placeholder 1"/>
          <p:cNvSpPr>
            <a:spLocks noGrp="1"/>
          </p:cNvSpPr>
          <p:nvPr>
            <p:ph type="ftr" sz="quarter" idx="10"/>
          </p:nvPr>
        </p:nvSpPr>
        <p:spPr>
          <a:noFill/>
        </p:spPr>
        <p:txBody>
          <a:bodyPr/>
          <a:lstStyle/>
          <a:p>
            <a:r>
              <a:rPr lang="en-US" smtClean="0"/>
              <a:t>Operations  --  Prof. Juran</a:t>
            </a:r>
          </a:p>
        </p:txBody>
      </p:sp>
      <p:sp>
        <p:nvSpPr>
          <p:cNvPr id="2052" name="Slide Number Placeholder 2"/>
          <p:cNvSpPr>
            <a:spLocks noGrp="1"/>
          </p:cNvSpPr>
          <p:nvPr>
            <p:ph type="sldNum" sz="quarter" idx="11"/>
          </p:nvPr>
        </p:nvSpPr>
        <p:spPr>
          <a:noFill/>
        </p:spPr>
        <p:txBody>
          <a:bodyPr/>
          <a:lstStyle/>
          <a:p>
            <a:fld id="{E3DA793A-9595-4233-A296-7F6815F35B73}" type="slidenum">
              <a:rPr lang="en-US" smtClean="0"/>
              <a:pPr/>
              <a:t>26</a:t>
            </a:fld>
            <a:endParaRPr lang="en-US" smtClean="0"/>
          </a:p>
        </p:txBody>
      </p:sp>
      <p:pic>
        <p:nvPicPr>
          <p:cNvPr id="2053" name="Picture 3" descr="exp"/>
          <p:cNvPicPr>
            <a:picLocks noChangeAspect="1" noChangeArrowheads="1"/>
          </p:cNvPicPr>
          <p:nvPr/>
        </p:nvPicPr>
        <p:blipFill>
          <a:blip r:embed="rId4" cstate="print"/>
          <a:srcRect/>
          <a:stretch>
            <a:fillRect/>
          </a:stretch>
        </p:blipFill>
        <p:spPr bwMode="auto">
          <a:xfrm>
            <a:off x="228600" y="982663"/>
            <a:ext cx="8623300" cy="4960937"/>
          </a:xfrm>
          <a:prstGeom prst="rect">
            <a:avLst/>
          </a:prstGeom>
          <a:noFill/>
          <a:ln w="9525">
            <a:noFill/>
            <a:miter lim="800000"/>
            <a:headEnd/>
            <a:tailEnd/>
          </a:ln>
        </p:spPr>
      </p:pic>
      <p:sp>
        <p:nvSpPr>
          <p:cNvPr id="2054" name="Rectangle 9"/>
          <p:cNvSpPr>
            <a:spLocks noChangeArrowheads="1"/>
          </p:cNvSpPr>
          <p:nvPr/>
        </p:nvSpPr>
        <p:spPr bwMode="auto">
          <a:xfrm>
            <a:off x="0" y="3325813"/>
            <a:ext cx="9144000" cy="0"/>
          </a:xfrm>
          <a:prstGeom prst="rect">
            <a:avLst/>
          </a:prstGeom>
          <a:noFill/>
          <a:ln w="9525">
            <a:noFill/>
            <a:miter lim="800000"/>
            <a:headEnd/>
            <a:tailEnd/>
          </a:ln>
        </p:spPr>
        <p:txBody>
          <a:bodyPr wrap="none" anchor="ctr">
            <a:spAutoFit/>
          </a:bodyPr>
          <a:lstStyle/>
          <a:p>
            <a:endParaRPr lang="en-US"/>
          </a:p>
        </p:txBody>
      </p:sp>
      <p:graphicFrame>
        <p:nvGraphicFramePr>
          <p:cNvPr id="2050" name="Object 8"/>
          <p:cNvGraphicFramePr>
            <a:graphicFrameLocks noChangeAspect="1"/>
          </p:cNvGraphicFramePr>
          <p:nvPr/>
        </p:nvGraphicFramePr>
        <p:xfrm>
          <a:off x="5257800" y="3276600"/>
          <a:ext cx="2743200" cy="458788"/>
        </p:xfrm>
        <a:graphic>
          <a:graphicData uri="http://schemas.openxmlformats.org/presentationml/2006/ole">
            <mc:AlternateContent xmlns:mc="http://schemas.openxmlformats.org/markup-compatibility/2006">
              <mc:Choice xmlns:v="urn:schemas-microsoft-com:vml" Requires="v">
                <p:oleObj spid="_x0000_s2054" name="Equation" r:id="rId5" imgW="1231366" imgH="203112" progId="Equation.3">
                  <p:embed/>
                </p:oleObj>
              </mc:Choice>
              <mc:Fallback>
                <p:oleObj name="Equation" r:id="rId5" imgW="1231366" imgH="203112"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3276600"/>
                        <a:ext cx="2743200" cy="458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1"/>
          <p:cNvSpPr>
            <a:spLocks noGrp="1"/>
          </p:cNvSpPr>
          <p:nvPr>
            <p:ph type="ftr" sz="quarter" idx="10"/>
          </p:nvPr>
        </p:nvSpPr>
        <p:spPr>
          <a:noFill/>
        </p:spPr>
        <p:txBody>
          <a:bodyPr/>
          <a:lstStyle/>
          <a:p>
            <a:r>
              <a:rPr lang="en-US" smtClean="0"/>
              <a:t>Operations  --  Prof. Juran</a:t>
            </a:r>
          </a:p>
        </p:txBody>
      </p:sp>
      <p:sp>
        <p:nvSpPr>
          <p:cNvPr id="36867" name="Slide Number Placeholder 2"/>
          <p:cNvSpPr>
            <a:spLocks noGrp="1"/>
          </p:cNvSpPr>
          <p:nvPr>
            <p:ph type="sldNum" sz="quarter" idx="11"/>
          </p:nvPr>
        </p:nvSpPr>
        <p:spPr>
          <a:noFill/>
        </p:spPr>
        <p:txBody>
          <a:bodyPr/>
          <a:lstStyle/>
          <a:p>
            <a:fld id="{623D62FB-E597-44A4-A89C-EAF53784AF76}" type="slidenum">
              <a:rPr lang="en-US" smtClean="0"/>
              <a:pPr/>
              <a:t>27</a:t>
            </a:fld>
            <a:endParaRPr lang="en-US" smtClean="0"/>
          </a:p>
        </p:txBody>
      </p:sp>
      <p:sp>
        <p:nvSpPr>
          <p:cNvPr id="36868" name="Rectangle 4"/>
          <p:cNvSpPr>
            <a:spLocks noChangeArrowheads="1"/>
          </p:cNvSpPr>
          <p:nvPr/>
        </p:nvSpPr>
        <p:spPr bwMode="auto">
          <a:xfrm>
            <a:off x="685800" y="793750"/>
            <a:ext cx="7620000" cy="4473575"/>
          </a:xfrm>
          <a:prstGeom prst="rect">
            <a:avLst/>
          </a:prstGeom>
          <a:noFill/>
          <a:ln w="9525">
            <a:noFill/>
            <a:miter lim="800000"/>
            <a:headEnd/>
            <a:tailEnd/>
          </a:ln>
        </p:spPr>
        <p:txBody>
          <a:bodyPr anchor="ctr">
            <a:spAutoFit/>
          </a:bodyPr>
          <a:lstStyle/>
          <a:p>
            <a:pPr algn="l"/>
            <a:r>
              <a:rPr lang="en-US"/>
              <a:t>Here’s how to do this calculation in Excel:</a:t>
            </a:r>
          </a:p>
          <a:p>
            <a:pPr algn="l"/>
            <a:endParaRPr lang="en-US"/>
          </a:p>
          <a:p>
            <a:pPr algn="l"/>
            <a:endParaRPr lang="en-US"/>
          </a:p>
          <a:p>
            <a:pPr algn="l"/>
            <a:endParaRPr lang="en-US"/>
          </a:p>
          <a:p>
            <a:pPr algn="l"/>
            <a:endParaRPr lang="en-US"/>
          </a:p>
          <a:p>
            <a:pPr algn="l"/>
            <a:endParaRPr lang="en-US"/>
          </a:p>
          <a:p>
            <a:pPr algn="l"/>
            <a:endParaRPr lang="en-US"/>
          </a:p>
          <a:p>
            <a:pPr algn="l"/>
            <a:endParaRPr lang="en-US"/>
          </a:p>
          <a:p>
            <a:pPr algn="l"/>
            <a:endParaRPr lang="en-US"/>
          </a:p>
          <a:p>
            <a:pPr algn="l"/>
            <a:endParaRPr lang="en-US"/>
          </a:p>
          <a:p>
            <a:pPr algn="l"/>
            <a:r>
              <a:rPr lang="en-US"/>
              <a:t>The EXP function raises </a:t>
            </a:r>
            <a:r>
              <a:rPr lang="en-US" i="1"/>
              <a:t>e</a:t>
            </a:r>
            <a:r>
              <a:rPr lang="en-US"/>
              <a:t> to the power of whatever number is in parentheses.</a:t>
            </a:r>
          </a:p>
        </p:txBody>
      </p:sp>
      <p:pic>
        <p:nvPicPr>
          <p:cNvPr id="36869" name="Picture 3"/>
          <p:cNvPicPr>
            <a:picLocks noChangeAspect="1" noChangeArrowheads="1"/>
          </p:cNvPicPr>
          <p:nvPr/>
        </p:nvPicPr>
        <p:blipFill>
          <a:blip r:embed="rId3" cstate="print"/>
          <a:srcRect/>
          <a:stretch>
            <a:fillRect/>
          </a:stretch>
        </p:blipFill>
        <p:spPr bwMode="auto">
          <a:xfrm>
            <a:off x="1295400" y="1752600"/>
            <a:ext cx="6477000" cy="1849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1"/>
          <p:cNvSpPr>
            <a:spLocks noGrp="1"/>
          </p:cNvSpPr>
          <p:nvPr>
            <p:ph type="ftr" sz="quarter" idx="10"/>
          </p:nvPr>
        </p:nvSpPr>
        <p:spPr>
          <a:noFill/>
        </p:spPr>
        <p:txBody>
          <a:bodyPr/>
          <a:lstStyle/>
          <a:p>
            <a:r>
              <a:rPr lang="en-US" smtClean="0"/>
              <a:t>Operations  --  Prof. Juran</a:t>
            </a:r>
          </a:p>
        </p:txBody>
      </p:sp>
      <p:sp>
        <p:nvSpPr>
          <p:cNvPr id="37891" name="Slide Number Placeholder 2"/>
          <p:cNvSpPr>
            <a:spLocks noGrp="1"/>
          </p:cNvSpPr>
          <p:nvPr>
            <p:ph type="sldNum" sz="quarter" idx="11"/>
          </p:nvPr>
        </p:nvSpPr>
        <p:spPr>
          <a:noFill/>
        </p:spPr>
        <p:txBody>
          <a:bodyPr/>
          <a:lstStyle/>
          <a:p>
            <a:fld id="{05C0B3F1-C117-4743-9269-574FCC28B210}" type="slidenum">
              <a:rPr lang="en-US" smtClean="0"/>
              <a:pPr/>
              <a:t>28</a:t>
            </a:fld>
            <a:endParaRPr lang="en-US" smtClean="0"/>
          </a:p>
        </p:txBody>
      </p:sp>
      <p:sp>
        <p:nvSpPr>
          <p:cNvPr id="37892" name="Rectangle 5"/>
          <p:cNvSpPr>
            <a:spLocks noChangeArrowheads="1"/>
          </p:cNvSpPr>
          <p:nvPr/>
        </p:nvSpPr>
        <p:spPr bwMode="auto">
          <a:xfrm>
            <a:off x="381000" y="457200"/>
            <a:ext cx="8382000" cy="5349875"/>
          </a:xfrm>
          <a:prstGeom prst="rect">
            <a:avLst/>
          </a:prstGeom>
          <a:noFill/>
          <a:ln w="9525">
            <a:noFill/>
            <a:miter lim="800000"/>
            <a:headEnd/>
            <a:tailEnd/>
          </a:ln>
        </p:spPr>
        <p:txBody>
          <a:bodyPr anchor="ctr">
            <a:spAutoFit/>
          </a:bodyPr>
          <a:lstStyle/>
          <a:p>
            <a:pPr algn="l">
              <a:spcBef>
                <a:spcPct val="20000"/>
              </a:spcBef>
              <a:spcAft>
                <a:spcPct val="20000"/>
              </a:spcAft>
            </a:pPr>
            <a:r>
              <a:rPr lang="en-US">
                <a:cs typeface="Times New Roman" pitchFamily="18" charset="0"/>
              </a:rPr>
              <a:t>Remember that the exponential distribution has a really long tail. In probability-speak, it has strong right-skewness, and there are outliers with very large values.</a:t>
            </a:r>
            <a:endParaRPr lang="en-US"/>
          </a:p>
          <a:p>
            <a:pPr algn="l" eaLnBrk="0" hangingPunct="0">
              <a:spcBef>
                <a:spcPct val="20000"/>
              </a:spcBef>
              <a:spcAft>
                <a:spcPct val="20000"/>
              </a:spcAft>
            </a:pPr>
            <a:r>
              <a:rPr lang="en-US">
                <a:cs typeface="Times New Roman" pitchFamily="18" charset="0"/>
              </a:rPr>
              <a:t>In fact, the probability of any one inter-event time being longer than the mean inter-event time is:</a:t>
            </a:r>
          </a:p>
          <a:p>
            <a:pPr algn="l" eaLnBrk="0" hangingPunct="0">
              <a:spcBef>
                <a:spcPct val="20000"/>
              </a:spcBef>
              <a:spcAft>
                <a:spcPct val="20000"/>
              </a:spcAft>
            </a:pPr>
            <a:endParaRPr lang="en-US">
              <a:cs typeface="Times New Roman" pitchFamily="18" charset="0"/>
            </a:endParaRPr>
          </a:p>
          <a:p>
            <a:pPr algn="l" eaLnBrk="0" hangingPunct="0">
              <a:spcBef>
                <a:spcPct val="20000"/>
              </a:spcBef>
              <a:spcAft>
                <a:spcPct val="20000"/>
              </a:spcAft>
            </a:pPr>
            <a:endParaRPr lang="en-US">
              <a:cs typeface="Times New Roman" pitchFamily="18" charset="0"/>
            </a:endParaRPr>
          </a:p>
          <a:p>
            <a:pPr algn="l" eaLnBrk="0" hangingPunct="0">
              <a:spcBef>
                <a:spcPct val="20000"/>
              </a:spcBef>
              <a:spcAft>
                <a:spcPct val="20000"/>
              </a:spcAft>
            </a:pPr>
            <a:endParaRPr lang="en-US"/>
          </a:p>
          <a:p>
            <a:pPr algn="l">
              <a:spcBef>
                <a:spcPct val="20000"/>
              </a:spcBef>
              <a:spcAft>
                <a:spcPct val="20000"/>
              </a:spcAft>
            </a:pPr>
            <a:r>
              <a:rPr lang="en-US"/>
              <a:t>In other words, only 37% of inter-event times will be longer than the expected value of the inter-event times.</a:t>
            </a:r>
          </a:p>
          <a:p>
            <a:pPr algn="l">
              <a:spcBef>
                <a:spcPct val="20000"/>
              </a:spcBef>
              <a:spcAft>
                <a:spcPct val="20000"/>
              </a:spcAft>
            </a:pPr>
            <a:r>
              <a:rPr lang="en-US"/>
              <a:t>This counter-intuitive result is because some of the 37% are really, really long.</a:t>
            </a:r>
            <a:endParaRPr lang="en-US">
              <a:latin typeface="Times New Roman" pitchFamily="18" charset="0"/>
            </a:endParaRPr>
          </a:p>
        </p:txBody>
      </p:sp>
      <p:sp>
        <p:nvSpPr>
          <p:cNvPr id="37893" name="Rectangle 6"/>
          <p:cNvSpPr>
            <a:spLocks noChangeArrowheads="1"/>
          </p:cNvSpPr>
          <p:nvPr/>
        </p:nvSpPr>
        <p:spPr bwMode="auto">
          <a:xfrm>
            <a:off x="-941388" y="2530475"/>
            <a:ext cx="903288" cy="0"/>
          </a:xfrm>
          <a:prstGeom prst="rect">
            <a:avLst/>
          </a:prstGeom>
          <a:noFill/>
          <a:ln w="9525">
            <a:noFill/>
            <a:miter lim="800000"/>
            <a:headEnd/>
            <a:tailEnd/>
          </a:ln>
        </p:spPr>
        <p:txBody>
          <a:bodyPr wrap="none" anchor="ctr">
            <a:spAutoFit/>
          </a:bodyPr>
          <a:lstStyle/>
          <a:p>
            <a:endParaRPr lang="en-US"/>
          </a:p>
        </p:txBody>
      </p:sp>
      <p:sp>
        <p:nvSpPr>
          <p:cNvPr id="37894" name="Rectangle 8"/>
          <p:cNvSpPr>
            <a:spLocks noChangeArrowheads="1"/>
          </p:cNvSpPr>
          <p:nvPr/>
        </p:nvSpPr>
        <p:spPr bwMode="auto">
          <a:xfrm>
            <a:off x="-941388" y="2530475"/>
            <a:ext cx="771525" cy="0"/>
          </a:xfrm>
          <a:prstGeom prst="rect">
            <a:avLst/>
          </a:prstGeom>
          <a:noFill/>
          <a:ln w="9525">
            <a:noFill/>
            <a:miter lim="800000"/>
            <a:headEnd/>
            <a:tailEnd/>
          </a:ln>
        </p:spPr>
        <p:txBody>
          <a:bodyPr wrap="none" anchor="ctr">
            <a:spAutoFit/>
          </a:bodyPr>
          <a:lstStyle/>
          <a:p>
            <a:endParaRPr lang="en-US"/>
          </a:p>
        </p:txBody>
      </p:sp>
      <p:pic>
        <p:nvPicPr>
          <p:cNvPr id="37895" name="Picture 21"/>
          <p:cNvPicPr>
            <a:picLocks noChangeAspect="1" noChangeArrowheads="1"/>
          </p:cNvPicPr>
          <p:nvPr/>
        </p:nvPicPr>
        <p:blipFill>
          <a:blip r:embed="rId3" cstate="print"/>
          <a:srcRect/>
          <a:stretch>
            <a:fillRect/>
          </a:stretch>
        </p:blipFill>
        <p:spPr bwMode="auto">
          <a:xfrm>
            <a:off x="-2146300" y="2671763"/>
            <a:ext cx="13500100" cy="14430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1"/>
          <p:cNvSpPr>
            <a:spLocks noGrp="1"/>
          </p:cNvSpPr>
          <p:nvPr>
            <p:ph type="ftr" sz="quarter" idx="10"/>
          </p:nvPr>
        </p:nvSpPr>
        <p:spPr>
          <a:noFill/>
        </p:spPr>
        <p:txBody>
          <a:bodyPr/>
          <a:lstStyle/>
          <a:p>
            <a:r>
              <a:rPr lang="en-US" smtClean="0"/>
              <a:t>Operations  --  Prof. Juran</a:t>
            </a:r>
          </a:p>
        </p:txBody>
      </p:sp>
      <p:sp>
        <p:nvSpPr>
          <p:cNvPr id="38915" name="Slide Number Placeholder 2"/>
          <p:cNvSpPr>
            <a:spLocks noGrp="1"/>
          </p:cNvSpPr>
          <p:nvPr>
            <p:ph type="sldNum" sz="quarter" idx="11"/>
          </p:nvPr>
        </p:nvSpPr>
        <p:spPr>
          <a:noFill/>
        </p:spPr>
        <p:txBody>
          <a:bodyPr/>
          <a:lstStyle/>
          <a:p>
            <a:fld id="{5174B637-9136-4E51-B76B-32EE7959172B}" type="slidenum">
              <a:rPr lang="en-US" smtClean="0"/>
              <a:pPr/>
              <a:t>29</a:t>
            </a:fld>
            <a:endParaRPr lang="en-US" smtClean="0"/>
          </a:p>
        </p:txBody>
      </p:sp>
      <p:pic>
        <p:nvPicPr>
          <p:cNvPr id="38916" name="Picture 7" descr="exp-2"/>
          <p:cNvPicPr>
            <a:picLocks noChangeAspect="1" noChangeArrowheads="1"/>
          </p:cNvPicPr>
          <p:nvPr/>
        </p:nvPicPr>
        <p:blipFill>
          <a:blip r:embed="rId3" cstate="print"/>
          <a:srcRect/>
          <a:stretch>
            <a:fillRect/>
          </a:stretch>
        </p:blipFill>
        <p:spPr bwMode="auto">
          <a:xfrm>
            <a:off x="0" y="498475"/>
            <a:ext cx="9144000" cy="5260975"/>
          </a:xfrm>
          <a:prstGeom prst="rect">
            <a:avLst/>
          </a:prstGeom>
          <a:noFill/>
          <a:ln w="9525">
            <a:noFill/>
            <a:miter lim="800000"/>
            <a:headEnd/>
            <a:tailEnd/>
          </a:ln>
        </p:spPr>
      </p:pic>
      <p:sp>
        <p:nvSpPr>
          <p:cNvPr id="38917" name="Rectangle 3"/>
          <p:cNvSpPr>
            <a:spLocks noChangeArrowheads="1"/>
          </p:cNvSpPr>
          <p:nvPr/>
        </p:nvSpPr>
        <p:spPr bwMode="auto">
          <a:xfrm>
            <a:off x="-941388" y="2530475"/>
            <a:ext cx="903288" cy="0"/>
          </a:xfrm>
          <a:prstGeom prst="rect">
            <a:avLst/>
          </a:prstGeom>
          <a:noFill/>
          <a:ln w="9525">
            <a:noFill/>
            <a:miter lim="800000"/>
            <a:headEnd/>
            <a:tailEnd/>
          </a:ln>
        </p:spPr>
        <p:txBody>
          <a:bodyPr wrap="none" anchor="ctr">
            <a:spAutoFit/>
          </a:bodyPr>
          <a:lstStyle/>
          <a:p>
            <a:endParaRPr lang="en-US"/>
          </a:p>
        </p:txBody>
      </p:sp>
      <p:sp>
        <p:nvSpPr>
          <p:cNvPr id="38918" name="Rectangle 4"/>
          <p:cNvSpPr>
            <a:spLocks noChangeArrowheads="1"/>
          </p:cNvSpPr>
          <p:nvPr/>
        </p:nvSpPr>
        <p:spPr bwMode="auto">
          <a:xfrm>
            <a:off x="-941388" y="2530475"/>
            <a:ext cx="771525" cy="0"/>
          </a:xfrm>
          <a:prstGeom prst="rect">
            <a:avLst/>
          </a:prstGeom>
          <a:noFill/>
          <a:ln w="9525">
            <a:noFill/>
            <a:miter lim="800000"/>
            <a:headEnd/>
            <a:tailEnd/>
          </a:ln>
        </p:spPr>
        <p:txBody>
          <a:bodyPr wrap="none" anchor="ctr">
            <a:spAutoFit/>
          </a:bodyPr>
          <a:lstStyle/>
          <a:p>
            <a:endParaRPr lang="en-US"/>
          </a:p>
        </p:txBody>
      </p:sp>
      <p:pic>
        <p:nvPicPr>
          <p:cNvPr id="38919" name="Picture 5"/>
          <p:cNvPicPr>
            <a:picLocks noChangeAspect="1" noChangeArrowheads="1"/>
          </p:cNvPicPr>
          <p:nvPr/>
        </p:nvPicPr>
        <p:blipFill>
          <a:blip r:embed="rId4" cstate="print"/>
          <a:srcRect/>
          <a:stretch>
            <a:fillRect/>
          </a:stretch>
        </p:blipFill>
        <p:spPr bwMode="auto">
          <a:xfrm>
            <a:off x="990600" y="2743200"/>
            <a:ext cx="10833100" cy="1157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3"/>
          <p:cNvSpPr>
            <a:spLocks noGrp="1"/>
          </p:cNvSpPr>
          <p:nvPr>
            <p:ph type="ftr" sz="quarter" idx="10"/>
          </p:nvPr>
        </p:nvSpPr>
        <p:spPr>
          <a:noFill/>
        </p:spPr>
        <p:txBody>
          <a:bodyPr/>
          <a:lstStyle/>
          <a:p>
            <a:r>
              <a:rPr lang="en-US" smtClean="0"/>
              <a:t>Operations  --  Prof. Juran</a:t>
            </a:r>
          </a:p>
        </p:txBody>
      </p:sp>
      <p:sp>
        <p:nvSpPr>
          <p:cNvPr id="39939" name="Slide Number Placeholder 4"/>
          <p:cNvSpPr>
            <a:spLocks noGrp="1"/>
          </p:cNvSpPr>
          <p:nvPr>
            <p:ph type="sldNum" sz="quarter" idx="11"/>
          </p:nvPr>
        </p:nvSpPr>
        <p:spPr>
          <a:noFill/>
        </p:spPr>
        <p:txBody>
          <a:bodyPr/>
          <a:lstStyle/>
          <a:p>
            <a:fld id="{1E5F0C38-497E-4D32-9D72-1300C70892FD}" type="slidenum">
              <a:rPr lang="en-US" smtClean="0"/>
              <a:pPr/>
              <a:t>30</a:t>
            </a:fld>
            <a:endParaRPr lang="en-US" smtClean="0"/>
          </a:p>
        </p:txBody>
      </p:sp>
      <p:sp>
        <p:nvSpPr>
          <p:cNvPr id="39940" name="Rectangle 3"/>
          <p:cNvSpPr>
            <a:spLocks noChangeArrowheads="1"/>
          </p:cNvSpPr>
          <p:nvPr/>
        </p:nvSpPr>
        <p:spPr bwMode="auto">
          <a:xfrm>
            <a:off x="-941388" y="2530475"/>
            <a:ext cx="903288" cy="0"/>
          </a:xfrm>
          <a:prstGeom prst="rect">
            <a:avLst/>
          </a:prstGeom>
          <a:noFill/>
          <a:ln w="9525">
            <a:noFill/>
            <a:miter lim="800000"/>
            <a:headEnd/>
            <a:tailEnd/>
          </a:ln>
        </p:spPr>
        <p:txBody>
          <a:bodyPr wrap="none" anchor="ctr">
            <a:spAutoFit/>
          </a:bodyPr>
          <a:lstStyle/>
          <a:p>
            <a:endParaRPr lang="en-US"/>
          </a:p>
        </p:txBody>
      </p:sp>
      <p:sp>
        <p:nvSpPr>
          <p:cNvPr id="39941" name="Rectangle 4"/>
          <p:cNvSpPr>
            <a:spLocks noChangeArrowheads="1"/>
          </p:cNvSpPr>
          <p:nvPr/>
        </p:nvSpPr>
        <p:spPr bwMode="auto">
          <a:xfrm>
            <a:off x="-941388" y="2530475"/>
            <a:ext cx="771525" cy="0"/>
          </a:xfrm>
          <a:prstGeom prst="rect">
            <a:avLst/>
          </a:prstGeom>
          <a:noFill/>
          <a:ln w="9525">
            <a:noFill/>
            <a:miter lim="800000"/>
            <a:headEnd/>
            <a:tailEnd/>
          </a:ln>
        </p:spPr>
        <p:txBody>
          <a:bodyPr wrap="none" anchor="ctr">
            <a:spAutoFit/>
          </a:bodyPr>
          <a:lstStyle/>
          <a:p>
            <a:endParaRPr lang="en-US"/>
          </a:p>
        </p:txBody>
      </p:sp>
      <p:sp>
        <p:nvSpPr>
          <p:cNvPr id="39942" name="Rectangle 6"/>
          <p:cNvSpPr>
            <a:spLocks noGrp="1" noChangeArrowheads="1"/>
          </p:cNvSpPr>
          <p:nvPr>
            <p:ph type="title"/>
          </p:nvPr>
        </p:nvSpPr>
        <p:spPr/>
        <p:txBody>
          <a:bodyPr/>
          <a:lstStyle/>
          <a:p>
            <a:pPr eaLnBrk="1" hangingPunct="1"/>
            <a:r>
              <a:rPr lang="en-US" sz="4000" smtClean="0"/>
              <a:t>Other Facts about the Exponential Distribution</a:t>
            </a:r>
          </a:p>
        </p:txBody>
      </p:sp>
      <p:sp>
        <p:nvSpPr>
          <p:cNvPr id="39943" name="Rectangle 7"/>
          <p:cNvSpPr>
            <a:spLocks noGrp="1" noChangeArrowheads="1"/>
          </p:cNvSpPr>
          <p:nvPr>
            <p:ph type="body" idx="1"/>
          </p:nvPr>
        </p:nvSpPr>
        <p:spPr>
          <a:xfrm>
            <a:off x="685800" y="2133600"/>
            <a:ext cx="7772400" cy="4114800"/>
          </a:xfrm>
        </p:spPr>
        <p:txBody>
          <a:bodyPr/>
          <a:lstStyle/>
          <a:p>
            <a:pPr eaLnBrk="1" hangingPunct="1">
              <a:lnSpc>
                <a:spcPct val="90000"/>
              </a:lnSpc>
            </a:pPr>
            <a:r>
              <a:rPr lang="en-US" sz="2800" dirty="0" smtClean="0"/>
              <a:t>“</a:t>
            </a:r>
            <a:r>
              <a:rPr lang="en-US" sz="2800" dirty="0" err="1" smtClean="0"/>
              <a:t>Memoryless</a:t>
            </a:r>
            <a:r>
              <a:rPr lang="en-US" sz="2800" dirty="0" smtClean="0"/>
              <a:t>” property: The expected time until the next event is independent of how long it’s been since the previous event</a:t>
            </a:r>
          </a:p>
          <a:p>
            <a:pPr eaLnBrk="1" hangingPunct="1">
              <a:lnSpc>
                <a:spcPct val="90000"/>
              </a:lnSpc>
            </a:pPr>
            <a:r>
              <a:rPr lang="en-US" sz="2800" dirty="0" smtClean="0"/>
              <a:t>The mean is equal to the standard deviation (so the CV </a:t>
            </a:r>
            <a:r>
              <a:rPr lang="en-US" sz="2800" smtClean="0"/>
              <a:t>is always 1)</a:t>
            </a:r>
          </a:p>
          <a:p>
            <a:pPr eaLnBrk="1" hangingPunct="1">
              <a:lnSpc>
                <a:spcPct val="90000"/>
              </a:lnSpc>
            </a:pPr>
            <a:r>
              <a:rPr lang="en-US" sz="2800" dirty="0" smtClean="0"/>
              <a:t>Analogous to the discrete Geometric distribution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1"/>
          <p:cNvSpPr>
            <a:spLocks noGrp="1"/>
          </p:cNvSpPr>
          <p:nvPr>
            <p:ph type="ftr" sz="quarter" idx="10"/>
          </p:nvPr>
        </p:nvSpPr>
        <p:spPr>
          <a:noFill/>
        </p:spPr>
        <p:txBody>
          <a:bodyPr/>
          <a:lstStyle/>
          <a:p>
            <a:r>
              <a:rPr lang="en-US" smtClean="0"/>
              <a:t>Operations  --  Prof. Juran</a:t>
            </a:r>
          </a:p>
        </p:txBody>
      </p:sp>
      <p:sp>
        <p:nvSpPr>
          <p:cNvPr id="40963" name="Slide Number Placeholder 2"/>
          <p:cNvSpPr>
            <a:spLocks noGrp="1"/>
          </p:cNvSpPr>
          <p:nvPr>
            <p:ph type="sldNum" sz="quarter" idx="11"/>
          </p:nvPr>
        </p:nvSpPr>
        <p:spPr>
          <a:noFill/>
        </p:spPr>
        <p:txBody>
          <a:bodyPr/>
          <a:lstStyle/>
          <a:p>
            <a:fld id="{007D248B-AEDF-4646-8C4E-12E3CE0F1A8B}" type="slidenum">
              <a:rPr lang="en-US" smtClean="0"/>
              <a:pPr/>
              <a:t>31</a:t>
            </a:fld>
            <a:endParaRPr lang="en-US" smtClean="0"/>
          </a:p>
        </p:txBody>
      </p:sp>
      <p:pic>
        <p:nvPicPr>
          <p:cNvPr id="40964" name="Picture 4"/>
          <p:cNvPicPr>
            <a:picLocks noChangeAspect="1" noChangeArrowheads="1"/>
          </p:cNvPicPr>
          <p:nvPr/>
        </p:nvPicPr>
        <p:blipFill>
          <a:blip r:embed="rId3" cstate="print"/>
          <a:srcRect/>
          <a:stretch>
            <a:fillRect/>
          </a:stretch>
        </p:blipFill>
        <p:spPr bwMode="auto">
          <a:xfrm>
            <a:off x="228600" y="1665288"/>
            <a:ext cx="8610600" cy="3744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1"/>
          <p:cNvSpPr>
            <a:spLocks noGrp="1"/>
          </p:cNvSpPr>
          <p:nvPr>
            <p:ph type="ftr" sz="quarter" idx="10"/>
          </p:nvPr>
        </p:nvSpPr>
        <p:spPr>
          <a:noFill/>
        </p:spPr>
        <p:txBody>
          <a:bodyPr/>
          <a:lstStyle/>
          <a:p>
            <a:r>
              <a:rPr lang="en-US" smtClean="0"/>
              <a:t>Operations  --  Prof. Juran</a:t>
            </a:r>
          </a:p>
        </p:txBody>
      </p:sp>
      <p:sp>
        <p:nvSpPr>
          <p:cNvPr id="41987" name="Slide Number Placeholder 2"/>
          <p:cNvSpPr>
            <a:spLocks noGrp="1"/>
          </p:cNvSpPr>
          <p:nvPr>
            <p:ph type="sldNum" sz="quarter" idx="11"/>
          </p:nvPr>
        </p:nvSpPr>
        <p:spPr>
          <a:noFill/>
        </p:spPr>
        <p:txBody>
          <a:bodyPr/>
          <a:lstStyle/>
          <a:p>
            <a:fld id="{45A0BE0D-F502-4B25-8F9D-DCA79FBE53EA}" type="slidenum">
              <a:rPr lang="en-US" smtClean="0"/>
              <a:pPr/>
              <a:t>32</a:t>
            </a:fld>
            <a:endParaRPr lang="en-US" smtClean="0"/>
          </a:p>
        </p:txBody>
      </p:sp>
      <p:sp>
        <p:nvSpPr>
          <p:cNvPr id="41988" name="Rectangle 3"/>
          <p:cNvSpPr>
            <a:spLocks noChangeArrowheads="1"/>
          </p:cNvSpPr>
          <p:nvPr/>
        </p:nvSpPr>
        <p:spPr bwMode="auto">
          <a:xfrm>
            <a:off x="-941388" y="2530475"/>
            <a:ext cx="903288" cy="0"/>
          </a:xfrm>
          <a:prstGeom prst="rect">
            <a:avLst/>
          </a:prstGeom>
          <a:noFill/>
          <a:ln w="9525">
            <a:noFill/>
            <a:miter lim="800000"/>
            <a:headEnd/>
            <a:tailEnd/>
          </a:ln>
        </p:spPr>
        <p:txBody>
          <a:bodyPr wrap="none" anchor="ctr">
            <a:spAutoFit/>
          </a:bodyPr>
          <a:lstStyle/>
          <a:p>
            <a:endParaRPr lang="en-US"/>
          </a:p>
        </p:txBody>
      </p:sp>
      <p:sp>
        <p:nvSpPr>
          <p:cNvPr id="41989" name="Rectangle 4"/>
          <p:cNvSpPr>
            <a:spLocks noChangeArrowheads="1"/>
          </p:cNvSpPr>
          <p:nvPr/>
        </p:nvSpPr>
        <p:spPr bwMode="auto">
          <a:xfrm>
            <a:off x="-941388" y="2530475"/>
            <a:ext cx="771525" cy="0"/>
          </a:xfrm>
          <a:prstGeom prst="rect">
            <a:avLst/>
          </a:prstGeom>
          <a:noFill/>
          <a:ln w="9525">
            <a:noFill/>
            <a:miter lim="800000"/>
            <a:headEnd/>
            <a:tailEnd/>
          </a:ln>
        </p:spPr>
        <p:txBody>
          <a:bodyPr wrap="none" anchor="ctr">
            <a:spAutoFit/>
          </a:bodyPr>
          <a:lstStyle/>
          <a:p>
            <a:endParaRPr lang="en-US"/>
          </a:p>
        </p:txBody>
      </p:sp>
      <p:sp>
        <p:nvSpPr>
          <p:cNvPr id="41990" name="Text Box 6"/>
          <p:cNvSpPr txBox="1">
            <a:spLocks noChangeArrowheads="1"/>
          </p:cNvSpPr>
          <p:nvPr/>
        </p:nvSpPr>
        <p:spPr bwMode="auto">
          <a:xfrm>
            <a:off x="609600" y="914400"/>
            <a:ext cx="8229600" cy="3451225"/>
          </a:xfrm>
          <a:prstGeom prst="rect">
            <a:avLst/>
          </a:prstGeom>
          <a:noFill/>
          <a:ln w="9525">
            <a:noFill/>
            <a:miter lim="800000"/>
            <a:headEnd/>
            <a:tailEnd/>
          </a:ln>
        </p:spPr>
        <p:txBody>
          <a:bodyPr>
            <a:spAutoFit/>
          </a:bodyPr>
          <a:lstStyle/>
          <a:p>
            <a:pPr algn="l">
              <a:spcBef>
                <a:spcPct val="20000"/>
              </a:spcBef>
              <a:spcAft>
                <a:spcPct val="20000"/>
              </a:spcAft>
            </a:pPr>
            <a:r>
              <a:rPr lang="en-US"/>
              <a:t>If the random time between events is exponentially distributed, then the random number of events in any given period of time follows a Poisson process.</a:t>
            </a:r>
          </a:p>
          <a:p>
            <a:pPr algn="l">
              <a:spcBef>
                <a:spcPct val="20000"/>
              </a:spcBef>
              <a:spcAft>
                <a:spcPct val="20000"/>
              </a:spcAft>
            </a:pPr>
            <a:r>
              <a:rPr lang="en-US"/>
              <a:t>A Poisson random variable is discrete. The number of events </a:t>
            </a:r>
            <a:r>
              <a:rPr lang="en-US" i="1"/>
              <a:t>n</a:t>
            </a:r>
            <a:r>
              <a:rPr lang="en-US"/>
              <a:t> (i.e. arrivals) in a certain space of time must be an integer.</a:t>
            </a:r>
          </a:p>
          <a:p>
            <a:pPr algn="l">
              <a:spcBef>
                <a:spcPct val="20000"/>
              </a:spcBef>
              <a:spcAft>
                <a:spcPct val="20000"/>
              </a:spcAft>
            </a:pPr>
            <a:r>
              <a:rPr lang="en-US" i="1"/>
              <a:t>n</a:t>
            </a:r>
            <a:r>
              <a:rPr lang="en-US"/>
              <a:t> is a positive </a:t>
            </a:r>
            <a:r>
              <a:rPr lang="en-US" i="1"/>
              <a:t>random</a:t>
            </a:r>
            <a:r>
              <a:rPr lang="en-US"/>
              <a:t> integer (sometimes zero).</a:t>
            </a:r>
          </a:p>
          <a:p>
            <a:pPr algn="l">
              <a:spcBef>
                <a:spcPct val="20000"/>
              </a:spcBef>
              <a:spcAft>
                <a:spcPct val="20000"/>
              </a:spcAft>
            </a:pP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Footer Placeholder 1"/>
          <p:cNvSpPr>
            <a:spLocks noGrp="1"/>
          </p:cNvSpPr>
          <p:nvPr>
            <p:ph type="ftr" sz="quarter" idx="10"/>
          </p:nvPr>
        </p:nvSpPr>
        <p:spPr>
          <a:noFill/>
        </p:spPr>
        <p:txBody>
          <a:bodyPr/>
          <a:lstStyle/>
          <a:p>
            <a:r>
              <a:rPr lang="en-US" smtClean="0"/>
              <a:t>Operations  --  Prof. Juran</a:t>
            </a:r>
          </a:p>
        </p:txBody>
      </p:sp>
      <p:sp>
        <p:nvSpPr>
          <p:cNvPr id="3076" name="Slide Number Placeholder 2"/>
          <p:cNvSpPr>
            <a:spLocks noGrp="1"/>
          </p:cNvSpPr>
          <p:nvPr>
            <p:ph type="sldNum" sz="quarter" idx="11"/>
          </p:nvPr>
        </p:nvSpPr>
        <p:spPr>
          <a:noFill/>
        </p:spPr>
        <p:txBody>
          <a:bodyPr/>
          <a:lstStyle/>
          <a:p>
            <a:fld id="{74FF87B3-A6DC-41BE-BF27-8C31368D0BB0}" type="slidenum">
              <a:rPr lang="en-US" smtClean="0"/>
              <a:pPr/>
              <a:t>33</a:t>
            </a:fld>
            <a:endParaRPr lang="en-US" smtClean="0"/>
          </a:p>
        </p:txBody>
      </p:sp>
      <p:sp>
        <p:nvSpPr>
          <p:cNvPr id="3077" name="Rectangle 2"/>
          <p:cNvSpPr>
            <a:spLocks noChangeArrowheads="1"/>
          </p:cNvSpPr>
          <p:nvPr/>
        </p:nvSpPr>
        <p:spPr bwMode="auto">
          <a:xfrm>
            <a:off x="-941388" y="2530475"/>
            <a:ext cx="903288" cy="0"/>
          </a:xfrm>
          <a:prstGeom prst="rect">
            <a:avLst/>
          </a:prstGeom>
          <a:noFill/>
          <a:ln w="9525">
            <a:noFill/>
            <a:miter lim="800000"/>
            <a:headEnd/>
            <a:tailEnd/>
          </a:ln>
        </p:spPr>
        <p:txBody>
          <a:bodyPr wrap="none" anchor="ctr">
            <a:spAutoFit/>
          </a:bodyPr>
          <a:lstStyle/>
          <a:p>
            <a:endParaRPr lang="en-US"/>
          </a:p>
        </p:txBody>
      </p:sp>
      <p:sp>
        <p:nvSpPr>
          <p:cNvPr id="3078" name="Rectangle 3"/>
          <p:cNvSpPr>
            <a:spLocks noChangeArrowheads="1"/>
          </p:cNvSpPr>
          <p:nvPr/>
        </p:nvSpPr>
        <p:spPr bwMode="auto">
          <a:xfrm>
            <a:off x="-941388" y="2530475"/>
            <a:ext cx="771525" cy="0"/>
          </a:xfrm>
          <a:prstGeom prst="rect">
            <a:avLst/>
          </a:prstGeom>
          <a:noFill/>
          <a:ln w="9525">
            <a:noFill/>
            <a:miter lim="800000"/>
            <a:headEnd/>
            <a:tailEnd/>
          </a:ln>
        </p:spPr>
        <p:txBody>
          <a:bodyPr wrap="none" anchor="ctr">
            <a:spAutoFit/>
          </a:bodyPr>
          <a:lstStyle/>
          <a:p>
            <a:endParaRPr lang="en-US"/>
          </a:p>
        </p:txBody>
      </p:sp>
      <p:sp>
        <p:nvSpPr>
          <p:cNvPr id="3079" name="Text Box 4"/>
          <p:cNvSpPr txBox="1">
            <a:spLocks noChangeArrowheads="1"/>
          </p:cNvSpPr>
          <p:nvPr/>
        </p:nvSpPr>
        <p:spPr bwMode="auto">
          <a:xfrm>
            <a:off x="609600" y="2133600"/>
            <a:ext cx="8229600" cy="822325"/>
          </a:xfrm>
          <a:prstGeom prst="rect">
            <a:avLst/>
          </a:prstGeom>
          <a:noFill/>
          <a:ln w="9525">
            <a:noFill/>
            <a:miter lim="800000"/>
            <a:headEnd/>
            <a:tailEnd/>
          </a:ln>
        </p:spPr>
        <p:txBody>
          <a:bodyPr>
            <a:spAutoFit/>
          </a:bodyPr>
          <a:lstStyle/>
          <a:p>
            <a:pPr algn="l">
              <a:spcBef>
                <a:spcPct val="20000"/>
              </a:spcBef>
              <a:spcAft>
                <a:spcPct val="20000"/>
              </a:spcAft>
            </a:pPr>
            <a:r>
              <a:rPr lang="en-US"/>
              <a:t>In English: The probability of exactly </a:t>
            </a:r>
            <a:r>
              <a:rPr lang="en-US" i="1"/>
              <a:t>n</a:t>
            </a:r>
            <a:r>
              <a:rPr lang="en-US"/>
              <a:t> events within </a:t>
            </a:r>
            <a:r>
              <a:rPr lang="en-US" i="1"/>
              <a:t>t</a:t>
            </a:r>
            <a:r>
              <a:rPr lang="en-US"/>
              <a:t> time units.</a:t>
            </a:r>
          </a:p>
        </p:txBody>
      </p:sp>
      <p:graphicFrame>
        <p:nvGraphicFramePr>
          <p:cNvPr id="3074" name="Object 5"/>
          <p:cNvGraphicFramePr>
            <a:graphicFrameLocks noChangeAspect="1"/>
          </p:cNvGraphicFramePr>
          <p:nvPr/>
        </p:nvGraphicFramePr>
        <p:xfrm>
          <a:off x="2876550" y="514350"/>
          <a:ext cx="3141663" cy="1301750"/>
        </p:xfrm>
        <a:graphic>
          <a:graphicData uri="http://schemas.openxmlformats.org/presentationml/2006/ole">
            <mc:AlternateContent xmlns:mc="http://schemas.openxmlformats.org/markup-compatibility/2006">
              <mc:Choice xmlns:v="urn:schemas-microsoft-com:vml" Requires="v">
                <p:oleObj spid="_x0000_s3078" name="Equation" r:id="rId4" imgW="1041120" imgH="431640" progId="Equation.3">
                  <p:embed/>
                </p:oleObj>
              </mc:Choice>
              <mc:Fallback>
                <p:oleObj name="Equation" r:id="rId4" imgW="1041120" imgH="43164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6550" y="514350"/>
                        <a:ext cx="3141663" cy="1301750"/>
                      </a:xfrm>
                      <a:prstGeom prst="rect">
                        <a:avLst/>
                      </a:prstGeom>
                      <a:solidFill>
                        <a:srgbClr val="FFFF99"/>
                      </a:solidFill>
                      <a:ln w="9525">
                        <a:solidFill>
                          <a:srgbClr val="0000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Footer Placeholder 1"/>
          <p:cNvSpPr>
            <a:spLocks noGrp="1"/>
          </p:cNvSpPr>
          <p:nvPr>
            <p:ph type="ftr" sz="quarter" idx="10"/>
          </p:nvPr>
        </p:nvSpPr>
        <p:spPr>
          <a:noFill/>
        </p:spPr>
        <p:txBody>
          <a:bodyPr/>
          <a:lstStyle/>
          <a:p>
            <a:r>
              <a:rPr lang="en-US" smtClean="0"/>
              <a:t>Operations  --  Prof. Juran</a:t>
            </a:r>
          </a:p>
        </p:txBody>
      </p:sp>
      <p:sp>
        <p:nvSpPr>
          <p:cNvPr id="4100" name="Slide Number Placeholder 2"/>
          <p:cNvSpPr>
            <a:spLocks noGrp="1"/>
          </p:cNvSpPr>
          <p:nvPr>
            <p:ph type="sldNum" sz="quarter" idx="11"/>
          </p:nvPr>
        </p:nvSpPr>
        <p:spPr>
          <a:noFill/>
        </p:spPr>
        <p:txBody>
          <a:bodyPr/>
          <a:lstStyle/>
          <a:p>
            <a:fld id="{7273C6AC-DCF6-477A-AC45-6EB88C1BD09C}" type="slidenum">
              <a:rPr lang="en-US" smtClean="0"/>
              <a:pPr/>
              <a:t>34</a:t>
            </a:fld>
            <a:endParaRPr lang="en-US" smtClean="0"/>
          </a:p>
        </p:txBody>
      </p:sp>
      <p:sp>
        <p:nvSpPr>
          <p:cNvPr id="4101" name="Text Box 3"/>
          <p:cNvSpPr txBox="1">
            <a:spLocks noChangeArrowheads="1"/>
          </p:cNvSpPr>
          <p:nvPr/>
        </p:nvSpPr>
        <p:spPr bwMode="auto">
          <a:xfrm>
            <a:off x="1981200" y="211138"/>
            <a:ext cx="5284788" cy="588962"/>
          </a:xfrm>
          <a:prstGeom prst="rect">
            <a:avLst/>
          </a:prstGeom>
          <a:solidFill>
            <a:srgbClr val="FFFF99"/>
          </a:solidFill>
          <a:ln w="9525">
            <a:solidFill>
              <a:schemeClr val="tx1"/>
            </a:solidFill>
            <a:miter lim="800000"/>
            <a:headEnd/>
            <a:tailEnd/>
          </a:ln>
        </p:spPr>
        <p:txBody>
          <a:bodyPr wrap="none">
            <a:spAutoFit/>
          </a:bodyPr>
          <a:lstStyle/>
          <a:p>
            <a:pPr algn="l"/>
            <a:r>
              <a:rPr lang="en-US" sz="3200"/>
              <a:t>Poisson distribution; </a:t>
            </a:r>
            <a:r>
              <a:rPr lang="el-GR" sz="3200" i="1"/>
              <a:t>λ</a:t>
            </a:r>
            <a:r>
              <a:rPr lang="en-US" sz="3200"/>
              <a:t> = 7.5 </a:t>
            </a:r>
          </a:p>
        </p:txBody>
      </p:sp>
      <p:sp>
        <p:nvSpPr>
          <p:cNvPr id="721924" name="Rectangle 4"/>
          <p:cNvSpPr>
            <a:spLocks noChangeArrowheads="1"/>
          </p:cNvSpPr>
          <p:nvPr/>
        </p:nvSpPr>
        <p:spPr bwMode="auto">
          <a:xfrm>
            <a:off x="3981450" y="3219450"/>
            <a:ext cx="9144000" cy="0"/>
          </a:xfrm>
          <a:prstGeom prst="rect">
            <a:avLst/>
          </a:prstGeom>
          <a:noFill/>
          <a:ln w="9525">
            <a:noFill/>
            <a:miter lim="800000"/>
            <a:headEnd/>
            <a:tailEnd/>
          </a:ln>
          <a:effectLst>
            <a:outerShdw dist="107763" dir="2700000" algn="ctr" rotWithShape="0">
              <a:schemeClr val="bg2"/>
            </a:outerShdw>
          </a:effectLst>
        </p:spPr>
        <p:txBody>
          <a:bodyPr>
            <a:spAutoFit/>
          </a:bodyPr>
          <a:lstStyle/>
          <a:p>
            <a:pPr>
              <a:defRPr/>
            </a:pPr>
            <a:endParaRPr lang="en-US"/>
          </a:p>
        </p:txBody>
      </p:sp>
      <p:pic>
        <p:nvPicPr>
          <p:cNvPr id="4103" name="Picture 7"/>
          <p:cNvPicPr>
            <a:picLocks noChangeAspect="1" noChangeArrowheads="1"/>
          </p:cNvPicPr>
          <p:nvPr/>
        </p:nvPicPr>
        <p:blipFill>
          <a:blip r:embed="rId4" cstate="print"/>
          <a:srcRect/>
          <a:stretch>
            <a:fillRect/>
          </a:stretch>
        </p:blipFill>
        <p:spPr bwMode="auto">
          <a:xfrm>
            <a:off x="0" y="914400"/>
            <a:ext cx="8972550" cy="5295900"/>
          </a:xfrm>
          <a:prstGeom prst="rect">
            <a:avLst/>
          </a:prstGeom>
          <a:noFill/>
          <a:ln w="9525">
            <a:noFill/>
            <a:miter lim="800000"/>
            <a:headEnd/>
            <a:tailEnd/>
          </a:ln>
        </p:spPr>
      </p:pic>
      <p:graphicFrame>
        <p:nvGraphicFramePr>
          <p:cNvPr id="4098" name="Object 6"/>
          <p:cNvGraphicFramePr>
            <a:graphicFrameLocks noChangeAspect="1"/>
          </p:cNvGraphicFramePr>
          <p:nvPr/>
        </p:nvGraphicFramePr>
        <p:xfrm>
          <a:off x="5410200" y="1524000"/>
          <a:ext cx="3141663" cy="1301750"/>
        </p:xfrm>
        <a:graphic>
          <a:graphicData uri="http://schemas.openxmlformats.org/presentationml/2006/ole">
            <mc:AlternateContent xmlns:mc="http://schemas.openxmlformats.org/markup-compatibility/2006">
              <mc:Choice xmlns:v="urn:schemas-microsoft-com:vml" Requires="v">
                <p:oleObj spid="_x0000_s4102" name="Equation" r:id="rId5" imgW="1041120" imgH="431640" progId="Equation.3">
                  <p:embed/>
                </p:oleObj>
              </mc:Choice>
              <mc:Fallback>
                <p:oleObj name="Equation" r:id="rId5" imgW="1041120" imgH="43164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1524000"/>
                        <a:ext cx="3141663" cy="1301750"/>
                      </a:xfrm>
                      <a:prstGeom prst="rect">
                        <a:avLst/>
                      </a:prstGeom>
                      <a:solidFill>
                        <a:srgbClr val="FFFF99"/>
                      </a:solidFill>
                      <a:ln w="9525">
                        <a:solidFill>
                          <a:srgbClr val="0000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1"/>
          <p:cNvSpPr>
            <a:spLocks noGrp="1"/>
          </p:cNvSpPr>
          <p:nvPr>
            <p:ph type="ftr" sz="quarter" idx="10"/>
          </p:nvPr>
        </p:nvSpPr>
        <p:spPr>
          <a:noFill/>
        </p:spPr>
        <p:txBody>
          <a:bodyPr/>
          <a:lstStyle/>
          <a:p>
            <a:r>
              <a:rPr lang="en-US" smtClean="0"/>
              <a:t>Operations  --  Prof. Juran</a:t>
            </a:r>
          </a:p>
        </p:txBody>
      </p:sp>
      <p:sp>
        <p:nvSpPr>
          <p:cNvPr id="43011" name="Slide Number Placeholder 2"/>
          <p:cNvSpPr>
            <a:spLocks noGrp="1"/>
          </p:cNvSpPr>
          <p:nvPr>
            <p:ph type="sldNum" sz="quarter" idx="11"/>
          </p:nvPr>
        </p:nvSpPr>
        <p:spPr>
          <a:noFill/>
        </p:spPr>
        <p:txBody>
          <a:bodyPr/>
          <a:lstStyle/>
          <a:p>
            <a:fld id="{D2C09349-9AF8-4186-81DB-AE4582E9CA80}" type="slidenum">
              <a:rPr lang="en-US" smtClean="0"/>
              <a:pPr/>
              <a:t>35</a:t>
            </a:fld>
            <a:endParaRPr lang="en-US" smtClean="0"/>
          </a:p>
        </p:txBody>
      </p:sp>
      <p:pic>
        <p:nvPicPr>
          <p:cNvPr id="43012" name="Picture 3"/>
          <p:cNvPicPr>
            <a:picLocks noChangeAspect="1" noChangeArrowheads="1"/>
          </p:cNvPicPr>
          <p:nvPr/>
        </p:nvPicPr>
        <p:blipFill>
          <a:blip r:embed="rId3" cstate="print"/>
          <a:srcRect/>
          <a:stretch>
            <a:fillRect/>
          </a:stretch>
        </p:blipFill>
        <p:spPr bwMode="auto">
          <a:xfrm>
            <a:off x="304800" y="152400"/>
            <a:ext cx="8534400" cy="6276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1"/>
          <p:cNvSpPr>
            <a:spLocks noGrp="1"/>
          </p:cNvSpPr>
          <p:nvPr>
            <p:ph type="ftr" sz="quarter" idx="10"/>
          </p:nvPr>
        </p:nvSpPr>
        <p:spPr>
          <a:noFill/>
        </p:spPr>
        <p:txBody>
          <a:bodyPr/>
          <a:lstStyle/>
          <a:p>
            <a:r>
              <a:rPr lang="en-US" smtClean="0"/>
              <a:t>Operations  --  Prof. Juran</a:t>
            </a:r>
          </a:p>
        </p:txBody>
      </p:sp>
      <p:sp>
        <p:nvSpPr>
          <p:cNvPr id="44035" name="Slide Number Placeholder 2"/>
          <p:cNvSpPr>
            <a:spLocks noGrp="1"/>
          </p:cNvSpPr>
          <p:nvPr>
            <p:ph type="sldNum" sz="quarter" idx="11"/>
          </p:nvPr>
        </p:nvSpPr>
        <p:spPr>
          <a:noFill/>
        </p:spPr>
        <p:txBody>
          <a:bodyPr/>
          <a:lstStyle/>
          <a:p>
            <a:fld id="{E6E0B248-6C48-4382-830A-58AC0488BF0D}" type="slidenum">
              <a:rPr lang="en-US" smtClean="0"/>
              <a:pPr/>
              <a:t>36</a:t>
            </a:fld>
            <a:endParaRPr lang="en-US" smtClean="0"/>
          </a:p>
        </p:txBody>
      </p:sp>
      <p:sp>
        <p:nvSpPr>
          <p:cNvPr id="44036" name="Text Box 4"/>
          <p:cNvSpPr txBox="1">
            <a:spLocks noChangeArrowheads="1"/>
          </p:cNvSpPr>
          <p:nvPr/>
        </p:nvSpPr>
        <p:spPr bwMode="auto">
          <a:xfrm>
            <a:off x="457200" y="457200"/>
            <a:ext cx="8229600" cy="1187450"/>
          </a:xfrm>
          <a:prstGeom prst="rect">
            <a:avLst/>
          </a:prstGeom>
          <a:noFill/>
          <a:ln w="9525">
            <a:noFill/>
            <a:miter lim="800000"/>
            <a:headEnd/>
            <a:tailEnd/>
          </a:ln>
        </p:spPr>
        <p:txBody>
          <a:bodyPr>
            <a:spAutoFit/>
          </a:bodyPr>
          <a:lstStyle/>
          <a:p>
            <a:pPr algn="l">
              <a:spcBef>
                <a:spcPct val="20000"/>
              </a:spcBef>
              <a:spcAft>
                <a:spcPct val="20000"/>
              </a:spcAft>
            </a:pPr>
            <a:r>
              <a:rPr lang="en-US"/>
              <a:t>The Excel formula is good for figuring out the probability distribution for the number of events in one time unit. Here is a more general approach:</a:t>
            </a:r>
          </a:p>
        </p:txBody>
      </p:sp>
      <p:sp>
        <p:nvSpPr>
          <p:cNvPr id="44037" name="Text Box 5"/>
          <p:cNvSpPr txBox="1">
            <a:spLocks noChangeArrowheads="1"/>
          </p:cNvSpPr>
          <p:nvPr/>
        </p:nvSpPr>
        <p:spPr bwMode="auto">
          <a:xfrm>
            <a:off x="533400" y="3657600"/>
            <a:ext cx="8229600" cy="2063750"/>
          </a:xfrm>
          <a:prstGeom prst="rect">
            <a:avLst/>
          </a:prstGeom>
          <a:noFill/>
          <a:ln w="9525">
            <a:noFill/>
            <a:miter lim="800000"/>
            <a:headEnd/>
            <a:tailEnd/>
          </a:ln>
        </p:spPr>
        <p:txBody>
          <a:bodyPr>
            <a:spAutoFit/>
          </a:bodyPr>
          <a:lstStyle/>
          <a:p>
            <a:pPr algn="l">
              <a:spcBef>
                <a:spcPct val="20000"/>
              </a:spcBef>
              <a:spcAft>
                <a:spcPct val="20000"/>
              </a:spcAft>
            </a:pPr>
            <a:r>
              <a:rPr lang="en-US"/>
              <a:t>This gives the probability of exactly fifteen events in three time units, when the average number of events per time unit is 7.5.</a:t>
            </a:r>
          </a:p>
          <a:p>
            <a:pPr algn="l">
              <a:spcBef>
                <a:spcPct val="20000"/>
              </a:spcBef>
              <a:spcAft>
                <a:spcPct val="20000"/>
              </a:spcAft>
            </a:pPr>
            <a:r>
              <a:rPr lang="en-US"/>
              <a:t>You could adapt the Excel formula for general purposes by re-defining what “one time unit” means.</a:t>
            </a:r>
          </a:p>
        </p:txBody>
      </p:sp>
      <p:pic>
        <p:nvPicPr>
          <p:cNvPr id="44038" name="Picture 6"/>
          <p:cNvPicPr>
            <a:picLocks noChangeAspect="1" noChangeArrowheads="1"/>
          </p:cNvPicPr>
          <p:nvPr/>
        </p:nvPicPr>
        <p:blipFill>
          <a:blip r:embed="rId3" cstate="print"/>
          <a:srcRect/>
          <a:stretch>
            <a:fillRect/>
          </a:stretch>
        </p:blipFill>
        <p:spPr bwMode="auto">
          <a:xfrm>
            <a:off x="1524000" y="1981200"/>
            <a:ext cx="6248400" cy="1466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45059"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45060" name="Rectangle 4"/>
          <p:cNvSpPr>
            <a:spLocks noGrp="1" noChangeArrowheads="1"/>
          </p:cNvSpPr>
          <p:nvPr>
            <p:ph type="title"/>
          </p:nvPr>
        </p:nvSpPr>
        <p:spPr>
          <a:noFill/>
        </p:spPr>
        <p:txBody>
          <a:bodyPr lIns="90488" tIns="44450" rIns="90488" bIns="44450" anchor="t"/>
          <a:lstStyle/>
          <a:p>
            <a:r>
              <a:rPr lang="en-US" sz="4000" smtClean="0"/>
              <a:t>Waiting Line Models</a:t>
            </a:r>
          </a:p>
        </p:txBody>
      </p:sp>
      <p:sp>
        <p:nvSpPr>
          <p:cNvPr id="45061" name="Rectangle 5"/>
          <p:cNvSpPr>
            <a:spLocks noChangeArrowheads="1"/>
          </p:cNvSpPr>
          <p:nvPr/>
        </p:nvSpPr>
        <p:spPr bwMode="auto">
          <a:xfrm>
            <a:off x="838200" y="3886200"/>
            <a:ext cx="7115175" cy="2122488"/>
          </a:xfrm>
          <a:prstGeom prst="rect">
            <a:avLst/>
          </a:prstGeom>
          <a:noFill/>
          <a:ln w="9525">
            <a:noFill/>
            <a:miter lim="800000"/>
            <a:headEnd/>
            <a:tailEnd/>
          </a:ln>
        </p:spPr>
        <p:txBody>
          <a:bodyPr wrap="none" lIns="90488" tIns="44450" rIns="90488" bIns="44450">
            <a:spAutoFit/>
          </a:bodyPr>
          <a:lstStyle/>
          <a:p>
            <a:pPr algn="l" eaLnBrk="0" hangingPunct="0">
              <a:spcAft>
                <a:spcPct val="20000"/>
              </a:spcAft>
            </a:pPr>
            <a:r>
              <a:rPr lang="en-US" sz="2300">
                <a:solidFill>
                  <a:srgbClr val="000000"/>
                </a:solidFill>
              </a:rPr>
              <a:t>These four models share the following characteristics:</a:t>
            </a:r>
          </a:p>
          <a:p>
            <a:pPr algn="l" eaLnBrk="0" hangingPunct="0">
              <a:spcAft>
                <a:spcPct val="20000"/>
              </a:spcAft>
              <a:buFontTx/>
              <a:buChar char="•"/>
            </a:pPr>
            <a:r>
              <a:rPr lang="en-US" sz="2300">
                <a:solidFill>
                  <a:srgbClr val="000000"/>
                </a:solidFill>
              </a:rPr>
              <a:t>Single Phase</a:t>
            </a:r>
          </a:p>
          <a:p>
            <a:pPr algn="l" eaLnBrk="0" hangingPunct="0">
              <a:spcAft>
                <a:spcPct val="20000"/>
              </a:spcAft>
              <a:buFontTx/>
              <a:buChar char="•"/>
            </a:pPr>
            <a:r>
              <a:rPr lang="en-US" sz="2300">
                <a:solidFill>
                  <a:srgbClr val="000000"/>
                </a:solidFill>
              </a:rPr>
              <a:t>Poisson Arrivals</a:t>
            </a:r>
          </a:p>
          <a:p>
            <a:pPr algn="l" eaLnBrk="0" hangingPunct="0">
              <a:spcAft>
                <a:spcPct val="20000"/>
              </a:spcAft>
              <a:buFontTx/>
              <a:buChar char="•"/>
            </a:pPr>
            <a:r>
              <a:rPr lang="en-US" sz="2300">
                <a:solidFill>
                  <a:srgbClr val="000000"/>
                </a:solidFill>
              </a:rPr>
              <a:t>FCFS Discipline</a:t>
            </a:r>
          </a:p>
          <a:p>
            <a:pPr algn="l" eaLnBrk="0" hangingPunct="0">
              <a:spcAft>
                <a:spcPct val="20000"/>
              </a:spcAft>
              <a:buFontTx/>
              <a:buChar char="•"/>
            </a:pPr>
            <a:r>
              <a:rPr lang="en-US" sz="2300">
                <a:solidFill>
                  <a:srgbClr val="000000"/>
                </a:solidFill>
              </a:rPr>
              <a:t>Unlimited Queue Capacity</a:t>
            </a:r>
          </a:p>
        </p:txBody>
      </p:sp>
      <p:pic>
        <p:nvPicPr>
          <p:cNvPr id="45062" name="Picture 6"/>
          <p:cNvPicPr>
            <a:picLocks noGrp="1" noChangeAspect="1" noChangeArrowheads="1"/>
          </p:cNvPicPr>
          <p:nvPr>
            <p:ph idx="1"/>
          </p:nvPr>
        </p:nvPicPr>
        <p:blipFill>
          <a:blip r:embed="rId3" cstate="print"/>
          <a:srcRect/>
          <a:stretch>
            <a:fillRect/>
          </a:stretch>
        </p:blipFill>
        <p:spPr>
          <a:xfrm>
            <a:off x="381000" y="1600200"/>
            <a:ext cx="12801600" cy="2166938"/>
          </a:xfrm>
          <a:noFill/>
        </p:spPr>
      </p:pic>
    </p:spTree>
  </p:cSld>
  <p:clrMapOvr>
    <a:masterClrMapping/>
  </p:clrMapOvr>
  <p:transition>
    <p:pull dir="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2"/>
          <p:cNvSpPr>
            <a:spLocks noGrp="1"/>
          </p:cNvSpPr>
          <p:nvPr>
            <p:ph type="ftr" sz="quarter" idx="10"/>
          </p:nvPr>
        </p:nvSpPr>
        <p:spPr>
          <a:noFill/>
        </p:spPr>
        <p:txBody>
          <a:bodyPr/>
          <a:lstStyle/>
          <a:p>
            <a:r>
              <a:rPr lang="en-US" smtClean="0"/>
              <a:t>Operations  --  Prof. Juran</a:t>
            </a:r>
          </a:p>
        </p:txBody>
      </p:sp>
      <p:sp>
        <p:nvSpPr>
          <p:cNvPr id="46083" name="Slide Number Placeholder 3"/>
          <p:cNvSpPr>
            <a:spLocks noGrp="1"/>
          </p:cNvSpPr>
          <p:nvPr>
            <p:ph type="sldNum" sz="quarter" idx="11"/>
          </p:nvPr>
        </p:nvSpPr>
        <p:spPr>
          <a:noFill/>
        </p:spPr>
        <p:txBody>
          <a:bodyPr/>
          <a:lstStyle/>
          <a:p>
            <a:fld id="{8481B968-2627-4D6E-A488-508A4B390166}" type="slidenum">
              <a:rPr lang="en-US" smtClean="0"/>
              <a:pPr/>
              <a:t>38</a:t>
            </a:fld>
            <a:endParaRPr lang="en-US" smtClean="0"/>
          </a:p>
        </p:txBody>
      </p:sp>
      <p:sp>
        <p:nvSpPr>
          <p:cNvPr id="46084" name="Rectangle 5"/>
          <p:cNvSpPr>
            <a:spLocks noGrp="1" noChangeArrowheads="1"/>
          </p:cNvSpPr>
          <p:nvPr>
            <p:ph type="title"/>
          </p:nvPr>
        </p:nvSpPr>
        <p:spPr>
          <a:xfrm>
            <a:off x="685800" y="152400"/>
            <a:ext cx="7772400" cy="1143000"/>
          </a:xfrm>
        </p:spPr>
        <p:txBody>
          <a:bodyPr/>
          <a:lstStyle/>
          <a:p>
            <a:pPr eaLnBrk="1" hangingPunct="1"/>
            <a:r>
              <a:rPr lang="en-US" smtClean="0"/>
              <a:t>Model 1 (M/M/1) Formulas</a:t>
            </a:r>
          </a:p>
        </p:txBody>
      </p:sp>
      <p:pic>
        <p:nvPicPr>
          <p:cNvPr id="46085" name="Picture 8"/>
          <p:cNvPicPr>
            <a:picLocks noChangeAspect="1" noChangeArrowheads="1"/>
          </p:cNvPicPr>
          <p:nvPr/>
        </p:nvPicPr>
        <p:blipFill>
          <a:blip r:embed="rId3" cstate="print"/>
          <a:srcRect/>
          <a:stretch>
            <a:fillRect/>
          </a:stretch>
        </p:blipFill>
        <p:spPr bwMode="auto">
          <a:xfrm>
            <a:off x="-1012825" y="1890713"/>
            <a:ext cx="11299825" cy="3443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2"/>
          <p:cNvSpPr>
            <a:spLocks noGrp="1"/>
          </p:cNvSpPr>
          <p:nvPr>
            <p:ph type="ftr" sz="quarter" idx="10"/>
          </p:nvPr>
        </p:nvSpPr>
        <p:spPr>
          <a:noFill/>
        </p:spPr>
        <p:txBody>
          <a:bodyPr/>
          <a:lstStyle/>
          <a:p>
            <a:r>
              <a:rPr lang="en-US" smtClean="0"/>
              <a:t>Operations  --  Prof. Juran</a:t>
            </a:r>
          </a:p>
        </p:txBody>
      </p:sp>
      <p:sp>
        <p:nvSpPr>
          <p:cNvPr id="47107" name="Slide Number Placeholder 3"/>
          <p:cNvSpPr>
            <a:spLocks noGrp="1"/>
          </p:cNvSpPr>
          <p:nvPr>
            <p:ph type="sldNum" sz="quarter" idx="11"/>
          </p:nvPr>
        </p:nvSpPr>
        <p:spPr>
          <a:noFill/>
        </p:spPr>
        <p:txBody>
          <a:bodyPr/>
          <a:lstStyle/>
          <a:p>
            <a:fld id="{8ECFBDA2-2B4F-4B8A-A689-189BCF794AD1}" type="slidenum">
              <a:rPr lang="en-US" smtClean="0"/>
              <a:pPr/>
              <a:t>39</a:t>
            </a:fld>
            <a:endParaRPr lang="en-US" smtClean="0"/>
          </a:p>
        </p:txBody>
      </p:sp>
      <p:sp>
        <p:nvSpPr>
          <p:cNvPr id="47108" name="Rectangle 2"/>
          <p:cNvSpPr>
            <a:spLocks noGrp="1" noChangeArrowheads="1"/>
          </p:cNvSpPr>
          <p:nvPr>
            <p:ph type="title"/>
          </p:nvPr>
        </p:nvSpPr>
        <p:spPr>
          <a:xfrm>
            <a:off x="685800" y="152400"/>
            <a:ext cx="7772400" cy="1143000"/>
          </a:xfrm>
        </p:spPr>
        <p:txBody>
          <a:bodyPr/>
          <a:lstStyle/>
          <a:p>
            <a:pPr eaLnBrk="1" hangingPunct="1"/>
            <a:r>
              <a:rPr lang="en-US" smtClean="0"/>
              <a:t>Model 1 (M/M/1) Formulas</a:t>
            </a:r>
          </a:p>
        </p:txBody>
      </p:sp>
      <p:pic>
        <p:nvPicPr>
          <p:cNvPr id="47109" name="Picture 5"/>
          <p:cNvPicPr>
            <a:picLocks noChangeAspect="1" noChangeArrowheads="1"/>
          </p:cNvPicPr>
          <p:nvPr/>
        </p:nvPicPr>
        <p:blipFill>
          <a:blip r:embed="rId3" cstate="print"/>
          <a:srcRect/>
          <a:stretch>
            <a:fillRect/>
          </a:stretch>
        </p:blipFill>
        <p:spPr bwMode="auto">
          <a:xfrm>
            <a:off x="-1447800" y="1639888"/>
            <a:ext cx="11945938" cy="3694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2"/>
          <p:cNvSpPr>
            <a:spLocks noGrp="1"/>
          </p:cNvSpPr>
          <p:nvPr>
            <p:ph type="ftr" sz="quarter" idx="10"/>
          </p:nvPr>
        </p:nvSpPr>
        <p:spPr>
          <a:noFill/>
        </p:spPr>
        <p:txBody>
          <a:bodyPr/>
          <a:lstStyle/>
          <a:p>
            <a:r>
              <a:rPr lang="en-US" smtClean="0"/>
              <a:t>Operations  --  Prof. Juran</a:t>
            </a:r>
          </a:p>
        </p:txBody>
      </p:sp>
      <p:sp>
        <p:nvSpPr>
          <p:cNvPr id="48131" name="Slide Number Placeholder 3"/>
          <p:cNvSpPr>
            <a:spLocks noGrp="1"/>
          </p:cNvSpPr>
          <p:nvPr>
            <p:ph type="sldNum" sz="quarter" idx="11"/>
          </p:nvPr>
        </p:nvSpPr>
        <p:spPr>
          <a:noFill/>
        </p:spPr>
        <p:txBody>
          <a:bodyPr/>
          <a:lstStyle/>
          <a:p>
            <a:fld id="{DEF1F8FA-C8F9-4A79-A212-764ACAE1CEE0}" type="slidenum">
              <a:rPr lang="en-US" smtClean="0"/>
              <a:pPr/>
              <a:t>40</a:t>
            </a:fld>
            <a:endParaRPr lang="en-US" smtClean="0"/>
          </a:p>
        </p:txBody>
      </p:sp>
      <p:sp>
        <p:nvSpPr>
          <p:cNvPr id="48132" name="Rectangle 2"/>
          <p:cNvSpPr>
            <a:spLocks noGrp="1" noChangeArrowheads="1"/>
          </p:cNvSpPr>
          <p:nvPr>
            <p:ph type="title"/>
          </p:nvPr>
        </p:nvSpPr>
        <p:spPr>
          <a:xfrm>
            <a:off x="685800" y="152400"/>
            <a:ext cx="7772400" cy="1143000"/>
          </a:xfrm>
        </p:spPr>
        <p:txBody>
          <a:bodyPr/>
          <a:lstStyle/>
          <a:p>
            <a:pPr eaLnBrk="1" hangingPunct="1"/>
            <a:r>
              <a:rPr lang="en-US" smtClean="0"/>
              <a:t>Model 1 (M/M/1) Formulas</a:t>
            </a:r>
          </a:p>
        </p:txBody>
      </p:sp>
      <p:pic>
        <p:nvPicPr>
          <p:cNvPr id="48133" name="Picture 5"/>
          <p:cNvPicPr>
            <a:picLocks noChangeAspect="1" noChangeArrowheads="1"/>
          </p:cNvPicPr>
          <p:nvPr/>
        </p:nvPicPr>
        <p:blipFill>
          <a:blip r:embed="rId3" cstate="print"/>
          <a:srcRect/>
          <a:stretch>
            <a:fillRect/>
          </a:stretch>
        </p:blipFill>
        <p:spPr bwMode="auto">
          <a:xfrm>
            <a:off x="-1041400" y="1752600"/>
            <a:ext cx="112522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2"/>
          <p:cNvSpPr>
            <a:spLocks noGrp="1"/>
          </p:cNvSpPr>
          <p:nvPr>
            <p:ph type="ftr" sz="quarter" idx="10"/>
          </p:nvPr>
        </p:nvSpPr>
        <p:spPr>
          <a:noFill/>
        </p:spPr>
        <p:txBody>
          <a:bodyPr/>
          <a:lstStyle/>
          <a:p>
            <a:r>
              <a:rPr lang="en-US" smtClean="0"/>
              <a:t>Operations  --  Prof. Juran</a:t>
            </a:r>
          </a:p>
        </p:txBody>
      </p:sp>
      <p:sp>
        <p:nvSpPr>
          <p:cNvPr id="49155" name="Slide Number Placeholder 3"/>
          <p:cNvSpPr>
            <a:spLocks noGrp="1"/>
          </p:cNvSpPr>
          <p:nvPr>
            <p:ph type="sldNum" sz="quarter" idx="11"/>
          </p:nvPr>
        </p:nvSpPr>
        <p:spPr>
          <a:noFill/>
        </p:spPr>
        <p:txBody>
          <a:bodyPr/>
          <a:lstStyle/>
          <a:p>
            <a:fld id="{C62020A9-AFCA-4525-AEF0-F2E094251BD9}" type="slidenum">
              <a:rPr lang="en-US" smtClean="0"/>
              <a:pPr/>
              <a:t>41</a:t>
            </a:fld>
            <a:endParaRPr lang="en-US" smtClean="0"/>
          </a:p>
        </p:txBody>
      </p:sp>
      <p:sp>
        <p:nvSpPr>
          <p:cNvPr id="49156" name="Rectangle 2"/>
          <p:cNvSpPr>
            <a:spLocks noGrp="1" noChangeArrowheads="1"/>
          </p:cNvSpPr>
          <p:nvPr>
            <p:ph type="title"/>
          </p:nvPr>
        </p:nvSpPr>
        <p:spPr>
          <a:xfrm>
            <a:off x="685800" y="152400"/>
            <a:ext cx="7772400" cy="1143000"/>
          </a:xfrm>
        </p:spPr>
        <p:txBody>
          <a:bodyPr/>
          <a:lstStyle/>
          <a:p>
            <a:pPr eaLnBrk="1" hangingPunct="1"/>
            <a:r>
              <a:rPr lang="en-US" smtClean="0"/>
              <a:t>Model 1 (M/M/1) Formulas</a:t>
            </a:r>
          </a:p>
        </p:txBody>
      </p:sp>
      <p:pic>
        <p:nvPicPr>
          <p:cNvPr id="49157" name="Picture 5"/>
          <p:cNvPicPr>
            <a:picLocks noChangeAspect="1" noChangeArrowheads="1"/>
          </p:cNvPicPr>
          <p:nvPr/>
        </p:nvPicPr>
        <p:blipFill>
          <a:blip r:embed="rId3" cstate="print"/>
          <a:srcRect/>
          <a:stretch>
            <a:fillRect/>
          </a:stretch>
        </p:blipFill>
        <p:spPr bwMode="auto">
          <a:xfrm>
            <a:off x="-1350963" y="1752600"/>
            <a:ext cx="11866563"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50179"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50180" name="Rectangle 4"/>
          <p:cNvSpPr>
            <a:spLocks noGrp="1" noChangeArrowheads="1"/>
          </p:cNvSpPr>
          <p:nvPr>
            <p:ph type="title"/>
          </p:nvPr>
        </p:nvSpPr>
        <p:spPr>
          <a:xfrm>
            <a:off x="0" y="393700"/>
            <a:ext cx="8785225" cy="520700"/>
          </a:xfrm>
          <a:noFill/>
        </p:spPr>
        <p:txBody>
          <a:bodyPr lIns="90488" tIns="44450" rIns="90488" bIns="44450" anchor="b"/>
          <a:lstStyle/>
          <a:p>
            <a:r>
              <a:rPr lang="en-US" sz="3600" smtClean="0"/>
              <a:t>Example:  Model 1 (</a:t>
            </a:r>
            <a:r>
              <a:rPr lang="en-US" sz="3600" i="1" smtClean="0"/>
              <a:t>M</a:t>
            </a:r>
            <a:r>
              <a:rPr lang="en-US" sz="3600" smtClean="0"/>
              <a:t>/</a:t>
            </a:r>
            <a:r>
              <a:rPr lang="en-US" sz="3600" i="1" smtClean="0"/>
              <a:t>M</a:t>
            </a:r>
            <a:r>
              <a:rPr lang="en-US" sz="3600" smtClean="0"/>
              <a:t>/1)</a:t>
            </a:r>
          </a:p>
        </p:txBody>
      </p:sp>
      <p:sp>
        <p:nvSpPr>
          <p:cNvPr id="50181" name="Rectangle 5"/>
          <p:cNvSpPr>
            <a:spLocks noChangeArrowheads="1"/>
          </p:cNvSpPr>
          <p:nvPr/>
        </p:nvSpPr>
        <p:spPr bwMode="auto">
          <a:xfrm>
            <a:off x="228600" y="1143000"/>
            <a:ext cx="8686800" cy="1676400"/>
          </a:xfrm>
          <a:prstGeom prst="rect">
            <a:avLst/>
          </a:prstGeom>
          <a:noFill/>
          <a:ln w="9525">
            <a:noFill/>
            <a:miter lim="800000"/>
            <a:headEnd/>
            <a:tailEnd/>
          </a:ln>
        </p:spPr>
        <p:txBody>
          <a:bodyPr lIns="90488" tIns="44450" rIns="90488" bIns="44450">
            <a:spAutoFit/>
          </a:bodyPr>
          <a:lstStyle/>
          <a:p>
            <a:pPr algn="l" eaLnBrk="0" hangingPunct="0"/>
            <a:r>
              <a:rPr lang="en-US" sz="2600"/>
              <a:t>Assume a drive-up window at a fast food restaurant.</a:t>
            </a:r>
          </a:p>
          <a:p>
            <a:pPr algn="l" eaLnBrk="0" hangingPunct="0"/>
            <a:r>
              <a:rPr lang="en-US" sz="2600"/>
              <a:t>Customers arrive at the rate of 25 per hour.</a:t>
            </a:r>
          </a:p>
          <a:p>
            <a:pPr algn="l" eaLnBrk="0" hangingPunct="0"/>
            <a:r>
              <a:rPr lang="en-US" sz="2600"/>
              <a:t>The employee can serve one customer every two minutes.</a:t>
            </a:r>
          </a:p>
          <a:p>
            <a:pPr algn="l" eaLnBrk="0" hangingPunct="0"/>
            <a:r>
              <a:rPr lang="en-US" sz="2600"/>
              <a:t>Assume Poisson arrival and exponential service rates.</a:t>
            </a:r>
            <a:endParaRPr lang="en-US" sz="2800"/>
          </a:p>
        </p:txBody>
      </p:sp>
      <p:sp>
        <p:nvSpPr>
          <p:cNvPr id="724998" name="Rectangle 6"/>
          <p:cNvSpPr>
            <a:spLocks noChangeArrowheads="1"/>
          </p:cNvSpPr>
          <p:nvPr/>
        </p:nvSpPr>
        <p:spPr bwMode="auto">
          <a:xfrm>
            <a:off x="304800" y="2971800"/>
            <a:ext cx="8472488" cy="3324225"/>
          </a:xfrm>
          <a:prstGeom prst="rect">
            <a:avLst/>
          </a:prstGeom>
          <a:solidFill>
            <a:srgbClr val="FFCC66"/>
          </a:solidFill>
          <a:ln w="9525">
            <a:solidFill>
              <a:schemeClr val="tx1"/>
            </a:solidFill>
            <a:miter lim="800000"/>
            <a:headEnd/>
            <a:tailEnd/>
          </a:ln>
          <a:effectLst>
            <a:outerShdw dist="107763" dir="2700000" algn="ctr" rotWithShape="0">
              <a:schemeClr val="bg2"/>
            </a:outerShdw>
          </a:effectLst>
        </p:spPr>
        <p:txBody>
          <a:bodyPr lIns="90488" tIns="44450" rIns="90488" bIns="44450">
            <a:spAutoFit/>
          </a:bodyPr>
          <a:lstStyle/>
          <a:p>
            <a:pPr marL="457200" indent="-457200" algn="l" eaLnBrk="0" hangingPunct="0">
              <a:spcBef>
                <a:spcPct val="20000"/>
              </a:spcBef>
              <a:defRPr/>
            </a:pPr>
            <a:r>
              <a:rPr lang="en-US" sz="2300"/>
              <a:t>Determine:</a:t>
            </a:r>
          </a:p>
          <a:p>
            <a:pPr marL="457200" indent="-457200" algn="l" eaLnBrk="0" hangingPunct="0">
              <a:spcBef>
                <a:spcPct val="20000"/>
              </a:spcBef>
              <a:buFontTx/>
              <a:buAutoNum type="alphaUcPeriod"/>
              <a:defRPr/>
            </a:pPr>
            <a:r>
              <a:rPr lang="en-US" sz="2300"/>
              <a:t>What is the average utilization of the employee?</a:t>
            </a:r>
          </a:p>
          <a:p>
            <a:pPr marL="457200" indent="-457200" algn="l" eaLnBrk="0" hangingPunct="0">
              <a:spcBef>
                <a:spcPct val="20000"/>
              </a:spcBef>
              <a:buFontTx/>
              <a:buAutoNum type="alphaUcPeriod"/>
              <a:defRPr/>
            </a:pPr>
            <a:r>
              <a:rPr lang="en-US" sz="2300"/>
              <a:t>What is the average number of customers in line?</a:t>
            </a:r>
          </a:p>
          <a:p>
            <a:pPr marL="457200" indent="-457200" algn="l" eaLnBrk="0" hangingPunct="0">
              <a:spcBef>
                <a:spcPct val="20000"/>
              </a:spcBef>
              <a:buFontTx/>
              <a:buAutoNum type="alphaUcPeriod"/>
              <a:defRPr/>
            </a:pPr>
            <a:r>
              <a:rPr lang="en-US" sz="2300"/>
              <a:t>What is the average number of customers in the system?</a:t>
            </a:r>
          </a:p>
          <a:p>
            <a:pPr marL="457200" indent="-457200" algn="l" eaLnBrk="0" hangingPunct="0">
              <a:spcBef>
                <a:spcPct val="20000"/>
              </a:spcBef>
              <a:buFontTx/>
              <a:buAutoNum type="alphaUcPeriod"/>
              <a:defRPr/>
            </a:pPr>
            <a:r>
              <a:rPr lang="en-US" sz="2300"/>
              <a:t>What is the average waiting time in line?</a:t>
            </a:r>
          </a:p>
          <a:p>
            <a:pPr marL="457200" indent="-457200" algn="l" eaLnBrk="0" hangingPunct="0">
              <a:spcBef>
                <a:spcPct val="20000"/>
              </a:spcBef>
              <a:buFontTx/>
              <a:buAutoNum type="alphaUcPeriod"/>
              <a:defRPr/>
            </a:pPr>
            <a:r>
              <a:rPr lang="en-US" sz="2300"/>
              <a:t>What is the average waiting time in the system?</a:t>
            </a:r>
          </a:p>
          <a:p>
            <a:pPr marL="457200" indent="-457200" algn="l" eaLnBrk="0" hangingPunct="0">
              <a:spcBef>
                <a:spcPct val="20000"/>
              </a:spcBef>
              <a:buFontTx/>
              <a:buAutoNum type="alphaUcPeriod"/>
              <a:defRPr/>
            </a:pPr>
            <a:r>
              <a:rPr lang="en-US" sz="2300"/>
              <a:t>What is the probability that exactly two cars will be in the system?</a:t>
            </a:r>
            <a:r>
              <a:rPr lang="en-US" sz="2300" b="1"/>
              <a:t>         </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4998"/>
                                        </p:tgtEl>
                                        <p:attrNameLst>
                                          <p:attrName>style.visibility</p:attrName>
                                        </p:attrNameLst>
                                      </p:cBhvr>
                                      <p:to>
                                        <p:strVal val="visible"/>
                                      </p:to>
                                    </p:set>
                                    <p:anim calcmode="lin" valueType="num">
                                      <p:cBhvr additive="base">
                                        <p:cTn id="7" dur="500" fill="hold"/>
                                        <p:tgtEl>
                                          <p:spTgt spid="724998"/>
                                        </p:tgtEl>
                                        <p:attrNameLst>
                                          <p:attrName>ppt_x</p:attrName>
                                        </p:attrNameLst>
                                      </p:cBhvr>
                                      <p:tavLst>
                                        <p:tav tm="0">
                                          <p:val>
                                            <p:strVal val="0-#ppt_w/2"/>
                                          </p:val>
                                        </p:tav>
                                        <p:tav tm="100000">
                                          <p:val>
                                            <p:strVal val="#ppt_x"/>
                                          </p:val>
                                        </p:tav>
                                      </p:tavLst>
                                    </p:anim>
                                    <p:anim calcmode="lin" valueType="num">
                                      <p:cBhvr additive="base">
                                        <p:cTn id="8" dur="500" fill="hold"/>
                                        <p:tgtEl>
                                          <p:spTgt spid="7249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4998"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5124"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graphicFrame>
        <p:nvGraphicFramePr>
          <p:cNvPr id="732164" name="Object 4"/>
          <p:cNvGraphicFramePr>
            <a:graphicFrameLocks/>
          </p:cNvGraphicFramePr>
          <p:nvPr/>
        </p:nvGraphicFramePr>
        <p:xfrm>
          <a:off x="1338263" y="2551113"/>
          <a:ext cx="6510337" cy="3368675"/>
        </p:xfrm>
        <a:graphic>
          <a:graphicData uri="http://schemas.openxmlformats.org/presentationml/2006/ole">
            <mc:AlternateContent xmlns:mc="http://schemas.openxmlformats.org/markup-compatibility/2006">
              <mc:Choice xmlns:v="urn:schemas-microsoft-com:vml" Requires="v">
                <p:oleObj spid="_x0000_s5126" name="Equation" r:id="rId4" imgW="2552400" imgH="1320480" progId="Equation.3">
                  <p:embed/>
                </p:oleObj>
              </mc:Choice>
              <mc:Fallback>
                <p:oleObj name="Equation" r:id="rId4" imgW="2552400" imgH="1320480" progId="Equation.3">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8263" y="2551113"/>
                        <a:ext cx="6510337" cy="3368675"/>
                      </a:xfrm>
                      <a:prstGeom prst="rect">
                        <a:avLst/>
                      </a:prstGeom>
                      <a:solidFill>
                        <a:srgbClr val="D6FBCE"/>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sp>
        <p:nvSpPr>
          <p:cNvPr id="5125" name="Rectangle 5"/>
          <p:cNvSpPr>
            <a:spLocks noGrp="1" noChangeArrowheads="1"/>
          </p:cNvSpPr>
          <p:nvPr>
            <p:ph type="title"/>
          </p:nvPr>
        </p:nvSpPr>
        <p:spPr>
          <a:xfrm>
            <a:off x="685800" y="609600"/>
            <a:ext cx="7772400" cy="609600"/>
          </a:xfrm>
          <a:noFill/>
        </p:spPr>
        <p:txBody>
          <a:bodyPr lIns="90488" tIns="44450" rIns="90488" bIns="44450" anchor="b"/>
          <a:lstStyle/>
          <a:p>
            <a:r>
              <a:rPr lang="en-US" sz="3600" smtClean="0"/>
              <a:t>Example:  Model 1 (M/M/1)</a:t>
            </a:r>
          </a:p>
        </p:txBody>
      </p:sp>
      <p:sp>
        <p:nvSpPr>
          <p:cNvPr id="5126" name="Rectangle 6"/>
          <p:cNvSpPr>
            <a:spLocks noChangeArrowheads="1"/>
          </p:cNvSpPr>
          <p:nvPr/>
        </p:nvSpPr>
        <p:spPr bwMode="auto">
          <a:xfrm>
            <a:off x="238125" y="1693863"/>
            <a:ext cx="8034338" cy="500062"/>
          </a:xfrm>
          <a:prstGeom prst="rect">
            <a:avLst/>
          </a:prstGeom>
          <a:noFill/>
          <a:ln w="9525">
            <a:noFill/>
            <a:miter lim="800000"/>
            <a:headEnd/>
            <a:tailEnd/>
          </a:ln>
        </p:spPr>
        <p:txBody>
          <a:bodyPr wrap="none" lIns="90488" tIns="44450" rIns="90488" bIns="44450">
            <a:spAutoFit/>
          </a:bodyPr>
          <a:lstStyle/>
          <a:p>
            <a:pPr algn="l" eaLnBrk="0" hangingPunct="0"/>
            <a:r>
              <a:rPr lang="en-US" sz="2700"/>
              <a:t>A)  What is the average utilization of the employee?</a:t>
            </a:r>
            <a:endParaRPr lang="en-US" sz="2800">
              <a:latin typeface="Times New Roman" pitchFamily="18" charset="0"/>
            </a:endParaRP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32164"/>
                                        </p:tgtEl>
                                        <p:attrNameLst>
                                          <p:attrName>style.visibility</p:attrName>
                                        </p:attrNameLst>
                                      </p:cBhvr>
                                      <p:to>
                                        <p:strVal val="visible"/>
                                      </p:to>
                                    </p:set>
                                    <p:anim calcmode="lin" valueType="num">
                                      <p:cBhvr additive="base">
                                        <p:cTn id="7" dur="500" fill="hold"/>
                                        <p:tgtEl>
                                          <p:spTgt spid="732164"/>
                                        </p:tgtEl>
                                        <p:attrNameLst>
                                          <p:attrName>ppt_x</p:attrName>
                                        </p:attrNameLst>
                                      </p:cBhvr>
                                      <p:tavLst>
                                        <p:tav tm="0">
                                          <p:val>
                                            <p:strVal val="0-#ppt_w/2"/>
                                          </p:val>
                                        </p:tav>
                                        <p:tav tm="100000">
                                          <p:val>
                                            <p:strVal val="#ppt_x"/>
                                          </p:val>
                                        </p:tav>
                                      </p:tavLst>
                                    </p:anim>
                                    <p:anim calcmode="lin" valueType="num">
                                      <p:cBhvr additive="base">
                                        <p:cTn id="8" dur="500" fill="hold"/>
                                        <p:tgtEl>
                                          <p:spTgt spid="732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6149"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6150" name="Rectangle 4"/>
          <p:cNvSpPr>
            <a:spLocks noGrp="1" noChangeArrowheads="1"/>
          </p:cNvSpPr>
          <p:nvPr>
            <p:ph type="title"/>
          </p:nvPr>
        </p:nvSpPr>
        <p:spPr>
          <a:xfrm>
            <a:off x="685800" y="381000"/>
            <a:ext cx="7772400" cy="609600"/>
          </a:xfrm>
          <a:noFill/>
        </p:spPr>
        <p:txBody>
          <a:bodyPr lIns="90488" tIns="44450" rIns="90488" bIns="44450" anchor="b"/>
          <a:lstStyle/>
          <a:p>
            <a:r>
              <a:rPr lang="en-US" sz="3600" smtClean="0"/>
              <a:t>Example:  Model 1</a:t>
            </a:r>
          </a:p>
        </p:txBody>
      </p:sp>
      <p:sp>
        <p:nvSpPr>
          <p:cNvPr id="6151" name="Rectangle 5"/>
          <p:cNvSpPr>
            <a:spLocks noChangeArrowheads="1"/>
          </p:cNvSpPr>
          <p:nvPr/>
        </p:nvSpPr>
        <p:spPr bwMode="auto">
          <a:xfrm>
            <a:off x="161925" y="1219200"/>
            <a:ext cx="8296275" cy="912813"/>
          </a:xfrm>
          <a:prstGeom prst="rect">
            <a:avLst/>
          </a:prstGeom>
          <a:noFill/>
          <a:ln w="9525">
            <a:noFill/>
            <a:miter lim="800000"/>
            <a:headEnd/>
            <a:tailEnd/>
          </a:ln>
        </p:spPr>
        <p:txBody>
          <a:bodyPr lIns="90488" tIns="44450" rIns="90488" bIns="44450">
            <a:spAutoFit/>
          </a:bodyPr>
          <a:lstStyle/>
          <a:p>
            <a:pPr algn="l" eaLnBrk="0" hangingPunct="0"/>
            <a:r>
              <a:rPr lang="en-US" sz="2600"/>
              <a:t>B)  What is the average number of customers in line?</a:t>
            </a:r>
            <a:endParaRPr lang="en-US" sz="2800">
              <a:latin typeface="Times New Roman" pitchFamily="18" charset="0"/>
            </a:endParaRPr>
          </a:p>
          <a:p>
            <a:pPr algn="l" eaLnBrk="0" hangingPunct="0"/>
            <a:endParaRPr lang="en-US" sz="2800">
              <a:latin typeface="Times New Roman" pitchFamily="18" charset="0"/>
            </a:endParaRPr>
          </a:p>
        </p:txBody>
      </p:sp>
      <p:graphicFrame>
        <p:nvGraphicFramePr>
          <p:cNvPr id="734214" name="Object 6"/>
          <p:cNvGraphicFramePr>
            <a:graphicFrameLocks/>
          </p:cNvGraphicFramePr>
          <p:nvPr/>
        </p:nvGraphicFramePr>
        <p:xfrm>
          <a:off x="1128713" y="1905000"/>
          <a:ext cx="7189787" cy="1447800"/>
        </p:xfrm>
        <a:graphic>
          <a:graphicData uri="http://schemas.openxmlformats.org/presentationml/2006/ole">
            <mc:AlternateContent xmlns:mc="http://schemas.openxmlformats.org/markup-compatibility/2006">
              <mc:Choice xmlns:v="urn:schemas-microsoft-com:vml" Requires="v">
                <p:oleObj spid="_x0000_s6154" name="Equation" r:id="rId4" imgW="2184120" imgH="444240" progId="Equation.3">
                  <p:embed/>
                </p:oleObj>
              </mc:Choice>
              <mc:Fallback>
                <p:oleObj name="Equation" r:id="rId4" imgW="2184120" imgH="444240" progId="Equation.3">
                  <p:embed/>
                  <p:pic>
                    <p:nvPicPr>
                      <p:cNvPr id="0" name="Object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713" y="1905000"/>
                        <a:ext cx="7189787" cy="1447800"/>
                      </a:xfrm>
                      <a:prstGeom prst="rect">
                        <a:avLst/>
                      </a:prstGeom>
                      <a:solidFill>
                        <a:srgbClr val="D6FBCE"/>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sp>
        <p:nvSpPr>
          <p:cNvPr id="734215" name="Rectangle 7"/>
          <p:cNvSpPr>
            <a:spLocks noChangeArrowheads="1"/>
          </p:cNvSpPr>
          <p:nvPr/>
        </p:nvSpPr>
        <p:spPr bwMode="auto">
          <a:xfrm>
            <a:off x="85725" y="3810000"/>
            <a:ext cx="8753475" cy="882650"/>
          </a:xfrm>
          <a:prstGeom prst="rect">
            <a:avLst/>
          </a:prstGeom>
          <a:noFill/>
          <a:ln w="9525">
            <a:noFill/>
            <a:miter lim="800000"/>
            <a:headEnd/>
            <a:tailEnd/>
          </a:ln>
        </p:spPr>
        <p:txBody>
          <a:bodyPr lIns="90488" tIns="44450" rIns="90488" bIns="44450">
            <a:spAutoFit/>
          </a:bodyPr>
          <a:lstStyle/>
          <a:p>
            <a:pPr marL="517525" indent="-517525" algn="l" eaLnBrk="0" hangingPunct="0"/>
            <a:r>
              <a:rPr lang="en-US" sz="2600"/>
              <a:t>C)  What is the average number of customers in the system?</a:t>
            </a:r>
            <a:endParaRPr lang="en-US" sz="2800">
              <a:latin typeface="Times New Roman" pitchFamily="18" charset="0"/>
            </a:endParaRPr>
          </a:p>
        </p:txBody>
      </p:sp>
      <p:graphicFrame>
        <p:nvGraphicFramePr>
          <p:cNvPr id="734216" name="Object 8"/>
          <p:cNvGraphicFramePr>
            <a:graphicFrameLocks/>
          </p:cNvGraphicFramePr>
          <p:nvPr/>
        </p:nvGraphicFramePr>
        <p:xfrm>
          <a:off x="1593850" y="4779963"/>
          <a:ext cx="5727700" cy="1412875"/>
        </p:xfrm>
        <a:graphic>
          <a:graphicData uri="http://schemas.openxmlformats.org/presentationml/2006/ole">
            <mc:AlternateContent xmlns:mc="http://schemas.openxmlformats.org/markup-compatibility/2006">
              <mc:Choice xmlns:v="urn:schemas-microsoft-com:vml" Requires="v">
                <p:oleObj spid="_x0000_s6155" name="Equation" r:id="rId6" imgW="1498320" imgH="431640" progId="Equation.3">
                  <p:embed/>
                </p:oleObj>
              </mc:Choice>
              <mc:Fallback>
                <p:oleObj name="Equation" r:id="rId6" imgW="1498320" imgH="431640" progId="Equation.3">
                  <p:embed/>
                  <p:pic>
                    <p:nvPicPr>
                      <p:cNvPr id="0" name="Object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3850" y="4779963"/>
                        <a:ext cx="5727700" cy="1412875"/>
                      </a:xfrm>
                      <a:prstGeom prst="rect">
                        <a:avLst/>
                      </a:prstGeom>
                      <a:solidFill>
                        <a:srgbClr val="D6FBCE"/>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34214"/>
                                        </p:tgtEl>
                                        <p:attrNameLst>
                                          <p:attrName>style.visibility</p:attrName>
                                        </p:attrNameLst>
                                      </p:cBhvr>
                                      <p:to>
                                        <p:strVal val="visible"/>
                                      </p:to>
                                    </p:set>
                                    <p:anim calcmode="lin" valueType="num">
                                      <p:cBhvr additive="base">
                                        <p:cTn id="7" dur="500" fill="hold"/>
                                        <p:tgtEl>
                                          <p:spTgt spid="734214"/>
                                        </p:tgtEl>
                                        <p:attrNameLst>
                                          <p:attrName>ppt_x</p:attrName>
                                        </p:attrNameLst>
                                      </p:cBhvr>
                                      <p:tavLst>
                                        <p:tav tm="0">
                                          <p:val>
                                            <p:strVal val="0-#ppt_w/2"/>
                                          </p:val>
                                        </p:tav>
                                        <p:tav tm="100000">
                                          <p:val>
                                            <p:strVal val="#ppt_x"/>
                                          </p:val>
                                        </p:tav>
                                      </p:tavLst>
                                    </p:anim>
                                    <p:anim calcmode="lin" valueType="num">
                                      <p:cBhvr additive="base">
                                        <p:cTn id="8" dur="500" fill="hold"/>
                                        <p:tgtEl>
                                          <p:spTgt spid="7342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34215"/>
                                        </p:tgtEl>
                                        <p:attrNameLst>
                                          <p:attrName>style.visibility</p:attrName>
                                        </p:attrNameLst>
                                      </p:cBhvr>
                                      <p:to>
                                        <p:strVal val="visible"/>
                                      </p:to>
                                    </p:set>
                                    <p:anim calcmode="lin" valueType="num">
                                      <p:cBhvr additive="base">
                                        <p:cTn id="13" dur="500" fill="hold"/>
                                        <p:tgtEl>
                                          <p:spTgt spid="734215"/>
                                        </p:tgtEl>
                                        <p:attrNameLst>
                                          <p:attrName>ppt_x</p:attrName>
                                        </p:attrNameLst>
                                      </p:cBhvr>
                                      <p:tavLst>
                                        <p:tav tm="0">
                                          <p:val>
                                            <p:strVal val="0-#ppt_w/2"/>
                                          </p:val>
                                        </p:tav>
                                        <p:tav tm="100000">
                                          <p:val>
                                            <p:strVal val="#ppt_x"/>
                                          </p:val>
                                        </p:tav>
                                      </p:tavLst>
                                    </p:anim>
                                    <p:anim calcmode="lin" valueType="num">
                                      <p:cBhvr additive="base">
                                        <p:cTn id="14" dur="500" fill="hold"/>
                                        <p:tgtEl>
                                          <p:spTgt spid="73421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34216"/>
                                        </p:tgtEl>
                                        <p:attrNameLst>
                                          <p:attrName>style.visibility</p:attrName>
                                        </p:attrNameLst>
                                      </p:cBhvr>
                                      <p:to>
                                        <p:strVal val="visible"/>
                                      </p:to>
                                    </p:set>
                                    <p:anim calcmode="lin" valueType="num">
                                      <p:cBhvr additive="base">
                                        <p:cTn id="19" dur="500" fill="hold"/>
                                        <p:tgtEl>
                                          <p:spTgt spid="734216"/>
                                        </p:tgtEl>
                                        <p:attrNameLst>
                                          <p:attrName>ppt_x</p:attrName>
                                        </p:attrNameLst>
                                      </p:cBhvr>
                                      <p:tavLst>
                                        <p:tav tm="0">
                                          <p:val>
                                            <p:strVal val="0-#ppt_w/2"/>
                                          </p:val>
                                        </p:tav>
                                        <p:tav tm="100000">
                                          <p:val>
                                            <p:strVal val="#ppt_x"/>
                                          </p:val>
                                        </p:tav>
                                      </p:tavLst>
                                    </p:anim>
                                    <p:anim calcmode="lin" valueType="num">
                                      <p:cBhvr additive="base">
                                        <p:cTn id="20" dur="500" fill="hold"/>
                                        <p:tgtEl>
                                          <p:spTgt spid="734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4215"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7173"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7174" name="Rectangle 4"/>
          <p:cNvSpPr>
            <a:spLocks noGrp="1" noChangeArrowheads="1"/>
          </p:cNvSpPr>
          <p:nvPr>
            <p:ph type="title"/>
          </p:nvPr>
        </p:nvSpPr>
        <p:spPr>
          <a:xfrm>
            <a:off x="685800" y="381000"/>
            <a:ext cx="7772400" cy="609600"/>
          </a:xfrm>
          <a:noFill/>
        </p:spPr>
        <p:txBody>
          <a:bodyPr lIns="90488" tIns="44450" rIns="90488" bIns="44450" anchor="b"/>
          <a:lstStyle/>
          <a:p>
            <a:r>
              <a:rPr lang="en-US" sz="3600" smtClean="0"/>
              <a:t>Example:  Model 1</a:t>
            </a:r>
          </a:p>
        </p:txBody>
      </p:sp>
      <p:sp>
        <p:nvSpPr>
          <p:cNvPr id="7175" name="Rectangle 5"/>
          <p:cNvSpPr>
            <a:spLocks noChangeArrowheads="1"/>
          </p:cNvSpPr>
          <p:nvPr/>
        </p:nvSpPr>
        <p:spPr bwMode="auto">
          <a:xfrm>
            <a:off x="542925" y="1295400"/>
            <a:ext cx="6681788" cy="485775"/>
          </a:xfrm>
          <a:prstGeom prst="rect">
            <a:avLst/>
          </a:prstGeom>
          <a:noFill/>
          <a:ln w="9525">
            <a:noFill/>
            <a:miter lim="800000"/>
            <a:headEnd/>
            <a:tailEnd/>
          </a:ln>
        </p:spPr>
        <p:txBody>
          <a:bodyPr wrap="none" lIns="90488" tIns="44450" rIns="90488" bIns="44450">
            <a:spAutoFit/>
          </a:bodyPr>
          <a:lstStyle/>
          <a:p>
            <a:pPr algn="l" eaLnBrk="0" hangingPunct="0"/>
            <a:r>
              <a:rPr lang="en-US" sz="2600"/>
              <a:t>D)  What is the average waiting time in line?</a:t>
            </a:r>
            <a:endParaRPr lang="en-US" sz="2800">
              <a:latin typeface="Times New Roman" pitchFamily="18" charset="0"/>
            </a:endParaRPr>
          </a:p>
        </p:txBody>
      </p:sp>
      <p:graphicFrame>
        <p:nvGraphicFramePr>
          <p:cNvPr id="736262" name="Object 6"/>
          <p:cNvGraphicFramePr>
            <a:graphicFrameLocks/>
          </p:cNvGraphicFramePr>
          <p:nvPr/>
        </p:nvGraphicFramePr>
        <p:xfrm>
          <a:off x="587375" y="1955800"/>
          <a:ext cx="7739063" cy="1652588"/>
        </p:xfrm>
        <a:graphic>
          <a:graphicData uri="http://schemas.openxmlformats.org/presentationml/2006/ole">
            <mc:AlternateContent xmlns:mc="http://schemas.openxmlformats.org/markup-compatibility/2006">
              <mc:Choice xmlns:v="urn:schemas-microsoft-com:vml" Requires="v">
                <p:oleObj spid="_x0000_s7178" name="Equation" r:id="rId4" imgW="1879560" imgH="406080" progId="Equation.3">
                  <p:embed/>
                </p:oleObj>
              </mc:Choice>
              <mc:Fallback>
                <p:oleObj name="Equation" r:id="rId4" imgW="1879560" imgH="406080" progId="Equation.3">
                  <p:embed/>
                  <p:pic>
                    <p:nvPicPr>
                      <p:cNvPr id="0" name="Object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375" y="1955800"/>
                        <a:ext cx="7739063" cy="1652588"/>
                      </a:xfrm>
                      <a:prstGeom prst="rect">
                        <a:avLst/>
                      </a:prstGeom>
                      <a:solidFill>
                        <a:srgbClr val="D6FBCE"/>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sp>
        <p:nvSpPr>
          <p:cNvPr id="736263" name="Rectangle 7"/>
          <p:cNvSpPr>
            <a:spLocks noChangeArrowheads="1"/>
          </p:cNvSpPr>
          <p:nvPr/>
        </p:nvSpPr>
        <p:spPr bwMode="auto">
          <a:xfrm>
            <a:off x="542925" y="4359275"/>
            <a:ext cx="6446838" cy="485775"/>
          </a:xfrm>
          <a:prstGeom prst="rect">
            <a:avLst/>
          </a:prstGeom>
          <a:noFill/>
          <a:ln w="9525">
            <a:noFill/>
            <a:miter lim="800000"/>
            <a:headEnd/>
            <a:tailEnd/>
          </a:ln>
        </p:spPr>
        <p:txBody>
          <a:bodyPr wrap="none" lIns="90488" tIns="44450" rIns="90488" bIns="44450">
            <a:spAutoFit/>
          </a:bodyPr>
          <a:lstStyle/>
          <a:p>
            <a:pPr algn="l" eaLnBrk="0" hangingPunct="0"/>
            <a:r>
              <a:rPr lang="en-US" sz="2600"/>
              <a:t>E)  What is the average time in the system?</a:t>
            </a:r>
            <a:endParaRPr lang="en-US" sz="2800">
              <a:latin typeface="Times New Roman" pitchFamily="18" charset="0"/>
            </a:endParaRPr>
          </a:p>
        </p:txBody>
      </p:sp>
      <p:graphicFrame>
        <p:nvGraphicFramePr>
          <p:cNvPr id="736264" name="Object 8"/>
          <p:cNvGraphicFramePr>
            <a:graphicFrameLocks/>
          </p:cNvGraphicFramePr>
          <p:nvPr/>
        </p:nvGraphicFramePr>
        <p:xfrm>
          <a:off x="1311275" y="4953000"/>
          <a:ext cx="6138863" cy="1371600"/>
        </p:xfrm>
        <a:graphic>
          <a:graphicData uri="http://schemas.openxmlformats.org/presentationml/2006/ole">
            <mc:AlternateContent xmlns:mc="http://schemas.openxmlformats.org/markup-compatibility/2006">
              <mc:Choice xmlns:v="urn:schemas-microsoft-com:vml" Requires="v">
                <p:oleObj spid="_x0000_s7179" name="Equation" r:id="rId6" imgW="1612800" imgH="393480" progId="Equation.3">
                  <p:embed/>
                </p:oleObj>
              </mc:Choice>
              <mc:Fallback>
                <p:oleObj name="Equation" r:id="rId6" imgW="1612800" imgH="393480" progId="Equation.3">
                  <p:embed/>
                  <p:pic>
                    <p:nvPicPr>
                      <p:cNvPr id="0" name="Object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275" y="4953000"/>
                        <a:ext cx="6138863" cy="1371600"/>
                      </a:xfrm>
                      <a:prstGeom prst="rect">
                        <a:avLst/>
                      </a:prstGeom>
                      <a:solidFill>
                        <a:srgbClr val="D6FBCE"/>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36262"/>
                                        </p:tgtEl>
                                        <p:attrNameLst>
                                          <p:attrName>style.visibility</p:attrName>
                                        </p:attrNameLst>
                                      </p:cBhvr>
                                      <p:to>
                                        <p:strVal val="visible"/>
                                      </p:to>
                                    </p:set>
                                    <p:anim calcmode="lin" valueType="num">
                                      <p:cBhvr additive="base">
                                        <p:cTn id="7" dur="500" fill="hold"/>
                                        <p:tgtEl>
                                          <p:spTgt spid="736262"/>
                                        </p:tgtEl>
                                        <p:attrNameLst>
                                          <p:attrName>ppt_x</p:attrName>
                                        </p:attrNameLst>
                                      </p:cBhvr>
                                      <p:tavLst>
                                        <p:tav tm="0">
                                          <p:val>
                                            <p:strVal val="0-#ppt_w/2"/>
                                          </p:val>
                                        </p:tav>
                                        <p:tav tm="100000">
                                          <p:val>
                                            <p:strVal val="#ppt_x"/>
                                          </p:val>
                                        </p:tav>
                                      </p:tavLst>
                                    </p:anim>
                                    <p:anim calcmode="lin" valueType="num">
                                      <p:cBhvr additive="base">
                                        <p:cTn id="8" dur="500" fill="hold"/>
                                        <p:tgtEl>
                                          <p:spTgt spid="7362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36263"/>
                                        </p:tgtEl>
                                        <p:attrNameLst>
                                          <p:attrName>style.visibility</p:attrName>
                                        </p:attrNameLst>
                                      </p:cBhvr>
                                      <p:to>
                                        <p:strVal val="visible"/>
                                      </p:to>
                                    </p:set>
                                    <p:anim calcmode="lin" valueType="num">
                                      <p:cBhvr additive="base">
                                        <p:cTn id="13" dur="500" fill="hold"/>
                                        <p:tgtEl>
                                          <p:spTgt spid="736263"/>
                                        </p:tgtEl>
                                        <p:attrNameLst>
                                          <p:attrName>ppt_x</p:attrName>
                                        </p:attrNameLst>
                                      </p:cBhvr>
                                      <p:tavLst>
                                        <p:tav tm="0">
                                          <p:val>
                                            <p:strVal val="0-#ppt_w/2"/>
                                          </p:val>
                                        </p:tav>
                                        <p:tav tm="100000">
                                          <p:val>
                                            <p:strVal val="#ppt_x"/>
                                          </p:val>
                                        </p:tav>
                                      </p:tavLst>
                                    </p:anim>
                                    <p:anim calcmode="lin" valueType="num">
                                      <p:cBhvr additive="base">
                                        <p:cTn id="14" dur="500" fill="hold"/>
                                        <p:tgtEl>
                                          <p:spTgt spid="73626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36264"/>
                                        </p:tgtEl>
                                        <p:attrNameLst>
                                          <p:attrName>style.visibility</p:attrName>
                                        </p:attrNameLst>
                                      </p:cBhvr>
                                      <p:to>
                                        <p:strVal val="visible"/>
                                      </p:to>
                                    </p:set>
                                    <p:anim calcmode="lin" valueType="num">
                                      <p:cBhvr additive="base">
                                        <p:cTn id="19" dur="500" fill="hold"/>
                                        <p:tgtEl>
                                          <p:spTgt spid="736264"/>
                                        </p:tgtEl>
                                        <p:attrNameLst>
                                          <p:attrName>ppt_x</p:attrName>
                                        </p:attrNameLst>
                                      </p:cBhvr>
                                      <p:tavLst>
                                        <p:tav tm="0">
                                          <p:val>
                                            <p:strVal val="0-#ppt_w/2"/>
                                          </p:val>
                                        </p:tav>
                                        <p:tav tm="100000">
                                          <p:val>
                                            <p:strVal val="#ppt_x"/>
                                          </p:val>
                                        </p:tav>
                                      </p:tavLst>
                                    </p:anim>
                                    <p:anim calcmode="lin" valueType="num">
                                      <p:cBhvr additive="base">
                                        <p:cTn id="20" dur="500" fill="hold"/>
                                        <p:tgtEl>
                                          <p:spTgt spid="7362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63"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8197"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8198" name="Rectangle 4"/>
          <p:cNvSpPr>
            <a:spLocks noGrp="1" noChangeArrowheads="1"/>
          </p:cNvSpPr>
          <p:nvPr>
            <p:ph type="title"/>
          </p:nvPr>
        </p:nvSpPr>
        <p:spPr>
          <a:xfrm>
            <a:off x="685800" y="304800"/>
            <a:ext cx="7772400" cy="1143000"/>
          </a:xfrm>
          <a:noFill/>
        </p:spPr>
        <p:txBody>
          <a:bodyPr lIns="90488" tIns="44450" rIns="90488" bIns="44450" anchor="t"/>
          <a:lstStyle/>
          <a:p>
            <a:r>
              <a:rPr lang="en-US" sz="3600" smtClean="0"/>
              <a:t>Example:  Model 1</a:t>
            </a:r>
          </a:p>
        </p:txBody>
      </p:sp>
      <p:sp>
        <p:nvSpPr>
          <p:cNvPr id="8199" name="Rectangle 5"/>
          <p:cNvSpPr>
            <a:spLocks noChangeArrowheads="1"/>
          </p:cNvSpPr>
          <p:nvPr/>
        </p:nvSpPr>
        <p:spPr bwMode="auto">
          <a:xfrm>
            <a:off x="533400" y="990600"/>
            <a:ext cx="8067675" cy="1279525"/>
          </a:xfrm>
          <a:prstGeom prst="rect">
            <a:avLst/>
          </a:prstGeom>
          <a:noFill/>
          <a:ln w="9525">
            <a:noFill/>
            <a:miter lim="800000"/>
            <a:headEnd/>
            <a:tailEnd/>
          </a:ln>
        </p:spPr>
        <p:txBody>
          <a:bodyPr lIns="90488" tIns="44450" rIns="90488" bIns="44450">
            <a:spAutoFit/>
          </a:bodyPr>
          <a:lstStyle/>
          <a:p>
            <a:pPr marL="457200" indent="-457200" algn="l" eaLnBrk="0" hangingPunct="0"/>
            <a:r>
              <a:rPr lang="en-US" sz="2600"/>
              <a:t>F)  What is the probability that exactly two cars will be in the system (one being served and the other waiting in line)?</a:t>
            </a:r>
          </a:p>
        </p:txBody>
      </p:sp>
      <p:graphicFrame>
        <p:nvGraphicFramePr>
          <p:cNvPr id="738310" name="Object 6"/>
          <p:cNvGraphicFramePr>
            <a:graphicFrameLocks/>
          </p:cNvGraphicFramePr>
          <p:nvPr/>
        </p:nvGraphicFramePr>
        <p:xfrm>
          <a:off x="2286000" y="2514600"/>
          <a:ext cx="3525838" cy="1666875"/>
        </p:xfrm>
        <a:graphic>
          <a:graphicData uri="http://schemas.openxmlformats.org/presentationml/2006/ole">
            <mc:AlternateContent xmlns:mc="http://schemas.openxmlformats.org/markup-compatibility/2006">
              <mc:Choice xmlns:v="urn:schemas-microsoft-com:vml" Requires="v">
                <p:oleObj spid="_x0000_s8202" name="Equation" r:id="rId4" imgW="1066680" imgH="507960" progId="Equation.3">
                  <p:embed/>
                </p:oleObj>
              </mc:Choice>
              <mc:Fallback>
                <p:oleObj name="Equation" r:id="rId4" imgW="1066680" imgH="507960" progId="Equation.3">
                  <p:embed/>
                  <p:pic>
                    <p:nvPicPr>
                      <p:cNvPr id="0" name="Object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514600"/>
                        <a:ext cx="3525838" cy="1666875"/>
                      </a:xfrm>
                      <a:prstGeom prst="rect">
                        <a:avLst/>
                      </a:prstGeom>
                      <a:solidFill>
                        <a:srgbClr val="D6FBCE"/>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graphicFrame>
        <p:nvGraphicFramePr>
          <p:cNvPr id="738311" name="Object 7"/>
          <p:cNvGraphicFramePr>
            <a:graphicFrameLocks noGrp="1"/>
          </p:cNvGraphicFramePr>
          <p:nvPr>
            <p:ph idx="1"/>
          </p:nvPr>
        </p:nvGraphicFramePr>
        <p:xfrm>
          <a:off x="2286000" y="4724400"/>
          <a:ext cx="5334000" cy="1371600"/>
        </p:xfrm>
        <a:graphic>
          <a:graphicData uri="http://schemas.openxmlformats.org/presentationml/2006/ole">
            <mc:AlternateContent xmlns:mc="http://schemas.openxmlformats.org/markup-compatibility/2006">
              <mc:Choice xmlns:v="urn:schemas-microsoft-com:vml" Requires="v">
                <p:oleObj spid="_x0000_s8203" name="Equation" r:id="rId6" imgW="1777680" imgH="457200" progId="Equation.3">
                  <p:embed/>
                </p:oleObj>
              </mc:Choice>
              <mc:Fallback>
                <p:oleObj name="Equation" r:id="rId6" imgW="1777680" imgH="457200" progId="Equation.3">
                  <p:embed/>
                  <p:pic>
                    <p:nvPicPr>
                      <p:cNvPr id="0" name="Object 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4724400"/>
                        <a:ext cx="5334000" cy="1371600"/>
                      </a:xfrm>
                      <a:prstGeom prst="rect">
                        <a:avLst/>
                      </a:prstGeom>
                      <a:solidFill>
                        <a:srgbClr val="D6FBCE"/>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38310"/>
                                        </p:tgtEl>
                                        <p:attrNameLst>
                                          <p:attrName>style.visibility</p:attrName>
                                        </p:attrNameLst>
                                      </p:cBhvr>
                                      <p:to>
                                        <p:strVal val="visible"/>
                                      </p:to>
                                    </p:set>
                                    <p:anim calcmode="lin" valueType="num">
                                      <p:cBhvr additive="base">
                                        <p:cTn id="7" dur="500" fill="hold"/>
                                        <p:tgtEl>
                                          <p:spTgt spid="738310"/>
                                        </p:tgtEl>
                                        <p:attrNameLst>
                                          <p:attrName>ppt_x</p:attrName>
                                        </p:attrNameLst>
                                      </p:cBhvr>
                                      <p:tavLst>
                                        <p:tav tm="0">
                                          <p:val>
                                            <p:strVal val="0-#ppt_w/2"/>
                                          </p:val>
                                        </p:tav>
                                        <p:tav tm="100000">
                                          <p:val>
                                            <p:strVal val="#ppt_x"/>
                                          </p:val>
                                        </p:tav>
                                      </p:tavLst>
                                    </p:anim>
                                    <p:anim calcmode="lin" valueType="num">
                                      <p:cBhvr additive="base">
                                        <p:cTn id="8" dur="500" fill="hold"/>
                                        <p:tgtEl>
                                          <p:spTgt spid="7383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38311"/>
                                        </p:tgtEl>
                                        <p:attrNameLst>
                                          <p:attrName>style.visibility</p:attrName>
                                        </p:attrNameLst>
                                      </p:cBhvr>
                                      <p:to>
                                        <p:strVal val="visible"/>
                                      </p:to>
                                    </p:set>
                                    <p:anim calcmode="lin" valueType="num">
                                      <p:cBhvr additive="base">
                                        <p:cTn id="13" dur="500" fill="hold"/>
                                        <p:tgtEl>
                                          <p:spTgt spid="738311"/>
                                        </p:tgtEl>
                                        <p:attrNameLst>
                                          <p:attrName>ppt_x</p:attrName>
                                        </p:attrNameLst>
                                      </p:cBhvr>
                                      <p:tavLst>
                                        <p:tav tm="0">
                                          <p:val>
                                            <p:strVal val="0-#ppt_w/2"/>
                                          </p:val>
                                        </p:tav>
                                        <p:tav tm="100000">
                                          <p:val>
                                            <p:strVal val="#ppt_x"/>
                                          </p:val>
                                        </p:tav>
                                      </p:tavLst>
                                    </p:anim>
                                    <p:anim calcmode="lin" valueType="num">
                                      <p:cBhvr additive="base">
                                        <p:cTn id="14" dur="500" fill="hold"/>
                                        <p:tgtEl>
                                          <p:spTgt spid="7383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2"/>
          <p:cNvSpPr>
            <a:spLocks noGrp="1"/>
          </p:cNvSpPr>
          <p:nvPr>
            <p:ph type="ftr" sz="quarter" idx="10"/>
          </p:nvPr>
        </p:nvSpPr>
        <p:spPr>
          <a:noFill/>
        </p:spPr>
        <p:txBody>
          <a:bodyPr/>
          <a:lstStyle/>
          <a:p>
            <a:r>
              <a:rPr lang="en-US" smtClean="0"/>
              <a:t>Operations  --  Prof. Juran</a:t>
            </a:r>
          </a:p>
        </p:txBody>
      </p:sp>
      <p:sp>
        <p:nvSpPr>
          <p:cNvPr id="51203" name="Slide Number Placeholder 3"/>
          <p:cNvSpPr>
            <a:spLocks noGrp="1"/>
          </p:cNvSpPr>
          <p:nvPr>
            <p:ph type="sldNum" sz="quarter" idx="11"/>
          </p:nvPr>
        </p:nvSpPr>
        <p:spPr>
          <a:noFill/>
        </p:spPr>
        <p:txBody>
          <a:bodyPr/>
          <a:lstStyle/>
          <a:p>
            <a:fld id="{91BB5DA9-DFAB-4CA5-9E74-2A7013DD42A2}" type="slidenum">
              <a:rPr lang="en-US" smtClean="0"/>
              <a:pPr/>
              <a:t>47</a:t>
            </a:fld>
            <a:endParaRPr lang="en-US" smtClean="0"/>
          </a:p>
        </p:txBody>
      </p:sp>
      <p:sp>
        <p:nvSpPr>
          <p:cNvPr id="51204" name="Rectangle 2"/>
          <p:cNvSpPr>
            <a:spLocks noGrp="1" noChangeArrowheads="1"/>
          </p:cNvSpPr>
          <p:nvPr>
            <p:ph type="title"/>
          </p:nvPr>
        </p:nvSpPr>
        <p:spPr>
          <a:xfrm>
            <a:off x="685800" y="152400"/>
            <a:ext cx="7772400" cy="1143000"/>
          </a:xfrm>
        </p:spPr>
        <p:txBody>
          <a:bodyPr/>
          <a:lstStyle/>
          <a:p>
            <a:pPr eaLnBrk="1" hangingPunct="1"/>
            <a:r>
              <a:rPr lang="en-US" smtClean="0"/>
              <a:t>M/D/1 Formulas</a:t>
            </a:r>
          </a:p>
        </p:txBody>
      </p:sp>
      <p:pic>
        <p:nvPicPr>
          <p:cNvPr id="51205" name="Picture 4"/>
          <p:cNvPicPr>
            <a:picLocks noChangeAspect="1" noChangeArrowheads="1"/>
          </p:cNvPicPr>
          <p:nvPr/>
        </p:nvPicPr>
        <p:blipFill>
          <a:blip r:embed="rId3" cstate="print"/>
          <a:srcRect/>
          <a:stretch>
            <a:fillRect/>
          </a:stretch>
        </p:blipFill>
        <p:spPr bwMode="auto">
          <a:xfrm>
            <a:off x="-1981200" y="1981200"/>
            <a:ext cx="13038138"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52227"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52228" name="Rectangle 4"/>
          <p:cNvSpPr>
            <a:spLocks noGrp="1" noChangeArrowheads="1"/>
          </p:cNvSpPr>
          <p:nvPr>
            <p:ph type="title"/>
          </p:nvPr>
        </p:nvSpPr>
        <p:spPr>
          <a:xfrm>
            <a:off x="358775" y="304800"/>
            <a:ext cx="7642225" cy="533400"/>
          </a:xfrm>
          <a:noFill/>
        </p:spPr>
        <p:txBody>
          <a:bodyPr lIns="90488" tIns="44450" rIns="90488" bIns="44450" anchor="b"/>
          <a:lstStyle/>
          <a:p>
            <a:r>
              <a:rPr lang="en-US" sz="3600" smtClean="0"/>
              <a:t>Example:  Model 2 (M/D/1)</a:t>
            </a:r>
          </a:p>
        </p:txBody>
      </p:sp>
      <p:sp>
        <p:nvSpPr>
          <p:cNvPr id="52229" name="Rectangle 5"/>
          <p:cNvSpPr>
            <a:spLocks noChangeArrowheads="1"/>
          </p:cNvSpPr>
          <p:nvPr/>
        </p:nvSpPr>
        <p:spPr bwMode="auto">
          <a:xfrm>
            <a:off x="228600" y="1235075"/>
            <a:ext cx="8599488" cy="2651125"/>
          </a:xfrm>
          <a:prstGeom prst="rect">
            <a:avLst/>
          </a:prstGeom>
          <a:noFill/>
          <a:ln w="9525">
            <a:noFill/>
            <a:miter lim="800000"/>
            <a:headEnd/>
            <a:tailEnd/>
          </a:ln>
        </p:spPr>
        <p:txBody>
          <a:bodyPr lIns="90488" tIns="44450" rIns="90488" bIns="44450">
            <a:spAutoFit/>
          </a:bodyPr>
          <a:lstStyle/>
          <a:p>
            <a:pPr algn="l" eaLnBrk="0" hangingPunct="0"/>
            <a:r>
              <a:rPr lang="en-US" sz="2800"/>
              <a:t>An automated pizza vending machine heats and </a:t>
            </a:r>
          </a:p>
          <a:p>
            <a:pPr algn="l" eaLnBrk="0" hangingPunct="0"/>
            <a:r>
              <a:rPr lang="en-US" sz="2800"/>
              <a:t>dispenses a slice of pizza in 4 minutes.</a:t>
            </a:r>
          </a:p>
          <a:p>
            <a:pPr algn="l" eaLnBrk="0" hangingPunct="0"/>
            <a:endParaRPr lang="en-US" sz="2800"/>
          </a:p>
          <a:p>
            <a:pPr algn="l" eaLnBrk="0" hangingPunct="0"/>
            <a:r>
              <a:rPr lang="en-US" sz="2800"/>
              <a:t>Customers arrive at an average rate of one every 6 minutes, with the arrival rate exhibiting a Poisson distribution.</a:t>
            </a:r>
            <a:endParaRPr lang="en-US" sz="2800">
              <a:latin typeface="Times New Roman" pitchFamily="18" charset="0"/>
            </a:endParaRPr>
          </a:p>
        </p:txBody>
      </p:sp>
      <p:sp>
        <p:nvSpPr>
          <p:cNvPr id="740358" name="Rectangle 6"/>
          <p:cNvSpPr>
            <a:spLocks noChangeArrowheads="1"/>
          </p:cNvSpPr>
          <p:nvPr/>
        </p:nvSpPr>
        <p:spPr bwMode="auto">
          <a:xfrm>
            <a:off x="304800" y="4167188"/>
            <a:ext cx="8382000" cy="2233612"/>
          </a:xfrm>
          <a:prstGeom prst="rect">
            <a:avLst/>
          </a:prstGeom>
          <a:solidFill>
            <a:srgbClr val="99CCFF"/>
          </a:solidFill>
          <a:ln w="9525">
            <a:solidFill>
              <a:schemeClr val="tx1"/>
            </a:solidFill>
            <a:miter lim="800000"/>
            <a:headEnd/>
            <a:tailEnd/>
          </a:ln>
          <a:effectLst>
            <a:outerShdw dist="107763" dir="2700000" algn="ctr" rotWithShape="0">
              <a:schemeClr val="bg2"/>
            </a:outerShdw>
          </a:effectLst>
        </p:spPr>
        <p:txBody>
          <a:bodyPr lIns="90488" tIns="44450" rIns="90488" bIns="44450">
            <a:spAutoFit/>
          </a:bodyPr>
          <a:lstStyle/>
          <a:p>
            <a:pPr algn="l" eaLnBrk="0" hangingPunct="0">
              <a:defRPr/>
            </a:pPr>
            <a:r>
              <a:rPr lang="en-US" sz="2800"/>
              <a:t>Determine:</a:t>
            </a:r>
          </a:p>
          <a:p>
            <a:pPr algn="l" eaLnBrk="0" hangingPunct="0">
              <a:defRPr/>
            </a:pPr>
            <a:endParaRPr lang="en-US" sz="2800"/>
          </a:p>
          <a:p>
            <a:pPr algn="l" eaLnBrk="0" hangingPunct="0">
              <a:defRPr/>
            </a:pPr>
            <a:r>
              <a:rPr lang="en-US" sz="2800"/>
              <a:t>A)  The average number of customers in line.</a:t>
            </a:r>
          </a:p>
          <a:p>
            <a:pPr algn="l" eaLnBrk="0" hangingPunct="0">
              <a:defRPr/>
            </a:pPr>
            <a:r>
              <a:rPr lang="en-US" sz="2800"/>
              <a:t>B)  The average total waiting time in the system.</a:t>
            </a:r>
          </a:p>
          <a:p>
            <a:pPr algn="l" eaLnBrk="0" hangingPunct="0">
              <a:defRPr/>
            </a:pPr>
            <a:endParaRPr lang="en-US" sz="2800">
              <a:latin typeface="Times New Roman" pitchFamily="18" charset="0"/>
            </a:endParaRP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40358"/>
                                        </p:tgtEl>
                                        <p:attrNameLst>
                                          <p:attrName>style.visibility</p:attrName>
                                        </p:attrNameLst>
                                      </p:cBhvr>
                                      <p:to>
                                        <p:strVal val="visible"/>
                                      </p:to>
                                    </p:set>
                                    <p:anim calcmode="lin" valueType="num">
                                      <p:cBhvr additive="base">
                                        <p:cTn id="7" dur="500" fill="hold"/>
                                        <p:tgtEl>
                                          <p:spTgt spid="740358"/>
                                        </p:tgtEl>
                                        <p:attrNameLst>
                                          <p:attrName>ppt_x</p:attrName>
                                        </p:attrNameLst>
                                      </p:cBhvr>
                                      <p:tavLst>
                                        <p:tav tm="0">
                                          <p:val>
                                            <p:strVal val="0-#ppt_w/2"/>
                                          </p:val>
                                        </p:tav>
                                        <p:tav tm="100000">
                                          <p:val>
                                            <p:strVal val="#ppt_x"/>
                                          </p:val>
                                        </p:tav>
                                      </p:tavLst>
                                    </p:anim>
                                    <p:anim calcmode="lin" valueType="num">
                                      <p:cBhvr additive="base">
                                        <p:cTn id="8" dur="500" fill="hold"/>
                                        <p:tgtEl>
                                          <p:spTgt spid="7403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58" grpId="0"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9222"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9223" name="Rectangle 4"/>
          <p:cNvSpPr>
            <a:spLocks noGrp="1" noChangeArrowheads="1"/>
          </p:cNvSpPr>
          <p:nvPr>
            <p:ph type="title"/>
          </p:nvPr>
        </p:nvSpPr>
        <p:spPr>
          <a:xfrm>
            <a:off x="685800" y="381000"/>
            <a:ext cx="7772400" cy="609600"/>
          </a:xfrm>
          <a:noFill/>
        </p:spPr>
        <p:txBody>
          <a:bodyPr lIns="90488" tIns="44450" rIns="90488" bIns="44450" anchor="b"/>
          <a:lstStyle/>
          <a:p>
            <a:r>
              <a:rPr lang="en-US" sz="3600" smtClean="0"/>
              <a:t>Example:  Model 2</a:t>
            </a:r>
          </a:p>
        </p:txBody>
      </p:sp>
      <p:sp>
        <p:nvSpPr>
          <p:cNvPr id="9224" name="Rectangle 5"/>
          <p:cNvSpPr>
            <a:spLocks noChangeArrowheads="1"/>
          </p:cNvSpPr>
          <p:nvPr/>
        </p:nvSpPr>
        <p:spPr bwMode="auto">
          <a:xfrm>
            <a:off x="619125" y="1143000"/>
            <a:ext cx="6764338" cy="485775"/>
          </a:xfrm>
          <a:prstGeom prst="rect">
            <a:avLst/>
          </a:prstGeom>
          <a:noFill/>
          <a:ln w="9525">
            <a:noFill/>
            <a:miter lim="800000"/>
            <a:headEnd/>
            <a:tailEnd/>
          </a:ln>
        </p:spPr>
        <p:txBody>
          <a:bodyPr wrap="none" lIns="90488" tIns="44450" rIns="90488" bIns="44450">
            <a:spAutoFit/>
          </a:bodyPr>
          <a:lstStyle/>
          <a:p>
            <a:pPr algn="l" eaLnBrk="0" hangingPunct="0"/>
            <a:r>
              <a:rPr lang="en-US" sz="2600"/>
              <a:t>A)  The average number of customers in line.</a:t>
            </a:r>
          </a:p>
        </p:txBody>
      </p:sp>
      <p:graphicFrame>
        <p:nvGraphicFramePr>
          <p:cNvPr id="800770" name="Object 2"/>
          <p:cNvGraphicFramePr>
            <a:graphicFrameLocks/>
          </p:cNvGraphicFramePr>
          <p:nvPr/>
        </p:nvGraphicFramePr>
        <p:xfrm>
          <a:off x="722313" y="1676400"/>
          <a:ext cx="7242175" cy="1219200"/>
        </p:xfrm>
        <a:graphic>
          <a:graphicData uri="http://schemas.openxmlformats.org/presentationml/2006/ole">
            <mc:AlternateContent xmlns:mc="http://schemas.openxmlformats.org/markup-compatibility/2006">
              <mc:Choice xmlns:v="urn:schemas-microsoft-com:vml" Requires="v">
                <p:oleObj spid="_x0000_s9230" name="Equation" r:id="rId4" imgW="2539800" imgH="444240" progId="Equation.3">
                  <p:embed/>
                </p:oleObj>
              </mc:Choice>
              <mc:Fallback>
                <p:oleObj name="Equation" r:id="rId4" imgW="2539800" imgH="44424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313" y="1676400"/>
                        <a:ext cx="7242175" cy="1219200"/>
                      </a:xfrm>
                      <a:prstGeom prst="rect">
                        <a:avLst/>
                      </a:prstGeom>
                      <a:solidFill>
                        <a:srgbClr val="99CCFF"/>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sp>
        <p:nvSpPr>
          <p:cNvPr id="742407" name="Rectangle 7"/>
          <p:cNvSpPr>
            <a:spLocks noChangeArrowheads="1"/>
          </p:cNvSpPr>
          <p:nvPr/>
        </p:nvSpPr>
        <p:spPr bwMode="auto">
          <a:xfrm>
            <a:off x="685800" y="3444875"/>
            <a:ext cx="7221538" cy="485775"/>
          </a:xfrm>
          <a:prstGeom prst="rect">
            <a:avLst/>
          </a:prstGeom>
          <a:noFill/>
          <a:ln w="9525">
            <a:noFill/>
            <a:miter lim="800000"/>
            <a:headEnd/>
            <a:tailEnd/>
          </a:ln>
        </p:spPr>
        <p:txBody>
          <a:bodyPr wrap="none" lIns="90488" tIns="44450" rIns="90488" bIns="44450">
            <a:spAutoFit/>
          </a:bodyPr>
          <a:lstStyle/>
          <a:p>
            <a:pPr algn="l" eaLnBrk="0" hangingPunct="0"/>
            <a:r>
              <a:rPr lang="en-US" sz="2600"/>
              <a:t>B)  The average total waiting time in the system.</a:t>
            </a:r>
            <a:endParaRPr lang="en-US" sz="2800"/>
          </a:p>
        </p:txBody>
      </p:sp>
      <p:graphicFrame>
        <p:nvGraphicFramePr>
          <p:cNvPr id="800771" name="Object 3"/>
          <p:cNvGraphicFramePr>
            <a:graphicFrameLocks/>
          </p:cNvGraphicFramePr>
          <p:nvPr/>
        </p:nvGraphicFramePr>
        <p:xfrm>
          <a:off x="566738" y="3948113"/>
          <a:ext cx="7631112" cy="1030287"/>
        </p:xfrm>
        <a:graphic>
          <a:graphicData uri="http://schemas.openxmlformats.org/presentationml/2006/ole">
            <mc:AlternateContent xmlns:mc="http://schemas.openxmlformats.org/markup-compatibility/2006">
              <mc:Choice xmlns:v="urn:schemas-microsoft-com:vml" Requires="v">
                <p:oleObj spid="_x0000_s9231" name="Equation" r:id="rId6" imgW="3352680" imgH="431640" progId="Equation.3">
                  <p:embed/>
                </p:oleObj>
              </mc:Choice>
              <mc:Fallback>
                <p:oleObj name="Equation" r:id="rId6" imgW="3352680" imgH="43164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6738" y="3948113"/>
                        <a:ext cx="7631112" cy="1030287"/>
                      </a:xfrm>
                      <a:prstGeom prst="rect">
                        <a:avLst/>
                      </a:prstGeom>
                      <a:solidFill>
                        <a:srgbClr val="99CCFF"/>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graphicFrame>
        <p:nvGraphicFramePr>
          <p:cNvPr id="800772" name="Object 4"/>
          <p:cNvGraphicFramePr>
            <a:graphicFrameLocks/>
          </p:cNvGraphicFramePr>
          <p:nvPr/>
        </p:nvGraphicFramePr>
        <p:xfrm>
          <a:off x="193675" y="5257800"/>
          <a:ext cx="8416925" cy="1066800"/>
        </p:xfrm>
        <a:graphic>
          <a:graphicData uri="http://schemas.openxmlformats.org/presentationml/2006/ole">
            <mc:AlternateContent xmlns:mc="http://schemas.openxmlformats.org/markup-compatibility/2006">
              <mc:Choice xmlns:v="urn:schemas-microsoft-com:vml" Requires="v">
                <p:oleObj spid="_x0000_s9232" name="Equation" r:id="rId8" imgW="3606480" imgH="419040" progId="Equation.3">
                  <p:embed/>
                </p:oleObj>
              </mc:Choice>
              <mc:Fallback>
                <p:oleObj name="Equation" r:id="rId8" imgW="3606480" imgH="41904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3675" y="5257800"/>
                        <a:ext cx="8416925" cy="1066800"/>
                      </a:xfrm>
                      <a:prstGeom prst="rect">
                        <a:avLst/>
                      </a:prstGeom>
                      <a:solidFill>
                        <a:srgbClr val="99CCFF"/>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00770"/>
                                        </p:tgtEl>
                                        <p:attrNameLst>
                                          <p:attrName>style.visibility</p:attrName>
                                        </p:attrNameLst>
                                      </p:cBhvr>
                                      <p:to>
                                        <p:strVal val="visible"/>
                                      </p:to>
                                    </p:set>
                                    <p:anim calcmode="lin" valueType="num">
                                      <p:cBhvr additive="base">
                                        <p:cTn id="7" dur="500" fill="hold"/>
                                        <p:tgtEl>
                                          <p:spTgt spid="800770"/>
                                        </p:tgtEl>
                                        <p:attrNameLst>
                                          <p:attrName>ppt_x</p:attrName>
                                        </p:attrNameLst>
                                      </p:cBhvr>
                                      <p:tavLst>
                                        <p:tav tm="0">
                                          <p:val>
                                            <p:strVal val="0-#ppt_w/2"/>
                                          </p:val>
                                        </p:tav>
                                        <p:tav tm="100000">
                                          <p:val>
                                            <p:strVal val="#ppt_x"/>
                                          </p:val>
                                        </p:tav>
                                      </p:tavLst>
                                    </p:anim>
                                    <p:anim calcmode="lin" valueType="num">
                                      <p:cBhvr additive="base">
                                        <p:cTn id="8" dur="500" fill="hold"/>
                                        <p:tgtEl>
                                          <p:spTgt spid="800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42407"/>
                                        </p:tgtEl>
                                        <p:attrNameLst>
                                          <p:attrName>style.visibility</p:attrName>
                                        </p:attrNameLst>
                                      </p:cBhvr>
                                      <p:to>
                                        <p:strVal val="visible"/>
                                      </p:to>
                                    </p:set>
                                    <p:anim calcmode="lin" valueType="num">
                                      <p:cBhvr additive="base">
                                        <p:cTn id="13" dur="500" fill="hold"/>
                                        <p:tgtEl>
                                          <p:spTgt spid="742407"/>
                                        </p:tgtEl>
                                        <p:attrNameLst>
                                          <p:attrName>ppt_x</p:attrName>
                                        </p:attrNameLst>
                                      </p:cBhvr>
                                      <p:tavLst>
                                        <p:tav tm="0">
                                          <p:val>
                                            <p:strVal val="0-#ppt_w/2"/>
                                          </p:val>
                                        </p:tav>
                                        <p:tav tm="100000">
                                          <p:val>
                                            <p:strVal val="#ppt_x"/>
                                          </p:val>
                                        </p:tav>
                                      </p:tavLst>
                                    </p:anim>
                                    <p:anim calcmode="lin" valueType="num">
                                      <p:cBhvr additive="base">
                                        <p:cTn id="14" dur="500" fill="hold"/>
                                        <p:tgtEl>
                                          <p:spTgt spid="74240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00771"/>
                                        </p:tgtEl>
                                        <p:attrNameLst>
                                          <p:attrName>style.visibility</p:attrName>
                                        </p:attrNameLst>
                                      </p:cBhvr>
                                      <p:to>
                                        <p:strVal val="visible"/>
                                      </p:to>
                                    </p:set>
                                    <p:anim calcmode="lin" valueType="num">
                                      <p:cBhvr additive="base">
                                        <p:cTn id="19" dur="500" fill="hold"/>
                                        <p:tgtEl>
                                          <p:spTgt spid="800771"/>
                                        </p:tgtEl>
                                        <p:attrNameLst>
                                          <p:attrName>ppt_x</p:attrName>
                                        </p:attrNameLst>
                                      </p:cBhvr>
                                      <p:tavLst>
                                        <p:tav tm="0">
                                          <p:val>
                                            <p:strVal val="0-#ppt_w/2"/>
                                          </p:val>
                                        </p:tav>
                                        <p:tav tm="100000">
                                          <p:val>
                                            <p:strVal val="#ppt_x"/>
                                          </p:val>
                                        </p:tav>
                                      </p:tavLst>
                                    </p:anim>
                                    <p:anim calcmode="lin" valueType="num">
                                      <p:cBhvr additive="base">
                                        <p:cTn id="20" dur="500" fill="hold"/>
                                        <p:tgtEl>
                                          <p:spTgt spid="80077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00772"/>
                                        </p:tgtEl>
                                        <p:attrNameLst>
                                          <p:attrName>style.visibility</p:attrName>
                                        </p:attrNameLst>
                                      </p:cBhvr>
                                      <p:to>
                                        <p:strVal val="visible"/>
                                      </p:to>
                                    </p:set>
                                    <p:anim calcmode="lin" valueType="num">
                                      <p:cBhvr additive="base">
                                        <p:cTn id="25" dur="500" fill="hold"/>
                                        <p:tgtEl>
                                          <p:spTgt spid="800772"/>
                                        </p:tgtEl>
                                        <p:attrNameLst>
                                          <p:attrName>ppt_x</p:attrName>
                                        </p:attrNameLst>
                                      </p:cBhvr>
                                      <p:tavLst>
                                        <p:tav tm="0">
                                          <p:val>
                                            <p:strVal val="0-#ppt_w/2"/>
                                          </p:val>
                                        </p:tav>
                                        <p:tav tm="100000">
                                          <p:val>
                                            <p:strVal val="#ppt_x"/>
                                          </p:val>
                                        </p:tav>
                                      </p:tavLst>
                                    </p:anim>
                                    <p:anim calcmode="lin" valueType="num">
                                      <p:cBhvr additive="base">
                                        <p:cTn id="26" dur="500" fill="hold"/>
                                        <p:tgtEl>
                                          <p:spTgt spid="8007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7"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2"/>
          <p:cNvSpPr>
            <a:spLocks noGrp="1"/>
          </p:cNvSpPr>
          <p:nvPr>
            <p:ph type="ftr" sz="quarter" idx="10"/>
          </p:nvPr>
        </p:nvSpPr>
        <p:spPr>
          <a:noFill/>
        </p:spPr>
        <p:txBody>
          <a:bodyPr/>
          <a:lstStyle/>
          <a:p>
            <a:r>
              <a:rPr lang="en-US" smtClean="0"/>
              <a:t>Operations  --  Prof. Juran</a:t>
            </a:r>
          </a:p>
        </p:txBody>
      </p:sp>
      <p:sp>
        <p:nvSpPr>
          <p:cNvPr id="53251" name="Slide Number Placeholder 3"/>
          <p:cNvSpPr>
            <a:spLocks noGrp="1"/>
          </p:cNvSpPr>
          <p:nvPr>
            <p:ph type="sldNum" sz="quarter" idx="11"/>
          </p:nvPr>
        </p:nvSpPr>
        <p:spPr>
          <a:noFill/>
        </p:spPr>
        <p:txBody>
          <a:bodyPr/>
          <a:lstStyle/>
          <a:p>
            <a:fld id="{9F3D6507-5AD3-4B60-B209-CE847234EC25}" type="slidenum">
              <a:rPr lang="en-US" smtClean="0"/>
              <a:pPr/>
              <a:t>50</a:t>
            </a:fld>
            <a:endParaRPr lang="en-US" smtClean="0"/>
          </a:p>
        </p:txBody>
      </p:sp>
      <p:sp>
        <p:nvSpPr>
          <p:cNvPr id="53252" name="Rectangle 2"/>
          <p:cNvSpPr>
            <a:spLocks noGrp="1" noChangeArrowheads="1"/>
          </p:cNvSpPr>
          <p:nvPr>
            <p:ph type="title"/>
          </p:nvPr>
        </p:nvSpPr>
        <p:spPr>
          <a:xfrm>
            <a:off x="685800" y="152400"/>
            <a:ext cx="7772400" cy="1143000"/>
          </a:xfrm>
        </p:spPr>
        <p:txBody>
          <a:bodyPr/>
          <a:lstStyle/>
          <a:p>
            <a:pPr eaLnBrk="1" hangingPunct="1"/>
            <a:r>
              <a:rPr lang="en-US" smtClean="0"/>
              <a:t>M/M/S Formulas</a:t>
            </a:r>
          </a:p>
        </p:txBody>
      </p:sp>
      <p:pic>
        <p:nvPicPr>
          <p:cNvPr id="53253" name="Picture 3"/>
          <p:cNvPicPr>
            <a:picLocks noChangeAspect="1" noChangeArrowheads="1"/>
          </p:cNvPicPr>
          <p:nvPr/>
        </p:nvPicPr>
        <p:blipFill>
          <a:blip r:embed="rId3" cstate="print"/>
          <a:srcRect/>
          <a:stretch>
            <a:fillRect/>
          </a:stretch>
        </p:blipFill>
        <p:spPr bwMode="auto">
          <a:xfrm>
            <a:off x="-1600200" y="1538288"/>
            <a:ext cx="12192000" cy="2465387"/>
          </a:xfrm>
          <a:prstGeom prst="rect">
            <a:avLst/>
          </a:prstGeom>
          <a:noFill/>
          <a:ln w="9525">
            <a:noFill/>
            <a:miter lim="800000"/>
            <a:headEnd/>
            <a:tailEnd/>
          </a:ln>
        </p:spPr>
      </p:pic>
      <p:pic>
        <p:nvPicPr>
          <p:cNvPr id="53254" name="Picture 4"/>
          <p:cNvPicPr>
            <a:picLocks noChangeAspect="1" noChangeArrowheads="1"/>
          </p:cNvPicPr>
          <p:nvPr/>
        </p:nvPicPr>
        <p:blipFill>
          <a:blip r:embed="rId4" cstate="print"/>
          <a:srcRect/>
          <a:stretch>
            <a:fillRect/>
          </a:stretch>
        </p:blipFill>
        <p:spPr bwMode="auto">
          <a:xfrm>
            <a:off x="609600" y="4276725"/>
            <a:ext cx="10744200" cy="447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54275"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54276" name="Rectangle 4"/>
          <p:cNvSpPr>
            <a:spLocks noGrp="1" noChangeArrowheads="1"/>
          </p:cNvSpPr>
          <p:nvPr>
            <p:ph type="title"/>
          </p:nvPr>
        </p:nvSpPr>
        <p:spPr>
          <a:xfrm>
            <a:off x="990600" y="381000"/>
            <a:ext cx="7086600" cy="609600"/>
          </a:xfrm>
          <a:noFill/>
        </p:spPr>
        <p:txBody>
          <a:bodyPr lIns="90488" tIns="44450" rIns="90488" bIns="44450" anchor="b"/>
          <a:lstStyle/>
          <a:p>
            <a:r>
              <a:rPr lang="en-US" sz="3600" smtClean="0"/>
              <a:t>Example:  Model 3 (</a:t>
            </a:r>
            <a:r>
              <a:rPr lang="en-US" sz="3600" i="1" smtClean="0"/>
              <a:t>M</a:t>
            </a:r>
            <a:r>
              <a:rPr lang="en-US" sz="3600" smtClean="0"/>
              <a:t>/</a:t>
            </a:r>
            <a:r>
              <a:rPr lang="en-US" sz="3600" i="1" smtClean="0"/>
              <a:t>M</a:t>
            </a:r>
            <a:r>
              <a:rPr lang="en-US" sz="3600" smtClean="0"/>
              <a:t>/2)</a:t>
            </a:r>
          </a:p>
        </p:txBody>
      </p:sp>
      <p:sp>
        <p:nvSpPr>
          <p:cNvPr id="54277" name="Rectangle 5"/>
          <p:cNvSpPr>
            <a:spLocks noChangeArrowheads="1"/>
          </p:cNvSpPr>
          <p:nvPr/>
        </p:nvSpPr>
        <p:spPr bwMode="auto">
          <a:xfrm>
            <a:off x="609600" y="1219200"/>
            <a:ext cx="8077200" cy="2279650"/>
          </a:xfrm>
          <a:prstGeom prst="rect">
            <a:avLst/>
          </a:prstGeom>
          <a:noFill/>
          <a:ln w="9525">
            <a:noFill/>
            <a:miter lim="800000"/>
            <a:headEnd/>
            <a:tailEnd/>
          </a:ln>
        </p:spPr>
        <p:txBody>
          <a:bodyPr lIns="90488" tIns="44450" rIns="90488" bIns="44450">
            <a:spAutoFit/>
          </a:bodyPr>
          <a:lstStyle/>
          <a:p>
            <a:pPr marL="228600" indent="-228600" algn="l" eaLnBrk="0" hangingPunct="0"/>
            <a:r>
              <a:rPr lang="en-US"/>
              <a:t>Recall the Model 1 example:</a:t>
            </a:r>
          </a:p>
          <a:p>
            <a:pPr marL="228600" indent="-228600" algn="l" eaLnBrk="0" hangingPunct="0">
              <a:buFontTx/>
              <a:buChar char="•"/>
            </a:pPr>
            <a:r>
              <a:rPr lang="en-US"/>
              <a:t>Drive-up window at a fast food restaurant.</a:t>
            </a:r>
          </a:p>
          <a:p>
            <a:pPr marL="228600" indent="-228600" algn="l" eaLnBrk="0" hangingPunct="0">
              <a:buFontTx/>
              <a:buChar char="•"/>
            </a:pPr>
            <a:r>
              <a:rPr lang="en-US"/>
              <a:t>Customers arrive at the rate of 25 per hour.</a:t>
            </a:r>
          </a:p>
          <a:p>
            <a:pPr marL="228600" indent="-228600" algn="l" eaLnBrk="0" hangingPunct="0">
              <a:buFontTx/>
              <a:buChar char="•"/>
            </a:pPr>
            <a:r>
              <a:rPr lang="en-US"/>
              <a:t>The employee can serve one customer every two minutes.</a:t>
            </a:r>
          </a:p>
          <a:p>
            <a:pPr marL="228600" indent="-228600" algn="l" eaLnBrk="0" hangingPunct="0">
              <a:buFontTx/>
              <a:buChar char="•"/>
            </a:pPr>
            <a:r>
              <a:rPr lang="en-US"/>
              <a:t>Assume Poisson arrival and exponential service rates.</a:t>
            </a:r>
          </a:p>
        </p:txBody>
      </p:sp>
      <p:sp>
        <p:nvSpPr>
          <p:cNvPr id="744454" name="Rectangle 6"/>
          <p:cNvSpPr>
            <a:spLocks noChangeArrowheads="1"/>
          </p:cNvSpPr>
          <p:nvPr/>
        </p:nvSpPr>
        <p:spPr bwMode="auto">
          <a:xfrm>
            <a:off x="533400" y="3962400"/>
            <a:ext cx="8001000" cy="1806575"/>
          </a:xfrm>
          <a:prstGeom prst="rect">
            <a:avLst/>
          </a:prstGeom>
          <a:solidFill>
            <a:srgbClr val="CC99FF"/>
          </a:solidFill>
          <a:ln w="9525">
            <a:solidFill>
              <a:schemeClr val="tx1"/>
            </a:solidFill>
            <a:miter lim="800000"/>
            <a:headEnd/>
            <a:tailEnd/>
          </a:ln>
          <a:effectLst>
            <a:outerShdw dist="107763" dir="2700000" algn="ctr" rotWithShape="0">
              <a:schemeClr val="bg2"/>
            </a:outerShdw>
          </a:effectLst>
        </p:spPr>
        <p:txBody>
          <a:bodyPr lIns="90488" tIns="44450" rIns="90488" bIns="44450">
            <a:spAutoFit/>
          </a:bodyPr>
          <a:lstStyle/>
          <a:p>
            <a:pPr algn="l" eaLnBrk="0" hangingPunct="0">
              <a:defRPr/>
            </a:pPr>
            <a:r>
              <a:rPr lang="en-US" sz="2800"/>
              <a:t>If an identical window (and an identically trained server) were added, what would the effects be on the average number of cars in the system and  the total time customers wait before being served?</a:t>
            </a:r>
            <a:r>
              <a:rPr lang="en-US" sz="2600"/>
              <a:t> </a:t>
            </a:r>
          </a:p>
        </p:txBody>
      </p:sp>
    </p:spTree>
  </p:cSld>
  <p:clrMapOvr>
    <a:masterClrMapping/>
  </p:clrMapOvr>
  <p:transition>
    <p:pull dir="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10246"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10247" name="Rectangle 4"/>
          <p:cNvSpPr>
            <a:spLocks noGrp="1" noChangeArrowheads="1"/>
          </p:cNvSpPr>
          <p:nvPr>
            <p:ph type="title"/>
          </p:nvPr>
        </p:nvSpPr>
        <p:spPr>
          <a:xfrm>
            <a:off x="1295400" y="381000"/>
            <a:ext cx="6575425" cy="457200"/>
          </a:xfrm>
          <a:noFill/>
        </p:spPr>
        <p:txBody>
          <a:bodyPr lIns="90488" tIns="44450" rIns="90488" bIns="44450" anchor="b"/>
          <a:lstStyle/>
          <a:p>
            <a:r>
              <a:rPr lang="en-US" sz="3600" smtClean="0"/>
              <a:t>Example:  Model 3</a:t>
            </a:r>
          </a:p>
        </p:txBody>
      </p:sp>
      <p:sp>
        <p:nvSpPr>
          <p:cNvPr id="10248" name="Rectangle 5"/>
          <p:cNvSpPr>
            <a:spLocks noChangeArrowheads="1"/>
          </p:cNvSpPr>
          <p:nvPr/>
        </p:nvSpPr>
        <p:spPr bwMode="auto">
          <a:xfrm>
            <a:off x="609600" y="838200"/>
            <a:ext cx="6129338" cy="515938"/>
          </a:xfrm>
          <a:prstGeom prst="rect">
            <a:avLst/>
          </a:prstGeom>
          <a:noFill/>
          <a:ln w="9525">
            <a:noFill/>
            <a:miter lim="800000"/>
            <a:headEnd/>
            <a:tailEnd/>
          </a:ln>
        </p:spPr>
        <p:txBody>
          <a:bodyPr wrap="none" lIns="90488" tIns="44450" rIns="90488" bIns="44450">
            <a:spAutoFit/>
          </a:bodyPr>
          <a:lstStyle/>
          <a:p>
            <a:pPr algn="l" eaLnBrk="0" hangingPunct="0"/>
            <a:r>
              <a:rPr lang="en-US" sz="2800"/>
              <a:t>Average number of cars in the system</a:t>
            </a:r>
            <a:endParaRPr lang="en-US" sz="2800">
              <a:latin typeface="Times New Roman" pitchFamily="18" charset="0"/>
            </a:endParaRPr>
          </a:p>
        </p:txBody>
      </p:sp>
      <p:graphicFrame>
        <p:nvGraphicFramePr>
          <p:cNvPr id="746502" name="Object 6"/>
          <p:cNvGraphicFramePr>
            <a:graphicFrameLocks/>
          </p:cNvGraphicFramePr>
          <p:nvPr/>
        </p:nvGraphicFramePr>
        <p:xfrm>
          <a:off x="457200" y="1408113"/>
          <a:ext cx="8248650" cy="1182687"/>
        </p:xfrm>
        <a:graphic>
          <a:graphicData uri="http://schemas.openxmlformats.org/presentationml/2006/ole">
            <mc:AlternateContent xmlns:mc="http://schemas.openxmlformats.org/markup-compatibility/2006">
              <mc:Choice xmlns:v="urn:schemas-microsoft-com:vml" Requires="v">
                <p:oleObj spid="_x0000_s10254" name="Equation" r:id="rId4" imgW="3149280" imgH="457200" progId="Equation.3">
                  <p:embed/>
                </p:oleObj>
              </mc:Choice>
              <mc:Fallback>
                <p:oleObj name="Equation" r:id="rId4" imgW="3149280" imgH="457200" progId="Equation.3">
                  <p:embed/>
                  <p:pic>
                    <p:nvPicPr>
                      <p:cNvPr id="0" name="Object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408113"/>
                        <a:ext cx="8248650" cy="1182687"/>
                      </a:xfrm>
                      <a:prstGeom prst="rect">
                        <a:avLst/>
                      </a:prstGeom>
                      <a:solidFill>
                        <a:schemeClr val="bg1"/>
                      </a:solidFill>
                      <a:ln w="9525">
                        <a:solidFill>
                          <a:srgbClr val="FF0000"/>
                        </a:solidFill>
                        <a:miter lim="800000"/>
                        <a:headEnd/>
                        <a:tailEnd/>
                      </a:ln>
                      <a:effectLst>
                        <a:outerShdw dist="107763" dir="2700000" algn="ctr" rotWithShape="0">
                          <a:schemeClr val="bg2"/>
                        </a:outerShdw>
                      </a:effectLst>
                    </p:spPr>
                  </p:pic>
                </p:oleObj>
              </mc:Fallback>
            </mc:AlternateContent>
          </a:graphicData>
        </a:graphic>
      </p:graphicFrame>
      <p:graphicFrame>
        <p:nvGraphicFramePr>
          <p:cNvPr id="746503" name="Object 7"/>
          <p:cNvGraphicFramePr>
            <a:graphicFrameLocks/>
          </p:cNvGraphicFramePr>
          <p:nvPr/>
        </p:nvGraphicFramePr>
        <p:xfrm>
          <a:off x="1905000" y="2819400"/>
          <a:ext cx="5092700" cy="1198563"/>
        </p:xfrm>
        <a:graphic>
          <a:graphicData uri="http://schemas.openxmlformats.org/presentationml/2006/ole">
            <mc:AlternateContent xmlns:mc="http://schemas.openxmlformats.org/markup-compatibility/2006">
              <mc:Choice xmlns:v="urn:schemas-microsoft-com:vml" Requires="v">
                <p:oleObj spid="_x0000_s10255" name="Equation" r:id="rId6" imgW="1904760" imgH="419040" progId="Equation.3">
                  <p:embed/>
                </p:oleObj>
              </mc:Choice>
              <mc:Fallback>
                <p:oleObj name="Equation" r:id="rId6" imgW="1904760" imgH="419040" progId="Equation.3">
                  <p:embed/>
                  <p:pic>
                    <p:nvPicPr>
                      <p:cNvPr id="0" name="Object 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2819400"/>
                        <a:ext cx="5092700" cy="1198563"/>
                      </a:xfrm>
                      <a:prstGeom prst="rect">
                        <a:avLst/>
                      </a:prstGeom>
                      <a:solidFill>
                        <a:schemeClr val="bg1"/>
                      </a:solidFill>
                      <a:ln w="9525">
                        <a:solidFill>
                          <a:srgbClr val="FF0000"/>
                        </a:solidFill>
                        <a:miter lim="800000"/>
                        <a:headEnd/>
                        <a:tailEnd/>
                      </a:ln>
                      <a:effectLst>
                        <a:outerShdw dist="107763" dir="2700000" algn="ctr" rotWithShape="0">
                          <a:schemeClr val="bg2"/>
                        </a:outerShdw>
                      </a:effectLst>
                    </p:spPr>
                  </p:pic>
                </p:oleObj>
              </mc:Fallback>
            </mc:AlternateContent>
          </a:graphicData>
        </a:graphic>
      </p:graphicFrame>
      <p:sp>
        <p:nvSpPr>
          <p:cNvPr id="746504" name="Rectangle 8"/>
          <p:cNvSpPr>
            <a:spLocks noChangeArrowheads="1"/>
          </p:cNvSpPr>
          <p:nvPr/>
        </p:nvSpPr>
        <p:spPr bwMode="auto">
          <a:xfrm>
            <a:off x="533400" y="4495800"/>
            <a:ext cx="7439025" cy="515938"/>
          </a:xfrm>
          <a:prstGeom prst="rect">
            <a:avLst/>
          </a:prstGeom>
          <a:noFill/>
          <a:ln w="9525">
            <a:noFill/>
            <a:miter lim="800000"/>
            <a:headEnd/>
            <a:tailEnd/>
          </a:ln>
        </p:spPr>
        <p:txBody>
          <a:bodyPr wrap="none" lIns="90488" tIns="44450" rIns="90488" bIns="44450">
            <a:spAutoFit/>
          </a:bodyPr>
          <a:lstStyle/>
          <a:p>
            <a:pPr algn="l" eaLnBrk="0" hangingPunct="0"/>
            <a:r>
              <a:rPr lang="en-US" sz="2800"/>
              <a:t>Total time customers wait before being served</a:t>
            </a:r>
            <a:endParaRPr lang="en-US" sz="2800">
              <a:latin typeface="Times New Roman" pitchFamily="18" charset="0"/>
            </a:endParaRPr>
          </a:p>
        </p:txBody>
      </p:sp>
      <p:graphicFrame>
        <p:nvGraphicFramePr>
          <p:cNvPr id="746505" name="Object 9"/>
          <p:cNvGraphicFramePr>
            <a:graphicFrameLocks/>
          </p:cNvGraphicFramePr>
          <p:nvPr/>
        </p:nvGraphicFramePr>
        <p:xfrm>
          <a:off x="520700" y="5046663"/>
          <a:ext cx="8256588" cy="1031875"/>
        </p:xfrm>
        <a:graphic>
          <a:graphicData uri="http://schemas.openxmlformats.org/presentationml/2006/ole">
            <mc:AlternateContent xmlns:mc="http://schemas.openxmlformats.org/markup-compatibility/2006">
              <mc:Choice xmlns:v="urn:schemas-microsoft-com:vml" Requires="v">
                <p:oleObj spid="_x0000_s10256" name="Equation" r:id="rId8" imgW="3619440" imgH="444240" progId="Equation.3">
                  <p:embed/>
                </p:oleObj>
              </mc:Choice>
              <mc:Fallback>
                <p:oleObj name="Equation" r:id="rId8" imgW="3619440" imgH="444240" progId="Equation.3">
                  <p:embed/>
                  <p:pic>
                    <p:nvPicPr>
                      <p:cNvPr id="0" name="Object 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0700" y="5046663"/>
                        <a:ext cx="8256588" cy="1031875"/>
                      </a:xfrm>
                      <a:prstGeom prst="rect">
                        <a:avLst/>
                      </a:prstGeom>
                      <a:solidFill>
                        <a:schemeClr val="bg1"/>
                      </a:solidFill>
                      <a:ln w="9525">
                        <a:solidFill>
                          <a:srgbClr val="FF0000"/>
                        </a:solidFill>
                        <a:miter lim="800000"/>
                        <a:headEnd/>
                        <a:tailEnd/>
                      </a:ln>
                      <a:effectLst>
                        <a:outerShdw dist="107763" dir="2700000" algn="ctr" rotWithShape="0">
                          <a:schemeClr val="bg2"/>
                        </a:outerShdw>
                      </a:effectLst>
                    </p:spPr>
                  </p:pic>
                </p:oleObj>
              </mc:Fallback>
            </mc:AlternateContent>
          </a:graphicData>
        </a:graphic>
      </p:graphicFrame>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46502"/>
                                        </p:tgtEl>
                                        <p:attrNameLst>
                                          <p:attrName>style.visibility</p:attrName>
                                        </p:attrNameLst>
                                      </p:cBhvr>
                                      <p:to>
                                        <p:strVal val="visible"/>
                                      </p:to>
                                    </p:set>
                                    <p:anim calcmode="lin" valueType="num">
                                      <p:cBhvr additive="base">
                                        <p:cTn id="7" dur="500" fill="hold"/>
                                        <p:tgtEl>
                                          <p:spTgt spid="746502"/>
                                        </p:tgtEl>
                                        <p:attrNameLst>
                                          <p:attrName>ppt_x</p:attrName>
                                        </p:attrNameLst>
                                      </p:cBhvr>
                                      <p:tavLst>
                                        <p:tav tm="0">
                                          <p:val>
                                            <p:strVal val="0-#ppt_w/2"/>
                                          </p:val>
                                        </p:tav>
                                        <p:tav tm="100000">
                                          <p:val>
                                            <p:strVal val="#ppt_x"/>
                                          </p:val>
                                        </p:tav>
                                      </p:tavLst>
                                    </p:anim>
                                    <p:anim calcmode="lin" valueType="num">
                                      <p:cBhvr additive="base">
                                        <p:cTn id="8" dur="500" fill="hold"/>
                                        <p:tgtEl>
                                          <p:spTgt spid="74650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46503"/>
                                        </p:tgtEl>
                                        <p:attrNameLst>
                                          <p:attrName>style.visibility</p:attrName>
                                        </p:attrNameLst>
                                      </p:cBhvr>
                                      <p:to>
                                        <p:strVal val="visible"/>
                                      </p:to>
                                    </p:set>
                                    <p:anim calcmode="lin" valueType="num">
                                      <p:cBhvr additive="base">
                                        <p:cTn id="13" dur="500" fill="hold"/>
                                        <p:tgtEl>
                                          <p:spTgt spid="746503"/>
                                        </p:tgtEl>
                                        <p:attrNameLst>
                                          <p:attrName>ppt_x</p:attrName>
                                        </p:attrNameLst>
                                      </p:cBhvr>
                                      <p:tavLst>
                                        <p:tav tm="0">
                                          <p:val>
                                            <p:strVal val="0-#ppt_w/2"/>
                                          </p:val>
                                        </p:tav>
                                        <p:tav tm="100000">
                                          <p:val>
                                            <p:strVal val="#ppt_x"/>
                                          </p:val>
                                        </p:tav>
                                      </p:tavLst>
                                    </p:anim>
                                    <p:anim calcmode="lin" valueType="num">
                                      <p:cBhvr additive="base">
                                        <p:cTn id="14" dur="500" fill="hold"/>
                                        <p:tgtEl>
                                          <p:spTgt spid="74650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46504"/>
                                        </p:tgtEl>
                                        <p:attrNameLst>
                                          <p:attrName>style.visibility</p:attrName>
                                        </p:attrNameLst>
                                      </p:cBhvr>
                                      <p:to>
                                        <p:strVal val="visible"/>
                                      </p:to>
                                    </p:set>
                                    <p:anim calcmode="lin" valueType="num">
                                      <p:cBhvr additive="base">
                                        <p:cTn id="19" dur="500" fill="hold"/>
                                        <p:tgtEl>
                                          <p:spTgt spid="746504"/>
                                        </p:tgtEl>
                                        <p:attrNameLst>
                                          <p:attrName>ppt_x</p:attrName>
                                        </p:attrNameLst>
                                      </p:cBhvr>
                                      <p:tavLst>
                                        <p:tav tm="0">
                                          <p:val>
                                            <p:strVal val="0-#ppt_w/2"/>
                                          </p:val>
                                        </p:tav>
                                        <p:tav tm="100000">
                                          <p:val>
                                            <p:strVal val="#ppt_x"/>
                                          </p:val>
                                        </p:tav>
                                      </p:tavLst>
                                    </p:anim>
                                    <p:anim calcmode="lin" valueType="num">
                                      <p:cBhvr additive="base">
                                        <p:cTn id="20" dur="500" fill="hold"/>
                                        <p:tgtEl>
                                          <p:spTgt spid="74650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46505"/>
                                        </p:tgtEl>
                                        <p:attrNameLst>
                                          <p:attrName>style.visibility</p:attrName>
                                        </p:attrNameLst>
                                      </p:cBhvr>
                                      <p:to>
                                        <p:strVal val="visible"/>
                                      </p:to>
                                    </p:set>
                                    <p:anim calcmode="lin" valueType="num">
                                      <p:cBhvr additive="base">
                                        <p:cTn id="25" dur="500" fill="hold"/>
                                        <p:tgtEl>
                                          <p:spTgt spid="746505"/>
                                        </p:tgtEl>
                                        <p:attrNameLst>
                                          <p:attrName>ppt_x</p:attrName>
                                        </p:attrNameLst>
                                      </p:cBhvr>
                                      <p:tavLst>
                                        <p:tav tm="0">
                                          <p:val>
                                            <p:strVal val="0-#ppt_w/2"/>
                                          </p:val>
                                        </p:tav>
                                        <p:tav tm="100000">
                                          <p:val>
                                            <p:strVal val="#ppt_x"/>
                                          </p:val>
                                        </p:tav>
                                      </p:tavLst>
                                    </p:anim>
                                    <p:anim calcmode="lin" valueType="num">
                                      <p:cBhvr additive="base">
                                        <p:cTn id="26" dur="500" fill="hold"/>
                                        <p:tgtEl>
                                          <p:spTgt spid="7465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6504"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1"/>
          <p:cNvSpPr>
            <a:spLocks noGrp="1"/>
          </p:cNvSpPr>
          <p:nvPr>
            <p:ph type="ftr" sz="quarter" idx="10"/>
          </p:nvPr>
        </p:nvSpPr>
        <p:spPr>
          <a:noFill/>
        </p:spPr>
        <p:txBody>
          <a:bodyPr/>
          <a:lstStyle/>
          <a:p>
            <a:r>
              <a:rPr lang="en-US" smtClean="0"/>
              <a:t>Operations  --  Prof. Juran</a:t>
            </a:r>
          </a:p>
        </p:txBody>
      </p:sp>
      <p:sp>
        <p:nvSpPr>
          <p:cNvPr id="55299" name="Slide Number Placeholder 2"/>
          <p:cNvSpPr>
            <a:spLocks noGrp="1"/>
          </p:cNvSpPr>
          <p:nvPr>
            <p:ph type="sldNum" sz="quarter" idx="11"/>
          </p:nvPr>
        </p:nvSpPr>
        <p:spPr>
          <a:noFill/>
        </p:spPr>
        <p:txBody>
          <a:bodyPr/>
          <a:lstStyle/>
          <a:p>
            <a:fld id="{791DFCEB-82F0-4157-AE87-D348177D37F8}" type="slidenum">
              <a:rPr lang="en-US" smtClean="0"/>
              <a:pPr/>
              <a:t>53</a:t>
            </a:fld>
            <a:endParaRPr lang="en-US" smtClean="0"/>
          </a:p>
        </p:txBody>
      </p:sp>
      <p:sp>
        <p:nvSpPr>
          <p:cNvPr id="55300" name="Text Box 2"/>
          <p:cNvSpPr txBox="1">
            <a:spLocks noChangeArrowheads="1"/>
          </p:cNvSpPr>
          <p:nvPr/>
        </p:nvSpPr>
        <p:spPr bwMode="auto">
          <a:xfrm>
            <a:off x="1989138" y="233363"/>
            <a:ext cx="4892675" cy="519112"/>
          </a:xfrm>
          <a:prstGeom prst="rect">
            <a:avLst/>
          </a:prstGeom>
          <a:noFill/>
          <a:ln w="9525" algn="ctr">
            <a:noFill/>
            <a:miter lim="800000"/>
            <a:headEnd/>
            <a:tailEnd/>
          </a:ln>
        </p:spPr>
        <p:txBody>
          <a:bodyPr wrap="none">
            <a:spAutoFit/>
          </a:bodyPr>
          <a:lstStyle/>
          <a:p>
            <a:r>
              <a:rPr lang="en-US" sz="2800" i="1"/>
              <a:t>M</a:t>
            </a:r>
            <a:r>
              <a:rPr lang="en-US" sz="2800"/>
              <a:t>/</a:t>
            </a:r>
            <a:r>
              <a:rPr lang="en-US" sz="2800" i="1"/>
              <a:t>M</a:t>
            </a:r>
            <a:r>
              <a:rPr lang="en-US" sz="2800"/>
              <a:t>/</a:t>
            </a:r>
            <a:r>
              <a:rPr lang="en-US" sz="2800" i="1"/>
              <a:t>s</a:t>
            </a:r>
            <a:r>
              <a:rPr lang="en-US" sz="2800"/>
              <a:t> Calculator  (Mms.xls)</a:t>
            </a:r>
          </a:p>
        </p:txBody>
      </p:sp>
      <p:pic>
        <p:nvPicPr>
          <p:cNvPr id="55301" name="Picture 3"/>
          <p:cNvPicPr>
            <a:picLocks noChangeAspect="1" noChangeArrowheads="1"/>
          </p:cNvPicPr>
          <p:nvPr/>
        </p:nvPicPr>
        <p:blipFill>
          <a:blip r:embed="rId3" cstate="print"/>
          <a:srcRect/>
          <a:stretch>
            <a:fillRect/>
          </a:stretch>
        </p:blipFill>
        <p:spPr bwMode="auto">
          <a:xfrm>
            <a:off x="1724025" y="993775"/>
            <a:ext cx="5695950" cy="4870450"/>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3"/>
          <p:cNvSpPr>
            <a:spLocks noGrp="1"/>
          </p:cNvSpPr>
          <p:nvPr>
            <p:ph type="ftr" sz="quarter" idx="10"/>
          </p:nvPr>
        </p:nvSpPr>
        <p:spPr>
          <a:noFill/>
        </p:spPr>
        <p:txBody>
          <a:bodyPr/>
          <a:lstStyle/>
          <a:p>
            <a:r>
              <a:rPr lang="en-US" smtClean="0"/>
              <a:t>Operations  --  Prof. Juran</a:t>
            </a:r>
          </a:p>
        </p:txBody>
      </p:sp>
      <p:sp>
        <p:nvSpPr>
          <p:cNvPr id="56323" name="Slide Number Placeholder 4"/>
          <p:cNvSpPr>
            <a:spLocks noGrp="1"/>
          </p:cNvSpPr>
          <p:nvPr>
            <p:ph type="sldNum" sz="quarter" idx="11"/>
          </p:nvPr>
        </p:nvSpPr>
        <p:spPr>
          <a:noFill/>
        </p:spPr>
        <p:txBody>
          <a:bodyPr/>
          <a:lstStyle/>
          <a:p>
            <a:fld id="{EE1D9824-5777-414F-88A8-698980395FA9}" type="slidenum">
              <a:rPr lang="en-US" smtClean="0"/>
              <a:pPr/>
              <a:t>54</a:t>
            </a:fld>
            <a:endParaRPr lang="en-US" smtClean="0"/>
          </a:p>
        </p:txBody>
      </p:sp>
      <p:sp>
        <p:nvSpPr>
          <p:cNvPr id="56324" name="Rectangle 2"/>
          <p:cNvSpPr>
            <a:spLocks noGrp="1" noChangeArrowheads="1"/>
          </p:cNvSpPr>
          <p:nvPr>
            <p:ph type="title"/>
          </p:nvPr>
        </p:nvSpPr>
        <p:spPr>
          <a:xfrm>
            <a:off x="206375" y="838200"/>
            <a:ext cx="8785225" cy="457200"/>
          </a:xfrm>
        </p:spPr>
        <p:txBody>
          <a:bodyPr/>
          <a:lstStyle/>
          <a:p>
            <a:r>
              <a:rPr lang="en-US" sz="3600" smtClean="0"/>
              <a:t>Finite Queuing: Model 4</a:t>
            </a:r>
          </a:p>
        </p:txBody>
      </p:sp>
      <p:pic>
        <p:nvPicPr>
          <p:cNvPr id="56325" name="Picture 3"/>
          <p:cNvPicPr>
            <a:picLocks noChangeAspect="1" noChangeArrowheads="1"/>
          </p:cNvPicPr>
          <p:nvPr/>
        </p:nvPicPr>
        <p:blipFill>
          <a:blip r:embed="rId3" cstate="print"/>
          <a:srcRect/>
          <a:stretch>
            <a:fillRect/>
          </a:stretch>
        </p:blipFill>
        <p:spPr bwMode="auto">
          <a:xfrm>
            <a:off x="152400" y="1905000"/>
            <a:ext cx="9601200" cy="3114675"/>
          </a:xfrm>
          <a:prstGeom prst="rect">
            <a:avLst/>
          </a:prstGeom>
          <a:noFill/>
          <a:ln w="9525">
            <a:noFill/>
            <a:miter lim="800000"/>
            <a:headEnd/>
            <a:tailEnd/>
          </a:ln>
        </p:spPr>
      </p:pic>
    </p:spTree>
  </p:cSld>
  <p:clrMapOvr>
    <a:masterClrMapping/>
  </p:clrMapOvr>
  <p:transition>
    <p:strips/>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3"/>
          <p:cNvSpPr>
            <a:spLocks noGrp="1"/>
          </p:cNvSpPr>
          <p:nvPr>
            <p:ph type="ftr" sz="quarter" idx="10"/>
          </p:nvPr>
        </p:nvSpPr>
        <p:spPr>
          <a:noFill/>
        </p:spPr>
        <p:txBody>
          <a:bodyPr/>
          <a:lstStyle/>
          <a:p>
            <a:r>
              <a:rPr lang="en-US" smtClean="0"/>
              <a:t>Operations  --  Prof. Juran</a:t>
            </a:r>
          </a:p>
        </p:txBody>
      </p:sp>
      <p:sp>
        <p:nvSpPr>
          <p:cNvPr id="57347" name="Slide Number Placeholder 4"/>
          <p:cNvSpPr>
            <a:spLocks noGrp="1"/>
          </p:cNvSpPr>
          <p:nvPr>
            <p:ph type="sldNum" sz="quarter" idx="11"/>
          </p:nvPr>
        </p:nvSpPr>
        <p:spPr>
          <a:noFill/>
        </p:spPr>
        <p:txBody>
          <a:bodyPr/>
          <a:lstStyle/>
          <a:p>
            <a:fld id="{79DE80C9-01CC-45F8-8684-28BB0DFB5E7C}" type="slidenum">
              <a:rPr lang="en-US" smtClean="0"/>
              <a:pPr/>
              <a:t>55</a:t>
            </a:fld>
            <a:endParaRPr lang="en-US" smtClean="0"/>
          </a:p>
        </p:txBody>
      </p:sp>
      <p:pic>
        <p:nvPicPr>
          <p:cNvPr id="57348" name="Picture 2"/>
          <p:cNvPicPr>
            <a:picLocks noChangeAspect="1" noChangeArrowheads="1"/>
          </p:cNvPicPr>
          <p:nvPr/>
        </p:nvPicPr>
        <p:blipFill>
          <a:blip r:embed="rId3" cstate="print"/>
          <a:srcRect/>
          <a:stretch>
            <a:fillRect/>
          </a:stretch>
        </p:blipFill>
        <p:spPr bwMode="auto">
          <a:xfrm>
            <a:off x="0" y="1425575"/>
            <a:ext cx="9144000" cy="3298825"/>
          </a:xfrm>
          <a:prstGeom prst="rect">
            <a:avLst/>
          </a:prstGeom>
          <a:noFill/>
          <a:ln w="9525">
            <a:noFill/>
            <a:miter lim="800000"/>
            <a:headEnd/>
            <a:tailEnd/>
          </a:ln>
        </p:spPr>
      </p:pic>
    </p:spTree>
  </p:cSld>
  <p:clrMapOvr>
    <a:masterClrMapping/>
  </p:clrMapOvr>
  <p:transition>
    <p:strips/>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58371"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58372" name="Rectangle 4"/>
          <p:cNvSpPr>
            <a:spLocks noChangeArrowheads="1"/>
          </p:cNvSpPr>
          <p:nvPr/>
        </p:nvSpPr>
        <p:spPr bwMode="auto">
          <a:xfrm>
            <a:off x="762000" y="990600"/>
            <a:ext cx="7467600" cy="3378200"/>
          </a:xfrm>
          <a:prstGeom prst="rect">
            <a:avLst/>
          </a:prstGeom>
          <a:noFill/>
          <a:ln w="9525">
            <a:noFill/>
            <a:miter lim="800000"/>
            <a:headEnd/>
            <a:tailEnd/>
          </a:ln>
        </p:spPr>
        <p:txBody>
          <a:bodyPr>
            <a:spAutoFit/>
          </a:bodyPr>
          <a:lstStyle/>
          <a:p>
            <a:pPr algn="l"/>
            <a:r>
              <a:rPr lang="en-US">
                <a:cs typeface="Times New Roman" pitchFamily="18" charset="0"/>
              </a:rPr>
              <a:t>The copy center of an electronics firm has four copy machines that are all serviced by a single technician.</a:t>
            </a:r>
          </a:p>
          <a:p>
            <a:pPr algn="l" eaLnBrk="0" hangingPunct="0"/>
            <a:endParaRPr lang="en-US">
              <a:cs typeface="Times New Roman" pitchFamily="18" charset="0"/>
            </a:endParaRPr>
          </a:p>
          <a:p>
            <a:pPr algn="l" eaLnBrk="0" hangingPunct="0"/>
            <a:r>
              <a:rPr lang="en-US">
                <a:cs typeface="Times New Roman" pitchFamily="18" charset="0"/>
              </a:rPr>
              <a:t>Every two hours, on average, the machines require adjustment.  The technician spends an average of 10 minutes per machine when adjustment is required.</a:t>
            </a:r>
          </a:p>
          <a:p>
            <a:pPr algn="l" eaLnBrk="0" hangingPunct="0"/>
            <a:endParaRPr lang="en-US">
              <a:cs typeface="Times New Roman" pitchFamily="18" charset="0"/>
            </a:endParaRPr>
          </a:p>
          <a:p>
            <a:pPr algn="l" eaLnBrk="0" hangingPunct="0"/>
            <a:r>
              <a:rPr lang="en-US">
                <a:cs typeface="Times New Roman" pitchFamily="18" charset="0"/>
              </a:rPr>
              <a:t>Assuming Poisson arrivals and exponential service, how many machines are “down” (on average)?</a:t>
            </a:r>
            <a:r>
              <a:rPr lang="en-US"/>
              <a:t> </a:t>
            </a:r>
          </a:p>
        </p:txBody>
      </p:sp>
    </p:spTree>
  </p:cSld>
  <p:clrMapOvr>
    <a:masterClrMapping/>
  </p:clrMapOvr>
  <p:transition>
    <p:pull dir="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a:p>
        </p:txBody>
      </p:sp>
      <p:sp>
        <p:nvSpPr>
          <p:cNvPr id="11268"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753668" name="Rectangle 4"/>
          <p:cNvSpPr>
            <a:spLocks noChangeArrowheads="1"/>
          </p:cNvSpPr>
          <p:nvPr/>
        </p:nvSpPr>
        <p:spPr bwMode="auto">
          <a:xfrm>
            <a:off x="3605213" y="3233738"/>
            <a:ext cx="9144000" cy="0"/>
          </a:xfrm>
          <a:prstGeom prst="rect">
            <a:avLst/>
          </a:prstGeom>
          <a:noFill/>
          <a:ln w="9525">
            <a:noFill/>
            <a:miter lim="800000"/>
            <a:headEnd/>
            <a:tailEnd/>
          </a:ln>
          <a:effectLst>
            <a:outerShdw dist="107763" dir="2700000" algn="ctr" rotWithShape="0">
              <a:schemeClr val="bg2"/>
            </a:outerShdw>
          </a:effectLst>
        </p:spPr>
        <p:txBody>
          <a:bodyPr>
            <a:spAutoFit/>
          </a:bodyPr>
          <a:lstStyle/>
          <a:p>
            <a:pPr>
              <a:defRPr/>
            </a:pPr>
            <a:endParaRPr lang="en-US"/>
          </a:p>
        </p:txBody>
      </p:sp>
      <p:sp>
        <p:nvSpPr>
          <p:cNvPr id="11270" name="Rectangle 5"/>
          <p:cNvSpPr>
            <a:spLocks noChangeArrowheads="1"/>
          </p:cNvSpPr>
          <p:nvPr/>
        </p:nvSpPr>
        <p:spPr bwMode="auto">
          <a:xfrm>
            <a:off x="685800" y="914400"/>
            <a:ext cx="7485063" cy="1549400"/>
          </a:xfrm>
          <a:prstGeom prst="rect">
            <a:avLst/>
          </a:prstGeom>
          <a:noFill/>
          <a:ln w="9525">
            <a:noFill/>
            <a:miter lim="800000"/>
            <a:headEnd/>
            <a:tailEnd/>
          </a:ln>
        </p:spPr>
        <p:txBody>
          <a:bodyPr wrap="none" lIns="90488" tIns="44450" rIns="90488" bIns="44450">
            <a:spAutoFit/>
          </a:bodyPr>
          <a:lstStyle/>
          <a:p>
            <a:pPr algn="l" eaLnBrk="0" hangingPunct="0"/>
            <a:r>
              <a:rPr lang="en-US" i="1"/>
              <a:t>N</a:t>
            </a:r>
            <a:r>
              <a:rPr lang="en-US"/>
              <a:t>, the number of machines in the population = 4</a:t>
            </a:r>
          </a:p>
          <a:p>
            <a:pPr algn="l" eaLnBrk="0" hangingPunct="0"/>
            <a:r>
              <a:rPr lang="en-US" i="1"/>
              <a:t>M</a:t>
            </a:r>
            <a:r>
              <a:rPr lang="en-US"/>
              <a:t>, the number of repair people = 1</a:t>
            </a:r>
          </a:p>
          <a:p>
            <a:pPr algn="l" eaLnBrk="0" hangingPunct="0"/>
            <a:r>
              <a:rPr lang="en-US" i="1"/>
              <a:t>T</a:t>
            </a:r>
            <a:r>
              <a:rPr lang="en-US"/>
              <a:t>, the time required to service a machine = 10 minutes</a:t>
            </a:r>
          </a:p>
          <a:p>
            <a:pPr algn="l" eaLnBrk="0" hangingPunct="0"/>
            <a:r>
              <a:rPr lang="en-US" i="1"/>
              <a:t>U</a:t>
            </a:r>
            <a:r>
              <a:rPr lang="en-US"/>
              <a:t>, the average time between service = 2 hours</a:t>
            </a:r>
          </a:p>
        </p:txBody>
      </p:sp>
      <p:graphicFrame>
        <p:nvGraphicFramePr>
          <p:cNvPr id="11266" name="Object 6">
            <a:hlinkClick r:id="" action="ppaction://ole?verb=0"/>
          </p:cNvPr>
          <p:cNvGraphicFramePr>
            <a:graphicFrameLocks noGrp="1"/>
          </p:cNvGraphicFramePr>
          <p:nvPr>
            <p:ph sz="half" idx="2"/>
          </p:nvPr>
        </p:nvGraphicFramePr>
        <p:xfrm>
          <a:off x="1874838" y="2819400"/>
          <a:ext cx="4602162" cy="750888"/>
        </p:xfrm>
        <a:graphic>
          <a:graphicData uri="http://schemas.openxmlformats.org/presentationml/2006/ole">
            <mc:AlternateContent xmlns:mc="http://schemas.openxmlformats.org/markup-compatibility/2006">
              <mc:Choice xmlns:v="urn:schemas-microsoft-com:vml" Requires="v">
                <p:oleObj spid="_x0000_s11270" name="Equation" r:id="rId4" imgW="2412720" imgH="393480" progId="Equation.3">
                  <p:embed/>
                </p:oleObj>
              </mc:Choice>
              <mc:Fallback>
                <p:oleObj name="Equation" r:id="rId4" imgW="2412720" imgH="393480" progId="Equation.3">
                  <p:embed/>
                  <p:pic>
                    <p:nvPicPr>
                      <p:cNvPr id="0" name="Object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4838" y="2819400"/>
                        <a:ext cx="4602162" cy="750888"/>
                      </a:xfrm>
                      <a:prstGeom prst="rect">
                        <a:avLst/>
                      </a:prstGeom>
                      <a:solidFill>
                        <a:srgbClr val="D6FBCE"/>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sp>
        <p:nvSpPr>
          <p:cNvPr id="753671" name="Rectangle 7"/>
          <p:cNvSpPr>
            <a:spLocks noChangeArrowheads="1"/>
          </p:cNvSpPr>
          <p:nvPr/>
        </p:nvSpPr>
        <p:spPr bwMode="auto">
          <a:xfrm>
            <a:off x="1371600" y="4191000"/>
            <a:ext cx="6030913" cy="463550"/>
          </a:xfrm>
          <a:prstGeom prst="rect">
            <a:avLst/>
          </a:prstGeom>
          <a:solidFill>
            <a:srgbClr val="D6FBCE"/>
          </a:solidFill>
          <a:ln w="9525">
            <a:solidFill>
              <a:schemeClr val="tx1"/>
            </a:solidFill>
            <a:miter lim="800000"/>
            <a:headEnd/>
            <a:tailEnd/>
          </a:ln>
          <a:effectLst>
            <a:outerShdw dist="107763" dir="2700000" algn="ctr" rotWithShape="0">
              <a:schemeClr val="bg2"/>
            </a:outerShdw>
          </a:effectLst>
        </p:spPr>
        <p:txBody>
          <a:bodyPr wrap="none" lIns="90488" tIns="44450" rIns="90488" bIns="44450">
            <a:spAutoFit/>
          </a:bodyPr>
          <a:lstStyle/>
          <a:p>
            <a:pPr algn="l" eaLnBrk="0" hangingPunct="0">
              <a:defRPr/>
            </a:pPr>
            <a:r>
              <a:rPr lang="en-US"/>
              <a:t>From Table TN7.12, F = .980 (Interpolation)</a:t>
            </a:r>
          </a:p>
        </p:txBody>
      </p:sp>
    </p:spTree>
  </p:cSld>
  <p:clrMapOvr>
    <a:masterClrMapping/>
  </p:clrMapOvr>
  <p:transition>
    <p:pull dir="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1"/>
          <p:cNvSpPr>
            <a:spLocks noGrp="1"/>
          </p:cNvSpPr>
          <p:nvPr>
            <p:ph type="ftr" sz="quarter" idx="10"/>
          </p:nvPr>
        </p:nvSpPr>
        <p:spPr>
          <a:noFill/>
        </p:spPr>
        <p:txBody>
          <a:bodyPr/>
          <a:lstStyle/>
          <a:p>
            <a:r>
              <a:rPr lang="en-US" smtClean="0"/>
              <a:t>Operations  --  Prof. Juran</a:t>
            </a:r>
          </a:p>
        </p:txBody>
      </p:sp>
      <p:sp>
        <p:nvSpPr>
          <p:cNvPr id="59395" name="Slide Number Placeholder 2"/>
          <p:cNvSpPr>
            <a:spLocks noGrp="1"/>
          </p:cNvSpPr>
          <p:nvPr>
            <p:ph type="sldNum" sz="quarter" idx="11"/>
          </p:nvPr>
        </p:nvSpPr>
        <p:spPr>
          <a:noFill/>
        </p:spPr>
        <p:txBody>
          <a:bodyPr/>
          <a:lstStyle/>
          <a:p>
            <a:fld id="{0619979E-3117-4568-A955-2D9DAC9D96ED}" type="slidenum">
              <a:rPr lang="en-US" smtClean="0"/>
              <a:pPr/>
              <a:t>58</a:t>
            </a:fld>
            <a:endParaRPr lang="en-US" smtClean="0"/>
          </a:p>
        </p:txBody>
      </p:sp>
      <p:pic>
        <p:nvPicPr>
          <p:cNvPr id="59396" name="Picture 2"/>
          <p:cNvPicPr>
            <a:picLocks noChangeAspect="1" noChangeArrowheads="1"/>
          </p:cNvPicPr>
          <p:nvPr/>
        </p:nvPicPr>
        <p:blipFill>
          <a:blip r:embed="rId3" cstate="print"/>
          <a:srcRect/>
          <a:stretch>
            <a:fillRect/>
          </a:stretch>
        </p:blipFill>
        <p:spPr bwMode="auto">
          <a:xfrm>
            <a:off x="685800" y="1143000"/>
            <a:ext cx="10210800" cy="2670175"/>
          </a:xfrm>
          <a:prstGeom prst="rect">
            <a:avLst/>
          </a:prstGeom>
          <a:noFill/>
          <a:ln w="9525">
            <a:noFill/>
            <a:miter lim="800000"/>
            <a:headEnd/>
            <a:tailEnd/>
          </a:ln>
        </p:spPr>
      </p:pic>
      <p:sp>
        <p:nvSpPr>
          <p:cNvPr id="59397" name="Text Box 3"/>
          <p:cNvSpPr txBox="1">
            <a:spLocks noChangeArrowheads="1"/>
          </p:cNvSpPr>
          <p:nvPr/>
        </p:nvSpPr>
        <p:spPr bwMode="auto">
          <a:xfrm>
            <a:off x="828675" y="4876800"/>
            <a:ext cx="6953250" cy="457200"/>
          </a:xfrm>
          <a:prstGeom prst="rect">
            <a:avLst/>
          </a:prstGeom>
          <a:solidFill>
            <a:schemeClr val="bg1"/>
          </a:solidFill>
          <a:ln w="9525" algn="ctr">
            <a:noFill/>
            <a:miter lim="800000"/>
            <a:headEnd/>
            <a:tailEnd/>
          </a:ln>
        </p:spPr>
        <p:txBody>
          <a:bodyPr wrap="none">
            <a:spAutoFit/>
          </a:bodyPr>
          <a:lstStyle/>
          <a:p>
            <a:r>
              <a:rPr lang="en-US"/>
              <a:t>Note: TN7 uses </a:t>
            </a:r>
            <a:r>
              <a:rPr lang="en-US" i="1"/>
              <a:t>L</a:t>
            </a:r>
            <a:r>
              <a:rPr lang="en-US"/>
              <a:t> instead of </a:t>
            </a:r>
            <a:r>
              <a:rPr lang="en-US" i="1"/>
              <a:t>L</a:t>
            </a:r>
            <a:r>
              <a:rPr lang="en-US" i="1" baseline="-25000"/>
              <a:t>q</a:t>
            </a:r>
            <a:r>
              <a:rPr lang="en-US"/>
              <a:t>, and </a:t>
            </a:r>
            <a:r>
              <a:rPr lang="en-US" i="1"/>
              <a:t>H</a:t>
            </a:r>
            <a:r>
              <a:rPr lang="en-US"/>
              <a:t> instead of </a:t>
            </a:r>
            <a:r>
              <a:rPr lang="en-US" i="1"/>
              <a:t>L</a:t>
            </a:r>
            <a:r>
              <a:rPr lang="en-US" i="1" baseline="-25000"/>
              <a:t>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oter Placeholder 2"/>
          <p:cNvSpPr>
            <a:spLocks noGrp="1"/>
          </p:cNvSpPr>
          <p:nvPr>
            <p:ph type="ftr" sz="quarter" idx="10"/>
          </p:nvPr>
        </p:nvSpPr>
        <p:spPr>
          <a:noFill/>
        </p:spPr>
        <p:txBody>
          <a:bodyPr/>
          <a:lstStyle/>
          <a:p>
            <a:r>
              <a:rPr lang="en-US" smtClean="0"/>
              <a:t>Operations  --  Prof. Juran</a:t>
            </a:r>
          </a:p>
        </p:txBody>
      </p:sp>
      <p:sp>
        <p:nvSpPr>
          <p:cNvPr id="60419" name="Slide Number Placeholder 3"/>
          <p:cNvSpPr>
            <a:spLocks noGrp="1"/>
          </p:cNvSpPr>
          <p:nvPr>
            <p:ph type="sldNum" sz="quarter" idx="11"/>
          </p:nvPr>
        </p:nvSpPr>
        <p:spPr>
          <a:noFill/>
        </p:spPr>
        <p:txBody>
          <a:bodyPr/>
          <a:lstStyle/>
          <a:p>
            <a:fld id="{5B8A15A8-40B8-40B2-998C-FF07FFE6A3D4}" type="slidenum">
              <a:rPr lang="en-US" smtClean="0"/>
              <a:pPr/>
              <a:t>59</a:t>
            </a:fld>
            <a:endParaRPr lang="en-US" smtClean="0"/>
          </a:p>
        </p:txBody>
      </p:sp>
      <p:sp>
        <p:nvSpPr>
          <p:cNvPr id="60420"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60421" name="Rectangle 3"/>
          <p:cNvSpPr>
            <a:spLocks noGrp="1" noChangeArrowheads="1"/>
          </p:cNvSpPr>
          <p:nvPr>
            <p:ph type="title"/>
          </p:nvPr>
        </p:nvSpPr>
        <p:spPr/>
        <p:txBody>
          <a:bodyPr/>
          <a:lstStyle/>
          <a:p>
            <a:pPr eaLnBrk="1" hangingPunct="1"/>
            <a:r>
              <a:rPr lang="en-US" smtClean="0"/>
              <a:t>Example: Airport Security</a:t>
            </a:r>
          </a:p>
        </p:txBody>
      </p:sp>
      <p:sp>
        <p:nvSpPr>
          <p:cNvPr id="60422" name="Rectangle 4"/>
          <p:cNvSpPr>
            <a:spLocks noChangeArrowheads="1"/>
          </p:cNvSpPr>
          <p:nvPr/>
        </p:nvSpPr>
        <p:spPr bwMode="auto">
          <a:xfrm>
            <a:off x="685800" y="1752600"/>
            <a:ext cx="7696200" cy="4054475"/>
          </a:xfrm>
          <a:prstGeom prst="rect">
            <a:avLst/>
          </a:prstGeom>
          <a:noFill/>
          <a:ln w="9525">
            <a:noFill/>
            <a:miter lim="800000"/>
            <a:headEnd/>
            <a:tailEnd/>
          </a:ln>
        </p:spPr>
        <p:txBody>
          <a:bodyPr>
            <a:spAutoFit/>
          </a:bodyPr>
          <a:lstStyle/>
          <a:p>
            <a:pPr algn="l"/>
            <a:r>
              <a:rPr lang="en-US" sz="2000">
                <a:ea typeface="MS Mincho" pitchFamily="49" charset="-128"/>
              </a:rPr>
              <a:t>Each airline passenger and his or her luggage must be checked to determine whether he or she is carrying weapons onto the airplane. Suppose that at Gotham City Airport, an average of 10 passengers per minute arrive, where interarrival times are exponentially distributed. To check passengers for weapons, the airport must have a checkpoint consisting of a metal detector and baggage X-ray machine. </a:t>
            </a:r>
          </a:p>
          <a:p>
            <a:pPr algn="l"/>
            <a:endParaRPr lang="en-US" sz="2000">
              <a:ea typeface="MS Mincho" pitchFamily="49" charset="-128"/>
            </a:endParaRPr>
          </a:p>
          <a:p>
            <a:pPr algn="l"/>
            <a:r>
              <a:rPr lang="en-US" sz="2000">
                <a:ea typeface="MS Mincho" pitchFamily="49" charset="-128"/>
              </a:rPr>
              <a:t>Whenever a checkpoint is in operation, two employees are required. These two employees work simultaneously to check a single passenger. A checkpoint can check an average of 12 passengers per minute, where the time to check a passenger is also exponentially distributed.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1"/>
          <p:cNvSpPr>
            <a:spLocks noGrp="1"/>
          </p:cNvSpPr>
          <p:nvPr>
            <p:ph type="ftr" sz="quarter" idx="10"/>
          </p:nvPr>
        </p:nvSpPr>
        <p:spPr>
          <a:noFill/>
        </p:spPr>
        <p:txBody>
          <a:bodyPr/>
          <a:lstStyle/>
          <a:p>
            <a:r>
              <a:rPr lang="en-US" smtClean="0"/>
              <a:t>Operations  --  Prof. Juran</a:t>
            </a:r>
          </a:p>
        </p:txBody>
      </p:sp>
      <p:sp>
        <p:nvSpPr>
          <p:cNvPr id="61443" name="Slide Number Placeholder 2"/>
          <p:cNvSpPr>
            <a:spLocks noGrp="1"/>
          </p:cNvSpPr>
          <p:nvPr>
            <p:ph type="sldNum" sz="quarter" idx="11"/>
          </p:nvPr>
        </p:nvSpPr>
        <p:spPr>
          <a:noFill/>
        </p:spPr>
        <p:txBody>
          <a:bodyPr/>
          <a:lstStyle/>
          <a:p>
            <a:fld id="{B77A3B18-A495-4B29-9E82-E0DBF4499572}" type="slidenum">
              <a:rPr lang="en-US" smtClean="0"/>
              <a:pPr/>
              <a:t>60</a:t>
            </a:fld>
            <a:endParaRPr lang="en-US" smtClean="0"/>
          </a:p>
        </p:txBody>
      </p:sp>
      <p:sp>
        <p:nvSpPr>
          <p:cNvPr id="61444" name="Rectangle 2"/>
          <p:cNvSpPr>
            <a:spLocks noChangeArrowheads="1"/>
          </p:cNvSpPr>
          <p:nvPr/>
        </p:nvSpPr>
        <p:spPr bwMode="auto">
          <a:xfrm>
            <a:off x="685800" y="1295400"/>
            <a:ext cx="7924800" cy="457200"/>
          </a:xfrm>
          <a:prstGeom prst="rect">
            <a:avLst/>
          </a:prstGeom>
          <a:noFill/>
          <a:ln w="9525">
            <a:noFill/>
            <a:miter lim="800000"/>
            <a:headEnd/>
            <a:tailEnd/>
          </a:ln>
        </p:spPr>
        <p:txBody>
          <a:bodyPr>
            <a:spAutoFit/>
          </a:bodyPr>
          <a:lstStyle/>
          <a:p>
            <a:pPr algn="l">
              <a:spcBef>
                <a:spcPct val="50000"/>
              </a:spcBef>
            </a:pPr>
            <a:r>
              <a:rPr lang="en-US"/>
              <a:t>Why is an M/M/l, not an M/M/2, model relevant here?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1"/>
          <p:cNvSpPr>
            <a:spLocks noGrp="1"/>
          </p:cNvSpPr>
          <p:nvPr>
            <p:ph type="ftr" sz="quarter" idx="10"/>
          </p:nvPr>
        </p:nvSpPr>
        <p:spPr>
          <a:noFill/>
        </p:spPr>
        <p:txBody>
          <a:bodyPr/>
          <a:lstStyle/>
          <a:p>
            <a:r>
              <a:rPr lang="en-US" smtClean="0"/>
              <a:t>Operations  --  Prof. Juran</a:t>
            </a:r>
          </a:p>
        </p:txBody>
      </p:sp>
      <p:sp>
        <p:nvSpPr>
          <p:cNvPr id="62467" name="Slide Number Placeholder 2"/>
          <p:cNvSpPr>
            <a:spLocks noGrp="1"/>
          </p:cNvSpPr>
          <p:nvPr>
            <p:ph type="sldNum" sz="quarter" idx="11"/>
          </p:nvPr>
        </p:nvSpPr>
        <p:spPr>
          <a:noFill/>
        </p:spPr>
        <p:txBody>
          <a:bodyPr/>
          <a:lstStyle/>
          <a:p>
            <a:fld id="{A6AB4CF5-B759-4A12-A0C4-FD8CE8A78372}" type="slidenum">
              <a:rPr lang="en-US" smtClean="0"/>
              <a:pPr/>
              <a:t>61</a:t>
            </a:fld>
            <a:endParaRPr lang="en-US" smtClean="0"/>
          </a:p>
        </p:txBody>
      </p:sp>
      <p:sp>
        <p:nvSpPr>
          <p:cNvPr id="62468" name="Rectangle 2"/>
          <p:cNvSpPr>
            <a:spLocks noChangeArrowheads="1"/>
          </p:cNvSpPr>
          <p:nvPr/>
        </p:nvSpPr>
        <p:spPr bwMode="auto">
          <a:xfrm>
            <a:off x="1066800" y="1143000"/>
            <a:ext cx="7086600" cy="822325"/>
          </a:xfrm>
          <a:prstGeom prst="rect">
            <a:avLst/>
          </a:prstGeom>
          <a:noFill/>
          <a:ln w="9525">
            <a:noFill/>
            <a:miter lim="800000"/>
            <a:headEnd/>
            <a:tailEnd/>
          </a:ln>
        </p:spPr>
        <p:txBody>
          <a:bodyPr>
            <a:spAutoFit/>
          </a:bodyPr>
          <a:lstStyle/>
          <a:p>
            <a:pPr algn="l"/>
            <a:r>
              <a:rPr lang="en-US"/>
              <a:t>What is the probability that a passenger will have to wait before being checked for weapons?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1"/>
          <p:cNvSpPr>
            <a:spLocks noGrp="1"/>
          </p:cNvSpPr>
          <p:nvPr>
            <p:ph type="ftr" sz="quarter" idx="10"/>
          </p:nvPr>
        </p:nvSpPr>
        <p:spPr>
          <a:noFill/>
        </p:spPr>
        <p:txBody>
          <a:bodyPr/>
          <a:lstStyle/>
          <a:p>
            <a:r>
              <a:rPr lang="en-US" smtClean="0"/>
              <a:t>Operations  --  Prof. Juran</a:t>
            </a:r>
          </a:p>
        </p:txBody>
      </p:sp>
      <p:sp>
        <p:nvSpPr>
          <p:cNvPr id="63491" name="Slide Number Placeholder 2"/>
          <p:cNvSpPr>
            <a:spLocks noGrp="1"/>
          </p:cNvSpPr>
          <p:nvPr>
            <p:ph type="sldNum" sz="quarter" idx="11"/>
          </p:nvPr>
        </p:nvSpPr>
        <p:spPr>
          <a:noFill/>
        </p:spPr>
        <p:txBody>
          <a:bodyPr/>
          <a:lstStyle/>
          <a:p>
            <a:fld id="{44662BA3-AD50-4781-9AF2-39D6264234F1}" type="slidenum">
              <a:rPr lang="en-US" smtClean="0"/>
              <a:pPr/>
              <a:t>62</a:t>
            </a:fld>
            <a:endParaRPr lang="en-US" smtClean="0"/>
          </a:p>
        </p:txBody>
      </p:sp>
      <p:sp>
        <p:nvSpPr>
          <p:cNvPr id="63492" name="Rectangle 2"/>
          <p:cNvSpPr>
            <a:spLocks noChangeArrowheads="1"/>
          </p:cNvSpPr>
          <p:nvPr/>
        </p:nvSpPr>
        <p:spPr bwMode="auto">
          <a:xfrm>
            <a:off x="914400" y="1158875"/>
            <a:ext cx="7467600" cy="822325"/>
          </a:xfrm>
          <a:prstGeom prst="rect">
            <a:avLst/>
          </a:prstGeom>
          <a:noFill/>
          <a:ln w="9525">
            <a:noFill/>
            <a:miter lim="800000"/>
            <a:headEnd/>
            <a:tailEnd/>
          </a:ln>
        </p:spPr>
        <p:txBody>
          <a:bodyPr>
            <a:spAutoFit/>
          </a:bodyPr>
          <a:lstStyle/>
          <a:p>
            <a:pPr algn="l"/>
            <a:r>
              <a:rPr lang="en-US">
                <a:ea typeface="MS Mincho" pitchFamily="49" charset="-128"/>
              </a:rPr>
              <a:t>On average, how many passengers are waiting in line to enter the checkpoint?</a:t>
            </a:r>
            <a:r>
              <a:rPr lang="en-US"/>
              <a:t>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smtClean="0"/>
              <a:t>Operations  --  Prof. Juran</a:t>
            </a:r>
          </a:p>
        </p:txBody>
      </p:sp>
      <p:sp>
        <p:nvSpPr>
          <p:cNvPr id="64515" name="Slide Number Placeholder 2"/>
          <p:cNvSpPr>
            <a:spLocks noGrp="1"/>
          </p:cNvSpPr>
          <p:nvPr>
            <p:ph type="sldNum" sz="quarter" idx="11"/>
          </p:nvPr>
        </p:nvSpPr>
        <p:spPr>
          <a:noFill/>
        </p:spPr>
        <p:txBody>
          <a:bodyPr/>
          <a:lstStyle/>
          <a:p>
            <a:fld id="{5AE34D3C-A135-4F94-A461-7ACD51D212F9}" type="slidenum">
              <a:rPr lang="en-US" smtClean="0"/>
              <a:pPr/>
              <a:t>63</a:t>
            </a:fld>
            <a:endParaRPr lang="en-US" smtClean="0"/>
          </a:p>
        </p:txBody>
      </p:sp>
      <p:sp>
        <p:nvSpPr>
          <p:cNvPr id="64516" name="Rectangle 2"/>
          <p:cNvSpPr>
            <a:spLocks noChangeArrowheads="1"/>
          </p:cNvSpPr>
          <p:nvPr/>
        </p:nvSpPr>
        <p:spPr bwMode="auto">
          <a:xfrm>
            <a:off x="762000" y="1219200"/>
            <a:ext cx="8153400" cy="822325"/>
          </a:xfrm>
          <a:prstGeom prst="rect">
            <a:avLst/>
          </a:prstGeom>
          <a:noFill/>
          <a:ln w="9525">
            <a:noFill/>
            <a:miter lim="800000"/>
            <a:headEnd/>
            <a:tailEnd/>
          </a:ln>
        </p:spPr>
        <p:txBody>
          <a:bodyPr>
            <a:spAutoFit/>
          </a:bodyPr>
          <a:lstStyle/>
          <a:p>
            <a:pPr algn="l"/>
            <a:r>
              <a:rPr lang="en-US"/>
              <a:t>On average, how long will a passenger spend at the checkpoint (including waiting time in line)?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oter Placeholder 3"/>
          <p:cNvSpPr>
            <a:spLocks noGrp="1"/>
          </p:cNvSpPr>
          <p:nvPr>
            <p:ph type="ftr" sz="quarter" idx="10"/>
          </p:nvPr>
        </p:nvSpPr>
        <p:spPr>
          <a:noFill/>
        </p:spPr>
        <p:txBody>
          <a:bodyPr/>
          <a:lstStyle/>
          <a:p>
            <a:r>
              <a:rPr lang="en-US" smtClean="0"/>
              <a:t>Operations  --  Prof. Juran</a:t>
            </a:r>
          </a:p>
        </p:txBody>
      </p:sp>
      <p:sp>
        <p:nvSpPr>
          <p:cNvPr id="65539" name="Slide Number Placeholder 4"/>
          <p:cNvSpPr>
            <a:spLocks noGrp="1"/>
          </p:cNvSpPr>
          <p:nvPr>
            <p:ph type="sldNum" sz="quarter" idx="11"/>
          </p:nvPr>
        </p:nvSpPr>
        <p:spPr>
          <a:noFill/>
        </p:spPr>
        <p:txBody>
          <a:bodyPr/>
          <a:lstStyle/>
          <a:p>
            <a:fld id="{53436108-6562-4FBE-A387-162CE269F8CF}" type="slidenum">
              <a:rPr lang="en-US" smtClean="0"/>
              <a:pPr/>
              <a:t>64</a:t>
            </a:fld>
            <a:endParaRPr lang="en-US" smtClean="0"/>
          </a:p>
        </p:txBody>
      </p:sp>
      <p:sp>
        <p:nvSpPr>
          <p:cNvPr id="65540" name="Rectangle 2"/>
          <p:cNvSpPr>
            <a:spLocks noGrp="1" noChangeArrowheads="1"/>
          </p:cNvSpPr>
          <p:nvPr>
            <p:ph type="title"/>
          </p:nvPr>
        </p:nvSpPr>
        <p:spPr>
          <a:xfrm>
            <a:off x="685800" y="304800"/>
            <a:ext cx="7772400" cy="1143000"/>
          </a:xfrm>
        </p:spPr>
        <p:txBody>
          <a:bodyPr/>
          <a:lstStyle/>
          <a:p>
            <a:pPr eaLnBrk="1" hangingPunct="1"/>
            <a:r>
              <a:rPr lang="en-US" sz="2800" smtClean="0"/>
              <a:t>Difficulties with Analytical Queueing Models</a:t>
            </a:r>
          </a:p>
        </p:txBody>
      </p:sp>
      <p:sp>
        <p:nvSpPr>
          <p:cNvPr id="65541" name="Rectangle 3"/>
          <p:cNvSpPr>
            <a:spLocks noGrp="1" noChangeArrowheads="1"/>
          </p:cNvSpPr>
          <p:nvPr>
            <p:ph type="body" idx="1"/>
          </p:nvPr>
        </p:nvSpPr>
        <p:spPr>
          <a:xfrm>
            <a:off x="685800" y="1524000"/>
            <a:ext cx="7772400" cy="4114800"/>
          </a:xfrm>
        </p:spPr>
        <p:txBody>
          <a:bodyPr/>
          <a:lstStyle/>
          <a:p>
            <a:pPr eaLnBrk="1" hangingPunct="1">
              <a:lnSpc>
                <a:spcPct val="90000"/>
              </a:lnSpc>
            </a:pPr>
            <a:r>
              <a:rPr lang="en-US" sz="2800" smtClean="0"/>
              <a:t>Using expected values, we can get some results</a:t>
            </a:r>
          </a:p>
          <a:p>
            <a:pPr eaLnBrk="1" hangingPunct="1">
              <a:lnSpc>
                <a:spcPct val="90000"/>
              </a:lnSpc>
            </a:pPr>
            <a:r>
              <a:rPr lang="en-US" sz="2800" smtClean="0"/>
              <a:t>Easy to set up in a spreadsheet</a:t>
            </a:r>
          </a:p>
          <a:p>
            <a:pPr eaLnBrk="1" hangingPunct="1">
              <a:lnSpc>
                <a:spcPct val="90000"/>
              </a:lnSpc>
            </a:pPr>
            <a:r>
              <a:rPr lang="en-US" sz="2800" smtClean="0"/>
              <a:t>It is dangerous to replace a random variable with its expected value</a:t>
            </a:r>
          </a:p>
          <a:p>
            <a:pPr eaLnBrk="1" hangingPunct="1">
              <a:lnSpc>
                <a:spcPct val="90000"/>
              </a:lnSpc>
            </a:pPr>
            <a:r>
              <a:rPr lang="en-US" sz="2800" smtClean="0"/>
              <a:t>Analytical methods (beyond expected values) require difficult mathematics, and must be based on strict (perhaps unreasonable) assumptions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Footer Placeholder 3"/>
          <p:cNvSpPr>
            <a:spLocks noGrp="1"/>
          </p:cNvSpPr>
          <p:nvPr>
            <p:ph type="ftr" sz="quarter" idx="10"/>
          </p:nvPr>
        </p:nvSpPr>
        <p:spPr>
          <a:noFill/>
        </p:spPr>
        <p:txBody>
          <a:bodyPr/>
          <a:lstStyle/>
          <a:p>
            <a:r>
              <a:rPr lang="en-US" smtClean="0"/>
              <a:t>Operations  --  Prof. Juran</a:t>
            </a:r>
          </a:p>
        </p:txBody>
      </p:sp>
      <p:sp>
        <p:nvSpPr>
          <p:cNvPr id="66563" name="Slide Number Placeholder 4"/>
          <p:cNvSpPr>
            <a:spLocks noGrp="1"/>
          </p:cNvSpPr>
          <p:nvPr>
            <p:ph type="sldNum" sz="quarter" idx="11"/>
          </p:nvPr>
        </p:nvSpPr>
        <p:spPr>
          <a:noFill/>
        </p:spPr>
        <p:txBody>
          <a:bodyPr/>
          <a:lstStyle/>
          <a:p>
            <a:fld id="{29679641-302C-4B34-BBBD-363B83A78BE5}" type="slidenum">
              <a:rPr lang="en-US" smtClean="0"/>
              <a:pPr/>
              <a:t>65</a:t>
            </a:fld>
            <a:endParaRPr lang="en-US" smtClean="0"/>
          </a:p>
        </p:txBody>
      </p:sp>
      <p:sp>
        <p:nvSpPr>
          <p:cNvPr id="66564" name="Rectangle 2"/>
          <p:cNvSpPr>
            <a:spLocks noGrp="1" noChangeArrowheads="1"/>
          </p:cNvSpPr>
          <p:nvPr>
            <p:ph type="title"/>
          </p:nvPr>
        </p:nvSpPr>
        <p:spPr/>
        <p:txBody>
          <a:bodyPr/>
          <a:lstStyle/>
          <a:p>
            <a:pPr eaLnBrk="1" hangingPunct="1"/>
            <a:r>
              <a:rPr lang="en-US" smtClean="0"/>
              <a:t>Summary</a:t>
            </a:r>
          </a:p>
        </p:txBody>
      </p:sp>
      <p:sp>
        <p:nvSpPr>
          <p:cNvPr id="66565" name="Rectangle 3"/>
          <p:cNvSpPr>
            <a:spLocks noGrp="1" noChangeArrowheads="1"/>
          </p:cNvSpPr>
          <p:nvPr>
            <p:ph type="body" idx="1"/>
          </p:nvPr>
        </p:nvSpPr>
        <p:spPr>
          <a:xfrm>
            <a:off x="762000" y="1752600"/>
            <a:ext cx="7924800" cy="3429000"/>
          </a:xfrm>
        </p:spPr>
        <p:txBody>
          <a:bodyPr/>
          <a:lstStyle/>
          <a:p>
            <a:pPr marL="288925" indent="-288925" eaLnBrk="1" hangingPunct="1"/>
            <a:r>
              <a:rPr lang="en-US" sz="3600" smtClean="0">
                <a:cs typeface="Times New Roman" pitchFamily="18" charset="0"/>
              </a:rPr>
              <a:t>Basic definitions and metrics</a:t>
            </a:r>
          </a:p>
          <a:p>
            <a:pPr marL="288925" indent="-288925" eaLnBrk="1" hangingPunct="1"/>
            <a:r>
              <a:rPr lang="en-US" sz="3600" smtClean="0">
                <a:cs typeface="Times New Roman" pitchFamily="18" charset="0"/>
              </a:rPr>
              <a:t>Examples of some theoretical models</a:t>
            </a:r>
          </a:p>
          <a:p>
            <a:pPr marL="288925" indent="-288925" eaLnBrk="1" hangingPunct="1"/>
            <a:endParaRPr lang="en-US" sz="3600" smtClean="0">
              <a:cs typeface="Times New Roman" pitchFamily="18" charset="0"/>
            </a:endParaRP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4855</TotalTime>
  <Words>2613</Words>
  <Application>Microsoft Office PowerPoint</Application>
  <PresentationFormat>On-screen Show (4:3)</PresentationFormat>
  <Paragraphs>479</Paragraphs>
  <Slides>65</Slides>
  <Notes>65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71" baseType="lpstr">
      <vt:lpstr>MS Mincho</vt:lpstr>
      <vt:lpstr>Book Antiqua</vt:lpstr>
      <vt:lpstr>Cambria Math</vt:lpstr>
      <vt:lpstr>Times New Roman</vt:lpstr>
      <vt:lpstr>Default Design</vt:lpstr>
      <vt:lpstr>Equation</vt:lpstr>
      <vt:lpstr>PowerPoint Presentation</vt:lpstr>
      <vt:lpstr>Overview</vt:lpstr>
      <vt:lpstr>Basic Queueing Theory</vt:lpstr>
      <vt:lpstr>PowerPoint Presentation</vt:lpstr>
      <vt:lpstr>Components of a Queuing System</vt:lpstr>
      <vt:lpstr>Customer Population Sources</vt:lpstr>
      <vt:lpstr>Service Pattern</vt:lpstr>
      <vt:lpstr>Examples of Queue Structures</vt:lpstr>
      <vt:lpstr>Balking and Reneging</vt:lpstr>
      <vt:lpstr>Suggestions for Managing Queues</vt:lpstr>
      <vt:lpstr>Suggestions for Managing Queues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General Single-Server Formulas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Facts about the Exponential Distribution</vt:lpstr>
      <vt:lpstr>PowerPoint Presentation</vt:lpstr>
      <vt:lpstr>PowerPoint Presentation</vt:lpstr>
      <vt:lpstr>PowerPoint Presentation</vt:lpstr>
      <vt:lpstr>PowerPoint Presentation</vt:lpstr>
      <vt:lpstr>PowerPoint Presentation</vt:lpstr>
      <vt:lpstr>PowerPoint Presentation</vt:lpstr>
      <vt:lpstr>Waiting Line Models</vt:lpstr>
      <vt:lpstr>Model 1 (M/M/1) Formulas</vt:lpstr>
      <vt:lpstr>Model 1 (M/M/1) Formulas</vt:lpstr>
      <vt:lpstr>Model 1 (M/M/1) Formulas</vt:lpstr>
      <vt:lpstr>Model 1 (M/M/1) Formulas</vt:lpstr>
      <vt:lpstr>Example:  Model 1 (M/M/1)</vt:lpstr>
      <vt:lpstr>Example:  Model 1 (M/M/1)</vt:lpstr>
      <vt:lpstr>Example:  Model 1</vt:lpstr>
      <vt:lpstr>Example:  Model 1</vt:lpstr>
      <vt:lpstr>Example:  Model 1</vt:lpstr>
      <vt:lpstr>M/D/1 Formulas</vt:lpstr>
      <vt:lpstr>Example:  Model 2 (M/D/1)</vt:lpstr>
      <vt:lpstr>Example:  Model 2</vt:lpstr>
      <vt:lpstr>M/M/S Formulas</vt:lpstr>
      <vt:lpstr>Example:  Model 3 (M/M/2)</vt:lpstr>
      <vt:lpstr>Example:  Model 3</vt:lpstr>
      <vt:lpstr>PowerPoint Presentation</vt:lpstr>
      <vt:lpstr>Finite Queuing: Model 4</vt:lpstr>
      <vt:lpstr>PowerPoint Presentation</vt:lpstr>
      <vt:lpstr>PowerPoint Presentation</vt:lpstr>
      <vt:lpstr>PowerPoint Presentation</vt:lpstr>
      <vt:lpstr>PowerPoint Presentation</vt:lpstr>
      <vt:lpstr>Example: Airport Security</vt:lpstr>
      <vt:lpstr>PowerPoint Presentation</vt:lpstr>
      <vt:lpstr>PowerPoint Presentation</vt:lpstr>
      <vt:lpstr>PowerPoint Presentation</vt:lpstr>
      <vt:lpstr>PowerPoint Presentation</vt:lpstr>
      <vt:lpstr>Difficulties with Analytical Queueing Models</vt:lpstr>
      <vt:lpstr>Summary</vt:lpstr>
    </vt:vector>
  </TitlesOfParts>
  <Company>NYU-Stern School of Business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djuran</dc:creator>
  <cp:lastModifiedBy>David C Juran</cp:lastModifiedBy>
  <cp:revision>554</cp:revision>
  <dcterms:created xsi:type="dcterms:W3CDTF">2001-12-10T20:34:22Z</dcterms:created>
  <dcterms:modified xsi:type="dcterms:W3CDTF">2017-10-25T16:38:41Z</dcterms:modified>
</cp:coreProperties>
</file>