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3" r:id="rId1"/>
  </p:sldMasterIdLst>
  <p:notesMasterIdLst>
    <p:notesMasterId r:id="rId40"/>
  </p:notesMasterIdLst>
  <p:handoutMasterIdLst>
    <p:handoutMasterId r:id="rId41"/>
  </p:handoutMasterIdLst>
  <p:sldIdLst>
    <p:sldId id="302" r:id="rId2"/>
    <p:sldId id="257" r:id="rId3"/>
    <p:sldId id="366" r:id="rId4"/>
    <p:sldId id="367" r:id="rId5"/>
    <p:sldId id="332" r:id="rId6"/>
    <p:sldId id="361" r:id="rId7"/>
    <p:sldId id="363" r:id="rId8"/>
    <p:sldId id="362" r:id="rId9"/>
    <p:sldId id="333" r:id="rId10"/>
    <p:sldId id="371" r:id="rId11"/>
    <p:sldId id="379" r:id="rId12"/>
    <p:sldId id="372" r:id="rId13"/>
    <p:sldId id="373" r:id="rId14"/>
    <p:sldId id="374" r:id="rId15"/>
    <p:sldId id="375" r:id="rId16"/>
    <p:sldId id="334" r:id="rId17"/>
    <p:sldId id="376" r:id="rId18"/>
    <p:sldId id="377" r:id="rId19"/>
    <p:sldId id="378" r:id="rId20"/>
    <p:sldId id="368" r:id="rId21"/>
    <p:sldId id="369" r:id="rId22"/>
    <p:sldId id="370" r:id="rId23"/>
    <p:sldId id="349" r:id="rId24"/>
    <p:sldId id="336" r:id="rId25"/>
    <p:sldId id="337" r:id="rId26"/>
    <p:sldId id="338" r:id="rId27"/>
    <p:sldId id="339" r:id="rId28"/>
    <p:sldId id="340" r:id="rId29"/>
    <p:sldId id="342" r:id="rId30"/>
    <p:sldId id="365" r:id="rId31"/>
    <p:sldId id="348" r:id="rId32"/>
    <p:sldId id="343" r:id="rId33"/>
    <p:sldId id="344" r:id="rId34"/>
    <p:sldId id="345" r:id="rId35"/>
    <p:sldId id="346" r:id="rId36"/>
    <p:sldId id="347" r:id="rId37"/>
    <p:sldId id="364" r:id="rId38"/>
    <p:sldId id="330" r:id="rId39"/>
  </p:sldIdLst>
  <p:sldSz cx="9144000" cy="6858000" type="screen4x3"/>
  <p:notesSz cx="6985000" cy="9271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bg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300"/>
    <a:srgbClr val="00AE00"/>
    <a:srgbClr val="DA9D70"/>
    <a:srgbClr val="FDF5BA"/>
    <a:srgbClr val="FF92A2"/>
    <a:srgbClr val="66CCFF"/>
    <a:srgbClr val="008000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9174" autoAdjust="0"/>
    <p:restoredTop sz="94660"/>
  </p:normalViewPr>
  <p:slideViewPr>
    <p:cSldViewPr>
      <p:cViewPr varScale="1">
        <p:scale>
          <a:sx n="92" d="100"/>
          <a:sy n="92" d="100"/>
        </p:scale>
        <p:origin x="149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9508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465138" y="3368675"/>
            <a:ext cx="5976937" cy="520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18" tIns="45152" rIns="91918" bIns="4515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notes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5843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4275" y="701675"/>
            <a:ext cx="4618038" cy="34639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4339449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4750" y="695325"/>
            <a:ext cx="4635500" cy="3476625"/>
          </a:xfrm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700976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3957638" y="0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3957638" y="8807450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351" tIns="0" rIns="19351" bIns="0" anchor="b"/>
          <a:lstStyle/>
          <a:p>
            <a:pPr algn="r" defTabSz="928688" eaLnBrk="0" hangingPunct="0"/>
            <a:r>
              <a:rPr lang="en-US" sz="1000">
                <a:latin typeface="Times New Roman" pitchFamily="18" charset="0"/>
              </a:rPr>
              <a:t>2</a:t>
            </a:r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0" y="880745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37895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389171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3957638" y="0"/>
            <a:ext cx="3027362" cy="463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2885" tIns="46442" rIns="92885" bIns="46442" anchor="ctr"/>
          <a:lstStyle/>
          <a:p>
            <a:endParaRPr lang="en-US"/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3957638" y="8805863"/>
            <a:ext cx="3027362" cy="4651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9351" tIns="0" rIns="19351" bIns="0" anchor="b"/>
          <a:lstStyle/>
          <a:p>
            <a:pPr algn="r" eaLnBrk="0" hangingPunct="0"/>
            <a:r>
              <a:rPr lang="en-US" sz="1000">
                <a:latin typeface="Times New Roman" pitchFamily="18" charset="0"/>
              </a:rPr>
              <a:t>14</a:t>
            </a: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8805863"/>
            <a:ext cx="3027363" cy="4651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2885" tIns="46442" rIns="92885" bIns="46442" anchor="ctr"/>
          <a:lstStyle/>
          <a:p>
            <a:endParaRPr lang="en-US"/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2885" tIns="46442" rIns="92885" bIns="46442" anchor="ctr"/>
          <a:lstStyle/>
          <a:p>
            <a:endParaRPr lang="en-US"/>
          </a:p>
        </p:txBody>
      </p:sp>
      <p:sp>
        <p:nvSpPr>
          <p:cNvPr id="3891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701675"/>
            <a:ext cx="4619625" cy="3463925"/>
          </a:xfrm>
          <a:ln cap="flat"/>
        </p:spPr>
      </p:sp>
      <p:sp>
        <p:nvSpPr>
          <p:cNvPr id="3891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65138" y="3368675"/>
            <a:ext cx="5976937" cy="5205413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634781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82688" y="701675"/>
            <a:ext cx="4619625" cy="3463925"/>
          </a:xfrm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526287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3957638" y="0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3957638" y="8807450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351" tIns="0" rIns="19351" bIns="0" anchor="b"/>
          <a:lstStyle/>
          <a:p>
            <a:pPr algn="r" defTabSz="928688" eaLnBrk="0" hangingPunct="0"/>
            <a:r>
              <a:rPr lang="en-US" sz="1000">
                <a:latin typeface="Times New Roman" pitchFamily="18" charset="0"/>
              </a:rPr>
              <a:t>3</a:t>
            </a:r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0" y="880745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Rectangle 5"/>
          <p:cNvSpPr>
            <a:spLocks noChangeArrowheads="1"/>
          </p:cNvSpPr>
          <p:nvPr/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40967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361472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3957638" y="0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3957638" y="8807450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351" tIns="0" rIns="19351" bIns="0" anchor="b"/>
          <a:lstStyle/>
          <a:p>
            <a:pPr algn="r" defTabSz="928688" eaLnBrk="0" hangingPunct="0"/>
            <a:r>
              <a:rPr lang="en-US" sz="1000">
                <a:latin typeface="Times New Roman" pitchFamily="18" charset="0"/>
              </a:rPr>
              <a:t>3</a:t>
            </a:r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0" y="880745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41991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558812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3957638" y="0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3957638" y="8807450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351" tIns="0" rIns="19351" bIns="0" anchor="b"/>
          <a:lstStyle/>
          <a:p>
            <a:pPr algn="r" defTabSz="928688" eaLnBrk="0" hangingPunct="0"/>
            <a:r>
              <a:rPr lang="en-US" sz="1000">
                <a:latin typeface="Times New Roman" pitchFamily="18" charset="0"/>
              </a:rPr>
              <a:t>23</a:t>
            </a: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0" y="880745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3015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  <p:extLst>
      <p:ext uri="{BB962C8B-B14F-4D97-AF65-F5344CB8AC3E}">
        <p14:creationId xmlns:p14="http://schemas.microsoft.com/office/powerpoint/2010/main" val="34214101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3957638" y="0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3957638" y="8807450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351" tIns="0" rIns="19351" bIns="0" anchor="b"/>
          <a:lstStyle/>
          <a:p>
            <a:pPr algn="r" defTabSz="928688" eaLnBrk="0" hangingPunct="0"/>
            <a:r>
              <a:rPr lang="en-US" sz="1000">
                <a:latin typeface="Times New Roman" pitchFamily="18" charset="0"/>
              </a:rPr>
              <a:t>3</a:t>
            </a:r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0" y="880745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3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44039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270476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3957638" y="0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3957638" y="8807450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351" tIns="0" rIns="19351" bIns="0" anchor="b"/>
          <a:lstStyle/>
          <a:p>
            <a:pPr algn="r" defTabSz="928688" eaLnBrk="0" hangingPunct="0"/>
            <a:r>
              <a:rPr lang="en-US" sz="1000">
                <a:latin typeface="Times New Roman" pitchFamily="18" charset="0"/>
              </a:rPr>
              <a:t>3</a:t>
            </a:r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0" y="880745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06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45063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2482003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8700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1488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269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0583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0828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58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3957638" y="0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3957638" y="8807450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351" tIns="0" rIns="19351" bIns="0" anchor="b"/>
          <a:lstStyle/>
          <a:p>
            <a:pPr algn="r" defTabSz="928688" eaLnBrk="0" hangingPunct="0"/>
            <a:r>
              <a:rPr lang="en-US" sz="1000">
                <a:latin typeface="Times New Roman" pitchFamily="18" charset="0"/>
              </a:rPr>
              <a:t>4</a:t>
            </a:r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0" y="880745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6087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  <p:extLst>
      <p:ext uri="{BB962C8B-B14F-4D97-AF65-F5344CB8AC3E}">
        <p14:creationId xmlns:p14="http://schemas.microsoft.com/office/powerpoint/2010/main" val="2258286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4792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7045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955953" y="8805550"/>
            <a:ext cx="3027466" cy="46386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147" tIns="45574" rIns="91147" bIns="45574"/>
          <a:lstStyle/>
          <a:p>
            <a:fld id="{E9B5C12E-06B2-479E-A158-3160827AADF6}" type="slidenum">
              <a:rPr lang="fr-FR"/>
              <a:pPr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76287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936210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56283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3957638" y="0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3957638" y="8807450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351" tIns="0" rIns="19351" bIns="0" anchor="b"/>
          <a:lstStyle/>
          <a:p>
            <a:pPr algn="r" defTabSz="928688" eaLnBrk="0" hangingPunct="0"/>
            <a:r>
              <a:rPr lang="en-US" sz="1000">
                <a:latin typeface="Times New Roman" pitchFamily="18" charset="0"/>
              </a:rPr>
              <a:t>5</a:t>
            </a:r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0" y="880745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57" name="Rectangle 5"/>
          <p:cNvSpPr>
            <a:spLocks noChangeArrowheads="1"/>
          </p:cNvSpPr>
          <p:nvPr/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5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49159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562396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3957638" y="0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3957638" y="8807450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351" tIns="0" rIns="19351" bIns="0" anchor="b"/>
          <a:lstStyle/>
          <a:p>
            <a:pPr algn="r" defTabSz="928688" eaLnBrk="0" hangingPunct="0"/>
            <a:r>
              <a:rPr lang="en-US" sz="1000">
                <a:latin typeface="Times New Roman" pitchFamily="18" charset="0"/>
              </a:rPr>
              <a:t>21</a:t>
            </a:r>
          </a:p>
        </p:txBody>
      </p:sp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0" y="880745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4519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  <p:extLst>
      <p:ext uri="{BB962C8B-B14F-4D97-AF65-F5344CB8AC3E}">
        <p14:creationId xmlns:p14="http://schemas.microsoft.com/office/powerpoint/2010/main" val="37873398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3957638" y="0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3957638" y="8807450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351" tIns="0" rIns="19351" bIns="0" anchor="b"/>
          <a:lstStyle/>
          <a:p>
            <a:pPr algn="r" defTabSz="928688" eaLnBrk="0" hangingPunct="0"/>
            <a:r>
              <a:rPr lang="en-US" sz="1000">
                <a:latin typeface="Times New Roman" pitchFamily="18" charset="0"/>
              </a:rPr>
              <a:t>6</a:t>
            </a:r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0" y="880745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81" name="Rectangle 5"/>
          <p:cNvSpPr>
            <a:spLocks noChangeArrowheads="1"/>
          </p:cNvSpPr>
          <p:nvPr/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0183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  <p:extLst>
      <p:ext uri="{BB962C8B-B14F-4D97-AF65-F5344CB8AC3E}">
        <p14:creationId xmlns:p14="http://schemas.microsoft.com/office/powerpoint/2010/main" val="39869137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3957638" y="0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3957638" y="8807450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351" tIns="0" rIns="19351" bIns="0" anchor="b"/>
          <a:lstStyle/>
          <a:p>
            <a:pPr algn="r" defTabSz="928688" eaLnBrk="0" hangingPunct="0"/>
            <a:r>
              <a:rPr lang="en-US" sz="1000">
                <a:latin typeface="Times New Roman" pitchFamily="18" charset="0"/>
              </a:rPr>
              <a:t>7</a:t>
            </a:r>
          </a:p>
        </p:txBody>
      </p:sp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0" y="880745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1207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  <p:extLst>
      <p:ext uri="{BB962C8B-B14F-4D97-AF65-F5344CB8AC3E}">
        <p14:creationId xmlns:p14="http://schemas.microsoft.com/office/powerpoint/2010/main" val="18205751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3957638" y="0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3957638" y="8807450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351" tIns="0" rIns="19351" bIns="0" anchor="b"/>
          <a:lstStyle/>
          <a:p>
            <a:pPr algn="r" defTabSz="928688" eaLnBrk="0" hangingPunct="0"/>
            <a:r>
              <a:rPr lang="en-US" sz="1000">
                <a:latin typeface="Times New Roman" pitchFamily="18" charset="0"/>
              </a:rPr>
              <a:t>8</a:t>
            </a:r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0" y="880745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2231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  <p:extLst>
      <p:ext uri="{BB962C8B-B14F-4D97-AF65-F5344CB8AC3E}">
        <p14:creationId xmlns:p14="http://schemas.microsoft.com/office/powerpoint/2010/main" val="37708865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3957638" y="0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3957638" y="8807450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351" tIns="0" rIns="19351" bIns="0" anchor="b"/>
          <a:lstStyle/>
          <a:p>
            <a:pPr algn="r" defTabSz="928688" eaLnBrk="0" hangingPunct="0"/>
            <a:r>
              <a:rPr lang="en-US" sz="1000">
                <a:latin typeface="Times New Roman" pitchFamily="18" charset="0"/>
              </a:rPr>
              <a:t>9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880745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3255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  <p:extLst>
      <p:ext uri="{BB962C8B-B14F-4D97-AF65-F5344CB8AC3E}">
        <p14:creationId xmlns:p14="http://schemas.microsoft.com/office/powerpoint/2010/main" val="253547388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3957638" y="0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75" name="Rectangle 3"/>
          <p:cNvSpPr>
            <a:spLocks noChangeArrowheads="1"/>
          </p:cNvSpPr>
          <p:nvPr/>
        </p:nvSpPr>
        <p:spPr bwMode="auto">
          <a:xfrm>
            <a:off x="3957638" y="8807450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351" tIns="0" rIns="19351" bIns="0" anchor="b"/>
          <a:lstStyle/>
          <a:p>
            <a:pPr algn="r" defTabSz="928688" eaLnBrk="0" hangingPunct="0"/>
            <a:r>
              <a:rPr lang="en-US" sz="1000">
                <a:latin typeface="Times New Roman" pitchFamily="18" charset="0"/>
              </a:rPr>
              <a:t>12</a:t>
            </a:r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0" y="880745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77" name="Rectangle 5"/>
          <p:cNvSpPr>
            <a:spLocks noChangeArrowheads="1"/>
          </p:cNvSpPr>
          <p:nvPr/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78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4279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  <p:extLst>
      <p:ext uri="{BB962C8B-B14F-4D97-AF65-F5344CB8AC3E}">
        <p14:creationId xmlns:p14="http://schemas.microsoft.com/office/powerpoint/2010/main" val="193216067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3957638" y="0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3957638" y="8807450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351" tIns="0" rIns="19351" bIns="0" anchor="b"/>
          <a:lstStyle/>
          <a:p>
            <a:pPr algn="r" defTabSz="928688" eaLnBrk="0" hangingPunct="0"/>
            <a:r>
              <a:rPr lang="en-US" sz="1000">
                <a:latin typeface="Times New Roman" pitchFamily="18" charset="0"/>
              </a:rPr>
              <a:t>14</a:t>
            </a:r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0" y="880745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25" name="Rectangle 5"/>
          <p:cNvSpPr>
            <a:spLocks noChangeArrowheads="1"/>
          </p:cNvSpPr>
          <p:nvPr/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6327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  <p:extLst>
      <p:ext uri="{BB962C8B-B14F-4D97-AF65-F5344CB8AC3E}">
        <p14:creationId xmlns:p14="http://schemas.microsoft.com/office/powerpoint/2010/main" val="187467827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5319987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3957638" y="0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491" name="Rectangle 3"/>
          <p:cNvSpPr>
            <a:spLocks noChangeArrowheads="1"/>
          </p:cNvSpPr>
          <p:nvPr/>
        </p:nvSpPr>
        <p:spPr bwMode="auto">
          <a:xfrm>
            <a:off x="3957638" y="8807450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351" tIns="0" rIns="19351" bIns="0" anchor="b"/>
          <a:lstStyle/>
          <a:p>
            <a:pPr algn="r" defTabSz="928688" eaLnBrk="0" hangingPunct="0"/>
            <a:r>
              <a:rPr lang="en-US" sz="1000">
                <a:latin typeface="Times New Roman" pitchFamily="18" charset="0"/>
              </a:rPr>
              <a:t>21</a:t>
            </a:r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0" y="880745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493" name="Rectangle 5"/>
          <p:cNvSpPr>
            <a:spLocks noChangeArrowheads="1"/>
          </p:cNvSpPr>
          <p:nvPr/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494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3495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  <p:extLst>
      <p:ext uri="{BB962C8B-B14F-4D97-AF65-F5344CB8AC3E}">
        <p14:creationId xmlns:p14="http://schemas.microsoft.com/office/powerpoint/2010/main" val="157289363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3957638" y="0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3957638" y="8807450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351" tIns="0" rIns="19351" bIns="0" anchor="b"/>
          <a:lstStyle/>
          <a:p>
            <a:pPr algn="r" defTabSz="928688" eaLnBrk="0" hangingPunct="0"/>
            <a:r>
              <a:rPr lang="en-US" sz="1000">
                <a:latin typeface="Times New Roman" pitchFamily="18" charset="0"/>
              </a:rPr>
              <a:t>15</a:t>
            </a:r>
          </a:p>
        </p:txBody>
      </p:sp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0" y="880745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373" name="Rectangle 5"/>
          <p:cNvSpPr>
            <a:spLocks noChangeArrowheads="1"/>
          </p:cNvSpPr>
          <p:nvPr/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8375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  <p:extLst>
      <p:ext uri="{BB962C8B-B14F-4D97-AF65-F5344CB8AC3E}">
        <p14:creationId xmlns:p14="http://schemas.microsoft.com/office/powerpoint/2010/main" val="206302346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3957638" y="0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395" name="Rectangle 3"/>
          <p:cNvSpPr>
            <a:spLocks noChangeArrowheads="1"/>
          </p:cNvSpPr>
          <p:nvPr/>
        </p:nvSpPr>
        <p:spPr bwMode="auto">
          <a:xfrm>
            <a:off x="3957638" y="8807450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351" tIns="0" rIns="19351" bIns="0" anchor="b"/>
          <a:lstStyle/>
          <a:p>
            <a:pPr algn="r" defTabSz="928688" eaLnBrk="0" hangingPunct="0"/>
            <a:r>
              <a:rPr lang="en-US" sz="1000">
                <a:latin typeface="Times New Roman" pitchFamily="18" charset="0"/>
              </a:rPr>
              <a:t>16</a:t>
            </a:r>
          </a:p>
        </p:txBody>
      </p:sp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0" y="880745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397" name="Rectangle 5"/>
          <p:cNvSpPr>
            <a:spLocks noChangeArrowheads="1"/>
          </p:cNvSpPr>
          <p:nvPr/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39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59399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5523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ChangeArrowheads="1"/>
          </p:cNvSpPr>
          <p:nvPr/>
        </p:nvSpPr>
        <p:spPr bwMode="auto">
          <a:xfrm>
            <a:off x="3957638" y="0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3957638" y="8807450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351" tIns="0" rIns="19351" bIns="0" anchor="b"/>
          <a:lstStyle/>
          <a:p>
            <a:pPr algn="r" defTabSz="928688" eaLnBrk="0" hangingPunct="0"/>
            <a:r>
              <a:rPr lang="en-US" sz="1000">
                <a:latin typeface="Times New Roman" pitchFamily="18" charset="0"/>
              </a:rPr>
              <a:t>17</a:t>
            </a:r>
          </a:p>
        </p:txBody>
      </p:sp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0" y="880745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421" name="Rectangle 5"/>
          <p:cNvSpPr>
            <a:spLocks noChangeArrowheads="1"/>
          </p:cNvSpPr>
          <p:nvPr/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42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60423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375021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3957638" y="0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43" name="Rectangle 3"/>
          <p:cNvSpPr>
            <a:spLocks noChangeArrowheads="1"/>
          </p:cNvSpPr>
          <p:nvPr/>
        </p:nvSpPr>
        <p:spPr bwMode="auto">
          <a:xfrm>
            <a:off x="3957638" y="8807450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351" tIns="0" rIns="19351" bIns="0" anchor="b"/>
          <a:lstStyle/>
          <a:p>
            <a:pPr algn="r" defTabSz="928688" eaLnBrk="0" hangingPunct="0"/>
            <a:r>
              <a:rPr lang="en-US" sz="1000">
                <a:latin typeface="Times New Roman" pitchFamily="18" charset="0"/>
              </a:rPr>
              <a:t>18</a:t>
            </a:r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880745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45" name="Rectangle 5"/>
          <p:cNvSpPr>
            <a:spLocks noChangeArrowheads="1"/>
          </p:cNvSpPr>
          <p:nvPr/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4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61447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1224275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3957638" y="0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3957638" y="8807450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351" tIns="0" rIns="19351" bIns="0" anchor="b"/>
          <a:lstStyle/>
          <a:p>
            <a:pPr algn="r" defTabSz="928688" eaLnBrk="0" hangingPunct="0"/>
            <a:r>
              <a:rPr lang="en-US" sz="1000">
                <a:latin typeface="Times New Roman" pitchFamily="18" charset="0"/>
              </a:rPr>
              <a:t>19</a:t>
            </a:r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0" y="880745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47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62471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2479757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4166053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3957638" y="0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9635" name="Rectangle 3"/>
          <p:cNvSpPr>
            <a:spLocks noChangeArrowheads="1"/>
          </p:cNvSpPr>
          <p:nvPr/>
        </p:nvSpPr>
        <p:spPr bwMode="auto">
          <a:xfrm>
            <a:off x="3957638" y="8807450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351" tIns="0" rIns="19351" bIns="0" anchor="b"/>
          <a:lstStyle/>
          <a:p>
            <a:pPr algn="r" defTabSz="928688" eaLnBrk="0" hangingPunct="0"/>
            <a:r>
              <a:rPr lang="en-US" sz="1000">
                <a:latin typeface="Times New Roman" pitchFamily="18" charset="0"/>
              </a:rPr>
              <a:t>2</a:t>
            </a:r>
          </a:p>
        </p:txBody>
      </p:sp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0" y="880745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9637" name="Rectangle 5"/>
          <p:cNvSpPr>
            <a:spLocks noChangeArrowheads="1"/>
          </p:cNvSpPr>
          <p:nvPr/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963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69639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24227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B01.2314  --  Operations  --  Prof. Juran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85542-7D40-4E85-B857-A685EA53E2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B01.2314  --  Operations  --  Prof. Juran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5C875E-6424-4B59-8D68-C35CBFBA34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B01.2314  --  Operations  --  Prof. Juran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AAE882-0141-4143-BED9-83999CB621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B01.2314  --  Operations  --  Prof. Juran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D222D7-E4AC-4CBC-B893-4407F3DACA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B01.2314  --  Operations  --  Prof. Juran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56611C-36C7-4862-B064-C111081D1A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B01.2314  --  Operations  --  Prof. Juran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45FB0-B49D-42AB-8583-51A1B7D411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B01.2314  --  Operations  --  Prof. Juran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43D3E5-19FF-414D-B0F1-E012DB06DE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B01.2314  --  Operations  --  Prof. Juran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8902A8-2E39-41EB-B772-48C9957D97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B01.2314  --  Operations  --  Prof. Juran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0409C1-DE03-400A-BB81-E434DB818C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B01.2314  --  Operations  --  Prof. Juran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A656DC-995E-44B6-A9B9-6F31C23CC3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B01.2314  --  Operations  --  Prof. Juran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95C2B4-9CE1-42B6-B173-2317A25445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5800" y="6248400"/>
            <a:ext cx="548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r>
              <a:rPr lang="en-US"/>
              <a:t>B01.2314  --  Operations  --  Prof. Juran</a:t>
            </a:r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74E2DA2-1889-44F7-A5C7-C95CDE8E93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7286" name="Rectangle 6"/>
          <p:cNvSpPr>
            <a:spLocks noChangeArrowheads="1"/>
          </p:cNvSpPr>
          <p:nvPr userDrawn="1"/>
        </p:nvSpPr>
        <p:spPr bwMode="auto">
          <a:xfrm>
            <a:off x="6324600" y="6616700"/>
            <a:ext cx="2819400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l" eaLnBrk="0" hangingPunct="0">
              <a:buFontTx/>
              <a:buChar char="©"/>
              <a:defRPr/>
            </a:pPr>
            <a:r>
              <a:rPr lang="en-US" sz="1000" b="1" i="1">
                <a:solidFill>
                  <a:schemeClr val="bg1"/>
                </a:solidFill>
              </a:rPr>
              <a:t>The McGraw-Hill Companies, Inc., 2004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 Antiqu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 Antiqu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 Antiqu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 Antiqu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 Antiqu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 Antiqu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 Antiqu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 Antiqua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upload.wikimedia.org/wikipedia/commons/9/9e/Flag_of_Japan.svg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wm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2817813" y="4191000"/>
            <a:ext cx="3533775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800"/>
              <a:t>Just-in-Time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004" y="2514600"/>
            <a:ext cx="7193992" cy="13811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B01.2314  --  Operations  --  Prof. Juran</a:t>
            </a:r>
          </a:p>
        </p:txBody>
      </p:sp>
      <p:sp>
        <p:nvSpPr>
          <p:cNvPr id="307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8AFFFC4-0658-4B1F-A8EF-AF105B8E9A6D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7" name="Text Box 9"/>
          <p:cNvSpPr txBox="1">
            <a:spLocks noChangeArrowheads="1"/>
          </p:cNvSpPr>
          <p:nvPr/>
        </p:nvSpPr>
        <p:spPr bwMode="auto">
          <a:xfrm>
            <a:off x="1524000" y="533400"/>
            <a:ext cx="6248400" cy="64135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/>
              <a:t>Outline 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4724400"/>
          </a:xfrm>
          <a:noFill/>
        </p:spPr>
        <p:txBody>
          <a:bodyPr lIns="90488" tIns="44450" rIns="90488" bIns="44450"/>
          <a:lstStyle/>
          <a:p>
            <a:pPr eaLnBrk="1" hangingPunct="1"/>
            <a:r>
              <a:rPr lang="en-US" i="1" smtClean="0"/>
              <a:t>The Goal</a:t>
            </a:r>
            <a:r>
              <a:rPr lang="en-US" smtClean="0"/>
              <a:t> debrief</a:t>
            </a:r>
          </a:p>
          <a:p>
            <a:pPr eaLnBrk="1" hangingPunct="1"/>
            <a:r>
              <a:rPr lang="en-US" smtClean="0"/>
              <a:t>JIT Defined</a:t>
            </a:r>
          </a:p>
          <a:p>
            <a:pPr eaLnBrk="1" hangingPunct="1"/>
            <a:r>
              <a:rPr lang="en-US" smtClean="0"/>
              <a:t>The Toyota Production System</a:t>
            </a:r>
          </a:p>
          <a:p>
            <a:pPr eaLnBrk="1" hangingPunct="1"/>
            <a:r>
              <a:rPr lang="en-US" smtClean="0"/>
              <a:t>Blocking, Starving, and Buffers</a:t>
            </a:r>
          </a:p>
          <a:p>
            <a:pPr eaLnBrk="1" hangingPunct="1"/>
            <a:r>
              <a:rPr lang="en-US" smtClean="0"/>
              <a:t>JIT Implementation Requirements</a:t>
            </a:r>
          </a:p>
          <a:p>
            <a:pPr eaLnBrk="1" hangingPunct="1"/>
            <a:r>
              <a:rPr lang="en-US" smtClean="0"/>
              <a:t>JIT in Services</a:t>
            </a: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5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Operations  --  Prof. Juran</a:t>
            </a:r>
          </a:p>
        </p:txBody>
      </p:sp>
      <p:sp>
        <p:nvSpPr>
          <p:cNvPr id="409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AA03531-7E5D-46ED-B2E7-27E1D9F4F95B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4100" name="Rectangle 2"/>
          <p:cNvSpPr>
            <a:spLocks noChangeArrowheads="1"/>
          </p:cNvSpPr>
          <p:nvPr/>
        </p:nvSpPr>
        <p:spPr bwMode="auto">
          <a:xfrm>
            <a:off x="7237413" y="6399213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r" eaLnBrk="0" hangingPunct="0"/>
            <a:endParaRPr lang="en-US" sz="1000">
              <a:latin typeface="Times New Roman" pitchFamily="18" charset="0"/>
            </a:endParaRP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687388"/>
            <a:ext cx="7772400" cy="682625"/>
          </a:xfrm>
          <a:noFill/>
        </p:spPr>
        <p:txBody>
          <a:bodyPr lIns="90488" tIns="44450" rIns="90488" bIns="44450" anchor="b"/>
          <a:lstStyle/>
          <a:p>
            <a:pPr eaLnBrk="1" hangingPunct="1"/>
            <a:r>
              <a:rPr lang="en-US" sz="3600" b="1" smtClean="0"/>
              <a:t>Historical Development of OM</a:t>
            </a:r>
          </a:p>
        </p:txBody>
      </p:sp>
      <p:sp>
        <p:nvSpPr>
          <p:cNvPr id="410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114800"/>
          </a:xfrm>
          <a:noFill/>
        </p:spPr>
        <p:txBody>
          <a:bodyPr lIns="90488" tIns="44450" rIns="90488" bIns="44450"/>
          <a:lstStyle/>
          <a:p>
            <a:pPr eaLnBrk="1" hangingPunct="1">
              <a:spcBef>
                <a:spcPct val="10000"/>
              </a:spcBef>
              <a:spcAft>
                <a:spcPct val="10000"/>
              </a:spcAft>
            </a:pPr>
            <a:r>
              <a:rPr lang="en-US" sz="2800" b="1" smtClean="0"/>
              <a:t>Craft System</a:t>
            </a:r>
          </a:p>
          <a:p>
            <a:pPr eaLnBrk="1" hangingPunct="1">
              <a:spcBef>
                <a:spcPct val="10000"/>
              </a:spcBef>
              <a:spcAft>
                <a:spcPct val="10000"/>
              </a:spcAft>
            </a:pPr>
            <a:r>
              <a:rPr lang="en-US" sz="2800" b="1" smtClean="0"/>
              <a:t>Industrial Revolution</a:t>
            </a:r>
          </a:p>
          <a:p>
            <a:pPr eaLnBrk="1" hangingPunct="1">
              <a:spcBef>
                <a:spcPct val="10000"/>
              </a:spcBef>
              <a:spcAft>
                <a:spcPct val="10000"/>
              </a:spcAft>
            </a:pPr>
            <a:r>
              <a:rPr lang="en-US" sz="2800" b="1" smtClean="0"/>
              <a:t>Scientific Management</a:t>
            </a:r>
          </a:p>
          <a:p>
            <a:pPr eaLnBrk="1" hangingPunct="1">
              <a:spcBef>
                <a:spcPct val="10000"/>
              </a:spcBef>
              <a:spcAft>
                <a:spcPct val="10000"/>
              </a:spcAft>
            </a:pPr>
            <a:r>
              <a:rPr lang="en-US" sz="2800" b="1" smtClean="0"/>
              <a:t>Organizational Science</a:t>
            </a:r>
          </a:p>
          <a:p>
            <a:pPr eaLnBrk="1" hangingPunct="1">
              <a:spcBef>
                <a:spcPct val="10000"/>
              </a:spcBef>
              <a:spcAft>
                <a:spcPct val="10000"/>
              </a:spcAft>
            </a:pPr>
            <a:r>
              <a:rPr lang="en-US" sz="2800" b="1" smtClean="0"/>
              <a:t>Operations Research</a:t>
            </a:r>
          </a:p>
          <a:p>
            <a:pPr eaLnBrk="1" hangingPunct="1">
              <a:spcBef>
                <a:spcPct val="10000"/>
              </a:spcBef>
              <a:spcAft>
                <a:spcPct val="10000"/>
              </a:spcAft>
            </a:pPr>
            <a:r>
              <a:rPr lang="en-US" sz="2800" b="1" smtClean="0">
                <a:solidFill>
                  <a:srgbClr val="FF0000"/>
                </a:solidFill>
              </a:rPr>
              <a:t>JIT and TQM</a:t>
            </a:r>
          </a:p>
          <a:p>
            <a:pPr eaLnBrk="1" hangingPunct="1">
              <a:spcBef>
                <a:spcPct val="10000"/>
              </a:spcBef>
              <a:spcAft>
                <a:spcPct val="10000"/>
              </a:spcAft>
            </a:pPr>
            <a:r>
              <a:rPr lang="en-US" sz="2800" b="1" smtClean="0"/>
              <a:t>Supply Chain Management</a:t>
            </a:r>
          </a:p>
          <a:p>
            <a:pPr eaLnBrk="1" hangingPunct="1">
              <a:spcBef>
                <a:spcPct val="10000"/>
              </a:spcBef>
              <a:spcAft>
                <a:spcPct val="10000"/>
              </a:spcAft>
            </a:pPr>
            <a:r>
              <a:rPr lang="en-US" sz="2800" b="1" smtClean="0"/>
              <a:t>Internet Commerce</a:t>
            </a:r>
          </a:p>
        </p:txBody>
      </p:sp>
    </p:spTree>
  </p:cSld>
  <p:clrMapOvr>
    <a:masterClrMapping/>
  </p:clrMapOvr>
  <p:transition>
    <p:pull dir="r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1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 smtClean="0"/>
              <a:t>Operations  --  Prof. Juran</a:t>
            </a:r>
          </a:p>
        </p:txBody>
      </p:sp>
      <p:sp>
        <p:nvSpPr>
          <p:cNvPr id="5123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C45084FB-105E-4FD1-8284-AC40FCFDB649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685800" y="228600"/>
            <a:ext cx="7772400" cy="682625"/>
          </a:xfrm>
          <a:prstGeom prst="rect">
            <a:avLst/>
          </a:prstGeom>
          <a:noFill/>
        </p:spPr>
        <p:txBody>
          <a:bodyPr lIns="90488" tIns="44450" rIns="90488" bIns="44450" anchor="b"/>
          <a:lstStyle/>
          <a:p>
            <a:pPr>
              <a:defRPr/>
            </a:pPr>
            <a:r>
              <a:rPr lang="en-US" sz="36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JIT and TQM</a:t>
            </a: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4075" y="3382963"/>
            <a:ext cx="1492250" cy="164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6" name="Rectangle 5"/>
          <p:cNvSpPr>
            <a:spLocks noChangeArrowheads="1"/>
          </p:cNvSpPr>
          <p:nvPr/>
        </p:nvSpPr>
        <p:spPr bwMode="auto">
          <a:xfrm>
            <a:off x="533400" y="5297488"/>
            <a:ext cx="21336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/>
              <a:t>Taiichi Ohno</a:t>
            </a:r>
          </a:p>
          <a:p>
            <a:r>
              <a:rPr lang="en-US" sz="1800"/>
              <a:t>1912 - 1990</a:t>
            </a:r>
          </a:p>
        </p:txBody>
      </p:sp>
      <p:sp>
        <p:nvSpPr>
          <p:cNvPr id="5127" name="Rectangle 6"/>
          <p:cNvSpPr>
            <a:spLocks noChangeArrowheads="1"/>
          </p:cNvSpPr>
          <p:nvPr/>
        </p:nvSpPr>
        <p:spPr bwMode="auto">
          <a:xfrm>
            <a:off x="3276600" y="5297488"/>
            <a:ext cx="24384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/>
              <a:t>Kaoru Ishikawa</a:t>
            </a:r>
          </a:p>
          <a:p>
            <a:r>
              <a:rPr lang="en-US" sz="1800"/>
              <a:t>1915 - 1989</a:t>
            </a:r>
          </a:p>
        </p:txBody>
      </p:sp>
      <p:pic>
        <p:nvPicPr>
          <p:cNvPr id="512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16363" y="3382963"/>
            <a:ext cx="1158875" cy="164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9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38963" y="3382963"/>
            <a:ext cx="1196975" cy="164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0" name="Rectangle 9"/>
          <p:cNvSpPr>
            <a:spLocks noChangeArrowheads="1"/>
          </p:cNvSpPr>
          <p:nvPr/>
        </p:nvSpPr>
        <p:spPr bwMode="auto">
          <a:xfrm>
            <a:off x="6605588" y="5297488"/>
            <a:ext cx="18637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 err="1"/>
              <a:t>Genichi</a:t>
            </a:r>
            <a:r>
              <a:rPr lang="en-US" sz="1800" dirty="0"/>
              <a:t> Taguchi</a:t>
            </a:r>
          </a:p>
          <a:p>
            <a:r>
              <a:rPr lang="en-US" sz="1800" dirty="0"/>
              <a:t>1924 - </a:t>
            </a:r>
            <a:r>
              <a:rPr lang="en-US" sz="1800" dirty="0" smtClean="0"/>
              <a:t>2012</a:t>
            </a:r>
            <a:endParaRPr lang="en-US" sz="1800" dirty="0"/>
          </a:p>
        </p:txBody>
      </p:sp>
      <p:pic>
        <p:nvPicPr>
          <p:cNvPr id="5131" name="Picture 9" descr="File:Flag of Japan.sv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98813" y="1296988"/>
            <a:ext cx="2744787" cy="18288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B01.2314  --  Operations  --  Prof. Juran</a:t>
            </a:r>
          </a:p>
        </p:txBody>
      </p:sp>
      <p:sp>
        <p:nvSpPr>
          <p:cNvPr id="614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BB754D70-4AEC-4EDF-8E29-D3046CA0DFF3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6148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9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0" name="Rectangle 4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001000" cy="1219200"/>
          </a:xfrm>
          <a:noFill/>
        </p:spPr>
        <p:txBody>
          <a:bodyPr lIns="90488" tIns="44450" rIns="90488" bIns="44450" anchor="t"/>
          <a:lstStyle/>
          <a:p>
            <a:r>
              <a:rPr lang="en-US" sz="4000" smtClean="0"/>
              <a:t>Just-In-Time (JIT) Defined</a:t>
            </a:r>
          </a:p>
        </p:txBody>
      </p:sp>
      <p:sp>
        <p:nvSpPr>
          <p:cNvPr id="15974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09600" y="1371600"/>
            <a:ext cx="7772400" cy="4495800"/>
          </a:xfrm>
          <a:noFill/>
        </p:spPr>
        <p:txBody>
          <a:bodyPr lIns="90488" tIns="44450" rIns="90488" bIns="44450"/>
          <a:lstStyle/>
          <a:p>
            <a:pPr>
              <a:spcBef>
                <a:spcPct val="50000"/>
              </a:spcBef>
            </a:pPr>
            <a:r>
              <a:rPr lang="en-US" sz="2600" smtClean="0"/>
              <a:t>JIT can be defined as an integrated set of activities designed to achieve high-volume production using minimal inventories (raw materials, work in process, and finished goods)</a:t>
            </a:r>
          </a:p>
          <a:p>
            <a:pPr>
              <a:spcBef>
                <a:spcPct val="50000"/>
              </a:spcBef>
            </a:pPr>
            <a:r>
              <a:rPr lang="en-US" sz="2600" smtClean="0"/>
              <a:t>JIT also involves the elimination of waste in production effort </a:t>
            </a:r>
          </a:p>
          <a:p>
            <a:pPr>
              <a:spcBef>
                <a:spcPct val="50000"/>
              </a:spcBef>
            </a:pPr>
            <a:r>
              <a:rPr lang="en-US" sz="2600" smtClean="0"/>
              <a:t>JIT also involves the timing of production resources (i.e., parts arrive at the next workstation “just in time”)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9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9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9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9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97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97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49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B01.2314  --  Operations  --  Prof. Juran</a:t>
            </a:r>
          </a:p>
        </p:txBody>
      </p:sp>
      <p:sp>
        <p:nvSpPr>
          <p:cNvPr id="717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739AF61-2CEB-4F9F-B3BF-F3DB8EFB70EB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717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3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4" name="Rectangle 4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001000" cy="1219200"/>
          </a:xfrm>
          <a:noFill/>
        </p:spPr>
        <p:txBody>
          <a:bodyPr lIns="90488" tIns="44450" rIns="90488" bIns="44450" anchor="t"/>
          <a:lstStyle/>
          <a:p>
            <a:r>
              <a:rPr lang="en-US" sz="4000" smtClean="0"/>
              <a:t>Just-In-Time (JIT) Defined</a:t>
            </a:r>
          </a:p>
        </p:txBody>
      </p:sp>
      <p:sp>
        <p:nvSpPr>
          <p:cNvPr id="21914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09600" y="1371600"/>
            <a:ext cx="7772400" cy="4495800"/>
          </a:xfrm>
          <a:noFill/>
        </p:spPr>
        <p:txBody>
          <a:bodyPr lIns="90488" tIns="44450" rIns="90488" bIns="44450"/>
          <a:lstStyle/>
          <a:p>
            <a:pPr>
              <a:spcBef>
                <a:spcPct val="50000"/>
              </a:spcBef>
            </a:pPr>
            <a:r>
              <a:rPr lang="en-US" sz="2000" dirty="0" smtClean="0"/>
              <a:t>Not one tool or technique, but many ideas that work together</a:t>
            </a:r>
          </a:p>
          <a:p>
            <a:pPr>
              <a:spcBef>
                <a:spcPct val="50000"/>
              </a:spcBef>
            </a:pPr>
            <a:r>
              <a:rPr lang="en-US" sz="2000" dirty="0" smtClean="0"/>
              <a:t>Key elements</a:t>
            </a:r>
          </a:p>
          <a:p>
            <a:pPr lvl="1">
              <a:spcBef>
                <a:spcPct val="50000"/>
              </a:spcBef>
            </a:pPr>
            <a:r>
              <a:rPr lang="en-US" sz="1700" dirty="0" smtClean="0"/>
              <a:t>Product/Process design with an eye towards variance reduction</a:t>
            </a:r>
          </a:p>
          <a:p>
            <a:pPr lvl="2">
              <a:spcBef>
                <a:spcPct val="50000"/>
              </a:spcBef>
            </a:pPr>
            <a:r>
              <a:rPr lang="en-US" sz="1500" dirty="0" smtClean="0"/>
              <a:t>Setup time reduction</a:t>
            </a:r>
          </a:p>
          <a:p>
            <a:pPr lvl="2">
              <a:spcBef>
                <a:spcPct val="50000"/>
              </a:spcBef>
            </a:pPr>
            <a:r>
              <a:rPr lang="en-US" sz="1500" dirty="0" smtClean="0"/>
              <a:t>Small lot sizes</a:t>
            </a:r>
          </a:p>
          <a:p>
            <a:pPr lvl="2">
              <a:spcBef>
                <a:spcPct val="50000"/>
              </a:spcBef>
            </a:pPr>
            <a:r>
              <a:rPr lang="en-US" sz="1500" dirty="0" smtClean="0"/>
              <a:t>Quality management</a:t>
            </a:r>
          </a:p>
          <a:p>
            <a:pPr lvl="1">
              <a:spcBef>
                <a:spcPct val="50000"/>
              </a:spcBef>
            </a:pPr>
            <a:r>
              <a:rPr lang="en-US" sz="1700" dirty="0" smtClean="0"/>
              <a:t>Communication links with suppliers and customers</a:t>
            </a:r>
          </a:p>
          <a:p>
            <a:pPr lvl="1">
              <a:spcBef>
                <a:spcPct val="50000"/>
              </a:spcBef>
            </a:pPr>
            <a:r>
              <a:rPr lang="en-US" sz="1700" dirty="0" smtClean="0"/>
              <a:t>Balance between production stability and responsiveness </a:t>
            </a:r>
          </a:p>
          <a:p>
            <a:pPr lvl="1">
              <a:spcBef>
                <a:spcPct val="50000"/>
              </a:spcBef>
            </a:pPr>
            <a:r>
              <a:rPr lang="en-US" sz="1700" dirty="0" smtClean="0"/>
              <a:t>Redefined role of inventory</a:t>
            </a:r>
          </a:p>
          <a:p>
            <a:pPr lvl="1">
              <a:spcBef>
                <a:spcPct val="50000"/>
              </a:spcBef>
            </a:pPr>
            <a:r>
              <a:rPr lang="en-US" sz="1700" dirty="0" smtClean="0"/>
              <a:t>JIT also involves the timing of production resources (i.e., parts arrive at the next workstation “just in time”)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9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9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9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9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9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9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19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9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191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91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191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91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91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91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191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91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1914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914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1914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914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141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B01.2314  --  Operations  --  Prof. Juran</a:t>
            </a:r>
          </a:p>
        </p:txBody>
      </p:sp>
      <p:sp>
        <p:nvSpPr>
          <p:cNvPr id="819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FC9C241-9285-473D-A737-CF30EDB069B4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819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8" name="Text Box 8"/>
          <p:cNvSpPr txBox="1">
            <a:spLocks noChangeArrowheads="1"/>
          </p:cNvSpPr>
          <p:nvPr/>
        </p:nvSpPr>
        <p:spPr bwMode="auto">
          <a:xfrm>
            <a:off x="990600" y="1944688"/>
            <a:ext cx="1752600" cy="569912"/>
          </a:xfrm>
          <a:prstGeom prst="rect">
            <a:avLst/>
          </a:prstGeom>
          <a:noFill/>
          <a:ln w="50800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Planning</a:t>
            </a:r>
          </a:p>
        </p:txBody>
      </p:sp>
      <p:sp>
        <p:nvSpPr>
          <p:cNvPr id="8199" name="Text Box 11"/>
          <p:cNvSpPr txBox="1">
            <a:spLocks noChangeArrowheads="1"/>
          </p:cNvSpPr>
          <p:nvPr/>
        </p:nvSpPr>
        <p:spPr bwMode="auto">
          <a:xfrm>
            <a:off x="990600" y="3697288"/>
            <a:ext cx="3124200" cy="569912"/>
          </a:xfrm>
          <a:prstGeom prst="rect">
            <a:avLst/>
          </a:prstGeom>
          <a:noFill/>
          <a:ln w="50800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Planning</a:t>
            </a:r>
          </a:p>
        </p:txBody>
      </p:sp>
      <p:sp>
        <p:nvSpPr>
          <p:cNvPr id="8200" name="Text Box 12"/>
          <p:cNvSpPr txBox="1">
            <a:spLocks noChangeArrowheads="1"/>
          </p:cNvSpPr>
          <p:nvPr/>
        </p:nvSpPr>
        <p:spPr bwMode="auto">
          <a:xfrm>
            <a:off x="2819400" y="1944688"/>
            <a:ext cx="4953000" cy="569912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Implementation</a:t>
            </a:r>
          </a:p>
        </p:txBody>
      </p:sp>
      <p:sp>
        <p:nvSpPr>
          <p:cNvPr id="8201" name="Text Box 13"/>
          <p:cNvSpPr txBox="1">
            <a:spLocks noChangeArrowheads="1"/>
          </p:cNvSpPr>
          <p:nvPr/>
        </p:nvSpPr>
        <p:spPr bwMode="auto">
          <a:xfrm>
            <a:off x="4191000" y="3697288"/>
            <a:ext cx="2819400" cy="569912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Implementation</a:t>
            </a:r>
          </a:p>
        </p:txBody>
      </p:sp>
      <p:sp>
        <p:nvSpPr>
          <p:cNvPr id="8202" name="Text Box 14"/>
          <p:cNvSpPr txBox="1">
            <a:spLocks noChangeArrowheads="1"/>
          </p:cNvSpPr>
          <p:nvPr/>
        </p:nvSpPr>
        <p:spPr bwMode="auto">
          <a:xfrm>
            <a:off x="1066800" y="2643188"/>
            <a:ext cx="3124200" cy="4572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/>
              <a:t>Traditional Approach</a:t>
            </a:r>
          </a:p>
        </p:txBody>
      </p:sp>
      <p:sp>
        <p:nvSpPr>
          <p:cNvPr id="8203" name="Text Box 15"/>
          <p:cNvSpPr txBox="1">
            <a:spLocks noChangeArrowheads="1"/>
          </p:cNvSpPr>
          <p:nvPr/>
        </p:nvSpPr>
        <p:spPr bwMode="auto">
          <a:xfrm>
            <a:off x="1117600" y="4419600"/>
            <a:ext cx="2006600" cy="4572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/>
              <a:t>JIT Approach</a:t>
            </a: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B01.2314  --  Operations  --  Prof. Juran</a:t>
            </a:r>
          </a:p>
        </p:txBody>
      </p:sp>
      <p:sp>
        <p:nvSpPr>
          <p:cNvPr id="921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AC059C77-3793-4D73-B537-CD7CCE4717D8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922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2" name="Rectangle 4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001000" cy="1219200"/>
          </a:xfrm>
          <a:noFill/>
        </p:spPr>
        <p:txBody>
          <a:bodyPr lIns="90488" tIns="44450" rIns="90488" bIns="44450" anchor="t"/>
          <a:lstStyle/>
          <a:p>
            <a:r>
              <a:rPr lang="en-US" sz="4000" smtClean="0"/>
              <a:t>Key Terms</a:t>
            </a:r>
          </a:p>
        </p:txBody>
      </p:sp>
      <p:sp>
        <p:nvSpPr>
          <p:cNvPr id="22118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09600" y="1371600"/>
            <a:ext cx="7772400" cy="4495800"/>
          </a:xfrm>
          <a:noFill/>
        </p:spPr>
        <p:txBody>
          <a:bodyPr lIns="90488" tIns="44450" rIns="90488" bIns="44450"/>
          <a:lstStyle/>
          <a:p>
            <a:pPr eaLnBrk="1" hangingPunct="1"/>
            <a:r>
              <a:rPr lang="en-US" smtClean="0"/>
              <a:t>Pull system</a:t>
            </a:r>
          </a:p>
          <a:p>
            <a:pPr eaLnBrk="1" hangingPunct="1"/>
            <a:r>
              <a:rPr lang="en-US" smtClean="0"/>
              <a:t>Focused factories</a:t>
            </a:r>
          </a:p>
          <a:p>
            <a:pPr eaLnBrk="1" hangingPunct="1"/>
            <a:r>
              <a:rPr lang="en-US" smtClean="0"/>
              <a:t>Group technology</a:t>
            </a:r>
          </a:p>
          <a:p>
            <a:pPr eaLnBrk="1" hangingPunct="1"/>
            <a:r>
              <a:rPr lang="en-US" smtClean="0"/>
              <a:t>Heijunka (uniform plant loading)</a:t>
            </a:r>
          </a:p>
          <a:p>
            <a:pPr eaLnBrk="1" hangingPunct="1"/>
            <a:r>
              <a:rPr lang="en-US" smtClean="0"/>
              <a:t>Kanban (card)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1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1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1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1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1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1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11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11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11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11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189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B01.2314  --  Operations  --  Prof. Juran</a:t>
            </a:r>
          </a:p>
        </p:txBody>
      </p:sp>
      <p:sp>
        <p:nvSpPr>
          <p:cNvPr id="1024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88EDECC-D06C-4A8E-AEB4-3A619F554E3B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1024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328025" cy="685800"/>
          </a:xfrm>
          <a:noFill/>
        </p:spPr>
        <p:txBody>
          <a:bodyPr lIns="90488" tIns="44450" rIns="90488" bIns="44450" anchor="b"/>
          <a:lstStyle/>
          <a:p>
            <a:r>
              <a:rPr lang="en-US" sz="3600" smtClean="0"/>
              <a:t>JIT and Lean Management</a:t>
            </a:r>
            <a:endParaRPr lang="en-US" sz="3600" i="1" smtClean="0"/>
          </a:p>
        </p:txBody>
      </p:sp>
      <p:sp>
        <p:nvSpPr>
          <p:cNvPr id="16179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04800" y="990600"/>
            <a:ext cx="8610600" cy="4800600"/>
          </a:xfrm>
          <a:noFill/>
        </p:spPr>
        <p:txBody>
          <a:bodyPr lIns="90488" tIns="44450" rIns="90488" bIns="44450"/>
          <a:lstStyle/>
          <a:p>
            <a:pPr>
              <a:spcBef>
                <a:spcPct val="50000"/>
              </a:spcBef>
            </a:pPr>
            <a:r>
              <a:rPr lang="en-US" sz="2600" smtClean="0"/>
              <a:t>JIT can be divided into two terms: “Big JIT” and “Little JIT”</a:t>
            </a:r>
          </a:p>
          <a:p>
            <a:pPr>
              <a:spcBef>
                <a:spcPct val="50000"/>
              </a:spcBef>
            </a:pPr>
            <a:r>
              <a:rPr lang="en-US" sz="2600" smtClean="0"/>
              <a:t>Big JIT (also called Lean Management) is a philosophy of operations management that seeks to eliminate waste in all aspects of a firm’s production activities: human relations, vendor relations, technology, and the management of materials and inventory</a:t>
            </a:r>
          </a:p>
          <a:p>
            <a:pPr>
              <a:spcBef>
                <a:spcPct val="50000"/>
              </a:spcBef>
            </a:pPr>
            <a:r>
              <a:rPr lang="en-US" sz="2600" smtClean="0"/>
              <a:t>Little JIT focuses more narrowly on scheduling goods inventory and providing service resources where and when needed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1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1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17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17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17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17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797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922338"/>
            <a:ext cx="8162925" cy="701675"/>
          </a:xfrm>
        </p:spPr>
        <p:txBody>
          <a:bodyPr/>
          <a:lstStyle/>
          <a:p>
            <a:pPr eaLnBrk="1" hangingPunct="1"/>
            <a:r>
              <a:rPr lang="en-US" sz="4000" smtClean="0"/>
              <a:t>Push vs. Pull Systems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Push systems have production planned in advanced and each stage in the supply chain pushes inventory to its downstream neighbor.</a:t>
            </a:r>
          </a:p>
          <a:p>
            <a:pPr eaLnBrk="1" hangingPunct="1"/>
            <a:r>
              <a:rPr lang="en-US" sz="2800" smtClean="0"/>
              <a:t>In a pull system each unit in the supply chain requests inventory from its upstream neighbor.</a:t>
            </a:r>
          </a:p>
          <a:p>
            <a:pPr eaLnBrk="1" hangingPunct="1"/>
            <a:r>
              <a:rPr lang="en-US" sz="2800" smtClean="0"/>
              <a:t>The beer game resembles more of a pull system.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B01.2314  --  Operations  --  Prof. Juran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D43D3E5-19FF-414D-B0F1-E012DB06DE96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2050" name="Picture 2" descr="Strapping and flex tubi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46510"/>
            <a:ext cx="4026940" cy="6101890"/>
          </a:xfrm>
          <a:prstGeom prst="rect">
            <a:avLst/>
          </a:prstGeom>
          <a:noFill/>
        </p:spPr>
      </p:pic>
      <p:pic>
        <p:nvPicPr>
          <p:cNvPr id="2052" name="Picture 4" descr="http://statewidemn.files.wordpress.com/2009/03/9water_heate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1143000"/>
            <a:ext cx="1890522" cy="27398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162925" cy="701675"/>
          </a:xfrm>
        </p:spPr>
        <p:txBody>
          <a:bodyPr/>
          <a:lstStyle/>
          <a:p>
            <a:pPr eaLnBrk="1" hangingPunct="1"/>
            <a:r>
              <a:rPr lang="en-US" sz="4000" dirty="0" smtClean="0"/>
              <a:t>Push Systems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3962400"/>
            <a:ext cx="8153400" cy="2133600"/>
          </a:xfrm>
        </p:spPr>
        <p:txBody>
          <a:bodyPr/>
          <a:lstStyle/>
          <a:p>
            <a:pPr eaLnBrk="1" hangingPunct="1"/>
            <a:r>
              <a:rPr lang="en-US" sz="2000" dirty="0" smtClean="0"/>
              <a:t>Also known as Materials Resource Planning.</a:t>
            </a:r>
          </a:p>
          <a:p>
            <a:pPr eaLnBrk="1" hangingPunct="1"/>
            <a:r>
              <a:rPr lang="en-US" sz="2000" dirty="0" smtClean="0"/>
              <a:t>Requires a bill of materials (BOM).</a:t>
            </a:r>
          </a:p>
          <a:p>
            <a:pPr eaLnBrk="1" hangingPunct="1"/>
            <a:r>
              <a:rPr lang="en-US" sz="2000" dirty="0" smtClean="0"/>
              <a:t>Generate advanced demand forecasts and then use </a:t>
            </a:r>
            <a:r>
              <a:rPr lang="en-US" sz="2000" dirty="0" err="1" smtClean="0"/>
              <a:t>leadtimes</a:t>
            </a:r>
            <a:r>
              <a:rPr lang="en-US" sz="2000" dirty="0" smtClean="0"/>
              <a:t> in order to work backwards and figure out how much inventory is needed at each point in time in the supply chain.</a:t>
            </a:r>
          </a:p>
          <a:p>
            <a:pPr eaLnBrk="1" hangingPunct="1"/>
            <a:r>
              <a:rPr lang="en-US" sz="2000" dirty="0" smtClean="0"/>
              <a:t>Inventory is pushed downwards through the supply chain.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1219200"/>
            <a:ext cx="4478337" cy="2403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162925" cy="701675"/>
          </a:xfrm>
        </p:spPr>
        <p:txBody>
          <a:bodyPr/>
          <a:lstStyle/>
          <a:p>
            <a:pPr eaLnBrk="1" hangingPunct="1"/>
            <a:r>
              <a:rPr lang="en-US" sz="4000" dirty="0" smtClean="0"/>
              <a:t>Push Systems</a:t>
            </a:r>
          </a:p>
        </p:txBody>
      </p:sp>
      <p:graphicFrame>
        <p:nvGraphicFramePr>
          <p:cNvPr id="988423" name="Group 263"/>
          <p:cNvGraphicFramePr>
            <a:graphicFrameLocks noGrp="1"/>
          </p:cNvGraphicFramePr>
          <p:nvPr>
            <p:ph sz="half" idx="1"/>
          </p:nvPr>
        </p:nvGraphicFramePr>
        <p:xfrm>
          <a:off x="5724525" y="2708275"/>
          <a:ext cx="3024188" cy="640080"/>
        </p:xfrm>
        <a:graphic>
          <a:graphicData uri="http://schemas.openxmlformats.org/drawingml/2006/table">
            <a:tbl>
              <a:tblPr/>
              <a:tblGrid>
                <a:gridCol w="798513"/>
                <a:gridCol w="446087"/>
                <a:gridCol w="444500"/>
                <a:gridCol w="442913"/>
                <a:gridCol w="447675"/>
                <a:gridCol w="444500"/>
              </a:tblGrid>
              <a:tr h="1968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Week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08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Cases of Beer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146" name="Rectangle 5"/>
          <p:cNvSpPr>
            <a:spLocks noChangeArrowheads="1"/>
          </p:cNvSpPr>
          <p:nvPr/>
        </p:nvSpPr>
        <p:spPr bwMode="auto">
          <a:xfrm>
            <a:off x="755650" y="3716338"/>
            <a:ext cx="1008063" cy="792162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47" name="Rectangle 8"/>
          <p:cNvSpPr>
            <a:spLocks noChangeArrowheads="1"/>
          </p:cNvSpPr>
          <p:nvPr/>
        </p:nvSpPr>
        <p:spPr bwMode="auto">
          <a:xfrm>
            <a:off x="2771775" y="3716338"/>
            <a:ext cx="1008063" cy="792162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48" name="Rectangle 9"/>
          <p:cNvSpPr>
            <a:spLocks noChangeArrowheads="1"/>
          </p:cNvSpPr>
          <p:nvPr/>
        </p:nvSpPr>
        <p:spPr bwMode="auto">
          <a:xfrm>
            <a:off x="4787900" y="3716338"/>
            <a:ext cx="1008063" cy="792162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49" name="Rectangle 10"/>
          <p:cNvSpPr>
            <a:spLocks noChangeArrowheads="1"/>
          </p:cNvSpPr>
          <p:nvPr/>
        </p:nvSpPr>
        <p:spPr bwMode="auto">
          <a:xfrm>
            <a:off x="6804025" y="3716338"/>
            <a:ext cx="1008063" cy="792162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50" name="Line 11"/>
          <p:cNvSpPr>
            <a:spLocks noChangeShapeType="1"/>
          </p:cNvSpPr>
          <p:nvPr/>
        </p:nvSpPr>
        <p:spPr bwMode="auto">
          <a:xfrm>
            <a:off x="1763713" y="4149725"/>
            <a:ext cx="100806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51" name="Line 12"/>
          <p:cNvSpPr>
            <a:spLocks noChangeShapeType="1"/>
          </p:cNvSpPr>
          <p:nvPr/>
        </p:nvSpPr>
        <p:spPr bwMode="auto">
          <a:xfrm>
            <a:off x="3779838" y="4149725"/>
            <a:ext cx="100806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52" name="Line 13"/>
          <p:cNvSpPr>
            <a:spLocks noChangeShapeType="1"/>
          </p:cNvSpPr>
          <p:nvPr/>
        </p:nvSpPr>
        <p:spPr bwMode="auto">
          <a:xfrm>
            <a:off x="5795963" y="4149725"/>
            <a:ext cx="100806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53" name="Text Box 14"/>
          <p:cNvSpPr txBox="1">
            <a:spLocks noChangeArrowheads="1"/>
          </p:cNvSpPr>
          <p:nvPr/>
        </p:nvSpPr>
        <p:spPr bwMode="auto">
          <a:xfrm>
            <a:off x="2176463" y="5116513"/>
            <a:ext cx="3979862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742950" indent="-285750"/>
            <a:endParaRPr lang="en-US"/>
          </a:p>
        </p:txBody>
      </p:sp>
      <p:sp>
        <p:nvSpPr>
          <p:cNvPr id="5154" name="Text Box 15"/>
          <p:cNvSpPr txBox="1">
            <a:spLocks noChangeArrowheads="1"/>
          </p:cNvSpPr>
          <p:nvPr/>
        </p:nvSpPr>
        <p:spPr bwMode="auto">
          <a:xfrm>
            <a:off x="2484438" y="5300663"/>
            <a:ext cx="3476625" cy="13731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742950" indent="-285750">
              <a:buFont typeface="Wingdings" pitchFamily="2" charset="2"/>
              <a:buNone/>
            </a:pPr>
            <a:r>
              <a:rPr lang="en-US"/>
              <a:t>  </a:t>
            </a:r>
            <a:r>
              <a:rPr lang="en-US">
                <a:solidFill>
                  <a:srgbClr val="0066FF"/>
                </a:solidFill>
              </a:rPr>
              <a:t>Ready or not hear comes the inventory!</a:t>
            </a:r>
          </a:p>
        </p:txBody>
      </p:sp>
      <p:sp>
        <p:nvSpPr>
          <p:cNvPr id="5155" name="Line 17"/>
          <p:cNvSpPr>
            <a:spLocks noChangeShapeType="1"/>
          </p:cNvSpPr>
          <p:nvPr/>
        </p:nvSpPr>
        <p:spPr bwMode="auto">
          <a:xfrm>
            <a:off x="2339975" y="4652963"/>
            <a:ext cx="64770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56" name="Line 18"/>
          <p:cNvSpPr>
            <a:spLocks noChangeShapeType="1"/>
          </p:cNvSpPr>
          <p:nvPr/>
        </p:nvSpPr>
        <p:spPr bwMode="auto">
          <a:xfrm>
            <a:off x="4356100" y="4437063"/>
            <a:ext cx="71438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57" name="Line 19"/>
          <p:cNvSpPr>
            <a:spLocks noChangeShapeType="1"/>
          </p:cNvSpPr>
          <p:nvPr/>
        </p:nvSpPr>
        <p:spPr bwMode="auto">
          <a:xfrm flipH="1">
            <a:off x="5724525" y="4437063"/>
            <a:ext cx="504825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58" name="Text Box 20"/>
          <p:cNvSpPr txBox="1">
            <a:spLocks noChangeArrowheads="1"/>
          </p:cNvSpPr>
          <p:nvPr/>
        </p:nvSpPr>
        <p:spPr bwMode="auto">
          <a:xfrm>
            <a:off x="250825" y="3860800"/>
            <a:ext cx="15113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742950" indent="-285750">
              <a:buFont typeface="Wingdings" pitchFamily="2" charset="2"/>
              <a:buNone/>
            </a:pPr>
            <a:r>
              <a:rPr lang="en-US" sz="1800"/>
              <a:t>Factory</a:t>
            </a:r>
          </a:p>
        </p:txBody>
      </p:sp>
      <p:sp>
        <p:nvSpPr>
          <p:cNvPr id="5159" name="Text Box 21"/>
          <p:cNvSpPr txBox="1">
            <a:spLocks noChangeArrowheads="1"/>
          </p:cNvSpPr>
          <p:nvPr/>
        </p:nvSpPr>
        <p:spPr bwMode="auto">
          <a:xfrm>
            <a:off x="2268538" y="3932238"/>
            <a:ext cx="1511300" cy="274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742950" indent="-285750">
              <a:buFont typeface="Wingdings" pitchFamily="2" charset="2"/>
              <a:buNone/>
            </a:pPr>
            <a:r>
              <a:rPr lang="en-US" sz="1200"/>
              <a:t>Distributor</a:t>
            </a:r>
          </a:p>
        </p:txBody>
      </p:sp>
      <p:sp>
        <p:nvSpPr>
          <p:cNvPr id="5160" name="Text Box 22"/>
          <p:cNvSpPr txBox="1">
            <a:spLocks noChangeArrowheads="1"/>
          </p:cNvSpPr>
          <p:nvPr/>
        </p:nvSpPr>
        <p:spPr bwMode="auto">
          <a:xfrm>
            <a:off x="4284663" y="3932238"/>
            <a:ext cx="1511300" cy="274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742950" indent="-285750">
              <a:buFont typeface="Wingdings" pitchFamily="2" charset="2"/>
              <a:buNone/>
            </a:pPr>
            <a:r>
              <a:rPr lang="en-US" sz="1200"/>
              <a:t>Wholesaler</a:t>
            </a:r>
          </a:p>
        </p:txBody>
      </p:sp>
      <p:sp>
        <p:nvSpPr>
          <p:cNvPr id="5161" name="Text Box 23"/>
          <p:cNvSpPr txBox="1">
            <a:spLocks noChangeArrowheads="1"/>
          </p:cNvSpPr>
          <p:nvPr/>
        </p:nvSpPr>
        <p:spPr bwMode="auto">
          <a:xfrm>
            <a:off x="6300788" y="3932238"/>
            <a:ext cx="151130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742950" indent="-285750">
              <a:buFont typeface="Wingdings" pitchFamily="2" charset="2"/>
              <a:buNone/>
            </a:pPr>
            <a:r>
              <a:rPr lang="en-US" sz="1600"/>
              <a:t>Retailer</a:t>
            </a:r>
          </a:p>
        </p:txBody>
      </p:sp>
      <p:graphicFrame>
        <p:nvGraphicFramePr>
          <p:cNvPr id="988424" name="Group 264"/>
          <p:cNvGraphicFramePr>
            <a:graphicFrameLocks noGrp="1"/>
          </p:cNvGraphicFramePr>
          <p:nvPr>
            <p:ph sz="half" idx="2"/>
          </p:nvPr>
        </p:nvGraphicFramePr>
        <p:xfrm>
          <a:off x="250825" y="2708275"/>
          <a:ext cx="3168650" cy="661353"/>
        </p:xfrm>
        <a:graphic>
          <a:graphicData uri="http://schemas.openxmlformats.org/drawingml/2006/table">
            <a:tbl>
              <a:tblPr/>
              <a:tblGrid>
                <a:gridCol w="835025"/>
                <a:gridCol w="468313"/>
                <a:gridCol w="466725"/>
                <a:gridCol w="463550"/>
                <a:gridCol w="468312"/>
                <a:gridCol w="466725"/>
              </a:tblGrid>
              <a:tr h="2651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Week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Cases of Beer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185" name="Text Box 265"/>
          <p:cNvSpPr txBox="1">
            <a:spLocks noChangeArrowheads="1"/>
          </p:cNvSpPr>
          <p:nvPr/>
        </p:nvSpPr>
        <p:spPr bwMode="auto">
          <a:xfrm>
            <a:off x="5651500" y="1916113"/>
            <a:ext cx="3008313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742950" indent="-285750">
              <a:buFont typeface="Wingdings" pitchFamily="2" charset="2"/>
              <a:buNone/>
            </a:pPr>
            <a:r>
              <a:rPr lang="en-US" sz="1800"/>
              <a:t>Demand forecast at retailer</a:t>
            </a:r>
          </a:p>
        </p:txBody>
      </p:sp>
      <p:sp>
        <p:nvSpPr>
          <p:cNvPr id="5186" name="Text Box 266"/>
          <p:cNvSpPr txBox="1">
            <a:spLocks noChangeArrowheads="1"/>
          </p:cNvSpPr>
          <p:nvPr/>
        </p:nvSpPr>
        <p:spPr bwMode="auto">
          <a:xfrm>
            <a:off x="250825" y="1989138"/>
            <a:ext cx="3008313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742950" indent="-285750">
              <a:buFont typeface="Wingdings" pitchFamily="2" charset="2"/>
              <a:buNone/>
            </a:pPr>
            <a:r>
              <a:rPr lang="en-US" sz="1800"/>
              <a:t>Production schedule at factory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33400"/>
            <a:ext cx="8162925" cy="701675"/>
          </a:xfrm>
        </p:spPr>
        <p:txBody>
          <a:bodyPr/>
          <a:lstStyle/>
          <a:p>
            <a:pPr eaLnBrk="1" hangingPunct="1"/>
            <a:r>
              <a:rPr lang="en-US" sz="4000" dirty="0" smtClean="0"/>
              <a:t>Drawbacks of Push Systems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76400"/>
            <a:ext cx="8305800" cy="4191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Changes in demand forecast require a revision of the entire production schedule.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Consequently, push systems can be somewhat inflexible.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Inflexibility can be offset by safety stocks.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Tend to set production quotas for fixed time periods and hence no EOQ.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Large inventory levels can hide quality problems.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162925" cy="701675"/>
          </a:xfrm>
        </p:spPr>
        <p:txBody>
          <a:bodyPr/>
          <a:lstStyle/>
          <a:p>
            <a:pPr eaLnBrk="1" hangingPunct="1"/>
            <a:r>
              <a:rPr lang="en-US" sz="4000" dirty="0" smtClean="0"/>
              <a:t>Pull Systems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600200"/>
            <a:ext cx="7273925" cy="18732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Each stage in the supply chain requests parts from its upstream supplier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Often operated as a just-in-time system.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400" smtClean="0"/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755650" y="5084763"/>
            <a:ext cx="1008063" cy="792162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2771775" y="5084763"/>
            <a:ext cx="1008063" cy="792162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4787900" y="5084763"/>
            <a:ext cx="1008063" cy="792162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6804025" y="5084763"/>
            <a:ext cx="1008063" cy="792162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76" name="Line 8"/>
          <p:cNvSpPr>
            <a:spLocks noChangeShapeType="1"/>
          </p:cNvSpPr>
          <p:nvPr/>
        </p:nvSpPr>
        <p:spPr bwMode="auto">
          <a:xfrm>
            <a:off x="1763713" y="5518150"/>
            <a:ext cx="100806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177" name="Line 9"/>
          <p:cNvSpPr>
            <a:spLocks noChangeShapeType="1"/>
          </p:cNvSpPr>
          <p:nvPr/>
        </p:nvSpPr>
        <p:spPr bwMode="auto">
          <a:xfrm>
            <a:off x="3779838" y="5518150"/>
            <a:ext cx="100806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178" name="Line 10"/>
          <p:cNvSpPr>
            <a:spLocks noChangeShapeType="1"/>
          </p:cNvSpPr>
          <p:nvPr/>
        </p:nvSpPr>
        <p:spPr bwMode="auto">
          <a:xfrm>
            <a:off x="5795963" y="5518150"/>
            <a:ext cx="100806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2176463" y="5981700"/>
            <a:ext cx="3979862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742950" indent="-285750"/>
            <a:endParaRPr lang="en-US"/>
          </a:p>
        </p:txBody>
      </p:sp>
      <p:sp>
        <p:nvSpPr>
          <p:cNvPr id="7180" name="Text Box 15"/>
          <p:cNvSpPr txBox="1">
            <a:spLocks noChangeArrowheads="1"/>
          </p:cNvSpPr>
          <p:nvPr/>
        </p:nvSpPr>
        <p:spPr bwMode="auto">
          <a:xfrm>
            <a:off x="2268538" y="5300663"/>
            <a:ext cx="1511300" cy="274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742950" indent="-285750">
              <a:buFont typeface="Wingdings" pitchFamily="2" charset="2"/>
              <a:buNone/>
            </a:pPr>
            <a:r>
              <a:rPr lang="en-US" sz="1200" dirty="0"/>
              <a:t>Distributor</a:t>
            </a:r>
          </a:p>
        </p:txBody>
      </p:sp>
      <p:sp>
        <p:nvSpPr>
          <p:cNvPr id="7181" name="Text Box 16"/>
          <p:cNvSpPr txBox="1">
            <a:spLocks noChangeArrowheads="1"/>
          </p:cNvSpPr>
          <p:nvPr/>
        </p:nvSpPr>
        <p:spPr bwMode="auto">
          <a:xfrm>
            <a:off x="4284663" y="5300663"/>
            <a:ext cx="1511300" cy="274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742950" indent="-285750">
              <a:buFont typeface="Wingdings" pitchFamily="2" charset="2"/>
              <a:buNone/>
            </a:pPr>
            <a:r>
              <a:rPr lang="en-US" sz="1200"/>
              <a:t>Wholesaler</a:t>
            </a:r>
          </a:p>
        </p:txBody>
      </p:sp>
      <p:sp>
        <p:nvSpPr>
          <p:cNvPr id="7182" name="Text Box 17"/>
          <p:cNvSpPr txBox="1">
            <a:spLocks noChangeArrowheads="1"/>
          </p:cNvSpPr>
          <p:nvPr/>
        </p:nvSpPr>
        <p:spPr bwMode="auto">
          <a:xfrm>
            <a:off x="6300788" y="5300663"/>
            <a:ext cx="151130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742950" indent="-285750">
              <a:buFont typeface="Wingdings" pitchFamily="2" charset="2"/>
              <a:buNone/>
            </a:pPr>
            <a:r>
              <a:rPr lang="en-US" sz="1600"/>
              <a:t>Retailer</a:t>
            </a:r>
          </a:p>
        </p:txBody>
      </p:sp>
      <p:sp>
        <p:nvSpPr>
          <p:cNvPr id="7183" name="AutoShape 22"/>
          <p:cNvSpPr>
            <a:spLocks noChangeArrowheads="1"/>
          </p:cNvSpPr>
          <p:nvPr/>
        </p:nvSpPr>
        <p:spPr bwMode="auto">
          <a:xfrm rot="10800000">
            <a:off x="1403350" y="4437063"/>
            <a:ext cx="1512888" cy="517525"/>
          </a:xfrm>
          <a:prstGeom prst="curvedUpArrow">
            <a:avLst>
              <a:gd name="adj1" fmla="val 58466"/>
              <a:gd name="adj2" fmla="val 116933"/>
              <a:gd name="adj3" fmla="val 33333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84" name="AutoShape 23"/>
          <p:cNvSpPr>
            <a:spLocks noChangeArrowheads="1"/>
          </p:cNvSpPr>
          <p:nvPr/>
        </p:nvSpPr>
        <p:spPr bwMode="auto">
          <a:xfrm rot="10800000">
            <a:off x="3419475" y="4437063"/>
            <a:ext cx="1512888" cy="517525"/>
          </a:xfrm>
          <a:prstGeom prst="curvedUpArrow">
            <a:avLst>
              <a:gd name="adj1" fmla="val 58466"/>
              <a:gd name="adj2" fmla="val 116933"/>
              <a:gd name="adj3" fmla="val 33333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85" name="AutoShape 24"/>
          <p:cNvSpPr>
            <a:spLocks noChangeArrowheads="1"/>
          </p:cNvSpPr>
          <p:nvPr/>
        </p:nvSpPr>
        <p:spPr bwMode="auto">
          <a:xfrm rot="10800000">
            <a:off x="5580063" y="4437063"/>
            <a:ext cx="1512887" cy="517525"/>
          </a:xfrm>
          <a:prstGeom prst="curvedUpArrow">
            <a:avLst>
              <a:gd name="adj1" fmla="val 58466"/>
              <a:gd name="adj2" fmla="val 116932"/>
              <a:gd name="adj3" fmla="val 33333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86" name="Text Box 25"/>
          <p:cNvSpPr txBox="1">
            <a:spLocks noChangeArrowheads="1"/>
          </p:cNvSpPr>
          <p:nvPr/>
        </p:nvSpPr>
        <p:spPr bwMode="auto">
          <a:xfrm>
            <a:off x="323850" y="5445125"/>
            <a:ext cx="15113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742950" indent="-285750">
              <a:buFont typeface="Wingdings" pitchFamily="2" charset="2"/>
              <a:buNone/>
            </a:pPr>
            <a:r>
              <a:rPr lang="en-US" sz="1800" dirty="0"/>
              <a:t>Factory</a:t>
            </a:r>
          </a:p>
        </p:txBody>
      </p:sp>
      <p:sp>
        <p:nvSpPr>
          <p:cNvPr id="7187" name="Text Box 26"/>
          <p:cNvSpPr txBox="1">
            <a:spLocks noChangeArrowheads="1"/>
          </p:cNvSpPr>
          <p:nvPr/>
        </p:nvSpPr>
        <p:spPr bwMode="auto">
          <a:xfrm>
            <a:off x="1403350" y="3716338"/>
            <a:ext cx="1368425" cy="6302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742950" indent="-285750">
              <a:buFont typeface="Wingdings" pitchFamily="2" charset="2"/>
              <a:buNone/>
            </a:pPr>
            <a:r>
              <a:rPr lang="en-US" sz="1600"/>
              <a:t>Place</a:t>
            </a:r>
          </a:p>
          <a:p>
            <a:pPr marL="742950" indent="-285750">
              <a:buFont typeface="Wingdings" pitchFamily="2" charset="2"/>
              <a:buNone/>
            </a:pPr>
            <a:r>
              <a:rPr lang="en-US" sz="1600"/>
              <a:t>order</a:t>
            </a:r>
          </a:p>
        </p:txBody>
      </p:sp>
      <p:sp>
        <p:nvSpPr>
          <p:cNvPr id="7188" name="Text Box 27"/>
          <p:cNvSpPr txBox="1">
            <a:spLocks noChangeArrowheads="1"/>
          </p:cNvSpPr>
          <p:nvPr/>
        </p:nvSpPr>
        <p:spPr bwMode="auto">
          <a:xfrm>
            <a:off x="3419475" y="3716338"/>
            <a:ext cx="1368425" cy="6302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742950" indent="-285750">
              <a:buFont typeface="Wingdings" pitchFamily="2" charset="2"/>
              <a:buNone/>
            </a:pPr>
            <a:r>
              <a:rPr lang="en-US" sz="1600"/>
              <a:t>Place</a:t>
            </a:r>
          </a:p>
          <a:p>
            <a:pPr marL="742950" indent="-285750">
              <a:buFont typeface="Wingdings" pitchFamily="2" charset="2"/>
              <a:buNone/>
            </a:pPr>
            <a:r>
              <a:rPr lang="en-US" sz="1600"/>
              <a:t>order</a:t>
            </a:r>
          </a:p>
        </p:txBody>
      </p:sp>
      <p:sp>
        <p:nvSpPr>
          <p:cNvPr id="7189" name="Text Box 28"/>
          <p:cNvSpPr txBox="1">
            <a:spLocks noChangeArrowheads="1"/>
          </p:cNvSpPr>
          <p:nvPr/>
        </p:nvSpPr>
        <p:spPr bwMode="auto">
          <a:xfrm>
            <a:off x="5580063" y="3716338"/>
            <a:ext cx="1368425" cy="6302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742950" indent="-285750">
              <a:buFont typeface="Wingdings" pitchFamily="2" charset="2"/>
              <a:buNone/>
            </a:pPr>
            <a:r>
              <a:rPr lang="en-US" sz="1600"/>
              <a:t>Place</a:t>
            </a:r>
          </a:p>
          <a:p>
            <a:pPr marL="742950" indent="-285750">
              <a:buFont typeface="Wingdings" pitchFamily="2" charset="2"/>
              <a:buNone/>
            </a:pPr>
            <a:r>
              <a:rPr lang="en-US" sz="1600"/>
              <a:t>order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B01.2314  --  Operations  --  Prof. Juran</a:t>
            </a:r>
          </a:p>
        </p:txBody>
      </p:sp>
      <p:sp>
        <p:nvSpPr>
          <p:cNvPr id="1126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54B08A8-035B-4C5E-BD34-B2F7C3A29D69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11268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69" name="Rectangle 3"/>
          <p:cNvSpPr>
            <a:spLocks noChangeArrowheads="1"/>
          </p:cNvSpPr>
          <p:nvPr/>
        </p:nvSpPr>
        <p:spPr bwMode="auto">
          <a:xfrm>
            <a:off x="3200400" y="5867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0" name="Rectangle 4"/>
          <p:cNvSpPr>
            <a:spLocks noGrp="1" noChangeArrowheads="1"/>
          </p:cNvSpPr>
          <p:nvPr>
            <p:ph type="title"/>
          </p:nvPr>
        </p:nvSpPr>
        <p:spPr>
          <a:xfrm>
            <a:off x="3962400" y="381000"/>
            <a:ext cx="4876800" cy="762000"/>
          </a:xfrm>
          <a:noFill/>
        </p:spPr>
        <p:txBody>
          <a:bodyPr lIns="90488" tIns="44450" rIns="90488" bIns="44450" anchor="b"/>
          <a:lstStyle/>
          <a:p>
            <a:r>
              <a:rPr lang="en-US" sz="3200" b="1" smtClean="0"/>
              <a:t>JIT Demand-Pull Logic</a:t>
            </a:r>
          </a:p>
        </p:txBody>
      </p:sp>
      <p:grpSp>
        <p:nvGrpSpPr>
          <p:cNvPr id="11271" name="Group 5"/>
          <p:cNvGrpSpPr>
            <a:grpSpLocks/>
          </p:cNvGrpSpPr>
          <p:nvPr/>
        </p:nvGrpSpPr>
        <p:grpSpPr bwMode="auto">
          <a:xfrm>
            <a:off x="228600" y="1447800"/>
            <a:ext cx="8674100" cy="5092700"/>
            <a:chOff x="296" y="912"/>
            <a:chExt cx="5464" cy="3208"/>
          </a:xfrm>
        </p:grpSpPr>
        <p:sp>
          <p:nvSpPr>
            <p:cNvPr id="11289" name="Rectangle 6"/>
            <p:cNvSpPr>
              <a:spLocks noChangeArrowheads="1"/>
            </p:cNvSpPr>
            <p:nvPr/>
          </p:nvSpPr>
          <p:spPr bwMode="auto">
            <a:xfrm>
              <a:off x="296" y="2448"/>
              <a:ext cx="952" cy="280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0" name="Rectangle 7"/>
            <p:cNvSpPr>
              <a:spLocks noChangeArrowheads="1"/>
            </p:cNvSpPr>
            <p:nvPr/>
          </p:nvSpPr>
          <p:spPr bwMode="auto">
            <a:xfrm>
              <a:off x="358" y="2481"/>
              <a:ext cx="828" cy="21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88" tIns="44450" rIns="90488" bIns="44450" anchor="ctr"/>
            <a:lstStyle/>
            <a:p>
              <a:pPr eaLnBrk="0" hangingPunct="0"/>
              <a:r>
                <a:rPr lang="en-US" sz="2200">
                  <a:latin typeface="Times New Roman" pitchFamily="18" charset="0"/>
                </a:rPr>
                <a:t>Customers</a:t>
              </a:r>
            </a:p>
          </p:txBody>
        </p:sp>
        <p:grpSp>
          <p:nvGrpSpPr>
            <p:cNvPr id="11291" name="Group 8"/>
            <p:cNvGrpSpPr>
              <a:grpSpLocks/>
            </p:cNvGrpSpPr>
            <p:nvPr/>
          </p:nvGrpSpPr>
          <p:grpSpPr bwMode="auto">
            <a:xfrm>
              <a:off x="2979" y="1922"/>
              <a:ext cx="866" cy="1340"/>
              <a:chOff x="2831" y="1590"/>
              <a:chExt cx="866" cy="1340"/>
            </a:xfrm>
          </p:grpSpPr>
          <p:grpSp>
            <p:nvGrpSpPr>
              <p:cNvPr id="11327" name="Group 9"/>
              <p:cNvGrpSpPr>
                <a:grpSpLocks/>
              </p:cNvGrpSpPr>
              <p:nvPr/>
            </p:nvGrpSpPr>
            <p:grpSpPr bwMode="auto">
              <a:xfrm>
                <a:off x="2831" y="1590"/>
                <a:ext cx="866" cy="284"/>
                <a:chOff x="2831" y="1590"/>
                <a:chExt cx="866" cy="284"/>
              </a:xfrm>
            </p:grpSpPr>
            <p:sp>
              <p:nvSpPr>
                <p:cNvPr id="11334" name="Rectangle 10"/>
                <p:cNvSpPr>
                  <a:spLocks noChangeArrowheads="1"/>
                </p:cNvSpPr>
                <p:nvPr/>
              </p:nvSpPr>
              <p:spPr bwMode="auto">
                <a:xfrm>
                  <a:off x="2831" y="1597"/>
                  <a:ext cx="866" cy="261"/>
                </a:xfrm>
                <a:prstGeom prst="rect">
                  <a:avLst/>
                </a:prstGeom>
                <a:solidFill>
                  <a:srgbClr val="F6BF69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35" name="Rectangle 11"/>
                <p:cNvSpPr>
                  <a:spLocks noChangeArrowheads="1"/>
                </p:cNvSpPr>
                <p:nvPr/>
              </p:nvSpPr>
              <p:spPr bwMode="auto">
                <a:xfrm>
                  <a:off x="2831" y="1597"/>
                  <a:ext cx="313" cy="261"/>
                </a:xfrm>
                <a:prstGeom prst="rect">
                  <a:avLst/>
                </a:prstGeom>
                <a:solidFill>
                  <a:srgbClr val="FDE3BA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36" name="Line 12"/>
                <p:cNvSpPr>
                  <a:spLocks noChangeShapeType="1"/>
                </p:cNvSpPr>
                <p:nvPr/>
              </p:nvSpPr>
              <p:spPr bwMode="auto">
                <a:xfrm>
                  <a:off x="2835" y="1601"/>
                  <a:ext cx="309" cy="257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37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2832" y="1590"/>
                  <a:ext cx="309" cy="273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38" name="Rectangle 14"/>
                <p:cNvSpPr>
                  <a:spLocks noChangeArrowheads="1"/>
                </p:cNvSpPr>
                <p:nvPr/>
              </p:nvSpPr>
              <p:spPr bwMode="auto">
                <a:xfrm>
                  <a:off x="3189" y="1617"/>
                  <a:ext cx="362" cy="25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65088" tIns="31750" rIns="65088" bIns="31750">
                  <a:spAutoFit/>
                </a:bodyPr>
                <a:lstStyle/>
                <a:p>
                  <a:pPr algn="l" defTabSz="447675" eaLnBrk="0" hangingPunct="0"/>
                  <a:r>
                    <a:rPr lang="en-US" sz="2200">
                      <a:latin typeface="Times New Roman" pitchFamily="18" charset="0"/>
                    </a:rPr>
                    <a:t>Sub</a:t>
                  </a:r>
                </a:p>
              </p:txBody>
            </p:sp>
          </p:grpSp>
          <p:grpSp>
            <p:nvGrpSpPr>
              <p:cNvPr id="11328" name="Group 15"/>
              <p:cNvGrpSpPr>
                <a:grpSpLocks/>
              </p:cNvGrpSpPr>
              <p:nvPr/>
            </p:nvGrpSpPr>
            <p:grpSpPr bwMode="auto">
              <a:xfrm>
                <a:off x="2831" y="2646"/>
                <a:ext cx="866" cy="284"/>
                <a:chOff x="2831" y="2646"/>
                <a:chExt cx="866" cy="284"/>
              </a:xfrm>
            </p:grpSpPr>
            <p:sp>
              <p:nvSpPr>
                <p:cNvPr id="11329" name="Rectangle 16"/>
                <p:cNvSpPr>
                  <a:spLocks noChangeArrowheads="1"/>
                </p:cNvSpPr>
                <p:nvPr/>
              </p:nvSpPr>
              <p:spPr bwMode="auto">
                <a:xfrm>
                  <a:off x="2831" y="2653"/>
                  <a:ext cx="866" cy="261"/>
                </a:xfrm>
                <a:prstGeom prst="rect">
                  <a:avLst/>
                </a:prstGeom>
                <a:solidFill>
                  <a:srgbClr val="F6BF69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30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1" y="2653"/>
                  <a:ext cx="313" cy="261"/>
                </a:xfrm>
                <a:prstGeom prst="rect">
                  <a:avLst/>
                </a:prstGeom>
                <a:solidFill>
                  <a:srgbClr val="FDE3BA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31" name="Line 18"/>
                <p:cNvSpPr>
                  <a:spLocks noChangeShapeType="1"/>
                </p:cNvSpPr>
                <p:nvPr/>
              </p:nvSpPr>
              <p:spPr bwMode="auto">
                <a:xfrm>
                  <a:off x="2835" y="2657"/>
                  <a:ext cx="309" cy="257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32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2832" y="2646"/>
                  <a:ext cx="309" cy="273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33" name="Rectangle 20"/>
                <p:cNvSpPr>
                  <a:spLocks noChangeArrowheads="1"/>
                </p:cNvSpPr>
                <p:nvPr/>
              </p:nvSpPr>
              <p:spPr bwMode="auto">
                <a:xfrm>
                  <a:off x="3189" y="2673"/>
                  <a:ext cx="362" cy="25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65088" tIns="31750" rIns="65088" bIns="31750">
                  <a:spAutoFit/>
                </a:bodyPr>
                <a:lstStyle/>
                <a:p>
                  <a:pPr algn="l" defTabSz="447675" eaLnBrk="0" hangingPunct="0"/>
                  <a:r>
                    <a:rPr lang="en-US" sz="2200">
                      <a:latin typeface="Times New Roman" pitchFamily="18" charset="0"/>
                    </a:rPr>
                    <a:t>Sub</a:t>
                  </a:r>
                </a:p>
              </p:txBody>
            </p:sp>
          </p:grpSp>
        </p:grpSp>
        <p:grpSp>
          <p:nvGrpSpPr>
            <p:cNvPr id="11292" name="Group 21"/>
            <p:cNvGrpSpPr>
              <a:grpSpLocks/>
            </p:cNvGrpSpPr>
            <p:nvPr/>
          </p:nvGrpSpPr>
          <p:grpSpPr bwMode="auto">
            <a:xfrm>
              <a:off x="4035" y="1442"/>
              <a:ext cx="866" cy="2588"/>
              <a:chOff x="3887" y="1110"/>
              <a:chExt cx="866" cy="2588"/>
            </a:xfrm>
          </p:grpSpPr>
          <p:grpSp>
            <p:nvGrpSpPr>
              <p:cNvPr id="11303" name="Group 22"/>
              <p:cNvGrpSpPr>
                <a:grpSpLocks/>
              </p:cNvGrpSpPr>
              <p:nvPr/>
            </p:nvGrpSpPr>
            <p:grpSpPr bwMode="auto">
              <a:xfrm>
                <a:off x="3887" y="1110"/>
                <a:ext cx="866" cy="284"/>
                <a:chOff x="3887" y="1110"/>
                <a:chExt cx="866" cy="284"/>
              </a:xfrm>
            </p:grpSpPr>
            <p:sp>
              <p:nvSpPr>
                <p:cNvPr id="11322" name="Rectangle 23"/>
                <p:cNvSpPr>
                  <a:spLocks noChangeArrowheads="1"/>
                </p:cNvSpPr>
                <p:nvPr/>
              </p:nvSpPr>
              <p:spPr bwMode="auto">
                <a:xfrm>
                  <a:off x="3887" y="1117"/>
                  <a:ext cx="866" cy="261"/>
                </a:xfrm>
                <a:prstGeom prst="rect">
                  <a:avLst/>
                </a:prstGeom>
                <a:solidFill>
                  <a:srgbClr val="C0FEF9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23" name="Rectangle 24"/>
                <p:cNvSpPr>
                  <a:spLocks noChangeArrowheads="1"/>
                </p:cNvSpPr>
                <p:nvPr/>
              </p:nvSpPr>
              <p:spPr bwMode="auto">
                <a:xfrm>
                  <a:off x="3887" y="1117"/>
                  <a:ext cx="313" cy="261"/>
                </a:xfrm>
                <a:prstGeom prst="rect">
                  <a:avLst/>
                </a:prstGeom>
                <a:solidFill>
                  <a:srgbClr val="FDE3BA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24" name="Line 25"/>
                <p:cNvSpPr>
                  <a:spLocks noChangeShapeType="1"/>
                </p:cNvSpPr>
                <p:nvPr/>
              </p:nvSpPr>
              <p:spPr bwMode="auto">
                <a:xfrm>
                  <a:off x="3891" y="1121"/>
                  <a:ext cx="309" cy="257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25" name="Line 26"/>
                <p:cNvSpPr>
                  <a:spLocks noChangeShapeType="1"/>
                </p:cNvSpPr>
                <p:nvPr/>
              </p:nvSpPr>
              <p:spPr bwMode="auto">
                <a:xfrm flipV="1">
                  <a:off x="3888" y="1110"/>
                  <a:ext cx="309" cy="273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26" name="Rectangle 27"/>
                <p:cNvSpPr>
                  <a:spLocks noChangeArrowheads="1"/>
                </p:cNvSpPr>
                <p:nvPr/>
              </p:nvSpPr>
              <p:spPr bwMode="auto">
                <a:xfrm>
                  <a:off x="4245" y="1137"/>
                  <a:ext cx="352" cy="25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65088" tIns="31750" rIns="65088" bIns="31750">
                  <a:spAutoFit/>
                </a:bodyPr>
                <a:lstStyle/>
                <a:p>
                  <a:pPr algn="l" defTabSz="447675" eaLnBrk="0" hangingPunct="0"/>
                  <a:r>
                    <a:rPr lang="en-US" sz="2200">
                      <a:latin typeface="Times New Roman" pitchFamily="18" charset="0"/>
                    </a:rPr>
                    <a:t>Fab</a:t>
                  </a:r>
                </a:p>
              </p:txBody>
            </p:sp>
          </p:grpSp>
          <p:grpSp>
            <p:nvGrpSpPr>
              <p:cNvPr id="11304" name="Group 28"/>
              <p:cNvGrpSpPr>
                <a:grpSpLocks/>
              </p:cNvGrpSpPr>
              <p:nvPr/>
            </p:nvGrpSpPr>
            <p:grpSpPr bwMode="auto">
              <a:xfrm>
                <a:off x="3887" y="1830"/>
                <a:ext cx="866" cy="284"/>
                <a:chOff x="3887" y="1830"/>
                <a:chExt cx="866" cy="284"/>
              </a:xfrm>
            </p:grpSpPr>
            <p:sp>
              <p:nvSpPr>
                <p:cNvPr id="11317" name="Rectangle 29"/>
                <p:cNvSpPr>
                  <a:spLocks noChangeArrowheads="1"/>
                </p:cNvSpPr>
                <p:nvPr/>
              </p:nvSpPr>
              <p:spPr bwMode="auto">
                <a:xfrm>
                  <a:off x="3887" y="1837"/>
                  <a:ext cx="866" cy="261"/>
                </a:xfrm>
                <a:prstGeom prst="rect">
                  <a:avLst/>
                </a:prstGeom>
                <a:solidFill>
                  <a:srgbClr val="C0FEF9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18" name="Rectangle 30"/>
                <p:cNvSpPr>
                  <a:spLocks noChangeArrowheads="1"/>
                </p:cNvSpPr>
                <p:nvPr/>
              </p:nvSpPr>
              <p:spPr bwMode="auto">
                <a:xfrm>
                  <a:off x="3887" y="1837"/>
                  <a:ext cx="313" cy="261"/>
                </a:xfrm>
                <a:prstGeom prst="rect">
                  <a:avLst/>
                </a:prstGeom>
                <a:solidFill>
                  <a:srgbClr val="FDE3BA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19" name="Line 31"/>
                <p:cNvSpPr>
                  <a:spLocks noChangeShapeType="1"/>
                </p:cNvSpPr>
                <p:nvPr/>
              </p:nvSpPr>
              <p:spPr bwMode="auto">
                <a:xfrm>
                  <a:off x="3891" y="1841"/>
                  <a:ext cx="309" cy="257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20" name="Line 32"/>
                <p:cNvSpPr>
                  <a:spLocks noChangeShapeType="1"/>
                </p:cNvSpPr>
                <p:nvPr/>
              </p:nvSpPr>
              <p:spPr bwMode="auto">
                <a:xfrm flipV="1">
                  <a:off x="3888" y="1830"/>
                  <a:ext cx="309" cy="273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21" name="Rectangle 33"/>
                <p:cNvSpPr>
                  <a:spLocks noChangeArrowheads="1"/>
                </p:cNvSpPr>
                <p:nvPr/>
              </p:nvSpPr>
              <p:spPr bwMode="auto">
                <a:xfrm>
                  <a:off x="4245" y="1857"/>
                  <a:ext cx="352" cy="25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65088" tIns="31750" rIns="65088" bIns="31750">
                  <a:spAutoFit/>
                </a:bodyPr>
                <a:lstStyle/>
                <a:p>
                  <a:pPr algn="l" defTabSz="447675" eaLnBrk="0" hangingPunct="0"/>
                  <a:r>
                    <a:rPr lang="en-US" sz="2200">
                      <a:latin typeface="Times New Roman" pitchFamily="18" charset="0"/>
                    </a:rPr>
                    <a:t>Fab</a:t>
                  </a:r>
                </a:p>
              </p:txBody>
            </p:sp>
          </p:grpSp>
          <p:grpSp>
            <p:nvGrpSpPr>
              <p:cNvPr id="11305" name="Group 34"/>
              <p:cNvGrpSpPr>
                <a:grpSpLocks/>
              </p:cNvGrpSpPr>
              <p:nvPr/>
            </p:nvGrpSpPr>
            <p:grpSpPr bwMode="auto">
              <a:xfrm>
                <a:off x="3887" y="2646"/>
                <a:ext cx="866" cy="284"/>
                <a:chOff x="3887" y="2646"/>
                <a:chExt cx="866" cy="284"/>
              </a:xfrm>
            </p:grpSpPr>
            <p:sp>
              <p:nvSpPr>
                <p:cNvPr id="11312" name="Rectangle 35"/>
                <p:cNvSpPr>
                  <a:spLocks noChangeArrowheads="1"/>
                </p:cNvSpPr>
                <p:nvPr/>
              </p:nvSpPr>
              <p:spPr bwMode="auto">
                <a:xfrm>
                  <a:off x="3887" y="2653"/>
                  <a:ext cx="866" cy="261"/>
                </a:xfrm>
                <a:prstGeom prst="rect">
                  <a:avLst/>
                </a:prstGeom>
                <a:solidFill>
                  <a:srgbClr val="C0FEF9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13" name="Rectangle 36"/>
                <p:cNvSpPr>
                  <a:spLocks noChangeArrowheads="1"/>
                </p:cNvSpPr>
                <p:nvPr/>
              </p:nvSpPr>
              <p:spPr bwMode="auto">
                <a:xfrm>
                  <a:off x="3887" y="2653"/>
                  <a:ext cx="313" cy="261"/>
                </a:xfrm>
                <a:prstGeom prst="rect">
                  <a:avLst/>
                </a:prstGeom>
                <a:solidFill>
                  <a:srgbClr val="FDE3BA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14" name="Line 37"/>
                <p:cNvSpPr>
                  <a:spLocks noChangeShapeType="1"/>
                </p:cNvSpPr>
                <p:nvPr/>
              </p:nvSpPr>
              <p:spPr bwMode="auto">
                <a:xfrm>
                  <a:off x="3891" y="2657"/>
                  <a:ext cx="309" cy="257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15" name="Line 38"/>
                <p:cNvSpPr>
                  <a:spLocks noChangeShapeType="1"/>
                </p:cNvSpPr>
                <p:nvPr/>
              </p:nvSpPr>
              <p:spPr bwMode="auto">
                <a:xfrm flipV="1">
                  <a:off x="3888" y="2646"/>
                  <a:ext cx="309" cy="273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16" name="Rectangle 39"/>
                <p:cNvSpPr>
                  <a:spLocks noChangeArrowheads="1"/>
                </p:cNvSpPr>
                <p:nvPr/>
              </p:nvSpPr>
              <p:spPr bwMode="auto">
                <a:xfrm>
                  <a:off x="4245" y="2673"/>
                  <a:ext cx="352" cy="25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65088" tIns="31750" rIns="65088" bIns="31750">
                  <a:spAutoFit/>
                </a:bodyPr>
                <a:lstStyle/>
                <a:p>
                  <a:pPr algn="l" defTabSz="447675" eaLnBrk="0" hangingPunct="0"/>
                  <a:r>
                    <a:rPr lang="en-US" sz="2200">
                      <a:latin typeface="Times New Roman" pitchFamily="18" charset="0"/>
                    </a:rPr>
                    <a:t>Fab</a:t>
                  </a:r>
                </a:p>
              </p:txBody>
            </p:sp>
          </p:grpSp>
          <p:grpSp>
            <p:nvGrpSpPr>
              <p:cNvPr id="11306" name="Group 40"/>
              <p:cNvGrpSpPr>
                <a:grpSpLocks/>
              </p:cNvGrpSpPr>
              <p:nvPr/>
            </p:nvGrpSpPr>
            <p:grpSpPr bwMode="auto">
              <a:xfrm>
                <a:off x="3887" y="3414"/>
                <a:ext cx="866" cy="284"/>
                <a:chOff x="3887" y="3414"/>
                <a:chExt cx="866" cy="284"/>
              </a:xfrm>
            </p:grpSpPr>
            <p:sp>
              <p:nvSpPr>
                <p:cNvPr id="11307" name="Rectangle 41"/>
                <p:cNvSpPr>
                  <a:spLocks noChangeArrowheads="1"/>
                </p:cNvSpPr>
                <p:nvPr/>
              </p:nvSpPr>
              <p:spPr bwMode="auto">
                <a:xfrm>
                  <a:off x="3887" y="3421"/>
                  <a:ext cx="866" cy="261"/>
                </a:xfrm>
                <a:prstGeom prst="rect">
                  <a:avLst/>
                </a:prstGeom>
                <a:solidFill>
                  <a:srgbClr val="C0FEF9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08" name="Rectangle 42"/>
                <p:cNvSpPr>
                  <a:spLocks noChangeArrowheads="1"/>
                </p:cNvSpPr>
                <p:nvPr/>
              </p:nvSpPr>
              <p:spPr bwMode="auto">
                <a:xfrm>
                  <a:off x="3887" y="3421"/>
                  <a:ext cx="313" cy="261"/>
                </a:xfrm>
                <a:prstGeom prst="rect">
                  <a:avLst/>
                </a:prstGeom>
                <a:solidFill>
                  <a:srgbClr val="FDE3BA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09" name="Line 43"/>
                <p:cNvSpPr>
                  <a:spLocks noChangeShapeType="1"/>
                </p:cNvSpPr>
                <p:nvPr/>
              </p:nvSpPr>
              <p:spPr bwMode="auto">
                <a:xfrm>
                  <a:off x="3891" y="3425"/>
                  <a:ext cx="309" cy="257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10" name="Line 44"/>
                <p:cNvSpPr>
                  <a:spLocks noChangeShapeType="1"/>
                </p:cNvSpPr>
                <p:nvPr/>
              </p:nvSpPr>
              <p:spPr bwMode="auto">
                <a:xfrm flipV="1">
                  <a:off x="3888" y="3414"/>
                  <a:ext cx="309" cy="273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11" name="Rectangle 45"/>
                <p:cNvSpPr>
                  <a:spLocks noChangeArrowheads="1"/>
                </p:cNvSpPr>
                <p:nvPr/>
              </p:nvSpPr>
              <p:spPr bwMode="auto">
                <a:xfrm>
                  <a:off x="4245" y="3441"/>
                  <a:ext cx="352" cy="25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65088" tIns="31750" rIns="65088" bIns="31750">
                  <a:spAutoFit/>
                </a:bodyPr>
                <a:lstStyle/>
                <a:p>
                  <a:pPr algn="l" defTabSz="447675" eaLnBrk="0" hangingPunct="0"/>
                  <a:r>
                    <a:rPr lang="en-US" sz="2200">
                      <a:latin typeface="Times New Roman" pitchFamily="18" charset="0"/>
                    </a:rPr>
                    <a:t>Fab</a:t>
                  </a:r>
                </a:p>
              </p:txBody>
            </p:sp>
          </p:grpSp>
        </p:grpSp>
        <p:grpSp>
          <p:nvGrpSpPr>
            <p:cNvPr id="11293" name="Group 46"/>
            <p:cNvGrpSpPr>
              <a:grpSpLocks/>
            </p:cNvGrpSpPr>
            <p:nvPr/>
          </p:nvGrpSpPr>
          <p:grpSpPr bwMode="auto">
            <a:xfrm>
              <a:off x="5096" y="1440"/>
              <a:ext cx="664" cy="2680"/>
              <a:chOff x="4948" y="1108"/>
              <a:chExt cx="664" cy="2680"/>
            </a:xfrm>
          </p:grpSpPr>
          <p:sp>
            <p:nvSpPr>
              <p:cNvPr id="11299" name="Rectangle 47"/>
              <p:cNvSpPr>
                <a:spLocks noChangeArrowheads="1"/>
              </p:cNvSpPr>
              <p:nvPr/>
            </p:nvSpPr>
            <p:spPr bwMode="auto">
              <a:xfrm>
                <a:off x="4948" y="1108"/>
                <a:ext cx="664" cy="280"/>
              </a:xfrm>
              <a:prstGeom prst="rect">
                <a:avLst/>
              </a:prstGeom>
              <a:solidFill>
                <a:srgbClr val="F6BF69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88" tIns="44450" rIns="90488" bIns="44450" anchor="ctr"/>
              <a:lstStyle/>
              <a:p>
                <a:pPr eaLnBrk="0" hangingPunct="0"/>
                <a:r>
                  <a:rPr lang="en-US" sz="2200">
                    <a:latin typeface="Times New Roman" pitchFamily="18" charset="0"/>
                  </a:rPr>
                  <a:t>Vendor</a:t>
                </a:r>
              </a:p>
            </p:txBody>
          </p:sp>
          <p:sp>
            <p:nvSpPr>
              <p:cNvPr id="11300" name="Rectangle 48"/>
              <p:cNvSpPr>
                <a:spLocks noChangeArrowheads="1"/>
              </p:cNvSpPr>
              <p:nvPr/>
            </p:nvSpPr>
            <p:spPr bwMode="auto">
              <a:xfrm>
                <a:off x="4948" y="1828"/>
                <a:ext cx="664" cy="280"/>
              </a:xfrm>
              <a:prstGeom prst="rect">
                <a:avLst/>
              </a:prstGeom>
              <a:solidFill>
                <a:srgbClr val="F6BF69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88" tIns="44450" rIns="90488" bIns="44450" anchor="ctr"/>
              <a:lstStyle/>
              <a:p>
                <a:pPr eaLnBrk="0" hangingPunct="0"/>
                <a:r>
                  <a:rPr lang="en-US" sz="2200">
                    <a:latin typeface="Times New Roman" pitchFamily="18" charset="0"/>
                  </a:rPr>
                  <a:t>Vendor</a:t>
                </a:r>
              </a:p>
            </p:txBody>
          </p:sp>
          <p:sp>
            <p:nvSpPr>
              <p:cNvPr id="11301" name="Rectangle 49"/>
              <p:cNvSpPr>
                <a:spLocks noChangeArrowheads="1"/>
              </p:cNvSpPr>
              <p:nvPr/>
            </p:nvSpPr>
            <p:spPr bwMode="auto">
              <a:xfrm>
                <a:off x="4948" y="2692"/>
                <a:ext cx="664" cy="280"/>
              </a:xfrm>
              <a:prstGeom prst="rect">
                <a:avLst/>
              </a:prstGeom>
              <a:solidFill>
                <a:srgbClr val="F6BF69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88" tIns="44450" rIns="90488" bIns="44450" anchor="ctr"/>
              <a:lstStyle/>
              <a:p>
                <a:pPr eaLnBrk="0" hangingPunct="0"/>
                <a:r>
                  <a:rPr lang="en-US" sz="2200">
                    <a:latin typeface="Times New Roman" pitchFamily="18" charset="0"/>
                  </a:rPr>
                  <a:t>Vendor</a:t>
                </a:r>
              </a:p>
            </p:txBody>
          </p:sp>
          <p:sp>
            <p:nvSpPr>
              <p:cNvPr id="11302" name="Rectangle 50"/>
              <p:cNvSpPr>
                <a:spLocks noChangeArrowheads="1"/>
              </p:cNvSpPr>
              <p:nvPr/>
            </p:nvSpPr>
            <p:spPr bwMode="auto">
              <a:xfrm>
                <a:off x="4948" y="3508"/>
                <a:ext cx="664" cy="280"/>
              </a:xfrm>
              <a:prstGeom prst="rect">
                <a:avLst/>
              </a:prstGeom>
              <a:solidFill>
                <a:srgbClr val="F6BF69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88" tIns="44450" rIns="90488" bIns="44450" anchor="ctr"/>
              <a:lstStyle/>
              <a:p>
                <a:pPr eaLnBrk="0" hangingPunct="0"/>
                <a:r>
                  <a:rPr lang="en-US" sz="2200">
                    <a:latin typeface="Times New Roman" pitchFamily="18" charset="0"/>
                  </a:rPr>
                  <a:t>Vendor</a:t>
                </a:r>
              </a:p>
            </p:txBody>
          </p:sp>
        </p:grpSp>
        <p:sp>
          <p:nvSpPr>
            <p:cNvPr id="11294" name="Text Box 51"/>
            <p:cNvSpPr txBox="1">
              <a:spLocks noChangeArrowheads="1"/>
            </p:cNvSpPr>
            <p:nvPr/>
          </p:nvSpPr>
          <p:spPr bwMode="auto">
            <a:xfrm>
              <a:off x="1636" y="2348"/>
              <a:ext cx="960" cy="52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algn="l"/>
              <a:r>
                <a:rPr lang="en-US">
                  <a:latin typeface="Times New Roman" pitchFamily="18" charset="0"/>
                </a:rPr>
                <a:t>Final </a:t>
              </a:r>
            </a:p>
            <a:p>
              <a:pPr algn="l"/>
              <a:r>
                <a:rPr lang="en-US">
                  <a:latin typeface="Times New Roman" pitchFamily="18" charset="0"/>
                </a:rPr>
                <a:t>Assembly</a:t>
              </a:r>
            </a:p>
          </p:txBody>
        </p:sp>
        <p:sp>
          <p:nvSpPr>
            <p:cNvPr id="11295" name="AutoShape 52"/>
            <p:cNvSpPr>
              <a:spLocks noChangeArrowheads="1"/>
            </p:cNvSpPr>
            <p:nvPr/>
          </p:nvSpPr>
          <p:spPr bwMode="auto">
            <a:xfrm>
              <a:off x="5145" y="912"/>
              <a:ext cx="615" cy="306"/>
            </a:xfrm>
            <a:prstGeom prst="leftArrow">
              <a:avLst>
                <a:gd name="adj1" fmla="val 50000"/>
                <a:gd name="adj2" fmla="val 50245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6" name="AutoShape 53"/>
            <p:cNvSpPr>
              <a:spLocks noChangeArrowheads="1"/>
            </p:cNvSpPr>
            <p:nvPr/>
          </p:nvSpPr>
          <p:spPr bwMode="auto">
            <a:xfrm>
              <a:off x="3024" y="1200"/>
              <a:ext cx="615" cy="306"/>
            </a:xfrm>
            <a:prstGeom prst="leftArrow">
              <a:avLst>
                <a:gd name="adj1" fmla="val 50000"/>
                <a:gd name="adj2" fmla="val 50245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7" name="AutoShape 54"/>
            <p:cNvSpPr>
              <a:spLocks noChangeArrowheads="1"/>
            </p:cNvSpPr>
            <p:nvPr/>
          </p:nvSpPr>
          <p:spPr bwMode="auto">
            <a:xfrm>
              <a:off x="4128" y="960"/>
              <a:ext cx="615" cy="306"/>
            </a:xfrm>
            <a:prstGeom prst="leftArrow">
              <a:avLst>
                <a:gd name="adj1" fmla="val 50000"/>
                <a:gd name="adj2" fmla="val 50245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8" name="AutoShape 55"/>
            <p:cNvSpPr>
              <a:spLocks noChangeArrowheads="1"/>
            </p:cNvSpPr>
            <p:nvPr/>
          </p:nvSpPr>
          <p:spPr bwMode="auto">
            <a:xfrm>
              <a:off x="2064" y="1728"/>
              <a:ext cx="615" cy="306"/>
            </a:xfrm>
            <a:prstGeom prst="leftArrow">
              <a:avLst>
                <a:gd name="adj1" fmla="val 50000"/>
                <a:gd name="adj2" fmla="val 50245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63896" name="Text Box 56"/>
          <p:cNvSpPr txBox="1">
            <a:spLocks noChangeArrowheads="1"/>
          </p:cNvSpPr>
          <p:nvPr/>
        </p:nvSpPr>
        <p:spPr bwMode="auto">
          <a:xfrm>
            <a:off x="381000" y="304800"/>
            <a:ext cx="3505200" cy="15621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en-US" b="1">
                <a:latin typeface="Times New Roman" pitchFamily="18" charset="0"/>
              </a:rPr>
              <a:t>Here the customer starts the process, pulling an inventory item from Final Assembly…</a:t>
            </a:r>
          </a:p>
        </p:txBody>
      </p:sp>
      <p:sp>
        <p:nvSpPr>
          <p:cNvPr id="163897" name="Text Box 57"/>
          <p:cNvSpPr txBox="1">
            <a:spLocks noChangeArrowheads="1"/>
          </p:cNvSpPr>
          <p:nvPr/>
        </p:nvSpPr>
        <p:spPr bwMode="auto">
          <a:xfrm>
            <a:off x="228600" y="1981200"/>
            <a:ext cx="2667000" cy="1552575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en-US" b="1">
                <a:latin typeface="Times New Roman" pitchFamily="18" charset="0"/>
              </a:rPr>
              <a:t>Then sub-assembly work is pulled forward by that demand…</a:t>
            </a:r>
          </a:p>
        </p:txBody>
      </p:sp>
      <p:sp>
        <p:nvSpPr>
          <p:cNvPr id="163898" name="Text Box 58"/>
          <p:cNvSpPr txBox="1">
            <a:spLocks noChangeArrowheads="1"/>
          </p:cNvSpPr>
          <p:nvPr/>
        </p:nvSpPr>
        <p:spPr bwMode="auto">
          <a:xfrm>
            <a:off x="381000" y="4800600"/>
            <a:ext cx="3657600" cy="15621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en-US" b="1">
                <a:latin typeface="Times New Roman" pitchFamily="18" charset="0"/>
              </a:rPr>
              <a:t>The process continues throughout the entire production process and supply chain</a:t>
            </a:r>
          </a:p>
        </p:txBody>
      </p:sp>
      <p:grpSp>
        <p:nvGrpSpPr>
          <p:cNvPr id="12" name="Group 59"/>
          <p:cNvGrpSpPr>
            <a:grpSpLocks/>
          </p:cNvGrpSpPr>
          <p:nvPr/>
        </p:nvGrpSpPr>
        <p:grpSpPr bwMode="auto">
          <a:xfrm>
            <a:off x="4038600" y="3352800"/>
            <a:ext cx="762000" cy="1600200"/>
            <a:chOff x="2544" y="2112"/>
            <a:chExt cx="480" cy="1008"/>
          </a:xfrm>
        </p:grpSpPr>
        <p:sp>
          <p:nvSpPr>
            <p:cNvPr id="11287" name="Line 60"/>
            <p:cNvSpPr>
              <a:spLocks noChangeShapeType="1"/>
            </p:cNvSpPr>
            <p:nvPr/>
          </p:nvSpPr>
          <p:spPr bwMode="auto">
            <a:xfrm flipH="1">
              <a:off x="2544" y="2112"/>
              <a:ext cx="432" cy="288"/>
            </a:xfrm>
            <a:prstGeom prst="line">
              <a:avLst/>
            </a:prstGeom>
            <a:noFill/>
            <a:ln w="76200">
              <a:solidFill>
                <a:schemeClr val="accent1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8" name="Line 61"/>
            <p:cNvSpPr>
              <a:spLocks noChangeShapeType="1"/>
            </p:cNvSpPr>
            <p:nvPr/>
          </p:nvSpPr>
          <p:spPr bwMode="auto">
            <a:xfrm flipH="1" flipV="1">
              <a:off x="2544" y="2832"/>
              <a:ext cx="480" cy="288"/>
            </a:xfrm>
            <a:prstGeom prst="line">
              <a:avLst/>
            </a:prstGeom>
            <a:noFill/>
            <a:ln w="76200">
              <a:solidFill>
                <a:schemeClr val="accent1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3902" name="Line 62"/>
          <p:cNvSpPr>
            <a:spLocks noChangeShapeType="1"/>
          </p:cNvSpPr>
          <p:nvPr/>
        </p:nvSpPr>
        <p:spPr bwMode="auto">
          <a:xfrm flipH="1">
            <a:off x="1752600" y="4114800"/>
            <a:ext cx="457200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3" name="Group 63"/>
          <p:cNvGrpSpPr>
            <a:grpSpLocks/>
          </p:cNvGrpSpPr>
          <p:nvPr/>
        </p:nvGrpSpPr>
        <p:grpSpPr bwMode="auto">
          <a:xfrm>
            <a:off x="5638800" y="2514600"/>
            <a:ext cx="838200" cy="3581400"/>
            <a:chOff x="3552" y="1584"/>
            <a:chExt cx="528" cy="2256"/>
          </a:xfrm>
        </p:grpSpPr>
        <p:sp>
          <p:nvSpPr>
            <p:cNvPr id="11283" name="Line 64"/>
            <p:cNvSpPr>
              <a:spLocks noChangeShapeType="1"/>
            </p:cNvSpPr>
            <p:nvPr/>
          </p:nvSpPr>
          <p:spPr bwMode="auto">
            <a:xfrm flipH="1">
              <a:off x="3552" y="1584"/>
              <a:ext cx="528" cy="432"/>
            </a:xfrm>
            <a:prstGeom prst="line">
              <a:avLst/>
            </a:prstGeom>
            <a:noFill/>
            <a:ln w="76200">
              <a:solidFill>
                <a:schemeClr val="accent1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4" name="Line 65"/>
            <p:cNvSpPr>
              <a:spLocks noChangeShapeType="1"/>
            </p:cNvSpPr>
            <p:nvPr/>
          </p:nvSpPr>
          <p:spPr bwMode="auto">
            <a:xfrm flipH="1" flipV="1">
              <a:off x="3552" y="2064"/>
              <a:ext cx="480" cy="240"/>
            </a:xfrm>
            <a:prstGeom prst="line">
              <a:avLst/>
            </a:prstGeom>
            <a:noFill/>
            <a:ln w="76200">
              <a:solidFill>
                <a:schemeClr val="accent1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5" name="Line 66"/>
            <p:cNvSpPr>
              <a:spLocks noChangeShapeType="1"/>
            </p:cNvSpPr>
            <p:nvPr/>
          </p:nvSpPr>
          <p:spPr bwMode="auto">
            <a:xfrm flipH="1">
              <a:off x="3552" y="3120"/>
              <a:ext cx="432" cy="0"/>
            </a:xfrm>
            <a:prstGeom prst="line">
              <a:avLst/>
            </a:prstGeom>
            <a:noFill/>
            <a:ln w="76200">
              <a:solidFill>
                <a:schemeClr val="accent1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6" name="Line 67"/>
            <p:cNvSpPr>
              <a:spLocks noChangeShapeType="1"/>
            </p:cNvSpPr>
            <p:nvPr/>
          </p:nvSpPr>
          <p:spPr bwMode="auto">
            <a:xfrm flipH="1" flipV="1">
              <a:off x="3600" y="3264"/>
              <a:ext cx="432" cy="576"/>
            </a:xfrm>
            <a:prstGeom prst="line">
              <a:avLst/>
            </a:prstGeom>
            <a:noFill/>
            <a:ln w="76200">
              <a:solidFill>
                <a:schemeClr val="accent1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68"/>
          <p:cNvGrpSpPr>
            <a:grpSpLocks/>
          </p:cNvGrpSpPr>
          <p:nvPr/>
        </p:nvGrpSpPr>
        <p:grpSpPr bwMode="auto">
          <a:xfrm>
            <a:off x="7391400" y="2590800"/>
            <a:ext cx="533400" cy="3657600"/>
            <a:chOff x="4656" y="1632"/>
            <a:chExt cx="336" cy="2304"/>
          </a:xfrm>
        </p:grpSpPr>
        <p:sp>
          <p:nvSpPr>
            <p:cNvPr id="11279" name="Line 69"/>
            <p:cNvSpPr>
              <a:spLocks noChangeShapeType="1"/>
            </p:cNvSpPr>
            <p:nvPr/>
          </p:nvSpPr>
          <p:spPr bwMode="auto">
            <a:xfrm flipH="1">
              <a:off x="4704" y="1632"/>
              <a:ext cx="288" cy="624"/>
            </a:xfrm>
            <a:prstGeom prst="line">
              <a:avLst/>
            </a:prstGeom>
            <a:noFill/>
            <a:ln w="76200">
              <a:solidFill>
                <a:schemeClr val="accent1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0" name="Line 70"/>
            <p:cNvSpPr>
              <a:spLocks noChangeShapeType="1"/>
            </p:cNvSpPr>
            <p:nvPr/>
          </p:nvSpPr>
          <p:spPr bwMode="auto">
            <a:xfrm flipH="1">
              <a:off x="4704" y="2352"/>
              <a:ext cx="240" cy="0"/>
            </a:xfrm>
            <a:prstGeom prst="line">
              <a:avLst/>
            </a:prstGeom>
            <a:noFill/>
            <a:ln w="76200">
              <a:solidFill>
                <a:schemeClr val="accent1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1" name="Line 71"/>
            <p:cNvSpPr>
              <a:spLocks noChangeShapeType="1"/>
            </p:cNvSpPr>
            <p:nvPr/>
          </p:nvSpPr>
          <p:spPr bwMode="auto">
            <a:xfrm flipH="1">
              <a:off x="4656" y="3120"/>
              <a:ext cx="288" cy="0"/>
            </a:xfrm>
            <a:prstGeom prst="line">
              <a:avLst/>
            </a:prstGeom>
            <a:noFill/>
            <a:ln w="76200">
              <a:solidFill>
                <a:schemeClr val="accent1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2" name="Line 72"/>
            <p:cNvSpPr>
              <a:spLocks noChangeShapeType="1"/>
            </p:cNvSpPr>
            <p:nvPr/>
          </p:nvSpPr>
          <p:spPr bwMode="auto">
            <a:xfrm flipH="1" flipV="1">
              <a:off x="4656" y="3840"/>
              <a:ext cx="336" cy="96"/>
            </a:xfrm>
            <a:prstGeom prst="line">
              <a:avLst/>
            </a:prstGeom>
            <a:noFill/>
            <a:ln w="76200">
              <a:solidFill>
                <a:schemeClr val="accent1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3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3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6" grpId="0" animBg="1" autoUpdateAnimBg="0"/>
      <p:bldP spid="163897" grpId="0" animBg="1" autoUpdateAnimBg="0"/>
      <p:bldP spid="163898" grpId="0" animBg="1" autoUpdateAnimBg="0"/>
      <p:bldP spid="16390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922338"/>
            <a:ext cx="8162925" cy="701675"/>
          </a:xfrm>
        </p:spPr>
        <p:txBody>
          <a:bodyPr/>
          <a:lstStyle/>
          <a:p>
            <a:pPr eaLnBrk="1" hangingPunct="1"/>
            <a:r>
              <a:rPr lang="en-US" sz="4000" smtClean="0"/>
              <a:t>Advantages of Pull Systems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2060575"/>
            <a:ext cx="7273925" cy="3024188"/>
          </a:xfrm>
        </p:spPr>
        <p:txBody>
          <a:bodyPr/>
          <a:lstStyle/>
          <a:p>
            <a:pPr eaLnBrk="1" hangingPunct="1"/>
            <a:r>
              <a:rPr lang="en-US" sz="2800" smtClean="0"/>
              <a:t>Lower inventory levels which leads to</a:t>
            </a:r>
          </a:p>
          <a:p>
            <a:pPr lvl="1" eaLnBrk="1" hangingPunct="1"/>
            <a:r>
              <a:rPr lang="en-US" sz="2400" smtClean="0"/>
              <a:t>Reduced cost</a:t>
            </a:r>
          </a:p>
          <a:p>
            <a:pPr lvl="1" eaLnBrk="1" hangingPunct="1"/>
            <a:r>
              <a:rPr lang="en-US" sz="2400" smtClean="0"/>
              <a:t>Higher quality</a:t>
            </a:r>
          </a:p>
          <a:p>
            <a:pPr eaLnBrk="1" hangingPunct="1"/>
            <a:r>
              <a:rPr lang="en-US" sz="2800" smtClean="0"/>
              <a:t>More adaptive to customer demand</a:t>
            </a:r>
          </a:p>
          <a:p>
            <a:pPr eaLnBrk="1" hangingPunct="1"/>
            <a:r>
              <a:rPr lang="en-US" sz="2800" smtClean="0"/>
              <a:t>Higher utilization of resources </a:t>
            </a:r>
          </a:p>
          <a:p>
            <a:pPr eaLnBrk="1" hangingPunct="1">
              <a:buFont typeface="Wingdings" pitchFamily="2" charset="2"/>
              <a:buNone/>
            </a:pPr>
            <a:endParaRPr lang="en-US" sz="2800" smtClean="0"/>
          </a:p>
        </p:txBody>
      </p:sp>
      <p:sp>
        <p:nvSpPr>
          <p:cNvPr id="8196" name="Text Box 11"/>
          <p:cNvSpPr txBox="1">
            <a:spLocks noChangeArrowheads="1"/>
          </p:cNvSpPr>
          <p:nvPr/>
        </p:nvSpPr>
        <p:spPr bwMode="auto">
          <a:xfrm>
            <a:off x="2176463" y="5981700"/>
            <a:ext cx="3979862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742950" indent="-285750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922338"/>
            <a:ext cx="8162925" cy="701675"/>
          </a:xfrm>
        </p:spPr>
        <p:txBody>
          <a:bodyPr/>
          <a:lstStyle/>
          <a:p>
            <a:pPr eaLnBrk="1" hangingPunct="1"/>
            <a:r>
              <a:rPr lang="en-US" sz="4000" smtClean="0"/>
              <a:t>Disadvantages of Pull Systems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2060575"/>
            <a:ext cx="7273925" cy="38893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Many small orders can result in high ordering costs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If lead times are large can be slow to respond to customer demand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Low inventory levels mean system can be sensitive to a breakdown in a certain stage in the supply chain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Has the potential to place a high level variability on the suppliers end of the supply chain which can be unfair.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400" smtClean="0"/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2176463" y="5981700"/>
            <a:ext cx="3979862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742950" indent="-285750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162925" cy="762000"/>
          </a:xfrm>
        </p:spPr>
        <p:txBody>
          <a:bodyPr/>
          <a:lstStyle/>
          <a:p>
            <a:pPr eaLnBrk="1" hangingPunct="1"/>
            <a:r>
              <a:rPr lang="en-US" dirty="0" smtClean="0"/>
              <a:t>Hybrid Systems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219200"/>
            <a:ext cx="8110537" cy="4692650"/>
          </a:xfrm>
          <a:noFill/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800" dirty="0" smtClean="0"/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Some supply chains may implement a hybrid strategy which employs both push and pull systems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Upstream portion of the supply chain operates on a push basis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Demand upstream is aggregated from multiple retailers and tends to be more stable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Downstream portion of supply chain operates as a pull system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Demand at individual retailers tends to be more variable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ooter Placeholder 1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B01.2314  --  Operations  --  Prof. Juran</a:t>
            </a:r>
          </a:p>
        </p:txBody>
      </p:sp>
      <p:sp>
        <p:nvSpPr>
          <p:cNvPr id="12291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1810203-AF48-45B9-9C64-994206DA9602}" type="slidenum">
              <a:rPr lang="en-US" smtClean="0"/>
              <a:pPr/>
              <a:t>20</a:t>
            </a:fld>
            <a:endParaRPr lang="en-US" smtClean="0"/>
          </a:p>
        </p:txBody>
      </p:sp>
      <p:pic>
        <p:nvPicPr>
          <p:cNvPr id="1229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3388" y="1109663"/>
            <a:ext cx="8277225" cy="463867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ooter Placeholder 1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B01.2314  --  Operations  --  Prof. Juran</a:t>
            </a:r>
          </a:p>
        </p:txBody>
      </p:sp>
      <p:sp>
        <p:nvSpPr>
          <p:cNvPr id="13315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3B1E3D3-9FF2-4041-B322-D0EE2D04980E}" type="slidenum">
              <a:rPr lang="en-US" smtClean="0"/>
              <a:pPr/>
              <a:t>21</a:t>
            </a:fld>
            <a:endParaRPr lang="en-US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09600"/>
            <a:ext cx="8839200" cy="4956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B01.2314  --  Operations  --  Prof. Juran</a:t>
            </a:r>
          </a:p>
        </p:txBody>
      </p:sp>
      <p:sp>
        <p:nvSpPr>
          <p:cNvPr id="1433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64096A5-0C1E-4B05-A00D-4893248A346B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1434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2" name="Rectangle 4"/>
          <p:cNvSpPr>
            <a:spLocks noGrp="1" noChangeArrowheads="1"/>
          </p:cNvSpPr>
          <p:nvPr>
            <p:ph type="title"/>
          </p:nvPr>
        </p:nvSpPr>
        <p:spPr>
          <a:xfrm>
            <a:off x="179388" y="533400"/>
            <a:ext cx="8785225" cy="609600"/>
          </a:xfrm>
          <a:noFill/>
        </p:spPr>
        <p:txBody>
          <a:bodyPr lIns="90488" tIns="44450" rIns="90488" bIns="44450" anchor="b"/>
          <a:lstStyle/>
          <a:p>
            <a:r>
              <a:rPr lang="en-US" sz="3600" smtClean="0"/>
              <a:t>The Toyota Production System</a:t>
            </a:r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2362200"/>
          </a:xfrm>
          <a:noFill/>
        </p:spPr>
        <p:txBody>
          <a:bodyPr lIns="90488" tIns="44450" rIns="90488" bIns="44450"/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600" smtClean="0"/>
              <a:t>Based on two philosophies:</a:t>
            </a:r>
          </a:p>
          <a:p>
            <a:pPr>
              <a:spcBef>
                <a:spcPct val="50000"/>
              </a:spcBef>
            </a:pPr>
            <a:r>
              <a:rPr lang="en-US" sz="2600" smtClean="0"/>
              <a:t>1. Elimination of waste </a:t>
            </a:r>
          </a:p>
          <a:p>
            <a:pPr>
              <a:spcBef>
                <a:spcPct val="50000"/>
              </a:spcBef>
            </a:pPr>
            <a:r>
              <a:rPr lang="en-US" sz="2600" smtClean="0"/>
              <a:t>2. Respect for people</a:t>
            </a:r>
          </a:p>
        </p:txBody>
      </p:sp>
      <p:pic>
        <p:nvPicPr>
          <p:cNvPr id="14344" name="Picture 7" descr="ToyotaLogo-red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4054475"/>
            <a:ext cx="18288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5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5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58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58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58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58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893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B01.2314  --  Operations  --  Prof. Juran</a:t>
            </a:r>
          </a:p>
        </p:txBody>
      </p:sp>
      <p:sp>
        <p:nvSpPr>
          <p:cNvPr id="2969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A22A26D-BCEF-4BB9-AB23-2DAD6063ABBE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2970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2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458200" cy="685800"/>
          </a:xfrm>
          <a:noFill/>
        </p:spPr>
        <p:txBody>
          <a:bodyPr lIns="90488" tIns="44450" rIns="90488" bIns="44450" anchor="b"/>
          <a:lstStyle/>
          <a:p>
            <a:r>
              <a:rPr lang="en-US" sz="3600" smtClean="0"/>
              <a:t>Toyota Production System’s Four Rules</a:t>
            </a:r>
          </a:p>
        </p:txBody>
      </p:sp>
      <p:sp>
        <p:nvSpPr>
          <p:cNvPr id="19456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534400" cy="5638800"/>
          </a:xfrm>
          <a:noFill/>
        </p:spPr>
        <p:txBody>
          <a:bodyPr lIns="90488" tIns="44450" rIns="90488" bIns="44450"/>
          <a:lstStyle/>
          <a:p>
            <a:pPr marL="533400" indent="-533400">
              <a:spcAft>
                <a:spcPct val="70000"/>
              </a:spcAft>
              <a:buFont typeface="Symbol" pitchFamily="18" charset="2"/>
              <a:buAutoNum type="arabicPeriod"/>
            </a:pPr>
            <a:r>
              <a:rPr lang="en-US" sz="2400" smtClean="0"/>
              <a:t>All work shall be highly specified as to content, sequence, timing, and outcome</a:t>
            </a:r>
          </a:p>
          <a:p>
            <a:pPr marL="533400" indent="-533400">
              <a:spcAft>
                <a:spcPct val="70000"/>
              </a:spcAft>
              <a:buFont typeface="Symbol" pitchFamily="18" charset="2"/>
              <a:buAutoNum type="arabicPeriod"/>
            </a:pPr>
            <a:r>
              <a:rPr lang="en-US" sz="2400" smtClean="0"/>
              <a:t>Every customer-supplier connection must be direct, and there must be an unambiguous yes-or-no way to send requests and receive responses</a:t>
            </a:r>
          </a:p>
          <a:p>
            <a:pPr marL="533400" indent="-533400">
              <a:spcAft>
                <a:spcPct val="70000"/>
              </a:spcAft>
              <a:buFont typeface="Symbol" pitchFamily="18" charset="2"/>
              <a:buAutoNum type="arabicPeriod"/>
            </a:pPr>
            <a:r>
              <a:rPr lang="en-US" sz="2400" smtClean="0"/>
              <a:t>The pathway for every product and service must be simple and direct</a:t>
            </a:r>
          </a:p>
          <a:p>
            <a:pPr marL="533400" indent="-533400">
              <a:spcAft>
                <a:spcPct val="70000"/>
              </a:spcAft>
              <a:buFont typeface="Symbol" pitchFamily="18" charset="2"/>
              <a:buAutoNum type="arabicPeriod"/>
            </a:pPr>
            <a:r>
              <a:rPr lang="en-US" sz="2400" smtClean="0"/>
              <a:t>Any improvement must be made in accordance with the scientific method, under the guidance of a teacher, at the lowest possible level in the organization    </a:t>
            </a: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45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45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45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45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45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45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45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45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5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B01.2314  --  Operations  --  Prof. Juran</a:t>
            </a:r>
          </a:p>
        </p:txBody>
      </p:sp>
      <p:sp>
        <p:nvSpPr>
          <p:cNvPr id="1536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A8DF62E8-5B0E-488F-B723-2B1E5DF808B6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1536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6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33400"/>
          </a:xfrm>
          <a:noFill/>
        </p:spPr>
        <p:txBody>
          <a:bodyPr lIns="90488" tIns="44450" rIns="90488" bIns="44450" anchor="b"/>
          <a:lstStyle/>
          <a:p>
            <a:r>
              <a:rPr lang="en-US" sz="3600" smtClean="0"/>
              <a:t>Waste in Operations</a:t>
            </a:r>
          </a:p>
        </p:txBody>
      </p:sp>
      <p:sp>
        <p:nvSpPr>
          <p:cNvPr id="16794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762000" y="1295400"/>
            <a:ext cx="6705600" cy="4953000"/>
          </a:xfrm>
          <a:noFill/>
        </p:spPr>
        <p:txBody>
          <a:bodyPr lIns="90488" tIns="44450" rIns="90488" bIns="44450"/>
          <a:lstStyle/>
          <a:p>
            <a:pPr marL="609600" indent="-609600">
              <a:lnSpc>
                <a:spcPct val="90000"/>
              </a:lnSpc>
              <a:spcBef>
                <a:spcPct val="50000"/>
              </a:spcBef>
              <a:spcAft>
                <a:spcPct val="25000"/>
              </a:spcAft>
              <a:buFont typeface="Symbol" pitchFamily="18" charset="2"/>
              <a:buAutoNum type="arabicPeriod"/>
            </a:pPr>
            <a:r>
              <a:rPr lang="en-US" sz="2800" smtClean="0"/>
              <a:t>Waste from overproduction</a:t>
            </a:r>
          </a:p>
          <a:p>
            <a:pPr marL="609600" indent="-609600">
              <a:lnSpc>
                <a:spcPct val="90000"/>
              </a:lnSpc>
              <a:spcBef>
                <a:spcPct val="50000"/>
              </a:spcBef>
              <a:spcAft>
                <a:spcPct val="25000"/>
              </a:spcAft>
              <a:buFont typeface="Symbol" pitchFamily="18" charset="2"/>
              <a:buAutoNum type="arabicPeriod"/>
            </a:pPr>
            <a:r>
              <a:rPr lang="en-US" sz="2800" smtClean="0"/>
              <a:t>Waste of waiting time</a:t>
            </a:r>
          </a:p>
          <a:p>
            <a:pPr marL="609600" indent="-609600">
              <a:lnSpc>
                <a:spcPct val="90000"/>
              </a:lnSpc>
              <a:spcBef>
                <a:spcPct val="50000"/>
              </a:spcBef>
              <a:spcAft>
                <a:spcPct val="25000"/>
              </a:spcAft>
              <a:buFont typeface="Symbol" pitchFamily="18" charset="2"/>
              <a:buAutoNum type="arabicPeriod"/>
            </a:pPr>
            <a:r>
              <a:rPr lang="en-US" sz="2800" smtClean="0"/>
              <a:t>Transportation waste</a:t>
            </a:r>
          </a:p>
          <a:p>
            <a:pPr marL="609600" indent="-609600">
              <a:lnSpc>
                <a:spcPct val="90000"/>
              </a:lnSpc>
              <a:spcBef>
                <a:spcPct val="50000"/>
              </a:spcBef>
              <a:spcAft>
                <a:spcPct val="25000"/>
              </a:spcAft>
              <a:buFont typeface="Symbol" pitchFamily="18" charset="2"/>
              <a:buAutoNum type="arabicPeriod"/>
            </a:pPr>
            <a:r>
              <a:rPr lang="en-US" sz="2800" smtClean="0"/>
              <a:t>Inventory waste</a:t>
            </a:r>
          </a:p>
          <a:p>
            <a:pPr marL="609600" indent="-609600">
              <a:lnSpc>
                <a:spcPct val="90000"/>
              </a:lnSpc>
              <a:spcBef>
                <a:spcPct val="50000"/>
              </a:spcBef>
              <a:spcAft>
                <a:spcPct val="25000"/>
              </a:spcAft>
              <a:buFont typeface="Symbol" pitchFamily="18" charset="2"/>
              <a:buAutoNum type="arabicPeriod"/>
            </a:pPr>
            <a:r>
              <a:rPr lang="en-US" sz="2800" smtClean="0"/>
              <a:t>Processing waste</a:t>
            </a:r>
          </a:p>
          <a:p>
            <a:pPr marL="609600" indent="-609600">
              <a:lnSpc>
                <a:spcPct val="90000"/>
              </a:lnSpc>
              <a:spcBef>
                <a:spcPct val="50000"/>
              </a:spcBef>
              <a:spcAft>
                <a:spcPct val="25000"/>
              </a:spcAft>
              <a:buFont typeface="Symbol" pitchFamily="18" charset="2"/>
              <a:buAutoNum type="arabicPeriod"/>
            </a:pPr>
            <a:r>
              <a:rPr lang="en-US" sz="2800" smtClean="0"/>
              <a:t>Waste of motion</a:t>
            </a:r>
          </a:p>
          <a:p>
            <a:pPr marL="609600" indent="-609600">
              <a:lnSpc>
                <a:spcPct val="90000"/>
              </a:lnSpc>
              <a:spcBef>
                <a:spcPct val="50000"/>
              </a:spcBef>
              <a:spcAft>
                <a:spcPct val="25000"/>
              </a:spcAft>
              <a:buFont typeface="Symbol" pitchFamily="18" charset="2"/>
              <a:buAutoNum type="arabicPeriod"/>
            </a:pPr>
            <a:r>
              <a:rPr lang="en-US" sz="2800" smtClean="0"/>
              <a:t>Waste from product defects </a:t>
            </a: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79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79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79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79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79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79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79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79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79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79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79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79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79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79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41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B01.2314  --  Operations  --  Prof. Juran</a:t>
            </a:r>
          </a:p>
        </p:txBody>
      </p:sp>
      <p:sp>
        <p:nvSpPr>
          <p:cNvPr id="1638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4F8EA173-A358-4E7E-AB2C-ADBA9FBD9068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16388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9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0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4572000" cy="1447800"/>
          </a:xfrm>
          <a:noFill/>
        </p:spPr>
        <p:txBody>
          <a:bodyPr lIns="90488" tIns="44450" rIns="90488" bIns="44450" anchor="t"/>
          <a:lstStyle/>
          <a:p>
            <a:r>
              <a:rPr lang="en-US" sz="2800" b="1" smtClean="0"/>
              <a:t>Minimizing Waste: </a:t>
            </a:r>
            <a:br>
              <a:rPr lang="en-US" sz="2800" b="1" smtClean="0"/>
            </a:br>
            <a:r>
              <a:rPr lang="en-US" sz="2800" b="1" smtClean="0"/>
              <a:t>Focused Factory Networks</a:t>
            </a:r>
          </a:p>
        </p:txBody>
      </p:sp>
      <p:grpSp>
        <p:nvGrpSpPr>
          <p:cNvPr id="16391" name="Group 5"/>
          <p:cNvGrpSpPr>
            <a:grpSpLocks/>
          </p:cNvGrpSpPr>
          <p:nvPr/>
        </p:nvGrpSpPr>
        <p:grpSpPr bwMode="auto">
          <a:xfrm>
            <a:off x="461963" y="3541713"/>
            <a:ext cx="2132012" cy="1050925"/>
            <a:chOff x="771" y="2156"/>
            <a:chExt cx="1343" cy="662"/>
          </a:xfrm>
        </p:grpSpPr>
        <p:sp>
          <p:nvSpPr>
            <p:cNvPr id="16417" name="Line 6"/>
            <p:cNvSpPr>
              <a:spLocks noChangeShapeType="1"/>
            </p:cNvSpPr>
            <p:nvPr/>
          </p:nvSpPr>
          <p:spPr bwMode="auto">
            <a:xfrm>
              <a:off x="1444" y="2487"/>
              <a:ext cx="670" cy="0"/>
            </a:xfrm>
            <a:prstGeom prst="line">
              <a:avLst/>
            </a:prstGeom>
            <a:noFill/>
            <a:ln w="12700">
              <a:solidFill>
                <a:srgbClr val="F8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18" name="Freeform 7"/>
            <p:cNvSpPr>
              <a:spLocks/>
            </p:cNvSpPr>
            <p:nvPr/>
          </p:nvSpPr>
          <p:spPr bwMode="auto">
            <a:xfrm>
              <a:off x="771" y="2156"/>
              <a:ext cx="670" cy="662"/>
            </a:xfrm>
            <a:custGeom>
              <a:avLst/>
              <a:gdLst>
                <a:gd name="T0" fmla="*/ 0 w 670"/>
                <a:gd name="T1" fmla="*/ 379 h 662"/>
                <a:gd name="T2" fmla="*/ 155 w 670"/>
                <a:gd name="T3" fmla="*/ 188 h 662"/>
                <a:gd name="T4" fmla="*/ 155 w 670"/>
                <a:gd name="T5" fmla="*/ 379 h 662"/>
                <a:gd name="T6" fmla="*/ 316 w 670"/>
                <a:gd name="T7" fmla="*/ 188 h 662"/>
                <a:gd name="T8" fmla="*/ 316 w 670"/>
                <a:gd name="T9" fmla="*/ 379 h 662"/>
                <a:gd name="T10" fmla="*/ 473 w 670"/>
                <a:gd name="T11" fmla="*/ 188 h 662"/>
                <a:gd name="T12" fmla="*/ 473 w 670"/>
                <a:gd name="T13" fmla="*/ 379 h 662"/>
                <a:gd name="T14" fmla="*/ 514 w 670"/>
                <a:gd name="T15" fmla="*/ 379 h 662"/>
                <a:gd name="T16" fmla="*/ 514 w 670"/>
                <a:gd name="T17" fmla="*/ 0 h 662"/>
                <a:gd name="T18" fmla="*/ 570 w 670"/>
                <a:gd name="T19" fmla="*/ 0 h 662"/>
                <a:gd name="T20" fmla="*/ 570 w 670"/>
                <a:gd name="T21" fmla="*/ 379 h 662"/>
                <a:gd name="T22" fmla="*/ 610 w 670"/>
                <a:gd name="T23" fmla="*/ 379 h 662"/>
                <a:gd name="T24" fmla="*/ 610 w 670"/>
                <a:gd name="T25" fmla="*/ 0 h 662"/>
                <a:gd name="T26" fmla="*/ 669 w 670"/>
                <a:gd name="T27" fmla="*/ 0 h 662"/>
                <a:gd name="T28" fmla="*/ 669 w 670"/>
                <a:gd name="T29" fmla="*/ 661 h 662"/>
                <a:gd name="T30" fmla="*/ 0 w 670"/>
                <a:gd name="T31" fmla="*/ 661 h 662"/>
                <a:gd name="T32" fmla="*/ 0 w 670"/>
                <a:gd name="T33" fmla="*/ 379 h 66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70"/>
                <a:gd name="T52" fmla="*/ 0 h 662"/>
                <a:gd name="T53" fmla="*/ 670 w 670"/>
                <a:gd name="T54" fmla="*/ 662 h 66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70" h="662">
                  <a:moveTo>
                    <a:pt x="0" y="379"/>
                  </a:moveTo>
                  <a:lnTo>
                    <a:pt x="155" y="188"/>
                  </a:lnTo>
                  <a:lnTo>
                    <a:pt x="155" y="379"/>
                  </a:lnTo>
                  <a:lnTo>
                    <a:pt x="316" y="188"/>
                  </a:lnTo>
                  <a:lnTo>
                    <a:pt x="316" y="379"/>
                  </a:lnTo>
                  <a:lnTo>
                    <a:pt x="473" y="188"/>
                  </a:lnTo>
                  <a:lnTo>
                    <a:pt x="473" y="379"/>
                  </a:lnTo>
                  <a:lnTo>
                    <a:pt x="514" y="379"/>
                  </a:lnTo>
                  <a:lnTo>
                    <a:pt x="514" y="0"/>
                  </a:lnTo>
                  <a:lnTo>
                    <a:pt x="570" y="0"/>
                  </a:lnTo>
                  <a:lnTo>
                    <a:pt x="570" y="379"/>
                  </a:lnTo>
                  <a:lnTo>
                    <a:pt x="610" y="379"/>
                  </a:lnTo>
                  <a:lnTo>
                    <a:pt x="610" y="0"/>
                  </a:lnTo>
                  <a:lnTo>
                    <a:pt x="669" y="0"/>
                  </a:lnTo>
                  <a:lnTo>
                    <a:pt x="669" y="661"/>
                  </a:lnTo>
                  <a:lnTo>
                    <a:pt x="0" y="661"/>
                  </a:lnTo>
                  <a:lnTo>
                    <a:pt x="0" y="379"/>
                  </a:lnTo>
                </a:path>
              </a:pathLst>
            </a:custGeom>
            <a:solidFill>
              <a:srgbClr val="FFA142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392" name="Group 8"/>
          <p:cNvGrpSpPr>
            <a:grpSpLocks/>
          </p:cNvGrpSpPr>
          <p:nvPr/>
        </p:nvGrpSpPr>
        <p:grpSpPr bwMode="auto">
          <a:xfrm>
            <a:off x="628650" y="4576763"/>
            <a:ext cx="730250" cy="1258887"/>
            <a:chOff x="876" y="2808"/>
            <a:chExt cx="460" cy="793"/>
          </a:xfrm>
        </p:grpSpPr>
        <p:sp>
          <p:nvSpPr>
            <p:cNvPr id="16415" name="Line 9"/>
            <p:cNvSpPr>
              <a:spLocks noChangeShapeType="1"/>
            </p:cNvSpPr>
            <p:nvPr/>
          </p:nvSpPr>
          <p:spPr bwMode="auto">
            <a:xfrm flipV="1">
              <a:off x="1105" y="2808"/>
              <a:ext cx="0" cy="565"/>
            </a:xfrm>
            <a:prstGeom prst="line">
              <a:avLst/>
            </a:prstGeom>
            <a:noFill/>
            <a:ln w="12700">
              <a:solidFill>
                <a:srgbClr val="F8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16" name="Freeform 10"/>
            <p:cNvSpPr>
              <a:spLocks/>
            </p:cNvSpPr>
            <p:nvPr/>
          </p:nvSpPr>
          <p:spPr bwMode="auto">
            <a:xfrm>
              <a:off x="876" y="3147"/>
              <a:ext cx="460" cy="454"/>
            </a:xfrm>
            <a:custGeom>
              <a:avLst/>
              <a:gdLst>
                <a:gd name="T0" fmla="*/ 0 w 460"/>
                <a:gd name="T1" fmla="*/ 260 h 454"/>
                <a:gd name="T2" fmla="*/ 107 w 460"/>
                <a:gd name="T3" fmla="*/ 129 h 454"/>
                <a:gd name="T4" fmla="*/ 107 w 460"/>
                <a:gd name="T5" fmla="*/ 260 h 454"/>
                <a:gd name="T6" fmla="*/ 217 w 460"/>
                <a:gd name="T7" fmla="*/ 129 h 454"/>
                <a:gd name="T8" fmla="*/ 217 w 460"/>
                <a:gd name="T9" fmla="*/ 260 h 454"/>
                <a:gd name="T10" fmla="*/ 324 w 460"/>
                <a:gd name="T11" fmla="*/ 129 h 454"/>
                <a:gd name="T12" fmla="*/ 324 w 460"/>
                <a:gd name="T13" fmla="*/ 260 h 454"/>
                <a:gd name="T14" fmla="*/ 352 w 460"/>
                <a:gd name="T15" fmla="*/ 260 h 454"/>
                <a:gd name="T16" fmla="*/ 352 w 460"/>
                <a:gd name="T17" fmla="*/ 0 h 454"/>
                <a:gd name="T18" fmla="*/ 393 w 460"/>
                <a:gd name="T19" fmla="*/ 0 h 454"/>
                <a:gd name="T20" fmla="*/ 393 w 460"/>
                <a:gd name="T21" fmla="*/ 260 h 454"/>
                <a:gd name="T22" fmla="*/ 419 w 460"/>
                <a:gd name="T23" fmla="*/ 260 h 454"/>
                <a:gd name="T24" fmla="*/ 419 w 460"/>
                <a:gd name="T25" fmla="*/ 0 h 454"/>
                <a:gd name="T26" fmla="*/ 459 w 460"/>
                <a:gd name="T27" fmla="*/ 0 h 454"/>
                <a:gd name="T28" fmla="*/ 459 w 460"/>
                <a:gd name="T29" fmla="*/ 453 h 454"/>
                <a:gd name="T30" fmla="*/ 0 w 460"/>
                <a:gd name="T31" fmla="*/ 453 h 454"/>
                <a:gd name="T32" fmla="*/ 0 w 460"/>
                <a:gd name="T33" fmla="*/ 260 h 45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60"/>
                <a:gd name="T52" fmla="*/ 0 h 454"/>
                <a:gd name="T53" fmla="*/ 460 w 460"/>
                <a:gd name="T54" fmla="*/ 454 h 45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60" h="454">
                  <a:moveTo>
                    <a:pt x="0" y="260"/>
                  </a:moveTo>
                  <a:lnTo>
                    <a:pt x="107" y="129"/>
                  </a:lnTo>
                  <a:lnTo>
                    <a:pt x="107" y="260"/>
                  </a:lnTo>
                  <a:lnTo>
                    <a:pt x="217" y="129"/>
                  </a:lnTo>
                  <a:lnTo>
                    <a:pt x="217" y="260"/>
                  </a:lnTo>
                  <a:lnTo>
                    <a:pt x="324" y="129"/>
                  </a:lnTo>
                  <a:lnTo>
                    <a:pt x="324" y="260"/>
                  </a:lnTo>
                  <a:lnTo>
                    <a:pt x="352" y="260"/>
                  </a:lnTo>
                  <a:lnTo>
                    <a:pt x="352" y="0"/>
                  </a:lnTo>
                  <a:lnTo>
                    <a:pt x="393" y="0"/>
                  </a:lnTo>
                  <a:lnTo>
                    <a:pt x="393" y="260"/>
                  </a:lnTo>
                  <a:lnTo>
                    <a:pt x="419" y="260"/>
                  </a:lnTo>
                  <a:lnTo>
                    <a:pt x="419" y="0"/>
                  </a:lnTo>
                  <a:lnTo>
                    <a:pt x="459" y="0"/>
                  </a:lnTo>
                  <a:lnTo>
                    <a:pt x="459" y="453"/>
                  </a:lnTo>
                  <a:lnTo>
                    <a:pt x="0" y="453"/>
                  </a:lnTo>
                  <a:lnTo>
                    <a:pt x="0" y="260"/>
                  </a:lnTo>
                </a:path>
              </a:pathLst>
            </a:custGeom>
            <a:solidFill>
              <a:srgbClr val="FFA142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393" name="Group 11"/>
          <p:cNvGrpSpPr>
            <a:grpSpLocks/>
          </p:cNvGrpSpPr>
          <p:nvPr/>
        </p:nvGrpSpPr>
        <p:grpSpPr bwMode="auto">
          <a:xfrm>
            <a:off x="4352925" y="3286125"/>
            <a:ext cx="1903413" cy="1050925"/>
            <a:chOff x="3222" y="1995"/>
            <a:chExt cx="1199" cy="662"/>
          </a:xfrm>
        </p:grpSpPr>
        <p:sp>
          <p:nvSpPr>
            <p:cNvPr id="16413" name="Freeform 12"/>
            <p:cNvSpPr>
              <a:spLocks/>
            </p:cNvSpPr>
            <p:nvPr/>
          </p:nvSpPr>
          <p:spPr bwMode="auto">
            <a:xfrm>
              <a:off x="3752" y="1995"/>
              <a:ext cx="669" cy="662"/>
            </a:xfrm>
            <a:custGeom>
              <a:avLst/>
              <a:gdLst>
                <a:gd name="T0" fmla="*/ 0 w 669"/>
                <a:gd name="T1" fmla="*/ 379 h 662"/>
                <a:gd name="T2" fmla="*/ 155 w 669"/>
                <a:gd name="T3" fmla="*/ 187 h 662"/>
                <a:gd name="T4" fmla="*/ 155 w 669"/>
                <a:gd name="T5" fmla="*/ 379 h 662"/>
                <a:gd name="T6" fmla="*/ 316 w 669"/>
                <a:gd name="T7" fmla="*/ 187 h 662"/>
                <a:gd name="T8" fmla="*/ 316 w 669"/>
                <a:gd name="T9" fmla="*/ 379 h 662"/>
                <a:gd name="T10" fmla="*/ 473 w 669"/>
                <a:gd name="T11" fmla="*/ 187 h 662"/>
                <a:gd name="T12" fmla="*/ 473 w 669"/>
                <a:gd name="T13" fmla="*/ 379 h 662"/>
                <a:gd name="T14" fmla="*/ 513 w 669"/>
                <a:gd name="T15" fmla="*/ 379 h 662"/>
                <a:gd name="T16" fmla="*/ 513 w 669"/>
                <a:gd name="T17" fmla="*/ 0 h 662"/>
                <a:gd name="T18" fmla="*/ 570 w 669"/>
                <a:gd name="T19" fmla="*/ 0 h 662"/>
                <a:gd name="T20" fmla="*/ 570 w 669"/>
                <a:gd name="T21" fmla="*/ 379 h 662"/>
                <a:gd name="T22" fmla="*/ 610 w 669"/>
                <a:gd name="T23" fmla="*/ 379 h 662"/>
                <a:gd name="T24" fmla="*/ 610 w 669"/>
                <a:gd name="T25" fmla="*/ 0 h 662"/>
                <a:gd name="T26" fmla="*/ 668 w 669"/>
                <a:gd name="T27" fmla="*/ 0 h 662"/>
                <a:gd name="T28" fmla="*/ 668 w 669"/>
                <a:gd name="T29" fmla="*/ 661 h 662"/>
                <a:gd name="T30" fmla="*/ 0 w 669"/>
                <a:gd name="T31" fmla="*/ 661 h 662"/>
                <a:gd name="T32" fmla="*/ 0 w 669"/>
                <a:gd name="T33" fmla="*/ 379 h 66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69"/>
                <a:gd name="T52" fmla="*/ 0 h 662"/>
                <a:gd name="T53" fmla="*/ 669 w 669"/>
                <a:gd name="T54" fmla="*/ 662 h 66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69" h="662">
                  <a:moveTo>
                    <a:pt x="0" y="379"/>
                  </a:moveTo>
                  <a:lnTo>
                    <a:pt x="155" y="187"/>
                  </a:lnTo>
                  <a:lnTo>
                    <a:pt x="155" y="379"/>
                  </a:lnTo>
                  <a:lnTo>
                    <a:pt x="316" y="187"/>
                  </a:lnTo>
                  <a:lnTo>
                    <a:pt x="316" y="379"/>
                  </a:lnTo>
                  <a:lnTo>
                    <a:pt x="473" y="187"/>
                  </a:lnTo>
                  <a:lnTo>
                    <a:pt x="473" y="379"/>
                  </a:lnTo>
                  <a:lnTo>
                    <a:pt x="513" y="379"/>
                  </a:lnTo>
                  <a:lnTo>
                    <a:pt x="513" y="0"/>
                  </a:lnTo>
                  <a:lnTo>
                    <a:pt x="570" y="0"/>
                  </a:lnTo>
                  <a:lnTo>
                    <a:pt x="570" y="379"/>
                  </a:lnTo>
                  <a:lnTo>
                    <a:pt x="610" y="379"/>
                  </a:lnTo>
                  <a:lnTo>
                    <a:pt x="610" y="0"/>
                  </a:lnTo>
                  <a:lnTo>
                    <a:pt x="668" y="0"/>
                  </a:lnTo>
                  <a:lnTo>
                    <a:pt x="668" y="661"/>
                  </a:lnTo>
                  <a:lnTo>
                    <a:pt x="0" y="661"/>
                  </a:lnTo>
                  <a:lnTo>
                    <a:pt x="0" y="379"/>
                  </a:lnTo>
                </a:path>
              </a:pathLst>
            </a:custGeom>
            <a:solidFill>
              <a:srgbClr val="FFA142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14" name="Line 13"/>
            <p:cNvSpPr>
              <a:spLocks noChangeShapeType="1"/>
            </p:cNvSpPr>
            <p:nvPr/>
          </p:nvSpPr>
          <p:spPr bwMode="auto">
            <a:xfrm flipV="1">
              <a:off x="3222" y="2358"/>
              <a:ext cx="532" cy="64"/>
            </a:xfrm>
            <a:prstGeom prst="line">
              <a:avLst/>
            </a:prstGeom>
            <a:noFill/>
            <a:ln w="12700">
              <a:solidFill>
                <a:srgbClr val="F8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394" name="Group 14"/>
          <p:cNvGrpSpPr>
            <a:grpSpLocks/>
          </p:cNvGrpSpPr>
          <p:nvPr/>
        </p:nvGrpSpPr>
        <p:grpSpPr bwMode="auto">
          <a:xfrm>
            <a:off x="3432175" y="1624013"/>
            <a:ext cx="1162050" cy="2446337"/>
            <a:chOff x="2642" y="948"/>
            <a:chExt cx="732" cy="1541"/>
          </a:xfrm>
        </p:grpSpPr>
        <p:sp>
          <p:nvSpPr>
            <p:cNvPr id="16411" name="Line 15"/>
            <p:cNvSpPr>
              <a:spLocks noChangeShapeType="1"/>
            </p:cNvSpPr>
            <p:nvPr/>
          </p:nvSpPr>
          <p:spPr bwMode="auto">
            <a:xfrm flipV="1">
              <a:off x="2642" y="1605"/>
              <a:ext cx="282" cy="884"/>
            </a:xfrm>
            <a:prstGeom prst="line">
              <a:avLst/>
            </a:prstGeom>
            <a:noFill/>
            <a:ln w="12700">
              <a:solidFill>
                <a:srgbClr val="F8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12" name="Freeform 16"/>
            <p:cNvSpPr>
              <a:spLocks/>
            </p:cNvSpPr>
            <p:nvPr/>
          </p:nvSpPr>
          <p:spPr bwMode="auto">
            <a:xfrm>
              <a:off x="2705" y="948"/>
              <a:ext cx="669" cy="662"/>
            </a:xfrm>
            <a:custGeom>
              <a:avLst/>
              <a:gdLst>
                <a:gd name="T0" fmla="*/ 0 w 669"/>
                <a:gd name="T1" fmla="*/ 379 h 662"/>
                <a:gd name="T2" fmla="*/ 155 w 669"/>
                <a:gd name="T3" fmla="*/ 187 h 662"/>
                <a:gd name="T4" fmla="*/ 155 w 669"/>
                <a:gd name="T5" fmla="*/ 379 h 662"/>
                <a:gd name="T6" fmla="*/ 316 w 669"/>
                <a:gd name="T7" fmla="*/ 187 h 662"/>
                <a:gd name="T8" fmla="*/ 316 w 669"/>
                <a:gd name="T9" fmla="*/ 379 h 662"/>
                <a:gd name="T10" fmla="*/ 473 w 669"/>
                <a:gd name="T11" fmla="*/ 187 h 662"/>
                <a:gd name="T12" fmla="*/ 473 w 669"/>
                <a:gd name="T13" fmla="*/ 379 h 662"/>
                <a:gd name="T14" fmla="*/ 513 w 669"/>
                <a:gd name="T15" fmla="*/ 379 h 662"/>
                <a:gd name="T16" fmla="*/ 513 w 669"/>
                <a:gd name="T17" fmla="*/ 0 h 662"/>
                <a:gd name="T18" fmla="*/ 569 w 669"/>
                <a:gd name="T19" fmla="*/ 0 h 662"/>
                <a:gd name="T20" fmla="*/ 569 w 669"/>
                <a:gd name="T21" fmla="*/ 379 h 662"/>
                <a:gd name="T22" fmla="*/ 610 w 669"/>
                <a:gd name="T23" fmla="*/ 379 h 662"/>
                <a:gd name="T24" fmla="*/ 610 w 669"/>
                <a:gd name="T25" fmla="*/ 0 h 662"/>
                <a:gd name="T26" fmla="*/ 668 w 669"/>
                <a:gd name="T27" fmla="*/ 0 h 662"/>
                <a:gd name="T28" fmla="*/ 668 w 669"/>
                <a:gd name="T29" fmla="*/ 661 h 662"/>
                <a:gd name="T30" fmla="*/ 0 w 669"/>
                <a:gd name="T31" fmla="*/ 661 h 662"/>
                <a:gd name="T32" fmla="*/ 0 w 669"/>
                <a:gd name="T33" fmla="*/ 379 h 66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69"/>
                <a:gd name="T52" fmla="*/ 0 h 662"/>
                <a:gd name="T53" fmla="*/ 669 w 669"/>
                <a:gd name="T54" fmla="*/ 662 h 66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69" h="662">
                  <a:moveTo>
                    <a:pt x="0" y="379"/>
                  </a:moveTo>
                  <a:lnTo>
                    <a:pt x="155" y="187"/>
                  </a:lnTo>
                  <a:lnTo>
                    <a:pt x="155" y="379"/>
                  </a:lnTo>
                  <a:lnTo>
                    <a:pt x="316" y="187"/>
                  </a:lnTo>
                  <a:lnTo>
                    <a:pt x="316" y="379"/>
                  </a:lnTo>
                  <a:lnTo>
                    <a:pt x="473" y="187"/>
                  </a:lnTo>
                  <a:lnTo>
                    <a:pt x="473" y="379"/>
                  </a:lnTo>
                  <a:lnTo>
                    <a:pt x="513" y="379"/>
                  </a:lnTo>
                  <a:lnTo>
                    <a:pt x="513" y="0"/>
                  </a:lnTo>
                  <a:lnTo>
                    <a:pt x="569" y="0"/>
                  </a:lnTo>
                  <a:lnTo>
                    <a:pt x="569" y="379"/>
                  </a:lnTo>
                  <a:lnTo>
                    <a:pt x="610" y="379"/>
                  </a:lnTo>
                  <a:lnTo>
                    <a:pt x="610" y="0"/>
                  </a:lnTo>
                  <a:lnTo>
                    <a:pt x="668" y="0"/>
                  </a:lnTo>
                  <a:lnTo>
                    <a:pt x="668" y="661"/>
                  </a:lnTo>
                  <a:lnTo>
                    <a:pt x="0" y="661"/>
                  </a:lnTo>
                  <a:lnTo>
                    <a:pt x="0" y="379"/>
                  </a:lnTo>
                </a:path>
              </a:pathLst>
            </a:custGeom>
            <a:solidFill>
              <a:srgbClr val="FFA142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395" name="Line 17"/>
          <p:cNvSpPr>
            <a:spLocks noChangeShapeType="1"/>
          </p:cNvSpPr>
          <p:nvPr/>
        </p:nvSpPr>
        <p:spPr bwMode="auto">
          <a:xfrm>
            <a:off x="5737225" y="4338638"/>
            <a:ext cx="690563" cy="1160462"/>
          </a:xfrm>
          <a:prstGeom prst="line">
            <a:avLst/>
          </a:prstGeom>
          <a:noFill/>
          <a:ln w="12700">
            <a:solidFill>
              <a:srgbClr val="F8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6396" name="Group 18"/>
          <p:cNvGrpSpPr>
            <a:grpSpLocks/>
          </p:cNvGrpSpPr>
          <p:nvPr/>
        </p:nvGrpSpPr>
        <p:grpSpPr bwMode="auto">
          <a:xfrm>
            <a:off x="3209925" y="4498975"/>
            <a:ext cx="3700463" cy="1892300"/>
            <a:chOff x="2022" y="2834"/>
            <a:chExt cx="2331" cy="1192"/>
          </a:xfrm>
        </p:grpSpPr>
        <p:sp>
          <p:nvSpPr>
            <p:cNvPr id="16406" name="Line 19"/>
            <p:cNvSpPr>
              <a:spLocks noChangeShapeType="1"/>
            </p:cNvSpPr>
            <p:nvPr/>
          </p:nvSpPr>
          <p:spPr bwMode="auto">
            <a:xfrm flipV="1">
              <a:off x="3296" y="3480"/>
              <a:ext cx="1057" cy="165"/>
            </a:xfrm>
            <a:prstGeom prst="line">
              <a:avLst/>
            </a:prstGeom>
            <a:noFill/>
            <a:ln w="12700">
              <a:solidFill>
                <a:srgbClr val="F8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6407" name="Group 20"/>
            <p:cNvGrpSpPr>
              <a:grpSpLocks/>
            </p:cNvGrpSpPr>
            <p:nvPr/>
          </p:nvGrpSpPr>
          <p:grpSpPr bwMode="auto">
            <a:xfrm>
              <a:off x="2624" y="3068"/>
              <a:ext cx="670" cy="958"/>
              <a:chOff x="2624" y="3068"/>
              <a:chExt cx="670" cy="958"/>
            </a:xfrm>
          </p:grpSpPr>
          <p:sp>
            <p:nvSpPr>
              <p:cNvPr id="16409" name="Line 21"/>
              <p:cNvSpPr>
                <a:spLocks noChangeShapeType="1"/>
              </p:cNvSpPr>
              <p:nvPr/>
            </p:nvSpPr>
            <p:spPr bwMode="auto">
              <a:xfrm>
                <a:off x="2795" y="3068"/>
                <a:ext cx="123" cy="496"/>
              </a:xfrm>
              <a:prstGeom prst="line">
                <a:avLst/>
              </a:prstGeom>
              <a:noFill/>
              <a:ln w="12700">
                <a:solidFill>
                  <a:srgbClr val="F8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10" name="Freeform 22"/>
              <p:cNvSpPr>
                <a:spLocks/>
              </p:cNvSpPr>
              <p:nvPr/>
            </p:nvSpPr>
            <p:spPr bwMode="auto">
              <a:xfrm>
                <a:off x="2624" y="3364"/>
                <a:ext cx="670" cy="662"/>
              </a:xfrm>
              <a:custGeom>
                <a:avLst/>
                <a:gdLst>
                  <a:gd name="T0" fmla="*/ 0 w 670"/>
                  <a:gd name="T1" fmla="*/ 379 h 662"/>
                  <a:gd name="T2" fmla="*/ 155 w 670"/>
                  <a:gd name="T3" fmla="*/ 188 h 662"/>
                  <a:gd name="T4" fmla="*/ 155 w 670"/>
                  <a:gd name="T5" fmla="*/ 379 h 662"/>
                  <a:gd name="T6" fmla="*/ 316 w 670"/>
                  <a:gd name="T7" fmla="*/ 188 h 662"/>
                  <a:gd name="T8" fmla="*/ 316 w 670"/>
                  <a:gd name="T9" fmla="*/ 379 h 662"/>
                  <a:gd name="T10" fmla="*/ 473 w 670"/>
                  <a:gd name="T11" fmla="*/ 188 h 662"/>
                  <a:gd name="T12" fmla="*/ 473 w 670"/>
                  <a:gd name="T13" fmla="*/ 379 h 662"/>
                  <a:gd name="T14" fmla="*/ 514 w 670"/>
                  <a:gd name="T15" fmla="*/ 379 h 662"/>
                  <a:gd name="T16" fmla="*/ 514 w 670"/>
                  <a:gd name="T17" fmla="*/ 0 h 662"/>
                  <a:gd name="T18" fmla="*/ 570 w 670"/>
                  <a:gd name="T19" fmla="*/ 0 h 662"/>
                  <a:gd name="T20" fmla="*/ 570 w 670"/>
                  <a:gd name="T21" fmla="*/ 379 h 662"/>
                  <a:gd name="T22" fmla="*/ 610 w 670"/>
                  <a:gd name="T23" fmla="*/ 379 h 662"/>
                  <a:gd name="T24" fmla="*/ 610 w 670"/>
                  <a:gd name="T25" fmla="*/ 0 h 662"/>
                  <a:gd name="T26" fmla="*/ 669 w 670"/>
                  <a:gd name="T27" fmla="*/ 0 h 662"/>
                  <a:gd name="T28" fmla="*/ 669 w 670"/>
                  <a:gd name="T29" fmla="*/ 661 h 662"/>
                  <a:gd name="T30" fmla="*/ 0 w 670"/>
                  <a:gd name="T31" fmla="*/ 661 h 662"/>
                  <a:gd name="T32" fmla="*/ 0 w 670"/>
                  <a:gd name="T33" fmla="*/ 379 h 66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670"/>
                  <a:gd name="T52" fmla="*/ 0 h 662"/>
                  <a:gd name="T53" fmla="*/ 670 w 670"/>
                  <a:gd name="T54" fmla="*/ 662 h 662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670" h="662">
                    <a:moveTo>
                      <a:pt x="0" y="379"/>
                    </a:moveTo>
                    <a:lnTo>
                      <a:pt x="155" y="188"/>
                    </a:lnTo>
                    <a:lnTo>
                      <a:pt x="155" y="379"/>
                    </a:lnTo>
                    <a:lnTo>
                      <a:pt x="316" y="188"/>
                    </a:lnTo>
                    <a:lnTo>
                      <a:pt x="316" y="379"/>
                    </a:lnTo>
                    <a:lnTo>
                      <a:pt x="473" y="188"/>
                    </a:lnTo>
                    <a:lnTo>
                      <a:pt x="473" y="379"/>
                    </a:lnTo>
                    <a:lnTo>
                      <a:pt x="514" y="379"/>
                    </a:lnTo>
                    <a:lnTo>
                      <a:pt x="514" y="0"/>
                    </a:lnTo>
                    <a:lnTo>
                      <a:pt x="570" y="0"/>
                    </a:lnTo>
                    <a:lnTo>
                      <a:pt x="570" y="379"/>
                    </a:lnTo>
                    <a:lnTo>
                      <a:pt x="610" y="379"/>
                    </a:lnTo>
                    <a:lnTo>
                      <a:pt x="610" y="0"/>
                    </a:lnTo>
                    <a:lnTo>
                      <a:pt x="669" y="0"/>
                    </a:lnTo>
                    <a:lnTo>
                      <a:pt x="669" y="661"/>
                    </a:lnTo>
                    <a:lnTo>
                      <a:pt x="0" y="661"/>
                    </a:lnTo>
                    <a:lnTo>
                      <a:pt x="0" y="379"/>
                    </a:lnTo>
                  </a:path>
                </a:pathLst>
              </a:custGeom>
              <a:solidFill>
                <a:srgbClr val="FFA142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6408" name="Rectangle 23"/>
            <p:cNvSpPr>
              <a:spLocks noChangeArrowheads="1"/>
            </p:cNvSpPr>
            <p:nvPr/>
          </p:nvSpPr>
          <p:spPr bwMode="auto">
            <a:xfrm>
              <a:off x="2022" y="2834"/>
              <a:ext cx="114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l" eaLnBrk="0" hangingPunct="0"/>
              <a:endParaRPr lang="en-US" sz="18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16397" name="Freeform 24"/>
          <p:cNvSpPr>
            <a:spLocks/>
          </p:cNvSpPr>
          <p:nvPr/>
        </p:nvSpPr>
        <p:spPr bwMode="auto">
          <a:xfrm>
            <a:off x="6162675" y="5275263"/>
            <a:ext cx="663575" cy="652462"/>
          </a:xfrm>
          <a:custGeom>
            <a:avLst/>
            <a:gdLst>
              <a:gd name="T0" fmla="*/ 0 w 418"/>
              <a:gd name="T1" fmla="*/ 592235494 h 411"/>
              <a:gd name="T2" fmla="*/ 244455978 w 418"/>
              <a:gd name="T3" fmla="*/ 292337913 h 411"/>
              <a:gd name="T4" fmla="*/ 244455978 w 418"/>
              <a:gd name="T5" fmla="*/ 592235494 h 411"/>
              <a:gd name="T6" fmla="*/ 496471628 w 418"/>
              <a:gd name="T7" fmla="*/ 292337913 h 411"/>
              <a:gd name="T8" fmla="*/ 496471628 w 418"/>
              <a:gd name="T9" fmla="*/ 592235494 h 411"/>
              <a:gd name="T10" fmla="*/ 740925920 w 418"/>
              <a:gd name="T11" fmla="*/ 292337913 h 411"/>
              <a:gd name="T12" fmla="*/ 740925920 w 418"/>
              <a:gd name="T13" fmla="*/ 592235494 h 411"/>
              <a:gd name="T14" fmla="*/ 806449963 w 418"/>
              <a:gd name="T15" fmla="*/ 592235494 h 411"/>
              <a:gd name="T16" fmla="*/ 806449963 w 418"/>
              <a:gd name="T17" fmla="*/ 0 h 411"/>
              <a:gd name="T18" fmla="*/ 897175760 w 418"/>
              <a:gd name="T19" fmla="*/ 0 h 411"/>
              <a:gd name="T20" fmla="*/ 897175760 w 418"/>
              <a:gd name="T21" fmla="*/ 592235494 h 411"/>
              <a:gd name="T22" fmla="*/ 960180441 w 418"/>
              <a:gd name="T23" fmla="*/ 592235494 h 411"/>
              <a:gd name="T24" fmla="*/ 960180441 w 418"/>
              <a:gd name="T25" fmla="*/ 0 h 411"/>
              <a:gd name="T26" fmla="*/ 1050906040 w 418"/>
              <a:gd name="T27" fmla="*/ 0 h 411"/>
              <a:gd name="T28" fmla="*/ 1050906040 w 418"/>
              <a:gd name="T29" fmla="*/ 1033263361 h 411"/>
              <a:gd name="T30" fmla="*/ 0 w 418"/>
              <a:gd name="T31" fmla="*/ 1033263361 h 411"/>
              <a:gd name="T32" fmla="*/ 0 w 418"/>
              <a:gd name="T33" fmla="*/ 592235494 h 411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418"/>
              <a:gd name="T52" fmla="*/ 0 h 411"/>
              <a:gd name="T53" fmla="*/ 418 w 418"/>
              <a:gd name="T54" fmla="*/ 411 h 411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418" h="411">
                <a:moveTo>
                  <a:pt x="0" y="235"/>
                </a:moveTo>
                <a:lnTo>
                  <a:pt x="97" y="116"/>
                </a:lnTo>
                <a:lnTo>
                  <a:pt x="97" y="235"/>
                </a:lnTo>
                <a:lnTo>
                  <a:pt x="197" y="116"/>
                </a:lnTo>
                <a:lnTo>
                  <a:pt x="197" y="235"/>
                </a:lnTo>
                <a:lnTo>
                  <a:pt x="294" y="116"/>
                </a:lnTo>
                <a:lnTo>
                  <a:pt x="294" y="235"/>
                </a:lnTo>
                <a:lnTo>
                  <a:pt x="320" y="235"/>
                </a:lnTo>
                <a:lnTo>
                  <a:pt x="320" y="0"/>
                </a:lnTo>
                <a:lnTo>
                  <a:pt x="356" y="0"/>
                </a:lnTo>
                <a:lnTo>
                  <a:pt x="356" y="235"/>
                </a:lnTo>
                <a:lnTo>
                  <a:pt x="381" y="235"/>
                </a:lnTo>
                <a:lnTo>
                  <a:pt x="381" y="0"/>
                </a:lnTo>
                <a:lnTo>
                  <a:pt x="417" y="0"/>
                </a:lnTo>
                <a:lnTo>
                  <a:pt x="417" y="410"/>
                </a:lnTo>
                <a:lnTo>
                  <a:pt x="0" y="410"/>
                </a:lnTo>
                <a:lnTo>
                  <a:pt x="0" y="235"/>
                </a:lnTo>
              </a:path>
            </a:pathLst>
          </a:custGeom>
          <a:solidFill>
            <a:srgbClr val="FFA142"/>
          </a:solidFill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6398" name="Group 25"/>
          <p:cNvGrpSpPr>
            <a:grpSpLocks/>
          </p:cNvGrpSpPr>
          <p:nvPr/>
        </p:nvGrpSpPr>
        <p:grpSpPr bwMode="auto">
          <a:xfrm>
            <a:off x="717550" y="1879600"/>
            <a:ext cx="1063625" cy="2181225"/>
            <a:chOff x="932" y="1109"/>
            <a:chExt cx="670" cy="1374"/>
          </a:xfrm>
        </p:grpSpPr>
        <p:sp>
          <p:nvSpPr>
            <p:cNvPr id="16404" name="Line 26"/>
            <p:cNvSpPr>
              <a:spLocks noChangeShapeType="1"/>
            </p:cNvSpPr>
            <p:nvPr/>
          </p:nvSpPr>
          <p:spPr bwMode="auto">
            <a:xfrm flipH="1">
              <a:off x="1105" y="1774"/>
              <a:ext cx="115" cy="709"/>
            </a:xfrm>
            <a:prstGeom prst="line">
              <a:avLst/>
            </a:prstGeom>
            <a:noFill/>
            <a:ln w="12700">
              <a:solidFill>
                <a:srgbClr val="F8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05" name="Freeform 27"/>
            <p:cNvSpPr>
              <a:spLocks/>
            </p:cNvSpPr>
            <p:nvPr/>
          </p:nvSpPr>
          <p:spPr bwMode="auto">
            <a:xfrm>
              <a:off x="932" y="1109"/>
              <a:ext cx="670" cy="662"/>
            </a:xfrm>
            <a:custGeom>
              <a:avLst/>
              <a:gdLst>
                <a:gd name="T0" fmla="*/ 0 w 670"/>
                <a:gd name="T1" fmla="*/ 379 h 662"/>
                <a:gd name="T2" fmla="*/ 155 w 670"/>
                <a:gd name="T3" fmla="*/ 187 h 662"/>
                <a:gd name="T4" fmla="*/ 155 w 670"/>
                <a:gd name="T5" fmla="*/ 379 h 662"/>
                <a:gd name="T6" fmla="*/ 316 w 670"/>
                <a:gd name="T7" fmla="*/ 187 h 662"/>
                <a:gd name="T8" fmla="*/ 316 w 670"/>
                <a:gd name="T9" fmla="*/ 379 h 662"/>
                <a:gd name="T10" fmla="*/ 474 w 670"/>
                <a:gd name="T11" fmla="*/ 187 h 662"/>
                <a:gd name="T12" fmla="*/ 474 w 670"/>
                <a:gd name="T13" fmla="*/ 379 h 662"/>
                <a:gd name="T14" fmla="*/ 514 w 670"/>
                <a:gd name="T15" fmla="*/ 379 h 662"/>
                <a:gd name="T16" fmla="*/ 514 w 670"/>
                <a:gd name="T17" fmla="*/ 0 h 662"/>
                <a:gd name="T18" fmla="*/ 570 w 670"/>
                <a:gd name="T19" fmla="*/ 0 h 662"/>
                <a:gd name="T20" fmla="*/ 570 w 670"/>
                <a:gd name="T21" fmla="*/ 379 h 662"/>
                <a:gd name="T22" fmla="*/ 610 w 670"/>
                <a:gd name="T23" fmla="*/ 379 h 662"/>
                <a:gd name="T24" fmla="*/ 610 w 670"/>
                <a:gd name="T25" fmla="*/ 0 h 662"/>
                <a:gd name="T26" fmla="*/ 669 w 670"/>
                <a:gd name="T27" fmla="*/ 0 h 662"/>
                <a:gd name="T28" fmla="*/ 669 w 670"/>
                <a:gd name="T29" fmla="*/ 661 h 662"/>
                <a:gd name="T30" fmla="*/ 0 w 670"/>
                <a:gd name="T31" fmla="*/ 661 h 662"/>
                <a:gd name="T32" fmla="*/ 0 w 670"/>
                <a:gd name="T33" fmla="*/ 379 h 66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70"/>
                <a:gd name="T52" fmla="*/ 0 h 662"/>
                <a:gd name="T53" fmla="*/ 670 w 670"/>
                <a:gd name="T54" fmla="*/ 662 h 66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70" h="662">
                  <a:moveTo>
                    <a:pt x="0" y="379"/>
                  </a:moveTo>
                  <a:lnTo>
                    <a:pt x="155" y="187"/>
                  </a:lnTo>
                  <a:lnTo>
                    <a:pt x="155" y="379"/>
                  </a:lnTo>
                  <a:lnTo>
                    <a:pt x="316" y="187"/>
                  </a:lnTo>
                  <a:lnTo>
                    <a:pt x="316" y="379"/>
                  </a:lnTo>
                  <a:lnTo>
                    <a:pt x="474" y="187"/>
                  </a:lnTo>
                  <a:lnTo>
                    <a:pt x="474" y="379"/>
                  </a:lnTo>
                  <a:lnTo>
                    <a:pt x="514" y="379"/>
                  </a:lnTo>
                  <a:lnTo>
                    <a:pt x="514" y="0"/>
                  </a:lnTo>
                  <a:lnTo>
                    <a:pt x="570" y="0"/>
                  </a:lnTo>
                  <a:lnTo>
                    <a:pt x="570" y="379"/>
                  </a:lnTo>
                  <a:lnTo>
                    <a:pt x="610" y="379"/>
                  </a:lnTo>
                  <a:lnTo>
                    <a:pt x="610" y="0"/>
                  </a:lnTo>
                  <a:lnTo>
                    <a:pt x="669" y="0"/>
                  </a:lnTo>
                  <a:lnTo>
                    <a:pt x="669" y="661"/>
                  </a:lnTo>
                  <a:lnTo>
                    <a:pt x="0" y="661"/>
                  </a:lnTo>
                  <a:lnTo>
                    <a:pt x="0" y="379"/>
                  </a:lnTo>
                </a:path>
              </a:pathLst>
            </a:custGeom>
            <a:solidFill>
              <a:srgbClr val="FFA142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399" name="Freeform 28"/>
          <p:cNvSpPr>
            <a:spLocks/>
          </p:cNvSpPr>
          <p:nvPr/>
        </p:nvSpPr>
        <p:spPr bwMode="auto">
          <a:xfrm>
            <a:off x="2286000" y="2743200"/>
            <a:ext cx="2236788" cy="2203450"/>
          </a:xfrm>
          <a:custGeom>
            <a:avLst/>
            <a:gdLst>
              <a:gd name="T0" fmla="*/ 0 w 1409"/>
              <a:gd name="T1" fmla="*/ 2008563825 h 1388"/>
              <a:gd name="T2" fmla="*/ 829132296 w 1409"/>
              <a:gd name="T3" fmla="*/ 992941610 h 1388"/>
              <a:gd name="T4" fmla="*/ 829132296 w 1409"/>
              <a:gd name="T5" fmla="*/ 2008563825 h 1388"/>
              <a:gd name="T6" fmla="*/ 1678424650 w 1409"/>
              <a:gd name="T7" fmla="*/ 992941610 h 1388"/>
              <a:gd name="T8" fmla="*/ 1678424650 w 1409"/>
              <a:gd name="T9" fmla="*/ 2008563825 h 1388"/>
              <a:gd name="T10" fmla="*/ 2147483647 w 1409"/>
              <a:gd name="T11" fmla="*/ 992941610 h 1388"/>
              <a:gd name="T12" fmla="*/ 2147483647 w 1409"/>
              <a:gd name="T13" fmla="*/ 2008563825 h 1388"/>
              <a:gd name="T14" fmla="*/ 2147483647 w 1409"/>
              <a:gd name="T15" fmla="*/ 2008563825 h 1388"/>
              <a:gd name="T16" fmla="*/ 2147483647 w 1409"/>
              <a:gd name="T17" fmla="*/ 0 h 1388"/>
              <a:gd name="T18" fmla="*/ 2147483647 w 1409"/>
              <a:gd name="T19" fmla="*/ 0 h 1388"/>
              <a:gd name="T20" fmla="*/ 2147483647 w 1409"/>
              <a:gd name="T21" fmla="*/ 2008563825 h 1388"/>
              <a:gd name="T22" fmla="*/ 2147483647 w 1409"/>
              <a:gd name="T23" fmla="*/ 2008563825 h 1388"/>
              <a:gd name="T24" fmla="*/ 2147483647 w 1409"/>
              <a:gd name="T25" fmla="*/ 0 h 1388"/>
              <a:gd name="T26" fmla="*/ 2147483647 w 1409"/>
              <a:gd name="T27" fmla="*/ 0 h 1388"/>
              <a:gd name="T28" fmla="*/ 2147483647 w 1409"/>
              <a:gd name="T29" fmla="*/ 2147483647 h 1388"/>
              <a:gd name="T30" fmla="*/ 0 w 1409"/>
              <a:gd name="T31" fmla="*/ 2147483647 h 1388"/>
              <a:gd name="T32" fmla="*/ 0 w 1409"/>
              <a:gd name="T33" fmla="*/ 2008563825 h 138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409"/>
              <a:gd name="T52" fmla="*/ 0 h 1388"/>
              <a:gd name="T53" fmla="*/ 1409 w 1409"/>
              <a:gd name="T54" fmla="*/ 1388 h 1388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409" h="1388">
                <a:moveTo>
                  <a:pt x="0" y="797"/>
                </a:moveTo>
                <a:lnTo>
                  <a:pt x="329" y="394"/>
                </a:lnTo>
                <a:lnTo>
                  <a:pt x="329" y="797"/>
                </a:lnTo>
                <a:lnTo>
                  <a:pt x="666" y="394"/>
                </a:lnTo>
                <a:lnTo>
                  <a:pt x="666" y="797"/>
                </a:lnTo>
                <a:lnTo>
                  <a:pt x="995" y="394"/>
                </a:lnTo>
                <a:lnTo>
                  <a:pt x="995" y="797"/>
                </a:lnTo>
                <a:lnTo>
                  <a:pt x="1079" y="797"/>
                </a:lnTo>
                <a:lnTo>
                  <a:pt x="1079" y="0"/>
                </a:lnTo>
                <a:lnTo>
                  <a:pt x="1203" y="0"/>
                </a:lnTo>
                <a:lnTo>
                  <a:pt x="1203" y="797"/>
                </a:lnTo>
                <a:lnTo>
                  <a:pt x="1287" y="797"/>
                </a:lnTo>
                <a:lnTo>
                  <a:pt x="1287" y="0"/>
                </a:lnTo>
                <a:lnTo>
                  <a:pt x="1408" y="0"/>
                </a:lnTo>
                <a:lnTo>
                  <a:pt x="1408" y="1387"/>
                </a:lnTo>
                <a:lnTo>
                  <a:pt x="0" y="1387"/>
                </a:lnTo>
                <a:lnTo>
                  <a:pt x="0" y="797"/>
                </a:lnTo>
              </a:path>
            </a:pathLst>
          </a:custGeom>
          <a:solidFill>
            <a:srgbClr val="FFFF7F"/>
          </a:solidFill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6400" name="Rectangle 29"/>
          <p:cNvSpPr>
            <a:spLocks noChangeArrowheads="1"/>
          </p:cNvSpPr>
          <p:nvPr/>
        </p:nvSpPr>
        <p:spPr bwMode="auto">
          <a:xfrm>
            <a:off x="2565400" y="4090988"/>
            <a:ext cx="1524000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1700" b="1">
                <a:solidFill>
                  <a:srgbClr val="000000"/>
                </a:solidFill>
                <a:latin typeface="Arial" charset="0"/>
              </a:rPr>
              <a:t>Coordination</a:t>
            </a:r>
            <a:endParaRPr lang="en-US" sz="18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6401" name="Rectangle 30"/>
          <p:cNvSpPr>
            <a:spLocks noChangeArrowheads="1"/>
          </p:cNvSpPr>
          <p:nvPr/>
        </p:nvSpPr>
        <p:spPr bwMode="auto">
          <a:xfrm>
            <a:off x="2286000" y="4343400"/>
            <a:ext cx="21336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/>
            <a:r>
              <a:rPr lang="en-US" sz="1700" b="1">
                <a:solidFill>
                  <a:srgbClr val="000000"/>
                </a:solidFill>
                <a:latin typeface="Arial" charset="0"/>
              </a:rPr>
              <a:t>System Integration</a:t>
            </a:r>
            <a:endParaRPr lang="en-US" sz="18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70015" name="Text Box 31"/>
          <p:cNvSpPr txBox="1">
            <a:spLocks noChangeArrowheads="1"/>
          </p:cNvSpPr>
          <p:nvPr/>
        </p:nvSpPr>
        <p:spPr bwMode="auto">
          <a:xfrm>
            <a:off x="5029200" y="381000"/>
            <a:ext cx="3886200" cy="229235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en-US" b="1">
                <a:latin typeface="Times New Roman" pitchFamily="18" charset="0"/>
              </a:rPr>
              <a:t>These are small specialized plants that limit the range of products produced (sometimes only one type of product for an entire facility)</a:t>
            </a:r>
          </a:p>
        </p:txBody>
      </p:sp>
      <p:sp>
        <p:nvSpPr>
          <p:cNvPr id="170016" name="Text Box 32"/>
          <p:cNvSpPr txBox="1">
            <a:spLocks noChangeArrowheads="1"/>
          </p:cNvSpPr>
          <p:nvPr/>
        </p:nvSpPr>
        <p:spPr bwMode="auto">
          <a:xfrm>
            <a:off x="6629400" y="3200400"/>
            <a:ext cx="2286000" cy="192722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en-US" b="1">
                <a:latin typeface="Times New Roman" pitchFamily="18" charset="0"/>
              </a:rPr>
              <a:t>Some plants in Japan have as few as 30 and as many as 1000 employees</a:t>
            </a: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00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00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00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00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015" grpId="0" animBg="1" autoUpdateAnimBg="0"/>
      <p:bldP spid="170016" grpId="0" animBg="1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B01.2314  --  Operations  --  Prof. Juran</a:t>
            </a:r>
          </a:p>
        </p:txBody>
      </p:sp>
      <p:sp>
        <p:nvSpPr>
          <p:cNvPr id="1741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9D70620-EE8F-4FAB-AA36-CFC59B180E29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685800"/>
          </a:xfrm>
          <a:noFill/>
        </p:spPr>
        <p:txBody>
          <a:bodyPr lIns="90488" tIns="44450" rIns="90488" bIns="44450" anchor="t"/>
          <a:lstStyle/>
          <a:p>
            <a:r>
              <a:rPr lang="en-US" sz="3200" smtClean="0"/>
              <a:t>Minimizing Waste: </a:t>
            </a:r>
            <a:r>
              <a:rPr lang="en-US" sz="2800" smtClean="0"/>
              <a:t>Group Technology</a:t>
            </a:r>
            <a:r>
              <a:rPr lang="en-US" sz="3200" smtClean="0"/>
              <a:t> (Part 1)</a:t>
            </a:r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371600"/>
            <a:ext cx="8305800" cy="762000"/>
          </a:xfrm>
          <a:solidFill>
            <a:srgbClr val="FFFF99"/>
          </a:solidFill>
          <a:ln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 marL="0" indent="0">
              <a:lnSpc>
                <a:spcPct val="90000"/>
              </a:lnSpc>
              <a:buFontTx/>
              <a:buNone/>
              <a:defRPr/>
            </a:pPr>
            <a:r>
              <a:rPr lang="en-US" sz="2000" smtClean="0"/>
              <a:t>Using </a:t>
            </a:r>
            <a:r>
              <a:rPr lang="en-US" sz="2000" i="1" smtClean="0"/>
              <a:t>Departmental Specialization</a:t>
            </a:r>
            <a:r>
              <a:rPr lang="en-US" sz="2000" smtClean="0"/>
              <a:t> (a.k.a. </a:t>
            </a:r>
            <a:r>
              <a:rPr lang="en-US" sz="2000" i="1" smtClean="0"/>
              <a:t>Functional Layout</a:t>
            </a:r>
            <a:r>
              <a:rPr lang="en-US" sz="2000" smtClean="0"/>
              <a:t>) for plant layout can cause a lot of unnecessary material movement</a:t>
            </a:r>
            <a:r>
              <a:rPr lang="en-US" sz="1800" smtClean="0"/>
              <a:t> </a:t>
            </a:r>
            <a:r>
              <a:rPr lang="en-US" sz="2400" smtClean="0"/>
              <a:t> </a:t>
            </a:r>
          </a:p>
        </p:txBody>
      </p:sp>
      <p:sp>
        <p:nvSpPr>
          <p:cNvPr id="17414" name="Freeform 4"/>
          <p:cNvSpPr>
            <a:spLocks/>
          </p:cNvSpPr>
          <p:nvPr/>
        </p:nvSpPr>
        <p:spPr bwMode="auto">
          <a:xfrm>
            <a:off x="4762500" y="2287588"/>
            <a:ext cx="3783013" cy="1892300"/>
          </a:xfrm>
          <a:custGeom>
            <a:avLst/>
            <a:gdLst>
              <a:gd name="T0" fmla="*/ 0 w 2383"/>
              <a:gd name="T1" fmla="*/ 0 h 1192"/>
              <a:gd name="T2" fmla="*/ 2147483647 w 2383"/>
              <a:gd name="T3" fmla="*/ 0 h 1192"/>
              <a:gd name="T4" fmla="*/ 2147483647 w 2383"/>
              <a:gd name="T5" fmla="*/ 2147483647 h 1192"/>
              <a:gd name="T6" fmla="*/ 0 w 2383"/>
              <a:gd name="T7" fmla="*/ 2147483647 h 1192"/>
              <a:gd name="T8" fmla="*/ 0 w 2383"/>
              <a:gd name="T9" fmla="*/ 0 h 11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383"/>
              <a:gd name="T16" fmla="*/ 0 h 1192"/>
              <a:gd name="T17" fmla="*/ 2383 w 2383"/>
              <a:gd name="T18" fmla="*/ 1192 h 11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383" h="1192">
                <a:moveTo>
                  <a:pt x="0" y="0"/>
                </a:moveTo>
                <a:lnTo>
                  <a:pt x="2382" y="0"/>
                </a:lnTo>
                <a:lnTo>
                  <a:pt x="2382" y="1191"/>
                </a:lnTo>
                <a:lnTo>
                  <a:pt x="0" y="1191"/>
                </a:lnTo>
                <a:lnTo>
                  <a:pt x="0" y="0"/>
                </a:lnTo>
              </a:path>
            </a:pathLst>
          </a:custGeom>
          <a:solidFill>
            <a:srgbClr val="7FFFFF"/>
          </a:solidFill>
          <a:ln w="12700" cap="rnd" cmpd="sng">
            <a:solidFill>
              <a:srgbClr val="78FCF8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7415" name="Freeform 5"/>
          <p:cNvSpPr>
            <a:spLocks/>
          </p:cNvSpPr>
          <p:nvPr/>
        </p:nvSpPr>
        <p:spPr bwMode="auto">
          <a:xfrm>
            <a:off x="4762500" y="4468813"/>
            <a:ext cx="3783013" cy="1890712"/>
          </a:xfrm>
          <a:custGeom>
            <a:avLst/>
            <a:gdLst>
              <a:gd name="T0" fmla="*/ 0 w 2383"/>
              <a:gd name="T1" fmla="*/ 0 h 1191"/>
              <a:gd name="T2" fmla="*/ 2147483647 w 2383"/>
              <a:gd name="T3" fmla="*/ 0 h 1191"/>
              <a:gd name="T4" fmla="*/ 2147483647 w 2383"/>
              <a:gd name="T5" fmla="*/ 2147483647 h 1191"/>
              <a:gd name="T6" fmla="*/ 0 w 2383"/>
              <a:gd name="T7" fmla="*/ 2147483647 h 1191"/>
              <a:gd name="T8" fmla="*/ 0 w 2383"/>
              <a:gd name="T9" fmla="*/ 0 h 119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383"/>
              <a:gd name="T16" fmla="*/ 0 h 1191"/>
              <a:gd name="T17" fmla="*/ 2383 w 2383"/>
              <a:gd name="T18" fmla="*/ 1191 h 119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383" h="1191">
                <a:moveTo>
                  <a:pt x="0" y="0"/>
                </a:moveTo>
                <a:lnTo>
                  <a:pt x="2382" y="0"/>
                </a:lnTo>
                <a:lnTo>
                  <a:pt x="2382" y="1190"/>
                </a:lnTo>
                <a:lnTo>
                  <a:pt x="0" y="1190"/>
                </a:lnTo>
                <a:lnTo>
                  <a:pt x="0" y="0"/>
                </a:lnTo>
              </a:path>
            </a:pathLst>
          </a:custGeom>
          <a:solidFill>
            <a:srgbClr val="7FFFFF"/>
          </a:solidFill>
          <a:ln w="12700" cap="rnd" cmpd="sng">
            <a:solidFill>
              <a:srgbClr val="78FCF8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7416" name="Freeform 6"/>
          <p:cNvSpPr>
            <a:spLocks/>
          </p:cNvSpPr>
          <p:nvPr/>
        </p:nvSpPr>
        <p:spPr bwMode="auto">
          <a:xfrm>
            <a:off x="747713" y="4468813"/>
            <a:ext cx="3725862" cy="1890712"/>
          </a:xfrm>
          <a:custGeom>
            <a:avLst/>
            <a:gdLst>
              <a:gd name="T0" fmla="*/ 0 w 2347"/>
              <a:gd name="T1" fmla="*/ 0 h 1191"/>
              <a:gd name="T2" fmla="*/ 2147483647 w 2347"/>
              <a:gd name="T3" fmla="*/ 0 h 1191"/>
              <a:gd name="T4" fmla="*/ 2147483647 w 2347"/>
              <a:gd name="T5" fmla="*/ 2147483647 h 1191"/>
              <a:gd name="T6" fmla="*/ 0 w 2347"/>
              <a:gd name="T7" fmla="*/ 2147483647 h 1191"/>
              <a:gd name="T8" fmla="*/ 0 w 2347"/>
              <a:gd name="T9" fmla="*/ 0 h 119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347"/>
              <a:gd name="T16" fmla="*/ 0 h 1191"/>
              <a:gd name="T17" fmla="*/ 2347 w 2347"/>
              <a:gd name="T18" fmla="*/ 1191 h 119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347" h="1191">
                <a:moveTo>
                  <a:pt x="0" y="0"/>
                </a:moveTo>
                <a:lnTo>
                  <a:pt x="2346" y="0"/>
                </a:lnTo>
                <a:lnTo>
                  <a:pt x="2346" y="1190"/>
                </a:lnTo>
                <a:lnTo>
                  <a:pt x="0" y="1190"/>
                </a:lnTo>
                <a:lnTo>
                  <a:pt x="0" y="0"/>
                </a:lnTo>
              </a:path>
            </a:pathLst>
          </a:custGeom>
          <a:solidFill>
            <a:srgbClr val="7FFFFF"/>
          </a:solidFill>
          <a:ln w="12700" cap="rnd" cmpd="sng">
            <a:solidFill>
              <a:srgbClr val="78FCF8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7417" name="Freeform 7"/>
          <p:cNvSpPr>
            <a:spLocks/>
          </p:cNvSpPr>
          <p:nvPr/>
        </p:nvSpPr>
        <p:spPr bwMode="auto">
          <a:xfrm>
            <a:off x="747713" y="2287588"/>
            <a:ext cx="3725862" cy="1892300"/>
          </a:xfrm>
          <a:custGeom>
            <a:avLst/>
            <a:gdLst>
              <a:gd name="T0" fmla="*/ 0 w 2347"/>
              <a:gd name="T1" fmla="*/ 0 h 1192"/>
              <a:gd name="T2" fmla="*/ 2147483647 w 2347"/>
              <a:gd name="T3" fmla="*/ 0 h 1192"/>
              <a:gd name="T4" fmla="*/ 2147483647 w 2347"/>
              <a:gd name="T5" fmla="*/ 2147483647 h 1192"/>
              <a:gd name="T6" fmla="*/ 0 w 2347"/>
              <a:gd name="T7" fmla="*/ 2147483647 h 1192"/>
              <a:gd name="T8" fmla="*/ 0 w 2347"/>
              <a:gd name="T9" fmla="*/ 0 h 11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347"/>
              <a:gd name="T16" fmla="*/ 0 h 1192"/>
              <a:gd name="T17" fmla="*/ 2347 w 2347"/>
              <a:gd name="T18" fmla="*/ 1192 h 11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347" h="1192">
                <a:moveTo>
                  <a:pt x="0" y="0"/>
                </a:moveTo>
                <a:lnTo>
                  <a:pt x="2346" y="0"/>
                </a:lnTo>
                <a:lnTo>
                  <a:pt x="2346" y="1191"/>
                </a:lnTo>
                <a:lnTo>
                  <a:pt x="0" y="1191"/>
                </a:lnTo>
                <a:lnTo>
                  <a:pt x="0" y="0"/>
                </a:lnTo>
              </a:path>
            </a:pathLst>
          </a:custGeom>
          <a:solidFill>
            <a:srgbClr val="7FFFFF"/>
          </a:solidFill>
          <a:ln w="12700" cap="rnd" cmpd="sng">
            <a:solidFill>
              <a:srgbClr val="78FCF8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7418" name="Freeform 8"/>
          <p:cNvSpPr>
            <a:spLocks/>
          </p:cNvSpPr>
          <p:nvPr/>
        </p:nvSpPr>
        <p:spPr bwMode="auto">
          <a:xfrm>
            <a:off x="1693863" y="2716213"/>
            <a:ext cx="612775" cy="307975"/>
          </a:xfrm>
          <a:custGeom>
            <a:avLst/>
            <a:gdLst>
              <a:gd name="T0" fmla="*/ 0 w 386"/>
              <a:gd name="T1" fmla="*/ 0 h 194"/>
              <a:gd name="T2" fmla="*/ 970261040 w 386"/>
              <a:gd name="T3" fmla="*/ 0 h 194"/>
              <a:gd name="T4" fmla="*/ 970261040 w 386"/>
              <a:gd name="T5" fmla="*/ 486390995 h 194"/>
              <a:gd name="T6" fmla="*/ 0 w 386"/>
              <a:gd name="T7" fmla="*/ 486390995 h 194"/>
              <a:gd name="T8" fmla="*/ 0 w 386"/>
              <a:gd name="T9" fmla="*/ 0 h 19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6"/>
              <a:gd name="T16" fmla="*/ 0 h 194"/>
              <a:gd name="T17" fmla="*/ 386 w 386"/>
              <a:gd name="T18" fmla="*/ 194 h 19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6" h="194">
                <a:moveTo>
                  <a:pt x="0" y="0"/>
                </a:moveTo>
                <a:lnTo>
                  <a:pt x="385" y="0"/>
                </a:lnTo>
                <a:lnTo>
                  <a:pt x="385" y="193"/>
                </a:lnTo>
                <a:lnTo>
                  <a:pt x="0" y="193"/>
                </a:lnTo>
                <a:lnTo>
                  <a:pt x="0" y="0"/>
                </a:lnTo>
              </a:path>
            </a:pathLst>
          </a:custGeom>
          <a:solidFill>
            <a:srgbClr val="FFDF7F"/>
          </a:solidFill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7419" name="Rectangle 9"/>
          <p:cNvSpPr>
            <a:spLocks noChangeArrowheads="1"/>
          </p:cNvSpPr>
          <p:nvPr/>
        </p:nvSpPr>
        <p:spPr bwMode="auto">
          <a:xfrm>
            <a:off x="1716088" y="2709863"/>
            <a:ext cx="574675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l" eaLnBrk="0" hangingPunct="0"/>
            <a:r>
              <a:rPr lang="en-US" sz="1800">
                <a:solidFill>
                  <a:srgbClr val="000000"/>
                </a:solidFill>
                <a:latin typeface="Times New Roman" pitchFamily="18" charset="0"/>
              </a:rPr>
              <a:t>Saw</a:t>
            </a:r>
          </a:p>
        </p:txBody>
      </p:sp>
      <p:sp>
        <p:nvSpPr>
          <p:cNvPr id="17420" name="Freeform 10"/>
          <p:cNvSpPr>
            <a:spLocks/>
          </p:cNvSpPr>
          <p:nvPr/>
        </p:nvSpPr>
        <p:spPr bwMode="auto">
          <a:xfrm>
            <a:off x="2566988" y="2716213"/>
            <a:ext cx="611187" cy="307975"/>
          </a:xfrm>
          <a:custGeom>
            <a:avLst/>
            <a:gdLst>
              <a:gd name="T0" fmla="*/ 0 w 385"/>
              <a:gd name="T1" fmla="*/ 0 h 194"/>
              <a:gd name="T2" fmla="*/ 967739298 w 385"/>
              <a:gd name="T3" fmla="*/ 0 h 194"/>
              <a:gd name="T4" fmla="*/ 967739298 w 385"/>
              <a:gd name="T5" fmla="*/ 486390995 h 194"/>
              <a:gd name="T6" fmla="*/ 0 w 385"/>
              <a:gd name="T7" fmla="*/ 486390995 h 194"/>
              <a:gd name="T8" fmla="*/ 0 w 385"/>
              <a:gd name="T9" fmla="*/ 0 h 19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5"/>
              <a:gd name="T16" fmla="*/ 0 h 194"/>
              <a:gd name="T17" fmla="*/ 385 w 385"/>
              <a:gd name="T18" fmla="*/ 194 h 19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5" h="194">
                <a:moveTo>
                  <a:pt x="0" y="0"/>
                </a:moveTo>
                <a:lnTo>
                  <a:pt x="384" y="0"/>
                </a:lnTo>
                <a:lnTo>
                  <a:pt x="384" y="193"/>
                </a:lnTo>
                <a:lnTo>
                  <a:pt x="0" y="193"/>
                </a:lnTo>
                <a:lnTo>
                  <a:pt x="0" y="0"/>
                </a:lnTo>
              </a:path>
            </a:pathLst>
          </a:custGeom>
          <a:solidFill>
            <a:srgbClr val="FFDF7F"/>
          </a:solidFill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7421" name="Rectangle 11"/>
          <p:cNvSpPr>
            <a:spLocks noChangeArrowheads="1"/>
          </p:cNvSpPr>
          <p:nvPr/>
        </p:nvSpPr>
        <p:spPr bwMode="auto">
          <a:xfrm>
            <a:off x="2589213" y="2709863"/>
            <a:ext cx="574675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l" eaLnBrk="0" hangingPunct="0"/>
            <a:r>
              <a:rPr lang="en-US" sz="1800">
                <a:solidFill>
                  <a:srgbClr val="000000"/>
                </a:solidFill>
                <a:latin typeface="Times New Roman" pitchFamily="18" charset="0"/>
              </a:rPr>
              <a:t>Saw</a:t>
            </a:r>
          </a:p>
        </p:txBody>
      </p:sp>
      <p:sp>
        <p:nvSpPr>
          <p:cNvPr id="17422" name="Freeform 12"/>
          <p:cNvSpPr>
            <a:spLocks/>
          </p:cNvSpPr>
          <p:nvPr/>
        </p:nvSpPr>
        <p:spPr bwMode="auto">
          <a:xfrm>
            <a:off x="3001963" y="5187950"/>
            <a:ext cx="612775" cy="306388"/>
          </a:xfrm>
          <a:custGeom>
            <a:avLst/>
            <a:gdLst>
              <a:gd name="T0" fmla="*/ 0 w 386"/>
              <a:gd name="T1" fmla="*/ 0 h 193"/>
              <a:gd name="T2" fmla="*/ 970261040 w 386"/>
              <a:gd name="T3" fmla="*/ 0 h 193"/>
              <a:gd name="T4" fmla="*/ 970261040 w 386"/>
              <a:gd name="T5" fmla="*/ 483870835 h 193"/>
              <a:gd name="T6" fmla="*/ 0 w 386"/>
              <a:gd name="T7" fmla="*/ 483870835 h 193"/>
              <a:gd name="T8" fmla="*/ 0 w 386"/>
              <a:gd name="T9" fmla="*/ 0 h 19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6"/>
              <a:gd name="T16" fmla="*/ 0 h 193"/>
              <a:gd name="T17" fmla="*/ 386 w 386"/>
              <a:gd name="T18" fmla="*/ 193 h 19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6" h="193">
                <a:moveTo>
                  <a:pt x="0" y="0"/>
                </a:moveTo>
                <a:lnTo>
                  <a:pt x="385" y="0"/>
                </a:lnTo>
                <a:lnTo>
                  <a:pt x="385" y="192"/>
                </a:lnTo>
                <a:lnTo>
                  <a:pt x="0" y="192"/>
                </a:lnTo>
                <a:lnTo>
                  <a:pt x="0" y="0"/>
                </a:lnTo>
              </a:path>
            </a:pathLst>
          </a:custGeom>
          <a:solidFill>
            <a:srgbClr val="FFDF7F"/>
          </a:solidFill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7423" name="Rectangle 13"/>
          <p:cNvSpPr>
            <a:spLocks noChangeArrowheads="1"/>
          </p:cNvSpPr>
          <p:nvPr/>
        </p:nvSpPr>
        <p:spPr bwMode="auto">
          <a:xfrm>
            <a:off x="2967038" y="5180013"/>
            <a:ext cx="701675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l" eaLnBrk="0" hangingPunct="0"/>
            <a:r>
              <a:rPr lang="en-US" sz="1800">
                <a:solidFill>
                  <a:srgbClr val="000000"/>
                </a:solidFill>
                <a:latin typeface="Times New Roman" pitchFamily="18" charset="0"/>
              </a:rPr>
              <a:t>Lathe</a:t>
            </a:r>
          </a:p>
        </p:txBody>
      </p:sp>
      <p:sp>
        <p:nvSpPr>
          <p:cNvPr id="17424" name="Freeform 14"/>
          <p:cNvSpPr>
            <a:spLocks/>
          </p:cNvSpPr>
          <p:nvPr/>
        </p:nvSpPr>
        <p:spPr bwMode="auto">
          <a:xfrm>
            <a:off x="7366000" y="5187950"/>
            <a:ext cx="612775" cy="306388"/>
          </a:xfrm>
          <a:custGeom>
            <a:avLst/>
            <a:gdLst>
              <a:gd name="T0" fmla="*/ 0 w 386"/>
              <a:gd name="T1" fmla="*/ 0 h 193"/>
              <a:gd name="T2" fmla="*/ 970261040 w 386"/>
              <a:gd name="T3" fmla="*/ 0 h 193"/>
              <a:gd name="T4" fmla="*/ 970261040 w 386"/>
              <a:gd name="T5" fmla="*/ 483870835 h 193"/>
              <a:gd name="T6" fmla="*/ 0 w 386"/>
              <a:gd name="T7" fmla="*/ 483870835 h 193"/>
              <a:gd name="T8" fmla="*/ 0 w 386"/>
              <a:gd name="T9" fmla="*/ 0 h 19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6"/>
              <a:gd name="T16" fmla="*/ 0 h 193"/>
              <a:gd name="T17" fmla="*/ 386 w 386"/>
              <a:gd name="T18" fmla="*/ 193 h 19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6" h="193">
                <a:moveTo>
                  <a:pt x="0" y="0"/>
                </a:moveTo>
                <a:lnTo>
                  <a:pt x="385" y="0"/>
                </a:lnTo>
                <a:lnTo>
                  <a:pt x="385" y="192"/>
                </a:lnTo>
                <a:lnTo>
                  <a:pt x="0" y="192"/>
                </a:lnTo>
                <a:lnTo>
                  <a:pt x="0" y="0"/>
                </a:lnTo>
              </a:path>
            </a:pathLst>
          </a:custGeom>
          <a:solidFill>
            <a:srgbClr val="FFDF7F"/>
          </a:solidFill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7425" name="Rectangle 15"/>
          <p:cNvSpPr>
            <a:spLocks noChangeArrowheads="1"/>
          </p:cNvSpPr>
          <p:nvPr/>
        </p:nvSpPr>
        <p:spPr bwMode="auto">
          <a:xfrm>
            <a:off x="7345363" y="5180013"/>
            <a:ext cx="663575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l" eaLnBrk="0" hangingPunct="0"/>
            <a:r>
              <a:rPr lang="en-US" sz="1800">
                <a:solidFill>
                  <a:srgbClr val="000000"/>
                </a:solidFill>
                <a:latin typeface="Times New Roman" pitchFamily="18" charset="0"/>
              </a:rPr>
              <a:t>Press</a:t>
            </a:r>
          </a:p>
        </p:txBody>
      </p:sp>
      <p:sp>
        <p:nvSpPr>
          <p:cNvPr id="17426" name="Freeform 16"/>
          <p:cNvSpPr>
            <a:spLocks/>
          </p:cNvSpPr>
          <p:nvPr/>
        </p:nvSpPr>
        <p:spPr bwMode="auto">
          <a:xfrm>
            <a:off x="6202363" y="5187950"/>
            <a:ext cx="612775" cy="306388"/>
          </a:xfrm>
          <a:custGeom>
            <a:avLst/>
            <a:gdLst>
              <a:gd name="T0" fmla="*/ 0 w 386"/>
              <a:gd name="T1" fmla="*/ 0 h 193"/>
              <a:gd name="T2" fmla="*/ 970261040 w 386"/>
              <a:gd name="T3" fmla="*/ 0 h 193"/>
              <a:gd name="T4" fmla="*/ 970261040 w 386"/>
              <a:gd name="T5" fmla="*/ 483870835 h 193"/>
              <a:gd name="T6" fmla="*/ 0 w 386"/>
              <a:gd name="T7" fmla="*/ 483870835 h 193"/>
              <a:gd name="T8" fmla="*/ 0 w 386"/>
              <a:gd name="T9" fmla="*/ 0 h 19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6"/>
              <a:gd name="T16" fmla="*/ 0 h 193"/>
              <a:gd name="T17" fmla="*/ 386 w 386"/>
              <a:gd name="T18" fmla="*/ 193 h 19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6" h="193">
                <a:moveTo>
                  <a:pt x="0" y="0"/>
                </a:moveTo>
                <a:lnTo>
                  <a:pt x="385" y="0"/>
                </a:lnTo>
                <a:lnTo>
                  <a:pt x="385" y="192"/>
                </a:lnTo>
                <a:lnTo>
                  <a:pt x="0" y="192"/>
                </a:lnTo>
                <a:lnTo>
                  <a:pt x="0" y="0"/>
                </a:lnTo>
              </a:path>
            </a:pathLst>
          </a:custGeom>
          <a:solidFill>
            <a:srgbClr val="FFDF7F"/>
          </a:solidFill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7427" name="Rectangle 17"/>
          <p:cNvSpPr>
            <a:spLocks noChangeArrowheads="1"/>
          </p:cNvSpPr>
          <p:nvPr/>
        </p:nvSpPr>
        <p:spPr bwMode="auto">
          <a:xfrm>
            <a:off x="6181725" y="5180013"/>
            <a:ext cx="663575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l" eaLnBrk="0" hangingPunct="0"/>
            <a:r>
              <a:rPr lang="en-US" sz="1800">
                <a:solidFill>
                  <a:srgbClr val="000000"/>
                </a:solidFill>
                <a:latin typeface="Times New Roman" pitchFamily="18" charset="0"/>
              </a:rPr>
              <a:t>Press</a:t>
            </a:r>
          </a:p>
        </p:txBody>
      </p:sp>
      <p:sp>
        <p:nvSpPr>
          <p:cNvPr id="17428" name="Freeform 18"/>
          <p:cNvSpPr>
            <a:spLocks/>
          </p:cNvSpPr>
          <p:nvPr/>
        </p:nvSpPr>
        <p:spPr bwMode="auto">
          <a:xfrm>
            <a:off x="6689725" y="2716213"/>
            <a:ext cx="1092200" cy="307975"/>
          </a:xfrm>
          <a:custGeom>
            <a:avLst/>
            <a:gdLst>
              <a:gd name="T0" fmla="*/ 0 w 688"/>
              <a:gd name="T1" fmla="*/ 0 h 194"/>
              <a:gd name="T2" fmla="*/ 1731348317 w 688"/>
              <a:gd name="T3" fmla="*/ 0 h 194"/>
              <a:gd name="T4" fmla="*/ 1731348317 w 688"/>
              <a:gd name="T5" fmla="*/ 486390995 h 194"/>
              <a:gd name="T6" fmla="*/ 0 w 688"/>
              <a:gd name="T7" fmla="*/ 486390995 h 194"/>
              <a:gd name="T8" fmla="*/ 0 w 688"/>
              <a:gd name="T9" fmla="*/ 0 h 19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88"/>
              <a:gd name="T16" fmla="*/ 0 h 194"/>
              <a:gd name="T17" fmla="*/ 688 w 688"/>
              <a:gd name="T18" fmla="*/ 194 h 19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88" h="194">
                <a:moveTo>
                  <a:pt x="0" y="0"/>
                </a:moveTo>
                <a:lnTo>
                  <a:pt x="687" y="0"/>
                </a:lnTo>
                <a:lnTo>
                  <a:pt x="687" y="193"/>
                </a:lnTo>
                <a:lnTo>
                  <a:pt x="0" y="193"/>
                </a:lnTo>
                <a:lnTo>
                  <a:pt x="0" y="0"/>
                </a:lnTo>
              </a:path>
            </a:pathLst>
          </a:custGeom>
          <a:solidFill>
            <a:srgbClr val="FFDF7F"/>
          </a:solidFill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7429" name="Rectangle 19"/>
          <p:cNvSpPr>
            <a:spLocks noChangeArrowheads="1"/>
          </p:cNvSpPr>
          <p:nvPr/>
        </p:nvSpPr>
        <p:spPr bwMode="auto">
          <a:xfrm>
            <a:off x="6799263" y="2709863"/>
            <a:ext cx="892175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l" eaLnBrk="0" hangingPunct="0"/>
            <a:r>
              <a:rPr lang="en-US" sz="1800">
                <a:solidFill>
                  <a:srgbClr val="000000"/>
                </a:solidFill>
                <a:latin typeface="Times New Roman" pitchFamily="18" charset="0"/>
              </a:rPr>
              <a:t>Grinder</a:t>
            </a:r>
          </a:p>
        </p:txBody>
      </p:sp>
      <p:sp>
        <p:nvSpPr>
          <p:cNvPr id="17430" name="Line 20"/>
          <p:cNvSpPr>
            <a:spLocks noChangeShapeType="1"/>
          </p:cNvSpPr>
          <p:nvPr/>
        </p:nvSpPr>
        <p:spPr bwMode="auto">
          <a:xfrm flipV="1">
            <a:off x="5502275" y="5159375"/>
            <a:ext cx="23813" cy="28575"/>
          </a:xfrm>
          <a:prstGeom prst="line">
            <a:avLst/>
          </a:prstGeom>
          <a:noFill/>
          <a:ln w="12700">
            <a:solidFill>
              <a:srgbClr val="F8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7431" name="Freeform 21"/>
          <p:cNvSpPr>
            <a:spLocks/>
          </p:cNvSpPr>
          <p:nvPr/>
        </p:nvSpPr>
        <p:spPr bwMode="auto">
          <a:xfrm>
            <a:off x="1984375" y="5187950"/>
            <a:ext cx="612775" cy="306388"/>
          </a:xfrm>
          <a:custGeom>
            <a:avLst/>
            <a:gdLst>
              <a:gd name="T0" fmla="*/ 0 w 386"/>
              <a:gd name="T1" fmla="*/ 0 h 193"/>
              <a:gd name="T2" fmla="*/ 970261040 w 386"/>
              <a:gd name="T3" fmla="*/ 0 h 193"/>
              <a:gd name="T4" fmla="*/ 970261040 w 386"/>
              <a:gd name="T5" fmla="*/ 483870835 h 193"/>
              <a:gd name="T6" fmla="*/ 0 w 386"/>
              <a:gd name="T7" fmla="*/ 483870835 h 193"/>
              <a:gd name="T8" fmla="*/ 0 w 386"/>
              <a:gd name="T9" fmla="*/ 0 h 19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6"/>
              <a:gd name="T16" fmla="*/ 0 h 193"/>
              <a:gd name="T17" fmla="*/ 386 w 386"/>
              <a:gd name="T18" fmla="*/ 193 h 19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6" h="193">
                <a:moveTo>
                  <a:pt x="0" y="0"/>
                </a:moveTo>
                <a:lnTo>
                  <a:pt x="385" y="0"/>
                </a:lnTo>
                <a:lnTo>
                  <a:pt x="385" y="192"/>
                </a:lnTo>
                <a:lnTo>
                  <a:pt x="0" y="192"/>
                </a:lnTo>
                <a:lnTo>
                  <a:pt x="0" y="0"/>
                </a:lnTo>
              </a:path>
            </a:pathLst>
          </a:custGeom>
          <a:solidFill>
            <a:srgbClr val="FFDF7F"/>
          </a:solidFill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7432" name="Rectangle 22"/>
          <p:cNvSpPr>
            <a:spLocks noChangeArrowheads="1"/>
          </p:cNvSpPr>
          <p:nvPr/>
        </p:nvSpPr>
        <p:spPr bwMode="auto">
          <a:xfrm>
            <a:off x="1947863" y="5180013"/>
            <a:ext cx="701675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l" eaLnBrk="0" hangingPunct="0"/>
            <a:r>
              <a:rPr lang="en-US" sz="1800">
                <a:solidFill>
                  <a:srgbClr val="000000"/>
                </a:solidFill>
                <a:latin typeface="Times New Roman" pitchFamily="18" charset="0"/>
              </a:rPr>
              <a:t>Lathe</a:t>
            </a:r>
          </a:p>
        </p:txBody>
      </p:sp>
      <p:sp>
        <p:nvSpPr>
          <p:cNvPr id="17433" name="Freeform 23"/>
          <p:cNvSpPr>
            <a:spLocks/>
          </p:cNvSpPr>
          <p:nvPr/>
        </p:nvSpPr>
        <p:spPr bwMode="auto">
          <a:xfrm>
            <a:off x="820738" y="5187950"/>
            <a:ext cx="612775" cy="306388"/>
          </a:xfrm>
          <a:custGeom>
            <a:avLst/>
            <a:gdLst>
              <a:gd name="T0" fmla="*/ 0 w 386"/>
              <a:gd name="T1" fmla="*/ 0 h 193"/>
              <a:gd name="T2" fmla="*/ 970261040 w 386"/>
              <a:gd name="T3" fmla="*/ 0 h 193"/>
              <a:gd name="T4" fmla="*/ 970261040 w 386"/>
              <a:gd name="T5" fmla="*/ 483870835 h 193"/>
              <a:gd name="T6" fmla="*/ 0 w 386"/>
              <a:gd name="T7" fmla="*/ 483870835 h 193"/>
              <a:gd name="T8" fmla="*/ 0 w 386"/>
              <a:gd name="T9" fmla="*/ 0 h 19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6"/>
              <a:gd name="T16" fmla="*/ 0 h 193"/>
              <a:gd name="T17" fmla="*/ 386 w 386"/>
              <a:gd name="T18" fmla="*/ 193 h 19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6" h="193">
                <a:moveTo>
                  <a:pt x="0" y="0"/>
                </a:moveTo>
                <a:lnTo>
                  <a:pt x="385" y="0"/>
                </a:lnTo>
                <a:lnTo>
                  <a:pt x="385" y="192"/>
                </a:lnTo>
                <a:lnTo>
                  <a:pt x="0" y="192"/>
                </a:lnTo>
                <a:lnTo>
                  <a:pt x="0" y="0"/>
                </a:lnTo>
              </a:path>
            </a:pathLst>
          </a:custGeom>
          <a:solidFill>
            <a:srgbClr val="FFDF7F"/>
          </a:solidFill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7434" name="Rectangle 24"/>
          <p:cNvSpPr>
            <a:spLocks noChangeArrowheads="1"/>
          </p:cNvSpPr>
          <p:nvPr/>
        </p:nvSpPr>
        <p:spPr bwMode="auto">
          <a:xfrm>
            <a:off x="784225" y="5180013"/>
            <a:ext cx="701675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l" eaLnBrk="0" hangingPunct="0"/>
            <a:r>
              <a:rPr lang="en-US" sz="1800">
                <a:solidFill>
                  <a:srgbClr val="000000"/>
                </a:solidFill>
                <a:latin typeface="Times New Roman" pitchFamily="18" charset="0"/>
              </a:rPr>
              <a:t>Lathe</a:t>
            </a:r>
          </a:p>
        </p:txBody>
      </p:sp>
      <p:sp>
        <p:nvSpPr>
          <p:cNvPr id="17435" name="Freeform 25"/>
          <p:cNvSpPr>
            <a:spLocks/>
          </p:cNvSpPr>
          <p:nvPr/>
        </p:nvSpPr>
        <p:spPr bwMode="auto">
          <a:xfrm>
            <a:off x="820738" y="2716213"/>
            <a:ext cx="612775" cy="307975"/>
          </a:xfrm>
          <a:custGeom>
            <a:avLst/>
            <a:gdLst>
              <a:gd name="T0" fmla="*/ 0 w 386"/>
              <a:gd name="T1" fmla="*/ 0 h 194"/>
              <a:gd name="T2" fmla="*/ 970261040 w 386"/>
              <a:gd name="T3" fmla="*/ 0 h 194"/>
              <a:gd name="T4" fmla="*/ 970261040 w 386"/>
              <a:gd name="T5" fmla="*/ 486390995 h 194"/>
              <a:gd name="T6" fmla="*/ 0 w 386"/>
              <a:gd name="T7" fmla="*/ 486390995 h 194"/>
              <a:gd name="T8" fmla="*/ 0 w 386"/>
              <a:gd name="T9" fmla="*/ 0 h 19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6"/>
              <a:gd name="T16" fmla="*/ 0 h 194"/>
              <a:gd name="T17" fmla="*/ 386 w 386"/>
              <a:gd name="T18" fmla="*/ 194 h 19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6" h="194">
                <a:moveTo>
                  <a:pt x="0" y="0"/>
                </a:moveTo>
                <a:lnTo>
                  <a:pt x="385" y="0"/>
                </a:lnTo>
                <a:lnTo>
                  <a:pt x="385" y="193"/>
                </a:lnTo>
                <a:lnTo>
                  <a:pt x="0" y="193"/>
                </a:lnTo>
                <a:lnTo>
                  <a:pt x="0" y="0"/>
                </a:lnTo>
              </a:path>
            </a:pathLst>
          </a:custGeom>
          <a:solidFill>
            <a:srgbClr val="FFDF7F"/>
          </a:solidFill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7436" name="Rectangle 26"/>
          <p:cNvSpPr>
            <a:spLocks noChangeArrowheads="1"/>
          </p:cNvSpPr>
          <p:nvPr/>
        </p:nvSpPr>
        <p:spPr bwMode="auto">
          <a:xfrm>
            <a:off x="842963" y="2709863"/>
            <a:ext cx="574675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l" eaLnBrk="0" hangingPunct="0"/>
            <a:r>
              <a:rPr lang="en-US" sz="1800">
                <a:solidFill>
                  <a:srgbClr val="000000"/>
                </a:solidFill>
                <a:latin typeface="Times New Roman" pitchFamily="18" charset="0"/>
              </a:rPr>
              <a:t>Saw</a:t>
            </a:r>
          </a:p>
        </p:txBody>
      </p:sp>
      <p:sp>
        <p:nvSpPr>
          <p:cNvPr id="17437" name="Freeform 27"/>
          <p:cNvSpPr>
            <a:spLocks/>
          </p:cNvSpPr>
          <p:nvPr/>
        </p:nvSpPr>
        <p:spPr bwMode="auto">
          <a:xfrm>
            <a:off x="5184775" y="5187950"/>
            <a:ext cx="612775" cy="306388"/>
          </a:xfrm>
          <a:custGeom>
            <a:avLst/>
            <a:gdLst>
              <a:gd name="T0" fmla="*/ 0 w 386"/>
              <a:gd name="T1" fmla="*/ 0 h 193"/>
              <a:gd name="T2" fmla="*/ 970261040 w 386"/>
              <a:gd name="T3" fmla="*/ 0 h 193"/>
              <a:gd name="T4" fmla="*/ 970261040 w 386"/>
              <a:gd name="T5" fmla="*/ 483870835 h 193"/>
              <a:gd name="T6" fmla="*/ 0 w 386"/>
              <a:gd name="T7" fmla="*/ 483870835 h 193"/>
              <a:gd name="T8" fmla="*/ 0 w 386"/>
              <a:gd name="T9" fmla="*/ 0 h 19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6"/>
              <a:gd name="T16" fmla="*/ 0 h 193"/>
              <a:gd name="T17" fmla="*/ 386 w 386"/>
              <a:gd name="T18" fmla="*/ 193 h 19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6" h="193">
                <a:moveTo>
                  <a:pt x="0" y="0"/>
                </a:moveTo>
                <a:lnTo>
                  <a:pt x="385" y="0"/>
                </a:lnTo>
                <a:lnTo>
                  <a:pt x="385" y="192"/>
                </a:lnTo>
                <a:lnTo>
                  <a:pt x="0" y="192"/>
                </a:lnTo>
                <a:lnTo>
                  <a:pt x="0" y="0"/>
                </a:lnTo>
              </a:path>
            </a:pathLst>
          </a:custGeom>
          <a:solidFill>
            <a:srgbClr val="FFDF7F"/>
          </a:solidFill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7438" name="Rectangle 28"/>
          <p:cNvSpPr>
            <a:spLocks noChangeArrowheads="1"/>
          </p:cNvSpPr>
          <p:nvPr/>
        </p:nvSpPr>
        <p:spPr bwMode="auto">
          <a:xfrm>
            <a:off x="5162550" y="5180013"/>
            <a:ext cx="663575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l" eaLnBrk="0" hangingPunct="0"/>
            <a:r>
              <a:rPr lang="en-US" sz="1800">
                <a:solidFill>
                  <a:srgbClr val="000000"/>
                </a:solidFill>
                <a:latin typeface="Times New Roman" pitchFamily="18" charset="0"/>
              </a:rPr>
              <a:t>Press</a:t>
            </a:r>
          </a:p>
        </p:txBody>
      </p:sp>
      <p:sp>
        <p:nvSpPr>
          <p:cNvPr id="17439" name="Freeform 29"/>
          <p:cNvSpPr>
            <a:spLocks/>
          </p:cNvSpPr>
          <p:nvPr/>
        </p:nvSpPr>
        <p:spPr bwMode="auto">
          <a:xfrm>
            <a:off x="3897313" y="3973513"/>
            <a:ext cx="1441450" cy="700087"/>
          </a:xfrm>
          <a:custGeom>
            <a:avLst/>
            <a:gdLst>
              <a:gd name="T0" fmla="*/ 0 w 908"/>
              <a:gd name="T1" fmla="*/ 0 h 441"/>
              <a:gd name="T2" fmla="*/ 2147483647 w 908"/>
              <a:gd name="T3" fmla="*/ 0 h 441"/>
              <a:gd name="T4" fmla="*/ 2147483647 w 908"/>
              <a:gd name="T5" fmla="*/ 1108868048 h 441"/>
              <a:gd name="T6" fmla="*/ 0 w 908"/>
              <a:gd name="T7" fmla="*/ 1108868048 h 441"/>
              <a:gd name="T8" fmla="*/ 0 w 908"/>
              <a:gd name="T9" fmla="*/ 0 h 4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08"/>
              <a:gd name="T16" fmla="*/ 0 h 441"/>
              <a:gd name="T17" fmla="*/ 908 w 908"/>
              <a:gd name="T18" fmla="*/ 441 h 44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08" h="441">
                <a:moveTo>
                  <a:pt x="0" y="0"/>
                </a:moveTo>
                <a:lnTo>
                  <a:pt x="907" y="0"/>
                </a:lnTo>
                <a:lnTo>
                  <a:pt x="907" y="440"/>
                </a:lnTo>
                <a:lnTo>
                  <a:pt x="0" y="440"/>
                </a:lnTo>
                <a:lnTo>
                  <a:pt x="0" y="0"/>
                </a:lnTo>
              </a:path>
            </a:pathLst>
          </a:custGeom>
          <a:solidFill>
            <a:srgbClr val="FFDF7F"/>
          </a:solidFill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7440" name="Rectangle 30"/>
          <p:cNvSpPr>
            <a:spLocks noChangeArrowheads="1"/>
          </p:cNvSpPr>
          <p:nvPr/>
        </p:nvSpPr>
        <p:spPr bwMode="auto">
          <a:xfrm>
            <a:off x="4049713" y="4119563"/>
            <a:ext cx="1152525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l" eaLnBrk="0" hangingPunct="0"/>
            <a:r>
              <a:rPr lang="en-US" sz="1800">
                <a:solidFill>
                  <a:srgbClr val="000000"/>
                </a:solidFill>
                <a:latin typeface="Times New Roman" pitchFamily="18" charset="0"/>
              </a:rPr>
              <a:t>Heat Treat</a:t>
            </a:r>
          </a:p>
        </p:txBody>
      </p:sp>
      <p:sp>
        <p:nvSpPr>
          <p:cNvPr id="17441" name="Freeform 31"/>
          <p:cNvSpPr>
            <a:spLocks/>
          </p:cNvSpPr>
          <p:nvPr/>
        </p:nvSpPr>
        <p:spPr bwMode="auto">
          <a:xfrm>
            <a:off x="4945063" y="2716213"/>
            <a:ext cx="1092200" cy="307975"/>
          </a:xfrm>
          <a:custGeom>
            <a:avLst/>
            <a:gdLst>
              <a:gd name="T0" fmla="*/ 0 w 688"/>
              <a:gd name="T1" fmla="*/ 0 h 194"/>
              <a:gd name="T2" fmla="*/ 1731348317 w 688"/>
              <a:gd name="T3" fmla="*/ 0 h 194"/>
              <a:gd name="T4" fmla="*/ 1731348317 w 688"/>
              <a:gd name="T5" fmla="*/ 486390995 h 194"/>
              <a:gd name="T6" fmla="*/ 0 w 688"/>
              <a:gd name="T7" fmla="*/ 486390995 h 194"/>
              <a:gd name="T8" fmla="*/ 0 w 688"/>
              <a:gd name="T9" fmla="*/ 0 h 19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88"/>
              <a:gd name="T16" fmla="*/ 0 h 194"/>
              <a:gd name="T17" fmla="*/ 688 w 688"/>
              <a:gd name="T18" fmla="*/ 194 h 19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88" h="194">
                <a:moveTo>
                  <a:pt x="0" y="0"/>
                </a:moveTo>
                <a:lnTo>
                  <a:pt x="687" y="0"/>
                </a:lnTo>
                <a:lnTo>
                  <a:pt x="687" y="193"/>
                </a:lnTo>
                <a:lnTo>
                  <a:pt x="0" y="193"/>
                </a:lnTo>
                <a:lnTo>
                  <a:pt x="0" y="0"/>
                </a:lnTo>
              </a:path>
            </a:pathLst>
          </a:custGeom>
          <a:solidFill>
            <a:srgbClr val="FFDF7F"/>
          </a:solidFill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7442" name="Rectangle 32"/>
          <p:cNvSpPr>
            <a:spLocks noChangeArrowheads="1"/>
          </p:cNvSpPr>
          <p:nvPr/>
        </p:nvSpPr>
        <p:spPr bwMode="auto">
          <a:xfrm>
            <a:off x="5054600" y="2709863"/>
            <a:ext cx="892175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l" eaLnBrk="0" hangingPunct="0"/>
            <a:r>
              <a:rPr lang="en-US" sz="1800">
                <a:solidFill>
                  <a:srgbClr val="000000"/>
                </a:solidFill>
                <a:latin typeface="Times New Roman" pitchFamily="18" charset="0"/>
              </a:rPr>
              <a:t>Grinder</a:t>
            </a:r>
          </a:p>
        </p:txBody>
      </p:sp>
      <p:sp>
        <p:nvSpPr>
          <p:cNvPr id="172071" name="Text Box 39"/>
          <p:cNvSpPr txBox="1">
            <a:spLocks noChangeArrowheads="1"/>
          </p:cNvSpPr>
          <p:nvPr/>
        </p:nvSpPr>
        <p:spPr bwMode="auto">
          <a:xfrm>
            <a:off x="1143000" y="762000"/>
            <a:ext cx="6858000" cy="46672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en-US"/>
              <a:t>Note how the flow lines are going back and forth</a:t>
            </a:r>
          </a:p>
        </p:txBody>
      </p:sp>
      <p:cxnSp>
        <p:nvCxnSpPr>
          <p:cNvPr id="17444" name="AutoShape 40"/>
          <p:cNvCxnSpPr>
            <a:cxnSpLocks noChangeShapeType="1"/>
            <a:stCxn id="17436" idx="2"/>
            <a:endCxn id="17434" idx="0"/>
          </p:cNvCxnSpPr>
          <p:nvPr/>
        </p:nvCxnSpPr>
        <p:spPr bwMode="auto">
          <a:xfrm rot="16200000" flipH="1">
            <a:off x="79375" y="4124325"/>
            <a:ext cx="2106613" cy="4763"/>
          </a:xfrm>
          <a:prstGeom prst="curvedConnector3">
            <a:avLst>
              <a:gd name="adj1" fmla="val 49963"/>
            </a:avLst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lg" len="lg"/>
          </a:ln>
        </p:spPr>
      </p:cxnSp>
      <p:cxnSp>
        <p:nvCxnSpPr>
          <p:cNvPr id="17445" name="AutoShape 41"/>
          <p:cNvCxnSpPr>
            <a:cxnSpLocks noChangeShapeType="1"/>
            <a:stCxn id="17434" idx="3"/>
            <a:endCxn id="17441" idx="3"/>
          </p:cNvCxnSpPr>
          <p:nvPr/>
        </p:nvCxnSpPr>
        <p:spPr bwMode="auto">
          <a:xfrm flipV="1">
            <a:off x="1485900" y="3022600"/>
            <a:ext cx="3459163" cy="2339975"/>
          </a:xfrm>
          <a:prstGeom prst="curvedConnector3">
            <a:avLst>
              <a:gd name="adj1" fmla="val 14088"/>
            </a:avLst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lg" len="lg"/>
          </a:ln>
        </p:spPr>
      </p:cxnSp>
      <p:cxnSp>
        <p:nvCxnSpPr>
          <p:cNvPr id="17446" name="AutoShape 42"/>
          <p:cNvCxnSpPr>
            <a:cxnSpLocks noChangeShapeType="1"/>
            <a:stCxn id="17441" idx="2"/>
            <a:endCxn id="17439" idx="1"/>
          </p:cNvCxnSpPr>
          <p:nvPr/>
        </p:nvCxnSpPr>
        <p:spPr bwMode="auto">
          <a:xfrm flipH="1">
            <a:off x="5337175" y="3022600"/>
            <a:ext cx="698500" cy="950913"/>
          </a:xfrm>
          <a:prstGeom prst="curvedConnector3">
            <a:avLst>
              <a:gd name="adj1" fmla="val -32954"/>
            </a:avLst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lg" len="lg"/>
          </a:ln>
        </p:spPr>
      </p:cxnSp>
      <p:cxnSp>
        <p:nvCxnSpPr>
          <p:cNvPr id="17447" name="AutoShape 43"/>
          <p:cNvCxnSpPr>
            <a:cxnSpLocks noChangeShapeType="1"/>
            <a:stCxn id="17439" idx="4"/>
            <a:endCxn id="17432" idx="0"/>
          </p:cNvCxnSpPr>
          <p:nvPr/>
        </p:nvCxnSpPr>
        <p:spPr bwMode="auto">
          <a:xfrm rot="10800000" flipV="1">
            <a:off x="2298700" y="3973513"/>
            <a:ext cx="1598613" cy="1206500"/>
          </a:xfrm>
          <a:prstGeom prst="curvedConnector2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lg" len="lg"/>
          </a:ln>
        </p:spPr>
      </p:cxnSp>
      <p:cxnSp>
        <p:nvCxnSpPr>
          <p:cNvPr id="17448" name="AutoShape 44"/>
          <p:cNvCxnSpPr>
            <a:cxnSpLocks noChangeShapeType="1"/>
            <a:stCxn id="17432" idx="2"/>
            <a:endCxn id="17438" idx="1"/>
          </p:cNvCxnSpPr>
          <p:nvPr/>
        </p:nvCxnSpPr>
        <p:spPr bwMode="auto">
          <a:xfrm rot="5400000" flipH="1" flipV="1">
            <a:off x="3640137" y="4021138"/>
            <a:ext cx="180975" cy="2863850"/>
          </a:xfrm>
          <a:prstGeom prst="curvedConnector4">
            <a:avLst>
              <a:gd name="adj1" fmla="val -126315"/>
              <a:gd name="adj2" fmla="val 56153"/>
            </a:avLst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lg" len="lg"/>
          </a:ln>
        </p:spPr>
      </p:cxnSp>
      <p:cxnSp>
        <p:nvCxnSpPr>
          <p:cNvPr id="17449" name="AutoShape 45"/>
          <p:cNvCxnSpPr>
            <a:cxnSpLocks noChangeShapeType="1"/>
            <a:stCxn id="17438" idx="3"/>
          </p:cNvCxnSpPr>
          <p:nvPr/>
        </p:nvCxnSpPr>
        <p:spPr bwMode="auto">
          <a:xfrm flipV="1">
            <a:off x="5826125" y="4114800"/>
            <a:ext cx="2936875" cy="1247775"/>
          </a:xfrm>
          <a:prstGeom prst="curvedConnector3">
            <a:avLst>
              <a:gd name="adj1" fmla="val 6537"/>
            </a:avLst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lg" len="lg"/>
          </a:ln>
        </p:spPr>
      </p:cxnSp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2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2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20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20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35" grpId="0" build="p" autoUpdateAnimBg="0"/>
      <p:bldP spid="172071" grpId="0" animBg="1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B01.2314  --  Operations  --  Prof. Juran</a:t>
            </a:r>
          </a:p>
        </p:txBody>
      </p:sp>
      <p:sp>
        <p:nvSpPr>
          <p:cNvPr id="1843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BC687EA-4423-4C7E-A1A9-B6762E658B29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1843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8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583613" cy="1219200"/>
          </a:xfrm>
          <a:noFill/>
        </p:spPr>
        <p:txBody>
          <a:bodyPr lIns="90488" tIns="44450" rIns="90488" bIns="44450" anchor="t"/>
          <a:lstStyle/>
          <a:p>
            <a:r>
              <a:rPr lang="en-US" sz="3200" smtClean="0"/>
              <a:t>Minimizing Waste: Group Technology (Part 2)</a:t>
            </a:r>
          </a:p>
        </p:txBody>
      </p:sp>
      <p:sp>
        <p:nvSpPr>
          <p:cNvPr id="17408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28600" y="1066800"/>
            <a:ext cx="8610600" cy="838200"/>
          </a:xfrm>
          <a:solidFill>
            <a:srgbClr val="99CCFF"/>
          </a:solidFill>
          <a:ln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 marL="0" indent="0">
              <a:lnSpc>
                <a:spcPct val="90000"/>
              </a:lnSpc>
              <a:buFontTx/>
              <a:buNone/>
              <a:defRPr/>
            </a:pPr>
            <a:r>
              <a:rPr lang="en-US" sz="2400" smtClean="0"/>
              <a:t>Revising by using </a:t>
            </a:r>
            <a:r>
              <a:rPr lang="en-US" sz="2400" i="1" smtClean="0"/>
              <a:t>Group Technology Cells</a:t>
            </a:r>
            <a:r>
              <a:rPr lang="en-US" sz="2400" smtClean="0"/>
              <a:t> (a.k.a. </a:t>
            </a:r>
            <a:r>
              <a:rPr lang="en-US" sz="2400" i="1" smtClean="0"/>
              <a:t>Product Layout</a:t>
            </a:r>
            <a:r>
              <a:rPr lang="en-US" sz="2400" smtClean="0"/>
              <a:t>) can reduce movement and improve product flow </a:t>
            </a:r>
          </a:p>
        </p:txBody>
      </p:sp>
      <p:sp>
        <p:nvSpPr>
          <p:cNvPr id="18440" name="Freeform 6"/>
          <p:cNvSpPr>
            <a:spLocks/>
          </p:cNvSpPr>
          <p:nvPr/>
        </p:nvSpPr>
        <p:spPr bwMode="auto">
          <a:xfrm>
            <a:off x="4614863" y="2263775"/>
            <a:ext cx="3668712" cy="3948113"/>
          </a:xfrm>
          <a:custGeom>
            <a:avLst/>
            <a:gdLst>
              <a:gd name="T0" fmla="*/ 0 w 2311"/>
              <a:gd name="T1" fmla="*/ 0 h 2487"/>
              <a:gd name="T2" fmla="*/ 2147483647 w 2311"/>
              <a:gd name="T3" fmla="*/ 0 h 2487"/>
              <a:gd name="T4" fmla="*/ 2147483647 w 2311"/>
              <a:gd name="T5" fmla="*/ 2147483647 h 2487"/>
              <a:gd name="T6" fmla="*/ 0 w 2311"/>
              <a:gd name="T7" fmla="*/ 2147483647 h 2487"/>
              <a:gd name="T8" fmla="*/ 0 w 2311"/>
              <a:gd name="T9" fmla="*/ 0 h 248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311"/>
              <a:gd name="T16" fmla="*/ 0 h 2487"/>
              <a:gd name="T17" fmla="*/ 2311 w 2311"/>
              <a:gd name="T18" fmla="*/ 2487 h 248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311" h="2487">
                <a:moveTo>
                  <a:pt x="0" y="0"/>
                </a:moveTo>
                <a:lnTo>
                  <a:pt x="2310" y="0"/>
                </a:lnTo>
                <a:lnTo>
                  <a:pt x="2310" y="2486"/>
                </a:lnTo>
                <a:lnTo>
                  <a:pt x="0" y="2486"/>
                </a:lnTo>
                <a:lnTo>
                  <a:pt x="0" y="0"/>
                </a:lnTo>
              </a:path>
            </a:pathLst>
          </a:custGeom>
          <a:solidFill>
            <a:srgbClr val="7FFFFF"/>
          </a:solidFill>
          <a:ln w="12700" cap="rnd" cmpd="sng">
            <a:solidFill>
              <a:srgbClr val="78FCF8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8441" name="Freeform 7"/>
          <p:cNvSpPr>
            <a:spLocks/>
          </p:cNvSpPr>
          <p:nvPr/>
        </p:nvSpPr>
        <p:spPr bwMode="auto">
          <a:xfrm>
            <a:off x="720725" y="2263775"/>
            <a:ext cx="3613150" cy="3948113"/>
          </a:xfrm>
          <a:custGeom>
            <a:avLst/>
            <a:gdLst>
              <a:gd name="T0" fmla="*/ 0 w 2276"/>
              <a:gd name="T1" fmla="*/ 0 h 2487"/>
              <a:gd name="T2" fmla="*/ 2147483647 w 2276"/>
              <a:gd name="T3" fmla="*/ 0 h 2487"/>
              <a:gd name="T4" fmla="*/ 2147483647 w 2276"/>
              <a:gd name="T5" fmla="*/ 2147483647 h 2487"/>
              <a:gd name="T6" fmla="*/ 0 w 2276"/>
              <a:gd name="T7" fmla="*/ 2147483647 h 2487"/>
              <a:gd name="T8" fmla="*/ 0 w 2276"/>
              <a:gd name="T9" fmla="*/ 0 h 248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76"/>
              <a:gd name="T16" fmla="*/ 0 h 2487"/>
              <a:gd name="T17" fmla="*/ 2276 w 2276"/>
              <a:gd name="T18" fmla="*/ 2487 h 248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76" h="2487">
                <a:moveTo>
                  <a:pt x="0" y="0"/>
                </a:moveTo>
                <a:lnTo>
                  <a:pt x="2275" y="0"/>
                </a:lnTo>
                <a:lnTo>
                  <a:pt x="2275" y="2486"/>
                </a:lnTo>
                <a:lnTo>
                  <a:pt x="0" y="2486"/>
                </a:lnTo>
                <a:lnTo>
                  <a:pt x="0" y="0"/>
                </a:lnTo>
              </a:path>
            </a:pathLst>
          </a:custGeom>
          <a:solidFill>
            <a:srgbClr val="7FFFFF"/>
          </a:solidFill>
          <a:ln w="12700" cap="rnd" cmpd="sng">
            <a:solidFill>
              <a:srgbClr val="78FCF8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8442" name="Freeform 8"/>
          <p:cNvSpPr>
            <a:spLocks/>
          </p:cNvSpPr>
          <p:nvPr/>
        </p:nvSpPr>
        <p:spPr bwMode="auto">
          <a:xfrm>
            <a:off x="6858000" y="3101975"/>
            <a:ext cx="593725" cy="298450"/>
          </a:xfrm>
          <a:custGeom>
            <a:avLst/>
            <a:gdLst>
              <a:gd name="T0" fmla="*/ 0 w 374"/>
              <a:gd name="T1" fmla="*/ 0 h 188"/>
              <a:gd name="T2" fmla="*/ 940019165 w 374"/>
              <a:gd name="T3" fmla="*/ 0 h 188"/>
              <a:gd name="T4" fmla="*/ 940019165 w 374"/>
              <a:gd name="T5" fmla="*/ 471270058 h 188"/>
              <a:gd name="T6" fmla="*/ 0 w 374"/>
              <a:gd name="T7" fmla="*/ 471270058 h 188"/>
              <a:gd name="T8" fmla="*/ 0 w 374"/>
              <a:gd name="T9" fmla="*/ 0 h 18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74"/>
              <a:gd name="T16" fmla="*/ 0 h 188"/>
              <a:gd name="T17" fmla="*/ 374 w 374"/>
              <a:gd name="T18" fmla="*/ 188 h 18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74" h="188">
                <a:moveTo>
                  <a:pt x="0" y="0"/>
                </a:moveTo>
                <a:lnTo>
                  <a:pt x="373" y="0"/>
                </a:lnTo>
                <a:lnTo>
                  <a:pt x="373" y="187"/>
                </a:lnTo>
                <a:lnTo>
                  <a:pt x="0" y="187"/>
                </a:lnTo>
                <a:lnTo>
                  <a:pt x="0" y="0"/>
                </a:lnTo>
              </a:path>
            </a:pathLst>
          </a:custGeom>
          <a:solidFill>
            <a:srgbClr val="FFDF7F"/>
          </a:solidFill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8443" name="Rectangle 9"/>
          <p:cNvSpPr>
            <a:spLocks noChangeArrowheads="1"/>
          </p:cNvSpPr>
          <p:nvPr/>
        </p:nvSpPr>
        <p:spPr bwMode="auto">
          <a:xfrm>
            <a:off x="6834188" y="3101975"/>
            <a:ext cx="636587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l" eaLnBrk="0" hangingPunct="0"/>
            <a:r>
              <a:rPr lang="en-US" sz="1700">
                <a:solidFill>
                  <a:srgbClr val="000000"/>
                </a:solidFill>
                <a:latin typeface="Times New Roman" pitchFamily="18" charset="0"/>
              </a:rPr>
              <a:t>Press</a:t>
            </a:r>
          </a:p>
        </p:txBody>
      </p:sp>
      <p:sp>
        <p:nvSpPr>
          <p:cNvPr id="18444" name="Freeform 10"/>
          <p:cNvSpPr>
            <a:spLocks/>
          </p:cNvSpPr>
          <p:nvPr/>
        </p:nvSpPr>
        <p:spPr bwMode="auto">
          <a:xfrm>
            <a:off x="2593975" y="5311775"/>
            <a:ext cx="593725" cy="298450"/>
          </a:xfrm>
          <a:custGeom>
            <a:avLst/>
            <a:gdLst>
              <a:gd name="T0" fmla="*/ 0 w 374"/>
              <a:gd name="T1" fmla="*/ 0 h 188"/>
              <a:gd name="T2" fmla="*/ 940019165 w 374"/>
              <a:gd name="T3" fmla="*/ 0 h 188"/>
              <a:gd name="T4" fmla="*/ 940019165 w 374"/>
              <a:gd name="T5" fmla="*/ 471270058 h 188"/>
              <a:gd name="T6" fmla="*/ 0 w 374"/>
              <a:gd name="T7" fmla="*/ 471270058 h 188"/>
              <a:gd name="T8" fmla="*/ 0 w 374"/>
              <a:gd name="T9" fmla="*/ 0 h 18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74"/>
              <a:gd name="T16" fmla="*/ 0 h 188"/>
              <a:gd name="T17" fmla="*/ 374 w 374"/>
              <a:gd name="T18" fmla="*/ 188 h 18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74" h="188">
                <a:moveTo>
                  <a:pt x="0" y="0"/>
                </a:moveTo>
                <a:lnTo>
                  <a:pt x="373" y="0"/>
                </a:lnTo>
                <a:lnTo>
                  <a:pt x="373" y="187"/>
                </a:lnTo>
                <a:lnTo>
                  <a:pt x="0" y="187"/>
                </a:lnTo>
                <a:lnTo>
                  <a:pt x="0" y="0"/>
                </a:lnTo>
              </a:path>
            </a:pathLst>
          </a:custGeom>
          <a:solidFill>
            <a:srgbClr val="FFDF7F"/>
          </a:solidFill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8445" name="Rectangle 11"/>
          <p:cNvSpPr>
            <a:spLocks noChangeArrowheads="1"/>
          </p:cNvSpPr>
          <p:nvPr/>
        </p:nvSpPr>
        <p:spPr bwMode="auto">
          <a:xfrm>
            <a:off x="2555875" y="5311775"/>
            <a:ext cx="671513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l" eaLnBrk="0" hangingPunct="0"/>
            <a:r>
              <a:rPr lang="en-US" sz="1700">
                <a:solidFill>
                  <a:srgbClr val="000000"/>
                </a:solidFill>
                <a:latin typeface="Times New Roman" pitchFamily="18" charset="0"/>
              </a:rPr>
              <a:t>Lathe</a:t>
            </a:r>
          </a:p>
        </p:txBody>
      </p:sp>
      <p:sp>
        <p:nvSpPr>
          <p:cNvPr id="18446" name="Freeform 12"/>
          <p:cNvSpPr>
            <a:spLocks/>
          </p:cNvSpPr>
          <p:nvPr/>
        </p:nvSpPr>
        <p:spPr bwMode="auto">
          <a:xfrm>
            <a:off x="2360613" y="4889500"/>
            <a:ext cx="1060450" cy="296863"/>
          </a:xfrm>
          <a:custGeom>
            <a:avLst/>
            <a:gdLst>
              <a:gd name="T0" fmla="*/ 0 w 668"/>
              <a:gd name="T1" fmla="*/ 0 h 187"/>
              <a:gd name="T2" fmla="*/ 1680945192 w 668"/>
              <a:gd name="T3" fmla="*/ 0 h 187"/>
              <a:gd name="T4" fmla="*/ 1680945192 w 668"/>
              <a:gd name="T5" fmla="*/ 468749897 h 187"/>
              <a:gd name="T6" fmla="*/ 0 w 668"/>
              <a:gd name="T7" fmla="*/ 468749897 h 187"/>
              <a:gd name="T8" fmla="*/ 0 w 668"/>
              <a:gd name="T9" fmla="*/ 0 h 18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68"/>
              <a:gd name="T16" fmla="*/ 0 h 187"/>
              <a:gd name="T17" fmla="*/ 668 w 668"/>
              <a:gd name="T18" fmla="*/ 187 h 18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68" h="187">
                <a:moveTo>
                  <a:pt x="0" y="0"/>
                </a:moveTo>
                <a:lnTo>
                  <a:pt x="667" y="0"/>
                </a:lnTo>
                <a:lnTo>
                  <a:pt x="667" y="186"/>
                </a:lnTo>
                <a:lnTo>
                  <a:pt x="0" y="186"/>
                </a:lnTo>
                <a:lnTo>
                  <a:pt x="0" y="0"/>
                </a:lnTo>
              </a:path>
            </a:pathLst>
          </a:custGeom>
          <a:solidFill>
            <a:srgbClr val="FFDF7F"/>
          </a:solidFill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8447" name="Rectangle 13"/>
          <p:cNvSpPr>
            <a:spLocks noChangeArrowheads="1"/>
          </p:cNvSpPr>
          <p:nvPr/>
        </p:nvSpPr>
        <p:spPr bwMode="auto">
          <a:xfrm>
            <a:off x="2465388" y="4887913"/>
            <a:ext cx="850900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l" eaLnBrk="0" hangingPunct="0"/>
            <a:r>
              <a:rPr lang="en-US" sz="1700">
                <a:solidFill>
                  <a:srgbClr val="000000"/>
                </a:solidFill>
                <a:latin typeface="Times New Roman" pitchFamily="18" charset="0"/>
              </a:rPr>
              <a:t>Grinder</a:t>
            </a:r>
          </a:p>
        </p:txBody>
      </p:sp>
      <p:sp>
        <p:nvSpPr>
          <p:cNvPr id="18448" name="Freeform 14"/>
          <p:cNvSpPr>
            <a:spLocks/>
          </p:cNvSpPr>
          <p:nvPr/>
        </p:nvSpPr>
        <p:spPr bwMode="auto">
          <a:xfrm>
            <a:off x="2360613" y="2770188"/>
            <a:ext cx="1060450" cy="298450"/>
          </a:xfrm>
          <a:custGeom>
            <a:avLst/>
            <a:gdLst>
              <a:gd name="T0" fmla="*/ 0 w 668"/>
              <a:gd name="T1" fmla="*/ 0 h 188"/>
              <a:gd name="T2" fmla="*/ 1680945192 w 668"/>
              <a:gd name="T3" fmla="*/ 0 h 188"/>
              <a:gd name="T4" fmla="*/ 1680945192 w 668"/>
              <a:gd name="T5" fmla="*/ 471270058 h 188"/>
              <a:gd name="T6" fmla="*/ 0 w 668"/>
              <a:gd name="T7" fmla="*/ 471270058 h 188"/>
              <a:gd name="T8" fmla="*/ 0 w 668"/>
              <a:gd name="T9" fmla="*/ 0 h 18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68"/>
              <a:gd name="T16" fmla="*/ 0 h 188"/>
              <a:gd name="T17" fmla="*/ 668 w 668"/>
              <a:gd name="T18" fmla="*/ 188 h 18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68" h="188">
                <a:moveTo>
                  <a:pt x="0" y="0"/>
                </a:moveTo>
                <a:lnTo>
                  <a:pt x="667" y="0"/>
                </a:lnTo>
                <a:lnTo>
                  <a:pt x="667" y="187"/>
                </a:lnTo>
                <a:lnTo>
                  <a:pt x="0" y="187"/>
                </a:lnTo>
                <a:lnTo>
                  <a:pt x="0" y="0"/>
                </a:lnTo>
              </a:path>
            </a:pathLst>
          </a:custGeom>
          <a:solidFill>
            <a:srgbClr val="FFDF7F"/>
          </a:solidFill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8449" name="Rectangle 15"/>
          <p:cNvSpPr>
            <a:spLocks noChangeArrowheads="1"/>
          </p:cNvSpPr>
          <p:nvPr/>
        </p:nvSpPr>
        <p:spPr bwMode="auto">
          <a:xfrm>
            <a:off x="2465388" y="2770188"/>
            <a:ext cx="850900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l" eaLnBrk="0" hangingPunct="0"/>
            <a:r>
              <a:rPr lang="en-US" sz="1700">
                <a:solidFill>
                  <a:srgbClr val="000000"/>
                </a:solidFill>
                <a:latin typeface="Times New Roman" pitchFamily="18" charset="0"/>
              </a:rPr>
              <a:t>Grinder</a:t>
            </a:r>
          </a:p>
        </p:txBody>
      </p:sp>
      <p:sp>
        <p:nvSpPr>
          <p:cNvPr id="18450" name="Rectangle 16"/>
          <p:cNvSpPr>
            <a:spLocks noChangeArrowheads="1"/>
          </p:cNvSpPr>
          <p:nvPr/>
        </p:nvSpPr>
        <p:spPr bwMode="auto">
          <a:xfrm>
            <a:off x="3787775" y="5229225"/>
            <a:ext cx="401638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l" eaLnBrk="0" hangingPunct="0"/>
            <a:r>
              <a:rPr lang="en-US">
                <a:solidFill>
                  <a:srgbClr val="000000"/>
                </a:solidFill>
                <a:latin typeface="Times New Roman" pitchFamily="18" charset="0"/>
              </a:rPr>
              <a:t>A</a:t>
            </a:r>
          </a:p>
        </p:txBody>
      </p:sp>
      <p:sp>
        <p:nvSpPr>
          <p:cNvPr id="18451" name="Rectangle 17"/>
          <p:cNvSpPr>
            <a:spLocks noChangeArrowheads="1"/>
          </p:cNvSpPr>
          <p:nvPr/>
        </p:nvSpPr>
        <p:spPr bwMode="auto">
          <a:xfrm>
            <a:off x="4786313" y="2835275"/>
            <a:ext cx="333375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l" eaLnBrk="0" hangingPunct="0"/>
            <a:r>
              <a:rPr lang="en-US">
                <a:solidFill>
                  <a:srgbClr val="000000"/>
                </a:solidFill>
                <a:latin typeface="Times New Roman" pitchFamily="18" charset="0"/>
              </a:rPr>
              <a:t>2</a:t>
            </a:r>
          </a:p>
        </p:txBody>
      </p:sp>
      <p:sp>
        <p:nvSpPr>
          <p:cNvPr id="18452" name="Rectangle 18"/>
          <p:cNvSpPr>
            <a:spLocks noChangeArrowheads="1"/>
          </p:cNvSpPr>
          <p:nvPr/>
        </p:nvSpPr>
        <p:spPr bwMode="auto">
          <a:xfrm>
            <a:off x="4759325" y="5229225"/>
            <a:ext cx="384175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l" eaLnBrk="0" hangingPunct="0"/>
            <a:r>
              <a:rPr lang="en-US">
                <a:solidFill>
                  <a:srgbClr val="000000"/>
                </a:solidFill>
                <a:latin typeface="Times New Roman" pitchFamily="18" charset="0"/>
              </a:rPr>
              <a:t>B</a:t>
            </a:r>
          </a:p>
        </p:txBody>
      </p:sp>
      <p:sp>
        <p:nvSpPr>
          <p:cNvPr id="18453" name="Freeform 19"/>
          <p:cNvSpPr>
            <a:spLocks/>
          </p:cNvSpPr>
          <p:nvPr/>
        </p:nvSpPr>
        <p:spPr bwMode="auto">
          <a:xfrm>
            <a:off x="1112838" y="5311775"/>
            <a:ext cx="593725" cy="298450"/>
          </a:xfrm>
          <a:custGeom>
            <a:avLst/>
            <a:gdLst>
              <a:gd name="T0" fmla="*/ 0 w 374"/>
              <a:gd name="T1" fmla="*/ 0 h 188"/>
              <a:gd name="T2" fmla="*/ 940019165 w 374"/>
              <a:gd name="T3" fmla="*/ 0 h 188"/>
              <a:gd name="T4" fmla="*/ 940019165 w 374"/>
              <a:gd name="T5" fmla="*/ 471270058 h 188"/>
              <a:gd name="T6" fmla="*/ 0 w 374"/>
              <a:gd name="T7" fmla="*/ 471270058 h 188"/>
              <a:gd name="T8" fmla="*/ 0 w 374"/>
              <a:gd name="T9" fmla="*/ 0 h 18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74"/>
              <a:gd name="T16" fmla="*/ 0 h 188"/>
              <a:gd name="T17" fmla="*/ 374 w 374"/>
              <a:gd name="T18" fmla="*/ 188 h 18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74" h="188">
                <a:moveTo>
                  <a:pt x="0" y="0"/>
                </a:moveTo>
                <a:lnTo>
                  <a:pt x="373" y="0"/>
                </a:lnTo>
                <a:lnTo>
                  <a:pt x="373" y="187"/>
                </a:lnTo>
                <a:lnTo>
                  <a:pt x="0" y="187"/>
                </a:lnTo>
                <a:lnTo>
                  <a:pt x="0" y="0"/>
                </a:lnTo>
              </a:path>
            </a:pathLst>
          </a:custGeom>
          <a:solidFill>
            <a:srgbClr val="FFDF7F"/>
          </a:solidFill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8454" name="Rectangle 20"/>
          <p:cNvSpPr>
            <a:spLocks noChangeArrowheads="1"/>
          </p:cNvSpPr>
          <p:nvPr/>
        </p:nvSpPr>
        <p:spPr bwMode="auto">
          <a:xfrm>
            <a:off x="1131888" y="5311775"/>
            <a:ext cx="55245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l" eaLnBrk="0" hangingPunct="0"/>
            <a:r>
              <a:rPr lang="en-US" sz="1700">
                <a:solidFill>
                  <a:srgbClr val="000000"/>
                </a:solidFill>
                <a:latin typeface="Times New Roman" pitchFamily="18" charset="0"/>
              </a:rPr>
              <a:t>Saw</a:t>
            </a:r>
          </a:p>
        </p:txBody>
      </p:sp>
      <p:sp>
        <p:nvSpPr>
          <p:cNvPr id="18455" name="Freeform 21"/>
          <p:cNvSpPr>
            <a:spLocks/>
          </p:cNvSpPr>
          <p:nvPr/>
        </p:nvSpPr>
        <p:spPr bwMode="auto">
          <a:xfrm>
            <a:off x="3775075" y="3898900"/>
            <a:ext cx="1398588" cy="677863"/>
          </a:xfrm>
          <a:custGeom>
            <a:avLst/>
            <a:gdLst>
              <a:gd name="T0" fmla="*/ 0 w 881"/>
              <a:gd name="T1" fmla="*/ 0 h 427"/>
              <a:gd name="T2" fmla="*/ 2147483647 w 881"/>
              <a:gd name="T3" fmla="*/ 0 h 427"/>
              <a:gd name="T4" fmla="*/ 2147483647 w 881"/>
              <a:gd name="T5" fmla="*/ 1073587444 h 427"/>
              <a:gd name="T6" fmla="*/ 0 w 881"/>
              <a:gd name="T7" fmla="*/ 1073587444 h 427"/>
              <a:gd name="T8" fmla="*/ 0 w 881"/>
              <a:gd name="T9" fmla="*/ 0 h 42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81"/>
              <a:gd name="T16" fmla="*/ 0 h 427"/>
              <a:gd name="T17" fmla="*/ 881 w 881"/>
              <a:gd name="T18" fmla="*/ 427 h 42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81" h="427">
                <a:moveTo>
                  <a:pt x="0" y="0"/>
                </a:moveTo>
                <a:lnTo>
                  <a:pt x="880" y="0"/>
                </a:lnTo>
                <a:lnTo>
                  <a:pt x="880" y="426"/>
                </a:lnTo>
                <a:lnTo>
                  <a:pt x="0" y="426"/>
                </a:lnTo>
                <a:lnTo>
                  <a:pt x="0" y="0"/>
                </a:lnTo>
              </a:path>
            </a:pathLst>
          </a:custGeom>
          <a:solidFill>
            <a:srgbClr val="FFDF7F"/>
          </a:solidFill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8456" name="Rectangle 22"/>
          <p:cNvSpPr>
            <a:spLocks noChangeArrowheads="1"/>
          </p:cNvSpPr>
          <p:nvPr/>
        </p:nvSpPr>
        <p:spPr bwMode="auto">
          <a:xfrm>
            <a:off x="3921125" y="4046538"/>
            <a:ext cx="1095375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l" eaLnBrk="0" hangingPunct="0"/>
            <a:r>
              <a:rPr lang="en-US" sz="1700">
                <a:solidFill>
                  <a:srgbClr val="000000"/>
                </a:solidFill>
                <a:latin typeface="Times New Roman" pitchFamily="18" charset="0"/>
              </a:rPr>
              <a:t>Heat Treat</a:t>
            </a:r>
          </a:p>
        </p:txBody>
      </p:sp>
      <p:sp>
        <p:nvSpPr>
          <p:cNvPr id="18457" name="Freeform 23"/>
          <p:cNvSpPr>
            <a:spLocks/>
          </p:cNvSpPr>
          <p:nvPr/>
        </p:nvSpPr>
        <p:spPr bwMode="auto">
          <a:xfrm>
            <a:off x="2593975" y="3197225"/>
            <a:ext cx="593725" cy="298450"/>
          </a:xfrm>
          <a:custGeom>
            <a:avLst/>
            <a:gdLst>
              <a:gd name="T0" fmla="*/ 0 w 374"/>
              <a:gd name="T1" fmla="*/ 0 h 188"/>
              <a:gd name="T2" fmla="*/ 940019165 w 374"/>
              <a:gd name="T3" fmla="*/ 0 h 188"/>
              <a:gd name="T4" fmla="*/ 940019165 w 374"/>
              <a:gd name="T5" fmla="*/ 471270058 h 188"/>
              <a:gd name="T6" fmla="*/ 0 w 374"/>
              <a:gd name="T7" fmla="*/ 471270058 h 188"/>
              <a:gd name="T8" fmla="*/ 0 w 374"/>
              <a:gd name="T9" fmla="*/ 0 h 18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74"/>
              <a:gd name="T16" fmla="*/ 0 h 188"/>
              <a:gd name="T17" fmla="*/ 374 w 374"/>
              <a:gd name="T18" fmla="*/ 188 h 18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74" h="188">
                <a:moveTo>
                  <a:pt x="0" y="0"/>
                </a:moveTo>
                <a:lnTo>
                  <a:pt x="373" y="0"/>
                </a:lnTo>
                <a:lnTo>
                  <a:pt x="373" y="187"/>
                </a:lnTo>
                <a:lnTo>
                  <a:pt x="0" y="187"/>
                </a:lnTo>
                <a:lnTo>
                  <a:pt x="0" y="0"/>
                </a:lnTo>
              </a:path>
            </a:pathLst>
          </a:custGeom>
          <a:solidFill>
            <a:srgbClr val="FFDF7F"/>
          </a:solidFill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8458" name="Rectangle 24"/>
          <p:cNvSpPr>
            <a:spLocks noChangeArrowheads="1"/>
          </p:cNvSpPr>
          <p:nvPr/>
        </p:nvSpPr>
        <p:spPr bwMode="auto">
          <a:xfrm>
            <a:off x="2555875" y="3197225"/>
            <a:ext cx="671513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l" eaLnBrk="0" hangingPunct="0"/>
            <a:r>
              <a:rPr lang="en-US" sz="1700">
                <a:solidFill>
                  <a:srgbClr val="000000"/>
                </a:solidFill>
                <a:latin typeface="Times New Roman" pitchFamily="18" charset="0"/>
              </a:rPr>
              <a:t>Lathe</a:t>
            </a:r>
          </a:p>
        </p:txBody>
      </p:sp>
      <p:sp>
        <p:nvSpPr>
          <p:cNvPr id="18459" name="Freeform 25"/>
          <p:cNvSpPr>
            <a:spLocks/>
          </p:cNvSpPr>
          <p:nvPr/>
        </p:nvSpPr>
        <p:spPr bwMode="auto">
          <a:xfrm>
            <a:off x="1112838" y="3197225"/>
            <a:ext cx="593725" cy="298450"/>
          </a:xfrm>
          <a:custGeom>
            <a:avLst/>
            <a:gdLst>
              <a:gd name="T0" fmla="*/ 0 w 374"/>
              <a:gd name="T1" fmla="*/ 0 h 188"/>
              <a:gd name="T2" fmla="*/ 940019165 w 374"/>
              <a:gd name="T3" fmla="*/ 0 h 188"/>
              <a:gd name="T4" fmla="*/ 940019165 w 374"/>
              <a:gd name="T5" fmla="*/ 471270058 h 188"/>
              <a:gd name="T6" fmla="*/ 0 w 374"/>
              <a:gd name="T7" fmla="*/ 471270058 h 188"/>
              <a:gd name="T8" fmla="*/ 0 w 374"/>
              <a:gd name="T9" fmla="*/ 0 h 18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74"/>
              <a:gd name="T16" fmla="*/ 0 h 188"/>
              <a:gd name="T17" fmla="*/ 374 w 374"/>
              <a:gd name="T18" fmla="*/ 188 h 18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74" h="188">
                <a:moveTo>
                  <a:pt x="0" y="0"/>
                </a:moveTo>
                <a:lnTo>
                  <a:pt x="373" y="0"/>
                </a:lnTo>
                <a:lnTo>
                  <a:pt x="373" y="187"/>
                </a:lnTo>
                <a:lnTo>
                  <a:pt x="0" y="187"/>
                </a:lnTo>
                <a:lnTo>
                  <a:pt x="0" y="0"/>
                </a:lnTo>
              </a:path>
            </a:pathLst>
          </a:custGeom>
          <a:solidFill>
            <a:srgbClr val="FFDF7F"/>
          </a:solidFill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8460" name="Rectangle 26"/>
          <p:cNvSpPr>
            <a:spLocks noChangeArrowheads="1"/>
          </p:cNvSpPr>
          <p:nvPr/>
        </p:nvSpPr>
        <p:spPr bwMode="auto">
          <a:xfrm>
            <a:off x="1131888" y="3197225"/>
            <a:ext cx="55245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l" eaLnBrk="0" hangingPunct="0"/>
            <a:r>
              <a:rPr lang="en-US" sz="1700">
                <a:solidFill>
                  <a:srgbClr val="000000"/>
                </a:solidFill>
                <a:latin typeface="Times New Roman" pitchFamily="18" charset="0"/>
              </a:rPr>
              <a:t>Saw</a:t>
            </a:r>
          </a:p>
        </p:txBody>
      </p:sp>
      <p:sp>
        <p:nvSpPr>
          <p:cNvPr id="18461" name="Freeform 27"/>
          <p:cNvSpPr>
            <a:spLocks/>
          </p:cNvSpPr>
          <p:nvPr/>
        </p:nvSpPr>
        <p:spPr bwMode="auto">
          <a:xfrm>
            <a:off x="5437188" y="3101975"/>
            <a:ext cx="593725" cy="298450"/>
          </a:xfrm>
          <a:custGeom>
            <a:avLst/>
            <a:gdLst>
              <a:gd name="T0" fmla="*/ 0 w 374"/>
              <a:gd name="T1" fmla="*/ 0 h 188"/>
              <a:gd name="T2" fmla="*/ 940019165 w 374"/>
              <a:gd name="T3" fmla="*/ 0 h 188"/>
              <a:gd name="T4" fmla="*/ 940019165 w 374"/>
              <a:gd name="T5" fmla="*/ 471270058 h 188"/>
              <a:gd name="T6" fmla="*/ 0 w 374"/>
              <a:gd name="T7" fmla="*/ 471270058 h 188"/>
              <a:gd name="T8" fmla="*/ 0 w 374"/>
              <a:gd name="T9" fmla="*/ 0 h 18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74"/>
              <a:gd name="T16" fmla="*/ 0 h 188"/>
              <a:gd name="T17" fmla="*/ 374 w 374"/>
              <a:gd name="T18" fmla="*/ 188 h 18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74" h="188">
                <a:moveTo>
                  <a:pt x="0" y="0"/>
                </a:moveTo>
                <a:lnTo>
                  <a:pt x="373" y="0"/>
                </a:lnTo>
                <a:lnTo>
                  <a:pt x="373" y="187"/>
                </a:lnTo>
                <a:lnTo>
                  <a:pt x="0" y="187"/>
                </a:lnTo>
                <a:lnTo>
                  <a:pt x="0" y="0"/>
                </a:lnTo>
              </a:path>
            </a:pathLst>
          </a:custGeom>
          <a:solidFill>
            <a:srgbClr val="FFDF7F"/>
          </a:solidFill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8462" name="Rectangle 28"/>
          <p:cNvSpPr>
            <a:spLocks noChangeArrowheads="1"/>
          </p:cNvSpPr>
          <p:nvPr/>
        </p:nvSpPr>
        <p:spPr bwMode="auto">
          <a:xfrm>
            <a:off x="5399088" y="3101975"/>
            <a:ext cx="671512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l" eaLnBrk="0" hangingPunct="0"/>
            <a:r>
              <a:rPr lang="en-US" sz="1700">
                <a:solidFill>
                  <a:srgbClr val="000000"/>
                </a:solidFill>
                <a:latin typeface="Times New Roman" pitchFamily="18" charset="0"/>
              </a:rPr>
              <a:t>Lathe</a:t>
            </a:r>
          </a:p>
        </p:txBody>
      </p:sp>
      <p:sp>
        <p:nvSpPr>
          <p:cNvPr id="18463" name="Freeform 29"/>
          <p:cNvSpPr>
            <a:spLocks/>
          </p:cNvSpPr>
          <p:nvPr/>
        </p:nvSpPr>
        <p:spPr bwMode="auto">
          <a:xfrm>
            <a:off x="6858000" y="5216525"/>
            <a:ext cx="593725" cy="298450"/>
          </a:xfrm>
          <a:custGeom>
            <a:avLst/>
            <a:gdLst>
              <a:gd name="T0" fmla="*/ 0 w 374"/>
              <a:gd name="T1" fmla="*/ 0 h 188"/>
              <a:gd name="T2" fmla="*/ 940019165 w 374"/>
              <a:gd name="T3" fmla="*/ 0 h 188"/>
              <a:gd name="T4" fmla="*/ 940019165 w 374"/>
              <a:gd name="T5" fmla="*/ 471270058 h 188"/>
              <a:gd name="T6" fmla="*/ 0 w 374"/>
              <a:gd name="T7" fmla="*/ 471270058 h 188"/>
              <a:gd name="T8" fmla="*/ 0 w 374"/>
              <a:gd name="T9" fmla="*/ 0 h 18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74"/>
              <a:gd name="T16" fmla="*/ 0 h 188"/>
              <a:gd name="T17" fmla="*/ 374 w 374"/>
              <a:gd name="T18" fmla="*/ 188 h 18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74" h="188">
                <a:moveTo>
                  <a:pt x="0" y="0"/>
                </a:moveTo>
                <a:lnTo>
                  <a:pt x="373" y="0"/>
                </a:lnTo>
                <a:lnTo>
                  <a:pt x="373" y="187"/>
                </a:lnTo>
                <a:lnTo>
                  <a:pt x="0" y="187"/>
                </a:lnTo>
                <a:lnTo>
                  <a:pt x="0" y="0"/>
                </a:lnTo>
              </a:path>
            </a:pathLst>
          </a:custGeom>
          <a:solidFill>
            <a:srgbClr val="FFDF7F"/>
          </a:solidFill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8464" name="Rectangle 30"/>
          <p:cNvSpPr>
            <a:spLocks noChangeArrowheads="1"/>
          </p:cNvSpPr>
          <p:nvPr/>
        </p:nvSpPr>
        <p:spPr bwMode="auto">
          <a:xfrm>
            <a:off x="6834188" y="5216525"/>
            <a:ext cx="636587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l" eaLnBrk="0" hangingPunct="0"/>
            <a:r>
              <a:rPr lang="en-US" sz="1700">
                <a:solidFill>
                  <a:srgbClr val="000000"/>
                </a:solidFill>
                <a:latin typeface="Times New Roman" pitchFamily="18" charset="0"/>
              </a:rPr>
              <a:t>Press</a:t>
            </a:r>
          </a:p>
        </p:txBody>
      </p:sp>
      <p:sp>
        <p:nvSpPr>
          <p:cNvPr id="18465" name="Freeform 31"/>
          <p:cNvSpPr>
            <a:spLocks/>
          </p:cNvSpPr>
          <p:nvPr/>
        </p:nvSpPr>
        <p:spPr bwMode="auto">
          <a:xfrm>
            <a:off x="5446713" y="5227638"/>
            <a:ext cx="593725" cy="296862"/>
          </a:xfrm>
          <a:custGeom>
            <a:avLst/>
            <a:gdLst>
              <a:gd name="T0" fmla="*/ 0 w 374"/>
              <a:gd name="T1" fmla="*/ 0 h 187"/>
              <a:gd name="T2" fmla="*/ 940019165 w 374"/>
              <a:gd name="T3" fmla="*/ 0 h 187"/>
              <a:gd name="T4" fmla="*/ 940019165 w 374"/>
              <a:gd name="T5" fmla="*/ 468748318 h 187"/>
              <a:gd name="T6" fmla="*/ 0 w 374"/>
              <a:gd name="T7" fmla="*/ 468748318 h 187"/>
              <a:gd name="T8" fmla="*/ 0 w 374"/>
              <a:gd name="T9" fmla="*/ 0 h 18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74"/>
              <a:gd name="T16" fmla="*/ 0 h 187"/>
              <a:gd name="T17" fmla="*/ 374 w 374"/>
              <a:gd name="T18" fmla="*/ 187 h 18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74" h="187">
                <a:moveTo>
                  <a:pt x="0" y="0"/>
                </a:moveTo>
                <a:lnTo>
                  <a:pt x="373" y="0"/>
                </a:lnTo>
                <a:lnTo>
                  <a:pt x="373" y="186"/>
                </a:lnTo>
                <a:lnTo>
                  <a:pt x="0" y="186"/>
                </a:lnTo>
                <a:lnTo>
                  <a:pt x="0" y="0"/>
                </a:lnTo>
              </a:path>
            </a:pathLst>
          </a:custGeom>
          <a:solidFill>
            <a:srgbClr val="FFDF7F"/>
          </a:solidFill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8466" name="Rectangle 32"/>
          <p:cNvSpPr>
            <a:spLocks noChangeArrowheads="1"/>
          </p:cNvSpPr>
          <p:nvPr/>
        </p:nvSpPr>
        <p:spPr bwMode="auto">
          <a:xfrm>
            <a:off x="5410200" y="5227638"/>
            <a:ext cx="671513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l" eaLnBrk="0" hangingPunct="0"/>
            <a:r>
              <a:rPr lang="en-US" sz="1700">
                <a:solidFill>
                  <a:srgbClr val="000000"/>
                </a:solidFill>
                <a:latin typeface="Times New Roman" pitchFamily="18" charset="0"/>
              </a:rPr>
              <a:t>Lathe</a:t>
            </a:r>
          </a:p>
        </p:txBody>
      </p:sp>
      <p:sp>
        <p:nvSpPr>
          <p:cNvPr id="18467" name="Rectangle 35"/>
          <p:cNvSpPr>
            <a:spLocks noChangeArrowheads="1"/>
          </p:cNvSpPr>
          <p:nvPr/>
        </p:nvSpPr>
        <p:spPr bwMode="auto">
          <a:xfrm>
            <a:off x="3689350" y="2835275"/>
            <a:ext cx="333375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l" eaLnBrk="0" hangingPunct="0"/>
            <a:r>
              <a:rPr lang="en-US">
                <a:latin typeface="Times New Roman" pitchFamily="18" charset="0"/>
              </a:rPr>
              <a:t>1</a:t>
            </a:r>
          </a:p>
        </p:txBody>
      </p:sp>
      <p:cxnSp>
        <p:nvCxnSpPr>
          <p:cNvPr id="18468" name="AutoShape 46"/>
          <p:cNvCxnSpPr>
            <a:cxnSpLocks noChangeShapeType="1"/>
          </p:cNvCxnSpPr>
          <p:nvPr/>
        </p:nvCxnSpPr>
        <p:spPr bwMode="auto">
          <a:xfrm>
            <a:off x="381000" y="3352800"/>
            <a:ext cx="750888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lg" len="lg"/>
          </a:ln>
        </p:spPr>
      </p:cxnSp>
      <p:cxnSp>
        <p:nvCxnSpPr>
          <p:cNvPr id="18469" name="AutoShape 47"/>
          <p:cNvCxnSpPr>
            <a:cxnSpLocks noChangeShapeType="1"/>
          </p:cNvCxnSpPr>
          <p:nvPr/>
        </p:nvCxnSpPr>
        <p:spPr bwMode="auto">
          <a:xfrm>
            <a:off x="6107113" y="3276600"/>
            <a:ext cx="750887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lg" len="lg"/>
          </a:ln>
        </p:spPr>
      </p:cxnSp>
      <p:cxnSp>
        <p:nvCxnSpPr>
          <p:cNvPr id="18470" name="AutoShape 48"/>
          <p:cNvCxnSpPr>
            <a:cxnSpLocks noChangeShapeType="1"/>
            <a:stCxn id="18455" idx="1"/>
            <a:endCxn id="18462" idx="1"/>
          </p:cNvCxnSpPr>
          <p:nvPr/>
        </p:nvCxnSpPr>
        <p:spPr bwMode="auto">
          <a:xfrm flipV="1">
            <a:off x="5172075" y="3276600"/>
            <a:ext cx="227013" cy="622300"/>
          </a:xfrm>
          <a:prstGeom prst="curvedConnector3">
            <a:avLst>
              <a:gd name="adj1" fmla="val 50352"/>
            </a:avLst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lg" len="lg"/>
          </a:ln>
        </p:spPr>
      </p:cxnSp>
      <p:cxnSp>
        <p:nvCxnSpPr>
          <p:cNvPr id="18471" name="AutoShape 49"/>
          <p:cNvCxnSpPr>
            <a:cxnSpLocks noChangeShapeType="1"/>
            <a:stCxn id="18458" idx="3"/>
            <a:endCxn id="18455" idx="4"/>
          </p:cNvCxnSpPr>
          <p:nvPr/>
        </p:nvCxnSpPr>
        <p:spPr bwMode="auto">
          <a:xfrm>
            <a:off x="3227388" y="3371850"/>
            <a:ext cx="547687" cy="527050"/>
          </a:xfrm>
          <a:prstGeom prst="curvedConnector3">
            <a:avLst>
              <a:gd name="adj1" fmla="val 49856"/>
            </a:avLst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lg" len="lg"/>
          </a:ln>
        </p:spPr>
      </p:cxnSp>
      <p:cxnSp>
        <p:nvCxnSpPr>
          <p:cNvPr id="18472" name="AutoShape 50"/>
          <p:cNvCxnSpPr>
            <a:cxnSpLocks noChangeShapeType="1"/>
          </p:cNvCxnSpPr>
          <p:nvPr/>
        </p:nvCxnSpPr>
        <p:spPr bwMode="auto">
          <a:xfrm>
            <a:off x="1763713" y="3352800"/>
            <a:ext cx="750887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lg" len="lg"/>
          </a:ln>
        </p:spPr>
      </p:cxnSp>
      <p:cxnSp>
        <p:nvCxnSpPr>
          <p:cNvPr id="18473" name="AutoShape 51"/>
          <p:cNvCxnSpPr>
            <a:cxnSpLocks noChangeShapeType="1"/>
          </p:cNvCxnSpPr>
          <p:nvPr/>
        </p:nvCxnSpPr>
        <p:spPr bwMode="auto">
          <a:xfrm>
            <a:off x="1752600" y="5486400"/>
            <a:ext cx="750888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lg" len="lg"/>
          </a:ln>
        </p:spPr>
      </p:cxnSp>
      <p:cxnSp>
        <p:nvCxnSpPr>
          <p:cNvPr id="18474" name="AutoShape 52"/>
          <p:cNvCxnSpPr>
            <a:cxnSpLocks noChangeShapeType="1"/>
          </p:cNvCxnSpPr>
          <p:nvPr/>
        </p:nvCxnSpPr>
        <p:spPr bwMode="auto">
          <a:xfrm>
            <a:off x="304800" y="5486400"/>
            <a:ext cx="750888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lg" len="lg"/>
          </a:ln>
        </p:spPr>
      </p:cxnSp>
      <p:cxnSp>
        <p:nvCxnSpPr>
          <p:cNvPr id="18475" name="AutoShape 54"/>
          <p:cNvCxnSpPr>
            <a:cxnSpLocks noChangeShapeType="1"/>
          </p:cNvCxnSpPr>
          <p:nvPr/>
        </p:nvCxnSpPr>
        <p:spPr bwMode="auto">
          <a:xfrm>
            <a:off x="7467600" y="5410200"/>
            <a:ext cx="750888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lg" len="lg"/>
          </a:ln>
        </p:spPr>
      </p:cxnSp>
      <p:cxnSp>
        <p:nvCxnSpPr>
          <p:cNvPr id="18476" name="AutoShape 55"/>
          <p:cNvCxnSpPr>
            <a:cxnSpLocks noChangeShapeType="1"/>
          </p:cNvCxnSpPr>
          <p:nvPr/>
        </p:nvCxnSpPr>
        <p:spPr bwMode="auto">
          <a:xfrm>
            <a:off x="6096000" y="5410200"/>
            <a:ext cx="750888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lg" len="lg"/>
          </a:ln>
        </p:spPr>
      </p:cxnSp>
      <p:cxnSp>
        <p:nvCxnSpPr>
          <p:cNvPr id="18477" name="AutoShape 56"/>
          <p:cNvCxnSpPr>
            <a:cxnSpLocks noChangeShapeType="1"/>
            <a:stCxn id="18455" idx="2"/>
            <a:endCxn id="18466" idx="1"/>
          </p:cNvCxnSpPr>
          <p:nvPr/>
        </p:nvCxnSpPr>
        <p:spPr bwMode="auto">
          <a:xfrm>
            <a:off x="5172075" y="4575175"/>
            <a:ext cx="238125" cy="827088"/>
          </a:xfrm>
          <a:prstGeom prst="curvedConnector3">
            <a:avLst>
              <a:gd name="adj1" fmla="val 50000"/>
            </a:avLst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lg" len="lg"/>
          </a:ln>
        </p:spPr>
      </p:cxnSp>
      <p:cxnSp>
        <p:nvCxnSpPr>
          <p:cNvPr id="18478" name="AutoShape 57"/>
          <p:cNvCxnSpPr>
            <a:cxnSpLocks noChangeShapeType="1"/>
            <a:stCxn id="18445" idx="3"/>
            <a:endCxn id="18455" idx="3"/>
          </p:cNvCxnSpPr>
          <p:nvPr/>
        </p:nvCxnSpPr>
        <p:spPr bwMode="auto">
          <a:xfrm flipV="1">
            <a:off x="3227388" y="4575175"/>
            <a:ext cx="547687" cy="911225"/>
          </a:xfrm>
          <a:prstGeom prst="curvedConnector3">
            <a:avLst>
              <a:gd name="adj1" fmla="val 49856"/>
            </a:avLst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lg" len="lg"/>
          </a:ln>
        </p:spPr>
      </p:cxnSp>
      <p:cxnSp>
        <p:nvCxnSpPr>
          <p:cNvPr id="18479" name="AutoShape 58"/>
          <p:cNvCxnSpPr>
            <a:cxnSpLocks noChangeShapeType="1"/>
          </p:cNvCxnSpPr>
          <p:nvPr/>
        </p:nvCxnSpPr>
        <p:spPr bwMode="auto">
          <a:xfrm>
            <a:off x="7467600" y="3276600"/>
            <a:ext cx="750888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lg" len="lg"/>
          </a:ln>
        </p:spPr>
      </p:cxnSp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4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4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5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B01.2314  --  Operations  --  Prof. Juran</a:t>
            </a:r>
          </a:p>
        </p:txBody>
      </p:sp>
      <p:sp>
        <p:nvSpPr>
          <p:cNvPr id="1945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836A32D-1057-4034-9D9F-F52BA07866FC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1946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2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480425" cy="990600"/>
          </a:xfrm>
          <a:noFill/>
        </p:spPr>
        <p:txBody>
          <a:bodyPr lIns="90488" tIns="44450" rIns="90488" bIns="44450" anchor="t"/>
          <a:lstStyle/>
          <a:p>
            <a:r>
              <a:rPr lang="en-US" sz="2400" smtClean="0"/>
              <a:t>Minimizing Waste: Uniform Plant Loading (Heijunka)</a:t>
            </a:r>
          </a:p>
        </p:txBody>
      </p:sp>
      <p:sp>
        <p:nvSpPr>
          <p:cNvPr id="19463" name="Text Box 5"/>
          <p:cNvSpPr txBox="1">
            <a:spLocks noChangeArrowheads="1"/>
          </p:cNvSpPr>
          <p:nvPr/>
        </p:nvSpPr>
        <p:spPr bwMode="auto">
          <a:xfrm>
            <a:off x="228600" y="2819400"/>
            <a:ext cx="8610600" cy="1014413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Not uniform	Jan. Units	Feb. Units	Mar. Units	Total</a:t>
            </a:r>
          </a:p>
          <a:p>
            <a:pPr algn="l"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		1,200		3,500		4,300		9,000</a:t>
            </a:r>
          </a:p>
        </p:txBody>
      </p:sp>
      <p:sp>
        <p:nvSpPr>
          <p:cNvPr id="19464" name="Text Box 6"/>
          <p:cNvSpPr txBox="1">
            <a:spLocks noChangeArrowheads="1"/>
          </p:cNvSpPr>
          <p:nvPr/>
        </p:nvSpPr>
        <p:spPr bwMode="auto">
          <a:xfrm>
            <a:off x="304800" y="4572000"/>
            <a:ext cx="8534400" cy="1014413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Uniform	Jan. Units	Feb. Units	Mar. Units	Total</a:t>
            </a:r>
          </a:p>
          <a:p>
            <a:pPr algn="l"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		3,000		3,000		3,000		9,000</a:t>
            </a:r>
          </a:p>
        </p:txBody>
      </p:sp>
      <p:sp>
        <p:nvSpPr>
          <p:cNvPr id="176135" name="Text Box 7"/>
          <p:cNvSpPr txBox="1">
            <a:spLocks noChangeArrowheads="1"/>
          </p:cNvSpPr>
          <p:nvPr/>
        </p:nvSpPr>
        <p:spPr bwMode="auto">
          <a:xfrm>
            <a:off x="228600" y="990600"/>
            <a:ext cx="8610600" cy="1562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en-US"/>
              <a:t>Suppose we operate a production plant that produces a single product.  The schedule of production for this product could be accomplished using either of the two plant loading schedules below. </a:t>
            </a:r>
          </a:p>
        </p:txBody>
      </p:sp>
      <p:sp>
        <p:nvSpPr>
          <p:cNvPr id="176136" name="Text Box 8"/>
          <p:cNvSpPr txBox="1">
            <a:spLocks noChangeArrowheads="1"/>
          </p:cNvSpPr>
          <p:nvPr/>
        </p:nvSpPr>
        <p:spPr bwMode="auto">
          <a:xfrm>
            <a:off x="533400" y="5943600"/>
            <a:ext cx="7543800" cy="436563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en-US" sz="2200"/>
              <a:t>How does the uniform loading help save labor costs?</a:t>
            </a:r>
          </a:p>
        </p:txBody>
      </p:sp>
      <p:sp>
        <p:nvSpPr>
          <p:cNvPr id="19467" name="Text Box 9"/>
          <p:cNvSpPr txBox="1">
            <a:spLocks noChangeArrowheads="1"/>
          </p:cNvSpPr>
          <p:nvPr/>
        </p:nvSpPr>
        <p:spPr bwMode="auto">
          <a:xfrm>
            <a:off x="3962400" y="39624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 or </a:t>
            </a: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6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6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6" grpId="0" animBg="1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B01.2314  --  Operations  --  Prof. Juran</a:t>
            </a:r>
          </a:p>
        </p:txBody>
      </p:sp>
      <p:sp>
        <p:nvSpPr>
          <p:cNvPr id="2150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C58D09FF-D52E-475C-A363-91A93A32814C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21508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9" name="Rectangle 3"/>
          <p:cNvSpPr>
            <a:spLocks noGrp="1" noChangeArrowheads="1"/>
          </p:cNvSpPr>
          <p:nvPr>
            <p:ph type="title"/>
          </p:nvPr>
        </p:nvSpPr>
        <p:spPr>
          <a:xfrm>
            <a:off x="179388" y="533400"/>
            <a:ext cx="8785225" cy="914400"/>
          </a:xfrm>
          <a:noFill/>
        </p:spPr>
        <p:txBody>
          <a:bodyPr lIns="90488" tIns="44450" rIns="90488" bIns="44450" anchor="b"/>
          <a:lstStyle/>
          <a:p>
            <a:r>
              <a:rPr lang="en-US" sz="3600" b="1" smtClean="0"/>
              <a:t>Minimizing Waste: Inventory </a:t>
            </a:r>
            <a:br>
              <a:rPr lang="en-US" sz="3600" b="1" smtClean="0"/>
            </a:br>
            <a:r>
              <a:rPr lang="en-US" sz="3600" b="1" smtClean="0"/>
              <a:t>Hides Problems</a:t>
            </a:r>
          </a:p>
        </p:txBody>
      </p:sp>
      <p:grpSp>
        <p:nvGrpSpPr>
          <p:cNvPr id="21510" name="Group 4"/>
          <p:cNvGrpSpPr>
            <a:grpSpLocks/>
          </p:cNvGrpSpPr>
          <p:nvPr/>
        </p:nvGrpSpPr>
        <p:grpSpPr bwMode="auto">
          <a:xfrm>
            <a:off x="228600" y="1676400"/>
            <a:ext cx="5995988" cy="4767263"/>
            <a:chOff x="144" y="1056"/>
            <a:chExt cx="3777" cy="3003"/>
          </a:xfrm>
        </p:grpSpPr>
        <p:sp>
          <p:nvSpPr>
            <p:cNvPr id="21518" name="Freeform 5"/>
            <p:cNvSpPr>
              <a:spLocks/>
            </p:cNvSpPr>
            <p:nvPr/>
          </p:nvSpPr>
          <p:spPr bwMode="auto">
            <a:xfrm>
              <a:off x="144" y="1318"/>
              <a:ext cx="3777" cy="2302"/>
            </a:xfrm>
            <a:custGeom>
              <a:avLst/>
              <a:gdLst>
                <a:gd name="T0" fmla="*/ 0 w 3777"/>
                <a:gd name="T1" fmla="*/ 0 h 2302"/>
                <a:gd name="T2" fmla="*/ 3776 w 3777"/>
                <a:gd name="T3" fmla="*/ 0 h 2302"/>
                <a:gd name="T4" fmla="*/ 3776 w 3777"/>
                <a:gd name="T5" fmla="*/ 2301 h 2302"/>
                <a:gd name="T6" fmla="*/ 0 w 3777"/>
                <a:gd name="T7" fmla="*/ 2301 h 2302"/>
                <a:gd name="T8" fmla="*/ 0 w 3777"/>
                <a:gd name="T9" fmla="*/ 0 h 23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777"/>
                <a:gd name="T16" fmla="*/ 0 h 2302"/>
                <a:gd name="T17" fmla="*/ 3777 w 3777"/>
                <a:gd name="T18" fmla="*/ 2302 h 230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777" h="2302">
                  <a:moveTo>
                    <a:pt x="0" y="0"/>
                  </a:moveTo>
                  <a:lnTo>
                    <a:pt x="3776" y="0"/>
                  </a:lnTo>
                  <a:lnTo>
                    <a:pt x="3776" y="2301"/>
                  </a:lnTo>
                  <a:lnTo>
                    <a:pt x="0" y="2301"/>
                  </a:lnTo>
                  <a:lnTo>
                    <a:pt x="0" y="0"/>
                  </a:lnTo>
                </a:path>
              </a:pathLst>
            </a:custGeom>
            <a:solidFill>
              <a:srgbClr val="7FDFFF"/>
            </a:solidFill>
            <a:ln w="12700" cap="rnd" cmpd="sng">
              <a:solidFill>
                <a:srgbClr val="78DCF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19" name="Freeform 6"/>
            <p:cNvSpPr>
              <a:spLocks/>
            </p:cNvSpPr>
            <p:nvPr/>
          </p:nvSpPr>
          <p:spPr bwMode="auto">
            <a:xfrm>
              <a:off x="302" y="1758"/>
              <a:ext cx="1266" cy="1265"/>
            </a:xfrm>
            <a:custGeom>
              <a:avLst/>
              <a:gdLst>
                <a:gd name="T0" fmla="*/ 979 w 1266"/>
                <a:gd name="T1" fmla="*/ 182 h 1265"/>
                <a:gd name="T2" fmla="*/ 961 w 1266"/>
                <a:gd name="T3" fmla="*/ 149 h 1265"/>
                <a:gd name="T4" fmla="*/ 942 w 1266"/>
                <a:gd name="T5" fmla="*/ 125 h 1265"/>
                <a:gd name="T6" fmla="*/ 920 w 1266"/>
                <a:gd name="T7" fmla="*/ 85 h 1265"/>
                <a:gd name="T8" fmla="*/ 889 w 1266"/>
                <a:gd name="T9" fmla="*/ 63 h 1265"/>
                <a:gd name="T10" fmla="*/ 841 w 1266"/>
                <a:gd name="T11" fmla="*/ 28 h 1265"/>
                <a:gd name="T12" fmla="*/ 674 w 1266"/>
                <a:gd name="T13" fmla="*/ 0 h 1265"/>
                <a:gd name="T14" fmla="*/ 612 w 1266"/>
                <a:gd name="T15" fmla="*/ 39 h 1265"/>
                <a:gd name="T16" fmla="*/ 568 w 1266"/>
                <a:gd name="T17" fmla="*/ 63 h 1265"/>
                <a:gd name="T18" fmla="*/ 529 w 1266"/>
                <a:gd name="T19" fmla="*/ 114 h 1265"/>
                <a:gd name="T20" fmla="*/ 503 w 1266"/>
                <a:gd name="T21" fmla="*/ 149 h 1265"/>
                <a:gd name="T22" fmla="*/ 476 w 1266"/>
                <a:gd name="T23" fmla="*/ 171 h 1265"/>
                <a:gd name="T24" fmla="*/ 441 w 1266"/>
                <a:gd name="T25" fmla="*/ 199 h 1265"/>
                <a:gd name="T26" fmla="*/ 336 w 1266"/>
                <a:gd name="T27" fmla="*/ 223 h 1265"/>
                <a:gd name="T28" fmla="*/ 303 w 1266"/>
                <a:gd name="T29" fmla="*/ 267 h 1265"/>
                <a:gd name="T30" fmla="*/ 290 w 1266"/>
                <a:gd name="T31" fmla="*/ 395 h 1265"/>
                <a:gd name="T32" fmla="*/ 175 w 1266"/>
                <a:gd name="T33" fmla="*/ 406 h 1265"/>
                <a:gd name="T34" fmla="*/ 123 w 1266"/>
                <a:gd name="T35" fmla="*/ 428 h 1265"/>
                <a:gd name="T36" fmla="*/ 92 w 1266"/>
                <a:gd name="T37" fmla="*/ 469 h 1265"/>
                <a:gd name="T38" fmla="*/ 70 w 1266"/>
                <a:gd name="T39" fmla="*/ 491 h 1265"/>
                <a:gd name="T40" fmla="*/ 44 w 1266"/>
                <a:gd name="T41" fmla="*/ 526 h 1265"/>
                <a:gd name="T42" fmla="*/ 26 w 1266"/>
                <a:gd name="T43" fmla="*/ 577 h 1265"/>
                <a:gd name="T44" fmla="*/ 0 w 1266"/>
                <a:gd name="T45" fmla="*/ 663 h 1265"/>
                <a:gd name="T46" fmla="*/ 17 w 1266"/>
                <a:gd name="T47" fmla="*/ 880 h 1265"/>
                <a:gd name="T48" fmla="*/ 52 w 1266"/>
                <a:gd name="T49" fmla="*/ 933 h 1265"/>
                <a:gd name="T50" fmla="*/ 83 w 1266"/>
                <a:gd name="T51" fmla="*/ 983 h 1265"/>
                <a:gd name="T52" fmla="*/ 105 w 1266"/>
                <a:gd name="T53" fmla="*/ 1018 h 1265"/>
                <a:gd name="T54" fmla="*/ 149 w 1266"/>
                <a:gd name="T55" fmla="*/ 1040 h 1265"/>
                <a:gd name="T56" fmla="*/ 224 w 1266"/>
                <a:gd name="T57" fmla="*/ 1082 h 1265"/>
                <a:gd name="T58" fmla="*/ 371 w 1266"/>
                <a:gd name="T59" fmla="*/ 1053 h 1265"/>
                <a:gd name="T60" fmla="*/ 397 w 1266"/>
                <a:gd name="T61" fmla="*/ 1104 h 1265"/>
                <a:gd name="T62" fmla="*/ 410 w 1266"/>
                <a:gd name="T63" fmla="*/ 1150 h 1265"/>
                <a:gd name="T64" fmla="*/ 441 w 1266"/>
                <a:gd name="T65" fmla="*/ 1200 h 1265"/>
                <a:gd name="T66" fmla="*/ 476 w 1266"/>
                <a:gd name="T67" fmla="*/ 1225 h 1265"/>
                <a:gd name="T68" fmla="*/ 533 w 1266"/>
                <a:gd name="T69" fmla="*/ 1264 h 1265"/>
                <a:gd name="T70" fmla="*/ 674 w 1266"/>
                <a:gd name="T71" fmla="*/ 1236 h 1265"/>
                <a:gd name="T72" fmla="*/ 700 w 1266"/>
                <a:gd name="T73" fmla="*/ 1200 h 1265"/>
                <a:gd name="T74" fmla="*/ 735 w 1266"/>
                <a:gd name="T75" fmla="*/ 1150 h 1265"/>
                <a:gd name="T76" fmla="*/ 757 w 1266"/>
                <a:gd name="T77" fmla="*/ 1115 h 1265"/>
                <a:gd name="T78" fmla="*/ 779 w 1266"/>
                <a:gd name="T79" fmla="*/ 1104 h 1265"/>
                <a:gd name="T80" fmla="*/ 814 w 1266"/>
                <a:gd name="T81" fmla="*/ 1126 h 1265"/>
                <a:gd name="T82" fmla="*/ 858 w 1266"/>
                <a:gd name="T83" fmla="*/ 1168 h 1265"/>
                <a:gd name="T84" fmla="*/ 1027 w 1266"/>
                <a:gd name="T85" fmla="*/ 1189 h 1265"/>
                <a:gd name="T86" fmla="*/ 1084 w 1266"/>
                <a:gd name="T87" fmla="*/ 1150 h 1265"/>
                <a:gd name="T88" fmla="*/ 1142 w 1266"/>
                <a:gd name="T89" fmla="*/ 1126 h 1265"/>
                <a:gd name="T90" fmla="*/ 1159 w 1266"/>
                <a:gd name="T91" fmla="*/ 1093 h 1265"/>
                <a:gd name="T92" fmla="*/ 1203 w 1266"/>
                <a:gd name="T93" fmla="*/ 1053 h 1265"/>
                <a:gd name="T94" fmla="*/ 1216 w 1266"/>
                <a:gd name="T95" fmla="*/ 1018 h 1265"/>
                <a:gd name="T96" fmla="*/ 1247 w 1266"/>
                <a:gd name="T97" fmla="*/ 944 h 1265"/>
                <a:gd name="T98" fmla="*/ 1265 w 1266"/>
                <a:gd name="T99" fmla="*/ 748 h 1265"/>
                <a:gd name="T100" fmla="*/ 1238 w 1266"/>
                <a:gd name="T101" fmla="*/ 676 h 1265"/>
                <a:gd name="T102" fmla="*/ 1216 w 1266"/>
                <a:gd name="T103" fmla="*/ 601 h 1265"/>
                <a:gd name="T104" fmla="*/ 1216 w 1266"/>
                <a:gd name="T105" fmla="*/ 577 h 1265"/>
                <a:gd name="T106" fmla="*/ 1234 w 1266"/>
                <a:gd name="T107" fmla="*/ 544 h 1265"/>
                <a:gd name="T108" fmla="*/ 1256 w 1266"/>
                <a:gd name="T109" fmla="*/ 491 h 1265"/>
                <a:gd name="T110" fmla="*/ 1256 w 1266"/>
                <a:gd name="T111" fmla="*/ 342 h 1265"/>
                <a:gd name="T112" fmla="*/ 1234 w 1266"/>
                <a:gd name="T113" fmla="*/ 298 h 1265"/>
                <a:gd name="T114" fmla="*/ 1216 w 1266"/>
                <a:gd name="T115" fmla="*/ 256 h 1265"/>
                <a:gd name="T116" fmla="*/ 1177 w 1266"/>
                <a:gd name="T117" fmla="*/ 234 h 1265"/>
                <a:gd name="T118" fmla="*/ 1133 w 1266"/>
                <a:gd name="T119" fmla="*/ 199 h 1265"/>
                <a:gd name="T120" fmla="*/ 1001 w 1266"/>
                <a:gd name="T121" fmla="*/ 223 h 1265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266"/>
                <a:gd name="T184" fmla="*/ 0 h 1265"/>
                <a:gd name="T185" fmla="*/ 1266 w 1266"/>
                <a:gd name="T186" fmla="*/ 1265 h 1265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266" h="1265">
                  <a:moveTo>
                    <a:pt x="992" y="234"/>
                  </a:moveTo>
                  <a:lnTo>
                    <a:pt x="992" y="223"/>
                  </a:lnTo>
                  <a:lnTo>
                    <a:pt x="983" y="210"/>
                  </a:lnTo>
                  <a:lnTo>
                    <a:pt x="983" y="199"/>
                  </a:lnTo>
                  <a:lnTo>
                    <a:pt x="979" y="182"/>
                  </a:lnTo>
                  <a:lnTo>
                    <a:pt x="979" y="171"/>
                  </a:lnTo>
                  <a:lnTo>
                    <a:pt x="970" y="171"/>
                  </a:lnTo>
                  <a:lnTo>
                    <a:pt x="970" y="160"/>
                  </a:lnTo>
                  <a:lnTo>
                    <a:pt x="961" y="160"/>
                  </a:lnTo>
                  <a:lnTo>
                    <a:pt x="961" y="149"/>
                  </a:lnTo>
                  <a:lnTo>
                    <a:pt x="953" y="149"/>
                  </a:lnTo>
                  <a:lnTo>
                    <a:pt x="953" y="138"/>
                  </a:lnTo>
                  <a:lnTo>
                    <a:pt x="946" y="138"/>
                  </a:lnTo>
                  <a:lnTo>
                    <a:pt x="946" y="125"/>
                  </a:lnTo>
                  <a:lnTo>
                    <a:pt x="942" y="125"/>
                  </a:lnTo>
                  <a:lnTo>
                    <a:pt x="942" y="114"/>
                  </a:lnTo>
                  <a:lnTo>
                    <a:pt x="933" y="114"/>
                  </a:lnTo>
                  <a:lnTo>
                    <a:pt x="933" y="103"/>
                  </a:lnTo>
                  <a:lnTo>
                    <a:pt x="924" y="103"/>
                  </a:lnTo>
                  <a:lnTo>
                    <a:pt x="920" y="85"/>
                  </a:lnTo>
                  <a:lnTo>
                    <a:pt x="911" y="85"/>
                  </a:lnTo>
                  <a:lnTo>
                    <a:pt x="911" y="74"/>
                  </a:lnTo>
                  <a:lnTo>
                    <a:pt x="902" y="74"/>
                  </a:lnTo>
                  <a:lnTo>
                    <a:pt x="898" y="63"/>
                  </a:lnTo>
                  <a:lnTo>
                    <a:pt x="889" y="63"/>
                  </a:lnTo>
                  <a:lnTo>
                    <a:pt x="880" y="50"/>
                  </a:lnTo>
                  <a:lnTo>
                    <a:pt x="871" y="50"/>
                  </a:lnTo>
                  <a:lnTo>
                    <a:pt x="867" y="39"/>
                  </a:lnTo>
                  <a:lnTo>
                    <a:pt x="850" y="39"/>
                  </a:lnTo>
                  <a:lnTo>
                    <a:pt x="841" y="28"/>
                  </a:lnTo>
                  <a:lnTo>
                    <a:pt x="823" y="28"/>
                  </a:lnTo>
                  <a:lnTo>
                    <a:pt x="814" y="17"/>
                  </a:lnTo>
                  <a:lnTo>
                    <a:pt x="788" y="17"/>
                  </a:lnTo>
                  <a:lnTo>
                    <a:pt x="779" y="0"/>
                  </a:lnTo>
                  <a:lnTo>
                    <a:pt x="674" y="0"/>
                  </a:lnTo>
                  <a:lnTo>
                    <a:pt x="674" y="17"/>
                  </a:lnTo>
                  <a:lnTo>
                    <a:pt x="643" y="17"/>
                  </a:lnTo>
                  <a:lnTo>
                    <a:pt x="634" y="28"/>
                  </a:lnTo>
                  <a:lnTo>
                    <a:pt x="612" y="28"/>
                  </a:lnTo>
                  <a:lnTo>
                    <a:pt x="612" y="39"/>
                  </a:lnTo>
                  <a:lnTo>
                    <a:pt x="595" y="39"/>
                  </a:lnTo>
                  <a:lnTo>
                    <a:pt x="586" y="50"/>
                  </a:lnTo>
                  <a:lnTo>
                    <a:pt x="582" y="50"/>
                  </a:lnTo>
                  <a:lnTo>
                    <a:pt x="573" y="63"/>
                  </a:lnTo>
                  <a:lnTo>
                    <a:pt x="568" y="63"/>
                  </a:lnTo>
                  <a:lnTo>
                    <a:pt x="568" y="74"/>
                  </a:lnTo>
                  <a:lnTo>
                    <a:pt x="551" y="74"/>
                  </a:lnTo>
                  <a:lnTo>
                    <a:pt x="551" y="85"/>
                  </a:lnTo>
                  <a:lnTo>
                    <a:pt x="542" y="85"/>
                  </a:lnTo>
                  <a:lnTo>
                    <a:pt x="529" y="114"/>
                  </a:lnTo>
                  <a:lnTo>
                    <a:pt x="520" y="114"/>
                  </a:lnTo>
                  <a:lnTo>
                    <a:pt x="520" y="125"/>
                  </a:lnTo>
                  <a:lnTo>
                    <a:pt x="511" y="125"/>
                  </a:lnTo>
                  <a:lnTo>
                    <a:pt x="503" y="138"/>
                  </a:lnTo>
                  <a:lnTo>
                    <a:pt x="503" y="149"/>
                  </a:lnTo>
                  <a:lnTo>
                    <a:pt x="494" y="149"/>
                  </a:lnTo>
                  <a:lnTo>
                    <a:pt x="494" y="160"/>
                  </a:lnTo>
                  <a:lnTo>
                    <a:pt x="485" y="160"/>
                  </a:lnTo>
                  <a:lnTo>
                    <a:pt x="485" y="171"/>
                  </a:lnTo>
                  <a:lnTo>
                    <a:pt x="476" y="171"/>
                  </a:lnTo>
                  <a:lnTo>
                    <a:pt x="476" y="199"/>
                  </a:lnTo>
                  <a:lnTo>
                    <a:pt x="472" y="199"/>
                  </a:lnTo>
                  <a:lnTo>
                    <a:pt x="472" y="210"/>
                  </a:lnTo>
                  <a:lnTo>
                    <a:pt x="450" y="210"/>
                  </a:lnTo>
                  <a:lnTo>
                    <a:pt x="441" y="199"/>
                  </a:lnTo>
                  <a:lnTo>
                    <a:pt x="380" y="199"/>
                  </a:lnTo>
                  <a:lnTo>
                    <a:pt x="371" y="210"/>
                  </a:lnTo>
                  <a:lnTo>
                    <a:pt x="353" y="210"/>
                  </a:lnTo>
                  <a:lnTo>
                    <a:pt x="353" y="223"/>
                  </a:lnTo>
                  <a:lnTo>
                    <a:pt x="336" y="223"/>
                  </a:lnTo>
                  <a:lnTo>
                    <a:pt x="336" y="234"/>
                  </a:lnTo>
                  <a:lnTo>
                    <a:pt x="327" y="234"/>
                  </a:lnTo>
                  <a:lnTo>
                    <a:pt x="327" y="245"/>
                  </a:lnTo>
                  <a:lnTo>
                    <a:pt x="318" y="245"/>
                  </a:lnTo>
                  <a:lnTo>
                    <a:pt x="303" y="267"/>
                  </a:lnTo>
                  <a:lnTo>
                    <a:pt x="303" y="285"/>
                  </a:lnTo>
                  <a:lnTo>
                    <a:pt x="298" y="285"/>
                  </a:lnTo>
                  <a:lnTo>
                    <a:pt x="298" y="309"/>
                  </a:lnTo>
                  <a:lnTo>
                    <a:pt x="290" y="309"/>
                  </a:lnTo>
                  <a:lnTo>
                    <a:pt x="290" y="395"/>
                  </a:lnTo>
                  <a:lnTo>
                    <a:pt x="290" y="384"/>
                  </a:lnTo>
                  <a:lnTo>
                    <a:pt x="224" y="384"/>
                  </a:lnTo>
                  <a:lnTo>
                    <a:pt x="215" y="395"/>
                  </a:lnTo>
                  <a:lnTo>
                    <a:pt x="184" y="395"/>
                  </a:lnTo>
                  <a:lnTo>
                    <a:pt x="175" y="406"/>
                  </a:lnTo>
                  <a:lnTo>
                    <a:pt x="158" y="406"/>
                  </a:lnTo>
                  <a:lnTo>
                    <a:pt x="149" y="417"/>
                  </a:lnTo>
                  <a:lnTo>
                    <a:pt x="136" y="417"/>
                  </a:lnTo>
                  <a:lnTo>
                    <a:pt x="136" y="428"/>
                  </a:lnTo>
                  <a:lnTo>
                    <a:pt x="123" y="428"/>
                  </a:lnTo>
                  <a:lnTo>
                    <a:pt x="123" y="441"/>
                  </a:lnTo>
                  <a:lnTo>
                    <a:pt x="114" y="441"/>
                  </a:lnTo>
                  <a:lnTo>
                    <a:pt x="105" y="458"/>
                  </a:lnTo>
                  <a:lnTo>
                    <a:pt x="101" y="458"/>
                  </a:lnTo>
                  <a:lnTo>
                    <a:pt x="92" y="469"/>
                  </a:lnTo>
                  <a:lnTo>
                    <a:pt x="83" y="469"/>
                  </a:lnTo>
                  <a:lnTo>
                    <a:pt x="83" y="480"/>
                  </a:lnTo>
                  <a:lnTo>
                    <a:pt x="79" y="480"/>
                  </a:lnTo>
                  <a:lnTo>
                    <a:pt x="79" y="491"/>
                  </a:lnTo>
                  <a:lnTo>
                    <a:pt x="70" y="491"/>
                  </a:lnTo>
                  <a:lnTo>
                    <a:pt x="70" y="502"/>
                  </a:lnTo>
                  <a:lnTo>
                    <a:pt x="61" y="502"/>
                  </a:lnTo>
                  <a:lnTo>
                    <a:pt x="61" y="515"/>
                  </a:lnTo>
                  <a:lnTo>
                    <a:pt x="52" y="515"/>
                  </a:lnTo>
                  <a:lnTo>
                    <a:pt x="44" y="526"/>
                  </a:lnTo>
                  <a:lnTo>
                    <a:pt x="44" y="544"/>
                  </a:lnTo>
                  <a:lnTo>
                    <a:pt x="35" y="544"/>
                  </a:lnTo>
                  <a:lnTo>
                    <a:pt x="35" y="555"/>
                  </a:lnTo>
                  <a:lnTo>
                    <a:pt x="26" y="555"/>
                  </a:lnTo>
                  <a:lnTo>
                    <a:pt x="26" y="577"/>
                  </a:lnTo>
                  <a:lnTo>
                    <a:pt x="17" y="577"/>
                  </a:lnTo>
                  <a:lnTo>
                    <a:pt x="17" y="623"/>
                  </a:lnTo>
                  <a:lnTo>
                    <a:pt x="9" y="623"/>
                  </a:lnTo>
                  <a:lnTo>
                    <a:pt x="9" y="663"/>
                  </a:lnTo>
                  <a:lnTo>
                    <a:pt x="0" y="663"/>
                  </a:lnTo>
                  <a:lnTo>
                    <a:pt x="0" y="783"/>
                  </a:lnTo>
                  <a:lnTo>
                    <a:pt x="9" y="794"/>
                  </a:lnTo>
                  <a:lnTo>
                    <a:pt x="9" y="836"/>
                  </a:lnTo>
                  <a:lnTo>
                    <a:pt x="17" y="847"/>
                  </a:lnTo>
                  <a:lnTo>
                    <a:pt x="17" y="880"/>
                  </a:lnTo>
                  <a:lnTo>
                    <a:pt x="35" y="908"/>
                  </a:lnTo>
                  <a:lnTo>
                    <a:pt x="35" y="922"/>
                  </a:lnTo>
                  <a:lnTo>
                    <a:pt x="44" y="922"/>
                  </a:lnTo>
                  <a:lnTo>
                    <a:pt x="44" y="933"/>
                  </a:lnTo>
                  <a:lnTo>
                    <a:pt x="52" y="933"/>
                  </a:lnTo>
                  <a:lnTo>
                    <a:pt x="52" y="944"/>
                  </a:lnTo>
                  <a:lnTo>
                    <a:pt x="70" y="966"/>
                  </a:lnTo>
                  <a:lnTo>
                    <a:pt x="79" y="966"/>
                  </a:lnTo>
                  <a:lnTo>
                    <a:pt x="79" y="983"/>
                  </a:lnTo>
                  <a:lnTo>
                    <a:pt x="83" y="983"/>
                  </a:lnTo>
                  <a:lnTo>
                    <a:pt x="83" y="996"/>
                  </a:lnTo>
                  <a:lnTo>
                    <a:pt x="92" y="996"/>
                  </a:lnTo>
                  <a:lnTo>
                    <a:pt x="101" y="1007"/>
                  </a:lnTo>
                  <a:lnTo>
                    <a:pt x="105" y="1007"/>
                  </a:lnTo>
                  <a:lnTo>
                    <a:pt x="105" y="1018"/>
                  </a:lnTo>
                  <a:lnTo>
                    <a:pt x="123" y="1018"/>
                  </a:lnTo>
                  <a:lnTo>
                    <a:pt x="123" y="1029"/>
                  </a:lnTo>
                  <a:lnTo>
                    <a:pt x="136" y="1029"/>
                  </a:lnTo>
                  <a:lnTo>
                    <a:pt x="136" y="1040"/>
                  </a:lnTo>
                  <a:lnTo>
                    <a:pt x="149" y="1040"/>
                  </a:lnTo>
                  <a:lnTo>
                    <a:pt x="158" y="1053"/>
                  </a:lnTo>
                  <a:lnTo>
                    <a:pt x="175" y="1053"/>
                  </a:lnTo>
                  <a:lnTo>
                    <a:pt x="184" y="1064"/>
                  </a:lnTo>
                  <a:lnTo>
                    <a:pt x="215" y="1064"/>
                  </a:lnTo>
                  <a:lnTo>
                    <a:pt x="224" y="1082"/>
                  </a:lnTo>
                  <a:lnTo>
                    <a:pt x="312" y="1082"/>
                  </a:lnTo>
                  <a:lnTo>
                    <a:pt x="318" y="1064"/>
                  </a:lnTo>
                  <a:lnTo>
                    <a:pt x="353" y="1064"/>
                  </a:lnTo>
                  <a:lnTo>
                    <a:pt x="362" y="1053"/>
                  </a:lnTo>
                  <a:lnTo>
                    <a:pt x="371" y="1053"/>
                  </a:lnTo>
                  <a:lnTo>
                    <a:pt x="380" y="1040"/>
                  </a:lnTo>
                  <a:lnTo>
                    <a:pt x="380" y="1064"/>
                  </a:lnTo>
                  <a:lnTo>
                    <a:pt x="388" y="1064"/>
                  </a:lnTo>
                  <a:lnTo>
                    <a:pt x="388" y="1104"/>
                  </a:lnTo>
                  <a:lnTo>
                    <a:pt x="397" y="1104"/>
                  </a:lnTo>
                  <a:lnTo>
                    <a:pt x="397" y="1115"/>
                  </a:lnTo>
                  <a:lnTo>
                    <a:pt x="406" y="1126"/>
                  </a:lnTo>
                  <a:lnTo>
                    <a:pt x="406" y="1139"/>
                  </a:lnTo>
                  <a:lnTo>
                    <a:pt x="410" y="1139"/>
                  </a:lnTo>
                  <a:lnTo>
                    <a:pt x="410" y="1150"/>
                  </a:lnTo>
                  <a:lnTo>
                    <a:pt x="419" y="1150"/>
                  </a:lnTo>
                  <a:lnTo>
                    <a:pt x="419" y="1168"/>
                  </a:lnTo>
                  <a:lnTo>
                    <a:pt x="432" y="1189"/>
                  </a:lnTo>
                  <a:lnTo>
                    <a:pt x="441" y="1189"/>
                  </a:lnTo>
                  <a:lnTo>
                    <a:pt x="441" y="1200"/>
                  </a:lnTo>
                  <a:lnTo>
                    <a:pt x="450" y="1200"/>
                  </a:lnTo>
                  <a:lnTo>
                    <a:pt x="450" y="1214"/>
                  </a:lnTo>
                  <a:lnTo>
                    <a:pt x="467" y="1214"/>
                  </a:lnTo>
                  <a:lnTo>
                    <a:pt x="467" y="1225"/>
                  </a:lnTo>
                  <a:lnTo>
                    <a:pt x="476" y="1225"/>
                  </a:lnTo>
                  <a:lnTo>
                    <a:pt x="476" y="1236"/>
                  </a:lnTo>
                  <a:lnTo>
                    <a:pt x="494" y="1236"/>
                  </a:lnTo>
                  <a:lnTo>
                    <a:pt x="503" y="1253"/>
                  </a:lnTo>
                  <a:lnTo>
                    <a:pt x="529" y="1253"/>
                  </a:lnTo>
                  <a:lnTo>
                    <a:pt x="533" y="1264"/>
                  </a:lnTo>
                  <a:lnTo>
                    <a:pt x="617" y="1264"/>
                  </a:lnTo>
                  <a:lnTo>
                    <a:pt x="626" y="1253"/>
                  </a:lnTo>
                  <a:lnTo>
                    <a:pt x="647" y="1253"/>
                  </a:lnTo>
                  <a:lnTo>
                    <a:pt x="656" y="1236"/>
                  </a:lnTo>
                  <a:lnTo>
                    <a:pt x="674" y="1236"/>
                  </a:lnTo>
                  <a:lnTo>
                    <a:pt x="674" y="1225"/>
                  </a:lnTo>
                  <a:lnTo>
                    <a:pt x="691" y="1225"/>
                  </a:lnTo>
                  <a:lnTo>
                    <a:pt x="691" y="1214"/>
                  </a:lnTo>
                  <a:lnTo>
                    <a:pt x="700" y="1214"/>
                  </a:lnTo>
                  <a:lnTo>
                    <a:pt x="700" y="1200"/>
                  </a:lnTo>
                  <a:lnTo>
                    <a:pt x="709" y="1200"/>
                  </a:lnTo>
                  <a:lnTo>
                    <a:pt x="709" y="1189"/>
                  </a:lnTo>
                  <a:lnTo>
                    <a:pt x="718" y="1189"/>
                  </a:lnTo>
                  <a:lnTo>
                    <a:pt x="735" y="1168"/>
                  </a:lnTo>
                  <a:lnTo>
                    <a:pt x="735" y="1150"/>
                  </a:lnTo>
                  <a:lnTo>
                    <a:pt x="744" y="1150"/>
                  </a:lnTo>
                  <a:lnTo>
                    <a:pt x="744" y="1139"/>
                  </a:lnTo>
                  <a:lnTo>
                    <a:pt x="749" y="1139"/>
                  </a:lnTo>
                  <a:lnTo>
                    <a:pt x="749" y="1126"/>
                  </a:lnTo>
                  <a:lnTo>
                    <a:pt x="757" y="1115"/>
                  </a:lnTo>
                  <a:lnTo>
                    <a:pt x="757" y="1104"/>
                  </a:lnTo>
                  <a:lnTo>
                    <a:pt x="766" y="1104"/>
                  </a:lnTo>
                  <a:lnTo>
                    <a:pt x="766" y="1093"/>
                  </a:lnTo>
                  <a:lnTo>
                    <a:pt x="779" y="1093"/>
                  </a:lnTo>
                  <a:lnTo>
                    <a:pt x="779" y="1104"/>
                  </a:lnTo>
                  <a:lnTo>
                    <a:pt x="788" y="1104"/>
                  </a:lnTo>
                  <a:lnTo>
                    <a:pt x="797" y="1115"/>
                  </a:lnTo>
                  <a:lnTo>
                    <a:pt x="806" y="1115"/>
                  </a:lnTo>
                  <a:lnTo>
                    <a:pt x="806" y="1126"/>
                  </a:lnTo>
                  <a:lnTo>
                    <a:pt x="814" y="1126"/>
                  </a:lnTo>
                  <a:lnTo>
                    <a:pt x="814" y="1139"/>
                  </a:lnTo>
                  <a:lnTo>
                    <a:pt x="832" y="1139"/>
                  </a:lnTo>
                  <a:lnTo>
                    <a:pt x="841" y="1150"/>
                  </a:lnTo>
                  <a:lnTo>
                    <a:pt x="858" y="1150"/>
                  </a:lnTo>
                  <a:lnTo>
                    <a:pt x="858" y="1168"/>
                  </a:lnTo>
                  <a:lnTo>
                    <a:pt x="880" y="1168"/>
                  </a:lnTo>
                  <a:lnTo>
                    <a:pt x="880" y="1178"/>
                  </a:lnTo>
                  <a:lnTo>
                    <a:pt x="920" y="1178"/>
                  </a:lnTo>
                  <a:lnTo>
                    <a:pt x="920" y="1189"/>
                  </a:lnTo>
                  <a:lnTo>
                    <a:pt x="1027" y="1189"/>
                  </a:lnTo>
                  <a:lnTo>
                    <a:pt x="1027" y="1178"/>
                  </a:lnTo>
                  <a:lnTo>
                    <a:pt x="1062" y="1178"/>
                  </a:lnTo>
                  <a:lnTo>
                    <a:pt x="1062" y="1168"/>
                  </a:lnTo>
                  <a:lnTo>
                    <a:pt x="1084" y="1168"/>
                  </a:lnTo>
                  <a:lnTo>
                    <a:pt x="1084" y="1150"/>
                  </a:lnTo>
                  <a:lnTo>
                    <a:pt x="1102" y="1150"/>
                  </a:lnTo>
                  <a:lnTo>
                    <a:pt x="1106" y="1139"/>
                  </a:lnTo>
                  <a:lnTo>
                    <a:pt x="1124" y="1139"/>
                  </a:lnTo>
                  <a:lnTo>
                    <a:pt x="1124" y="1126"/>
                  </a:lnTo>
                  <a:lnTo>
                    <a:pt x="1142" y="1126"/>
                  </a:lnTo>
                  <a:lnTo>
                    <a:pt x="1142" y="1115"/>
                  </a:lnTo>
                  <a:lnTo>
                    <a:pt x="1150" y="1115"/>
                  </a:lnTo>
                  <a:lnTo>
                    <a:pt x="1150" y="1104"/>
                  </a:lnTo>
                  <a:lnTo>
                    <a:pt x="1159" y="1104"/>
                  </a:lnTo>
                  <a:lnTo>
                    <a:pt x="1159" y="1093"/>
                  </a:lnTo>
                  <a:lnTo>
                    <a:pt x="1168" y="1093"/>
                  </a:lnTo>
                  <a:lnTo>
                    <a:pt x="1185" y="1064"/>
                  </a:lnTo>
                  <a:lnTo>
                    <a:pt x="1194" y="1064"/>
                  </a:lnTo>
                  <a:lnTo>
                    <a:pt x="1194" y="1053"/>
                  </a:lnTo>
                  <a:lnTo>
                    <a:pt x="1203" y="1053"/>
                  </a:lnTo>
                  <a:lnTo>
                    <a:pt x="1203" y="1040"/>
                  </a:lnTo>
                  <a:lnTo>
                    <a:pt x="1207" y="1040"/>
                  </a:lnTo>
                  <a:lnTo>
                    <a:pt x="1207" y="1029"/>
                  </a:lnTo>
                  <a:lnTo>
                    <a:pt x="1216" y="1029"/>
                  </a:lnTo>
                  <a:lnTo>
                    <a:pt x="1216" y="1018"/>
                  </a:lnTo>
                  <a:lnTo>
                    <a:pt x="1234" y="996"/>
                  </a:lnTo>
                  <a:lnTo>
                    <a:pt x="1234" y="983"/>
                  </a:lnTo>
                  <a:lnTo>
                    <a:pt x="1238" y="966"/>
                  </a:lnTo>
                  <a:lnTo>
                    <a:pt x="1238" y="955"/>
                  </a:lnTo>
                  <a:lnTo>
                    <a:pt x="1247" y="944"/>
                  </a:lnTo>
                  <a:lnTo>
                    <a:pt x="1247" y="933"/>
                  </a:lnTo>
                  <a:lnTo>
                    <a:pt x="1256" y="922"/>
                  </a:lnTo>
                  <a:lnTo>
                    <a:pt x="1256" y="880"/>
                  </a:lnTo>
                  <a:lnTo>
                    <a:pt x="1265" y="880"/>
                  </a:lnTo>
                  <a:lnTo>
                    <a:pt x="1265" y="748"/>
                  </a:lnTo>
                  <a:lnTo>
                    <a:pt x="1256" y="748"/>
                  </a:lnTo>
                  <a:lnTo>
                    <a:pt x="1256" y="709"/>
                  </a:lnTo>
                  <a:lnTo>
                    <a:pt x="1247" y="698"/>
                  </a:lnTo>
                  <a:lnTo>
                    <a:pt x="1247" y="687"/>
                  </a:lnTo>
                  <a:lnTo>
                    <a:pt x="1238" y="676"/>
                  </a:lnTo>
                  <a:lnTo>
                    <a:pt x="1238" y="663"/>
                  </a:lnTo>
                  <a:lnTo>
                    <a:pt x="1234" y="652"/>
                  </a:lnTo>
                  <a:lnTo>
                    <a:pt x="1234" y="641"/>
                  </a:lnTo>
                  <a:lnTo>
                    <a:pt x="1216" y="612"/>
                  </a:lnTo>
                  <a:lnTo>
                    <a:pt x="1216" y="601"/>
                  </a:lnTo>
                  <a:lnTo>
                    <a:pt x="1207" y="601"/>
                  </a:lnTo>
                  <a:lnTo>
                    <a:pt x="1203" y="588"/>
                  </a:lnTo>
                  <a:lnTo>
                    <a:pt x="1207" y="588"/>
                  </a:lnTo>
                  <a:lnTo>
                    <a:pt x="1207" y="577"/>
                  </a:lnTo>
                  <a:lnTo>
                    <a:pt x="1216" y="577"/>
                  </a:lnTo>
                  <a:lnTo>
                    <a:pt x="1216" y="566"/>
                  </a:lnTo>
                  <a:lnTo>
                    <a:pt x="1225" y="566"/>
                  </a:lnTo>
                  <a:lnTo>
                    <a:pt x="1225" y="555"/>
                  </a:lnTo>
                  <a:lnTo>
                    <a:pt x="1234" y="555"/>
                  </a:lnTo>
                  <a:lnTo>
                    <a:pt x="1234" y="544"/>
                  </a:lnTo>
                  <a:lnTo>
                    <a:pt x="1238" y="544"/>
                  </a:lnTo>
                  <a:lnTo>
                    <a:pt x="1238" y="515"/>
                  </a:lnTo>
                  <a:lnTo>
                    <a:pt x="1247" y="515"/>
                  </a:lnTo>
                  <a:lnTo>
                    <a:pt x="1247" y="502"/>
                  </a:lnTo>
                  <a:lnTo>
                    <a:pt x="1256" y="491"/>
                  </a:lnTo>
                  <a:lnTo>
                    <a:pt x="1256" y="469"/>
                  </a:lnTo>
                  <a:lnTo>
                    <a:pt x="1265" y="469"/>
                  </a:lnTo>
                  <a:lnTo>
                    <a:pt x="1265" y="371"/>
                  </a:lnTo>
                  <a:lnTo>
                    <a:pt x="1256" y="371"/>
                  </a:lnTo>
                  <a:lnTo>
                    <a:pt x="1256" y="342"/>
                  </a:lnTo>
                  <a:lnTo>
                    <a:pt x="1247" y="331"/>
                  </a:lnTo>
                  <a:lnTo>
                    <a:pt x="1247" y="320"/>
                  </a:lnTo>
                  <a:lnTo>
                    <a:pt x="1238" y="309"/>
                  </a:lnTo>
                  <a:lnTo>
                    <a:pt x="1238" y="298"/>
                  </a:lnTo>
                  <a:lnTo>
                    <a:pt x="1234" y="298"/>
                  </a:lnTo>
                  <a:lnTo>
                    <a:pt x="1234" y="285"/>
                  </a:lnTo>
                  <a:lnTo>
                    <a:pt x="1225" y="285"/>
                  </a:lnTo>
                  <a:lnTo>
                    <a:pt x="1225" y="267"/>
                  </a:lnTo>
                  <a:lnTo>
                    <a:pt x="1216" y="267"/>
                  </a:lnTo>
                  <a:lnTo>
                    <a:pt x="1216" y="256"/>
                  </a:lnTo>
                  <a:lnTo>
                    <a:pt x="1207" y="256"/>
                  </a:lnTo>
                  <a:lnTo>
                    <a:pt x="1203" y="245"/>
                  </a:lnTo>
                  <a:lnTo>
                    <a:pt x="1194" y="245"/>
                  </a:lnTo>
                  <a:lnTo>
                    <a:pt x="1194" y="234"/>
                  </a:lnTo>
                  <a:lnTo>
                    <a:pt x="1177" y="234"/>
                  </a:lnTo>
                  <a:lnTo>
                    <a:pt x="1177" y="223"/>
                  </a:lnTo>
                  <a:lnTo>
                    <a:pt x="1159" y="223"/>
                  </a:lnTo>
                  <a:lnTo>
                    <a:pt x="1150" y="210"/>
                  </a:lnTo>
                  <a:lnTo>
                    <a:pt x="1133" y="210"/>
                  </a:lnTo>
                  <a:lnTo>
                    <a:pt x="1133" y="199"/>
                  </a:lnTo>
                  <a:lnTo>
                    <a:pt x="1045" y="199"/>
                  </a:lnTo>
                  <a:lnTo>
                    <a:pt x="1045" y="210"/>
                  </a:lnTo>
                  <a:lnTo>
                    <a:pt x="1019" y="210"/>
                  </a:lnTo>
                  <a:lnTo>
                    <a:pt x="1019" y="223"/>
                  </a:lnTo>
                  <a:lnTo>
                    <a:pt x="1001" y="223"/>
                  </a:lnTo>
                  <a:lnTo>
                    <a:pt x="1001" y="234"/>
                  </a:lnTo>
                  <a:lnTo>
                    <a:pt x="992" y="234"/>
                  </a:lnTo>
                </a:path>
              </a:pathLst>
            </a:custGeom>
            <a:solidFill>
              <a:srgbClr val="E0E0E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20" name="Rectangle 7"/>
            <p:cNvSpPr>
              <a:spLocks noChangeArrowheads="1"/>
            </p:cNvSpPr>
            <p:nvPr/>
          </p:nvSpPr>
          <p:spPr bwMode="auto">
            <a:xfrm>
              <a:off x="658" y="1985"/>
              <a:ext cx="563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l" eaLnBrk="0" hangingPunct="0"/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Work in</a:t>
              </a:r>
            </a:p>
          </p:txBody>
        </p:sp>
        <p:sp>
          <p:nvSpPr>
            <p:cNvPr id="21521" name="Rectangle 8"/>
            <p:cNvSpPr>
              <a:spLocks noChangeArrowheads="1"/>
            </p:cNvSpPr>
            <p:nvPr/>
          </p:nvSpPr>
          <p:spPr bwMode="auto">
            <a:xfrm>
              <a:off x="655" y="2174"/>
              <a:ext cx="555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l" eaLnBrk="0" hangingPunct="0"/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process </a:t>
              </a:r>
            </a:p>
          </p:txBody>
        </p:sp>
        <p:sp>
          <p:nvSpPr>
            <p:cNvPr id="21522" name="Rectangle 9"/>
            <p:cNvSpPr>
              <a:spLocks noChangeArrowheads="1"/>
            </p:cNvSpPr>
            <p:nvPr/>
          </p:nvSpPr>
          <p:spPr bwMode="auto">
            <a:xfrm>
              <a:off x="690" y="2363"/>
              <a:ext cx="491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l" eaLnBrk="0" hangingPunct="0"/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queues</a:t>
              </a:r>
            </a:p>
          </p:txBody>
        </p:sp>
        <p:sp>
          <p:nvSpPr>
            <p:cNvPr id="21523" name="Rectangle 10"/>
            <p:cNvSpPr>
              <a:spLocks noChangeArrowheads="1"/>
            </p:cNvSpPr>
            <p:nvPr/>
          </p:nvSpPr>
          <p:spPr bwMode="auto">
            <a:xfrm>
              <a:off x="677" y="2552"/>
              <a:ext cx="521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l" eaLnBrk="0" hangingPunct="0"/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(banks)</a:t>
              </a:r>
            </a:p>
          </p:txBody>
        </p:sp>
        <p:sp>
          <p:nvSpPr>
            <p:cNvPr id="21524" name="Freeform 11"/>
            <p:cNvSpPr>
              <a:spLocks/>
            </p:cNvSpPr>
            <p:nvPr/>
          </p:nvSpPr>
          <p:spPr bwMode="auto">
            <a:xfrm>
              <a:off x="2607" y="1773"/>
              <a:ext cx="963" cy="692"/>
            </a:xfrm>
            <a:custGeom>
              <a:avLst/>
              <a:gdLst>
                <a:gd name="T0" fmla="*/ 745 w 963"/>
                <a:gd name="T1" fmla="*/ 101 h 692"/>
                <a:gd name="T2" fmla="*/ 731 w 963"/>
                <a:gd name="T3" fmla="*/ 81 h 692"/>
                <a:gd name="T4" fmla="*/ 716 w 963"/>
                <a:gd name="T5" fmla="*/ 68 h 692"/>
                <a:gd name="T6" fmla="*/ 699 w 963"/>
                <a:gd name="T7" fmla="*/ 46 h 692"/>
                <a:gd name="T8" fmla="*/ 677 w 963"/>
                <a:gd name="T9" fmla="*/ 35 h 692"/>
                <a:gd name="T10" fmla="*/ 639 w 963"/>
                <a:gd name="T11" fmla="*/ 15 h 692"/>
                <a:gd name="T12" fmla="*/ 512 w 963"/>
                <a:gd name="T13" fmla="*/ 0 h 692"/>
                <a:gd name="T14" fmla="*/ 466 w 963"/>
                <a:gd name="T15" fmla="*/ 22 h 692"/>
                <a:gd name="T16" fmla="*/ 433 w 963"/>
                <a:gd name="T17" fmla="*/ 35 h 692"/>
                <a:gd name="T18" fmla="*/ 402 w 963"/>
                <a:gd name="T19" fmla="*/ 64 h 692"/>
                <a:gd name="T20" fmla="*/ 382 w 963"/>
                <a:gd name="T21" fmla="*/ 81 h 692"/>
                <a:gd name="T22" fmla="*/ 363 w 963"/>
                <a:gd name="T23" fmla="*/ 94 h 692"/>
                <a:gd name="T24" fmla="*/ 336 w 963"/>
                <a:gd name="T25" fmla="*/ 110 h 692"/>
                <a:gd name="T26" fmla="*/ 257 w 963"/>
                <a:gd name="T27" fmla="*/ 123 h 692"/>
                <a:gd name="T28" fmla="*/ 231 w 963"/>
                <a:gd name="T29" fmla="*/ 147 h 692"/>
                <a:gd name="T30" fmla="*/ 220 w 963"/>
                <a:gd name="T31" fmla="*/ 215 h 692"/>
                <a:gd name="T32" fmla="*/ 134 w 963"/>
                <a:gd name="T33" fmla="*/ 222 h 692"/>
                <a:gd name="T34" fmla="*/ 93 w 963"/>
                <a:gd name="T35" fmla="*/ 235 h 692"/>
                <a:gd name="T36" fmla="*/ 71 w 963"/>
                <a:gd name="T37" fmla="*/ 257 h 692"/>
                <a:gd name="T38" fmla="*/ 53 w 963"/>
                <a:gd name="T39" fmla="*/ 270 h 692"/>
                <a:gd name="T40" fmla="*/ 33 w 963"/>
                <a:gd name="T41" fmla="*/ 288 h 692"/>
                <a:gd name="T42" fmla="*/ 20 w 963"/>
                <a:gd name="T43" fmla="*/ 316 h 692"/>
                <a:gd name="T44" fmla="*/ 0 w 963"/>
                <a:gd name="T45" fmla="*/ 362 h 692"/>
                <a:gd name="T46" fmla="*/ 13 w 963"/>
                <a:gd name="T47" fmla="*/ 483 h 692"/>
                <a:gd name="T48" fmla="*/ 40 w 963"/>
                <a:gd name="T49" fmla="*/ 509 h 692"/>
                <a:gd name="T50" fmla="*/ 64 w 963"/>
                <a:gd name="T51" fmla="*/ 538 h 692"/>
                <a:gd name="T52" fmla="*/ 79 w 963"/>
                <a:gd name="T53" fmla="*/ 558 h 692"/>
                <a:gd name="T54" fmla="*/ 114 w 963"/>
                <a:gd name="T55" fmla="*/ 569 h 692"/>
                <a:gd name="T56" fmla="*/ 169 w 963"/>
                <a:gd name="T57" fmla="*/ 590 h 692"/>
                <a:gd name="T58" fmla="*/ 284 w 963"/>
                <a:gd name="T59" fmla="*/ 575 h 692"/>
                <a:gd name="T60" fmla="*/ 303 w 963"/>
                <a:gd name="T61" fmla="*/ 604 h 692"/>
                <a:gd name="T62" fmla="*/ 312 w 963"/>
                <a:gd name="T63" fmla="*/ 628 h 692"/>
                <a:gd name="T64" fmla="*/ 336 w 963"/>
                <a:gd name="T65" fmla="*/ 656 h 692"/>
                <a:gd name="T66" fmla="*/ 363 w 963"/>
                <a:gd name="T67" fmla="*/ 670 h 692"/>
                <a:gd name="T68" fmla="*/ 406 w 963"/>
                <a:gd name="T69" fmla="*/ 691 h 692"/>
                <a:gd name="T70" fmla="*/ 512 w 963"/>
                <a:gd name="T71" fmla="*/ 676 h 692"/>
                <a:gd name="T72" fmla="*/ 532 w 963"/>
                <a:gd name="T73" fmla="*/ 656 h 692"/>
                <a:gd name="T74" fmla="*/ 560 w 963"/>
                <a:gd name="T75" fmla="*/ 628 h 692"/>
                <a:gd name="T76" fmla="*/ 576 w 963"/>
                <a:gd name="T77" fmla="*/ 610 h 692"/>
                <a:gd name="T78" fmla="*/ 593 w 963"/>
                <a:gd name="T79" fmla="*/ 604 h 692"/>
                <a:gd name="T80" fmla="*/ 619 w 963"/>
                <a:gd name="T81" fmla="*/ 617 h 692"/>
                <a:gd name="T82" fmla="*/ 652 w 963"/>
                <a:gd name="T83" fmla="*/ 639 h 692"/>
                <a:gd name="T84" fmla="*/ 782 w 963"/>
                <a:gd name="T85" fmla="*/ 650 h 692"/>
                <a:gd name="T86" fmla="*/ 826 w 963"/>
                <a:gd name="T87" fmla="*/ 628 h 692"/>
                <a:gd name="T88" fmla="*/ 870 w 963"/>
                <a:gd name="T89" fmla="*/ 617 h 692"/>
                <a:gd name="T90" fmla="*/ 883 w 963"/>
                <a:gd name="T91" fmla="*/ 597 h 692"/>
                <a:gd name="T92" fmla="*/ 916 w 963"/>
                <a:gd name="T93" fmla="*/ 575 h 692"/>
                <a:gd name="T94" fmla="*/ 925 w 963"/>
                <a:gd name="T95" fmla="*/ 558 h 692"/>
                <a:gd name="T96" fmla="*/ 949 w 963"/>
                <a:gd name="T97" fmla="*/ 516 h 692"/>
                <a:gd name="T98" fmla="*/ 962 w 963"/>
                <a:gd name="T99" fmla="*/ 410 h 692"/>
                <a:gd name="T100" fmla="*/ 942 w 963"/>
                <a:gd name="T101" fmla="*/ 369 h 692"/>
                <a:gd name="T102" fmla="*/ 925 w 963"/>
                <a:gd name="T103" fmla="*/ 329 h 692"/>
                <a:gd name="T104" fmla="*/ 925 w 963"/>
                <a:gd name="T105" fmla="*/ 316 h 692"/>
                <a:gd name="T106" fmla="*/ 938 w 963"/>
                <a:gd name="T107" fmla="*/ 296 h 692"/>
                <a:gd name="T108" fmla="*/ 955 w 963"/>
                <a:gd name="T109" fmla="*/ 270 h 692"/>
                <a:gd name="T110" fmla="*/ 955 w 963"/>
                <a:gd name="T111" fmla="*/ 189 h 692"/>
                <a:gd name="T112" fmla="*/ 938 w 963"/>
                <a:gd name="T113" fmla="*/ 162 h 692"/>
                <a:gd name="T114" fmla="*/ 925 w 963"/>
                <a:gd name="T115" fmla="*/ 140 h 692"/>
                <a:gd name="T116" fmla="*/ 896 w 963"/>
                <a:gd name="T117" fmla="*/ 127 h 692"/>
                <a:gd name="T118" fmla="*/ 863 w 963"/>
                <a:gd name="T119" fmla="*/ 110 h 692"/>
                <a:gd name="T120" fmla="*/ 762 w 963"/>
                <a:gd name="T121" fmla="*/ 123 h 69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963"/>
                <a:gd name="T184" fmla="*/ 0 h 692"/>
                <a:gd name="T185" fmla="*/ 963 w 963"/>
                <a:gd name="T186" fmla="*/ 692 h 69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963" h="692">
                  <a:moveTo>
                    <a:pt x="756" y="127"/>
                  </a:moveTo>
                  <a:lnTo>
                    <a:pt x="756" y="123"/>
                  </a:lnTo>
                  <a:lnTo>
                    <a:pt x="749" y="116"/>
                  </a:lnTo>
                  <a:lnTo>
                    <a:pt x="749" y="110"/>
                  </a:lnTo>
                  <a:lnTo>
                    <a:pt x="745" y="101"/>
                  </a:lnTo>
                  <a:lnTo>
                    <a:pt x="745" y="94"/>
                  </a:lnTo>
                  <a:lnTo>
                    <a:pt x="738" y="94"/>
                  </a:lnTo>
                  <a:lnTo>
                    <a:pt x="738" y="88"/>
                  </a:lnTo>
                  <a:lnTo>
                    <a:pt x="731" y="88"/>
                  </a:lnTo>
                  <a:lnTo>
                    <a:pt x="731" y="81"/>
                  </a:lnTo>
                  <a:lnTo>
                    <a:pt x="725" y="81"/>
                  </a:lnTo>
                  <a:lnTo>
                    <a:pt x="725" y="75"/>
                  </a:lnTo>
                  <a:lnTo>
                    <a:pt x="718" y="75"/>
                  </a:lnTo>
                  <a:lnTo>
                    <a:pt x="718" y="68"/>
                  </a:lnTo>
                  <a:lnTo>
                    <a:pt x="716" y="68"/>
                  </a:lnTo>
                  <a:lnTo>
                    <a:pt x="716" y="64"/>
                  </a:lnTo>
                  <a:lnTo>
                    <a:pt x="710" y="64"/>
                  </a:lnTo>
                  <a:lnTo>
                    <a:pt x="710" y="57"/>
                  </a:lnTo>
                  <a:lnTo>
                    <a:pt x="703" y="57"/>
                  </a:lnTo>
                  <a:lnTo>
                    <a:pt x="699" y="46"/>
                  </a:lnTo>
                  <a:lnTo>
                    <a:pt x="692" y="46"/>
                  </a:lnTo>
                  <a:lnTo>
                    <a:pt x="692" y="42"/>
                  </a:lnTo>
                  <a:lnTo>
                    <a:pt x="685" y="42"/>
                  </a:lnTo>
                  <a:lnTo>
                    <a:pt x="683" y="35"/>
                  </a:lnTo>
                  <a:lnTo>
                    <a:pt x="677" y="35"/>
                  </a:lnTo>
                  <a:lnTo>
                    <a:pt x="670" y="28"/>
                  </a:lnTo>
                  <a:lnTo>
                    <a:pt x="663" y="28"/>
                  </a:lnTo>
                  <a:lnTo>
                    <a:pt x="659" y="22"/>
                  </a:lnTo>
                  <a:lnTo>
                    <a:pt x="646" y="22"/>
                  </a:lnTo>
                  <a:lnTo>
                    <a:pt x="639" y="15"/>
                  </a:lnTo>
                  <a:lnTo>
                    <a:pt x="626" y="15"/>
                  </a:lnTo>
                  <a:lnTo>
                    <a:pt x="619" y="9"/>
                  </a:lnTo>
                  <a:lnTo>
                    <a:pt x="600" y="9"/>
                  </a:lnTo>
                  <a:lnTo>
                    <a:pt x="593" y="0"/>
                  </a:lnTo>
                  <a:lnTo>
                    <a:pt x="512" y="0"/>
                  </a:lnTo>
                  <a:lnTo>
                    <a:pt x="512" y="9"/>
                  </a:lnTo>
                  <a:lnTo>
                    <a:pt x="490" y="9"/>
                  </a:lnTo>
                  <a:lnTo>
                    <a:pt x="483" y="15"/>
                  </a:lnTo>
                  <a:lnTo>
                    <a:pt x="466" y="15"/>
                  </a:lnTo>
                  <a:lnTo>
                    <a:pt x="466" y="22"/>
                  </a:lnTo>
                  <a:lnTo>
                    <a:pt x="453" y="22"/>
                  </a:lnTo>
                  <a:lnTo>
                    <a:pt x="446" y="28"/>
                  </a:lnTo>
                  <a:lnTo>
                    <a:pt x="444" y="28"/>
                  </a:lnTo>
                  <a:lnTo>
                    <a:pt x="437" y="35"/>
                  </a:lnTo>
                  <a:lnTo>
                    <a:pt x="433" y="35"/>
                  </a:lnTo>
                  <a:lnTo>
                    <a:pt x="433" y="42"/>
                  </a:lnTo>
                  <a:lnTo>
                    <a:pt x="420" y="42"/>
                  </a:lnTo>
                  <a:lnTo>
                    <a:pt x="420" y="46"/>
                  </a:lnTo>
                  <a:lnTo>
                    <a:pt x="413" y="46"/>
                  </a:lnTo>
                  <a:lnTo>
                    <a:pt x="402" y="64"/>
                  </a:lnTo>
                  <a:lnTo>
                    <a:pt x="396" y="64"/>
                  </a:lnTo>
                  <a:lnTo>
                    <a:pt x="396" y="68"/>
                  </a:lnTo>
                  <a:lnTo>
                    <a:pt x="389" y="68"/>
                  </a:lnTo>
                  <a:lnTo>
                    <a:pt x="382" y="75"/>
                  </a:lnTo>
                  <a:lnTo>
                    <a:pt x="382" y="81"/>
                  </a:lnTo>
                  <a:lnTo>
                    <a:pt x="376" y="81"/>
                  </a:lnTo>
                  <a:lnTo>
                    <a:pt x="376" y="88"/>
                  </a:lnTo>
                  <a:lnTo>
                    <a:pt x="369" y="88"/>
                  </a:lnTo>
                  <a:lnTo>
                    <a:pt x="369" y="94"/>
                  </a:lnTo>
                  <a:lnTo>
                    <a:pt x="363" y="94"/>
                  </a:lnTo>
                  <a:lnTo>
                    <a:pt x="363" y="110"/>
                  </a:lnTo>
                  <a:lnTo>
                    <a:pt x="360" y="110"/>
                  </a:lnTo>
                  <a:lnTo>
                    <a:pt x="360" y="116"/>
                  </a:lnTo>
                  <a:lnTo>
                    <a:pt x="343" y="116"/>
                  </a:lnTo>
                  <a:lnTo>
                    <a:pt x="336" y="110"/>
                  </a:lnTo>
                  <a:lnTo>
                    <a:pt x="290" y="110"/>
                  </a:lnTo>
                  <a:lnTo>
                    <a:pt x="284" y="116"/>
                  </a:lnTo>
                  <a:lnTo>
                    <a:pt x="270" y="116"/>
                  </a:lnTo>
                  <a:lnTo>
                    <a:pt x="270" y="123"/>
                  </a:lnTo>
                  <a:lnTo>
                    <a:pt x="257" y="123"/>
                  </a:lnTo>
                  <a:lnTo>
                    <a:pt x="257" y="127"/>
                  </a:lnTo>
                  <a:lnTo>
                    <a:pt x="251" y="127"/>
                  </a:lnTo>
                  <a:lnTo>
                    <a:pt x="251" y="134"/>
                  </a:lnTo>
                  <a:lnTo>
                    <a:pt x="244" y="134"/>
                  </a:lnTo>
                  <a:lnTo>
                    <a:pt x="231" y="147"/>
                  </a:lnTo>
                  <a:lnTo>
                    <a:pt x="231" y="156"/>
                  </a:lnTo>
                  <a:lnTo>
                    <a:pt x="226" y="156"/>
                  </a:lnTo>
                  <a:lnTo>
                    <a:pt x="226" y="169"/>
                  </a:lnTo>
                  <a:lnTo>
                    <a:pt x="220" y="169"/>
                  </a:lnTo>
                  <a:lnTo>
                    <a:pt x="220" y="215"/>
                  </a:lnTo>
                  <a:lnTo>
                    <a:pt x="220" y="208"/>
                  </a:lnTo>
                  <a:lnTo>
                    <a:pt x="169" y="208"/>
                  </a:lnTo>
                  <a:lnTo>
                    <a:pt x="163" y="215"/>
                  </a:lnTo>
                  <a:lnTo>
                    <a:pt x="141" y="215"/>
                  </a:lnTo>
                  <a:lnTo>
                    <a:pt x="134" y="222"/>
                  </a:lnTo>
                  <a:lnTo>
                    <a:pt x="121" y="222"/>
                  </a:lnTo>
                  <a:lnTo>
                    <a:pt x="114" y="228"/>
                  </a:lnTo>
                  <a:lnTo>
                    <a:pt x="103" y="228"/>
                  </a:lnTo>
                  <a:lnTo>
                    <a:pt x="103" y="235"/>
                  </a:lnTo>
                  <a:lnTo>
                    <a:pt x="93" y="235"/>
                  </a:lnTo>
                  <a:lnTo>
                    <a:pt x="93" y="241"/>
                  </a:lnTo>
                  <a:lnTo>
                    <a:pt x="86" y="241"/>
                  </a:lnTo>
                  <a:lnTo>
                    <a:pt x="79" y="250"/>
                  </a:lnTo>
                  <a:lnTo>
                    <a:pt x="77" y="250"/>
                  </a:lnTo>
                  <a:lnTo>
                    <a:pt x="71" y="257"/>
                  </a:lnTo>
                  <a:lnTo>
                    <a:pt x="64" y="257"/>
                  </a:lnTo>
                  <a:lnTo>
                    <a:pt x="64" y="263"/>
                  </a:lnTo>
                  <a:lnTo>
                    <a:pt x="60" y="263"/>
                  </a:lnTo>
                  <a:lnTo>
                    <a:pt x="60" y="270"/>
                  </a:lnTo>
                  <a:lnTo>
                    <a:pt x="53" y="270"/>
                  </a:lnTo>
                  <a:lnTo>
                    <a:pt x="53" y="274"/>
                  </a:lnTo>
                  <a:lnTo>
                    <a:pt x="46" y="274"/>
                  </a:lnTo>
                  <a:lnTo>
                    <a:pt x="46" y="281"/>
                  </a:lnTo>
                  <a:lnTo>
                    <a:pt x="40" y="281"/>
                  </a:lnTo>
                  <a:lnTo>
                    <a:pt x="33" y="288"/>
                  </a:lnTo>
                  <a:lnTo>
                    <a:pt x="33" y="296"/>
                  </a:lnTo>
                  <a:lnTo>
                    <a:pt x="27" y="296"/>
                  </a:lnTo>
                  <a:lnTo>
                    <a:pt x="27" y="303"/>
                  </a:lnTo>
                  <a:lnTo>
                    <a:pt x="20" y="303"/>
                  </a:lnTo>
                  <a:lnTo>
                    <a:pt x="20" y="316"/>
                  </a:lnTo>
                  <a:lnTo>
                    <a:pt x="13" y="316"/>
                  </a:lnTo>
                  <a:lnTo>
                    <a:pt x="13" y="340"/>
                  </a:lnTo>
                  <a:lnTo>
                    <a:pt x="7" y="340"/>
                  </a:lnTo>
                  <a:lnTo>
                    <a:pt x="7" y="362"/>
                  </a:lnTo>
                  <a:lnTo>
                    <a:pt x="0" y="362"/>
                  </a:lnTo>
                  <a:lnTo>
                    <a:pt x="0" y="428"/>
                  </a:lnTo>
                  <a:lnTo>
                    <a:pt x="7" y="435"/>
                  </a:lnTo>
                  <a:lnTo>
                    <a:pt x="7" y="457"/>
                  </a:lnTo>
                  <a:lnTo>
                    <a:pt x="13" y="463"/>
                  </a:lnTo>
                  <a:lnTo>
                    <a:pt x="13" y="483"/>
                  </a:lnTo>
                  <a:lnTo>
                    <a:pt x="27" y="498"/>
                  </a:lnTo>
                  <a:lnTo>
                    <a:pt x="27" y="503"/>
                  </a:lnTo>
                  <a:lnTo>
                    <a:pt x="33" y="503"/>
                  </a:lnTo>
                  <a:lnTo>
                    <a:pt x="33" y="509"/>
                  </a:lnTo>
                  <a:lnTo>
                    <a:pt x="40" y="509"/>
                  </a:lnTo>
                  <a:lnTo>
                    <a:pt x="40" y="516"/>
                  </a:lnTo>
                  <a:lnTo>
                    <a:pt x="53" y="529"/>
                  </a:lnTo>
                  <a:lnTo>
                    <a:pt x="60" y="529"/>
                  </a:lnTo>
                  <a:lnTo>
                    <a:pt x="60" y="538"/>
                  </a:lnTo>
                  <a:lnTo>
                    <a:pt x="64" y="538"/>
                  </a:lnTo>
                  <a:lnTo>
                    <a:pt x="64" y="544"/>
                  </a:lnTo>
                  <a:lnTo>
                    <a:pt x="71" y="544"/>
                  </a:lnTo>
                  <a:lnTo>
                    <a:pt x="77" y="551"/>
                  </a:lnTo>
                  <a:lnTo>
                    <a:pt x="79" y="551"/>
                  </a:lnTo>
                  <a:lnTo>
                    <a:pt x="79" y="558"/>
                  </a:lnTo>
                  <a:lnTo>
                    <a:pt x="93" y="558"/>
                  </a:lnTo>
                  <a:lnTo>
                    <a:pt x="93" y="564"/>
                  </a:lnTo>
                  <a:lnTo>
                    <a:pt x="103" y="564"/>
                  </a:lnTo>
                  <a:lnTo>
                    <a:pt x="103" y="569"/>
                  </a:lnTo>
                  <a:lnTo>
                    <a:pt x="114" y="569"/>
                  </a:lnTo>
                  <a:lnTo>
                    <a:pt x="121" y="575"/>
                  </a:lnTo>
                  <a:lnTo>
                    <a:pt x="134" y="575"/>
                  </a:lnTo>
                  <a:lnTo>
                    <a:pt x="141" y="582"/>
                  </a:lnTo>
                  <a:lnTo>
                    <a:pt x="163" y="582"/>
                  </a:lnTo>
                  <a:lnTo>
                    <a:pt x="169" y="590"/>
                  </a:lnTo>
                  <a:lnTo>
                    <a:pt x="237" y="590"/>
                  </a:lnTo>
                  <a:lnTo>
                    <a:pt x="244" y="582"/>
                  </a:lnTo>
                  <a:lnTo>
                    <a:pt x="270" y="582"/>
                  </a:lnTo>
                  <a:lnTo>
                    <a:pt x="277" y="575"/>
                  </a:lnTo>
                  <a:lnTo>
                    <a:pt x="284" y="575"/>
                  </a:lnTo>
                  <a:lnTo>
                    <a:pt x="290" y="569"/>
                  </a:lnTo>
                  <a:lnTo>
                    <a:pt x="290" y="582"/>
                  </a:lnTo>
                  <a:lnTo>
                    <a:pt x="297" y="582"/>
                  </a:lnTo>
                  <a:lnTo>
                    <a:pt x="297" y="604"/>
                  </a:lnTo>
                  <a:lnTo>
                    <a:pt x="303" y="604"/>
                  </a:lnTo>
                  <a:lnTo>
                    <a:pt x="303" y="610"/>
                  </a:lnTo>
                  <a:lnTo>
                    <a:pt x="310" y="617"/>
                  </a:lnTo>
                  <a:lnTo>
                    <a:pt x="310" y="623"/>
                  </a:lnTo>
                  <a:lnTo>
                    <a:pt x="312" y="623"/>
                  </a:lnTo>
                  <a:lnTo>
                    <a:pt x="312" y="628"/>
                  </a:lnTo>
                  <a:lnTo>
                    <a:pt x="319" y="628"/>
                  </a:lnTo>
                  <a:lnTo>
                    <a:pt x="319" y="639"/>
                  </a:lnTo>
                  <a:lnTo>
                    <a:pt x="330" y="650"/>
                  </a:lnTo>
                  <a:lnTo>
                    <a:pt x="336" y="650"/>
                  </a:lnTo>
                  <a:lnTo>
                    <a:pt x="336" y="656"/>
                  </a:lnTo>
                  <a:lnTo>
                    <a:pt x="343" y="656"/>
                  </a:lnTo>
                  <a:lnTo>
                    <a:pt x="343" y="663"/>
                  </a:lnTo>
                  <a:lnTo>
                    <a:pt x="356" y="663"/>
                  </a:lnTo>
                  <a:lnTo>
                    <a:pt x="356" y="670"/>
                  </a:lnTo>
                  <a:lnTo>
                    <a:pt x="363" y="670"/>
                  </a:lnTo>
                  <a:lnTo>
                    <a:pt x="363" y="676"/>
                  </a:lnTo>
                  <a:lnTo>
                    <a:pt x="376" y="676"/>
                  </a:lnTo>
                  <a:lnTo>
                    <a:pt x="382" y="685"/>
                  </a:lnTo>
                  <a:lnTo>
                    <a:pt x="402" y="685"/>
                  </a:lnTo>
                  <a:lnTo>
                    <a:pt x="406" y="691"/>
                  </a:lnTo>
                  <a:lnTo>
                    <a:pt x="470" y="691"/>
                  </a:lnTo>
                  <a:lnTo>
                    <a:pt x="477" y="685"/>
                  </a:lnTo>
                  <a:lnTo>
                    <a:pt x="492" y="685"/>
                  </a:lnTo>
                  <a:lnTo>
                    <a:pt x="499" y="676"/>
                  </a:lnTo>
                  <a:lnTo>
                    <a:pt x="512" y="676"/>
                  </a:lnTo>
                  <a:lnTo>
                    <a:pt x="512" y="670"/>
                  </a:lnTo>
                  <a:lnTo>
                    <a:pt x="525" y="670"/>
                  </a:lnTo>
                  <a:lnTo>
                    <a:pt x="525" y="663"/>
                  </a:lnTo>
                  <a:lnTo>
                    <a:pt x="532" y="663"/>
                  </a:lnTo>
                  <a:lnTo>
                    <a:pt x="532" y="656"/>
                  </a:lnTo>
                  <a:lnTo>
                    <a:pt x="540" y="656"/>
                  </a:lnTo>
                  <a:lnTo>
                    <a:pt x="540" y="650"/>
                  </a:lnTo>
                  <a:lnTo>
                    <a:pt x="547" y="650"/>
                  </a:lnTo>
                  <a:lnTo>
                    <a:pt x="560" y="639"/>
                  </a:lnTo>
                  <a:lnTo>
                    <a:pt x="560" y="628"/>
                  </a:lnTo>
                  <a:lnTo>
                    <a:pt x="567" y="628"/>
                  </a:lnTo>
                  <a:lnTo>
                    <a:pt x="567" y="623"/>
                  </a:lnTo>
                  <a:lnTo>
                    <a:pt x="569" y="623"/>
                  </a:lnTo>
                  <a:lnTo>
                    <a:pt x="569" y="617"/>
                  </a:lnTo>
                  <a:lnTo>
                    <a:pt x="576" y="610"/>
                  </a:lnTo>
                  <a:lnTo>
                    <a:pt x="576" y="604"/>
                  </a:lnTo>
                  <a:lnTo>
                    <a:pt x="582" y="604"/>
                  </a:lnTo>
                  <a:lnTo>
                    <a:pt x="582" y="597"/>
                  </a:lnTo>
                  <a:lnTo>
                    <a:pt x="593" y="597"/>
                  </a:lnTo>
                  <a:lnTo>
                    <a:pt x="593" y="604"/>
                  </a:lnTo>
                  <a:lnTo>
                    <a:pt x="600" y="604"/>
                  </a:lnTo>
                  <a:lnTo>
                    <a:pt x="606" y="610"/>
                  </a:lnTo>
                  <a:lnTo>
                    <a:pt x="613" y="610"/>
                  </a:lnTo>
                  <a:lnTo>
                    <a:pt x="613" y="617"/>
                  </a:lnTo>
                  <a:lnTo>
                    <a:pt x="619" y="617"/>
                  </a:lnTo>
                  <a:lnTo>
                    <a:pt x="619" y="623"/>
                  </a:lnTo>
                  <a:lnTo>
                    <a:pt x="633" y="623"/>
                  </a:lnTo>
                  <a:lnTo>
                    <a:pt x="639" y="628"/>
                  </a:lnTo>
                  <a:lnTo>
                    <a:pt x="652" y="628"/>
                  </a:lnTo>
                  <a:lnTo>
                    <a:pt x="652" y="639"/>
                  </a:lnTo>
                  <a:lnTo>
                    <a:pt x="670" y="639"/>
                  </a:lnTo>
                  <a:lnTo>
                    <a:pt x="670" y="645"/>
                  </a:lnTo>
                  <a:lnTo>
                    <a:pt x="699" y="645"/>
                  </a:lnTo>
                  <a:lnTo>
                    <a:pt x="699" y="650"/>
                  </a:lnTo>
                  <a:lnTo>
                    <a:pt x="782" y="650"/>
                  </a:lnTo>
                  <a:lnTo>
                    <a:pt x="782" y="645"/>
                  </a:lnTo>
                  <a:lnTo>
                    <a:pt x="808" y="645"/>
                  </a:lnTo>
                  <a:lnTo>
                    <a:pt x="808" y="639"/>
                  </a:lnTo>
                  <a:lnTo>
                    <a:pt x="826" y="639"/>
                  </a:lnTo>
                  <a:lnTo>
                    <a:pt x="826" y="628"/>
                  </a:lnTo>
                  <a:lnTo>
                    <a:pt x="839" y="628"/>
                  </a:lnTo>
                  <a:lnTo>
                    <a:pt x="841" y="623"/>
                  </a:lnTo>
                  <a:lnTo>
                    <a:pt x="857" y="623"/>
                  </a:lnTo>
                  <a:lnTo>
                    <a:pt x="857" y="617"/>
                  </a:lnTo>
                  <a:lnTo>
                    <a:pt x="870" y="617"/>
                  </a:lnTo>
                  <a:lnTo>
                    <a:pt x="870" y="610"/>
                  </a:lnTo>
                  <a:lnTo>
                    <a:pt x="876" y="610"/>
                  </a:lnTo>
                  <a:lnTo>
                    <a:pt x="876" y="604"/>
                  </a:lnTo>
                  <a:lnTo>
                    <a:pt x="883" y="604"/>
                  </a:lnTo>
                  <a:lnTo>
                    <a:pt x="883" y="597"/>
                  </a:lnTo>
                  <a:lnTo>
                    <a:pt x="890" y="597"/>
                  </a:lnTo>
                  <a:lnTo>
                    <a:pt x="903" y="582"/>
                  </a:lnTo>
                  <a:lnTo>
                    <a:pt x="909" y="582"/>
                  </a:lnTo>
                  <a:lnTo>
                    <a:pt x="909" y="575"/>
                  </a:lnTo>
                  <a:lnTo>
                    <a:pt x="916" y="575"/>
                  </a:lnTo>
                  <a:lnTo>
                    <a:pt x="916" y="569"/>
                  </a:lnTo>
                  <a:lnTo>
                    <a:pt x="918" y="569"/>
                  </a:lnTo>
                  <a:lnTo>
                    <a:pt x="918" y="564"/>
                  </a:lnTo>
                  <a:lnTo>
                    <a:pt x="925" y="564"/>
                  </a:lnTo>
                  <a:lnTo>
                    <a:pt x="925" y="558"/>
                  </a:lnTo>
                  <a:lnTo>
                    <a:pt x="938" y="544"/>
                  </a:lnTo>
                  <a:lnTo>
                    <a:pt x="938" y="538"/>
                  </a:lnTo>
                  <a:lnTo>
                    <a:pt x="942" y="529"/>
                  </a:lnTo>
                  <a:lnTo>
                    <a:pt x="942" y="522"/>
                  </a:lnTo>
                  <a:lnTo>
                    <a:pt x="949" y="516"/>
                  </a:lnTo>
                  <a:lnTo>
                    <a:pt x="949" y="509"/>
                  </a:lnTo>
                  <a:lnTo>
                    <a:pt x="955" y="503"/>
                  </a:lnTo>
                  <a:lnTo>
                    <a:pt x="955" y="483"/>
                  </a:lnTo>
                  <a:lnTo>
                    <a:pt x="962" y="483"/>
                  </a:lnTo>
                  <a:lnTo>
                    <a:pt x="962" y="410"/>
                  </a:lnTo>
                  <a:lnTo>
                    <a:pt x="955" y="410"/>
                  </a:lnTo>
                  <a:lnTo>
                    <a:pt x="955" y="389"/>
                  </a:lnTo>
                  <a:lnTo>
                    <a:pt x="949" y="382"/>
                  </a:lnTo>
                  <a:lnTo>
                    <a:pt x="949" y="375"/>
                  </a:lnTo>
                  <a:lnTo>
                    <a:pt x="942" y="369"/>
                  </a:lnTo>
                  <a:lnTo>
                    <a:pt x="942" y="362"/>
                  </a:lnTo>
                  <a:lnTo>
                    <a:pt x="938" y="356"/>
                  </a:lnTo>
                  <a:lnTo>
                    <a:pt x="938" y="351"/>
                  </a:lnTo>
                  <a:lnTo>
                    <a:pt x="925" y="336"/>
                  </a:lnTo>
                  <a:lnTo>
                    <a:pt x="925" y="329"/>
                  </a:lnTo>
                  <a:lnTo>
                    <a:pt x="918" y="329"/>
                  </a:lnTo>
                  <a:lnTo>
                    <a:pt x="916" y="323"/>
                  </a:lnTo>
                  <a:lnTo>
                    <a:pt x="918" y="323"/>
                  </a:lnTo>
                  <a:lnTo>
                    <a:pt x="918" y="316"/>
                  </a:lnTo>
                  <a:lnTo>
                    <a:pt x="925" y="316"/>
                  </a:lnTo>
                  <a:lnTo>
                    <a:pt x="925" y="309"/>
                  </a:lnTo>
                  <a:lnTo>
                    <a:pt x="931" y="309"/>
                  </a:lnTo>
                  <a:lnTo>
                    <a:pt x="931" y="303"/>
                  </a:lnTo>
                  <a:lnTo>
                    <a:pt x="938" y="303"/>
                  </a:lnTo>
                  <a:lnTo>
                    <a:pt x="938" y="296"/>
                  </a:lnTo>
                  <a:lnTo>
                    <a:pt x="942" y="296"/>
                  </a:lnTo>
                  <a:lnTo>
                    <a:pt x="942" y="281"/>
                  </a:lnTo>
                  <a:lnTo>
                    <a:pt x="949" y="281"/>
                  </a:lnTo>
                  <a:lnTo>
                    <a:pt x="949" y="274"/>
                  </a:lnTo>
                  <a:lnTo>
                    <a:pt x="955" y="270"/>
                  </a:lnTo>
                  <a:lnTo>
                    <a:pt x="955" y="257"/>
                  </a:lnTo>
                  <a:lnTo>
                    <a:pt x="962" y="257"/>
                  </a:lnTo>
                  <a:lnTo>
                    <a:pt x="962" y="204"/>
                  </a:lnTo>
                  <a:lnTo>
                    <a:pt x="955" y="204"/>
                  </a:lnTo>
                  <a:lnTo>
                    <a:pt x="955" y="189"/>
                  </a:lnTo>
                  <a:lnTo>
                    <a:pt x="949" y="182"/>
                  </a:lnTo>
                  <a:lnTo>
                    <a:pt x="949" y="176"/>
                  </a:lnTo>
                  <a:lnTo>
                    <a:pt x="942" y="169"/>
                  </a:lnTo>
                  <a:lnTo>
                    <a:pt x="942" y="162"/>
                  </a:lnTo>
                  <a:lnTo>
                    <a:pt x="938" y="162"/>
                  </a:lnTo>
                  <a:lnTo>
                    <a:pt x="938" y="156"/>
                  </a:lnTo>
                  <a:lnTo>
                    <a:pt x="931" y="156"/>
                  </a:lnTo>
                  <a:lnTo>
                    <a:pt x="931" y="147"/>
                  </a:lnTo>
                  <a:lnTo>
                    <a:pt x="925" y="147"/>
                  </a:lnTo>
                  <a:lnTo>
                    <a:pt x="925" y="140"/>
                  </a:lnTo>
                  <a:lnTo>
                    <a:pt x="918" y="140"/>
                  </a:lnTo>
                  <a:lnTo>
                    <a:pt x="916" y="134"/>
                  </a:lnTo>
                  <a:lnTo>
                    <a:pt x="909" y="134"/>
                  </a:lnTo>
                  <a:lnTo>
                    <a:pt x="909" y="127"/>
                  </a:lnTo>
                  <a:lnTo>
                    <a:pt x="896" y="127"/>
                  </a:lnTo>
                  <a:lnTo>
                    <a:pt x="896" y="123"/>
                  </a:lnTo>
                  <a:lnTo>
                    <a:pt x="883" y="123"/>
                  </a:lnTo>
                  <a:lnTo>
                    <a:pt x="876" y="116"/>
                  </a:lnTo>
                  <a:lnTo>
                    <a:pt x="863" y="116"/>
                  </a:lnTo>
                  <a:lnTo>
                    <a:pt x="863" y="110"/>
                  </a:lnTo>
                  <a:lnTo>
                    <a:pt x="795" y="110"/>
                  </a:lnTo>
                  <a:lnTo>
                    <a:pt x="795" y="116"/>
                  </a:lnTo>
                  <a:lnTo>
                    <a:pt x="775" y="116"/>
                  </a:lnTo>
                  <a:lnTo>
                    <a:pt x="775" y="123"/>
                  </a:lnTo>
                  <a:lnTo>
                    <a:pt x="762" y="123"/>
                  </a:lnTo>
                  <a:lnTo>
                    <a:pt x="762" y="127"/>
                  </a:lnTo>
                  <a:lnTo>
                    <a:pt x="756" y="127"/>
                  </a:lnTo>
                </a:path>
              </a:pathLst>
            </a:custGeom>
            <a:solidFill>
              <a:srgbClr val="E0E0E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25" name="Rectangle 12"/>
            <p:cNvSpPr>
              <a:spLocks noChangeArrowheads="1"/>
            </p:cNvSpPr>
            <p:nvPr/>
          </p:nvSpPr>
          <p:spPr bwMode="auto">
            <a:xfrm>
              <a:off x="2827" y="1904"/>
              <a:ext cx="529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l" eaLnBrk="0" hangingPunct="0"/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Change</a:t>
              </a:r>
            </a:p>
          </p:txBody>
        </p:sp>
        <p:sp>
          <p:nvSpPr>
            <p:cNvPr id="21526" name="Rectangle 13"/>
            <p:cNvSpPr>
              <a:spLocks noChangeArrowheads="1"/>
            </p:cNvSpPr>
            <p:nvPr/>
          </p:nvSpPr>
          <p:spPr bwMode="auto">
            <a:xfrm>
              <a:off x="2864" y="2093"/>
              <a:ext cx="453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l" eaLnBrk="0" hangingPunct="0"/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orders</a:t>
              </a:r>
            </a:p>
          </p:txBody>
        </p:sp>
        <p:sp>
          <p:nvSpPr>
            <p:cNvPr id="21527" name="Freeform 14"/>
            <p:cNvSpPr>
              <a:spLocks/>
            </p:cNvSpPr>
            <p:nvPr/>
          </p:nvSpPr>
          <p:spPr bwMode="auto">
            <a:xfrm>
              <a:off x="1224" y="2107"/>
              <a:ext cx="1477" cy="975"/>
            </a:xfrm>
            <a:custGeom>
              <a:avLst/>
              <a:gdLst>
                <a:gd name="T0" fmla="*/ 1144 w 1477"/>
                <a:gd name="T1" fmla="*/ 140 h 975"/>
                <a:gd name="T2" fmla="*/ 1124 w 1477"/>
                <a:gd name="T3" fmla="*/ 114 h 975"/>
                <a:gd name="T4" fmla="*/ 1098 w 1477"/>
                <a:gd name="T5" fmla="*/ 96 h 975"/>
                <a:gd name="T6" fmla="*/ 1071 w 1477"/>
                <a:gd name="T7" fmla="*/ 65 h 975"/>
                <a:gd name="T8" fmla="*/ 1036 w 1477"/>
                <a:gd name="T9" fmla="*/ 48 h 975"/>
                <a:gd name="T10" fmla="*/ 979 w 1477"/>
                <a:gd name="T11" fmla="*/ 22 h 975"/>
                <a:gd name="T12" fmla="*/ 786 w 1477"/>
                <a:gd name="T13" fmla="*/ 0 h 975"/>
                <a:gd name="T14" fmla="*/ 716 w 1477"/>
                <a:gd name="T15" fmla="*/ 30 h 975"/>
                <a:gd name="T16" fmla="*/ 663 w 1477"/>
                <a:gd name="T17" fmla="*/ 48 h 975"/>
                <a:gd name="T18" fmla="*/ 617 w 1477"/>
                <a:gd name="T19" fmla="*/ 87 h 975"/>
                <a:gd name="T20" fmla="*/ 586 w 1477"/>
                <a:gd name="T21" fmla="*/ 114 h 975"/>
                <a:gd name="T22" fmla="*/ 555 w 1477"/>
                <a:gd name="T23" fmla="*/ 131 h 975"/>
                <a:gd name="T24" fmla="*/ 516 w 1477"/>
                <a:gd name="T25" fmla="*/ 153 h 975"/>
                <a:gd name="T26" fmla="*/ 393 w 1477"/>
                <a:gd name="T27" fmla="*/ 171 h 975"/>
                <a:gd name="T28" fmla="*/ 351 w 1477"/>
                <a:gd name="T29" fmla="*/ 206 h 975"/>
                <a:gd name="T30" fmla="*/ 336 w 1477"/>
                <a:gd name="T31" fmla="*/ 305 h 975"/>
                <a:gd name="T32" fmla="*/ 204 w 1477"/>
                <a:gd name="T33" fmla="*/ 314 h 975"/>
                <a:gd name="T34" fmla="*/ 143 w 1477"/>
                <a:gd name="T35" fmla="*/ 331 h 975"/>
                <a:gd name="T36" fmla="*/ 108 w 1477"/>
                <a:gd name="T37" fmla="*/ 362 h 975"/>
                <a:gd name="T38" fmla="*/ 81 w 1477"/>
                <a:gd name="T39" fmla="*/ 379 h 975"/>
                <a:gd name="T40" fmla="*/ 50 w 1477"/>
                <a:gd name="T41" fmla="*/ 406 h 975"/>
                <a:gd name="T42" fmla="*/ 31 w 1477"/>
                <a:gd name="T43" fmla="*/ 445 h 975"/>
                <a:gd name="T44" fmla="*/ 0 w 1477"/>
                <a:gd name="T45" fmla="*/ 511 h 975"/>
                <a:gd name="T46" fmla="*/ 20 w 1477"/>
                <a:gd name="T47" fmla="*/ 678 h 975"/>
                <a:gd name="T48" fmla="*/ 61 w 1477"/>
                <a:gd name="T49" fmla="*/ 718 h 975"/>
                <a:gd name="T50" fmla="*/ 97 w 1477"/>
                <a:gd name="T51" fmla="*/ 759 h 975"/>
                <a:gd name="T52" fmla="*/ 123 w 1477"/>
                <a:gd name="T53" fmla="*/ 786 h 975"/>
                <a:gd name="T54" fmla="*/ 173 w 1477"/>
                <a:gd name="T55" fmla="*/ 803 h 975"/>
                <a:gd name="T56" fmla="*/ 261 w 1477"/>
                <a:gd name="T57" fmla="*/ 834 h 975"/>
                <a:gd name="T58" fmla="*/ 435 w 1477"/>
                <a:gd name="T59" fmla="*/ 812 h 975"/>
                <a:gd name="T60" fmla="*/ 465 w 1477"/>
                <a:gd name="T61" fmla="*/ 851 h 975"/>
                <a:gd name="T62" fmla="*/ 481 w 1477"/>
                <a:gd name="T63" fmla="*/ 887 h 975"/>
                <a:gd name="T64" fmla="*/ 516 w 1477"/>
                <a:gd name="T65" fmla="*/ 926 h 975"/>
                <a:gd name="T66" fmla="*/ 555 w 1477"/>
                <a:gd name="T67" fmla="*/ 944 h 975"/>
                <a:gd name="T68" fmla="*/ 624 w 1477"/>
                <a:gd name="T69" fmla="*/ 974 h 975"/>
                <a:gd name="T70" fmla="*/ 786 w 1477"/>
                <a:gd name="T71" fmla="*/ 952 h 975"/>
                <a:gd name="T72" fmla="*/ 817 w 1477"/>
                <a:gd name="T73" fmla="*/ 926 h 975"/>
                <a:gd name="T74" fmla="*/ 859 w 1477"/>
                <a:gd name="T75" fmla="*/ 887 h 975"/>
                <a:gd name="T76" fmla="*/ 883 w 1477"/>
                <a:gd name="T77" fmla="*/ 860 h 975"/>
                <a:gd name="T78" fmla="*/ 909 w 1477"/>
                <a:gd name="T79" fmla="*/ 851 h 975"/>
                <a:gd name="T80" fmla="*/ 949 w 1477"/>
                <a:gd name="T81" fmla="*/ 869 h 975"/>
                <a:gd name="T82" fmla="*/ 1001 w 1477"/>
                <a:gd name="T83" fmla="*/ 900 h 975"/>
                <a:gd name="T84" fmla="*/ 1199 w 1477"/>
                <a:gd name="T85" fmla="*/ 917 h 975"/>
                <a:gd name="T86" fmla="*/ 1267 w 1477"/>
                <a:gd name="T87" fmla="*/ 887 h 975"/>
                <a:gd name="T88" fmla="*/ 1333 w 1477"/>
                <a:gd name="T89" fmla="*/ 869 h 975"/>
                <a:gd name="T90" fmla="*/ 1353 w 1477"/>
                <a:gd name="T91" fmla="*/ 843 h 975"/>
                <a:gd name="T92" fmla="*/ 1403 w 1477"/>
                <a:gd name="T93" fmla="*/ 812 h 975"/>
                <a:gd name="T94" fmla="*/ 1418 w 1477"/>
                <a:gd name="T95" fmla="*/ 786 h 975"/>
                <a:gd name="T96" fmla="*/ 1456 w 1477"/>
                <a:gd name="T97" fmla="*/ 726 h 975"/>
                <a:gd name="T98" fmla="*/ 1476 w 1477"/>
                <a:gd name="T99" fmla="*/ 577 h 975"/>
                <a:gd name="T100" fmla="*/ 1445 w 1477"/>
                <a:gd name="T101" fmla="*/ 520 h 975"/>
                <a:gd name="T102" fmla="*/ 1418 w 1477"/>
                <a:gd name="T103" fmla="*/ 463 h 975"/>
                <a:gd name="T104" fmla="*/ 1418 w 1477"/>
                <a:gd name="T105" fmla="*/ 445 h 975"/>
                <a:gd name="T106" fmla="*/ 1440 w 1477"/>
                <a:gd name="T107" fmla="*/ 419 h 975"/>
                <a:gd name="T108" fmla="*/ 1465 w 1477"/>
                <a:gd name="T109" fmla="*/ 379 h 975"/>
                <a:gd name="T110" fmla="*/ 1465 w 1477"/>
                <a:gd name="T111" fmla="*/ 265 h 975"/>
                <a:gd name="T112" fmla="*/ 1440 w 1477"/>
                <a:gd name="T113" fmla="*/ 228 h 975"/>
                <a:gd name="T114" fmla="*/ 1418 w 1477"/>
                <a:gd name="T115" fmla="*/ 197 h 975"/>
                <a:gd name="T116" fmla="*/ 1372 w 1477"/>
                <a:gd name="T117" fmla="*/ 180 h 975"/>
                <a:gd name="T118" fmla="*/ 1322 w 1477"/>
                <a:gd name="T119" fmla="*/ 153 h 975"/>
                <a:gd name="T120" fmla="*/ 1168 w 1477"/>
                <a:gd name="T121" fmla="*/ 171 h 975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477"/>
                <a:gd name="T184" fmla="*/ 0 h 975"/>
                <a:gd name="T185" fmla="*/ 1477 w 1477"/>
                <a:gd name="T186" fmla="*/ 975 h 975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477" h="975">
                  <a:moveTo>
                    <a:pt x="1159" y="180"/>
                  </a:moveTo>
                  <a:lnTo>
                    <a:pt x="1159" y="171"/>
                  </a:lnTo>
                  <a:lnTo>
                    <a:pt x="1148" y="162"/>
                  </a:lnTo>
                  <a:lnTo>
                    <a:pt x="1148" y="153"/>
                  </a:lnTo>
                  <a:lnTo>
                    <a:pt x="1144" y="140"/>
                  </a:lnTo>
                  <a:lnTo>
                    <a:pt x="1144" y="131"/>
                  </a:lnTo>
                  <a:lnTo>
                    <a:pt x="1133" y="131"/>
                  </a:lnTo>
                  <a:lnTo>
                    <a:pt x="1133" y="123"/>
                  </a:lnTo>
                  <a:lnTo>
                    <a:pt x="1124" y="123"/>
                  </a:lnTo>
                  <a:lnTo>
                    <a:pt x="1124" y="114"/>
                  </a:lnTo>
                  <a:lnTo>
                    <a:pt x="1113" y="114"/>
                  </a:lnTo>
                  <a:lnTo>
                    <a:pt x="1113" y="105"/>
                  </a:lnTo>
                  <a:lnTo>
                    <a:pt x="1102" y="105"/>
                  </a:lnTo>
                  <a:lnTo>
                    <a:pt x="1102" y="96"/>
                  </a:lnTo>
                  <a:lnTo>
                    <a:pt x="1098" y="96"/>
                  </a:lnTo>
                  <a:lnTo>
                    <a:pt x="1098" y="87"/>
                  </a:lnTo>
                  <a:lnTo>
                    <a:pt x="1087" y="87"/>
                  </a:lnTo>
                  <a:lnTo>
                    <a:pt x="1087" y="79"/>
                  </a:lnTo>
                  <a:lnTo>
                    <a:pt x="1078" y="79"/>
                  </a:lnTo>
                  <a:lnTo>
                    <a:pt x="1071" y="65"/>
                  </a:lnTo>
                  <a:lnTo>
                    <a:pt x="1063" y="65"/>
                  </a:lnTo>
                  <a:lnTo>
                    <a:pt x="1063" y="57"/>
                  </a:lnTo>
                  <a:lnTo>
                    <a:pt x="1052" y="57"/>
                  </a:lnTo>
                  <a:lnTo>
                    <a:pt x="1047" y="48"/>
                  </a:lnTo>
                  <a:lnTo>
                    <a:pt x="1036" y="48"/>
                  </a:lnTo>
                  <a:lnTo>
                    <a:pt x="1025" y="39"/>
                  </a:lnTo>
                  <a:lnTo>
                    <a:pt x="1017" y="39"/>
                  </a:lnTo>
                  <a:lnTo>
                    <a:pt x="1010" y="30"/>
                  </a:lnTo>
                  <a:lnTo>
                    <a:pt x="990" y="30"/>
                  </a:lnTo>
                  <a:lnTo>
                    <a:pt x="979" y="22"/>
                  </a:lnTo>
                  <a:lnTo>
                    <a:pt x="960" y="22"/>
                  </a:lnTo>
                  <a:lnTo>
                    <a:pt x="949" y="13"/>
                  </a:lnTo>
                  <a:lnTo>
                    <a:pt x="920" y="13"/>
                  </a:lnTo>
                  <a:lnTo>
                    <a:pt x="909" y="0"/>
                  </a:lnTo>
                  <a:lnTo>
                    <a:pt x="786" y="0"/>
                  </a:lnTo>
                  <a:lnTo>
                    <a:pt x="786" y="13"/>
                  </a:lnTo>
                  <a:lnTo>
                    <a:pt x="751" y="13"/>
                  </a:lnTo>
                  <a:lnTo>
                    <a:pt x="740" y="22"/>
                  </a:lnTo>
                  <a:lnTo>
                    <a:pt x="716" y="22"/>
                  </a:lnTo>
                  <a:lnTo>
                    <a:pt x="716" y="30"/>
                  </a:lnTo>
                  <a:lnTo>
                    <a:pt x="694" y="30"/>
                  </a:lnTo>
                  <a:lnTo>
                    <a:pt x="685" y="39"/>
                  </a:lnTo>
                  <a:lnTo>
                    <a:pt x="678" y="39"/>
                  </a:lnTo>
                  <a:lnTo>
                    <a:pt x="670" y="48"/>
                  </a:lnTo>
                  <a:lnTo>
                    <a:pt x="663" y="48"/>
                  </a:lnTo>
                  <a:lnTo>
                    <a:pt x="663" y="57"/>
                  </a:lnTo>
                  <a:lnTo>
                    <a:pt x="643" y="57"/>
                  </a:lnTo>
                  <a:lnTo>
                    <a:pt x="643" y="65"/>
                  </a:lnTo>
                  <a:lnTo>
                    <a:pt x="632" y="65"/>
                  </a:lnTo>
                  <a:lnTo>
                    <a:pt x="617" y="87"/>
                  </a:lnTo>
                  <a:lnTo>
                    <a:pt x="608" y="87"/>
                  </a:lnTo>
                  <a:lnTo>
                    <a:pt x="608" y="96"/>
                  </a:lnTo>
                  <a:lnTo>
                    <a:pt x="597" y="96"/>
                  </a:lnTo>
                  <a:lnTo>
                    <a:pt x="586" y="105"/>
                  </a:lnTo>
                  <a:lnTo>
                    <a:pt x="586" y="114"/>
                  </a:lnTo>
                  <a:lnTo>
                    <a:pt x="577" y="114"/>
                  </a:lnTo>
                  <a:lnTo>
                    <a:pt x="577" y="123"/>
                  </a:lnTo>
                  <a:lnTo>
                    <a:pt x="566" y="123"/>
                  </a:lnTo>
                  <a:lnTo>
                    <a:pt x="566" y="131"/>
                  </a:lnTo>
                  <a:lnTo>
                    <a:pt x="555" y="131"/>
                  </a:lnTo>
                  <a:lnTo>
                    <a:pt x="555" y="153"/>
                  </a:lnTo>
                  <a:lnTo>
                    <a:pt x="551" y="153"/>
                  </a:lnTo>
                  <a:lnTo>
                    <a:pt x="551" y="162"/>
                  </a:lnTo>
                  <a:lnTo>
                    <a:pt x="527" y="162"/>
                  </a:lnTo>
                  <a:lnTo>
                    <a:pt x="516" y="153"/>
                  </a:lnTo>
                  <a:lnTo>
                    <a:pt x="444" y="153"/>
                  </a:lnTo>
                  <a:lnTo>
                    <a:pt x="435" y="162"/>
                  </a:lnTo>
                  <a:lnTo>
                    <a:pt x="413" y="162"/>
                  </a:lnTo>
                  <a:lnTo>
                    <a:pt x="413" y="171"/>
                  </a:lnTo>
                  <a:lnTo>
                    <a:pt x="393" y="171"/>
                  </a:lnTo>
                  <a:lnTo>
                    <a:pt x="393" y="180"/>
                  </a:lnTo>
                  <a:lnTo>
                    <a:pt x="382" y="180"/>
                  </a:lnTo>
                  <a:lnTo>
                    <a:pt x="382" y="188"/>
                  </a:lnTo>
                  <a:lnTo>
                    <a:pt x="373" y="188"/>
                  </a:lnTo>
                  <a:lnTo>
                    <a:pt x="351" y="206"/>
                  </a:lnTo>
                  <a:lnTo>
                    <a:pt x="351" y="219"/>
                  </a:lnTo>
                  <a:lnTo>
                    <a:pt x="347" y="219"/>
                  </a:lnTo>
                  <a:lnTo>
                    <a:pt x="347" y="237"/>
                  </a:lnTo>
                  <a:lnTo>
                    <a:pt x="336" y="237"/>
                  </a:lnTo>
                  <a:lnTo>
                    <a:pt x="336" y="305"/>
                  </a:lnTo>
                  <a:lnTo>
                    <a:pt x="336" y="296"/>
                  </a:lnTo>
                  <a:lnTo>
                    <a:pt x="261" y="296"/>
                  </a:lnTo>
                  <a:lnTo>
                    <a:pt x="250" y="305"/>
                  </a:lnTo>
                  <a:lnTo>
                    <a:pt x="215" y="305"/>
                  </a:lnTo>
                  <a:lnTo>
                    <a:pt x="204" y="314"/>
                  </a:lnTo>
                  <a:lnTo>
                    <a:pt x="184" y="314"/>
                  </a:lnTo>
                  <a:lnTo>
                    <a:pt x="173" y="322"/>
                  </a:lnTo>
                  <a:lnTo>
                    <a:pt x="158" y="322"/>
                  </a:lnTo>
                  <a:lnTo>
                    <a:pt x="158" y="331"/>
                  </a:lnTo>
                  <a:lnTo>
                    <a:pt x="143" y="331"/>
                  </a:lnTo>
                  <a:lnTo>
                    <a:pt x="143" y="340"/>
                  </a:lnTo>
                  <a:lnTo>
                    <a:pt x="132" y="340"/>
                  </a:lnTo>
                  <a:lnTo>
                    <a:pt x="123" y="353"/>
                  </a:lnTo>
                  <a:lnTo>
                    <a:pt x="116" y="353"/>
                  </a:lnTo>
                  <a:lnTo>
                    <a:pt x="108" y="362"/>
                  </a:lnTo>
                  <a:lnTo>
                    <a:pt x="97" y="362"/>
                  </a:lnTo>
                  <a:lnTo>
                    <a:pt x="97" y="371"/>
                  </a:lnTo>
                  <a:lnTo>
                    <a:pt x="92" y="371"/>
                  </a:lnTo>
                  <a:lnTo>
                    <a:pt x="92" y="379"/>
                  </a:lnTo>
                  <a:lnTo>
                    <a:pt x="81" y="379"/>
                  </a:lnTo>
                  <a:lnTo>
                    <a:pt x="81" y="388"/>
                  </a:lnTo>
                  <a:lnTo>
                    <a:pt x="72" y="388"/>
                  </a:lnTo>
                  <a:lnTo>
                    <a:pt x="72" y="397"/>
                  </a:lnTo>
                  <a:lnTo>
                    <a:pt x="61" y="397"/>
                  </a:lnTo>
                  <a:lnTo>
                    <a:pt x="50" y="406"/>
                  </a:lnTo>
                  <a:lnTo>
                    <a:pt x="50" y="419"/>
                  </a:lnTo>
                  <a:lnTo>
                    <a:pt x="42" y="419"/>
                  </a:lnTo>
                  <a:lnTo>
                    <a:pt x="42" y="428"/>
                  </a:lnTo>
                  <a:lnTo>
                    <a:pt x="31" y="428"/>
                  </a:lnTo>
                  <a:lnTo>
                    <a:pt x="31" y="445"/>
                  </a:lnTo>
                  <a:lnTo>
                    <a:pt x="20" y="445"/>
                  </a:lnTo>
                  <a:lnTo>
                    <a:pt x="20" y="480"/>
                  </a:lnTo>
                  <a:lnTo>
                    <a:pt x="11" y="480"/>
                  </a:lnTo>
                  <a:lnTo>
                    <a:pt x="11" y="511"/>
                  </a:lnTo>
                  <a:lnTo>
                    <a:pt x="0" y="511"/>
                  </a:lnTo>
                  <a:lnTo>
                    <a:pt x="0" y="603"/>
                  </a:lnTo>
                  <a:lnTo>
                    <a:pt x="11" y="612"/>
                  </a:lnTo>
                  <a:lnTo>
                    <a:pt x="11" y="643"/>
                  </a:lnTo>
                  <a:lnTo>
                    <a:pt x="20" y="652"/>
                  </a:lnTo>
                  <a:lnTo>
                    <a:pt x="20" y="678"/>
                  </a:lnTo>
                  <a:lnTo>
                    <a:pt x="42" y="700"/>
                  </a:lnTo>
                  <a:lnTo>
                    <a:pt x="42" y="709"/>
                  </a:lnTo>
                  <a:lnTo>
                    <a:pt x="50" y="709"/>
                  </a:lnTo>
                  <a:lnTo>
                    <a:pt x="50" y="718"/>
                  </a:lnTo>
                  <a:lnTo>
                    <a:pt x="61" y="718"/>
                  </a:lnTo>
                  <a:lnTo>
                    <a:pt x="61" y="726"/>
                  </a:lnTo>
                  <a:lnTo>
                    <a:pt x="81" y="746"/>
                  </a:lnTo>
                  <a:lnTo>
                    <a:pt x="92" y="746"/>
                  </a:lnTo>
                  <a:lnTo>
                    <a:pt x="92" y="759"/>
                  </a:lnTo>
                  <a:lnTo>
                    <a:pt x="97" y="759"/>
                  </a:lnTo>
                  <a:lnTo>
                    <a:pt x="97" y="768"/>
                  </a:lnTo>
                  <a:lnTo>
                    <a:pt x="108" y="768"/>
                  </a:lnTo>
                  <a:lnTo>
                    <a:pt x="116" y="777"/>
                  </a:lnTo>
                  <a:lnTo>
                    <a:pt x="123" y="777"/>
                  </a:lnTo>
                  <a:lnTo>
                    <a:pt x="123" y="786"/>
                  </a:lnTo>
                  <a:lnTo>
                    <a:pt x="143" y="786"/>
                  </a:lnTo>
                  <a:lnTo>
                    <a:pt x="143" y="794"/>
                  </a:lnTo>
                  <a:lnTo>
                    <a:pt x="158" y="794"/>
                  </a:lnTo>
                  <a:lnTo>
                    <a:pt x="158" y="803"/>
                  </a:lnTo>
                  <a:lnTo>
                    <a:pt x="173" y="803"/>
                  </a:lnTo>
                  <a:lnTo>
                    <a:pt x="184" y="812"/>
                  </a:lnTo>
                  <a:lnTo>
                    <a:pt x="204" y="812"/>
                  </a:lnTo>
                  <a:lnTo>
                    <a:pt x="215" y="821"/>
                  </a:lnTo>
                  <a:lnTo>
                    <a:pt x="250" y="821"/>
                  </a:lnTo>
                  <a:lnTo>
                    <a:pt x="261" y="834"/>
                  </a:lnTo>
                  <a:lnTo>
                    <a:pt x="362" y="834"/>
                  </a:lnTo>
                  <a:lnTo>
                    <a:pt x="373" y="821"/>
                  </a:lnTo>
                  <a:lnTo>
                    <a:pt x="413" y="821"/>
                  </a:lnTo>
                  <a:lnTo>
                    <a:pt x="424" y="812"/>
                  </a:lnTo>
                  <a:lnTo>
                    <a:pt x="435" y="812"/>
                  </a:lnTo>
                  <a:lnTo>
                    <a:pt x="444" y="803"/>
                  </a:lnTo>
                  <a:lnTo>
                    <a:pt x="444" y="821"/>
                  </a:lnTo>
                  <a:lnTo>
                    <a:pt x="454" y="821"/>
                  </a:lnTo>
                  <a:lnTo>
                    <a:pt x="454" y="851"/>
                  </a:lnTo>
                  <a:lnTo>
                    <a:pt x="465" y="851"/>
                  </a:lnTo>
                  <a:lnTo>
                    <a:pt x="465" y="860"/>
                  </a:lnTo>
                  <a:lnTo>
                    <a:pt x="474" y="869"/>
                  </a:lnTo>
                  <a:lnTo>
                    <a:pt x="474" y="878"/>
                  </a:lnTo>
                  <a:lnTo>
                    <a:pt x="481" y="878"/>
                  </a:lnTo>
                  <a:lnTo>
                    <a:pt x="481" y="887"/>
                  </a:lnTo>
                  <a:lnTo>
                    <a:pt x="490" y="887"/>
                  </a:lnTo>
                  <a:lnTo>
                    <a:pt x="490" y="900"/>
                  </a:lnTo>
                  <a:lnTo>
                    <a:pt x="505" y="917"/>
                  </a:lnTo>
                  <a:lnTo>
                    <a:pt x="516" y="917"/>
                  </a:lnTo>
                  <a:lnTo>
                    <a:pt x="516" y="926"/>
                  </a:lnTo>
                  <a:lnTo>
                    <a:pt x="527" y="926"/>
                  </a:lnTo>
                  <a:lnTo>
                    <a:pt x="527" y="935"/>
                  </a:lnTo>
                  <a:lnTo>
                    <a:pt x="547" y="935"/>
                  </a:lnTo>
                  <a:lnTo>
                    <a:pt x="547" y="944"/>
                  </a:lnTo>
                  <a:lnTo>
                    <a:pt x="555" y="944"/>
                  </a:lnTo>
                  <a:lnTo>
                    <a:pt x="555" y="952"/>
                  </a:lnTo>
                  <a:lnTo>
                    <a:pt x="577" y="952"/>
                  </a:lnTo>
                  <a:lnTo>
                    <a:pt x="586" y="966"/>
                  </a:lnTo>
                  <a:lnTo>
                    <a:pt x="617" y="966"/>
                  </a:lnTo>
                  <a:lnTo>
                    <a:pt x="624" y="974"/>
                  </a:lnTo>
                  <a:lnTo>
                    <a:pt x="720" y="974"/>
                  </a:lnTo>
                  <a:lnTo>
                    <a:pt x="731" y="966"/>
                  </a:lnTo>
                  <a:lnTo>
                    <a:pt x="755" y="966"/>
                  </a:lnTo>
                  <a:lnTo>
                    <a:pt x="766" y="952"/>
                  </a:lnTo>
                  <a:lnTo>
                    <a:pt x="786" y="952"/>
                  </a:lnTo>
                  <a:lnTo>
                    <a:pt x="786" y="944"/>
                  </a:lnTo>
                  <a:lnTo>
                    <a:pt x="806" y="944"/>
                  </a:lnTo>
                  <a:lnTo>
                    <a:pt x="806" y="935"/>
                  </a:lnTo>
                  <a:lnTo>
                    <a:pt x="817" y="935"/>
                  </a:lnTo>
                  <a:lnTo>
                    <a:pt x="817" y="926"/>
                  </a:lnTo>
                  <a:lnTo>
                    <a:pt x="828" y="926"/>
                  </a:lnTo>
                  <a:lnTo>
                    <a:pt x="828" y="917"/>
                  </a:lnTo>
                  <a:lnTo>
                    <a:pt x="837" y="917"/>
                  </a:lnTo>
                  <a:lnTo>
                    <a:pt x="859" y="900"/>
                  </a:lnTo>
                  <a:lnTo>
                    <a:pt x="859" y="887"/>
                  </a:lnTo>
                  <a:lnTo>
                    <a:pt x="867" y="887"/>
                  </a:lnTo>
                  <a:lnTo>
                    <a:pt x="867" y="878"/>
                  </a:lnTo>
                  <a:lnTo>
                    <a:pt x="874" y="878"/>
                  </a:lnTo>
                  <a:lnTo>
                    <a:pt x="874" y="869"/>
                  </a:lnTo>
                  <a:lnTo>
                    <a:pt x="883" y="860"/>
                  </a:lnTo>
                  <a:lnTo>
                    <a:pt x="883" y="851"/>
                  </a:lnTo>
                  <a:lnTo>
                    <a:pt x="894" y="851"/>
                  </a:lnTo>
                  <a:lnTo>
                    <a:pt x="894" y="843"/>
                  </a:lnTo>
                  <a:lnTo>
                    <a:pt x="909" y="843"/>
                  </a:lnTo>
                  <a:lnTo>
                    <a:pt x="909" y="851"/>
                  </a:lnTo>
                  <a:lnTo>
                    <a:pt x="920" y="851"/>
                  </a:lnTo>
                  <a:lnTo>
                    <a:pt x="929" y="860"/>
                  </a:lnTo>
                  <a:lnTo>
                    <a:pt x="940" y="860"/>
                  </a:lnTo>
                  <a:lnTo>
                    <a:pt x="940" y="869"/>
                  </a:lnTo>
                  <a:lnTo>
                    <a:pt x="949" y="869"/>
                  </a:lnTo>
                  <a:lnTo>
                    <a:pt x="949" y="878"/>
                  </a:lnTo>
                  <a:lnTo>
                    <a:pt x="970" y="878"/>
                  </a:lnTo>
                  <a:lnTo>
                    <a:pt x="979" y="887"/>
                  </a:lnTo>
                  <a:lnTo>
                    <a:pt x="1001" y="887"/>
                  </a:lnTo>
                  <a:lnTo>
                    <a:pt x="1001" y="900"/>
                  </a:lnTo>
                  <a:lnTo>
                    <a:pt x="1025" y="900"/>
                  </a:lnTo>
                  <a:lnTo>
                    <a:pt x="1025" y="909"/>
                  </a:lnTo>
                  <a:lnTo>
                    <a:pt x="1071" y="909"/>
                  </a:lnTo>
                  <a:lnTo>
                    <a:pt x="1071" y="917"/>
                  </a:lnTo>
                  <a:lnTo>
                    <a:pt x="1199" y="917"/>
                  </a:lnTo>
                  <a:lnTo>
                    <a:pt x="1199" y="909"/>
                  </a:lnTo>
                  <a:lnTo>
                    <a:pt x="1241" y="909"/>
                  </a:lnTo>
                  <a:lnTo>
                    <a:pt x="1241" y="900"/>
                  </a:lnTo>
                  <a:lnTo>
                    <a:pt x="1267" y="900"/>
                  </a:lnTo>
                  <a:lnTo>
                    <a:pt x="1267" y="887"/>
                  </a:lnTo>
                  <a:lnTo>
                    <a:pt x="1287" y="887"/>
                  </a:lnTo>
                  <a:lnTo>
                    <a:pt x="1291" y="878"/>
                  </a:lnTo>
                  <a:lnTo>
                    <a:pt x="1313" y="878"/>
                  </a:lnTo>
                  <a:lnTo>
                    <a:pt x="1313" y="869"/>
                  </a:lnTo>
                  <a:lnTo>
                    <a:pt x="1333" y="869"/>
                  </a:lnTo>
                  <a:lnTo>
                    <a:pt x="1333" y="860"/>
                  </a:lnTo>
                  <a:lnTo>
                    <a:pt x="1344" y="860"/>
                  </a:lnTo>
                  <a:lnTo>
                    <a:pt x="1344" y="851"/>
                  </a:lnTo>
                  <a:lnTo>
                    <a:pt x="1353" y="851"/>
                  </a:lnTo>
                  <a:lnTo>
                    <a:pt x="1353" y="843"/>
                  </a:lnTo>
                  <a:lnTo>
                    <a:pt x="1364" y="843"/>
                  </a:lnTo>
                  <a:lnTo>
                    <a:pt x="1383" y="821"/>
                  </a:lnTo>
                  <a:lnTo>
                    <a:pt x="1394" y="821"/>
                  </a:lnTo>
                  <a:lnTo>
                    <a:pt x="1394" y="812"/>
                  </a:lnTo>
                  <a:lnTo>
                    <a:pt x="1403" y="812"/>
                  </a:lnTo>
                  <a:lnTo>
                    <a:pt x="1403" y="803"/>
                  </a:lnTo>
                  <a:lnTo>
                    <a:pt x="1410" y="803"/>
                  </a:lnTo>
                  <a:lnTo>
                    <a:pt x="1410" y="794"/>
                  </a:lnTo>
                  <a:lnTo>
                    <a:pt x="1418" y="794"/>
                  </a:lnTo>
                  <a:lnTo>
                    <a:pt x="1418" y="786"/>
                  </a:lnTo>
                  <a:lnTo>
                    <a:pt x="1440" y="768"/>
                  </a:lnTo>
                  <a:lnTo>
                    <a:pt x="1440" y="759"/>
                  </a:lnTo>
                  <a:lnTo>
                    <a:pt x="1445" y="746"/>
                  </a:lnTo>
                  <a:lnTo>
                    <a:pt x="1445" y="737"/>
                  </a:lnTo>
                  <a:lnTo>
                    <a:pt x="1456" y="726"/>
                  </a:lnTo>
                  <a:lnTo>
                    <a:pt x="1456" y="718"/>
                  </a:lnTo>
                  <a:lnTo>
                    <a:pt x="1465" y="709"/>
                  </a:lnTo>
                  <a:lnTo>
                    <a:pt x="1465" y="678"/>
                  </a:lnTo>
                  <a:lnTo>
                    <a:pt x="1476" y="678"/>
                  </a:lnTo>
                  <a:lnTo>
                    <a:pt x="1476" y="577"/>
                  </a:lnTo>
                  <a:lnTo>
                    <a:pt x="1465" y="577"/>
                  </a:lnTo>
                  <a:lnTo>
                    <a:pt x="1465" y="546"/>
                  </a:lnTo>
                  <a:lnTo>
                    <a:pt x="1456" y="538"/>
                  </a:lnTo>
                  <a:lnTo>
                    <a:pt x="1456" y="529"/>
                  </a:lnTo>
                  <a:lnTo>
                    <a:pt x="1445" y="520"/>
                  </a:lnTo>
                  <a:lnTo>
                    <a:pt x="1445" y="511"/>
                  </a:lnTo>
                  <a:lnTo>
                    <a:pt x="1440" y="502"/>
                  </a:lnTo>
                  <a:lnTo>
                    <a:pt x="1440" y="494"/>
                  </a:lnTo>
                  <a:lnTo>
                    <a:pt x="1418" y="472"/>
                  </a:lnTo>
                  <a:lnTo>
                    <a:pt x="1418" y="463"/>
                  </a:lnTo>
                  <a:lnTo>
                    <a:pt x="1410" y="463"/>
                  </a:lnTo>
                  <a:lnTo>
                    <a:pt x="1403" y="454"/>
                  </a:lnTo>
                  <a:lnTo>
                    <a:pt x="1410" y="454"/>
                  </a:lnTo>
                  <a:lnTo>
                    <a:pt x="1410" y="445"/>
                  </a:lnTo>
                  <a:lnTo>
                    <a:pt x="1418" y="445"/>
                  </a:lnTo>
                  <a:lnTo>
                    <a:pt x="1418" y="437"/>
                  </a:lnTo>
                  <a:lnTo>
                    <a:pt x="1429" y="437"/>
                  </a:lnTo>
                  <a:lnTo>
                    <a:pt x="1429" y="428"/>
                  </a:lnTo>
                  <a:lnTo>
                    <a:pt x="1440" y="428"/>
                  </a:lnTo>
                  <a:lnTo>
                    <a:pt x="1440" y="419"/>
                  </a:lnTo>
                  <a:lnTo>
                    <a:pt x="1445" y="419"/>
                  </a:lnTo>
                  <a:lnTo>
                    <a:pt x="1445" y="397"/>
                  </a:lnTo>
                  <a:lnTo>
                    <a:pt x="1456" y="397"/>
                  </a:lnTo>
                  <a:lnTo>
                    <a:pt x="1456" y="388"/>
                  </a:lnTo>
                  <a:lnTo>
                    <a:pt x="1465" y="379"/>
                  </a:lnTo>
                  <a:lnTo>
                    <a:pt x="1465" y="362"/>
                  </a:lnTo>
                  <a:lnTo>
                    <a:pt x="1476" y="362"/>
                  </a:lnTo>
                  <a:lnTo>
                    <a:pt x="1476" y="287"/>
                  </a:lnTo>
                  <a:lnTo>
                    <a:pt x="1465" y="287"/>
                  </a:lnTo>
                  <a:lnTo>
                    <a:pt x="1465" y="265"/>
                  </a:lnTo>
                  <a:lnTo>
                    <a:pt x="1456" y="256"/>
                  </a:lnTo>
                  <a:lnTo>
                    <a:pt x="1456" y="248"/>
                  </a:lnTo>
                  <a:lnTo>
                    <a:pt x="1445" y="237"/>
                  </a:lnTo>
                  <a:lnTo>
                    <a:pt x="1445" y="228"/>
                  </a:lnTo>
                  <a:lnTo>
                    <a:pt x="1440" y="228"/>
                  </a:lnTo>
                  <a:lnTo>
                    <a:pt x="1440" y="219"/>
                  </a:lnTo>
                  <a:lnTo>
                    <a:pt x="1429" y="219"/>
                  </a:lnTo>
                  <a:lnTo>
                    <a:pt x="1429" y="206"/>
                  </a:lnTo>
                  <a:lnTo>
                    <a:pt x="1418" y="206"/>
                  </a:lnTo>
                  <a:lnTo>
                    <a:pt x="1418" y="197"/>
                  </a:lnTo>
                  <a:lnTo>
                    <a:pt x="1410" y="197"/>
                  </a:lnTo>
                  <a:lnTo>
                    <a:pt x="1403" y="188"/>
                  </a:lnTo>
                  <a:lnTo>
                    <a:pt x="1394" y="188"/>
                  </a:lnTo>
                  <a:lnTo>
                    <a:pt x="1394" y="180"/>
                  </a:lnTo>
                  <a:lnTo>
                    <a:pt x="1372" y="180"/>
                  </a:lnTo>
                  <a:lnTo>
                    <a:pt x="1372" y="171"/>
                  </a:lnTo>
                  <a:lnTo>
                    <a:pt x="1353" y="171"/>
                  </a:lnTo>
                  <a:lnTo>
                    <a:pt x="1344" y="162"/>
                  </a:lnTo>
                  <a:lnTo>
                    <a:pt x="1322" y="162"/>
                  </a:lnTo>
                  <a:lnTo>
                    <a:pt x="1322" y="153"/>
                  </a:lnTo>
                  <a:lnTo>
                    <a:pt x="1221" y="153"/>
                  </a:lnTo>
                  <a:lnTo>
                    <a:pt x="1221" y="162"/>
                  </a:lnTo>
                  <a:lnTo>
                    <a:pt x="1190" y="162"/>
                  </a:lnTo>
                  <a:lnTo>
                    <a:pt x="1190" y="171"/>
                  </a:lnTo>
                  <a:lnTo>
                    <a:pt x="1168" y="171"/>
                  </a:lnTo>
                  <a:lnTo>
                    <a:pt x="1168" y="180"/>
                  </a:lnTo>
                  <a:lnTo>
                    <a:pt x="1159" y="180"/>
                  </a:lnTo>
                </a:path>
              </a:pathLst>
            </a:custGeom>
            <a:solidFill>
              <a:srgbClr val="E0E0E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28" name="Rectangle 15"/>
            <p:cNvSpPr>
              <a:spLocks noChangeArrowheads="1"/>
            </p:cNvSpPr>
            <p:nvPr/>
          </p:nvSpPr>
          <p:spPr bwMode="auto">
            <a:xfrm>
              <a:off x="1391" y="2378"/>
              <a:ext cx="1167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l" eaLnBrk="0" hangingPunct="0"/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Engineering design</a:t>
              </a:r>
            </a:p>
          </p:txBody>
        </p:sp>
        <p:sp>
          <p:nvSpPr>
            <p:cNvPr id="21529" name="Rectangle 16"/>
            <p:cNvSpPr>
              <a:spLocks noChangeArrowheads="1"/>
            </p:cNvSpPr>
            <p:nvPr/>
          </p:nvSpPr>
          <p:spPr bwMode="auto">
            <a:xfrm>
              <a:off x="1551" y="2567"/>
              <a:ext cx="830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l" eaLnBrk="0" hangingPunct="0"/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redundancies</a:t>
              </a:r>
            </a:p>
          </p:txBody>
        </p:sp>
        <p:sp>
          <p:nvSpPr>
            <p:cNvPr id="21530" name="Freeform 17"/>
            <p:cNvSpPr>
              <a:spLocks/>
            </p:cNvSpPr>
            <p:nvPr/>
          </p:nvSpPr>
          <p:spPr bwMode="auto">
            <a:xfrm>
              <a:off x="1990" y="1657"/>
              <a:ext cx="844" cy="659"/>
            </a:xfrm>
            <a:custGeom>
              <a:avLst/>
              <a:gdLst>
                <a:gd name="T0" fmla="*/ 655 w 844"/>
                <a:gd name="T1" fmla="*/ 94 h 659"/>
                <a:gd name="T2" fmla="*/ 641 w 844"/>
                <a:gd name="T3" fmla="*/ 76 h 659"/>
                <a:gd name="T4" fmla="*/ 628 w 844"/>
                <a:gd name="T5" fmla="*/ 65 h 659"/>
                <a:gd name="T6" fmla="*/ 613 w 844"/>
                <a:gd name="T7" fmla="*/ 43 h 659"/>
                <a:gd name="T8" fmla="*/ 593 w 844"/>
                <a:gd name="T9" fmla="*/ 32 h 659"/>
                <a:gd name="T10" fmla="*/ 560 w 844"/>
                <a:gd name="T11" fmla="*/ 15 h 659"/>
                <a:gd name="T12" fmla="*/ 450 w 844"/>
                <a:gd name="T13" fmla="*/ 0 h 659"/>
                <a:gd name="T14" fmla="*/ 409 w 844"/>
                <a:gd name="T15" fmla="*/ 22 h 659"/>
                <a:gd name="T16" fmla="*/ 380 w 844"/>
                <a:gd name="T17" fmla="*/ 32 h 659"/>
                <a:gd name="T18" fmla="*/ 354 w 844"/>
                <a:gd name="T19" fmla="*/ 59 h 659"/>
                <a:gd name="T20" fmla="*/ 336 w 844"/>
                <a:gd name="T21" fmla="*/ 76 h 659"/>
                <a:gd name="T22" fmla="*/ 319 w 844"/>
                <a:gd name="T23" fmla="*/ 90 h 659"/>
                <a:gd name="T24" fmla="*/ 295 w 844"/>
                <a:gd name="T25" fmla="*/ 105 h 659"/>
                <a:gd name="T26" fmla="*/ 224 w 844"/>
                <a:gd name="T27" fmla="*/ 116 h 659"/>
                <a:gd name="T28" fmla="*/ 202 w 844"/>
                <a:gd name="T29" fmla="*/ 140 h 659"/>
                <a:gd name="T30" fmla="*/ 194 w 844"/>
                <a:gd name="T31" fmla="*/ 206 h 659"/>
                <a:gd name="T32" fmla="*/ 117 w 844"/>
                <a:gd name="T33" fmla="*/ 210 h 659"/>
                <a:gd name="T34" fmla="*/ 82 w 844"/>
                <a:gd name="T35" fmla="*/ 223 h 659"/>
                <a:gd name="T36" fmla="*/ 62 w 844"/>
                <a:gd name="T37" fmla="*/ 243 h 659"/>
                <a:gd name="T38" fmla="*/ 46 w 844"/>
                <a:gd name="T39" fmla="*/ 256 h 659"/>
                <a:gd name="T40" fmla="*/ 29 w 844"/>
                <a:gd name="T41" fmla="*/ 274 h 659"/>
                <a:gd name="T42" fmla="*/ 18 w 844"/>
                <a:gd name="T43" fmla="*/ 300 h 659"/>
                <a:gd name="T44" fmla="*/ 0 w 844"/>
                <a:gd name="T45" fmla="*/ 344 h 659"/>
                <a:gd name="T46" fmla="*/ 11 w 844"/>
                <a:gd name="T47" fmla="*/ 458 h 659"/>
                <a:gd name="T48" fmla="*/ 35 w 844"/>
                <a:gd name="T49" fmla="*/ 485 h 659"/>
                <a:gd name="T50" fmla="*/ 55 w 844"/>
                <a:gd name="T51" fmla="*/ 511 h 659"/>
                <a:gd name="T52" fmla="*/ 71 w 844"/>
                <a:gd name="T53" fmla="*/ 531 h 659"/>
                <a:gd name="T54" fmla="*/ 99 w 844"/>
                <a:gd name="T55" fmla="*/ 542 h 659"/>
                <a:gd name="T56" fmla="*/ 150 w 844"/>
                <a:gd name="T57" fmla="*/ 564 h 659"/>
                <a:gd name="T58" fmla="*/ 248 w 844"/>
                <a:gd name="T59" fmla="*/ 548 h 659"/>
                <a:gd name="T60" fmla="*/ 266 w 844"/>
                <a:gd name="T61" fmla="*/ 575 h 659"/>
                <a:gd name="T62" fmla="*/ 275 w 844"/>
                <a:gd name="T63" fmla="*/ 599 h 659"/>
                <a:gd name="T64" fmla="*/ 295 w 844"/>
                <a:gd name="T65" fmla="*/ 625 h 659"/>
                <a:gd name="T66" fmla="*/ 319 w 844"/>
                <a:gd name="T67" fmla="*/ 636 h 659"/>
                <a:gd name="T68" fmla="*/ 356 w 844"/>
                <a:gd name="T69" fmla="*/ 658 h 659"/>
                <a:gd name="T70" fmla="*/ 450 w 844"/>
                <a:gd name="T71" fmla="*/ 643 h 659"/>
                <a:gd name="T72" fmla="*/ 468 w 844"/>
                <a:gd name="T73" fmla="*/ 625 h 659"/>
                <a:gd name="T74" fmla="*/ 490 w 844"/>
                <a:gd name="T75" fmla="*/ 599 h 659"/>
                <a:gd name="T76" fmla="*/ 505 w 844"/>
                <a:gd name="T77" fmla="*/ 581 h 659"/>
                <a:gd name="T78" fmla="*/ 521 w 844"/>
                <a:gd name="T79" fmla="*/ 575 h 659"/>
                <a:gd name="T80" fmla="*/ 543 w 844"/>
                <a:gd name="T81" fmla="*/ 586 h 659"/>
                <a:gd name="T82" fmla="*/ 571 w 844"/>
                <a:gd name="T83" fmla="*/ 608 h 659"/>
                <a:gd name="T84" fmla="*/ 685 w 844"/>
                <a:gd name="T85" fmla="*/ 619 h 659"/>
                <a:gd name="T86" fmla="*/ 725 w 844"/>
                <a:gd name="T87" fmla="*/ 599 h 659"/>
                <a:gd name="T88" fmla="*/ 762 w 844"/>
                <a:gd name="T89" fmla="*/ 586 h 659"/>
                <a:gd name="T90" fmla="*/ 773 w 844"/>
                <a:gd name="T91" fmla="*/ 568 h 659"/>
                <a:gd name="T92" fmla="*/ 802 w 844"/>
                <a:gd name="T93" fmla="*/ 548 h 659"/>
                <a:gd name="T94" fmla="*/ 811 w 844"/>
                <a:gd name="T95" fmla="*/ 531 h 659"/>
                <a:gd name="T96" fmla="*/ 832 w 844"/>
                <a:gd name="T97" fmla="*/ 491 h 659"/>
                <a:gd name="T98" fmla="*/ 843 w 844"/>
                <a:gd name="T99" fmla="*/ 390 h 659"/>
                <a:gd name="T100" fmla="*/ 826 w 844"/>
                <a:gd name="T101" fmla="*/ 351 h 659"/>
                <a:gd name="T102" fmla="*/ 811 w 844"/>
                <a:gd name="T103" fmla="*/ 314 h 659"/>
                <a:gd name="T104" fmla="*/ 811 w 844"/>
                <a:gd name="T105" fmla="*/ 300 h 659"/>
                <a:gd name="T106" fmla="*/ 824 w 844"/>
                <a:gd name="T107" fmla="*/ 283 h 659"/>
                <a:gd name="T108" fmla="*/ 837 w 844"/>
                <a:gd name="T109" fmla="*/ 256 h 659"/>
                <a:gd name="T110" fmla="*/ 837 w 844"/>
                <a:gd name="T111" fmla="*/ 177 h 659"/>
                <a:gd name="T112" fmla="*/ 824 w 844"/>
                <a:gd name="T113" fmla="*/ 155 h 659"/>
                <a:gd name="T114" fmla="*/ 811 w 844"/>
                <a:gd name="T115" fmla="*/ 133 h 659"/>
                <a:gd name="T116" fmla="*/ 784 w 844"/>
                <a:gd name="T117" fmla="*/ 123 h 659"/>
                <a:gd name="T118" fmla="*/ 756 w 844"/>
                <a:gd name="T119" fmla="*/ 105 h 659"/>
                <a:gd name="T120" fmla="*/ 668 w 844"/>
                <a:gd name="T121" fmla="*/ 116 h 65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44"/>
                <a:gd name="T184" fmla="*/ 0 h 659"/>
                <a:gd name="T185" fmla="*/ 844 w 844"/>
                <a:gd name="T186" fmla="*/ 659 h 659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44" h="659">
                  <a:moveTo>
                    <a:pt x="663" y="123"/>
                  </a:moveTo>
                  <a:lnTo>
                    <a:pt x="663" y="116"/>
                  </a:lnTo>
                  <a:lnTo>
                    <a:pt x="657" y="109"/>
                  </a:lnTo>
                  <a:lnTo>
                    <a:pt x="657" y="105"/>
                  </a:lnTo>
                  <a:lnTo>
                    <a:pt x="655" y="94"/>
                  </a:lnTo>
                  <a:lnTo>
                    <a:pt x="655" y="90"/>
                  </a:lnTo>
                  <a:lnTo>
                    <a:pt x="648" y="90"/>
                  </a:lnTo>
                  <a:lnTo>
                    <a:pt x="648" y="83"/>
                  </a:lnTo>
                  <a:lnTo>
                    <a:pt x="641" y="83"/>
                  </a:lnTo>
                  <a:lnTo>
                    <a:pt x="641" y="76"/>
                  </a:lnTo>
                  <a:lnTo>
                    <a:pt x="637" y="76"/>
                  </a:lnTo>
                  <a:lnTo>
                    <a:pt x="637" y="72"/>
                  </a:lnTo>
                  <a:lnTo>
                    <a:pt x="630" y="72"/>
                  </a:lnTo>
                  <a:lnTo>
                    <a:pt x="630" y="65"/>
                  </a:lnTo>
                  <a:lnTo>
                    <a:pt x="628" y="65"/>
                  </a:lnTo>
                  <a:lnTo>
                    <a:pt x="628" y="59"/>
                  </a:lnTo>
                  <a:lnTo>
                    <a:pt x="622" y="59"/>
                  </a:lnTo>
                  <a:lnTo>
                    <a:pt x="622" y="52"/>
                  </a:lnTo>
                  <a:lnTo>
                    <a:pt x="615" y="52"/>
                  </a:lnTo>
                  <a:lnTo>
                    <a:pt x="613" y="43"/>
                  </a:lnTo>
                  <a:lnTo>
                    <a:pt x="606" y="43"/>
                  </a:lnTo>
                  <a:lnTo>
                    <a:pt x="606" y="39"/>
                  </a:lnTo>
                  <a:lnTo>
                    <a:pt x="602" y="39"/>
                  </a:lnTo>
                  <a:lnTo>
                    <a:pt x="598" y="32"/>
                  </a:lnTo>
                  <a:lnTo>
                    <a:pt x="593" y="32"/>
                  </a:lnTo>
                  <a:lnTo>
                    <a:pt x="587" y="26"/>
                  </a:lnTo>
                  <a:lnTo>
                    <a:pt x="580" y="26"/>
                  </a:lnTo>
                  <a:lnTo>
                    <a:pt x="578" y="22"/>
                  </a:lnTo>
                  <a:lnTo>
                    <a:pt x="567" y="22"/>
                  </a:lnTo>
                  <a:lnTo>
                    <a:pt x="560" y="15"/>
                  </a:lnTo>
                  <a:lnTo>
                    <a:pt x="549" y="15"/>
                  </a:lnTo>
                  <a:lnTo>
                    <a:pt x="543" y="8"/>
                  </a:lnTo>
                  <a:lnTo>
                    <a:pt x="525" y="8"/>
                  </a:lnTo>
                  <a:lnTo>
                    <a:pt x="521" y="0"/>
                  </a:lnTo>
                  <a:lnTo>
                    <a:pt x="450" y="0"/>
                  </a:lnTo>
                  <a:lnTo>
                    <a:pt x="450" y="8"/>
                  </a:lnTo>
                  <a:lnTo>
                    <a:pt x="428" y="8"/>
                  </a:lnTo>
                  <a:lnTo>
                    <a:pt x="424" y="15"/>
                  </a:lnTo>
                  <a:lnTo>
                    <a:pt x="409" y="15"/>
                  </a:lnTo>
                  <a:lnTo>
                    <a:pt x="409" y="22"/>
                  </a:lnTo>
                  <a:lnTo>
                    <a:pt x="398" y="22"/>
                  </a:lnTo>
                  <a:lnTo>
                    <a:pt x="391" y="26"/>
                  </a:lnTo>
                  <a:lnTo>
                    <a:pt x="389" y="26"/>
                  </a:lnTo>
                  <a:lnTo>
                    <a:pt x="382" y="32"/>
                  </a:lnTo>
                  <a:lnTo>
                    <a:pt x="380" y="32"/>
                  </a:lnTo>
                  <a:lnTo>
                    <a:pt x="380" y="39"/>
                  </a:lnTo>
                  <a:lnTo>
                    <a:pt x="367" y="39"/>
                  </a:lnTo>
                  <a:lnTo>
                    <a:pt x="367" y="43"/>
                  </a:lnTo>
                  <a:lnTo>
                    <a:pt x="363" y="43"/>
                  </a:lnTo>
                  <a:lnTo>
                    <a:pt x="354" y="59"/>
                  </a:lnTo>
                  <a:lnTo>
                    <a:pt x="347" y="59"/>
                  </a:lnTo>
                  <a:lnTo>
                    <a:pt x="347" y="65"/>
                  </a:lnTo>
                  <a:lnTo>
                    <a:pt x="341" y="65"/>
                  </a:lnTo>
                  <a:lnTo>
                    <a:pt x="336" y="72"/>
                  </a:lnTo>
                  <a:lnTo>
                    <a:pt x="336" y="76"/>
                  </a:lnTo>
                  <a:lnTo>
                    <a:pt x="330" y="76"/>
                  </a:lnTo>
                  <a:lnTo>
                    <a:pt x="330" y="83"/>
                  </a:lnTo>
                  <a:lnTo>
                    <a:pt x="323" y="83"/>
                  </a:lnTo>
                  <a:lnTo>
                    <a:pt x="323" y="90"/>
                  </a:lnTo>
                  <a:lnTo>
                    <a:pt x="319" y="90"/>
                  </a:lnTo>
                  <a:lnTo>
                    <a:pt x="319" y="105"/>
                  </a:lnTo>
                  <a:lnTo>
                    <a:pt x="316" y="105"/>
                  </a:lnTo>
                  <a:lnTo>
                    <a:pt x="316" y="109"/>
                  </a:lnTo>
                  <a:lnTo>
                    <a:pt x="301" y="109"/>
                  </a:lnTo>
                  <a:lnTo>
                    <a:pt x="295" y="105"/>
                  </a:lnTo>
                  <a:lnTo>
                    <a:pt x="255" y="105"/>
                  </a:lnTo>
                  <a:lnTo>
                    <a:pt x="248" y="109"/>
                  </a:lnTo>
                  <a:lnTo>
                    <a:pt x="237" y="109"/>
                  </a:lnTo>
                  <a:lnTo>
                    <a:pt x="237" y="116"/>
                  </a:lnTo>
                  <a:lnTo>
                    <a:pt x="224" y="116"/>
                  </a:lnTo>
                  <a:lnTo>
                    <a:pt x="224" y="123"/>
                  </a:lnTo>
                  <a:lnTo>
                    <a:pt x="220" y="123"/>
                  </a:lnTo>
                  <a:lnTo>
                    <a:pt x="220" y="127"/>
                  </a:lnTo>
                  <a:lnTo>
                    <a:pt x="213" y="127"/>
                  </a:lnTo>
                  <a:lnTo>
                    <a:pt x="202" y="140"/>
                  </a:lnTo>
                  <a:lnTo>
                    <a:pt x="202" y="149"/>
                  </a:lnTo>
                  <a:lnTo>
                    <a:pt x="198" y="149"/>
                  </a:lnTo>
                  <a:lnTo>
                    <a:pt x="198" y="160"/>
                  </a:lnTo>
                  <a:lnTo>
                    <a:pt x="194" y="160"/>
                  </a:lnTo>
                  <a:lnTo>
                    <a:pt x="194" y="206"/>
                  </a:lnTo>
                  <a:lnTo>
                    <a:pt x="194" y="199"/>
                  </a:lnTo>
                  <a:lnTo>
                    <a:pt x="150" y="199"/>
                  </a:lnTo>
                  <a:lnTo>
                    <a:pt x="143" y="206"/>
                  </a:lnTo>
                  <a:lnTo>
                    <a:pt x="123" y="206"/>
                  </a:lnTo>
                  <a:lnTo>
                    <a:pt x="117" y="210"/>
                  </a:lnTo>
                  <a:lnTo>
                    <a:pt x="106" y="210"/>
                  </a:lnTo>
                  <a:lnTo>
                    <a:pt x="99" y="217"/>
                  </a:lnTo>
                  <a:lnTo>
                    <a:pt x="90" y="217"/>
                  </a:lnTo>
                  <a:lnTo>
                    <a:pt x="90" y="223"/>
                  </a:lnTo>
                  <a:lnTo>
                    <a:pt x="82" y="223"/>
                  </a:lnTo>
                  <a:lnTo>
                    <a:pt x="82" y="230"/>
                  </a:lnTo>
                  <a:lnTo>
                    <a:pt x="77" y="230"/>
                  </a:lnTo>
                  <a:lnTo>
                    <a:pt x="71" y="239"/>
                  </a:lnTo>
                  <a:lnTo>
                    <a:pt x="68" y="239"/>
                  </a:lnTo>
                  <a:lnTo>
                    <a:pt x="62" y="243"/>
                  </a:lnTo>
                  <a:lnTo>
                    <a:pt x="55" y="243"/>
                  </a:lnTo>
                  <a:lnTo>
                    <a:pt x="55" y="250"/>
                  </a:lnTo>
                  <a:lnTo>
                    <a:pt x="53" y="250"/>
                  </a:lnTo>
                  <a:lnTo>
                    <a:pt x="53" y="256"/>
                  </a:lnTo>
                  <a:lnTo>
                    <a:pt x="46" y="256"/>
                  </a:lnTo>
                  <a:lnTo>
                    <a:pt x="46" y="261"/>
                  </a:lnTo>
                  <a:lnTo>
                    <a:pt x="42" y="261"/>
                  </a:lnTo>
                  <a:lnTo>
                    <a:pt x="42" y="267"/>
                  </a:lnTo>
                  <a:lnTo>
                    <a:pt x="35" y="267"/>
                  </a:lnTo>
                  <a:lnTo>
                    <a:pt x="29" y="274"/>
                  </a:lnTo>
                  <a:lnTo>
                    <a:pt x="29" y="283"/>
                  </a:lnTo>
                  <a:lnTo>
                    <a:pt x="24" y="283"/>
                  </a:lnTo>
                  <a:lnTo>
                    <a:pt x="24" y="289"/>
                  </a:lnTo>
                  <a:lnTo>
                    <a:pt x="18" y="289"/>
                  </a:lnTo>
                  <a:lnTo>
                    <a:pt x="18" y="300"/>
                  </a:lnTo>
                  <a:lnTo>
                    <a:pt x="11" y="300"/>
                  </a:lnTo>
                  <a:lnTo>
                    <a:pt x="11" y="324"/>
                  </a:lnTo>
                  <a:lnTo>
                    <a:pt x="7" y="324"/>
                  </a:lnTo>
                  <a:lnTo>
                    <a:pt x="7" y="344"/>
                  </a:lnTo>
                  <a:lnTo>
                    <a:pt x="0" y="344"/>
                  </a:lnTo>
                  <a:lnTo>
                    <a:pt x="0" y="408"/>
                  </a:lnTo>
                  <a:lnTo>
                    <a:pt x="7" y="414"/>
                  </a:lnTo>
                  <a:lnTo>
                    <a:pt x="7" y="434"/>
                  </a:lnTo>
                  <a:lnTo>
                    <a:pt x="11" y="441"/>
                  </a:lnTo>
                  <a:lnTo>
                    <a:pt x="11" y="458"/>
                  </a:lnTo>
                  <a:lnTo>
                    <a:pt x="24" y="474"/>
                  </a:lnTo>
                  <a:lnTo>
                    <a:pt x="24" y="480"/>
                  </a:lnTo>
                  <a:lnTo>
                    <a:pt x="29" y="480"/>
                  </a:lnTo>
                  <a:lnTo>
                    <a:pt x="29" y="485"/>
                  </a:lnTo>
                  <a:lnTo>
                    <a:pt x="35" y="485"/>
                  </a:lnTo>
                  <a:lnTo>
                    <a:pt x="35" y="491"/>
                  </a:lnTo>
                  <a:lnTo>
                    <a:pt x="46" y="502"/>
                  </a:lnTo>
                  <a:lnTo>
                    <a:pt x="53" y="502"/>
                  </a:lnTo>
                  <a:lnTo>
                    <a:pt x="53" y="511"/>
                  </a:lnTo>
                  <a:lnTo>
                    <a:pt x="55" y="511"/>
                  </a:lnTo>
                  <a:lnTo>
                    <a:pt x="55" y="518"/>
                  </a:lnTo>
                  <a:lnTo>
                    <a:pt x="62" y="518"/>
                  </a:lnTo>
                  <a:lnTo>
                    <a:pt x="68" y="524"/>
                  </a:lnTo>
                  <a:lnTo>
                    <a:pt x="71" y="524"/>
                  </a:lnTo>
                  <a:lnTo>
                    <a:pt x="71" y="531"/>
                  </a:lnTo>
                  <a:lnTo>
                    <a:pt x="82" y="531"/>
                  </a:lnTo>
                  <a:lnTo>
                    <a:pt x="82" y="535"/>
                  </a:lnTo>
                  <a:lnTo>
                    <a:pt x="90" y="535"/>
                  </a:lnTo>
                  <a:lnTo>
                    <a:pt x="90" y="542"/>
                  </a:lnTo>
                  <a:lnTo>
                    <a:pt x="99" y="542"/>
                  </a:lnTo>
                  <a:lnTo>
                    <a:pt x="106" y="548"/>
                  </a:lnTo>
                  <a:lnTo>
                    <a:pt x="117" y="548"/>
                  </a:lnTo>
                  <a:lnTo>
                    <a:pt x="123" y="553"/>
                  </a:lnTo>
                  <a:lnTo>
                    <a:pt x="143" y="553"/>
                  </a:lnTo>
                  <a:lnTo>
                    <a:pt x="150" y="564"/>
                  </a:lnTo>
                  <a:lnTo>
                    <a:pt x="207" y="564"/>
                  </a:lnTo>
                  <a:lnTo>
                    <a:pt x="213" y="553"/>
                  </a:lnTo>
                  <a:lnTo>
                    <a:pt x="237" y="553"/>
                  </a:lnTo>
                  <a:lnTo>
                    <a:pt x="242" y="548"/>
                  </a:lnTo>
                  <a:lnTo>
                    <a:pt x="248" y="548"/>
                  </a:lnTo>
                  <a:lnTo>
                    <a:pt x="255" y="542"/>
                  </a:lnTo>
                  <a:lnTo>
                    <a:pt x="255" y="553"/>
                  </a:lnTo>
                  <a:lnTo>
                    <a:pt x="259" y="553"/>
                  </a:lnTo>
                  <a:lnTo>
                    <a:pt x="259" y="575"/>
                  </a:lnTo>
                  <a:lnTo>
                    <a:pt x="266" y="575"/>
                  </a:lnTo>
                  <a:lnTo>
                    <a:pt x="266" y="581"/>
                  </a:lnTo>
                  <a:lnTo>
                    <a:pt x="273" y="586"/>
                  </a:lnTo>
                  <a:lnTo>
                    <a:pt x="273" y="592"/>
                  </a:lnTo>
                  <a:lnTo>
                    <a:pt x="275" y="592"/>
                  </a:lnTo>
                  <a:lnTo>
                    <a:pt x="275" y="599"/>
                  </a:lnTo>
                  <a:lnTo>
                    <a:pt x="281" y="599"/>
                  </a:lnTo>
                  <a:lnTo>
                    <a:pt x="281" y="608"/>
                  </a:lnTo>
                  <a:lnTo>
                    <a:pt x="290" y="619"/>
                  </a:lnTo>
                  <a:lnTo>
                    <a:pt x="295" y="619"/>
                  </a:lnTo>
                  <a:lnTo>
                    <a:pt x="295" y="625"/>
                  </a:lnTo>
                  <a:lnTo>
                    <a:pt x="301" y="625"/>
                  </a:lnTo>
                  <a:lnTo>
                    <a:pt x="301" y="632"/>
                  </a:lnTo>
                  <a:lnTo>
                    <a:pt x="312" y="632"/>
                  </a:lnTo>
                  <a:lnTo>
                    <a:pt x="312" y="636"/>
                  </a:lnTo>
                  <a:lnTo>
                    <a:pt x="319" y="636"/>
                  </a:lnTo>
                  <a:lnTo>
                    <a:pt x="319" y="643"/>
                  </a:lnTo>
                  <a:lnTo>
                    <a:pt x="330" y="643"/>
                  </a:lnTo>
                  <a:lnTo>
                    <a:pt x="336" y="652"/>
                  </a:lnTo>
                  <a:lnTo>
                    <a:pt x="354" y="652"/>
                  </a:lnTo>
                  <a:lnTo>
                    <a:pt x="356" y="658"/>
                  </a:lnTo>
                  <a:lnTo>
                    <a:pt x="411" y="658"/>
                  </a:lnTo>
                  <a:lnTo>
                    <a:pt x="417" y="652"/>
                  </a:lnTo>
                  <a:lnTo>
                    <a:pt x="433" y="652"/>
                  </a:lnTo>
                  <a:lnTo>
                    <a:pt x="437" y="643"/>
                  </a:lnTo>
                  <a:lnTo>
                    <a:pt x="450" y="643"/>
                  </a:lnTo>
                  <a:lnTo>
                    <a:pt x="450" y="636"/>
                  </a:lnTo>
                  <a:lnTo>
                    <a:pt x="461" y="636"/>
                  </a:lnTo>
                  <a:lnTo>
                    <a:pt x="461" y="632"/>
                  </a:lnTo>
                  <a:lnTo>
                    <a:pt x="468" y="632"/>
                  </a:lnTo>
                  <a:lnTo>
                    <a:pt x="468" y="625"/>
                  </a:lnTo>
                  <a:lnTo>
                    <a:pt x="472" y="625"/>
                  </a:lnTo>
                  <a:lnTo>
                    <a:pt x="472" y="619"/>
                  </a:lnTo>
                  <a:lnTo>
                    <a:pt x="479" y="619"/>
                  </a:lnTo>
                  <a:lnTo>
                    <a:pt x="490" y="608"/>
                  </a:lnTo>
                  <a:lnTo>
                    <a:pt x="490" y="599"/>
                  </a:lnTo>
                  <a:lnTo>
                    <a:pt x="497" y="599"/>
                  </a:lnTo>
                  <a:lnTo>
                    <a:pt x="497" y="592"/>
                  </a:lnTo>
                  <a:lnTo>
                    <a:pt x="499" y="592"/>
                  </a:lnTo>
                  <a:lnTo>
                    <a:pt x="499" y="586"/>
                  </a:lnTo>
                  <a:lnTo>
                    <a:pt x="505" y="581"/>
                  </a:lnTo>
                  <a:lnTo>
                    <a:pt x="505" y="575"/>
                  </a:lnTo>
                  <a:lnTo>
                    <a:pt x="512" y="575"/>
                  </a:lnTo>
                  <a:lnTo>
                    <a:pt x="512" y="568"/>
                  </a:lnTo>
                  <a:lnTo>
                    <a:pt x="521" y="568"/>
                  </a:lnTo>
                  <a:lnTo>
                    <a:pt x="521" y="575"/>
                  </a:lnTo>
                  <a:lnTo>
                    <a:pt x="525" y="575"/>
                  </a:lnTo>
                  <a:lnTo>
                    <a:pt x="532" y="581"/>
                  </a:lnTo>
                  <a:lnTo>
                    <a:pt x="536" y="581"/>
                  </a:lnTo>
                  <a:lnTo>
                    <a:pt x="536" y="586"/>
                  </a:lnTo>
                  <a:lnTo>
                    <a:pt x="543" y="586"/>
                  </a:lnTo>
                  <a:lnTo>
                    <a:pt x="543" y="592"/>
                  </a:lnTo>
                  <a:lnTo>
                    <a:pt x="554" y="592"/>
                  </a:lnTo>
                  <a:lnTo>
                    <a:pt x="560" y="599"/>
                  </a:lnTo>
                  <a:lnTo>
                    <a:pt x="571" y="599"/>
                  </a:lnTo>
                  <a:lnTo>
                    <a:pt x="571" y="608"/>
                  </a:lnTo>
                  <a:lnTo>
                    <a:pt x="587" y="608"/>
                  </a:lnTo>
                  <a:lnTo>
                    <a:pt x="587" y="614"/>
                  </a:lnTo>
                  <a:lnTo>
                    <a:pt x="613" y="614"/>
                  </a:lnTo>
                  <a:lnTo>
                    <a:pt x="613" y="619"/>
                  </a:lnTo>
                  <a:lnTo>
                    <a:pt x="685" y="619"/>
                  </a:lnTo>
                  <a:lnTo>
                    <a:pt x="685" y="614"/>
                  </a:lnTo>
                  <a:lnTo>
                    <a:pt x="710" y="614"/>
                  </a:lnTo>
                  <a:lnTo>
                    <a:pt x="710" y="608"/>
                  </a:lnTo>
                  <a:lnTo>
                    <a:pt x="725" y="608"/>
                  </a:lnTo>
                  <a:lnTo>
                    <a:pt x="725" y="599"/>
                  </a:lnTo>
                  <a:lnTo>
                    <a:pt x="736" y="599"/>
                  </a:lnTo>
                  <a:lnTo>
                    <a:pt x="738" y="592"/>
                  </a:lnTo>
                  <a:lnTo>
                    <a:pt x="749" y="592"/>
                  </a:lnTo>
                  <a:lnTo>
                    <a:pt x="749" y="586"/>
                  </a:lnTo>
                  <a:lnTo>
                    <a:pt x="762" y="586"/>
                  </a:lnTo>
                  <a:lnTo>
                    <a:pt x="762" y="581"/>
                  </a:lnTo>
                  <a:lnTo>
                    <a:pt x="767" y="581"/>
                  </a:lnTo>
                  <a:lnTo>
                    <a:pt x="767" y="575"/>
                  </a:lnTo>
                  <a:lnTo>
                    <a:pt x="773" y="575"/>
                  </a:lnTo>
                  <a:lnTo>
                    <a:pt x="773" y="568"/>
                  </a:lnTo>
                  <a:lnTo>
                    <a:pt x="780" y="568"/>
                  </a:lnTo>
                  <a:lnTo>
                    <a:pt x="791" y="553"/>
                  </a:lnTo>
                  <a:lnTo>
                    <a:pt x="797" y="553"/>
                  </a:lnTo>
                  <a:lnTo>
                    <a:pt x="797" y="548"/>
                  </a:lnTo>
                  <a:lnTo>
                    <a:pt x="802" y="548"/>
                  </a:lnTo>
                  <a:lnTo>
                    <a:pt x="802" y="542"/>
                  </a:lnTo>
                  <a:lnTo>
                    <a:pt x="806" y="542"/>
                  </a:lnTo>
                  <a:lnTo>
                    <a:pt x="806" y="535"/>
                  </a:lnTo>
                  <a:lnTo>
                    <a:pt x="811" y="535"/>
                  </a:lnTo>
                  <a:lnTo>
                    <a:pt x="811" y="531"/>
                  </a:lnTo>
                  <a:lnTo>
                    <a:pt x="824" y="518"/>
                  </a:lnTo>
                  <a:lnTo>
                    <a:pt x="824" y="511"/>
                  </a:lnTo>
                  <a:lnTo>
                    <a:pt x="826" y="502"/>
                  </a:lnTo>
                  <a:lnTo>
                    <a:pt x="826" y="498"/>
                  </a:lnTo>
                  <a:lnTo>
                    <a:pt x="832" y="491"/>
                  </a:lnTo>
                  <a:lnTo>
                    <a:pt x="832" y="485"/>
                  </a:lnTo>
                  <a:lnTo>
                    <a:pt x="837" y="480"/>
                  </a:lnTo>
                  <a:lnTo>
                    <a:pt x="837" y="458"/>
                  </a:lnTo>
                  <a:lnTo>
                    <a:pt x="843" y="458"/>
                  </a:lnTo>
                  <a:lnTo>
                    <a:pt x="843" y="390"/>
                  </a:lnTo>
                  <a:lnTo>
                    <a:pt x="837" y="390"/>
                  </a:lnTo>
                  <a:lnTo>
                    <a:pt x="837" y="368"/>
                  </a:lnTo>
                  <a:lnTo>
                    <a:pt x="832" y="364"/>
                  </a:lnTo>
                  <a:lnTo>
                    <a:pt x="832" y="357"/>
                  </a:lnTo>
                  <a:lnTo>
                    <a:pt x="826" y="351"/>
                  </a:lnTo>
                  <a:lnTo>
                    <a:pt x="826" y="344"/>
                  </a:lnTo>
                  <a:lnTo>
                    <a:pt x="824" y="340"/>
                  </a:lnTo>
                  <a:lnTo>
                    <a:pt x="824" y="333"/>
                  </a:lnTo>
                  <a:lnTo>
                    <a:pt x="811" y="318"/>
                  </a:lnTo>
                  <a:lnTo>
                    <a:pt x="811" y="314"/>
                  </a:lnTo>
                  <a:lnTo>
                    <a:pt x="806" y="314"/>
                  </a:lnTo>
                  <a:lnTo>
                    <a:pt x="802" y="307"/>
                  </a:lnTo>
                  <a:lnTo>
                    <a:pt x="806" y="307"/>
                  </a:lnTo>
                  <a:lnTo>
                    <a:pt x="806" y="300"/>
                  </a:lnTo>
                  <a:lnTo>
                    <a:pt x="811" y="300"/>
                  </a:lnTo>
                  <a:lnTo>
                    <a:pt x="811" y="294"/>
                  </a:lnTo>
                  <a:lnTo>
                    <a:pt x="817" y="294"/>
                  </a:lnTo>
                  <a:lnTo>
                    <a:pt x="817" y="289"/>
                  </a:lnTo>
                  <a:lnTo>
                    <a:pt x="824" y="289"/>
                  </a:lnTo>
                  <a:lnTo>
                    <a:pt x="824" y="283"/>
                  </a:lnTo>
                  <a:lnTo>
                    <a:pt x="826" y="283"/>
                  </a:lnTo>
                  <a:lnTo>
                    <a:pt x="826" y="267"/>
                  </a:lnTo>
                  <a:lnTo>
                    <a:pt x="832" y="267"/>
                  </a:lnTo>
                  <a:lnTo>
                    <a:pt x="832" y="261"/>
                  </a:lnTo>
                  <a:lnTo>
                    <a:pt x="837" y="256"/>
                  </a:lnTo>
                  <a:lnTo>
                    <a:pt x="837" y="243"/>
                  </a:lnTo>
                  <a:lnTo>
                    <a:pt x="843" y="243"/>
                  </a:lnTo>
                  <a:lnTo>
                    <a:pt x="843" y="193"/>
                  </a:lnTo>
                  <a:lnTo>
                    <a:pt x="837" y="193"/>
                  </a:lnTo>
                  <a:lnTo>
                    <a:pt x="837" y="177"/>
                  </a:lnTo>
                  <a:lnTo>
                    <a:pt x="832" y="173"/>
                  </a:lnTo>
                  <a:lnTo>
                    <a:pt x="832" y="166"/>
                  </a:lnTo>
                  <a:lnTo>
                    <a:pt x="826" y="160"/>
                  </a:lnTo>
                  <a:lnTo>
                    <a:pt x="826" y="155"/>
                  </a:lnTo>
                  <a:lnTo>
                    <a:pt x="824" y="155"/>
                  </a:lnTo>
                  <a:lnTo>
                    <a:pt x="824" y="149"/>
                  </a:lnTo>
                  <a:lnTo>
                    <a:pt x="817" y="149"/>
                  </a:lnTo>
                  <a:lnTo>
                    <a:pt x="817" y="140"/>
                  </a:lnTo>
                  <a:lnTo>
                    <a:pt x="811" y="140"/>
                  </a:lnTo>
                  <a:lnTo>
                    <a:pt x="811" y="133"/>
                  </a:lnTo>
                  <a:lnTo>
                    <a:pt x="806" y="133"/>
                  </a:lnTo>
                  <a:lnTo>
                    <a:pt x="802" y="127"/>
                  </a:lnTo>
                  <a:lnTo>
                    <a:pt x="797" y="127"/>
                  </a:lnTo>
                  <a:lnTo>
                    <a:pt x="797" y="123"/>
                  </a:lnTo>
                  <a:lnTo>
                    <a:pt x="784" y="123"/>
                  </a:lnTo>
                  <a:lnTo>
                    <a:pt x="784" y="116"/>
                  </a:lnTo>
                  <a:lnTo>
                    <a:pt x="773" y="116"/>
                  </a:lnTo>
                  <a:lnTo>
                    <a:pt x="767" y="109"/>
                  </a:lnTo>
                  <a:lnTo>
                    <a:pt x="756" y="109"/>
                  </a:lnTo>
                  <a:lnTo>
                    <a:pt x="756" y="105"/>
                  </a:lnTo>
                  <a:lnTo>
                    <a:pt x="699" y="105"/>
                  </a:lnTo>
                  <a:lnTo>
                    <a:pt x="699" y="109"/>
                  </a:lnTo>
                  <a:lnTo>
                    <a:pt x="681" y="109"/>
                  </a:lnTo>
                  <a:lnTo>
                    <a:pt x="681" y="116"/>
                  </a:lnTo>
                  <a:lnTo>
                    <a:pt x="668" y="116"/>
                  </a:lnTo>
                  <a:lnTo>
                    <a:pt x="668" y="123"/>
                  </a:lnTo>
                  <a:lnTo>
                    <a:pt x="663" y="123"/>
                  </a:lnTo>
                </a:path>
              </a:pathLst>
            </a:custGeom>
            <a:solidFill>
              <a:srgbClr val="E0E0E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31" name="Rectangle 18"/>
            <p:cNvSpPr>
              <a:spLocks noChangeArrowheads="1"/>
            </p:cNvSpPr>
            <p:nvPr/>
          </p:nvSpPr>
          <p:spPr bwMode="auto">
            <a:xfrm>
              <a:off x="2155" y="1770"/>
              <a:ext cx="521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l" eaLnBrk="0" hangingPunct="0"/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Vendor</a:t>
              </a:r>
            </a:p>
          </p:txBody>
        </p:sp>
        <p:sp>
          <p:nvSpPr>
            <p:cNvPr id="21532" name="Rectangle 19"/>
            <p:cNvSpPr>
              <a:spLocks noChangeArrowheads="1"/>
            </p:cNvSpPr>
            <p:nvPr/>
          </p:nvSpPr>
          <p:spPr bwMode="auto">
            <a:xfrm>
              <a:off x="1988" y="1959"/>
              <a:ext cx="861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l" eaLnBrk="0" hangingPunct="0"/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delinquencies</a:t>
              </a:r>
            </a:p>
          </p:txBody>
        </p:sp>
        <p:sp>
          <p:nvSpPr>
            <p:cNvPr id="21533" name="Freeform 20"/>
            <p:cNvSpPr>
              <a:spLocks/>
            </p:cNvSpPr>
            <p:nvPr/>
          </p:nvSpPr>
          <p:spPr bwMode="auto">
            <a:xfrm>
              <a:off x="1169" y="1529"/>
              <a:ext cx="844" cy="660"/>
            </a:xfrm>
            <a:custGeom>
              <a:avLst/>
              <a:gdLst>
                <a:gd name="T0" fmla="*/ 654 w 844"/>
                <a:gd name="T1" fmla="*/ 95 h 660"/>
                <a:gd name="T2" fmla="*/ 641 w 844"/>
                <a:gd name="T3" fmla="*/ 77 h 660"/>
                <a:gd name="T4" fmla="*/ 628 w 844"/>
                <a:gd name="T5" fmla="*/ 66 h 660"/>
                <a:gd name="T6" fmla="*/ 613 w 844"/>
                <a:gd name="T7" fmla="*/ 44 h 660"/>
                <a:gd name="T8" fmla="*/ 593 w 844"/>
                <a:gd name="T9" fmla="*/ 33 h 660"/>
                <a:gd name="T10" fmla="*/ 560 w 844"/>
                <a:gd name="T11" fmla="*/ 16 h 660"/>
                <a:gd name="T12" fmla="*/ 450 w 844"/>
                <a:gd name="T13" fmla="*/ 0 h 660"/>
                <a:gd name="T14" fmla="*/ 408 w 844"/>
                <a:gd name="T15" fmla="*/ 22 h 660"/>
                <a:gd name="T16" fmla="*/ 380 w 844"/>
                <a:gd name="T17" fmla="*/ 33 h 660"/>
                <a:gd name="T18" fmla="*/ 354 w 844"/>
                <a:gd name="T19" fmla="*/ 60 h 660"/>
                <a:gd name="T20" fmla="*/ 336 w 844"/>
                <a:gd name="T21" fmla="*/ 77 h 660"/>
                <a:gd name="T22" fmla="*/ 318 w 844"/>
                <a:gd name="T23" fmla="*/ 90 h 660"/>
                <a:gd name="T24" fmla="*/ 294 w 844"/>
                <a:gd name="T25" fmla="*/ 106 h 660"/>
                <a:gd name="T26" fmla="*/ 224 w 844"/>
                <a:gd name="T27" fmla="*/ 117 h 660"/>
                <a:gd name="T28" fmla="*/ 202 w 844"/>
                <a:gd name="T29" fmla="*/ 141 h 660"/>
                <a:gd name="T30" fmla="*/ 193 w 844"/>
                <a:gd name="T31" fmla="*/ 207 h 660"/>
                <a:gd name="T32" fmla="*/ 116 w 844"/>
                <a:gd name="T33" fmla="*/ 211 h 660"/>
                <a:gd name="T34" fmla="*/ 81 w 844"/>
                <a:gd name="T35" fmla="*/ 224 h 660"/>
                <a:gd name="T36" fmla="*/ 62 w 844"/>
                <a:gd name="T37" fmla="*/ 244 h 660"/>
                <a:gd name="T38" fmla="*/ 46 w 844"/>
                <a:gd name="T39" fmla="*/ 257 h 660"/>
                <a:gd name="T40" fmla="*/ 29 w 844"/>
                <a:gd name="T41" fmla="*/ 275 h 660"/>
                <a:gd name="T42" fmla="*/ 18 w 844"/>
                <a:gd name="T43" fmla="*/ 301 h 660"/>
                <a:gd name="T44" fmla="*/ 0 w 844"/>
                <a:gd name="T45" fmla="*/ 345 h 660"/>
                <a:gd name="T46" fmla="*/ 11 w 844"/>
                <a:gd name="T47" fmla="*/ 459 h 660"/>
                <a:gd name="T48" fmla="*/ 35 w 844"/>
                <a:gd name="T49" fmla="*/ 485 h 660"/>
                <a:gd name="T50" fmla="*/ 55 w 844"/>
                <a:gd name="T51" fmla="*/ 512 h 660"/>
                <a:gd name="T52" fmla="*/ 70 w 844"/>
                <a:gd name="T53" fmla="*/ 532 h 660"/>
                <a:gd name="T54" fmla="*/ 99 w 844"/>
                <a:gd name="T55" fmla="*/ 542 h 660"/>
                <a:gd name="T56" fmla="*/ 149 w 844"/>
                <a:gd name="T57" fmla="*/ 564 h 660"/>
                <a:gd name="T58" fmla="*/ 248 w 844"/>
                <a:gd name="T59" fmla="*/ 549 h 660"/>
                <a:gd name="T60" fmla="*/ 266 w 844"/>
                <a:gd name="T61" fmla="*/ 575 h 660"/>
                <a:gd name="T62" fmla="*/ 275 w 844"/>
                <a:gd name="T63" fmla="*/ 600 h 660"/>
                <a:gd name="T64" fmla="*/ 294 w 844"/>
                <a:gd name="T65" fmla="*/ 626 h 660"/>
                <a:gd name="T66" fmla="*/ 318 w 844"/>
                <a:gd name="T67" fmla="*/ 637 h 660"/>
                <a:gd name="T68" fmla="*/ 356 w 844"/>
                <a:gd name="T69" fmla="*/ 659 h 660"/>
                <a:gd name="T70" fmla="*/ 450 w 844"/>
                <a:gd name="T71" fmla="*/ 643 h 660"/>
                <a:gd name="T72" fmla="*/ 468 w 844"/>
                <a:gd name="T73" fmla="*/ 626 h 660"/>
                <a:gd name="T74" fmla="*/ 490 w 844"/>
                <a:gd name="T75" fmla="*/ 600 h 660"/>
                <a:gd name="T76" fmla="*/ 505 w 844"/>
                <a:gd name="T77" fmla="*/ 582 h 660"/>
                <a:gd name="T78" fmla="*/ 520 w 844"/>
                <a:gd name="T79" fmla="*/ 575 h 660"/>
                <a:gd name="T80" fmla="*/ 542 w 844"/>
                <a:gd name="T81" fmla="*/ 586 h 660"/>
                <a:gd name="T82" fmla="*/ 571 w 844"/>
                <a:gd name="T83" fmla="*/ 608 h 660"/>
                <a:gd name="T84" fmla="*/ 685 w 844"/>
                <a:gd name="T85" fmla="*/ 619 h 660"/>
                <a:gd name="T86" fmla="*/ 725 w 844"/>
                <a:gd name="T87" fmla="*/ 600 h 660"/>
                <a:gd name="T88" fmla="*/ 762 w 844"/>
                <a:gd name="T89" fmla="*/ 586 h 660"/>
                <a:gd name="T90" fmla="*/ 773 w 844"/>
                <a:gd name="T91" fmla="*/ 569 h 660"/>
                <a:gd name="T92" fmla="*/ 802 w 844"/>
                <a:gd name="T93" fmla="*/ 549 h 660"/>
                <a:gd name="T94" fmla="*/ 810 w 844"/>
                <a:gd name="T95" fmla="*/ 532 h 660"/>
                <a:gd name="T96" fmla="*/ 832 w 844"/>
                <a:gd name="T97" fmla="*/ 492 h 660"/>
                <a:gd name="T98" fmla="*/ 843 w 844"/>
                <a:gd name="T99" fmla="*/ 391 h 660"/>
                <a:gd name="T100" fmla="*/ 826 w 844"/>
                <a:gd name="T101" fmla="*/ 351 h 660"/>
                <a:gd name="T102" fmla="*/ 810 w 844"/>
                <a:gd name="T103" fmla="*/ 314 h 660"/>
                <a:gd name="T104" fmla="*/ 810 w 844"/>
                <a:gd name="T105" fmla="*/ 301 h 660"/>
                <a:gd name="T106" fmla="*/ 823 w 844"/>
                <a:gd name="T107" fmla="*/ 283 h 660"/>
                <a:gd name="T108" fmla="*/ 837 w 844"/>
                <a:gd name="T109" fmla="*/ 257 h 660"/>
                <a:gd name="T110" fmla="*/ 837 w 844"/>
                <a:gd name="T111" fmla="*/ 178 h 660"/>
                <a:gd name="T112" fmla="*/ 823 w 844"/>
                <a:gd name="T113" fmla="*/ 156 h 660"/>
                <a:gd name="T114" fmla="*/ 810 w 844"/>
                <a:gd name="T115" fmla="*/ 134 h 660"/>
                <a:gd name="T116" fmla="*/ 784 w 844"/>
                <a:gd name="T117" fmla="*/ 123 h 660"/>
                <a:gd name="T118" fmla="*/ 755 w 844"/>
                <a:gd name="T119" fmla="*/ 106 h 660"/>
                <a:gd name="T120" fmla="*/ 668 w 844"/>
                <a:gd name="T121" fmla="*/ 117 h 66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44"/>
                <a:gd name="T184" fmla="*/ 0 h 660"/>
                <a:gd name="T185" fmla="*/ 844 w 844"/>
                <a:gd name="T186" fmla="*/ 660 h 66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44" h="660">
                  <a:moveTo>
                    <a:pt x="663" y="123"/>
                  </a:moveTo>
                  <a:lnTo>
                    <a:pt x="663" y="117"/>
                  </a:lnTo>
                  <a:lnTo>
                    <a:pt x="657" y="110"/>
                  </a:lnTo>
                  <a:lnTo>
                    <a:pt x="657" y="106"/>
                  </a:lnTo>
                  <a:lnTo>
                    <a:pt x="654" y="95"/>
                  </a:lnTo>
                  <a:lnTo>
                    <a:pt x="654" y="90"/>
                  </a:lnTo>
                  <a:lnTo>
                    <a:pt x="648" y="90"/>
                  </a:lnTo>
                  <a:lnTo>
                    <a:pt x="648" y="84"/>
                  </a:lnTo>
                  <a:lnTo>
                    <a:pt x="641" y="84"/>
                  </a:lnTo>
                  <a:lnTo>
                    <a:pt x="641" y="77"/>
                  </a:lnTo>
                  <a:lnTo>
                    <a:pt x="637" y="77"/>
                  </a:lnTo>
                  <a:lnTo>
                    <a:pt x="637" y="73"/>
                  </a:lnTo>
                  <a:lnTo>
                    <a:pt x="630" y="73"/>
                  </a:lnTo>
                  <a:lnTo>
                    <a:pt x="630" y="66"/>
                  </a:lnTo>
                  <a:lnTo>
                    <a:pt x="628" y="66"/>
                  </a:lnTo>
                  <a:lnTo>
                    <a:pt x="628" y="60"/>
                  </a:lnTo>
                  <a:lnTo>
                    <a:pt x="621" y="60"/>
                  </a:lnTo>
                  <a:lnTo>
                    <a:pt x="621" y="53"/>
                  </a:lnTo>
                  <a:lnTo>
                    <a:pt x="615" y="53"/>
                  </a:lnTo>
                  <a:lnTo>
                    <a:pt x="613" y="44"/>
                  </a:lnTo>
                  <a:lnTo>
                    <a:pt x="606" y="44"/>
                  </a:lnTo>
                  <a:lnTo>
                    <a:pt x="606" y="40"/>
                  </a:lnTo>
                  <a:lnTo>
                    <a:pt x="602" y="40"/>
                  </a:lnTo>
                  <a:lnTo>
                    <a:pt x="597" y="33"/>
                  </a:lnTo>
                  <a:lnTo>
                    <a:pt x="593" y="33"/>
                  </a:lnTo>
                  <a:lnTo>
                    <a:pt x="586" y="27"/>
                  </a:lnTo>
                  <a:lnTo>
                    <a:pt x="580" y="27"/>
                  </a:lnTo>
                  <a:lnTo>
                    <a:pt x="578" y="22"/>
                  </a:lnTo>
                  <a:lnTo>
                    <a:pt x="567" y="22"/>
                  </a:lnTo>
                  <a:lnTo>
                    <a:pt x="560" y="16"/>
                  </a:lnTo>
                  <a:lnTo>
                    <a:pt x="549" y="16"/>
                  </a:lnTo>
                  <a:lnTo>
                    <a:pt x="542" y="9"/>
                  </a:lnTo>
                  <a:lnTo>
                    <a:pt x="525" y="9"/>
                  </a:lnTo>
                  <a:lnTo>
                    <a:pt x="520" y="0"/>
                  </a:lnTo>
                  <a:lnTo>
                    <a:pt x="450" y="0"/>
                  </a:lnTo>
                  <a:lnTo>
                    <a:pt x="450" y="9"/>
                  </a:lnTo>
                  <a:lnTo>
                    <a:pt x="428" y="9"/>
                  </a:lnTo>
                  <a:lnTo>
                    <a:pt x="424" y="16"/>
                  </a:lnTo>
                  <a:lnTo>
                    <a:pt x="408" y="16"/>
                  </a:lnTo>
                  <a:lnTo>
                    <a:pt x="408" y="22"/>
                  </a:lnTo>
                  <a:lnTo>
                    <a:pt x="398" y="22"/>
                  </a:lnTo>
                  <a:lnTo>
                    <a:pt x="391" y="27"/>
                  </a:lnTo>
                  <a:lnTo>
                    <a:pt x="389" y="27"/>
                  </a:lnTo>
                  <a:lnTo>
                    <a:pt x="382" y="33"/>
                  </a:lnTo>
                  <a:lnTo>
                    <a:pt x="380" y="33"/>
                  </a:lnTo>
                  <a:lnTo>
                    <a:pt x="380" y="40"/>
                  </a:lnTo>
                  <a:lnTo>
                    <a:pt x="367" y="40"/>
                  </a:lnTo>
                  <a:lnTo>
                    <a:pt x="367" y="44"/>
                  </a:lnTo>
                  <a:lnTo>
                    <a:pt x="362" y="44"/>
                  </a:lnTo>
                  <a:lnTo>
                    <a:pt x="354" y="60"/>
                  </a:lnTo>
                  <a:lnTo>
                    <a:pt x="347" y="60"/>
                  </a:lnTo>
                  <a:lnTo>
                    <a:pt x="347" y="66"/>
                  </a:lnTo>
                  <a:lnTo>
                    <a:pt x="340" y="66"/>
                  </a:lnTo>
                  <a:lnTo>
                    <a:pt x="336" y="73"/>
                  </a:lnTo>
                  <a:lnTo>
                    <a:pt x="336" y="77"/>
                  </a:lnTo>
                  <a:lnTo>
                    <a:pt x="329" y="77"/>
                  </a:lnTo>
                  <a:lnTo>
                    <a:pt x="329" y="84"/>
                  </a:lnTo>
                  <a:lnTo>
                    <a:pt x="323" y="84"/>
                  </a:lnTo>
                  <a:lnTo>
                    <a:pt x="323" y="90"/>
                  </a:lnTo>
                  <a:lnTo>
                    <a:pt x="318" y="90"/>
                  </a:lnTo>
                  <a:lnTo>
                    <a:pt x="318" y="106"/>
                  </a:lnTo>
                  <a:lnTo>
                    <a:pt x="316" y="106"/>
                  </a:lnTo>
                  <a:lnTo>
                    <a:pt x="316" y="110"/>
                  </a:lnTo>
                  <a:lnTo>
                    <a:pt x="301" y="110"/>
                  </a:lnTo>
                  <a:lnTo>
                    <a:pt x="294" y="106"/>
                  </a:lnTo>
                  <a:lnTo>
                    <a:pt x="255" y="106"/>
                  </a:lnTo>
                  <a:lnTo>
                    <a:pt x="248" y="110"/>
                  </a:lnTo>
                  <a:lnTo>
                    <a:pt x="237" y="110"/>
                  </a:lnTo>
                  <a:lnTo>
                    <a:pt x="237" y="117"/>
                  </a:lnTo>
                  <a:lnTo>
                    <a:pt x="224" y="117"/>
                  </a:lnTo>
                  <a:lnTo>
                    <a:pt x="224" y="123"/>
                  </a:lnTo>
                  <a:lnTo>
                    <a:pt x="220" y="123"/>
                  </a:lnTo>
                  <a:lnTo>
                    <a:pt x="220" y="128"/>
                  </a:lnTo>
                  <a:lnTo>
                    <a:pt x="213" y="128"/>
                  </a:lnTo>
                  <a:lnTo>
                    <a:pt x="202" y="141"/>
                  </a:lnTo>
                  <a:lnTo>
                    <a:pt x="202" y="150"/>
                  </a:lnTo>
                  <a:lnTo>
                    <a:pt x="198" y="150"/>
                  </a:lnTo>
                  <a:lnTo>
                    <a:pt x="198" y="160"/>
                  </a:lnTo>
                  <a:lnTo>
                    <a:pt x="193" y="160"/>
                  </a:lnTo>
                  <a:lnTo>
                    <a:pt x="193" y="207"/>
                  </a:lnTo>
                  <a:lnTo>
                    <a:pt x="193" y="200"/>
                  </a:lnTo>
                  <a:lnTo>
                    <a:pt x="149" y="200"/>
                  </a:lnTo>
                  <a:lnTo>
                    <a:pt x="143" y="207"/>
                  </a:lnTo>
                  <a:lnTo>
                    <a:pt x="123" y="207"/>
                  </a:lnTo>
                  <a:lnTo>
                    <a:pt x="116" y="211"/>
                  </a:lnTo>
                  <a:lnTo>
                    <a:pt x="105" y="211"/>
                  </a:lnTo>
                  <a:lnTo>
                    <a:pt x="99" y="218"/>
                  </a:lnTo>
                  <a:lnTo>
                    <a:pt x="90" y="218"/>
                  </a:lnTo>
                  <a:lnTo>
                    <a:pt x="90" y="224"/>
                  </a:lnTo>
                  <a:lnTo>
                    <a:pt x="81" y="224"/>
                  </a:lnTo>
                  <a:lnTo>
                    <a:pt x="81" y="231"/>
                  </a:lnTo>
                  <a:lnTo>
                    <a:pt x="77" y="231"/>
                  </a:lnTo>
                  <a:lnTo>
                    <a:pt x="70" y="240"/>
                  </a:lnTo>
                  <a:lnTo>
                    <a:pt x="68" y="240"/>
                  </a:lnTo>
                  <a:lnTo>
                    <a:pt x="62" y="244"/>
                  </a:lnTo>
                  <a:lnTo>
                    <a:pt x="55" y="244"/>
                  </a:lnTo>
                  <a:lnTo>
                    <a:pt x="55" y="251"/>
                  </a:lnTo>
                  <a:lnTo>
                    <a:pt x="53" y="251"/>
                  </a:lnTo>
                  <a:lnTo>
                    <a:pt x="53" y="257"/>
                  </a:lnTo>
                  <a:lnTo>
                    <a:pt x="46" y="257"/>
                  </a:lnTo>
                  <a:lnTo>
                    <a:pt x="46" y="261"/>
                  </a:lnTo>
                  <a:lnTo>
                    <a:pt x="42" y="261"/>
                  </a:lnTo>
                  <a:lnTo>
                    <a:pt x="42" y="268"/>
                  </a:lnTo>
                  <a:lnTo>
                    <a:pt x="35" y="268"/>
                  </a:lnTo>
                  <a:lnTo>
                    <a:pt x="29" y="275"/>
                  </a:lnTo>
                  <a:lnTo>
                    <a:pt x="29" y="283"/>
                  </a:lnTo>
                  <a:lnTo>
                    <a:pt x="24" y="283"/>
                  </a:lnTo>
                  <a:lnTo>
                    <a:pt x="24" y="290"/>
                  </a:lnTo>
                  <a:lnTo>
                    <a:pt x="18" y="290"/>
                  </a:lnTo>
                  <a:lnTo>
                    <a:pt x="18" y="301"/>
                  </a:lnTo>
                  <a:lnTo>
                    <a:pt x="11" y="301"/>
                  </a:lnTo>
                  <a:lnTo>
                    <a:pt x="11" y="325"/>
                  </a:lnTo>
                  <a:lnTo>
                    <a:pt x="7" y="325"/>
                  </a:lnTo>
                  <a:lnTo>
                    <a:pt x="7" y="345"/>
                  </a:lnTo>
                  <a:lnTo>
                    <a:pt x="0" y="345"/>
                  </a:lnTo>
                  <a:lnTo>
                    <a:pt x="0" y="409"/>
                  </a:lnTo>
                  <a:lnTo>
                    <a:pt x="7" y="415"/>
                  </a:lnTo>
                  <a:lnTo>
                    <a:pt x="7" y="435"/>
                  </a:lnTo>
                  <a:lnTo>
                    <a:pt x="11" y="442"/>
                  </a:lnTo>
                  <a:lnTo>
                    <a:pt x="11" y="459"/>
                  </a:lnTo>
                  <a:lnTo>
                    <a:pt x="24" y="474"/>
                  </a:lnTo>
                  <a:lnTo>
                    <a:pt x="24" y="481"/>
                  </a:lnTo>
                  <a:lnTo>
                    <a:pt x="29" y="481"/>
                  </a:lnTo>
                  <a:lnTo>
                    <a:pt x="29" y="485"/>
                  </a:lnTo>
                  <a:lnTo>
                    <a:pt x="35" y="485"/>
                  </a:lnTo>
                  <a:lnTo>
                    <a:pt x="35" y="492"/>
                  </a:lnTo>
                  <a:lnTo>
                    <a:pt x="46" y="503"/>
                  </a:lnTo>
                  <a:lnTo>
                    <a:pt x="53" y="503"/>
                  </a:lnTo>
                  <a:lnTo>
                    <a:pt x="53" y="512"/>
                  </a:lnTo>
                  <a:lnTo>
                    <a:pt x="55" y="512"/>
                  </a:lnTo>
                  <a:lnTo>
                    <a:pt x="55" y="518"/>
                  </a:lnTo>
                  <a:lnTo>
                    <a:pt x="62" y="518"/>
                  </a:lnTo>
                  <a:lnTo>
                    <a:pt x="68" y="525"/>
                  </a:lnTo>
                  <a:lnTo>
                    <a:pt x="70" y="525"/>
                  </a:lnTo>
                  <a:lnTo>
                    <a:pt x="70" y="532"/>
                  </a:lnTo>
                  <a:lnTo>
                    <a:pt x="81" y="532"/>
                  </a:lnTo>
                  <a:lnTo>
                    <a:pt x="81" y="536"/>
                  </a:lnTo>
                  <a:lnTo>
                    <a:pt x="90" y="536"/>
                  </a:lnTo>
                  <a:lnTo>
                    <a:pt x="90" y="542"/>
                  </a:lnTo>
                  <a:lnTo>
                    <a:pt x="99" y="542"/>
                  </a:lnTo>
                  <a:lnTo>
                    <a:pt x="105" y="549"/>
                  </a:lnTo>
                  <a:lnTo>
                    <a:pt x="116" y="549"/>
                  </a:lnTo>
                  <a:lnTo>
                    <a:pt x="123" y="553"/>
                  </a:lnTo>
                  <a:lnTo>
                    <a:pt x="143" y="553"/>
                  </a:lnTo>
                  <a:lnTo>
                    <a:pt x="149" y="564"/>
                  </a:lnTo>
                  <a:lnTo>
                    <a:pt x="206" y="564"/>
                  </a:lnTo>
                  <a:lnTo>
                    <a:pt x="213" y="553"/>
                  </a:lnTo>
                  <a:lnTo>
                    <a:pt x="237" y="553"/>
                  </a:lnTo>
                  <a:lnTo>
                    <a:pt x="242" y="549"/>
                  </a:lnTo>
                  <a:lnTo>
                    <a:pt x="248" y="549"/>
                  </a:lnTo>
                  <a:lnTo>
                    <a:pt x="255" y="542"/>
                  </a:lnTo>
                  <a:lnTo>
                    <a:pt x="255" y="553"/>
                  </a:lnTo>
                  <a:lnTo>
                    <a:pt x="259" y="553"/>
                  </a:lnTo>
                  <a:lnTo>
                    <a:pt x="259" y="575"/>
                  </a:lnTo>
                  <a:lnTo>
                    <a:pt x="266" y="575"/>
                  </a:lnTo>
                  <a:lnTo>
                    <a:pt x="266" y="582"/>
                  </a:lnTo>
                  <a:lnTo>
                    <a:pt x="272" y="586"/>
                  </a:lnTo>
                  <a:lnTo>
                    <a:pt x="272" y="593"/>
                  </a:lnTo>
                  <a:lnTo>
                    <a:pt x="275" y="593"/>
                  </a:lnTo>
                  <a:lnTo>
                    <a:pt x="275" y="600"/>
                  </a:lnTo>
                  <a:lnTo>
                    <a:pt x="281" y="600"/>
                  </a:lnTo>
                  <a:lnTo>
                    <a:pt x="281" y="608"/>
                  </a:lnTo>
                  <a:lnTo>
                    <a:pt x="290" y="619"/>
                  </a:lnTo>
                  <a:lnTo>
                    <a:pt x="294" y="619"/>
                  </a:lnTo>
                  <a:lnTo>
                    <a:pt x="294" y="626"/>
                  </a:lnTo>
                  <a:lnTo>
                    <a:pt x="301" y="626"/>
                  </a:lnTo>
                  <a:lnTo>
                    <a:pt x="301" y="633"/>
                  </a:lnTo>
                  <a:lnTo>
                    <a:pt x="312" y="633"/>
                  </a:lnTo>
                  <a:lnTo>
                    <a:pt x="312" y="637"/>
                  </a:lnTo>
                  <a:lnTo>
                    <a:pt x="318" y="637"/>
                  </a:lnTo>
                  <a:lnTo>
                    <a:pt x="318" y="643"/>
                  </a:lnTo>
                  <a:lnTo>
                    <a:pt x="329" y="643"/>
                  </a:lnTo>
                  <a:lnTo>
                    <a:pt x="336" y="652"/>
                  </a:lnTo>
                  <a:lnTo>
                    <a:pt x="354" y="652"/>
                  </a:lnTo>
                  <a:lnTo>
                    <a:pt x="356" y="659"/>
                  </a:lnTo>
                  <a:lnTo>
                    <a:pt x="411" y="659"/>
                  </a:lnTo>
                  <a:lnTo>
                    <a:pt x="417" y="652"/>
                  </a:lnTo>
                  <a:lnTo>
                    <a:pt x="433" y="652"/>
                  </a:lnTo>
                  <a:lnTo>
                    <a:pt x="437" y="643"/>
                  </a:lnTo>
                  <a:lnTo>
                    <a:pt x="450" y="643"/>
                  </a:lnTo>
                  <a:lnTo>
                    <a:pt x="450" y="637"/>
                  </a:lnTo>
                  <a:lnTo>
                    <a:pt x="461" y="637"/>
                  </a:lnTo>
                  <a:lnTo>
                    <a:pt x="461" y="633"/>
                  </a:lnTo>
                  <a:lnTo>
                    <a:pt x="468" y="633"/>
                  </a:lnTo>
                  <a:lnTo>
                    <a:pt x="468" y="626"/>
                  </a:lnTo>
                  <a:lnTo>
                    <a:pt x="472" y="626"/>
                  </a:lnTo>
                  <a:lnTo>
                    <a:pt x="472" y="619"/>
                  </a:lnTo>
                  <a:lnTo>
                    <a:pt x="479" y="619"/>
                  </a:lnTo>
                  <a:lnTo>
                    <a:pt x="490" y="608"/>
                  </a:lnTo>
                  <a:lnTo>
                    <a:pt x="490" y="600"/>
                  </a:lnTo>
                  <a:lnTo>
                    <a:pt x="496" y="600"/>
                  </a:lnTo>
                  <a:lnTo>
                    <a:pt x="496" y="593"/>
                  </a:lnTo>
                  <a:lnTo>
                    <a:pt x="499" y="593"/>
                  </a:lnTo>
                  <a:lnTo>
                    <a:pt x="499" y="586"/>
                  </a:lnTo>
                  <a:lnTo>
                    <a:pt x="505" y="582"/>
                  </a:lnTo>
                  <a:lnTo>
                    <a:pt x="505" y="575"/>
                  </a:lnTo>
                  <a:lnTo>
                    <a:pt x="512" y="575"/>
                  </a:lnTo>
                  <a:lnTo>
                    <a:pt x="512" y="569"/>
                  </a:lnTo>
                  <a:lnTo>
                    <a:pt x="520" y="569"/>
                  </a:lnTo>
                  <a:lnTo>
                    <a:pt x="520" y="575"/>
                  </a:lnTo>
                  <a:lnTo>
                    <a:pt x="525" y="575"/>
                  </a:lnTo>
                  <a:lnTo>
                    <a:pt x="531" y="582"/>
                  </a:lnTo>
                  <a:lnTo>
                    <a:pt x="536" y="582"/>
                  </a:lnTo>
                  <a:lnTo>
                    <a:pt x="536" y="586"/>
                  </a:lnTo>
                  <a:lnTo>
                    <a:pt x="542" y="586"/>
                  </a:lnTo>
                  <a:lnTo>
                    <a:pt x="542" y="593"/>
                  </a:lnTo>
                  <a:lnTo>
                    <a:pt x="553" y="593"/>
                  </a:lnTo>
                  <a:lnTo>
                    <a:pt x="560" y="600"/>
                  </a:lnTo>
                  <a:lnTo>
                    <a:pt x="571" y="600"/>
                  </a:lnTo>
                  <a:lnTo>
                    <a:pt x="571" y="608"/>
                  </a:lnTo>
                  <a:lnTo>
                    <a:pt x="586" y="608"/>
                  </a:lnTo>
                  <a:lnTo>
                    <a:pt x="586" y="615"/>
                  </a:lnTo>
                  <a:lnTo>
                    <a:pt x="613" y="615"/>
                  </a:lnTo>
                  <a:lnTo>
                    <a:pt x="613" y="619"/>
                  </a:lnTo>
                  <a:lnTo>
                    <a:pt x="685" y="619"/>
                  </a:lnTo>
                  <a:lnTo>
                    <a:pt x="685" y="615"/>
                  </a:lnTo>
                  <a:lnTo>
                    <a:pt x="709" y="615"/>
                  </a:lnTo>
                  <a:lnTo>
                    <a:pt x="709" y="608"/>
                  </a:lnTo>
                  <a:lnTo>
                    <a:pt x="725" y="608"/>
                  </a:lnTo>
                  <a:lnTo>
                    <a:pt x="725" y="600"/>
                  </a:lnTo>
                  <a:lnTo>
                    <a:pt x="736" y="600"/>
                  </a:lnTo>
                  <a:lnTo>
                    <a:pt x="738" y="593"/>
                  </a:lnTo>
                  <a:lnTo>
                    <a:pt x="749" y="593"/>
                  </a:lnTo>
                  <a:lnTo>
                    <a:pt x="749" y="586"/>
                  </a:lnTo>
                  <a:lnTo>
                    <a:pt x="762" y="586"/>
                  </a:lnTo>
                  <a:lnTo>
                    <a:pt x="762" y="582"/>
                  </a:lnTo>
                  <a:lnTo>
                    <a:pt x="766" y="582"/>
                  </a:lnTo>
                  <a:lnTo>
                    <a:pt x="766" y="575"/>
                  </a:lnTo>
                  <a:lnTo>
                    <a:pt x="773" y="575"/>
                  </a:lnTo>
                  <a:lnTo>
                    <a:pt x="773" y="569"/>
                  </a:lnTo>
                  <a:lnTo>
                    <a:pt x="780" y="569"/>
                  </a:lnTo>
                  <a:lnTo>
                    <a:pt x="791" y="553"/>
                  </a:lnTo>
                  <a:lnTo>
                    <a:pt x="797" y="553"/>
                  </a:lnTo>
                  <a:lnTo>
                    <a:pt x="797" y="549"/>
                  </a:lnTo>
                  <a:lnTo>
                    <a:pt x="802" y="549"/>
                  </a:lnTo>
                  <a:lnTo>
                    <a:pt x="802" y="542"/>
                  </a:lnTo>
                  <a:lnTo>
                    <a:pt x="806" y="542"/>
                  </a:lnTo>
                  <a:lnTo>
                    <a:pt x="806" y="536"/>
                  </a:lnTo>
                  <a:lnTo>
                    <a:pt x="810" y="536"/>
                  </a:lnTo>
                  <a:lnTo>
                    <a:pt x="810" y="532"/>
                  </a:lnTo>
                  <a:lnTo>
                    <a:pt x="823" y="518"/>
                  </a:lnTo>
                  <a:lnTo>
                    <a:pt x="823" y="512"/>
                  </a:lnTo>
                  <a:lnTo>
                    <a:pt x="826" y="503"/>
                  </a:lnTo>
                  <a:lnTo>
                    <a:pt x="826" y="499"/>
                  </a:lnTo>
                  <a:lnTo>
                    <a:pt x="832" y="492"/>
                  </a:lnTo>
                  <a:lnTo>
                    <a:pt x="832" y="485"/>
                  </a:lnTo>
                  <a:lnTo>
                    <a:pt x="837" y="481"/>
                  </a:lnTo>
                  <a:lnTo>
                    <a:pt x="837" y="459"/>
                  </a:lnTo>
                  <a:lnTo>
                    <a:pt x="843" y="459"/>
                  </a:lnTo>
                  <a:lnTo>
                    <a:pt x="843" y="391"/>
                  </a:lnTo>
                  <a:lnTo>
                    <a:pt x="837" y="391"/>
                  </a:lnTo>
                  <a:lnTo>
                    <a:pt x="837" y="369"/>
                  </a:lnTo>
                  <a:lnTo>
                    <a:pt x="832" y="365"/>
                  </a:lnTo>
                  <a:lnTo>
                    <a:pt x="832" y="358"/>
                  </a:lnTo>
                  <a:lnTo>
                    <a:pt x="826" y="351"/>
                  </a:lnTo>
                  <a:lnTo>
                    <a:pt x="826" y="345"/>
                  </a:lnTo>
                  <a:lnTo>
                    <a:pt x="823" y="341"/>
                  </a:lnTo>
                  <a:lnTo>
                    <a:pt x="823" y="334"/>
                  </a:lnTo>
                  <a:lnTo>
                    <a:pt x="810" y="319"/>
                  </a:lnTo>
                  <a:lnTo>
                    <a:pt x="810" y="314"/>
                  </a:lnTo>
                  <a:lnTo>
                    <a:pt x="806" y="314"/>
                  </a:lnTo>
                  <a:lnTo>
                    <a:pt x="802" y="308"/>
                  </a:lnTo>
                  <a:lnTo>
                    <a:pt x="806" y="308"/>
                  </a:lnTo>
                  <a:lnTo>
                    <a:pt x="806" y="301"/>
                  </a:lnTo>
                  <a:lnTo>
                    <a:pt x="810" y="301"/>
                  </a:lnTo>
                  <a:lnTo>
                    <a:pt x="810" y="294"/>
                  </a:lnTo>
                  <a:lnTo>
                    <a:pt x="817" y="294"/>
                  </a:lnTo>
                  <a:lnTo>
                    <a:pt x="817" y="290"/>
                  </a:lnTo>
                  <a:lnTo>
                    <a:pt x="823" y="290"/>
                  </a:lnTo>
                  <a:lnTo>
                    <a:pt x="823" y="283"/>
                  </a:lnTo>
                  <a:lnTo>
                    <a:pt x="826" y="283"/>
                  </a:lnTo>
                  <a:lnTo>
                    <a:pt x="826" y="268"/>
                  </a:lnTo>
                  <a:lnTo>
                    <a:pt x="832" y="268"/>
                  </a:lnTo>
                  <a:lnTo>
                    <a:pt x="832" y="261"/>
                  </a:lnTo>
                  <a:lnTo>
                    <a:pt x="837" y="257"/>
                  </a:lnTo>
                  <a:lnTo>
                    <a:pt x="837" y="244"/>
                  </a:lnTo>
                  <a:lnTo>
                    <a:pt x="843" y="244"/>
                  </a:lnTo>
                  <a:lnTo>
                    <a:pt x="843" y="193"/>
                  </a:lnTo>
                  <a:lnTo>
                    <a:pt x="837" y="193"/>
                  </a:lnTo>
                  <a:lnTo>
                    <a:pt x="837" y="178"/>
                  </a:lnTo>
                  <a:lnTo>
                    <a:pt x="832" y="174"/>
                  </a:lnTo>
                  <a:lnTo>
                    <a:pt x="832" y="167"/>
                  </a:lnTo>
                  <a:lnTo>
                    <a:pt x="826" y="160"/>
                  </a:lnTo>
                  <a:lnTo>
                    <a:pt x="826" y="156"/>
                  </a:lnTo>
                  <a:lnTo>
                    <a:pt x="823" y="156"/>
                  </a:lnTo>
                  <a:lnTo>
                    <a:pt x="823" y="150"/>
                  </a:lnTo>
                  <a:lnTo>
                    <a:pt x="817" y="150"/>
                  </a:lnTo>
                  <a:lnTo>
                    <a:pt x="817" y="141"/>
                  </a:lnTo>
                  <a:lnTo>
                    <a:pt x="810" y="141"/>
                  </a:lnTo>
                  <a:lnTo>
                    <a:pt x="810" y="134"/>
                  </a:lnTo>
                  <a:lnTo>
                    <a:pt x="806" y="134"/>
                  </a:lnTo>
                  <a:lnTo>
                    <a:pt x="802" y="128"/>
                  </a:lnTo>
                  <a:lnTo>
                    <a:pt x="797" y="128"/>
                  </a:lnTo>
                  <a:lnTo>
                    <a:pt x="797" y="123"/>
                  </a:lnTo>
                  <a:lnTo>
                    <a:pt x="784" y="123"/>
                  </a:lnTo>
                  <a:lnTo>
                    <a:pt x="784" y="117"/>
                  </a:lnTo>
                  <a:lnTo>
                    <a:pt x="773" y="117"/>
                  </a:lnTo>
                  <a:lnTo>
                    <a:pt x="766" y="110"/>
                  </a:lnTo>
                  <a:lnTo>
                    <a:pt x="755" y="110"/>
                  </a:lnTo>
                  <a:lnTo>
                    <a:pt x="755" y="106"/>
                  </a:lnTo>
                  <a:lnTo>
                    <a:pt x="698" y="106"/>
                  </a:lnTo>
                  <a:lnTo>
                    <a:pt x="698" y="110"/>
                  </a:lnTo>
                  <a:lnTo>
                    <a:pt x="681" y="110"/>
                  </a:lnTo>
                  <a:lnTo>
                    <a:pt x="681" y="117"/>
                  </a:lnTo>
                  <a:lnTo>
                    <a:pt x="668" y="117"/>
                  </a:lnTo>
                  <a:lnTo>
                    <a:pt x="668" y="123"/>
                  </a:lnTo>
                  <a:lnTo>
                    <a:pt x="663" y="123"/>
                  </a:lnTo>
                </a:path>
              </a:pathLst>
            </a:custGeom>
            <a:solidFill>
              <a:srgbClr val="E0E0E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34" name="Rectangle 21"/>
            <p:cNvSpPr>
              <a:spLocks noChangeArrowheads="1"/>
            </p:cNvSpPr>
            <p:nvPr/>
          </p:nvSpPr>
          <p:spPr bwMode="auto">
            <a:xfrm>
              <a:off x="1382" y="1737"/>
              <a:ext cx="423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l" eaLnBrk="0" hangingPunct="0"/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Scrap</a:t>
              </a:r>
            </a:p>
          </p:txBody>
        </p:sp>
        <p:sp>
          <p:nvSpPr>
            <p:cNvPr id="21535" name="Freeform 22"/>
            <p:cNvSpPr>
              <a:spLocks/>
            </p:cNvSpPr>
            <p:nvPr/>
          </p:nvSpPr>
          <p:spPr bwMode="auto">
            <a:xfrm>
              <a:off x="2526" y="2311"/>
              <a:ext cx="974" cy="600"/>
            </a:xfrm>
            <a:custGeom>
              <a:avLst/>
              <a:gdLst>
                <a:gd name="T0" fmla="*/ 753 w 974"/>
                <a:gd name="T1" fmla="*/ 88 h 600"/>
                <a:gd name="T2" fmla="*/ 740 w 974"/>
                <a:gd name="T3" fmla="*/ 70 h 600"/>
                <a:gd name="T4" fmla="*/ 725 w 974"/>
                <a:gd name="T5" fmla="*/ 59 h 600"/>
                <a:gd name="T6" fmla="*/ 707 w 974"/>
                <a:gd name="T7" fmla="*/ 42 h 600"/>
                <a:gd name="T8" fmla="*/ 683 w 974"/>
                <a:gd name="T9" fmla="*/ 31 h 600"/>
                <a:gd name="T10" fmla="*/ 646 w 974"/>
                <a:gd name="T11" fmla="*/ 13 h 600"/>
                <a:gd name="T12" fmla="*/ 518 w 974"/>
                <a:gd name="T13" fmla="*/ 0 h 600"/>
                <a:gd name="T14" fmla="*/ 472 w 974"/>
                <a:gd name="T15" fmla="*/ 20 h 600"/>
                <a:gd name="T16" fmla="*/ 437 w 974"/>
                <a:gd name="T17" fmla="*/ 31 h 600"/>
                <a:gd name="T18" fmla="*/ 406 w 974"/>
                <a:gd name="T19" fmla="*/ 55 h 600"/>
                <a:gd name="T20" fmla="*/ 386 w 974"/>
                <a:gd name="T21" fmla="*/ 70 h 600"/>
                <a:gd name="T22" fmla="*/ 367 w 974"/>
                <a:gd name="T23" fmla="*/ 81 h 600"/>
                <a:gd name="T24" fmla="*/ 340 w 974"/>
                <a:gd name="T25" fmla="*/ 94 h 600"/>
                <a:gd name="T26" fmla="*/ 259 w 974"/>
                <a:gd name="T27" fmla="*/ 105 h 600"/>
                <a:gd name="T28" fmla="*/ 233 w 974"/>
                <a:gd name="T29" fmla="*/ 127 h 600"/>
                <a:gd name="T30" fmla="*/ 222 w 974"/>
                <a:gd name="T31" fmla="*/ 186 h 600"/>
                <a:gd name="T32" fmla="*/ 134 w 974"/>
                <a:gd name="T33" fmla="*/ 193 h 600"/>
                <a:gd name="T34" fmla="*/ 94 w 974"/>
                <a:gd name="T35" fmla="*/ 204 h 600"/>
                <a:gd name="T36" fmla="*/ 70 w 974"/>
                <a:gd name="T37" fmla="*/ 222 h 600"/>
                <a:gd name="T38" fmla="*/ 55 w 974"/>
                <a:gd name="T39" fmla="*/ 233 h 600"/>
                <a:gd name="T40" fmla="*/ 33 w 974"/>
                <a:gd name="T41" fmla="*/ 250 h 600"/>
                <a:gd name="T42" fmla="*/ 20 w 974"/>
                <a:gd name="T43" fmla="*/ 274 h 600"/>
                <a:gd name="T44" fmla="*/ 0 w 974"/>
                <a:gd name="T45" fmla="*/ 314 h 600"/>
                <a:gd name="T46" fmla="*/ 13 w 974"/>
                <a:gd name="T47" fmla="*/ 417 h 600"/>
                <a:gd name="T48" fmla="*/ 40 w 974"/>
                <a:gd name="T49" fmla="*/ 441 h 600"/>
                <a:gd name="T50" fmla="*/ 64 w 974"/>
                <a:gd name="T51" fmla="*/ 465 h 600"/>
                <a:gd name="T52" fmla="*/ 81 w 974"/>
                <a:gd name="T53" fmla="*/ 483 h 600"/>
                <a:gd name="T54" fmla="*/ 114 w 974"/>
                <a:gd name="T55" fmla="*/ 494 h 600"/>
                <a:gd name="T56" fmla="*/ 171 w 974"/>
                <a:gd name="T57" fmla="*/ 511 h 600"/>
                <a:gd name="T58" fmla="*/ 285 w 974"/>
                <a:gd name="T59" fmla="*/ 498 h 600"/>
                <a:gd name="T60" fmla="*/ 305 w 974"/>
                <a:gd name="T61" fmla="*/ 522 h 600"/>
                <a:gd name="T62" fmla="*/ 316 w 974"/>
                <a:gd name="T63" fmla="*/ 544 h 600"/>
                <a:gd name="T64" fmla="*/ 340 w 974"/>
                <a:gd name="T65" fmla="*/ 568 h 600"/>
                <a:gd name="T66" fmla="*/ 367 w 974"/>
                <a:gd name="T67" fmla="*/ 579 h 600"/>
                <a:gd name="T68" fmla="*/ 411 w 974"/>
                <a:gd name="T69" fmla="*/ 599 h 600"/>
                <a:gd name="T70" fmla="*/ 518 w 974"/>
                <a:gd name="T71" fmla="*/ 586 h 600"/>
                <a:gd name="T72" fmla="*/ 538 w 974"/>
                <a:gd name="T73" fmla="*/ 568 h 600"/>
                <a:gd name="T74" fmla="*/ 567 w 974"/>
                <a:gd name="T75" fmla="*/ 544 h 600"/>
                <a:gd name="T76" fmla="*/ 582 w 974"/>
                <a:gd name="T77" fmla="*/ 529 h 600"/>
                <a:gd name="T78" fmla="*/ 599 w 974"/>
                <a:gd name="T79" fmla="*/ 522 h 600"/>
                <a:gd name="T80" fmla="*/ 626 w 974"/>
                <a:gd name="T81" fmla="*/ 533 h 600"/>
                <a:gd name="T82" fmla="*/ 659 w 974"/>
                <a:gd name="T83" fmla="*/ 553 h 600"/>
                <a:gd name="T84" fmla="*/ 791 w 974"/>
                <a:gd name="T85" fmla="*/ 564 h 600"/>
                <a:gd name="T86" fmla="*/ 834 w 974"/>
                <a:gd name="T87" fmla="*/ 544 h 600"/>
                <a:gd name="T88" fmla="*/ 878 w 974"/>
                <a:gd name="T89" fmla="*/ 533 h 600"/>
                <a:gd name="T90" fmla="*/ 892 w 974"/>
                <a:gd name="T91" fmla="*/ 518 h 600"/>
                <a:gd name="T92" fmla="*/ 927 w 974"/>
                <a:gd name="T93" fmla="*/ 498 h 600"/>
                <a:gd name="T94" fmla="*/ 935 w 974"/>
                <a:gd name="T95" fmla="*/ 483 h 600"/>
                <a:gd name="T96" fmla="*/ 960 w 974"/>
                <a:gd name="T97" fmla="*/ 448 h 600"/>
                <a:gd name="T98" fmla="*/ 973 w 974"/>
                <a:gd name="T99" fmla="*/ 355 h 600"/>
                <a:gd name="T100" fmla="*/ 953 w 974"/>
                <a:gd name="T101" fmla="*/ 320 h 600"/>
                <a:gd name="T102" fmla="*/ 935 w 974"/>
                <a:gd name="T103" fmla="*/ 285 h 600"/>
                <a:gd name="T104" fmla="*/ 935 w 974"/>
                <a:gd name="T105" fmla="*/ 274 h 600"/>
                <a:gd name="T106" fmla="*/ 949 w 974"/>
                <a:gd name="T107" fmla="*/ 257 h 600"/>
                <a:gd name="T108" fmla="*/ 966 w 974"/>
                <a:gd name="T109" fmla="*/ 233 h 600"/>
                <a:gd name="T110" fmla="*/ 966 w 974"/>
                <a:gd name="T111" fmla="*/ 162 h 600"/>
                <a:gd name="T112" fmla="*/ 949 w 974"/>
                <a:gd name="T113" fmla="*/ 140 h 600"/>
                <a:gd name="T114" fmla="*/ 935 w 974"/>
                <a:gd name="T115" fmla="*/ 123 h 600"/>
                <a:gd name="T116" fmla="*/ 905 w 974"/>
                <a:gd name="T117" fmla="*/ 112 h 600"/>
                <a:gd name="T118" fmla="*/ 872 w 974"/>
                <a:gd name="T119" fmla="*/ 94 h 600"/>
                <a:gd name="T120" fmla="*/ 771 w 974"/>
                <a:gd name="T121" fmla="*/ 105 h 60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974"/>
                <a:gd name="T184" fmla="*/ 0 h 600"/>
                <a:gd name="T185" fmla="*/ 974 w 974"/>
                <a:gd name="T186" fmla="*/ 600 h 60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974" h="600">
                  <a:moveTo>
                    <a:pt x="764" y="112"/>
                  </a:moveTo>
                  <a:lnTo>
                    <a:pt x="764" y="105"/>
                  </a:lnTo>
                  <a:lnTo>
                    <a:pt x="758" y="101"/>
                  </a:lnTo>
                  <a:lnTo>
                    <a:pt x="758" y="94"/>
                  </a:lnTo>
                  <a:lnTo>
                    <a:pt x="753" y="88"/>
                  </a:lnTo>
                  <a:lnTo>
                    <a:pt x="753" y="81"/>
                  </a:lnTo>
                  <a:lnTo>
                    <a:pt x="747" y="81"/>
                  </a:lnTo>
                  <a:lnTo>
                    <a:pt x="747" y="77"/>
                  </a:lnTo>
                  <a:lnTo>
                    <a:pt x="740" y="77"/>
                  </a:lnTo>
                  <a:lnTo>
                    <a:pt x="740" y="70"/>
                  </a:lnTo>
                  <a:lnTo>
                    <a:pt x="733" y="70"/>
                  </a:lnTo>
                  <a:lnTo>
                    <a:pt x="733" y="66"/>
                  </a:lnTo>
                  <a:lnTo>
                    <a:pt x="727" y="66"/>
                  </a:lnTo>
                  <a:lnTo>
                    <a:pt x="727" y="59"/>
                  </a:lnTo>
                  <a:lnTo>
                    <a:pt x="725" y="59"/>
                  </a:lnTo>
                  <a:lnTo>
                    <a:pt x="725" y="55"/>
                  </a:lnTo>
                  <a:lnTo>
                    <a:pt x="718" y="55"/>
                  </a:lnTo>
                  <a:lnTo>
                    <a:pt x="718" y="48"/>
                  </a:lnTo>
                  <a:lnTo>
                    <a:pt x="709" y="48"/>
                  </a:lnTo>
                  <a:lnTo>
                    <a:pt x="707" y="42"/>
                  </a:lnTo>
                  <a:lnTo>
                    <a:pt x="700" y="42"/>
                  </a:lnTo>
                  <a:lnTo>
                    <a:pt x="700" y="35"/>
                  </a:lnTo>
                  <a:lnTo>
                    <a:pt x="694" y="35"/>
                  </a:lnTo>
                  <a:lnTo>
                    <a:pt x="690" y="31"/>
                  </a:lnTo>
                  <a:lnTo>
                    <a:pt x="683" y="31"/>
                  </a:lnTo>
                  <a:lnTo>
                    <a:pt x="676" y="24"/>
                  </a:lnTo>
                  <a:lnTo>
                    <a:pt x="670" y="24"/>
                  </a:lnTo>
                  <a:lnTo>
                    <a:pt x="668" y="20"/>
                  </a:lnTo>
                  <a:lnTo>
                    <a:pt x="652" y="20"/>
                  </a:lnTo>
                  <a:lnTo>
                    <a:pt x="646" y="13"/>
                  </a:lnTo>
                  <a:lnTo>
                    <a:pt x="632" y="13"/>
                  </a:lnTo>
                  <a:lnTo>
                    <a:pt x="626" y="9"/>
                  </a:lnTo>
                  <a:lnTo>
                    <a:pt x="606" y="9"/>
                  </a:lnTo>
                  <a:lnTo>
                    <a:pt x="599" y="0"/>
                  </a:lnTo>
                  <a:lnTo>
                    <a:pt x="518" y="0"/>
                  </a:lnTo>
                  <a:lnTo>
                    <a:pt x="518" y="9"/>
                  </a:lnTo>
                  <a:lnTo>
                    <a:pt x="494" y="9"/>
                  </a:lnTo>
                  <a:lnTo>
                    <a:pt x="487" y="13"/>
                  </a:lnTo>
                  <a:lnTo>
                    <a:pt x="472" y="13"/>
                  </a:lnTo>
                  <a:lnTo>
                    <a:pt x="472" y="20"/>
                  </a:lnTo>
                  <a:lnTo>
                    <a:pt x="457" y="20"/>
                  </a:lnTo>
                  <a:lnTo>
                    <a:pt x="450" y="24"/>
                  </a:lnTo>
                  <a:lnTo>
                    <a:pt x="448" y="24"/>
                  </a:lnTo>
                  <a:lnTo>
                    <a:pt x="441" y="31"/>
                  </a:lnTo>
                  <a:lnTo>
                    <a:pt x="437" y="31"/>
                  </a:lnTo>
                  <a:lnTo>
                    <a:pt x="437" y="35"/>
                  </a:lnTo>
                  <a:lnTo>
                    <a:pt x="424" y="35"/>
                  </a:lnTo>
                  <a:lnTo>
                    <a:pt x="424" y="42"/>
                  </a:lnTo>
                  <a:lnTo>
                    <a:pt x="417" y="42"/>
                  </a:lnTo>
                  <a:lnTo>
                    <a:pt x="406" y="55"/>
                  </a:lnTo>
                  <a:lnTo>
                    <a:pt x="400" y="55"/>
                  </a:lnTo>
                  <a:lnTo>
                    <a:pt x="400" y="59"/>
                  </a:lnTo>
                  <a:lnTo>
                    <a:pt x="393" y="59"/>
                  </a:lnTo>
                  <a:lnTo>
                    <a:pt x="386" y="66"/>
                  </a:lnTo>
                  <a:lnTo>
                    <a:pt x="386" y="70"/>
                  </a:lnTo>
                  <a:lnTo>
                    <a:pt x="380" y="70"/>
                  </a:lnTo>
                  <a:lnTo>
                    <a:pt x="380" y="77"/>
                  </a:lnTo>
                  <a:lnTo>
                    <a:pt x="373" y="77"/>
                  </a:lnTo>
                  <a:lnTo>
                    <a:pt x="373" y="81"/>
                  </a:lnTo>
                  <a:lnTo>
                    <a:pt x="367" y="81"/>
                  </a:lnTo>
                  <a:lnTo>
                    <a:pt x="367" y="94"/>
                  </a:lnTo>
                  <a:lnTo>
                    <a:pt x="365" y="94"/>
                  </a:lnTo>
                  <a:lnTo>
                    <a:pt x="365" y="101"/>
                  </a:lnTo>
                  <a:lnTo>
                    <a:pt x="347" y="101"/>
                  </a:lnTo>
                  <a:lnTo>
                    <a:pt x="340" y="94"/>
                  </a:lnTo>
                  <a:lnTo>
                    <a:pt x="292" y="94"/>
                  </a:lnTo>
                  <a:lnTo>
                    <a:pt x="285" y="101"/>
                  </a:lnTo>
                  <a:lnTo>
                    <a:pt x="272" y="101"/>
                  </a:lnTo>
                  <a:lnTo>
                    <a:pt x="272" y="105"/>
                  </a:lnTo>
                  <a:lnTo>
                    <a:pt x="259" y="105"/>
                  </a:lnTo>
                  <a:lnTo>
                    <a:pt x="259" y="112"/>
                  </a:lnTo>
                  <a:lnTo>
                    <a:pt x="253" y="112"/>
                  </a:lnTo>
                  <a:lnTo>
                    <a:pt x="253" y="116"/>
                  </a:lnTo>
                  <a:lnTo>
                    <a:pt x="246" y="116"/>
                  </a:lnTo>
                  <a:lnTo>
                    <a:pt x="233" y="127"/>
                  </a:lnTo>
                  <a:lnTo>
                    <a:pt x="233" y="136"/>
                  </a:lnTo>
                  <a:lnTo>
                    <a:pt x="228" y="136"/>
                  </a:lnTo>
                  <a:lnTo>
                    <a:pt x="228" y="147"/>
                  </a:lnTo>
                  <a:lnTo>
                    <a:pt x="222" y="147"/>
                  </a:lnTo>
                  <a:lnTo>
                    <a:pt x="222" y="186"/>
                  </a:lnTo>
                  <a:lnTo>
                    <a:pt x="222" y="182"/>
                  </a:lnTo>
                  <a:lnTo>
                    <a:pt x="171" y="182"/>
                  </a:lnTo>
                  <a:lnTo>
                    <a:pt x="165" y="186"/>
                  </a:lnTo>
                  <a:lnTo>
                    <a:pt x="141" y="186"/>
                  </a:lnTo>
                  <a:lnTo>
                    <a:pt x="134" y="193"/>
                  </a:lnTo>
                  <a:lnTo>
                    <a:pt x="121" y="193"/>
                  </a:lnTo>
                  <a:lnTo>
                    <a:pt x="114" y="197"/>
                  </a:lnTo>
                  <a:lnTo>
                    <a:pt x="105" y="197"/>
                  </a:lnTo>
                  <a:lnTo>
                    <a:pt x="105" y="204"/>
                  </a:lnTo>
                  <a:lnTo>
                    <a:pt x="94" y="204"/>
                  </a:lnTo>
                  <a:lnTo>
                    <a:pt x="94" y="208"/>
                  </a:lnTo>
                  <a:lnTo>
                    <a:pt x="88" y="208"/>
                  </a:lnTo>
                  <a:lnTo>
                    <a:pt x="81" y="217"/>
                  </a:lnTo>
                  <a:lnTo>
                    <a:pt x="77" y="217"/>
                  </a:lnTo>
                  <a:lnTo>
                    <a:pt x="70" y="222"/>
                  </a:lnTo>
                  <a:lnTo>
                    <a:pt x="64" y="222"/>
                  </a:lnTo>
                  <a:lnTo>
                    <a:pt x="64" y="228"/>
                  </a:lnTo>
                  <a:lnTo>
                    <a:pt x="62" y="228"/>
                  </a:lnTo>
                  <a:lnTo>
                    <a:pt x="62" y="233"/>
                  </a:lnTo>
                  <a:lnTo>
                    <a:pt x="55" y="233"/>
                  </a:lnTo>
                  <a:lnTo>
                    <a:pt x="55" y="239"/>
                  </a:lnTo>
                  <a:lnTo>
                    <a:pt x="46" y="239"/>
                  </a:lnTo>
                  <a:lnTo>
                    <a:pt x="46" y="243"/>
                  </a:lnTo>
                  <a:lnTo>
                    <a:pt x="40" y="243"/>
                  </a:lnTo>
                  <a:lnTo>
                    <a:pt x="33" y="250"/>
                  </a:lnTo>
                  <a:lnTo>
                    <a:pt x="33" y="257"/>
                  </a:lnTo>
                  <a:lnTo>
                    <a:pt x="26" y="257"/>
                  </a:lnTo>
                  <a:lnTo>
                    <a:pt x="26" y="263"/>
                  </a:lnTo>
                  <a:lnTo>
                    <a:pt x="20" y="263"/>
                  </a:lnTo>
                  <a:lnTo>
                    <a:pt x="20" y="274"/>
                  </a:lnTo>
                  <a:lnTo>
                    <a:pt x="13" y="274"/>
                  </a:lnTo>
                  <a:lnTo>
                    <a:pt x="13" y="296"/>
                  </a:lnTo>
                  <a:lnTo>
                    <a:pt x="7" y="296"/>
                  </a:lnTo>
                  <a:lnTo>
                    <a:pt x="7" y="314"/>
                  </a:lnTo>
                  <a:lnTo>
                    <a:pt x="0" y="314"/>
                  </a:lnTo>
                  <a:lnTo>
                    <a:pt x="0" y="371"/>
                  </a:lnTo>
                  <a:lnTo>
                    <a:pt x="7" y="377"/>
                  </a:lnTo>
                  <a:lnTo>
                    <a:pt x="7" y="395"/>
                  </a:lnTo>
                  <a:lnTo>
                    <a:pt x="13" y="402"/>
                  </a:lnTo>
                  <a:lnTo>
                    <a:pt x="13" y="417"/>
                  </a:lnTo>
                  <a:lnTo>
                    <a:pt x="26" y="430"/>
                  </a:lnTo>
                  <a:lnTo>
                    <a:pt x="26" y="437"/>
                  </a:lnTo>
                  <a:lnTo>
                    <a:pt x="33" y="437"/>
                  </a:lnTo>
                  <a:lnTo>
                    <a:pt x="33" y="441"/>
                  </a:lnTo>
                  <a:lnTo>
                    <a:pt x="40" y="441"/>
                  </a:lnTo>
                  <a:lnTo>
                    <a:pt x="40" y="448"/>
                  </a:lnTo>
                  <a:lnTo>
                    <a:pt x="55" y="459"/>
                  </a:lnTo>
                  <a:lnTo>
                    <a:pt x="62" y="459"/>
                  </a:lnTo>
                  <a:lnTo>
                    <a:pt x="62" y="465"/>
                  </a:lnTo>
                  <a:lnTo>
                    <a:pt x="64" y="465"/>
                  </a:lnTo>
                  <a:lnTo>
                    <a:pt x="64" y="472"/>
                  </a:lnTo>
                  <a:lnTo>
                    <a:pt x="70" y="472"/>
                  </a:lnTo>
                  <a:lnTo>
                    <a:pt x="77" y="476"/>
                  </a:lnTo>
                  <a:lnTo>
                    <a:pt x="81" y="476"/>
                  </a:lnTo>
                  <a:lnTo>
                    <a:pt x="81" y="483"/>
                  </a:lnTo>
                  <a:lnTo>
                    <a:pt x="94" y="483"/>
                  </a:lnTo>
                  <a:lnTo>
                    <a:pt x="94" y="487"/>
                  </a:lnTo>
                  <a:lnTo>
                    <a:pt x="105" y="487"/>
                  </a:lnTo>
                  <a:lnTo>
                    <a:pt x="105" y="494"/>
                  </a:lnTo>
                  <a:lnTo>
                    <a:pt x="114" y="494"/>
                  </a:lnTo>
                  <a:lnTo>
                    <a:pt x="121" y="498"/>
                  </a:lnTo>
                  <a:lnTo>
                    <a:pt x="134" y="498"/>
                  </a:lnTo>
                  <a:lnTo>
                    <a:pt x="141" y="505"/>
                  </a:lnTo>
                  <a:lnTo>
                    <a:pt x="165" y="505"/>
                  </a:lnTo>
                  <a:lnTo>
                    <a:pt x="171" y="511"/>
                  </a:lnTo>
                  <a:lnTo>
                    <a:pt x="239" y="511"/>
                  </a:lnTo>
                  <a:lnTo>
                    <a:pt x="246" y="505"/>
                  </a:lnTo>
                  <a:lnTo>
                    <a:pt x="272" y="505"/>
                  </a:lnTo>
                  <a:lnTo>
                    <a:pt x="279" y="498"/>
                  </a:lnTo>
                  <a:lnTo>
                    <a:pt x="285" y="498"/>
                  </a:lnTo>
                  <a:lnTo>
                    <a:pt x="292" y="494"/>
                  </a:lnTo>
                  <a:lnTo>
                    <a:pt x="292" y="505"/>
                  </a:lnTo>
                  <a:lnTo>
                    <a:pt x="299" y="505"/>
                  </a:lnTo>
                  <a:lnTo>
                    <a:pt x="299" y="522"/>
                  </a:lnTo>
                  <a:lnTo>
                    <a:pt x="305" y="522"/>
                  </a:lnTo>
                  <a:lnTo>
                    <a:pt x="305" y="529"/>
                  </a:lnTo>
                  <a:lnTo>
                    <a:pt x="314" y="533"/>
                  </a:lnTo>
                  <a:lnTo>
                    <a:pt x="314" y="540"/>
                  </a:lnTo>
                  <a:lnTo>
                    <a:pt x="316" y="540"/>
                  </a:lnTo>
                  <a:lnTo>
                    <a:pt x="316" y="544"/>
                  </a:lnTo>
                  <a:lnTo>
                    <a:pt x="323" y="544"/>
                  </a:lnTo>
                  <a:lnTo>
                    <a:pt x="323" y="553"/>
                  </a:lnTo>
                  <a:lnTo>
                    <a:pt x="334" y="564"/>
                  </a:lnTo>
                  <a:lnTo>
                    <a:pt x="340" y="564"/>
                  </a:lnTo>
                  <a:lnTo>
                    <a:pt x="340" y="568"/>
                  </a:lnTo>
                  <a:lnTo>
                    <a:pt x="347" y="568"/>
                  </a:lnTo>
                  <a:lnTo>
                    <a:pt x="347" y="575"/>
                  </a:lnTo>
                  <a:lnTo>
                    <a:pt x="360" y="575"/>
                  </a:lnTo>
                  <a:lnTo>
                    <a:pt x="360" y="579"/>
                  </a:lnTo>
                  <a:lnTo>
                    <a:pt x="367" y="579"/>
                  </a:lnTo>
                  <a:lnTo>
                    <a:pt x="367" y="586"/>
                  </a:lnTo>
                  <a:lnTo>
                    <a:pt x="380" y="586"/>
                  </a:lnTo>
                  <a:lnTo>
                    <a:pt x="386" y="595"/>
                  </a:lnTo>
                  <a:lnTo>
                    <a:pt x="406" y="595"/>
                  </a:lnTo>
                  <a:lnTo>
                    <a:pt x="411" y="599"/>
                  </a:lnTo>
                  <a:lnTo>
                    <a:pt x="474" y="599"/>
                  </a:lnTo>
                  <a:lnTo>
                    <a:pt x="481" y="595"/>
                  </a:lnTo>
                  <a:lnTo>
                    <a:pt x="498" y="595"/>
                  </a:lnTo>
                  <a:lnTo>
                    <a:pt x="505" y="586"/>
                  </a:lnTo>
                  <a:lnTo>
                    <a:pt x="518" y="586"/>
                  </a:lnTo>
                  <a:lnTo>
                    <a:pt x="518" y="579"/>
                  </a:lnTo>
                  <a:lnTo>
                    <a:pt x="531" y="579"/>
                  </a:lnTo>
                  <a:lnTo>
                    <a:pt x="531" y="575"/>
                  </a:lnTo>
                  <a:lnTo>
                    <a:pt x="538" y="575"/>
                  </a:lnTo>
                  <a:lnTo>
                    <a:pt x="538" y="568"/>
                  </a:lnTo>
                  <a:lnTo>
                    <a:pt x="545" y="568"/>
                  </a:lnTo>
                  <a:lnTo>
                    <a:pt x="545" y="564"/>
                  </a:lnTo>
                  <a:lnTo>
                    <a:pt x="551" y="564"/>
                  </a:lnTo>
                  <a:lnTo>
                    <a:pt x="567" y="553"/>
                  </a:lnTo>
                  <a:lnTo>
                    <a:pt x="567" y="544"/>
                  </a:lnTo>
                  <a:lnTo>
                    <a:pt x="573" y="544"/>
                  </a:lnTo>
                  <a:lnTo>
                    <a:pt x="573" y="540"/>
                  </a:lnTo>
                  <a:lnTo>
                    <a:pt x="575" y="540"/>
                  </a:lnTo>
                  <a:lnTo>
                    <a:pt x="575" y="533"/>
                  </a:lnTo>
                  <a:lnTo>
                    <a:pt x="582" y="529"/>
                  </a:lnTo>
                  <a:lnTo>
                    <a:pt x="582" y="522"/>
                  </a:lnTo>
                  <a:lnTo>
                    <a:pt x="589" y="522"/>
                  </a:lnTo>
                  <a:lnTo>
                    <a:pt x="589" y="518"/>
                  </a:lnTo>
                  <a:lnTo>
                    <a:pt x="599" y="518"/>
                  </a:lnTo>
                  <a:lnTo>
                    <a:pt x="599" y="522"/>
                  </a:lnTo>
                  <a:lnTo>
                    <a:pt x="606" y="522"/>
                  </a:lnTo>
                  <a:lnTo>
                    <a:pt x="613" y="529"/>
                  </a:lnTo>
                  <a:lnTo>
                    <a:pt x="619" y="529"/>
                  </a:lnTo>
                  <a:lnTo>
                    <a:pt x="619" y="533"/>
                  </a:lnTo>
                  <a:lnTo>
                    <a:pt x="626" y="533"/>
                  </a:lnTo>
                  <a:lnTo>
                    <a:pt x="626" y="540"/>
                  </a:lnTo>
                  <a:lnTo>
                    <a:pt x="639" y="540"/>
                  </a:lnTo>
                  <a:lnTo>
                    <a:pt x="646" y="544"/>
                  </a:lnTo>
                  <a:lnTo>
                    <a:pt x="659" y="544"/>
                  </a:lnTo>
                  <a:lnTo>
                    <a:pt x="659" y="553"/>
                  </a:lnTo>
                  <a:lnTo>
                    <a:pt x="676" y="553"/>
                  </a:lnTo>
                  <a:lnTo>
                    <a:pt x="676" y="557"/>
                  </a:lnTo>
                  <a:lnTo>
                    <a:pt x="707" y="557"/>
                  </a:lnTo>
                  <a:lnTo>
                    <a:pt x="707" y="564"/>
                  </a:lnTo>
                  <a:lnTo>
                    <a:pt x="791" y="564"/>
                  </a:lnTo>
                  <a:lnTo>
                    <a:pt x="791" y="557"/>
                  </a:lnTo>
                  <a:lnTo>
                    <a:pt x="817" y="557"/>
                  </a:lnTo>
                  <a:lnTo>
                    <a:pt x="817" y="553"/>
                  </a:lnTo>
                  <a:lnTo>
                    <a:pt x="834" y="553"/>
                  </a:lnTo>
                  <a:lnTo>
                    <a:pt x="834" y="544"/>
                  </a:lnTo>
                  <a:lnTo>
                    <a:pt x="848" y="544"/>
                  </a:lnTo>
                  <a:lnTo>
                    <a:pt x="852" y="540"/>
                  </a:lnTo>
                  <a:lnTo>
                    <a:pt x="865" y="540"/>
                  </a:lnTo>
                  <a:lnTo>
                    <a:pt x="865" y="533"/>
                  </a:lnTo>
                  <a:lnTo>
                    <a:pt x="878" y="533"/>
                  </a:lnTo>
                  <a:lnTo>
                    <a:pt x="878" y="529"/>
                  </a:lnTo>
                  <a:lnTo>
                    <a:pt x="885" y="529"/>
                  </a:lnTo>
                  <a:lnTo>
                    <a:pt x="885" y="522"/>
                  </a:lnTo>
                  <a:lnTo>
                    <a:pt x="892" y="522"/>
                  </a:lnTo>
                  <a:lnTo>
                    <a:pt x="892" y="518"/>
                  </a:lnTo>
                  <a:lnTo>
                    <a:pt x="898" y="518"/>
                  </a:lnTo>
                  <a:lnTo>
                    <a:pt x="911" y="505"/>
                  </a:lnTo>
                  <a:lnTo>
                    <a:pt x="918" y="505"/>
                  </a:lnTo>
                  <a:lnTo>
                    <a:pt x="918" y="498"/>
                  </a:lnTo>
                  <a:lnTo>
                    <a:pt x="927" y="498"/>
                  </a:lnTo>
                  <a:lnTo>
                    <a:pt x="927" y="494"/>
                  </a:lnTo>
                  <a:lnTo>
                    <a:pt x="929" y="494"/>
                  </a:lnTo>
                  <a:lnTo>
                    <a:pt x="929" y="487"/>
                  </a:lnTo>
                  <a:lnTo>
                    <a:pt x="935" y="487"/>
                  </a:lnTo>
                  <a:lnTo>
                    <a:pt x="935" y="483"/>
                  </a:lnTo>
                  <a:lnTo>
                    <a:pt x="949" y="472"/>
                  </a:lnTo>
                  <a:lnTo>
                    <a:pt x="949" y="465"/>
                  </a:lnTo>
                  <a:lnTo>
                    <a:pt x="953" y="459"/>
                  </a:lnTo>
                  <a:lnTo>
                    <a:pt x="953" y="452"/>
                  </a:lnTo>
                  <a:lnTo>
                    <a:pt x="960" y="448"/>
                  </a:lnTo>
                  <a:lnTo>
                    <a:pt x="960" y="441"/>
                  </a:lnTo>
                  <a:lnTo>
                    <a:pt x="966" y="437"/>
                  </a:lnTo>
                  <a:lnTo>
                    <a:pt x="966" y="417"/>
                  </a:lnTo>
                  <a:lnTo>
                    <a:pt x="973" y="417"/>
                  </a:lnTo>
                  <a:lnTo>
                    <a:pt x="973" y="355"/>
                  </a:lnTo>
                  <a:lnTo>
                    <a:pt x="966" y="355"/>
                  </a:lnTo>
                  <a:lnTo>
                    <a:pt x="966" y="336"/>
                  </a:lnTo>
                  <a:lnTo>
                    <a:pt x="960" y="331"/>
                  </a:lnTo>
                  <a:lnTo>
                    <a:pt x="960" y="325"/>
                  </a:lnTo>
                  <a:lnTo>
                    <a:pt x="953" y="320"/>
                  </a:lnTo>
                  <a:lnTo>
                    <a:pt x="953" y="314"/>
                  </a:lnTo>
                  <a:lnTo>
                    <a:pt x="949" y="309"/>
                  </a:lnTo>
                  <a:lnTo>
                    <a:pt x="949" y="303"/>
                  </a:lnTo>
                  <a:lnTo>
                    <a:pt x="935" y="290"/>
                  </a:lnTo>
                  <a:lnTo>
                    <a:pt x="935" y="285"/>
                  </a:lnTo>
                  <a:lnTo>
                    <a:pt x="929" y="285"/>
                  </a:lnTo>
                  <a:lnTo>
                    <a:pt x="927" y="279"/>
                  </a:lnTo>
                  <a:lnTo>
                    <a:pt x="929" y="279"/>
                  </a:lnTo>
                  <a:lnTo>
                    <a:pt x="929" y="274"/>
                  </a:lnTo>
                  <a:lnTo>
                    <a:pt x="935" y="274"/>
                  </a:lnTo>
                  <a:lnTo>
                    <a:pt x="935" y="268"/>
                  </a:lnTo>
                  <a:lnTo>
                    <a:pt x="942" y="268"/>
                  </a:lnTo>
                  <a:lnTo>
                    <a:pt x="942" y="263"/>
                  </a:lnTo>
                  <a:lnTo>
                    <a:pt x="949" y="263"/>
                  </a:lnTo>
                  <a:lnTo>
                    <a:pt x="949" y="257"/>
                  </a:lnTo>
                  <a:lnTo>
                    <a:pt x="953" y="257"/>
                  </a:lnTo>
                  <a:lnTo>
                    <a:pt x="953" y="243"/>
                  </a:lnTo>
                  <a:lnTo>
                    <a:pt x="960" y="243"/>
                  </a:lnTo>
                  <a:lnTo>
                    <a:pt x="960" y="239"/>
                  </a:lnTo>
                  <a:lnTo>
                    <a:pt x="966" y="233"/>
                  </a:lnTo>
                  <a:lnTo>
                    <a:pt x="966" y="222"/>
                  </a:lnTo>
                  <a:lnTo>
                    <a:pt x="973" y="222"/>
                  </a:lnTo>
                  <a:lnTo>
                    <a:pt x="973" y="175"/>
                  </a:lnTo>
                  <a:lnTo>
                    <a:pt x="966" y="175"/>
                  </a:lnTo>
                  <a:lnTo>
                    <a:pt x="966" y="162"/>
                  </a:lnTo>
                  <a:lnTo>
                    <a:pt x="960" y="158"/>
                  </a:lnTo>
                  <a:lnTo>
                    <a:pt x="960" y="151"/>
                  </a:lnTo>
                  <a:lnTo>
                    <a:pt x="953" y="147"/>
                  </a:lnTo>
                  <a:lnTo>
                    <a:pt x="953" y="140"/>
                  </a:lnTo>
                  <a:lnTo>
                    <a:pt x="949" y="140"/>
                  </a:lnTo>
                  <a:lnTo>
                    <a:pt x="949" y="136"/>
                  </a:lnTo>
                  <a:lnTo>
                    <a:pt x="942" y="136"/>
                  </a:lnTo>
                  <a:lnTo>
                    <a:pt x="942" y="127"/>
                  </a:lnTo>
                  <a:lnTo>
                    <a:pt x="935" y="127"/>
                  </a:lnTo>
                  <a:lnTo>
                    <a:pt x="935" y="123"/>
                  </a:lnTo>
                  <a:lnTo>
                    <a:pt x="929" y="123"/>
                  </a:lnTo>
                  <a:lnTo>
                    <a:pt x="927" y="116"/>
                  </a:lnTo>
                  <a:lnTo>
                    <a:pt x="918" y="116"/>
                  </a:lnTo>
                  <a:lnTo>
                    <a:pt x="918" y="112"/>
                  </a:lnTo>
                  <a:lnTo>
                    <a:pt x="905" y="112"/>
                  </a:lnTo>
                  <a:lnTo>
                    <a:pt x="905" y="105"/>
                  </a:lnTo>
                  <a:lnTo>
                    <a:pt x="892" y="105"/>
                  </a:lnTo>
                  <a:lnTo>
                    <a:pt x="885" y="101"/>
                  </a:lnTo>
                  <a:lnTo>
                    <a:pt x="872" y="101"/>
                  </a:lnTo>
                  <a:lnTo>
                    <a:pt x="872" y="94"/>
                  </a:lnTo>
                  <a:lnTo>
                    <a:pt x="804" y="94"/>
                  </a:lnTo>
                  <a:lnTo>
                    <a:pt x="804" y="101"/>
                  </a:lnTo>
                  <a:lnTo>
                    <a:pt x="784" y="101"/>
                  </a:lnTo>
                  <a:lnTo>
                    <a:pt x="784" y="105"/>
                  </a:lnTo>
                  <a:lnTo>
                    <a:pt x="771" y="105"/>
                  </a:lnTo>
                  <a:lnTo>
                    <a:pt x="771" y="112"/>
                  </a:lnTo>
                  <a:lnTo>
                    <a:pt x="764" y="112"/>
                  </a:lnTo>
                </a:path>
              </a:pathLst>
            </a:custGeom>
            <a:solidFill>
              <a:srgbClr val="E0E0E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36" name="Rectangle 23"/>
            <p:cNvSpPr>
              <a:spLocks noChangeArrowheads="1"/>
            </p:cNvSpPr>
            <p:nvPr/>
          </p:nvSpPr>
          <p:spPr bwMode="auto">
            <a:xfrm>
              <a:off x="2768" y="2396"/>
              <a:ext cx="499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l" eaLnBrk="0" hangingPunct="0"/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Design</a:t>
              </a:r>
            </a:p>
          </p:txBody>
        </p:sp>
        <p:sp>
          <p:nvSpPr>
            <p:cNvPr id="21537" name="Rectangle 24"/>
            <p:cNvSpPr>
              <a:spLocks noChangeArrowheads="1"/>
            </p:cNvSpPr>
            <p:nvPr/>
          </p:nvSpPr>
          <p:spPr bwMode="auto">
            <a:xfrm>
              <a:off x="2717" y="2585"/>
              <a:ext cx="597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l" eaLnBrk="0" hangingPunct="0"/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backlogs</a:t>
              </a:r>
            </a:p>
          </p:txBody>
        </p:sp>
        <p:sp>
          <p:nvSpPr>
            <p:cNvPr id="21538" name="Freeform 25"/>
            <p:cNvSpPr>
              <a:spLocks/>
            </p:cNvSpPr>
            <p:nvPr/>
          </p:nvSpPr>
          <p:spPr bwMode="auto">
            <a:xfrm>
              <a:off x="144" y="3619"/>
              <a:ext cx="3777" cy="440"/>
            </a:xfrm>
            <a:custGeom>
              <a:avLst/>
              <a:gdLst>
                <a:gd name="T0" fmla="*/ 0 w 3777"/>
                <a:gd name="T1" fmla="*/ 0 h 440"/>
                <a:gd name="T2" fmla="*/ 3776 w 3777"/>
                <a:gd name="T3" fmla="*/ 0 h 440"/>
                <a:gd name="T4" fmla="*/ 3776 w 3777"/>
                <a:gd name="T5" fmla="*/ 439 h 440"/>
                <a:gd name="T6" fmla="*/ 0 w 3777"/>
                <a:gd name="T7" fmla="*/ 439 h 440"/>
                <a:gd name="T8" fmla="*/ 0 w 3777"/>
                <a:gd name="T9" fmla="*/ 0 h 4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777"/>
                <a:gd name="T16" fmla="*/ 0 h 440"/>
                <a:gd name="T17" fmla="*/ 3777 w 3777"/>
                <a:gd name="T18" fmla="*/ 440 h 4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777" h="440">
                  <a:moveTo>
                    <a:pt x="0" y="0"/>
                  </a:moveTo>
                  <a:lnTo>
                    <a:pt x="3776" y="0"/>
                  </a:lnTo>
                  <a:lnTo>
                    <a:pt x="3776" y="439"/>
                  </a:lnTo>
                  <a:lnTo>
                    <a:pt x="0" y="439"/>
                  </a:lnTo>
                  <a:lnTo>
                    <a:pt x="0" y="0"/>
                  </a:lnTo>
                </a:path>
              </a:pathLst>
            </a:custGeom>
            <a:solidFill>
              <a:srgbClr val="FFC07F"/>
            </a:solidFill>
            <a:ln w="12700" cap="rnd" cmpd="sng">
              <a:solidFill>
                <a:srgbClr val="F8C07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39" name="Freeform 26"/>
            <p:cNvSpPr>
              <a:spLocks/>
            </p:cNvSpPr>
            <p:nvPr/>
          </p:nvSpPr>
          <p:spPr bwMode="auto">
            <a:xfrm>
              <a:off x="1658" y="1056"/>
              <a:ext cx="952" cy="744"/>
            </a:xfrm>
            <a:custGeom>
              <a:avLst/>
              <a:gdLst>
                <a:gd name="T0" fmla="*/ 739 w 952"/>
                <a:gd name="T1" fmla="*/ 106 h 744"/>
                <a:gd name="T2" fmla="*/ 723 w 952"/>
                <a:gd name="T3" fmla="*/ 86 h 744"/>
                <a:gd name="T4" fmla="*/ 708 w 952"/>
                <a:gd name="T5" fmla="*/ 73 h 744"/>
                <a:gd name="T6" fmla="*/ 692 w 952"/>
                <a:gd name="T7" fmla="*/ 50 h 744"/>
                <a:gd name="T8" fmla="*/ 669 w 952"/>
                <a:gd name="T9" fmla="*/ 37 h 744"/>
                <a:gd name="T10" fmla="*/ 632 w 952"/>
                <a:gd name="T11" fmla="*/ 17 h 744"/>
                <a:gd name="T12" fmla="*/ 508 w 952"/>
                <a:gd name="T13" fmla="*/ 0 h 744"/>
                <a:gd name="T14" fmla="*/ 461 w 952"/>
                <a:gd name="T15" fmla="*/ 25 h 744"/>
                <a:gd name="T16" fmla="*/ 429 w 952"/>
                <a:gd name="T17" fmla="*/ 37 h 744"/>
                <a:gd name="T18" fmla="*/ 399 w 952"/>
                <a:gd name="T19" fmla="*/ 67 h 744"/>
                <a:gd name="T20" fmla="*/ 379 w 952"/>
                <a:gd name="T21" fmla="*/ 86 h 744"/>
                <a:gd name="T22" fmla="*/ 360 w 952"/>
                <a:gd name="T23" fmla="*/ 102 h 744"/>
                <a:gd name="T24" fmla="*/ 333 w 952"/>
                <a:gd name="T25" fmla="*/ 119 h 744"/>
                <a:gd name="T26" fmla="*/ 253 w 952"/>
                <a:gd name="T27" fmla="*/ 131 h 744"/>
                <a:gd name="T28" fmla="*/ 228 w 952"/>
                <a:gd name="T29" fmla="*/ 158 h 744"/>
                <a:gd name="T30" fmla="*/ 219 w 952"/>
                <a:gd name="T31" fmla="*/ 233 h 744"/>
                <a:gd name="T32" fmla="*/ 132 w 952"/>
                <a:gd name="T33" fmla="*/ 237 h 744"/>
                <a:gd name="T34" fmla="*/ 93 w 952"/>
                <a:gd name="T35" fmla="*/ 253 h 744"/>
                <a:gd name="T36" fmla="*/ 70 w 952"/>
                <a:gd name="T37" fmla="*/ 274 h 744"/>
                <a:gd name="T38" fmla="*/ 52 w 952"/>
                <a:gd name="T39" fmla="*/ 290 h 744"/>
                <a:gd name="T40" fmla="*/ 33 w 952"/>
                <a:gd name="T41" fmla="*/ 309 h 744"/>
                <a:gd name="T42" fmla="*/ 20 w 952"/>
                <a:gd name="T43" fmla="*/ 339 h 744"/>
                <a:gd name="T44" fmla="*/ 0 w 952"/>
                <a:gd name="T45" fmla="*/ 388 h 744"/>
                <a:gd name="T46" fmla="*/ 12 w 952"/>
                <a:gd name="T47" fmla="*/ 517 h 744"/>
                <a:gd name="T48" fmla="*/ 39 w 952"/>
                <a:gd name="T49" fmla="*/ 548 h 744"/>
                <a:gd name="T50" fmla="*/ 62 w 952"/>
                <a:gd name="T51" fmla="*/ 577 h 744"/>
                <a:gd name="T52" fmla="*/ 80 w 952"/>
                <a:gd name="T53" fmla="*/ 600 h 744"/>
                <a:gd name="T54" fmla="*/ 112 w 952"/>
                <a:gd name="T55" fmla="*/ 612 h 744"/>
                <a:gd name="T56" fmla="*/ 169 w 952"/>
                <a:gd name="T57" fmla="*/ 637 h 744"/>
                <a:gd name="T58" fmla="*/ 280 w 952"/>
                <a:gd name="T59" fmla="*/ 619 h 744"/>
                <a:gd name="T60" fmla="*/ 300 w 952"/>
                <a:gd name="T61" fmla="*/ 649 h 744"/>
                <a:gd name="T62" fmla="*/ 310 w 952"/>
                <a:gd name="T63" fmla="*/ 676 h 744"/>
                <a:gd name="T64" fmla="*/ 333 w 952"/>
                <a:gd name="T65" fmla="*/ 706 h 744"/>
                <a:gd name="T66" fmla="*/ 360 w 952"/>
                <a:gd name="T67" fmla="*/ 718 h 744"/>
                <a:gd name="T68" fmla="*/ 402 w 952"/>
                <a:gd name="T69" fmla="*/ 743 h 744"/>
                <a:gd name="T70" fmla="*/ 508 w 952"/>
                <a:gd name="T71" fmla="*/ 726 h 744"/>
                <a:gd name="T72" fmla="*/ 528 w 952"/>
                <a:gd name="T73" fmla="*/ 706 h 744"/>
                <a:gd name="T74" fmla="*/ 553 w 952"/>
                <a:gd name="T75" fmla="*/ 676 h 744"/>
                <a:gd name="T76" fmla="*/ 570 w 952"/>
                <a:gd name="T77" fmla="*/ 656 h 744"/>
                <a:gd name="T78" fmla="*/ 588 w 952"/>
                <a:gd name="T79" fmla="*/ 649 h 744"/>
                <a:gd name="T80" fmla="*/ 613 w 952"/>
                <a:gd name="T81" fmla="*/ 662 h 744"/>
                <a:gd name="T82" fmla="*/ 644 w 952"/>
                <a:gd name="T83" fmla="*/ 687 h 744"/>
                <a:gd name="T84" fmla="*/ 773 w 952"/>
                <a:gd name="T85" fmla="*/ 699 h 744"/>
                <a:gd name="T86" fmla="*/ 818 w 952"/>
                <a:gd name="T87" fmla="*/ 676 h 744"/>
                <a:gd name="T88" fmla="*/ 860 w 952"/>
                <a:gd name="T89" fmla="*/ 662 h 744"/>
                <a:gd name="T90" fmla="*/ 872 w 952"/>
                <a:gd name="T91" fmla="*/ 641 h 744"/>
                <a:gd name="T92" fmla="*/ 905 w 952"/>
                <a:gd name="T93" fmla="*/ 619 h 744"/>
                <a:gd name="T94" fmla="*/ 915 w 952"/>
                <a:gd name="T95" fmla="*/ 600 h 744"/>
                <a:gd name="T96" fmla="*/ 940 w 952"/>
                <a:gd name="T97" fmla="*/ 554 h 744"/>
                <a:gd name="T98" fmla="*/ 951 w 952"/>
                <a:gd name="T99" fmla="*/ 440 h 744"/>
                <a:gd name="T100" fmla="*/ 932 w 952"/>
                <a:gd name="T101" fmla="*/ 396 h 744"/>
                <a:gd name="T102" fmla="*/ 915 w 952"/>
                <a:gd name="T103" fmla="*/ 355 h 744"/>
                <a:gd name="T104" fmla="*/ 915 w 952"/>
                <a:gd name="T105" fmla="*/ 339 h 744"/>
                <a:gd name="T106" fmla="*/ 930 w 952"/>
                <a:gd name="T107" fmla="*/ 320 h 744"/>
                <a:gd name="T108" fmla="*/ 944 w 952"/>
                <a:gd name="T109" fmla="*/ 290 h 744"/>
                <a:gd name="T110" fmla="*/ 944 w 952"/>
                <a:gd name="T111" fmla="*/ 200 h 744"/>
                <a:gd name="T112" fmla="*/ 930 w 952"/>
                <a:gd name="T113" fmla="*/ 176 h 744"/>
                <a:gd name="T114" fmla="*/ 915 w 952"/>
                <a:gd name="T115" fmla="*/ 151 h 744"/>
                <a:gd name="T116" fmla="*/ 884 w 952"/>
                <a:gd name="T117" fmla="*/ 139 h 744"/>
                <a:gd name="T118" fmla="*/ 853 w 952"/>
                <a:gd name="T119" fmla="*/ 119 h 744"/>
                <a:gd name="T120" fmla="*/ 754 w 952"/>
                <a:gd name="T121" fmla="*/ 131 h 74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952"/>
                <a:gd name="T184" fmla="*/ 0 h 744"/>
                <a:gd name="T185" fmla="*/ 952 w 952"/>
                <a:gd name="T186" fmla="*/ 744 h 74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952" h="744">
                  <a:moveTo>
                    <a:pt x="748" y="139"/>
                  </a:moveTo>
                  <a:lnTo>
                    <a:pt x="748" y="131"/>
                  </a:lnTo>
                  <a:lnTo>
                    <a:pt x="741" y="123"/>
                  </a:lnTo>
                  <a:lnTo>
                    <a:pt x="741" y="119"/>
                  </a:lnTo>
                  <a:lnTo>
                    <a:pt x="739" y="106"/>
                  </a:lnTo>
                  <a:lnTo>
                    <a:pt x="739" y="102"/>
                  </a:lnTo>
                  <a:lnTo>
                    <a:pt x="731" y="102"/>
                  </a:lnTo>
                  <a:lnTo>
                    <a:pt x="731" y="94"/>
                  </a:lnTo>
                  <a:lnTo>
                    <a:pt x="723" y="94"/>
                  </a:lnTo>
                  <a:lnTo>
                    <a:pt x="723" y="86"/>
                  </a:lnTo>
                  <a:lnTo>
                    <a:pt x="719" y="86"/>
                  </a:lnTo>
                  <a:lnTo>
                    <a:pt x="719" y="81"/>
                  </a:lnTo>
                  <a:lnTo>
                    <a:pt x="711" y="81"/>
                  </a:lnTo>
                  <a:lnTo>
                    <a:pt x="711" y="73"/>
                  </a:lnTo>
                  <a:lnTo>
                    <a:pt x="708" y="73"/>
                  </a:lnTo>
                  <a:lnTo>
                    <a:pt x="708" y="67"/>
                  </a:lnTo>
                  <a:lnTo>
                    <a:pt x="702" y="67"/>
                  </a:lnTo>
                  <a:lnTo>
                    <a:pt x="702" y="59"/>
                  </a:lnTo>
                  <a:lnTo>
                    <a:pt x="694" y="59"/>
                  </a:lnTo>
                  <a:lnTo>
                    <a:pt x="692" y="50"/>
                  </a:lnTo>
                  <a:lnTo>
                    <a:pt x="684" y="50"/>
                  </a:lnTo>
                  <a:lnTo>
                    <a:pt x="684" y="44"/>
                  </a:lnTo>
                  <a:lnTo>
                    <a:pt x="679" y="44"/>
                  </a:lnTo>
                  <a:lnTo>
                    <a:pt x="675" y="37"/>
                  </a:lnTo>
                  <a:lnTo>
                    <a:pt x="669" y="37"/>
                  </a:lnTo>
                  <a:lnTo>
                    <a:pt x="662" y="29"/>
                  </a:lnTo>
                  <a:lnTo>
                    <a:pt x="654" y="29"/>
                  </a:lnTo>
                  <a:lnTo>
                    <a:pt x="652" y="25"/>
                  </a:lnTo>
                  <a:lnTo>
                    <a:pt x="640" y="25"/>
                  </a:lnTo>
                  <a:lnTo>
                    <a:pt x="632" y="17"/>
                  </a:lnTo>
                  <a:lnTo>
                    <a:pt x="619" y="17"/>
                  </a:lnTo>
                  <a:lnTo>
                    <a:pt x="613" y="9"/>
                  </a:lnTo>
                  <a:lnTo>
                    <a:pt x="592" y="9"/>
                  </a:lnTo>
                  <a:lnTo>
                    <a:pt x="588" y="0"/>
                  </a:lnTo>
                  <a:lnTo>
                    <a:pt x="508" y="0"/>
                  </a:lnTo>
                  <a:lnTo>
                    <a:pt x="508" y="9"/>
                  </a:lnTo>
                  <a:lnTo>
                    <a:pt x="483" y="9"/>
                  </a:lnTo>
                  <a:lnTo>
                    <a:pt x="478" y="17"/>
                  </a:lnTo>
                  <a:lnTo>
                    <a:pt x="461" y="17"/>
                  </a:lnTo>
                  <a:lnTo>
                    <a:pt x="461" y="25"/>
                  </a:lnTo>
                  <a:lnTo>
                    <a:pt x="449" y="25"/>
                  </a:lnTo>
                  <a:lnTo>
                    <a:pt x="441" y="29"/>
                  </a:lnTo>
                  <a:lnTo>
                    <a:pt x="439" y="29"/>
                  </a:lnTo>
                  <a:lnTo>
                    <a:pt x="431" y="37"/>
                  </a:lnTo>
                  <a:lnTo>
                    <a:pt x="429" y="37"/>
                  </a:lnTo>
                  <a:lnTo>
                    <a:pt x="429" y="44"/>
                  </a:lnTo>
                  <a:lnTo>
                    <a:pt x="414" y="44"/>
                  </a:lnTo>
                  <a:lnTo>
                    <a:pt x="414" y="50"/>
                  </a:lnTo>
                  <a:lnTo>
                    <a:pt x="410" y="50"/>
                  </a:lnTo>
                  <a:lnTo>
                    <a:pt x="399" y="67"/>
                  </a:lnTo>
                  <a:lnTo>
                    <a:pt x="391" y="67"/>
                  </a:lnTo>
                  <a:lnTo>
                    <a:pt x="391" y="73"/>
                  </a:lnTo>
                  <a:lnTo>
                    <a:pt x="385" y="73"/>
                  </a:lnTo>
                  <a:lnTo>
                    <a:pt x="379" y="81"/>
                  </a:lnTo>
                  <a:lnTo>
                    <a:pt x="379" y="86"/>
                  </a:lnTo>
                  <a:lnTo>
                    <a:pt x="372" y="86"/>
                  </a:lnTo>
                  <a:lnTo>
                    <a:pt x="372" y="94"/>
                  </a:lnTo>
                  <a:lnTo>
                    <a:pt x="364" y="94"/>
                  </a:lnTo>
                  <a:lnTo>
                    <a:pt x="364" y="102"/>
                  </a:lnTo>
                  <a:lnTo>
                    <a:pt x="360" y="102"/>
                  </a:lnTo>
                  <a:lnTo>
                    <a:pt x="360" y="119"/>
                  </a:lnTo>
                  <a:lnTo>
                    <a:pt x="358" y="119"/>
                  </a:lnTo>
                  <a:lnTo>
                    <a:pt x="358" y="123"/>
                  </a:lnTo>
                  <a:lnTo>
                    <a:pt x="340" y="123"/>
                  </a:lnTo>
                  <a:lnTo>
                    <a:pt x="333" y="119"/>
                  </a:lnTo>
                  <a:lnTo>
                    <a:pt x="288" y="119"/>
                  </a:lnTo>
                  <a:lnTo>
                    <a:pt x="280" y="123"/>
                  </a:lnTo>
                  <a:lnTo>
                    <a:pt x="267" y="123"/>
                  </a:lnTo>
                  <a:lnTo>
                    <a:pt x="267" y="131"/>
                  </a:lnTo>
                  <a:lnTo>
                    <a:pt x="253" y="131"/>
                  </a:lnTo>
                  <a:lnTo>
                    <a:pt x="253" y="139"/>
                  </a:lnTo>
                  <a:lnTo>
                    <a:pt x="248" y="139"/>
                  </a:lnTo>
                  <a:lnTo>
                    <a:pt x="248" y="143"/>
                  </a:lnTo>
                  <a:lnTo>
                    <a:pt x="240" y="143"/>
                  </a:lnTo>
                  <a:lnTo>
                    <a:pt x="228" y="158"/>
                  </a:lnTo>
                  <a:lnTo>
                    <a:pt x="228" y="168"/>
                  </a:lnTo>
                  <a:lnTo>
                    <a:pt x="223" y="168"/>
                  </a:lnTo>
                  <a:lnTo>
                    <a:pt x="223" y="181"/>
                  </a:lnTo>
                  <a:lnTo>
                    <a:pt x="219" y="181"/>
                  </a:lnTo>
                  <a:lnTo>
                    <a:pt x="219" y="233"/>
                  </a:lnTo>
                  <a:lnTo>
                    <a:pt x="219" y="225"/>
                  </a:lnTo>
                  <a:lnTo>
                    <a:pt x="169" y="225"/>
                  </a:lnTo>
                  <a:lnTo>
                    <a:pt x="161" y="233"/>
                  </a:lnTo>
                  <a:lnTo>
                    <a:pt x="139" y="233"/>
                  </a:lnTo>
                  <a:lnTo>
                    <a:pt x="132" y="237"/>
                  </a:lnTo>
                  <a:lnTo>
                    <a:pt x="120" y="237"/>
                  </a:lnTo>
                  <a:lnTo>
                    <a:pt x="112" y="245"/>
                  </a:lnTo>
                  <a:lnTo>
                    <a:pt x="102" y="245"/>
                  </a:lnTo>
                  <a:lnTo>
                    <a:pt x="102" y="253"/>
                  </a:lnTo>
                  <a:lnTo>
                    <a:pt x="93" y="253"/>
                  </a:lnTo>
                  <a:lnTo>
                    <a:pt x="93" y="260"/>
                  </a:lnTo>
                  <a:lnTo>
                    <a:pt x="87" y="260"/>
                  </a:lnTo>
                  <a:lnTo>
                    <a:pt x="80" y="270"/>
                  </a:lnTo>
                  <a:lnTo>
                    <a:pt x="77" y="270"/>
                  </a:lnTo>
                  <a:lnTo>
                    <a:pt x="70" y="274"/>
                  </a:lnTo>
                  <a:lnTo>
                    <a:pt x="62" y="274"/>
                  </a:lnTo>
                  <a:lnTo>
                    <a:pt x="62" y="282"/>
                  </a:lnTo>
                  <a:lnTo>
                    <a:pt x="60" y="282"/>
                  </a:lnTo>
                  <a:lnTo>
                    <a:pt x="60" y="290"/>
                  </a:lnTo>
                  <a:lnTo>
                    <a:pt x="52" y="290"/>
                  </a:lnTo>
                  <a:lnTo>
                    <a:pt x="52" y="295"/>
                  </a:lnTo>
                  <a:lnTo>
                    <a:pt x="47" y="295"/>
                  </a:lnTo>
                  <a:lnTo>
                    <a:pt x="47" y="301"/>
                  </a:lnTo>
                  <a:lnTo>
                    <a:pt x="39" y="301"/>
                  </a:lnTo>
                  <a:lnTo>
                    <a:pt x="33" y="309"/>
                  </a:lnTo>
                  <a:lnTo>
                    <a:pt x="33" y="320"/>
                  </a:lnTo>
                  <a:lnTo>
                    <a:pt x="27" y="320"/>
                  </a:lnTo>
                  <a:lnTo>
                    <a:pt x="27" y="326"/>
                  </a:lnTo>
                  <a:lnTo>
                    <a:pt x="20" y="326"/>
                  </a:lnTo>
                  <a:lnTo>
                    <a:pt x="20" y="339"/>
                  </a:lnTo>
                  <a:lnTo>
                    <a:pt x="12" y="339"/>
                  </a:lnTo>
                  <a:lnTo>
                    <a:pt x="12" y="367"/>
                  </a:lnTo>
                  <a:lnTo>
                    <a:pt x="8" y="367"/>
                  </a:lnTo>
                  <a:lnTo>
                    <a:pt x="8" y="388"/>
                  </a:lnTo>
                  <a:lnTo>
                    <a:pt x="0" y="388"/>
                  </a:lnTo>
                  <a:lnTo>
                    <a:pt x="0" y="461"/>
                  </a:lnTo>
                  <a:lnTo>
                    <a:pt x="8" y="469"/>
                  </a:lnTo>
                  <a:lnTo>
                    <a:pt x="8" y="490"/>
                  </a:lnTo>
                  <a:lnTo>
                    <a:pt x="12" y="498"/>
                  </a:lnTo>
                  <a:lnTo>
                    <a:pt x="12" y="517"/>
                  </a:lnTo>
                  <a:lnTo>
                    <a:pt x="27" y="535"/>
                  </a:lnTo>
                  <a:lnTo>
                    <a:pt x="27" y="542"/>
                  </a:lnTo>
                  <a:lnTo>
                    <a:pt x="33" y="542"/>
                  </a:lnTo>
                  <a:lnTo>
                    <a:pt x="33" y="548"/>
                  </a:lnTo>
                  <a:lnTo>
                    <a:pt x="39" y="548"/>
                  </a:lnTo>
                  <a:lnTo>
                    <a:pt x="39" y="554"/>
                  </a:lnTo>
                  <a:lnTo>
                    <a:pt x="52" y="567"/>
                  </a:lnTo>
                  <a:lnTo>
                    <a:pt x="60" y="567"/>
                  </a:lnTo>
                  <a:lnTo>
                    <a:pt x="60" y="577"/>
                  </a:lnTo>
                  <a:lnTo>
                    <a:pt x="62" y="577"/>
                  </a:lnTo>
                  <a:lnTo>
                    <a:pt x="62" y="585"/>
                  </a:lnTo>
                  <a:lnTo>
                    <a:pt x="70" y="585"/>
                  </a:lnTo>
                  <a:lnTo>
                    <a:pt x="77" y="592"/>
                  </a:lnTo>
                  <a:lnTo>
                    <a:pt x="80" y="592"/>
                  </a:lnTo>
                  <a:lnTo>
                    <a:pt x="80" y="600"/>
                  </a:lnTo>
                  <a:lnTo>
                    <a:pt x="93" y="600"/>
                  </a:lnTo>
                  <a:lnTo>
                    <a:pt x="93" y="604"/>
                  </a:lnTo>
                  <a:lnTo>
                    <a:pt x="102" y="604"/>
                  </a:lnTo>
                  <a:lnTo>
                    <a:pt x="102" y="612"/>
                  </a:lnTo>
                  <a:lnTo>
                    <a:pt x="112" y="612"/>
                  </a:lnTo>
                  <a:lnTo>
                    <a:pt x="120" y="619"/>
                  </a:lnTo>
                  <a:lnTo>
                    <a:pt x="132" y="619"/>
                  </a:lnTo>
                  <a:lnTo>
                    <a:pt x="139" y="624"/>
                  </a:lnTo>
                  <a:lnTo>
                    <a:pt x="161" y="624"/>
                  </a:lnTo>
                  <a:lnTo>
                    <a:pt x="169" y="637"/>
                  </a:lnTo>
                  <a:lnTo>
                    <a:pt x="234" y="637"/>
                  </a:lnTo>
                  <a:lnTo>
                    <a:pt x="240" y="624"/>
                  </a:lnTo>
                  <a:lnTo>
                    <a:pt x="267" y="624"/>
                  </a:lnTo>
                  <a:lnTo>
                    <a:pt x="273" y="619"/>
                  </a:lnTo>
                  <a:lnTo>
                    <a:pt x="280" y="619"/>
                  </a:lnTo>
                  <a:lnTo>
                    <a:pt x="288" y="612"/>
                  </a:lnTo>
                  <a:lnTo>
                    <a:pt x="288" y="624"/>
                  </a:lnTo>
                  <a:lnTo>
                    <a:pt x="292" y="624"/>
                  </a:lnTo>
                  <a:lnTo>
                    <a:pt x="292" y="649"/>
                  </a:lnTo>
                  <a:lnTo>
                    <a:pt x="300" y="649"/>
                  </a:lnTo>
                  <a:lnTo>
                    <a:pt x="300" y="656"/>
                  </a:lnTo>
                  <a:lnTo>
                    <a:pt x="308" y="662"/>
                  </a:lnTo>
                  <a:lnTo>
                    <a:pt x="308" y="668"/>
                  </a:lnTo>
                  <a:lnTo>
                    <a:pt x="310" y="668"/>
                  </a:lnTo>
                  <a:lnTo>
                    <a:pt x="310" y="676"/>
                  </a:lnTo>
                  <a:lnTo>
                    <a:pt x="317" y="676"/>
                  </a:lnTo>
                  <a:lnTo>
                    <a:pt x="317" y="687"/>
                  </a:lnTo>
                  <a:lnTo>
                    <a:pt x="327" y="699"/>
                  </a:lnTo>
                  <a:lnTo>
                    <a:pt x="333" y="699"/>
                  </a:lnTo>
                  <a:lnTo>
                    <a:pt x="333" y="706"/>
                  </a:lnTo>
                  <a:lnTo>
                    <a:pt x="340" y="706"/>
                  </a:lnTo>
                  <a:lnTo>
                    <a:pt x="340" y="714"/>
                  </a:lnTo>
                  <a:lnTo>
                    <a:pt x="352" y="714"/>
                  </a:lnTo>
                  <a:lnTo>
                    <a:pt x="352" y="718"/>
                  </a:lnTo>
                  <a:lnTo>
                    <a:pt x="360" y="718"/>
                  </a:lnTo>
                  <a:lnTo>
                    <a:pt x="360" y="726"/>
                  </a:lnTo>
                  <a:lnTo>
                    <a:pt x="372" y="726"/>
                  </a:lnTo>
                  <a:lnTo>
                    <a:pt x="379" y="736"/>
                  </a:lnTo>
                  <a:lnTo>
                    <a:pt x="399" y="736"/>
                  </a:lnTo>
                  <a:lnTo>
                    <a:pt x="402" y="743"/>
                  </a:lnTo>
                  <a:lnTo>
                    <a:pt x="464" y="743"/>
                  </a:lnTo>
                  <a:lnTo>
                    <a:pt x="472" y="736"/>
                  </a:lnTo>
                  <a:lnTo>
                    <a:pt x="488" y="736"/>
                  </a:lnTo>
                  <a:lnTo>
                    <a:pt x="493" y="726"/>
                  </a:lnTo>
                  <a:lnTo>
                    <a:pt x="508" y="726"/>
                  </a:lnTo>
                  <a:lnTo>
                    <a:pt x="508" y="718"/>
                  </a:lnTo>
                  <a:lnTo>
                    <a:pt x="520" y="718"/>
                  </a:lnTo>
                  <a:lnTo>
                    <a:pt x="520" y="714"/>
                  </a:lnTo>
                  <a:lnTo>
                    <a:pt x="528" y="714"/>
                  </a:lnTo>
                  <a:lnTo>
                    <a:pt x="528" y="706"/>
                  </a:lnTo>
                  <a:lnTo>
                    <a:pt x="532" y="706"/>
                  </a:lnTo>
                  <a:lnTo>
                    <a:pt x="532" y="699"/>
                  </a:lnTo>
                  <a:lnTo>
                    <a:pt x="540" y="699"/>
                  </a:lnTo>
                  <a:lnTo>
                    <a:pt x="553" y="687"/>
                  </a:lnTo>
                  <a:lnTo>
                    <a:pt x="553" y="676"/>
                  </a:lnTo>
                  <a:lnTo>
                    <a:pt x="561" y="676"/>
                  </a:lnTo>
                  <a:lnTo>
                    <a:pt x="561" y="668"/>
                  </a:lnTo>
                  <a:lnTo>
                    <a:pt x="563" y="668"/>
                  </a:lnTo>
                  <a:lnTo>
                    <a:pt x="563" y="662"/>
                  </a:lnTo>
                  <a:lnTo>
                    <a:pt x="570" y="656"/>
                  </a:lnTo>
                  <a:lnTo>
                    <a:pt x="570" y="649"/>
                  </a:lnTo>
                  <a:lnTo>
                    <a:pt x="578" y="649"/>
                  </a:lnTo>
                  <a:lnTo>
                    <a:pt x="578" y="641"/>
                  </a:lnTo>
                  <a:lnTo>
                    <a:pt x="588" y="641"/>
                  </a:lnTo>
                  <a:lnTo>
                    <a:pt x="588" y="649"/>
                  </a:lnTo>
                  <a:lnTo>
                    <a:pt x="592" y="649"/>
                  </a:lnTo>
                  <a:lnTo>
                    <a:pt x="600" y="656"/>
                  </a:lnTo>
                  <a:lnTo>
                    <a:pt x="605" y="656"/>
                  </a:lnTo>
                  <a:lnTo>
                    <a:pt x="605" y="662"/>
                  </a:lnTo>
                  <a:lnTo>
                    <a:pt x="613" y="662"/>
                  </a:lnTo>
                  <a:lnTo>
                    <a:pt x="613" y="668"/>
                  </a:lnTo>
                  <a:lnTo>
                    <a:pt x="625" y="668"/>
                  </a:lnTo>
                  <a:lnTo>
                    <a:pt x="632" y="676"/>
                  </a:lnTo>
                  <a:lnTo>
                    <a:pt x="644" y="676"/>
                  </a:lnTo>
                  <a:lnTo>
                    <a:pt x="644" y="687"/>
                  </a:lnTo>
                  <a:lnTo>
                    <a:pt x="662" y="687"/>
                  </a:lnTo>
                  <a:lnTo>
                    <a:pt x="662" y="693"/>
                  </a:lnTo>
                  <a:lnTo>
                    <a:pt x="692" y="693"/>
                  </a:lnTo>
                  <a:lnTo>
                    <a:pt x="692" y="699"/>
                  </a:lnTo>
                  <a:lnTo>
                    <a:pt x="773" y="699"/>
                  </a:lnTo>
                  <a:lnTo>
                    <a:pt x="773" y="693"/>
                  </a:lnTo>
                  <a:lnTo>
                    <a:pt x="801" y="693"/>
                  </a:lnTo>
                  <a:lnTo>
                    <a:pt x="801" y="687"/>
                  </a:lnTo>
                  <a:lnTo>
                    <a:pt x="818" y="687"/>
                  </a:lnTo>
                  <a:lnTo>
                    <a:pt x="818" y="676"/>
                  </a:lnTo>
                  <a:lnTo>
                    <a:pt x="830" y="676"/>
                  </a:lnTo>
                  <a:lnTo>
                    <a:pt x="833" y="668"/>
                  </a:lnTo>
                  <a:lnTo>
                    <a:pt x="845" y="668"/>
                  </a:lnTo>
                  <a:lnTo>
                    <a:pt x="845" y="662"/>
                  </a:lnTo>
                  <a:lnTo>
                    <a:pt x="860" y="662"/>
                  </a:lnTo>
                  <a:lnTo>
                    <a:pt x="860" y="656"/>
                  </a:lnTo>
                  <a:lnTo>
                    <a:pt x="865" y="656"/>
                  </a:lnTo>
                  <a:lnTo>
                    <a:pt x="865" y="649"/>
                  </a:lnTo>
                  <a:lnTo>
                    <a:pt x="872" y="649"/>
                  </a:lnTo>
                  <a:lnTo>
                    <a:pt x="872" y="641"/>
                  </a:lnTo>
                  <a:lnTo>
                    <a:pt x="880" y="641"/>
                  </a:lnTo>
                  <a:lnTo>
                    <a:pt x="892" y="624"/>
                  </a:lnTo>
                  <a:lnTo>
                    <a:pt x="899" y="624"/>
                  </a:lnTo>
                  <a:lnTo>
                    <a:pt x="899" y="619"/>
                  </a:lnTo>
                  <a:lnTo>
                    <a:pt x="905" y="619"/>
                  </a:lnTo>
                  <a:lnTo>
                    <a:pt x="905" y="612"/>
                  </a:lnTo>
                  <a:lnTo>
                    <a:pt x="909" y="612"/>
                  </a:lnTo>
                  <a:lnTo>
                    <a:pt x="909" y="604"/>
                  </a:lnTo>
                  <a:lnTo>
                    <a:pt x="915" y="604"/>
                  </a:lnTo>
                  <a:lnTo>
                    <a:pt x="915" y="600"/>
                  </a:lnTo>
                  <a:lnTo>
                    <a:pt x="930" y="585"/>
                  </a:lnTo>
                  <a:lnTo>
                    <a:pt x="930" y="577"/>
                  </a:lnTo>
                  <a:lnTo>
                    <a:pt x="932" y="567"/>
                  </a:lnTo>
                  <a:lnTo>
                    <a:pt x="932" y="562"/>
                  </a:lnTo>
                  <a:lnTo>
                    <a:pt x="940" y="554"/>
                  </a:lnTo>
                  <a:lnTo>
                    <a:pt x="940" y="548"/>
                  </a:lnTo>
                  <a:lnTo>
                    <a:pt x="944" y="542"/>
                  </a:lnTo>
                  <a:lnTo>
                    <a:pt x="944" y="517"/>
                  </a:lnTo>
                  <a:lnTo>
                    <a:pt x="951" y="517"/>
                  </a:lnTo>
                  <a:lnTo>
                    <a:pt x="951" y="440"/>
                  </a:lnTo>
                  <a:lnTo>
                    <a:pt x="944" y="440"/>
                  </a:lnTo>
                  <a:lnTo>
                    <a:pt x="944" y="416"/>
                  </a:lnTo>
                  <a:lnTo>
                    <a:pt x="940" y="411"/>
                  </a:lnTo>
                  <a:lnTo>
                    <a:pt x="940" y="403"/>
                  </a:lnTo>
                  <a:lnTo>
                    <a:pt x="932" y="396"/>
                  </a:lnTo>
                  <a:lnTo>
                    <a:pt x="932" y="388"/>
                  </a:lnTo>
                  <a:lnTo>
                    <a:pt x="930" y="384"/>
                  </a:lnTo>
                  <a:lnTo>
                    <a:pt x="930" y="376"/>
                  </a:lnTo>
                  <a:lnTo>
                    <a:pt x="915" y="359"/>
                  </a:lnTo>
                  <a:lnTo>
                    <a:pt x="915" y="355"/>
                  </a:lnTo>
                  <a:lnTo>
                    <a:pt x="909" y="355"/>
                  </a:lnTo>
                  <a:lnTo>
                    <a:pt x="905" y="347"/>
                  </a:lnTo>
                  <a:lnTo>
                    <a:pt x="909" y="347"/>
                  </a:lnTo>
                  <a:lnTo>
                    <a:pt x="909" y="339"/>
                  </a:lnTo>
                  <a:lnTo>
                    <a:pt x="915" y="339"/>
                  </a:lnTo>
                  <a:lnTo>
                    <a:pt x="915" y="332"/>
                  </a:lnTo>
                  <a:lnTo>
                    <a:pt x="922" y="332"/>
                  </a:lnTo>
                  <a:lnTo>
                    <a:pt x="922" y="326"/>
                  </a:lnTo>
                  <a:lnTo>
                    <a:pt x="930" y="326"/>
                  </a:lnTo>
                  <a:lnTo>
                    <a:pt x="930" y="320"/>
                  </a:lnTo>
                  <a:lnTo>
                    <a:pt x="932" y="320"/>
                  </a:lnTo>
                  <a:lnTo>
                    <a:pt x="932" y="301"/>
                  </a:lnTo>
                  <a:lnTo>
                    <a:pt x="940" y="301"/>
                  </a:lnTo>
                  <a:lnTo>
                    <a:pt x="940" y="295"/>
                  </a:lnTo>
                  <a:lnTo>
                    <a:pt x="944" y="290"/>
                  </a:lnTo>
                  <a:lnTo>
                    <a:pt x="944" y="274"/>
                  </a:lnTo>
                  <a:lnTo>
                    <a:pt x="951" y="274"/>
                  </a:lnTo>
                  <a:lnTo>
                    <a:pt x="951" y="218"/>
                  </a:lnTo>
                  <a:lnTo>
                    <a:pt x="944" y="218"/>
                  </a:lnTo>
                  <a:lnTo>
                    <a:pt x="944" y="200"/>
                  </a:lnTo>
                  <a:lnTo>
                    <a:pt x="940" y="195"/>
                  </a:lnTo>
                  <a:lnTo>
                    <a:pt x="940" y="187"/>
                  </a:lnTo>
                  <a:lnTo>
                    <a:pt x="932" y="181"/>
                  </a:lnTo>
                  <a:lnTo>
                    <a:pt x="932" y="176"/>
                  </a:lnTo>
                  <a:lnTo>
                    <a:pt x="930" y="176"/>
                  </a:lnTo>
                  <a:lnTo>
                    <a:pt x="930" y="168"/>
                  </a:lnTo>
                  <a:lnTo>
                    <a:pt x="922" y="168"/>
                  </a:lnTo>
                  <a:lnTo>
                    <a:pt x="922" y="158"/>
                  </a:lnTo>
                  <a:lnTo>
                    <a:pt x="915" y="158"/>
                  </a:lnTo>
                  <a:lnTo>
                    <a:pt x="915" y="151"/>
                  </a:lnTo>
                  <a:lnTo>
                    <a:pt x="909" y="151"/>
                  </a:lnTo>
                  <a:lnTo>
                    <a:pt x="905" y="143"/>
                  </a:lnTo>
                  <a:lnTo>
                    <a:pt x="899" y="143"/>
                  </a:lnTo>
                  <a:lnTo>
                    <a:pt x="899" y="139"/>
                  </a:lnTo>
                  <a:lnTo>
                    <a:pt x="884" y="139"/>
                  </a:lnTo>
                  <a:lnTo>
                    <a:pt x="884" y="131"/>
                  </a:lnTo>
                  <a:lnTo>
                    <a:pt x="872" y="131"/>
                  </a:lnTo>
                  <a:lnTo>
                    <a:pt x="865" y="123"/>
                  </a:lnTo>
                  <a:lnTo>
                    <a:pt x="853" y="123"/>
                  </a:lnTo>
                  <a:lnTo>
                    <a:pt x="853" y="119"/>
                  </a:lnTo>
                  <a:lnTo>
                    <a:pt x="789" y="119"/>
                  </a:lnTo>
                  <a:lnTo>
                    <a:pt x="789" y="123"/>
                  </a:lnTo>
                  <a:lnTo>
                    <a:pt x="768" y="123"/>
                  </a:lnTo>
                  <a:lnTo>
                    <a:pt x="768" y="131"/>
                  </a:lnTo>
                  <a:lnTo>
                    <a:pt x="754" y="131"/>
                  </a:lnTo>
                  <a:lnTo>
                    <a:pt x="754" y="139"/>
                  </a:lnTo>
                  <a:lnTo>
                    <a:pt x="748" y="139"/>
                  </a:lnTo>
                </a:path>
              </a:pathLst>
            </a:custGeom>
            <a:solidFill>
              <a:srgbClr val="E0E0E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40" name="Rectangle 27"/>
            <p:cNvSpPr>
              <a:spLocks noChangeArrowheads="1"/>
            </p:cNvSpPr>
            <p:nvPr/>
          </p:nvSpPr>
          <p:spPr bwMode="auto">
            <a:xfrm>
              <a:off x="1881" y="1254"/>
              <a:ext cx="623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l" eaLnBrk="0" hangingPunct="0"/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Machine </a:t>
              </a:r>
            </a:p>
          </p:txBody>
        </p:sp>
        <p:sp>
          <p:nvSpPr>
            <p:cNvPr id="21541" name="Rectangle 28"/>
            <p:cNvSpPr>
              <a:spLocks noChangeArrowheads="1"/>
            </p:cNvSpPr>
            <p:nvPr/>
          </p:nvSpPr>
          <p:spPr bwMode="auto">
            <a:xfrm>
              <a:off x="1865" y="1443"/>
              <a:ext cx="658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l" eaLnBrk="0" hangingPunct="0"/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downtime</a:t>
              </a:r>
            </a:p>
          </p:txBody>
        </p:sp>
        <p:sp>
          <p:nvSpPr>
            <p:cNvPr id="21542" name="Freeform 29"/>
            <p:cNvSpPr>
              <a:spLocks/>
            </p:cNvSpPr>
            <p:nvPr/>
          </p:nvSpPr>
          <p:spPr bwMode="auto">
            <a:xfrm>
              <a:off x="2269" y="2886"/>
              <a:ext cx="1220" cy="774"/>
            </a:xfrm>
            <a:custGeom>
              <a:avLst/>
              <a:gdLst>
                <a:gd name="T0" fmla="*/ 944 w 1220"/>
                <a:gd name="T1" fmla="*/ 112 h 774"/>
                <a:gd name="T2" fmla="*/ 927 w 1220"/>
                <a:gd name="T3" fmla="*/ 90 h 774"/>
                <a:gd name="T4" fmla="*/ 907 w 1220"/>
                <a:gd name="T5" fmla="*/ 77 h 774"/>
                <a:gd name="T6" fmla="*/ 885 w 1220"/>
                <a:gd name="T7" fmla="*/ 53 h 774"/>
                <a:gd name="T8" fmla="*/ 856 w 1220"/>
                <a:gd name="T9" fmla="*/ 40 h 774"/>
                <a:gd name="T10" fmla="*/ 810 w 1220"/>
                <a:gd name="T11" fmla="*/ 18 h 774"/>
                <a:gd name="T12" fmla="*/ 650 w 1220"/>
                <a:gd name="T13" fmla="*/ 0 h 774"/>
                <a:gd name="T14" fmla="*/ 591 w 1220"/>
                <a:gd name="T15" fmla="*/ 24 h 774"/>
                <a:gd name="T16" fmla="*/ 549 w 1220"/>
                <a:gd name="T17" fmla="*/ 40 h 774"/>
                <a:gd name="T18" fmla="*/ 510 w 1220"/>
                <a:gd name="T19" fmla="*/ 70 h 774"/>
                <a:gd name="T20" fmla="*/ 485 w 1220"/>
                <a:gd name="T21" fmla="*/ 90 h 774"/>
                <a:gd name="T22" fmla="*/ 459 w 1220"/>
                <a:gd name="T23" fmla="*/ 105 h 774"/>
                <a:gd name="T24" fmla="*/ 426 w 1220"/>
                <a:gd name="T25" fmla="*/ 123 h 774"/>
                <a:gd name="T26" fmla="*/ 325 w 1220"/>
                <a:gd name="T27" fmla="*/ 136 h 774"/>
                <a:gd name="T28" fmla="*/ 292 w 1220"/>
                <a:gd name="T29" fmla="*/ 165 h 774"/>
                <a:gd name="T30" fmla="*/ 279 w 1220"/>
                <a:gd name="T31" fmla="*/ 242 h 774"/>
                <a:gd name="T32" fmla="*/ 169 w 1220"/>
                <a:gd name="T33" fmla="*/ 248 h 774"/>
                <a:gd name="T34" fmla="*/ 119 w 1220"/>
                <a:gd name="T35" fmla="*/ 261 h 774"/>
                <a:gd name="T36" fmla="*/ 88 w 1220"/>
                <a:gd name="T37" fmla="*/ 288 h 774"/>
                <a:gd name="T38" fmla="*/ 68 w 1220"/>
                <a:gd name="T39" fmla="*/ 301 h 774"/>
                <a:gd name="T40" fmla="*/ 42 w 1220"/>
                <a:gd name="T41" fmla="*/ 323 h 774"/>
                <a:gd name="T42" fmla="*/ 26 w 1220"/>
                <a:gd name="T43" fmla="*/ 353 h 774"/>
                <a:gd name="T44" fmla="*/ 0 w 1220"/>
                <a:gd name="T45" fmla="*/ 406 h 774"/>
                <a:gd name="T46" fmla="*/ 18 w 1220"/>
                <a:gd name="T47" fmla="*/ 538 h 774"/>
                <a:gd name="T48" fmla="*/ 51 w 1220"/>
                <a:gd name="T49" fmla="*/ 571 h 774"/>
                <a:gd name="T50" fmla="*/ 79 w 1220"/>
                <a:gd name="T51" fmla="*/ 602 h 774"/>
                <a:gd name="T52" fmla="*/ 101 w 1220"/>
                <a:gd name="T53" fmla="*/ 624 h 774"/>
                <a:gd name="T54" fmla="*/ 143 w 1220"/>
                <a:gd name="T55" fmla="*/ 637 h 774"/>
                <a:gd name="T56" fmla="*/ 215 w 1220"/>
                <a:gd name="T57" fmla="*/ 661 h 774"/>
                <a:gd name="T58" fmla="*/ 358 w 1220"/>
                <a:gd name="T59" fmla="*/ 643 h 774"/>
                <a:gd name="T60" fmla="*/ 384 w 1220"/>
                <a:gd name="T61" fmla="*/ 674 h 774"/>
                <a:gd name="T62" fmla="*/ 398 w 1220"/>
                <a:gd name="T63" fmla="*/ 703 h 774"/>
                <a:gd name="T64" fmla="*/ 426 w 1220"/>
                <a:gd name="T65" fmla="*/ 733 h 774"/>
                <a:gd name="T66" fmla="*/ 459 w 1220"/>
                <a:gd name="T67" fmla="*/ 749 h 774"/>
                <a:gd name="T68" fmla="*/ 514 w 1220"/>
                <a:gd name="T69" fmla="*/ 773 h 774"/>
                <a:gd name="T70" fmla="*/ 650 w 1220"/>
                <a:gd name="T71" fmla="*/ 755 h 774"/>
                <a:gd name="T72" fmla="*/ 674 w 1220"/>
                <a:gd name="T73" fmla="*/ 733 h 774"/>
                <a:gd name="T74" fmla="*/ 709 w 1220"/>
                <a:gd name="T75" fmla="*/ 703 h 774"/>
                <a:gd name="T76" fmla="*/ 729 w 1220"/>
                <a:gd name="T77" fmla="*/ 683 h 774"/>
                <a:gd name="T78" fmla="*/ 751 w 1220"/>
                <a:gd name="T79" fmla="*/ 674 h 774"/>
                <a:gd name="T80" fmla="*/ 784 w 1220"/>
                <a:gd name="T81" fmla="*/ 689 h 774"/>
                <a:gd name="T82" fmla="*/ 826 w 1220"/>
                <a:gd name="T83" fmla="*/ 714 h 774"/>
                <a:gd name="T84" fmla="*/ 990 w 1220"/>
                <a:gd name="T85" fmla="*/ 727 h 774"/>
                <a:gd name="T86" fmla="*/ 1045 w 1220"/>
                <a:gd name="T87" fmla="*/ 703 h 774"/>
                <a:gd name="T88" fmla="*/ 1100 w 1220"/>
                <a:gd name="T89" fmla="*/ 689 h 774"/>
                <a:gd name="T90" fmla="*/ 1118 w 1220"/>
                <a:gd name="T91" fmla="*/ 667 h 774"/>
                <a:gd name="T92" fmla="*/ 1159 w 1220"/>
                <a:gd name="T93" fmla="*/ 643 h 774"/>
                <a:gd name="T94" fmla="*/ 1173 w 1220"/>
                <a:gd name="T95" fmla="*/ 624 h 774"/>
                <a:gd name="T96" fmla="*/ 1201 w 1220"/>
                <a:gd name="T97" fmla="*/ 577 h 774"/>
                <a:gd name="T98" fmla="*/ 1219 w 1220"/>
                <a:gd name="T99" fmla="*/ 459 h 774"/>
                <a:gd name="T100" fmla="*/ 1192 w 1220"/>
                <a:gd name="T101" fmla="*/ 413 h 774"/>
                <a:gd name="T102" fmla="*/ 1173 w 1220"/>
                <a:gd name="T103" fmla="*/ 367 h 774"/>
                <a:gd name="T104" fmla="*/ 1173 w 1220"/>
                <a:gd name="T105" fmla="*/ 353 h 774"/>
                <a:gd name="T106" fmla="*/ 1190 w 1220"/>
                <a:gd name="T107" fmla="*/ 332 h 774"/>
                <a:gd name="T108" fmla="*/ 1210 w 1220"/>
                <a:gd name="T109" fmla="*/ 301 h 774"/>
                <a:gd name="T110" fmla="*/ 1210 w 1220"/>
                <a:gd name="T111" fmla="*/ 211 h 774"/>
                <a:gd name="T112" fmla="*/ 1190 w 1220"/>
                <a:gd name="T113" fmla="*/ 182 h 774"/>
                <a:gd name="T114" fmla="*/ 1173 w 1220"/>
                <a:gd name="T115" fmla="*/ 158 h 774"/>
                <a:gd name="T116" fmla="*/ 1135 w 1220"/>
                <a:gd name="T117" fmla="*/ 143 h 774"/>
                <a:gd name="T118" fmla="*/ 1091 w 1220"/>
                <a:gd name="T119" fmla="*/ 123 h 774"/>
                <a:gd name="T120" fmla="*/ 966 w 1220"/>
                <a:gd name="T121" fmla="*/ 136 h 77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220"/>
                <a:gd name="T184" fmla="*/ 0 h 774"/>
                <a:gd name="T185" fmla="*/ 1220 w 1220"/>
                <a:gd name="T186" fmla="*/ 774 h 77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220" h="774">
                  <a:moveTo>
                    <a:pt x="957" y="143"/>
                  </a:moveTo>
                  <a:lnTo>
                    <a:pt x="957" y="136"/>
                  </a:lnTo>
                  <a:lnTo>
                    <a:pt x="949" y="130"/>
                  </a:lnTo>
                  <a:lnTo>
                    <a:pt x="949" y="123"/>
                  </a:lnTo>
                  <a:lnTo>
                    <a:pt x="944" y="112"/>
                  </a:lnTo>
                  <a:lnTo>
                    <a:pt x="944" y="105"/>
                  </a:lnTo>
                  <a:lnTo>
                    <a:pt x="936" y="105"/>
                  </a:lnTo>
                  <a:lnTo>
                    <a:pt x="936" y="99"/>
                  </a:lnTo>
                  <a:lnTo>
                    <a:pt x="927" y="99"/>
                  </a:lnTo>
                  <a:lnTo>
                    <a:pt x="927" y="90"/>
                  </a:lnTo>
                  <a:lnTo>
                    <a:pt x="920" y="90"/>
                  </a:lnTo>
                  <a:lnTo>
                    <a:pt x="920" y="83"/>
                  </a:lnTo>
                  <a:lnTo>
                    <a:pt x="911" y="83"/>
                  </a:lnTo>
                  <a:lnTo>
                    <a:pt x="911" y="77"/>
                  </a:lnTo>
                  <a:lnTo>
                    <a:pt x="907" y="77"/>
                  </a:lnTo>
                  <a:lnTo>
                    <a:pt x="907" y="70"/>
                  </a:lnTo>
                  <a:lnTo>
                    <a:pt x="898" y="70"/>
                  </a:lnTo>
                  <a:lnTo>
                    <a:pt x="898" y="64"/>
                  </a:lnTo>
                  <a:lnTo>
                    <a:pt x="889" y="64"/>
                  </a:lnTo>
                  <a:lnTo>
                    <a:pt x="885" y="53"/>
                  </a:lnTo>
                  <a:lnTo>
                    <a:pt x="876" y="53"/>
                  </a:lnTo>
                  <a:lnTo>
                    <a:pt x="876" y="46"/>
                  </a:lnTo>
                  <a:lnTo>
                    <a:pt x="870" y="46"/>
                  </a:lnTo>
                  <a:lnTo>
                    <a:pt x="865" y="40"/>
                  </a:lnTo>
                  <a:lnTo>
                    <a:pt x="856" y="40"/>
                  </a:lnTo>
                  <a:lnTo>
                    <a:pt x="848" y="31"/>
                  </a:lnTo>
                  <a:lnTo>
                    <a:pt x="839" y="31"/>
                  </a:lnTo>
                  <a:lnTo>
                    <a:pt x="835" y="24"/>
                  </a:lnTo>
                  <a:lnTo>
                    <a:pt x="819" y="24"/>
                  </a:lnTo>
                  <a:lnTo>
                    <a:pt x="810" y="18"/>
                  </a:lnTo>
                  <a:lnTo>
                    <a:pt x="793" y="18"/>
                  </a:lnTo>
                  <a:lnTo>
                    <a:pt x="784" y="11"/>
                  </a:lnTo>
                  <a:lnTo>
                    <a:pt x="760" y="11"/>
                  </a:lnTo>
                  <a:lnTo>
                    <a:pt x="751" y="0"/>
                  </a:lnTo>
                  <a:lnTo>
                    <a:pt x="650" y="0"/>
                  </a:lnTo>
                  <a:lnTo>
                    <a:pt x="650" y="11"/>
                  </a:lnTo>
                  <a:lnTo>
                    <a:pt x="619" y="11"/>
                  </a:lnTo>
                  <a:lnTo>
                    <a:pt x="611" y="18"/>
                  </a:lnTo>
                  <a:lnTo>
                    <a:pt x="591" y="18"/>
                  </a:lnTo>
                  <a:lnTo>
                    <a:pt x="591" y="24"/>
                  </a:lnTo>
                  <a:lnTo>
                    <a:pt x="573" y="24"/>
                  </a:lnTo>
                  <a:lnTo>
                    <a:pt x="564" y="31"/>
                  </a:lnTo>
                  <a:lnTo>
                    <a:pt x="560" y="31"/>
                  </a:lnTo>
                  <a:lnTo>
                    <a:pt x="553" y="40"/>
                  </a:lnTo>
                  <a:lnTo>
                    <a:pt x="549" y="40"/>
                  </a:lnTo>
                  <a:lnTo>
                    <a:pt x="549" y="46"/>
                  </a:lnTo>
                  <a:lnTo>
                    <a:pt x="532" y="46"/>
                  </a:lnTo>
                  <a:lnTo>
                    <a:pt x="532" y="53"/>
                  </a:lnTo>
                  <a:lnTo>
                    <a:pt x="523" y="53"/>
                  </a:lnTo>
                  <a:lnTo>
                    <a:pt x="510" y="70"/>
                  </a:lnTo>
                  <a:lnTo>
                    <a:pt x="503" y="70"/>
                  </a:lnTo>
                  <a:lnTo>
                    <a:pt x="503" y="77"/>
                  </a:lnTo>
                  <a:lnTo>
                    <a:pt x="494" y="77"/>
                  </a:lnTo>
                  <a:lnTo>
                    <a:pt x="485" y="83"/>
                  </a:lnTo>
                  <a:lnTo>
                    <a:pt x="485" y="90"/>
                  </a:lnTo>
                  <a:lnTo>
                    <a:pt x="477" y="90"/>
                  </a:lnTo>
                  <a:lnTo>
                    <a:pt x="477" y="99"/>
                  </a:lnTo>
                  <a:lnTo>
                    <a:pt x="468" y="99"/>
                  </a:lnTo>
                  <a:lnTo>
                    <a:pt x="468" y="105"/>
                  </a:lnTo>
                  <a:lnTo>
                    <a:pt x="459" y="105"/>
                  </a:lnTo>
                  <a:lnTo>
                    <a:pt x="459" y="123"/>
                  </a:lnTo>
                  <a:lnTo>
                    <a:pt x="455" y="123"/>
                  </a:lnTo>
                  <a:lnTo>
                    <a:pt x="455" y="130"/>
                  </a:lnTo>
                  <a:lnTo>
                    <a:pt x="435" y="130"/>
                  </a:lnTo>
                  <a:lnTo>
                    <a:pt x="426" y="123"/>
                  </a:lnTo>
                  <a:lnTo>
                    <a:pt x="367" y="123"/>
                  </a:lnTo>
                  <a:lnTo>
                    <a:pt x="358" y="130"/>
                  </a:lnTo>
                  <a:lnTo>
                    <a:pt x="343" y="130"/>
                  </a:lnTo>
                  <a:lnTo>
                    <a:pt x="343" y="136"/>
                  </a:lnTo>
                  <a:lnTo>
                    <a:pt x="325" y="136"/>
                  </a:lnTo>
                  <a:lnTo>
                    <a:pt x="325" y="143"/>
                  </a:lnTo>
                  <a:lnTo>
                    <a:pt x="316" y="143"/>
                  </a:lnTo>
                  <a:lnTo>
                    <a:pt x="316" y="149"/>
                  </a:lnTo>
                  <a:lnTo>
                    <a:pt x="308" y="149"/>
                  </a:lnTo>
                  <a:lnTo>
                    <a:pt x="292" y="165"/>
                  </a:lnTo>
                  <a:lnTo>
                    <a:pt x="292" y="176"/>
                  </a:lnTo>
                  <a:lnTo>
                    <a:pt x="288" y="176"/>
                  </a:lnTo>
                  <a:lnTo>
                    <a:pt x="288" y="189"/>
                  </a:lnTo>
                  <a:lnTo>
                    <a:pt x="279" y="189"/>
                  </a:lnTo>
                  <a:lnTo>
                    <a:pt x="279" y="242"/>
                  </a:lnTo>
                  <a:lnTo>
                    <a:pt x="279" y="235"/>
                  </a:lnTo>
                  <a:lnTo>
                    <a:pt x="215" y="235"/>
                  </a:lnTo>
                  <a:lnTo>
                    <a:pt x="207" y="242"/>
                  </a:lnTo>
                  <a:lnTo>
                    <a:pt x="178" y="242"/>
                  </a:lnTo>
                  <a:lnTo>
                    <a:pt x="169" y="248"/>
                  </a:lnTo>
                  <a:lnTo>
                    <a:pt x="152" y="248"/>
                  </a:lnTo>
                  <a:lnTo>
                    <a:pt x="143" y="255"/>
                  </a:lnTo>
                  <a:lnTo>
                    <a:pt x="132" y="255"/>
                  </a:lnTo>
                  <a:lnTo>
                    <a:pt x="132" y="261"/>
                  </a:lnTo>
                  <a:lnTo>
                    <a:pt x="119" y="261"/>
                  </a:lnTo>
                  <a:lnTo>
                    <a:pt x="119" y="270"/>
                  </a:lnTo>
                  <a:lnTo>
                    <a:pt x="110" y="270"/>
                  </a:lnTo>
                  <a:lnTo>
                    <a:pt x="101" y="279"/>
                  </a:lnTo>
                  <a:lnTo>
                    <a:pt x="97" y="279"/>
                  </a:lnTo>
                  <a:lnTo>
                    <a:pt x="88" y="288"/>
                  </a:lnTo>
                  <a:lnTo>
                    <a:pt x="79" y="288"/>
                  </a:lnTo>
                  <a:lnTo>
                    <a:pt x="79" y="294"/>
                  </a:lnTo>
                  <a:lnTo>
                    <a:pt x="77" y="294"/>
                  </a:lnTo>
                  <a:lnTo>
                    <a:pt x="77" y="301"/>
                  </a:lnTo>
                  <a:lnTo>
                    <a:pt x="68" y="301"/>
                  </a:lnTo>
                  <a:lnTo>
                    <a:pt x="68" y="307"/>
                  </a:lnTo>
                  <a:lnTo>
                    <a:pt x="59" y="307"/>
                  </a:lnTo>
                  <a:lnTo>
                    <a:pt x="59" y="314"/>
                  </a:lnTo>
                  <a:lnTo>
                    <a:pt x="51" y="314"/>
                  </a:lnTo>
                  <a:lnTo>
                    <a:pt x="42" y="323"/>
                  </a:lnTo>
                  <a:lnTo>
                    <a:pt x="42" y="332"/>
                  </a:lnTo>
                  <a:lnTo>
                    <a:pt x="33" y="332"/>
                  </a:lnTo>
                  <a:lnTo>
                    <a:pt x="33" y="338"/>
                  </a:lnTo>
                  <a:lnTo>
                    <a:pt x="26" y="338"/>
                  </a:lnTo>
                  <a:lnTo>
                    <a:pt x="26" y="353"/>
                  </a:lnTo>
                  <a:lnTo>
                    <a:pt x="18" y="353"/>
                  </a:lnTo>
                  <a:lnTo>
                    <a:pt x="18" y="382"/>
                  </a:lnTo>
                  <a:lnTo>
                    <a:pt x="9" y="382"/>
                  </a:lnTo>
                  <a:lnTo>
                    <a:pt x="9" y="406"/>
                  </a:lnTo>
                  <a:lnTo>
                    <a:pt x="0" y="406"/>
                  </a:lnTo>
                  <a:lnTo>
                    <a:pt x="0" y="479"/>
                  </a:lnTo>
                  <a:lnTo>
                    <a:pt x="9" y="485"/>
                  </a:lnTo>
                  <a:lnTo>
                    <a:pt x="9" y="512"/>
                  </a:lnTo>
                  <a:lnTo>
                    <a:pt x="18" y="518"/>
                  </a:lnTo>
                  <a:lnTo>
                    <a:pt x="18" y="538"/>
                  </a:lnTo>
                  <a:lnTo>
                    <a:pt x="33" y="555"/>
                  </a:lnTo>
                  <a:lnTo>
                    <a:pt x="33" y="562"/>
                  </a:lnTo>
                  <a:lnTo>
                    <a:pt x="42" y="562"/>
                  </a:lnTo>
                  <a:lnTo>
                    <a:pt x="42" y="571"/>
                  </a:lnTo>
                  <a:lnTo>
                    <a:pt x="51" y="571"/>
                  </a:lnTo>
                  <a:lnTo>
                    <a:pt x="51" y="577"/>
                  </a:lnTo>
                  <a:lnTo>
                    <a:pt x="68" y="591"/>
                  </a:lnTo>
                  <a:lnTo>
                    <a:pt x="77" y="591"/>
                  </a:lnTo>
                  <a:lnTo>
                    <a:pt x="77" y="602"/>
                  </a:lnTo>
                  <a:lnTo>
                    <a:pt x="79" y="602"/>
                  </a:lnTo>
                  <a:lnTo>
                    <a:pt x="79" y="608"/>
                  </a:lnTo>
                  <a:lnTo>
                    <a:pt x="88" y="608"/>
                  </a:lnTo>
                  <a:lnTo>
                    <a:pt x="97" y="615"/>
                  </a:lnTo>
                  <a:lnTo>
                    <a:pt x="101" y="615"/>
                  </a:lnTo>
                  <a:lnTo>
                    <a:pt x="101" y="624"/>
                  </a:lnTo>
                  <a:lnTo>
                    <a:pt x="119" y="624"/>
                  </a:lnTo>
                  <a:lnTo>
                    <a:pt x="119" y="630"/>
                  </a:lnTo>
                  <a:lnTo>
                    <a:pt x="132" y="630"/>
                  </a:lnTo>
                  <a:lnTo>
                    <a:pt x="132" y="637"/>
                  </a:lnTo>
                  <a:lnTo>
                    <a:pt x="143" y="637"/>
                  </a:lnTo>
                  <a:lnTo>
                    <a:pt x="152" y="643"/>
                  </a:lnTo>
                  <a:lnTo>
                    <a:pt x="169" y="643"/>
                  </a:lnTo>
                  <a:lnTo>
                    <a:pt x="178" y="650"/>
                  </a:lnTo>
                  <a:lnTo>
                    <a:pt x="207" y="650"/>
                  </a:lnTo>
                  <a:lnTo>
                    <a:pt x="215" y="661"/>
                  </a:lnTo>
                  <a:lnTo>
                    <a:pt x="299" y="661"/>
                  </a:lnTo>
                  <a:lnTo>
                    <a:pt x="308" y="650"/>
                  </a:lnTo>
                  <a:lnTo>
                    <a:pt x="343" y="650"/>
                  </a:lnTo>
                  <a:lnTo>
                    <a:pt x="349" y="643"/>
                  </a:lnTo>
                  <a:lnTo>
                    <a:pt x="358" y="643"/>
                  </a:lnTo>
                  <a:lnTo>
                    <a:pt x="367" y="637"/>
                  </a:lnTo>
                  <a:lnTo>
                    <a:pt x="367" y="650"/>
                  </a:lnTo>
                  <a:lnTo>
                    <a:pt x="376" y="650"/>
                  </a:lnTo>
                  <a:lnTo>
                    <a:pt x="376" y="674"/>
                  </a:lnTo>
                  <a:lnTo>
                    <a:pt x="384" y="674"/>
                  </a:lnTo>
                  <a:lnTo>
                    <a:pt x="384" y="683"/>
                  </a:lnTo>
                  <a:lnTo>
                    <a:pt x="393" y="689"/>
                  </a:lnTo>
                  <a:lnTo>
                    <a:pt x="393" y="696"/>
                  </a:lnTo>
                  <a:lnTo>
                    <a:pt x="398" y="696"/>
                  </a:lnTo>
                  <a:lnTo>
                    <a:pt x="398" y="703"/>
                  </a:lnTo>
                  <a:lnTo>
                    <a:pt x="404" y="703"/>
                  </a:lnTo>
                  <a:lnTo>
                    <a:pt x="404" y="714"/>
                  </a:lnTo>
                  <a:lnTo>
                    <a:pt x="417" y="727"/>
                  </a:lnTo>
                  <a:lnTo>
                    <a:pt x="426" y="727"/>
                  </a:lnTo>
                  <a:lnTo>
                    <a:pt x="426" y="733"/>
                  </a:lnTo>
                  <a:lnTo>
                    <a:pt x="435" y="733"/>
                  </a:lnTo>
                  <a:lnTo>
                    <a:pt x="435" y="742"/>
                  </a:lnTo>
                  <a:lnTo>
                    <a:pt x="450" y="742"/>
                  </a:lnTo>
                  <a:lnTo>
                    <a:pt x="450" y="749"/>
                  </a:lnTo>
                  <a:lnTo>
                    <a:pt x="459" y="749"/>
                  </a:lnTo>
                  <a:lnTo>
                    <a:pt x="459" y="755"/>
                  </a:lnTo>
                  <a:lnTo>
                    <a:pt x="477" y="755"/>
                  </a:lnTo>
                  <a:lnTo>
                    <a:pt x="485" y="766"/>
                  </a:lnTo>
                  <a:lnTo>
                    <a:pt x="510" y="766"/>
                  </a:lnTo>
                  <a:lnTo>
                    <a:pt x="514" y="773"/>
                  </a:lnTo>
                  <a:lnTo>
                    <a:pt x="595" y="773"/>
                  </a:lnTo>
                  <a:lnTo>
                    <a:pt x="604" y="766"/>
                  </a:lnTo>
                  <a:lnTo>
                    <a:pt x="624" y="766"/>
                  </a:lnTo>
                  <a:lnTo>
                    <a:pt x="633" y="755"/>
                  </a:lnTo>
                  <a:lnTo>
                    <a:pt x="650" y="755"/>
                  </a:lnTo>
                  <a:lnTo>
                    <a:pt x="650" y="749"/>
                  </a:lnTo>
                  <a:lnTo>
                    <a:pt x="665" y="749"/>
                  </a:lnTo>
                  <a:lnTo>
                    <a:pt x="665" y="742"/>
                  </a:lnTo>
                  <a:lnTo>
                    <a:pt x="674" y="742"/>
                  </a:lnTo>
                  <a:lnTo>
                    <a:pt x="674" y="733"/>
                  </a:lnTo>
                  <a:lnTo>
                    <a:pt x="683" y="733"/>
                  </a:lnTo>
                  <a:lnTo>
                    <a:pt x="683" y="727"/>
                  </a:lnTo>
                  <a:lnTo>
                    <a:pt x="692" y="727"/>
                  </a:lnTo>
                  <a:lnTo>
                    <a:pt x="709" y="714"/>
                  </a:lnTo>
                  <a:lnTo>
                    <a:pt x="709" y="703"/>
                  </a:lnTo>
                  <a:lnTo>
                    <a:pt x="716" y="703"/>
                  </a:lnTo>
                  <a:lnTo>
                    <a:pt x="716" y="696"/>
                  </a:lnTo>
                  <a:lnTo>
                    <a:pt x="720" y="696"/>
                  </a:lnTo>
                  <a:lnTo>
                    <a:pt x="720" y="689"/>
                  </a:lnTo>
                  <a:lnTo>
                    <a:pt x="729" y="683"/>
                  </a:lnTo>
                  <a:lnTo>
                    <a:pt x="729" y="674"/>
                  </a:lnTo>
                  <a:lnTo>
                    <a:pt x="738" y="674"/>
                  </a:lnTo>
                  <a:lnTo>
                    <a:pt x="738" y="667"/>
                  </a:lnTo>
                  <a:lnTo>
                    <a:pt x="751" y="667"/>
                  </a:lnTo>
                  <a:lnTo>
                    <a:pt x="751" y="674"/>
                  </a:lnTo>
                  <a:lnTo>
                    <a:pt x="760" y="674"/>
                  </a:lnTo>
                  <a:lnTo>
                    <a:pt x="769" y="683"/>
                  </a:lnTo>
                  <a:lnTo>
                    <a:pt x="775" y="683"/>
                  </a:lnTo>
                  <a:lnTo>
                    <a:pt x="775" y="689"/>
                  </a:lnTo>
                  <a:lnTo>
                    <a:pt x="784" y="689"/>
                  </a:lnTo>
                  <a:lnTo>
                    <a:pt x="784" y="696"/>
                  </a:lnTo>
                  <a:lnTo>
                    <a:pt x="802" y="696"/>
                  </a:lnTo>
                  <a:lnTo>
                    <a:pt x="810" y="703"/>
                  </a:lnTo>
                  <a:lnTo>
                    <a:pt x="826" y="703"/>
                  </a:lnTo>
                  <a:lnTo>
                    <a:pt x="826" y="714"/>
                  </a:lnTo>
                  <a:lnTo>
                    <a:pt x="848" y="714"/>
                  </a:lnTo>
                  <a:lnTo>
                    <a:pt x="848" y="720"/>
                  </a:lnTo>
                  <a:lnTo>
                    <a:pt x="885" y="720"/>
                  </a:lnTo>
                  <a:lnTo>
                    <a:pt x="885" y="727"/>
                  </a:lnTo>
                  <a:lnTo>
                    <a:pt x="990" y="727"/>
                  </a:lnTo>
                  <a:lnTo>
                    <a:pt x="990" y="720"/>
                  </a:lnTo>
                  <a:lnTo>
                    <a:pt x="1026" y="720"/>
                  </a:lnTo>
                  <a:lnTo>
                    <a:pt x="1026" y="714"/>
                  </a:lnTo>
                  <a:lnTo>
                    <a:pt x="1045" y="714"/>
                  </a:lnTo>
                  <a:lnTo>
                    <a:pt x="1045" y="703"/>
                  </a:lnTo>
                  <a:lnTo>
                    <a:pt x="1063" y="703"/>
                  </a:lnTo>
                  <a:lnTo>
                    <a:pt x="1067" y="696"/>
                  </a:lnTo>
                  <a:lnTo>
                    <a:pt x="1085" y="696"/>
                  </a:lnTo>
                  <a:lnTo>
                    <a:pt x="1085" y="689"/>
                  </a:lnTo>
                  <a:lnTo>
                    <a:pt x="1100" y="689"/>
                  </a:lnTo>
                  <a:lnTo>
                    <a:pt x="1100" y="683"/>
                  </a:lnTo>
                  <a:lnTo>
                    <a:pt x="1109" y="683"/>
                  </a:lnTo>
                  <a:lnTo>
                    <a:pt x="1109" y="674"/>
                  </a:lnTo>
                  <a:lnTo>
                    <a:pt x="1118" y="674"/>
                  </a:lnTo>
                  <a:lnTo>
                    <a:pt x="1118" y="667"/>
                  </a:lnTo>
                  <a:lnTo>
                    <a:pt x="1127" y="667"/>
                  </a:lnTo>
                  <a:lnTo>
                    <a:pt x="1142" y="650"/>
                  </a:lnTo>
                  <a:lnTo>
                    <a:pt x="1151" y="650"/>
                  </a:lnTo>
                  <a:lnTo>
                    <a:pt x="1151" y="643"/>
                  </a:lnTo>
                  <a:lnTo>
                    <a:pt x="1159" y="643"/>
                  </a:lnTo>
                  <a:lnTo>
                    <a:pt x="1159" y="637"/>
                  </a:lnTo>
                  <a:lnTo>
                    <a:pt x="1164" y="637"/>
                  </a:lnTo>
                  <a:lnTo>
                    <a:pt x="1164" y="630"/>
                  </a:lnTo>
                  <a:lnTo>
                    <a:pt x="1173" y="630"/>
                  </a:lnTo>
                  <a:lnTo>
                    <a:pt x="1173" y="624"/>
                  </a:lnTo>
                  <a:lnTo>
                    <a:pt x="1190" y="608"/>
                  </a:lnTo>
                  <a:lnTo>
                    <a:pt x="1190" y="602"/>
                  </a:lnTo>
                  <a:lnTo>
                    <a:pt x="1192" y="591"/>
                  </a:lnTo>
                  <a:lnTo>
                    <a:pt x="1192" y="584"/>
                  </a:lnTo>
                  <a:lnTo>
                    <a:pt x="1201" y="577"/>
                  </a:lnTo>
                  <a:lnTo>
                    <a:pt x="1201" y="571"/>
                  </a:lnTo>
                  <a:lnTo>
                    <a:pt x="1210" y="562"/>
                  </a:lnTo>
                  <a:lnTo>
                    <a:pt x="1210" y="538"/>
                  </a:lnTo>
                  <a:lnTo>
                    <a:pt x="1219" y="538"/>
                  </a:lnTo>
                  <a:lnTo>
                    <a:pt x="1219" y="459"/>
                  </a:lnTo>
                  <a:lnTo>
                    <a:pt x="1210" y="459"/>
                  </a:lnTo>
                  <a:lnTo>
                    <a:pt x="1210" y="435"/>
                  </a:lnTo>
                  <a:lnTo>
                    <a:pt x="1201" y="426"/>
                  </a:lnTo>
                  <a:lnTo>
                    <a:pt x="1201" y="419"/>
                  </a:lnTo>
                  <a:lnTo>
                    <a:pt x="1192" y="413"/>
                  </a:lnTo>
                  <a:lnTo>
                    <a:pt x="1192" y="406"/>
                  </a:lnTo>
                  <a:lnTo>
                    <a:pt x="1190" y="400"/>
                  </a:lnTo>
                  <a:lnTo>
                    <a:pt x="1190" y="391"/>
                  </a:lnTo>
                  <a:lnTo>
                    <a:pt x="1173" y="373"/>
                  </a:lnTo>
                  <a:lnTo>
                    <a:pt x="1173" y="367"/>
                  </a:lnTo>
                  <a:lnTo>
                    <a:pt x="1164" y="367"/>
                  </a:lnTo>
                  <a:lnTo>
                    <a:pt x="1159" y="360"/>
                  </a:lnTo>
                  <a:lnTo>
                    <a:pt x="1164" y="360"/>
                  </a:lnTo>
                  <a:lnTo>
                    <a:pt x="1164" y="353"/>
                  </a:lnTo>
                  <a:lnTo>
                    <a:pt x="1173" y="353"/>
                  </a:lnTo>
                  <a:lnTo>
                    <a:pt x="1173" y="347"/>
                  </a:lnTo>
                  <a:lnTo>
                    <a:pt x="1181" y="347"/>
                  </a:lnTo>
                  <a:lnTo>
                    <a:pt x="1181" y="338"/>
                  </a:lnTo>
                  <a:lnTo>
                    <a:pt x="1190" y="338"/>
                  </a:lnTo>
                  <a:lnTo>
                    <a:pt x="1190" y="332"/>
                  </a:lnTo>
                  <a:lnTo>
                    <a:pt x="1192" y="332"/>
                  </a:lnTo>
                  <a:lnTo>
                    <a:pt x="1192" y="314"/>
                  </a:lnTo>
                  <a:lnTo>
                    <a:pt x="1201" y="314"/>
                  </a:lnTo>
                  <a:lnTo>
                    <a:pt x="1201" y="307"/>
                  </a:lnTo>
                  <a:lnTo>
                    <a:pt x="1210" y="301"/>
                  </a:lnTo>
                  <a:lnTo>
                    <a:pt x="1210" y="288"/>
                  </a:lnTo>
                  <a:lnTo>
                    <a:pt x="1219" y="288"/>
                  </a:lnTo>
                  <a:lnTo>
                    <a:pt x="1219" y="228"/>
                  </a:lnTo>
                  <a:lnTo>
                    <a:pt x="1210" y="228"/>
                  </a:lnTo>
                  <a:lnTo>
                    <a:pt x="1210" y="211"/>
                  </a:lnTo>
                  <a:lnTo>
                    <a:pt x="1201" y="202"/>
                  </a:lnTo>
                  <a:lnTo>
                    <a:pt x="1201" y="195"/>
                  </a:lnTo>
                  <a:lnTo>
                    <a:pt x="1192" y="189"/>
                  </a:lnTo>
                  <a:lnTo>
                    <a:pt x="1192" y="182"/>
                  </a:lnTo>
                  <a:lnTo>
                    <a:pt x="1190" y="182"/>
                  </a:lnTo>
                  <a:lnTo>
                    <a:pt x="1190" y="176"/>
                  </a:lnTo>
                  <a:lnTo>
                    <a:pt x="1181" y="176"/>
                  </a:lnTo>
                  <a:lnTo>
                    <a:pt x="1181" y="165"/>
                  </a:lnTo>
                  <a:lnTo>
                    <a:pt x="1173" y="165"/>
                  </a:lnTo>
                  <a:lnTo>
                    <a:pt x="1173" y="158"/>
                  </a:lnTo>
                  <a:lnTo>
                    <a:pt x="1164" y="158"/>
                  </a:lnTo>
                  <a:lnTo>
                    <a:pt x="1159" y="149"/>
                  </a:lnTo>
                  <a:lnTo>
                    <a:pt x="1151" y="149"/>
                  </a:lnTo>
                  <a:lnTo>
                    <a:pt x="1151" y="143"/>
                  </a:lnTo>
                  <a:lnTo>
                    <a:pt x="1135" y="143"/>
                  </a:lnTo>
                  <a:lnTo>
                    <a:pt x="1135" y="136"/>
                  </a:lnTo>
                  <a:lnTo>
                    <a:pt x="1118" y="136"/>
                  </a:lnTo>
                  <a:lnTo>
                    <a:pt x="1109" y="130"/>
                  </a:lnTo>
                  <a:lnTo>
                    <a:pt x="1091" y="130"/>
                  </a:lnTo>
                  <a:lnTo>
                    <a:pt x="1091" y="123"/>
                  </a:lnTo>
                  <a:lnTo>
                    <a:pt x="1008" y="123"/>
                  </a:lnTo>
                  <a:lnTo>
                    <a:pt x="1008" y="130"/>
                  </a:lnTo>
                  <a:lnTo>
                    <a:pt x="982" y="130"/>
                  </a:lnTo>
                  <a:lnTo>
                    <a:pt x="982" y="136"/>
                  </a:lnTo>
                  <a:lnTo>
                    <a:pt x="966" y="136"/>
                  </a:lnTo>
                  <a:lnTo>
                    <a:pt x="966" y="143"/>
                  </a:lnTo>
                  <a:lnTo>
                    <a:pt x="957" y="143"/>
                  </a:lnTo>
                </a:path>
              </a:pathLst>
            </a:custGeom>
            <a:solidFill>
              <a:srgbClr val="E0E0E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43" name="Rectangle 30"/>
            <p:cNvSpPr>
              <a:spLocks noChangeArrowheads="1"/>
            </p:cNvSpPr>
            <p:nvPr/>
          </p:nvSpPr>
          <p:spPr bwMode="auto">
            <a:xfrm>
              <a:off x="2583" y="3057"/>
              <a:ext cx="597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l" eaLnBrk="0" hangingPunct="0"/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Decision</a:t>
              </a:r>
            </a:p>
          </p:txBody>
        </p:sp>
        <p:sp>
          <p:nvSpPr>
            <p:cNvPr id="21544" name="Rectangle 31"/>
            <p:cNvSpPr>
              <a:spLocks noChangeArrowheads="1"/>
            </p:cNvSpPr>
            <p:nvPr/>
          </p:nvSpPr>
          <p:spPr bwMode="auto">
            <a:xfrm>
              <a:off x="2583" y="3246"/>
              <a:ext cx="597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l" eaLnBrk="0" hangingPunct="0"/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backlogs</a:t>
              </a:r>
            </a:p>
          </p:txBody>
        </p:sp>
        <p:sp>
          <p:nvSpPr>
            <p:cNvPr id="21545" name="Freeform 32"/>
            <p:cNvSpPr>
              <a:spLocks/>
            </p:cNvSpPr>
            <p:nvPr/>
          </p:nvSpPr>
          <p:spPr bwMode="auto">
            <a:xfrm>
              <a:off x="1318" y="2954"/>
              <a:ext cx="1222" cy="695"/>
            </a:xfrm>
            <a:custGeom>
              <a:avLst/>
              <a:gdLst>
                <a:gd name="T0" fmla="*/ 947 w 1222"/>
                <a:gd name="T1" fmla="*/ 101 h 695"/>
                <a:gd name="T2" fmla="*/ 929 w 1222"/>
                <a:gd name="T3" fmla="*/ 81 h 695"/>
                <a:gd name="T4" fmla="*/ 909 w 1222"/>
                <a:gd name="T5" fmla="*/ 68 h 695"/>
                <a:gd name="T6" fmla="*/ 887 w 1222"/>
                <a:gd name="T7" fmla="*/ 46 h 695"/>
                <a:gd name="T8" fmla="*/ 859 w 1222"/>
                <a:gd name="T9" fmla="*/ 35 h 695"/>
                <a:gd name="T10" fmla="*/ 811 w 1222"/>
                <a:gd name="T11" fmla="*/ 15 h 695"/>
                <a:gd name="T12" fmla="*/ 650 w 1222"/>
                <a:gd name="T13" fmla="*/ 0 h 695"/>
                <a:gd name="T14" fmla="*/ 591 w 1222"/>
                <a:gd name="T15" fmla="*/ 22 h 695"/>
                <a:gd name="T16" fmla="*/ 549 w 1222"/>
                <a:gd name="T17" fmla="*/ 35 h 695"/>
                <a:gd name="T18" fmla="*/ 512 w 1222"/>
                <a:gd name="T19" fmla="*/ 64 h 695"/>
                <a:gd name="T20" fmla="*/ 486 w 1222"/>
                <a:gd name="T21" fmla="*/ 81 h 695"/>
                <a:gd name="T22" fmla="*/ 461 w 1222"/>
                <a:gd name="T23" fmla="*/ 94 h 695"/>
                <a:gd name="T24" fmla="*/ 426 w 1222"/>
                <a:gd name="T25" fmla="*/ 110 h 695"/>
                <a:gd name="T26" fmla="*/ 325 w 1222"/>
                <a:gd name="T27" fmla="*/ 123 h 695"/>
                <a:gd name="T28" fmla="*/ 292 w 1222"/>
                <a:gd name="T29" fmla="*/ 147 h 695"/>
                <a:gd name="T30" fmla="*/ 279 w 1222"/>
                <a:gd name="T31" fmla="*/ 217 h 695"/>
                <a:gd name="T32" fmla="*/ 169 w 1222"/>
                <a:gd name="T33" fmla="*/ 224 h 695"/>
                <a:gd name="T34" fmla="*/ 119 w 1222"/>
                <a:gd name="T35" fmla="*/ 235 h 695"/>
                <a:gd name="T36" fmla="*/ 88 w 1222"/>
                <a:gd name="T37" fmla="*/ 257 h 695"/>
                <a:gd name="T38" fmla="*/ 68 w 1222"/>
                <a:gd name="T39" fmla="*/ 270 h 695"/>
                <a:gd name="T40" fmla="*/ 42 w 1222"/>
                <a:gd name="T41" fmla="*/ 290 h 695"/>
                <a:gd name="T42" fmla="*/ 27 w 1222"/>
                <a:gd name="T43" fmla="*/ 316 h 695"/>
                <a:gd name="T44" fmla="*/ 0 w 1222"/>
                <a:gd name="T45" fmla="*/ 365 h 695"/>
                <a:gd name="T46" fmla="*/ 18 w 1222"/>
                <a:gd name="T47" fmla="*/ 483 h 695"/>
                <a:gd name="T48" fmla="*/ 51 w 1222"/>
                <a:gd name="T49" fmla="*/ 512 h 695"/>
                <a:gd name="T50" fmla="*/ 82 w 1222"/>
                <a:gd name="T51" fmla="*/ 540 h 695"/>
                <a:gd name="T52" fmla="*/ 101 w 1222"/>
                <a:gd name="T53" fmla="*/ 560 h 695"/>
                <a:gd name="T54" fmla="*/ 143 w 1222"/>
                <a:gd name="T55" fmla="*/ 571 h 695"/>
                <a:gd name="T56" fmla="*/ 216 w 1222"/>
                <a:gd name="T57" fmla="*/ 593 h 695"/>
                <a:gd name="T58" fmla="*/ 360 w 1222"/>
                <a:gd name="T59" fmla="*/ 577 h 695"/>
                <a:gd name="T60" fmla="*/ 385 w 1222"/>
                <a:gd name="T61" fmla="*/ 606 h 695"/>
                <a:gd name="T62" fmla="*/ 398 w 1222"/>
                <a:gd name="T63" fmla="*/ 630 h 695"/>
                <a:gd name="T64" fmla="*/ 426 w 1222"/>
                <a:gd name="T65" fmla="*/ 659 h 695"/>
                <a:gd name="T66" fmla="*/ 461 w 1222"/>
                <a:gd name="T67" fmla="*/ 672 h 695"/>
                <a:gd name="T68" fmla="*/ 516 w 1222"/>
                <a:gd name="T69" fmla="*/ 694 h 695"/>
                <a:gd name="T70" fmla="*/ 650 w 1222"/>
                <a:gd name="T71" fmla="*/ 678 h 695"/>
                <a:gd name="T72" fmla="*/ 677 w 1222"/>
                <a:gd name="T73" fmla="*/ 659 h 695"/>
                <a:gd name="T74" fmla="*/ 710 w 1222"/>
                <a:gd name="T75" fmla="*/ 630 h 695"/>
                <a:gd name="T76" fmla="*/ 732 w 1222"/>
                <a:gd name="T77" fmla="*/ 613 h 695"/>
                <a:gd name="T78" fmla="*/ 751 w 1222"/>
                <a:gd name="T79" fmla="*/ 606 h 695"/>
                <a:gd name="T80" fmla="*/ 786 w 1222"/>
                <a:gd name="T81" fmla="*/ 619 h 695"/>
                <a:gd name="T82" fmla="*/ 828 w 1222"/>
                <a:gd name="T83" fmla="*/ 641 h 695"/>
                <a:gd name="T84" fmla="*/ 993 w 1222"/>
                <a:gd name="T85" fmla="*/ 652 h 695"/>
                <a:gd name="T86" fmla="*/ 1048 w 1222"/>
                <a:gd name="T87" fmla="*/ 630 h 695"/>
                <a:gd name="T88" fmla="*/ 1103 w 1222"/>
                <a:gd name="T89" fmla="*/ 619 h 695"/>
                <a:gd name="T90" fmla="*/ 1120 w 1222"/>
                <a:gd name="T91" fmla="*/ 599 h 695"/>
                <a:gd name="T92" fmla="*/ 1162 w 1222"/>
                <a:gd name="T93" fmla="*/ 577 h 695"/>
                <a:gd name="T94" fmla="*/ 1175 w 1222"/>
                <a:gd name="T95" fmla="*/ 560 h 695"/>
                <a:gd name="T96" fmla="*/ 1204 w 1222"/>
                <a:gd name="T97" fmla="*/ 518 h 695"/>
                <a:gd name="T98" fmla="*/ 1221 w 1222"/>
                <a:gd name="T99" fmla="*/ 411 h 695"/>
                <a:gd name="T100" fmla="*/ 1195 w 1222"/>
                <a:gd name="T101" fmla="*/ 371 h 695"/>
                <a:gd name="T102" fmla="*/ 1175 w 1222"/>
                <a:gd name="T103" fmla="*/ 329 h 695"/>
                <a:gd name="T104" fmla="*/ 1175 w 1222"/>
                <a:gd name="T105" fmla="*/ 316 h 695"/>
                <a:gd name="T106" fmla="*/ 1193 w 1222"/>
                <a:gd name="T107" fmla="*/ 299 h 695"/>
                <a:gd name="T108" fmla="*/ 1212 w 1222"/>
                <a:gd name="T109" fmla="*/ 270 h 695"/>
                <a:gd name="T110" fmla="*/ 1212 w 1222"/>
                <a:gd name="T111" fmla="*/ 189 h 695"/>
                <a:gd name="T112" fmla="*/ 1193 w 1222"/>
                <a:gd name="T113" fmla="*/ 163 h 695"/>
                <a:gd name="T114" fmla="*/ 1175 w 1222"/>
                <a:gd name="T115" fmla="*/ 141 h 695"/>
                <a:gd name="T116" fmla="*/ 1138 w 1222"/>
                <a:gd name="T117" fmla="*/ 130 h 695"/>
                <a:gd name="T118" fmla="*/ 1094 w 1222"/>
                <a:gd name="T119" fmla="*/ 110 h 695"/>
                <a:gd name="T120" fmla="*/ 969 w 1222"/>
                <a:gd name="T121" fmla="*/ 123 h 695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222"/>
                <a:gd name="T184" fmla="*/ 0 h 695"/>
                <a:gd name="T185" fmla="*/ 1222 w 1222"/>
                <a:gd name="T186" fmla="*/ 695 h 695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222" h="695">
                  <a:moveTo>
                    <a:pt x="960" y="130"/>
                  </a:moveTo>
                  <a:lnTo>
                    <a:pt x="960" y="123"/>
                  </a:lnTo>
                  <a:lnTo>
                    <a:pt x="951" y="116"/>
                  </a:lnTo>
                  <a:lnTo>
                    <a:pt x="951" y="110"/>
                  </a:lnTo>
                  <a:lnTo>
                    <a:pt x="947" y="101"/>
                  </a:lnTo>
                  <a:lnTo>
                    <a:pt x="947" y="94"/>
                  </a:lnTo>
                  <a:lnTo>
                    <a:pt x="938" y="94"/>
                  </a:lnTo>
                  <a:lnTo>
                    <a:pt x="938" y="88"/>
                  </a:lnTo>
                  <a:lnTo>
                    <a:pt x="929" y="88"/>
                  </a:lnTo>
                  <a:lnTo>
                    <a:pt x="929" y="81"/>
                  </a:lnTo>
                  <a:lnTo>
                    <a:pt x="920" y="81"/>
                  </a:lnTo>
                  <a:lnTo>
                    <a:pt x="920" y="75"/>
                  </a:lnTo>
                  <a:lnTo>
                    <a:pt x="914" y="75"/>
                  </a:lnTo>
                  <a:lnTo>
                    <a:pt x="914" y="68"/>
                  </a:lnTo>
                  <a:lnTo>
                    <a:pt x="909" y="68"/>
                  </a:lnTo>
                  <a:lnTo>
                    <a:pt x="909" y="64"/>
                  </a:lnTo>
                  <a:lnTo>
                    <a:pt x="901" y="64"/>
                  </a:lnTo>
                  <a:lnTo>
                    <a:pt x="901" y="57"/>
                  </a:lnTo>
                  <a:lnTo>
                    <a:pt x="892" y="57"/>
                  </a:lnTo>
                  <a:lnTo>
                    <a:pt x="887" y="46"/>
                  </a:lnTo>
                  <a:lnTo>
                    <a:pt x="879" y="46"/>
                  </a:lnTo>
                  <a:lnTo>
                    <a:pt x="879" y="42"/>
                  </a:lnTo>
                  <a:lnTo>
                    <a:pt x="870" y="42"/>
                  </a:lnTo>
                  <a:lnTo>
                    <a:pt x="866" y="35"/>
                  </a:lnTo>
                  <a:lnTo>
                    <a:pt x="859" y="35"/>
                  </a:lnTo>
                  <a:lnTo>
                    <a:pt x="850" y="29"/>
                  </a:lnTo>
                  <a:lnTo>
                    <a:pt x="841" y="29"/>
                  </a:lnTo>
                  <a:lnTo>
                    <a:pt x="837" y="22"/>
                  </a:lnTo>
                  <a:lnTo>
                    <a:pt x="819" y="22"/>
                  </a:lnTo>
                  <a:lnTo>
                    <a:pt x="811" y="15"/>
                  </a:lnTo>
                  <a:lnTo>
                    <a:pt x="795" y="15"/>
                  </a:lnTo>
                  <a:lnTo>
                    <a:pt x="786" y="9"/>
                  </a:lnTo>
                  <a:lnTo>
                    <a:pt x="760" y="9"/>
                  </a:lnTo>
                  <a:lnTo>
                    <a:pt x="751" y="0"/>
                  </a:lnTo>
                  <a:lnTo>
                    <a:pt x="650" y="0"/>
                  </a:lnTo>
                  <a:lnTo>
                    <a:pt x="650" y="9"/>
                  </a:lnTo>
                  <a:lnTo>
                    <a:pt x="622" y="9"/>
                  </a:lnTo>
                  <a:lnTo>
                    <a:pt x="613" y="15"/>
                  </a:lnTo>
                  <a:lnTo>
                    <a:pt x="591" y="15"/>
                  </a:lnTo>
                  <a:lnTo>
                    <a:pt x="591" y="22"/>
                  </a:lnTo>
                  <a:lnTo>
                    <a:pt x="576" y="22"/>
                  </a:lnTo>
                  <a:lnTo>
                    <a:pt x="567" y="29"/>
                  </a:lnTo>
                  <a:lnTo>
                    <a:pt x="562" y="29"/>
                  </a:lnTo>
                  <a:lnTo>
                    <a:pt x="554" y="35"/>
                  </a:lnTo>
                  <a:lnTo>
                    <a:pt x="549" y="35"/>
                  </a:lnTo>
                  <a:lnTo>
                    <a:pt x="549" y="42"/>
                  </a:lnTo>
                  <a:lnTo>
                    <a:pt x="532" y="42"/>
                  </a:lnTo>
                  <a:lnTo>
                    <a:pt x="532" y="46"/>
                  </a:lnTo>
                  <a:lnTo>
                    <a:pt x="525" y="46"/>
                  </a:lnTo>
                  <a:lnTo>
                    <a:pt x="512" y="64"/>
                  </a:lnTo>
                  <a:lnTo>
                    <a:pt x="503" y="64"/>
                  </a:lnTo>
                  <a:lnTo>
                    <a:pt x="503" y="68"/>
                  </a:lnTo>
                  <a:lnTo>
                    <a:pt x="494" y="68"/>
                  </a:lnTo>
                  <a:lnTo>
                    <a:pt x="486" y="75"/>
                  </a:lnTo>
                  <a:lnTo>
                    <a:pt x="486" y="81"/>
                  </a:lnTo>
                  <a:lnTo>
                    <a:pt x="477" y="81"/>
                  </a:lnTo>
                  <a:lnTo>
                    <a:pt x="477" y="88"/>
                  </a:lnTo>
                  <a:lnTo>
                    <a:pt x="470" y="88"/>
                  </a:lnTo>
                  <a:lnTo>
                    <a:pt x="470" y="94"/>
                  </a:lnTo>
                  <a:lnTo>
                    <a:pt x="461" y="94"/>
                  </a:lnTo>
                  <a:lnTo>
                    <a:pt x="461" y="110"/>
                  </a:lnTo>
                  <a:lnTo>
                    <a:pt x="457" y="110"/>
                  </a:lnTo>
                  <a:lnTo>
                    <a:pt x="457" y="116"/>
                  </a:lnTo>
                  <a:lnTo>
                    <a:pt x="435" y="116"/>
                  </a:lnTo>
                  <a:lnTo>
                    <a:pt x="426" y="110"/>
                  </a:lnTo>
                  <a:lnTo>
                    <a:pt x="367" y="110"/>
                  </a:lnTo>
                  <a:lnTo>
                    <a:pt x="360" y="116"/>
                  </a:lnTo>
                  <a:lnTo>
                    <a:pt x="343" y="116"/>
                  </a:lnTo>
                  <a:lnTo>
                    <a:pt x="343" y="123"/>
                  </a:lnTo>
                  <a:lnTo>
                    <a:pt x="325" y="123"/>
                  </a:lnTo>
                  <a:lnTo>
                    <a:pt x="325" y="130"/>
                  </a:lnTo>
                  <a:lnTo>
                    <a:pt x="317" y="130"/>
                  </a:lnTo>
                  <a:lnTo>
                    <a:pt x="317" y="134"/>
                  </a:lnTo>
                  <a:lnTo>
                    <a:pt x="308" y="134"/>
                  </a:lnTo>
                  <a:lnTo>
                    <a:pt x="292" y="147"/>
                  </a:lnTo>
                  <a:lnTo>
                    <a:pt x="292" y="156"/>
                  </a:lnTo>
                  <a:lnTo>
                    <a:pt x="288" y="156"/>
                  </a:lnTo>
                  <a:lnTo>
                    <a:pt x="288" y="169"/>
                  </a:lnTo>
                  <a:lnTo>
                    <a:pt x="279" y="169"/>
                  </a:lnTo>
                  <a:lnTo>
                    <a:pt x="279" y="217"/>
                  </a:lnTo>
                  <a:lnTo>
                    <a:pt x="279" y="211"/>
                  </a:lnTo>
                  <a:lnTo>
                    <a:pt x="216" y="211"/>
                  </a:lnTo>
                  <a:lnTo>
                    <a:pt x="207" y="217"/>
                  </a:lnTo>
                  <a:lnTo>
                    <a:pt x="178" y="217"/>
                  </a:lnTo>
                  <a:lnTo>
                    <a:pt x="169" y="224"/>
                  </a:lnTo>
                  <a:lnTo>
                    <a:pt x="152" y="224"/>
                  </a:lnTo>
                  <a:lnTo>
                    <a:pt x="143" y="228"/>
                  </a:lnTo>
                  <a:lnTo>
                    <a:pt x="132" y="228"/>
                  </a:lnTo>
                  <a:lnTo>
                    <a:pt x="132" y="235"/>
                  </a:lnTo>
                  <a:lnTo>
                    <a:pt x="119" y="235"/>
                  </a:lnTo>
                  <a:lnTo>
                    <a:pt x="119" y="242"/>
                  </a:lnTo>
                  <a:lnTo>
                    <a:pt x="110" y="242"/>
                  </a:lnTo>
                  <a:lnTo>
                    <a:pt x="101" y="250"/>
                  </a:lnTo>
                  <a:lnTo>
                    <a:pt x="97" y="250"/>
                  </a:lnTo>
                  <a:lnTo>
                    <a:pt x="88" y="257"/>
                  </a:lnTo>
                  <a:lnTo>
                    <a:pt x="82" y="257"/>
                  </a:lnTo>
                  <a:lnTo>
                    <a:pt x="82" y="264"/>
                  </a:lnTo>
                  <a:lnTo>
                    <a:pt x="77" y="264"/>
                  </a:lnTo>
                  <a:lnTo>
                    <a:pt x="77" y="270"/>
                  </a:lnTo>
                  <a:lnTo>
                    <a:pt x="68" y="270"/>
                  </a:lnTo>
                  <a:lnTo>
                    <a:pt x="68" y="277"/>
                  </a:lnTo>
                  <a:lnTo>
                    <a:pt x="60" y="277"/>
                  </a:lnTo>
                  <a:lnTo>
                    <a:pt x="60" y="283"/>
                  </a:lnTo>
                  <a:lnTo>
                    <a:pt x="51" y="283"/>
                  </a:lnTo>
                  <a:lnTo>
                    <a:pt x="42" y="290"/>
                  </a:lnTo>
                  <a:lnTo>
                    <a:pt x="42" y="299"/>
                  </a:lnTo>
                  <a:lnTo>
                    <a:pt x="33" y="299"/>
                  </a:lnTo>
                  <a:lnTo>
                    <a:pt x="33" y="305"/>
                  </a:lnTo>
                  <a:lnTo>
                    <a:pt x="27" y="305"/>
                  </a:lnTo>
                  <a:lnTo>
                    <a:pt x="27" y="316"/>
                  </a:lnTo>
                  <a:lnTo>
                    <a:pt x="18" y="316"/>
                  </a:lnTo>
                  <a:lnTo>
                    <a:pt x="18" y="343"/>
                  </a:lnTo>
                  <a:lnTo>
                    <a:pt x="9" y="343"/>
                  </a:lnTo>
                  <a:lnTo>
                    <a:pt x="9" y="365"/>
                  </a:lnTo>
                  <a:lnTo>
                    <a:pt x="0" y="365"/>
                  </a:lnTo>
                  <a:lnTo>
                    <a:pt x="0" y="430"/>
                  </a:lnTo>
                  <a:lnTo>
                    <a:pt x="9" y="437"/>
                  </a:lnTo>
                  <a:lnTo>
                    <a:pt x="9" y="459"/>
                  </a:lnTo>
                  <a:lnTo>
                    <a:pt x="18" y="465"/>
                  </a:lnTo>
                  <a:lnTo>
                    <a:pt x="18" y="483"/>
                  </a:lnTo>
                  <a:lnTo>
                    <a:pt x="33" y="498"/>
                  </a:lnTo>
                  <a:lnTo>
                    <a:pt x="33" y="505"/>
                  </a:lnTo>
                  <a:lnTo>
                    <a:pt x="42" y="505"/>
                  </a:lnTo>
                  <a:lnTo>
                    <a:pt x="42" y="512"/>
                  </a:lnTo>
                  <a:lnTo>
                    <a:pt x="51" y="512"/>
                  </a:lnTo>
                  <a:lnTo>
                    <a:pt x="51" y="518"/>
                  </a:lnTo>
                  <a:lnTo>
                    <a:pt x="68" y="531"/>
                  </a:lnTo>
                  <a:lnTo>
                    <a:pt x="77" y="531"/>
                  </a:lnTo>
                  <a:lnTo>
                    <a:pt x="77" y="540"/>
                  </a:lnTo>
                  <a:lnTo>
                    <a:pt x="82" y="540"/>
                  </a:lnTo>
                  <a:lnTo>
                    <a:pt x="82" y="547"/>
                  </a:lnTo>
                  <a:lnTo>
                    <a:pt x="88" y="547"/>
                  </a:lnTo>
                  <a:lnTo>
                    <a:pt x="97" y="553"/>
                  </a:lnTo>
                  <a:lnTo>
                    <a:pt x="101" y="553"/>
                  </a:lnTo>
                  <a:lnTo>
                    <a:pt x="101" y="560"/>
                  </a:lnTo>
                  <a:lnTo>
                    <a:pt x="119" y="560"/>
                  </a:lnTo>
                  <a:lnTo>
                    <a:pt x="119" y="564"/>
                  </a:lnTo>
                  <a:lnTo>
                    <a:pt x="132" y="564"/>
                  </a:lnTo>
                  <a:lnTo>
                    <a:pt x="132" y="571"/>
                  </a:lnTo>
                  <a:lnTo>
                    <a:pt x="143" y="571"/>
                  </a:lnTo>
                  <a:lnTo>
                    <a:pt x="152" y="577"/>
                  </a:lnTo>
                  <a:lnTo>
                    <a:pt x="169" y="577"/>
                  </a:lnTo>
                  <a:lnTo>
                    <a:pt x="178" y="584"/>
                  </a:lnTo>
                  <a:lnTo>
                    <a:pt x="207" y="584"/>
                  </a:lnTo>
                  <a:lnTo>
                    <a:pt x="216" y="593"/>
                  </a:lnTo>
                  <a:lnTo>
                    <a:pt x="301" y="593"/>
                  </a:lnTo>
                  <a:lnTo>
                    <a:pt x="308" y="584"/>
                  </a:lnTo>
                  <a:lnTo>
                    <a:pt x="343" y="584"/>
                  </a:lnTo>
                  <a:lnTo>
                    <a:pt x="352" y="577"/>
                  </a:lnTo>
                  <a:lnTo>
                    <a:pt x="360" y="577"/>
                  </a:lnTo>
                  <a:lnTo>
                    <a:pt x="367" y="571"/>
                  </a:lnTo>
                  <a:lnTo>
                    <a:pt x="367" y="584"/>
                  </a:lnTo>
                  <a:lnTo>
                    <a:pt x="376" y="584"/>
                  </a:lnTo>
                  <a:lnTo>
                    <a:pt x="376" y="606"/>
                  </a:lnTo>
                  <a:lnTo>
                    <a:pt x="385" y="606"/>
                  </a:lnTo>
                  <a:lnTo>
                    <a:pt x="385" y="613"/>
                  </a:lnTo>
                  <a:lnTo>
                    <a:pt x="393" y="619"/>
                  </a:lnTo>
                  <a:lnTo>
                    <a:pt x="393" y="626"/>
                  </a:lnTo>
                  <a:lnTo>
                    <a:pt x="398" y="626"/>
                  </a:lnTo>
                  <a:lnTo>
                    <a:pt x="398" y="630"/>
                  </a:lnTo>
                  <a:lnTo>
                    <a:pt x="407" y="630"/>
                  </a:lnTo>
                  <a:lnTo>
                    <a:pt x="407" y="641"/>
                  </a:lnTo>
                  <a:lnTo>
                    <a:pt x="418" y="652"/>
                  </a:lnTo>
                  <a:lnTo>
                    <a:pt x="426" y="652"/>
                  </a:lnTo>
                  <a:lnTo>
                    <a:pt x="426" y="659"/>
                  </a:lnTo>
                  <a:lnTo>
                    <a:pt x="435" y="659"/>
                  </a:lnTo>
                  <a:lnTo>
                    <a:pt x="435" y="665"/>
                  </a:lnTo>
                  <a:lnTo>
                    <a:pt x="453" y="665"/>
                  </a:lnTo>
                  <a:lnTo>
                    <a:pt x="453" y="672"/>
                  </a:lnTo>
                  <a:lnTo>
                    <a:pt x="461" y="672"/>
                  </a:lnTo>
                  <a:lnTo>
                    <a:pt x="461" y="678"/>
                  </a:lnTo>
                  <a:lnTo>
                    <a:pt x="477" y="678"/>
                  </a:lnTo>
                  <a:lnTo>
                    <a:pt x="486" y="687"/>
                  </a:lnTo>
                  <a:lnTo>
                    <a:pt x="512" y="687"/>
                  </a:lnTo>
                  <a:lnTo>
                    <a:pt x="516" y="694"/>
                  </a:lnTo>
                  <a:lnTo>
                    <a:pt x="595" y="694"/>
                  </a:lnTo>
                  <a:lnTo>
                    <a:pt x="604" y="687"/>
                  </a:lnTo>
                  <a:lnTo>
                    <a:pt x="626" y="687"/>
                  </a:lnTo>
                  <a:lnTo>
                    <a:pt x="635" y="678"/>
                  </a:lnTo>
                  <a:lnTo>
                    <a:pt x="650" y="678"/>
                  </a:lnTo>
                  <a:lnTo>
                    <a:pt x="650" y="672"/>
                  </a:lnTo>
                  <a:lnTo>
                    <a:pt x="668" y="672"/>
                  </a:lnTo>
                  <a:lnTo>
                    <a:pt x="668" y="665"/>
                  </a:lnTo>
                  <a:lnTo>
                    <a:pt x="677" y="665"/>
                  </a:lnTo>
                  <a:lnTo>
                    <a:pt x="677" y="659"/>
                  </a:lnTo>
                  <a:lnTo>
                    <a:pt x="685" y="659"/>
                  </a:lnTo>
                  <a:lnTo>
                    <a:pt x="685" y="652"/>
                  </a:lnTo>
                  <a:lnTo>
                    <a:pt x="694" y="652"/>
                  </a:lnTo>
                  <a:lnTo>
                    <a:pt x="710" y="641"/>
                  </a:lnTo>
                  <a:lnTo>
                    <a:pt x="710" y="630"/>
                  </a:lnTo>
                  <a:lnTo>
                    <a:pt x="718" y="630"/>
                  </a:lnTo>
                  <a:lnTo>
                    <a:pt x="718" y="626"/>
                  </a:lnTo>
                  <a:lnTo>
                    <a:pt x="723" y="626"/>
                  </a:lnTo>
                  <a:lnTo>
                    <a:pt x="723" y="619"/>
                  </a:lnTo>
                  <a:lnTo>
                    <a:pt x="732" y="613"/>
                  </a:lnTo>
                  <a:lnTo>
                    <a:pt x="732" y="606"/>
                  </a:lnTo>
                  <a:lnTo>
                    <a:pt x="740" y="606"/>
                  </a:lnTo>
                  <a:lnTo>
                    <a:pt x="740" y="599"/>
                  </a:lnTo>
                  <a:lnTo>
                    <a:pt x="751" y="599"/>
                  </a:lnTo>
                  <a:lnTo>
                    <a:pt x="751" y="606"/>
                  </a:lnTo>
                  <a:lnTo>
                    <a:pt x="760" y="606"/>
                  </a:lnTo>
                  <a:lnTo>
                    <a:pt x="769" y="613"/>
                  </a:lnTo>
                  <a:lnTo>
                    <a:pt x="778" y="613"/>
                  </a:lnTo>
                  <a:lnTo>
                    <a:pt x="778" y="619"/>
                  </a:lnTo>
                  <a:lnTo>
                    <a:pt x="786" y="619"/>
                  </a:lnTo>
                  <a:lnTo>
                    <a:pt x="786" y="626"/>
                  </a:lnTo>
                  <a:lnTo>
                    <a:pt x="804" y="626"/>
                  </a:lnTo>
                  <a:lnTo>
                    <a:pt x="811" y="630"/>
                  </a:lnTo>
                  <a:lnTo>
                    <a:pt x="828" y="630"/>
                  </a:lnTo>
                  <a:lnTo>
                    <a:pt x="828" y="641"/>
                  </a:lnTo>
                  <a:lnTo>
                    <a:pt x="850" y="641"/>
                  </a:lnTo>
                  <a:lnTo>
                    <a:pt x="850" y="648"/>
                  </a:lnTo>
                  <a:lnTo>
                    <a:pt x="887" y="648"/>
                  </a:lnTo>
                  <a:lnTo>
                    <a:pt x="887" y="652"/>
                  </a:lnTo>
                  <a:lnTo>
                    <a:pt x="993" y="652"/>
                  </a:lnTo>
                  <a:lnTo>
                    <a:pt x="993" y="648"/>
                  </a:lnTo>
                  <a:lnTo>
                    <a:pt x="1028" y="648"/>
                  </a:lnTo>
                  <a:lnTo>
                    <a:pt x="1028" y="641"/>
                  </a:lnTo>
                  <a:lnTo>
                    <a:pt x="1048" y="641"/>
                  </a:lnTo>
                  <a:lnTo>
                    <a:pt x="1048" y="630"/>
                  </a:lnTo>
                  <a:lnTo>
                    <a:pt x="1065" y="630"/>
                  </a:lnTo>
                  <a:lnTo>
                    <a:pt x="1070" y="626"/>
                  </a:lnTo>
                  <a:lnTo>
                    <a:pt x="1085" y="626"/>
                  </a:lnTo>
                  <a:lnTo>
                    <a:pt x="1085" y="619"/>
                  </a:lnTo>
                  <a:lnTo>
                    <a:pt x="1103" y="619"/>
                  </a:lnTo>
                  <a:lnTo>
                    <a:pt x="1103" y="613"/>
                  </a:lnTo>
                  <a:lnTo>
                    <a:pt x="1111" y="613"/>
                  </a:lnTo>
                  <a:lnTo>
                    <a:pt x="1111" y="606"/>
                  </a:lnTo>
                  <a:lnTo>
                    <a:pt x="1120" y="606"/>
                  </a:lnTo>
                  <a:lnTo>
                    <a:pt x="1120" y="599"/>
                  </a:lnTo>
                  <a:lnTo>
                    <a:pt x="1129" y="599"/>
                  </a:lnTo>
                  <a:lnTo>
                    <a:pt x="1144" y="584"/>
                  </a:lnTo>
                  <a:lnTo>
                    <a:pt x="1153" y="584"/>
                  </a:lnTo>
                  <a:lnTo>
                    <a:pt x="1153" y="577"/>
                  </a:lnTo>
                  <a:lnTo>
                    <a:pt x="1162" y="577"/>
                  </a:lnTo>
                  <a:lnTo>
                    <a:pt x="1162" y="571"/>
                  </a:lnTo>
                  <a:lnTo>
                    <a:pt x="1166" y="571"/>
                  </a:lnTo>
                  <a:lnTo>
                    <a:pt x="1166" y="564"/>
                  </a:lnTo>
                  <a:lnTo>
                    <a:pt x="1175" y="564"/>
                  </a:lnTo>
                  <a:lnTo>
                    <a:pt x="1175" y="560"/>
                  </a:lnTo>
                  <a:lnTo>
                    <a:pt x="1193" y="547"/>
                  </a:lnTo>
                  <a:lnTo>
                    <a:pt x="1193" y="540"/>
                  </a:lnTo>
                  <a:lnTo>
                    <a:pt x="1195" y="531"/>
                  </a:lnTo>
                  <a:lnTo>
                    <a:pt x="1195" y="525"/>
                  </a:lnTo>
                  <a:lnTo>
                    <a:pt x="1204" y="518"/>
                  </a:lnTo>
                  <a:lnTo>
                    <a:pt x="1204" y="512"/>
                  </a:lnTo>
                  <a:lnTo>
                    <a:pt x="1212" y="505"/>
                  </a:lnTo>
                  <a:lnTo>
                    <a:pt x="1212" y="483"/>
                  </a:lnTo>
                  <a:lnTo>
                    <a:pt x="1221" y="483"/>
                  </a:lnTo>
                  <a:lnTo>
                    <a:pt x="1221" y="411"/>
                  </a:lnTo>
                  <a:lnTo>
                    <a:pt x="1212" y="411"/>
                  </a:lnTo>
                  <a:lnTo>
                    <a:pt x="1212" y="389"/>
                  </a:lnTo>
                  <a:lnTo>
                    <a:pt x="1204" y="382"/>
                  </a:lnTo>
                  <a:lnTo>
                    <a:pt x="1204" y="378"/>
                  </a:lnTo>
                  <a:lnTo>
                    <a:pt x="1195" y="371"/>
                  </a:lnTo>
                  <a:lnTo>
                    <a:pt x="1195" y="365"/>
                  </a:lnTo>
                  <a:lnTo>
                    <a:pt x="1193" y="358"/>
                  </a:lnTo>
                  <a:lnTo>
                    <a:pt x="1193" y="351"/>
                  </a:lnTo>
                  <a:lnTo>
                    <a:pt x="1175" y="336"/>
                  </a:lnTo>
                  <a:lnTo>
                    <a:pt x="1175" y="329"/>
                  </a:lnTo>
                  <a:lnTo>
                    <a:pt x="1166" y="329"/>
                  </a:lnTo>
                  <a:lnTo>
                    <a:pt x="1162" y="323"/>
                  </a:lnTo>
                  <a:lnTo>
                    <a:pt x="1166" y="323"/>
                  </a:lnTo>
                  <a:lnTo>
                    <a:pt x="1166" y="316"/>
                  </a:lnTo>
                  <a:lnTo>
                    <a:pt x="1175" y="316"/>
                  </a:lnTo>
                  <a:lnTo>
                    <a:pt x="1175" y="312"/>
                  </a:lnTo>
                  <a:lnTo>
                    <a:pt x="1184" y="312"/>
                  </a:lnTo>
                  <a:lnTo>
                    <a:pt x="1184" y="305"/>
                  </a:lnTo>
                  <a:lnTo>
                    <a:pt x="1193" y="305"/>
                  </a:lnTo>
                  <a:lnTo>
                    <a:pt x="1193" y="299"/>
                  </a:lnTo>
                  <a:lnTo>
                    <a:pt x="1195" y="299"/>
                  </a:lnTo>
                  <a:lnTo>
                    <a:pt x="1195" y="283"/>
                  </a:lnTo>
                  <a:lnTo>
                    <a:pt x="1204" y="283"/>
                  </a:lnTo>
                  <a:lnTo>
                    <a:pt x="1204" y="277"/>
                  </a:lnTo>
                  <a:lnTo>
                    <a:pt x="1212" y="270"/>
                  </a:lnTo>
                  <a:lnTo>
                    <a:pt x="1212" y="257"/>
                  </a:lnTo>
                  <a:lnTo>
                    <a:pt x="1221" y="257"/>
                  </a:lnTo>
                  <a:lnTo>
                    <a:pt x="1221" y="204"/>
                  </a:lnTo>
                  <a:lnTo>
                    <a:pt x="1212" y="204"/>
                  </a:lnTo>
                  <a:lnTo>
                    <a:pt x="1212" y="189"/>
                  </a:lnTo>
                  <a:lnTo>
                    <a:pt x="1204" y="182"/>
                  </a:lnTo>
                  <a:lnTo>
                    <a:pt x="1204" y="176"/>
                  </a:lnTo>
                  <a:lnTo>
                    <a:pt x="1195" y="169"/>
                  </a:lnTo>
                  <a:lnTo>
                    <a:pt x="1195" y="163"/>
                  </a:lnTo>
                  <a:lnTo>
                    <a:pt x="1193" y="163"/>
                  </a:lnTo>
                  <a:lnTo>
                    <a:pt x="1193" y="156"/>
                  </a:lnTo>
                  <a:lnTo>
                    <a:pt x="1184" y="156"/>
                  </a:lnTo>
                  <a:lnTo>
                    <a:pt x="1184" y="147"/>
                  </a:lnTo>
                  <a:lnTo>
                    <a:pt x="1175" y="147"/>
                  </a:lnTo>
                  <a:lnTo>
                    <a:pt x="1175" y="141"/>
                  </a:lnTo>
                  <a:lnTo>
                    <a:pt x="1166" y="141"/>
                  </a:lnTo>
                  <a:lnTo>
                    <a:pt x="1162" y="134"/>
                  </a:lnTo>
                  <a:lnTo>
                    <a:pt x="1153" y="134"/>
                  </a:lnTo>
                  <a:lnTo>
                    <a:pt x="1153" y="130"/>
                  </a:lnTo>
                  <a:lnTo>
                    <a:pt x="1138" y="130"/>
                  </a:lnTo>
                  <a:lnTo>
                    <a:pt x="1138" y="123"/>
                  </a:lnTo>
                  <a:lnTo>
                    <a:pt x="1120" y="123"/>
                  </a:lnTo>
                  <a:lnTo>
                    <a:pt x="1111" y="116"/>
                  </a:lnTo>
                  <a:lnTo>
                    <a:pt x="1094" y="116"/>
                  </a:lnTo>
                  <a:lnTo>
                    <a:pt x="1094" y="110"/>
                  </a:lnTo>
                  <a:lnTo>
                    <a:pt x="1010" y="110"/>
                  </a:lnTo>
                  <a:lnTo>
                    <a:pt x="1010" y="116"/>
                  </a:lnTo>
                  <a:lnTo>
                    <a:pt x="984" y="116"/>
                  </a:lnTo>
                  <a:lnTo>
                    <a:pt x="984" y="123"/>
                  </a:lnTo>
                  <a:lnTo>
                    <a:pt x="969" y="123"/>
                  </a:lnTo>
                  <a:lnTo>
                    <a:pt x="969" y="130"/>
                  </a:lnTo>
                  <a:lnTo>
                    <a:pt x="960" y="130"/>
                  </a:lnTo>
                </a:path>
              </a:pathLst>
            </a:custGeom>
            <a:solidFill>
              <a:srgbClr val="E0E0E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46" name="Freeform 33"/>
            <p:cNvSpPr>
              <a:spLocks/>
            </p:cNvSpPr>
            <p:nvPr/>
          </p:nvSpPr>
          <p:spPr bwMode="auto">
            <a:xfrm>
              <a:off x="166" y="2954"/>
              <a:ext cx="1222" cy="695"/>
            </a:xfrm>
            <a:custGeom>
              <a:avLst/>
              <a:gdLst>
                <a:gd name="T0" fmla="*/ 947 w 1222"/>
                <a:gd name="T1" fmla="*/ 101 h 695"/>
                <a:gd name="T2" fmla="*/ 929 w 1222"/>
                <a:gd name="T3" fmla="*/ 81 h 695"/>
                <a:gd name="T4" fmla="*/ 909 w 1222"/>
                <a:gd name="T5" fmla="*/ 68 h 695"/>
                <a:gd name="T6" fmla="*/ 887 w 1222"/>
                <a:gd name="T7" fmla="*/ 46 h 695"/>
                <a:gd name="T8" fmla="*/ 859 w 1222"/>
                <a:gd name="T9" fmla="*/ 35 h 695"/>
                <a:gd name="T10" fmla="*/ 811 w 1222"/>
                <a:gd name="T11" fmla="*/ 15 h 695"/>
                <a:gd name="T12" fmla="*/ 650 w 1222"/>
                <a:gd name="T13" fmla="*/ 0 h 695"/>
                <a:gd name="T14" fmla="*/ 591 w 1222"/>
                <a:gd name="T15" fmla="*/ 22 h 695"/>
                <a:gd name="T16" fmla="*/ 549 w 1222"/>
                <a:gd name="T17" fmla="*/ 35 h 695"/>
                <a:gd name="T18" fmla="*/ 512 w 1222"/>
                <a:gd name="T19" fmla="*/ 64 h 695"/>
                <a:gd name="T20" fmla="*/ 486 w 1222"/>
                <a:gd name="T21" fmla="*/ 81 h 695"/>
                <a:gd name="T22" fmla="*/ 461 w 1222"/>
                <a:gd name="T23" fmla="*/ 94 h 695"/>
                <a:gd name="T24" fmla="*/ 426 w 1222"/>
                <a:gd name="T25" fmla="*/ 110 h 695"/>
                <a:gd name="T26" fmla="*/ 325 w 1222"/>
                <a:gd name="T27" fmla="*/ 123 h 695"/>
                <a:gd name="T28" fmla="*/ 292 w 1222"/>
                <a:gd name="T29" fmla="*/ 147 h 695"/>
                <a:gd name="T30" fmla="*/ 279 w 1222"/>
                <a:gd name="T31" fmla="*/ 217 h 695"/>
                <a:gd name="T32" fmla="*/ 169 w 1222"/>
                <a:gd name="T33" fmla="*/ 224 h 695"/>
                <a:gd name="T34" fmla="*/ 119 w 1222"/>
                <a:gd name="T35" fmla="*/ 235 h 695"/>
                <a:gd name="T36" fmla="*/ 88 w 1222"/>
                <a:gd name="T37" fmla="*/ 257 h 695"/>
                <a:gd name="T38" fmla="*/ 68 w 1222"/>
                <a:gd name="T39" fmla="*/ 270 h 695"/>
                <a:gd name="T40" fmla="*/ 42 w 1222"/>
                <a:gd name="T41" fmla="*/ 290 h 695"/>
                <a:gd name="T42" fmla="*/ 27 w 1222"/>
                <a:gd name="T43" fmla="*/ 316 h 695"/>
                <a:gd name="T44" fmla="*/ 0 w 1222"/>
                <a:gd name="T45" fmla="*/ 365 h 695"/>
                <a:gd name="T46" fmla="*/ 18 w 1222"/>
                <a:gd name="T47" fmla="*/ 483 h 695"/>
                <a:gd name="T48" fmla="*/ 51 w 1222"/>
                <a:gd name="T49" fmla="*/ 512 h 695"/>
                <a:gd name="T50" fmla="*/ 82 w 1222"/>
                <a:gd name="T51" fmla="*/ 540 h 695"/>
                <a:gd name="T52" fmla="*/ 101 w 1222"/>
                <a:gd name="T53" fmla="*/ 560 h 695"/>
                <a:gd name="T54" fmla="*/ 143 w 1222"/>
                <a:gd name="T55" fmla="*/ 571 h 695"/>
                <a:gd name="T56" fmla="*/ 216 w 1222"/>
                <a:gd name="T57" fmla="*/ 593 h 695"/>
                <a:gd name="T58" fmla="*/ 360 w 1222"/>
                <a:gd name="T59" fmla="*/ 577 h 695"/>
                <a:gd name="T60" fmla="*/ 385 w 1222"/>
                <a:gd name="T61" fmla="*/ 606 h 695"/>
                <a:gd name="T62" fmla="*/ 398 w 1222"/>
                <a:gd name="T63" fmla="*/ 630 h 695"/>
                <a:gd name="T64" fmla="*/ 426 w 1222"/>
                <a:gd name="T65" fmla="*/ 659 h 695"/>
                <a:gd name="T66" fmla="*/ 461 w 1222"/>
                <a:gd name="T67" fmla="*/ 672 h 695"/>
                <a:gd name="T68" fmla="*/ 516 w 1222"/>
                <a:gd name="T69" fmla="*/ 694 h 695"/>
                <a:gd name="T70" fmla="*/ 650 w 1222"/>
                <a:gd name="T71" fmla="*/ 678 h 695"/>
                <a:gd name="T72" fmla="*/ 677 w 1222"/>
                <a:gd name="T73" fmla="*/ 659 h 695"/>
                <a:gd name="T74" fmla="*/ 710 w 1222"/>
                <a:gd name="T75" fmla="*/ 630 h 695"/>
                <a:gd name="T76" fmla="*/ 732 w 1222"/>
                <a:gd name="T77" fmla="*/ 613 h 695"/>
                <a:gd name="T78" fmla="*/ 751 w 1222"/>
                <a:gd name="T79" fmla="*/ 606 h 695"/>
                <a:gd name="T80" fmla="*/ 786 w 1222"/>
                <a:gd name="T81" fmla="*/ 619 h 695"/>
                <a:gd name="T82" fmla="*/ 828 w 1222"/>
                <a:gd name="T83" fmla="*/ 641 h 695"/>
                <a:gd name="T84" fmla="*/ 993 w 1222"/>
                <a:gd name="T85" fmla="*/ 652 h 695"/>
                <a:gd name="T86" fmla="*/ 1048 w 1222"/>
                <a:gd name="T87" fmla="*/ 630 h 695"/>
                <a:gd name="T88" fmla="*/ 1103 w 1222"/>
                <a:gd name="T89" fmla="*/ 619 h 695"/>
                <a:gd name="T90" fmla="*/ 1120 w 1222"/>
                <a:gd name="T91" fmla="*/ 599 h 695"/>
                <a:gd name="T92" fmla="*/ 1162 w 1222"/>
                <a:gd name="T93" fmla="*/ 577 h 695"/>
                <a:gd name="T94" fmla="*/ 1175 w 1222"/>
                <a:gd name="T95" fmla="*/ 560 h 695"/>
                <a:gd name="T96" fmla="*/ 1204 w 1222"/>
                <a:gd name="T97" fmla="*/ 518 h 695"/>
                <a:gd name="T98" fmla="*/ 1221 w 1222"/>
                <a:gd name="T99" fmla="*/ 411 h 695"/>
                <a:gd name="T100" fmla="*/ 1195 w 1222"/>
                <a:gd name="T101" fmla="*/ 371 h 695"/>
                <a:gd name="T102" fmla="*/ 1175 w 1222"/>
                <a:gd name="T103" fmla="*/ 329 h 695"/>
                <a:gd name="T104" fmla="*/ 1175 w 1222"/>
                <a:gd name="T105" fmla="*/ 316 h 695"/>
                <a:gd name="T106" fmla="*/ 1193 w 1222"/>
                <a:gd name="T107" fmla="*/ 299 h 695"/>
                <a:gd name="T108" fmla="*/ 1212 w 1222"/>
                <a:gd name="T109" fmla="*/ 270 h 695"/>
                <a:gd name="T110" fmla="*/ 1212 w 1222"/>
                <a:gd name="T111" fmla="*/ 189 h 695"/>
                <a:gd name="T112" fmla="*/ 1193 w 1222"/>
                <a:gd name="T113" fmla="*/ 163 h 695"/>
                <a:gd name="T114" fmla="*/ 1175 w 1222"/>
                <a:gd name="T115" fmla="*/ 141 h 695"/>
                <a:gd name="T116" fmla="*/ 1138 w 1222"/>
                <a:gd name="T117" fmla="*/ 130 h 695"/>
                <a:gd name="T118" fmla="*/ 1094 w 1222"/>
                <a:gd name="T119" fmla="*/ 110 h 695"/>
                <a:gd name="T120" fmla="*/ 969 w 1222"/>
                <a:gd name="T121" fmla="*/ 123 h 695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222"/>
                <a:gd name="T184" fmla="*/ 0 h 695"/>
                <a:gd name="T185" fmla="*/ 1222 w 1222"/>
                <a:gd name="T186" fmla="*/ 695 h 695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222" h="695">
                  <a:moveTo>
                    <a:pt x="960" y="130"/>
                  </a:moveTo>
                  <a:lnTo>
                    <a:pt x="960" y="123"/>
                  </a:lnTo>
                  <a:lnTo>
                    <a:pt x="951" y="116"/>
                  </a:lnTo>
                  <a:lnTo>
                    <a:pt x="951" y="110"/>
                  </a:lnTo>
                  <a:lnTo>
                    <a:pt x="947" y="101"/>
                  </a:lnTo>
                  <a:lnTo>
                    <a:pt x="947" y="94"/>
                  </a:lnTo>
                  <a:lnTo>
                    <a:pt x="938" y="94"/>
                  </a:lnTo>
                  <a:lnTo>
                    <a:pt x="938" y="88"/>
                  </a:lnTo>
                  <a:lnTo>
                    <a:pt x="929" y="88"/>
                  </a:lnTo>
                  <a:lnTo>
                    <a:pt x="929" y="81"/>
                  </a:lnTo>
                  <a:lnTo>
                    <a:pt x="920" y="81"/>
                  </a:lnTo>
                  <a:lnTo>
                    <a:pt x="920" y="75"/>
                  </a:lnTo>
                  <a:lnTo>
                    <a:pt x="914" y="75"/>
                  </a:lnTo>
                  <a:lnTo>
                    <a:pt x="914" y="68"/>
                  </a:lnTo>
                  <a:lnTo>
                    <a:pt x="909" y="68"/>
                  </a:lnTo>
                  <a:lnTo>
                    <a:pt x="909" y="64"/>
                  </a:lnTo>
                  <a:lnTo>
                    <a:pt x="901" y="64"/>
                  </a:lnTo>
                  <a:lnTo>
                    <a:pt x="901" y="57"/>
                  </a:lnTo>
                  <a:lnTo>
                    <a:pt x="892" y="57"/>
                  </a:lnTo>
                  <a:lnTo>
                    <a:pt x="887" y="46"/>
                  </a:lnTo>
                  <a:lnTo>
                    <a:pt x="879" y="46"/>
                  </a:lnTo>
                  <a:lnTo>
                    <a:pt x="879" y="42"/>
                  </a:lnTo>
                  <a:lnTo>
                    <a:pt x="870" y="42"/>
                  </a:lnTo>
                  <a:lnTo>
                    <a:pt x="866" y="35"/>
                  </a:lnTo>
                  <a:lnTo>
                    <a:pt x="859" y="35"/>
                  </a:lnTo>
                  <a:lnTo>
                    <a:pt x="850" y="29"/>
                  </a:lnTo>
                  <a:lnTo>
                    <a:pt x="841" y="29"/>
                  </a:lnTo>
                  <a:lnTo>
                    <a:pt x="837" y="22"/>
                  </a:lnTo>
                  <a:lnTo>
                    <a:pt x="819" y="22"/>
                  </a:lnTo>
                  <a:lnTo>
                    <a:pt x="811" y="15"/>
                  </a:lnTo>
                  <a:lnTo>
                    <a:pt x="795" y="15"/>
                  </a:lnTo>
                  <a:lnTo>
                    <a:pt x="786" y="9"/>
                  </a:lnTo>
                  <a:lnTo>
                    <a:pt x="760" y="9"/>
                  </a:lnTo>
                  <a:lnTo>
                    <a:pt x="751" y="0"/>
                  </a:lnTo>
                  <a:lnTo>
                    <a:pt x="650" y="0"/>
                  </a:lnTo>
                  <a:lnTo>
                    <a:pt x="650" y="9"/>
                  </a:lnTo>
                  <a:lnTo>
                    <a:pt x="622" y="9"/>
                  </a:lnTo>
                  <a:lnTo>
                    <a:pt x="613" y="15"/>
                  </a:lnTo>
                  <a:lnTo>
                    <a:pt x="591" y="15"/>
                  </a:lnTo>
                  <a:lnTo>
                    <a:pt x="591" y="22"/>
                  </a:lnTo>
                  <a:lnTo>
                    <a:pt x="576" y="22"/>
                  </a:lnTo>
                  <a:lnTo>
                    <a:pt x="567" y="29"/>
                  </a:lnTo>
                  <a:lnTo>
                    <a:pt x="562" y="29"/>
                  </a:lnTo>
                  <a:lnTo>
                    <a:pt x="554" y="35"/>
                  </a:lnTo>
                  <a:lnTo>
                    <a:pt x="549" y="35"/>
                  </a:lnTo>
                  <a:lnTo>
                    <a:pt x="549" y="42"/>
                  </a:lnTo>
                  <a:lnTo>
                    <a:pt x="532" y="42"/>
                  </a:lnTo>
                  <a:lnTo>
                    <a:pt x="532" y="46"/>
                  </a:lnTo>
                  <a:lnTo>
                    <a:pt x="525" y="46"/>
                  </a:lnTo>
                  <a:lnTo>
                    <a:pt x="512" y="64"/>
                  </a:lnTo>
                  <a:lnTo>
                    <a:pt x="503" y="64"/>
                  </a:lnTo>
                  <a:lnTo>
                    <a:pt x="503" y="68"/>
                  </a:lnTo>
                  <a:lnTo>
                    <a:pt x="494" y="68"/>
                  </a:lnTo>
                  <a:lnTo>
                    <a:pt x="486" y="75"/>
                  </a:lnTo>
                  <a:lnTo>
                    <a:pt x="486" y="81"/>
                  </a:lnTo>
                  <a:lnTo>
                    <a:pt x="477" y="81"/>
                  </a:lnTo>
                  <a:lnTo>
                    <a:pt x="477" y="88"/>
                  </a:lnTo>
                  <a:lnTo>
                    <a:pt x="470" y="88"/>
                  </a:lnTo>
                  <a:lnTo>
                    <a:pt x="470" y="94"/>
                  </a:lnTo>
                  <a:lnTo>
                    <a:pt x="461" y="94"/>
                  </a:lnTo>
                  <a:lnTo>
                    <a:pt x="461" y="110"/>
                  </a:lnTo>
                  <a:lnTo>
                    <a:pt x="457" y="110"/>
                  </a:lnTo>
                  <a:lnTo>
                    <a:pt x="457" y="116"/>
                  </a:lnTo>
                  <a:lnTo>
                    <a:pt x="435" y="116"/>
                  </a:lnTo>
                  <a:lnTo>
                    <a:pt x="426" y="110"/>
                  </a:lnTo>
                  <a:lnTo>
                    <a:pt x="367" y="110"/>
                  </a:lnTo>
                  <a:lnTo>
                    <a:pt x="360" y="116"/>
                  </a:lnTo>
                  <a:lnTo>
                    <a:pt x="343" y="116"/>
                  </a:lnTo>
                  <a:lnTo>
                    <a:pt x="343" y="123"/>
                  </a:lnTo>
                  <a:lnTo>
                    <a:pt x="325" y="123"/>
                  </a:lnTo>
                  <a:lnTo>
                    <a:pt x="325" y="130"/>
                  </a:lnTo>
                  <a:lnTo>
                    <a:pt x="317" y="130"/>
                  </a:lnTo>
                  <a:lnTo>
                    <a:pt x="317" y="134"/>
                  </a:lnTo>
                  <a:lnTo>
                    <a:pt x="308" y="134"/>
                  </a:lnTo>
                  <a:lnTo>
                    <a:pt x="292" y="147"/>
                  </a:lnTo>
                  <a:lnTo>
                    <a:pt x="292" y="156"/>
                  </a:lnTo>
                  <a:lnTo>
                    <a:pt x="288" y="156"/>
                  </a:lnTo>
                  <a:lnTo>
                    <a:pt x="288" y="169"/>
                  </a:lnTo>
                  <a:lnTo>
                    <a:pt x="279" y="169"/>
                  </a:lnTo>
                  <a:lnTo>
                    <a:pt x="279" y="217"/>
                  </a:lnTo>
                  <a:lnTo>
                    <a:pt x="279" y="211"/>
                  </a:lnTo>
                  <a:lnTo>
                    <a:pt x="216" y="211"/>
                  </a:lnTo>
                  <a:lnTo>
                    <a:pt x="207" y="217"/>
                  </a:lnTo>
                  <a:lnTo>
                    <a:pt x="178" y="217"/>
                  </a:lnTo>
                  <a:lnTo>
                    <a:pt x="169" y="224"/>
                  </a:lnTo>
                  <a:lnTo>
                    <a:pt x="152" y="224"/>
                  </a:lnTo>
                  <a:lnTo>
                    <a:pt x="143" y="228"/>
                  </a:lnTo>
                  <a:lnTo>
                    <a:pt x="132" y="228"/>
                  </a:lnTo>
                  <a:lnTo>
                    <a:pt x="132" y="235"/>
                  </a:lnTo>
                  <a:lnTo>
                    <a:pt x="119" y="235"/>
                  </a:lnTo>
                  <a:lnTo>
                    <a:pt x="119" y="242"/>
                  </a:lnTo>
                  <a:lnTo>
                    <a:pt x="110" y="242"/>
                  </a:lnTo>
                  <a:lnTo>
                    <a:pt x="101" y="250"/>
                  </a:lnTo>
                  <a:lnTo>
                    <a:pt x="97" y="250"/>
                  </a:lnTo>
                  <a:lnTo>
                    <a:pt x="88" y="257"/>
                  </a:lnTo>
                  <a:lnTo>
                    <a:pt x="82" y="257"/>
                  </a:lnTo>
                  <a:lnTo>
                    <a:pt x="82" y="264"/>
                  </a:lnTo>
                  <a:lnTo>
                    <a:pt x="77" y="264"/>
                  </a:lnTo>
                  <a:lnTo>
                    <a:pt x="77" y="270"/>
                  </a:lnTo>
                  <a:lnTo>
                    <a:pt x="68" y="270"/>
                  </a:lnTo>
                  <a:lnTo>
                    <a:pt x="68" y="277"/>
                  </a:lnTo>
                  <a:lnTo>
                    <a:pt x="60" y="277"/>
                  </a:lnTo>
                  <a:lnTo>
                    <a:pt x="60" y="283"/>
                  </a:lnTo>
                  <a:lnTo>
                    <a:pt x="51" y="283"/>
                  </a:lnTo>
                  <a:lnTo>
                    <a:pt x="42" y="290"/>
                  </a:lnTo>
                  <a:lnTo>
                    <a:pt x="42" y="299"/>
                  </a:lnTo>
                  <a:lnTo>
                    <a:pt x="33" y="299"/>
                  </a:lnTo>
                  <a:lnTo>
                    <a:pt x="33" y="305"/>
                  </a:lnTo>
                  <a:lnTo>
                    <a:pt x="27" y="305"/>
                  </a:lnTo>
                  <a:lnTo>
                    <a:pt x="27" y="316"/>
                  </a:lnTo>
                  <a:lnTo>
                    <a:pt x="18" y="316"/>
                  </a:lnTo>
                  <a:lnTo>
                    <a:pt x="18" y="343"/>
                  </a:lnTo>
                  <a:lnTo>
                    <a:pt x="9" y="343"/>
                  </a:lnTo>
                  <a:lnTo>
                    <a:pt x="9" y="365"/>
                  </a:lnTo>
                  <a:lnTo>
                    <a:pt x="0" y="365"/>
                  </a:lnTo>
                  <a:lnTo>
                    <a:pt x="0" y="430"/>
                  </a:lnTo>
                  <a:lnTo>
                    <a:pt x="9" y="437"/>
                  </a:lnTo>
                  <a:lnTo>
                    <a:pt x="9" y="459"/>
                  </a:lnTo>
                  <a:lnTo>
                    <a:pt x="18" y="465"/>
                  </a:lnTo>
                  <a:lnTo>
                    <a:pt x="18" y="483"/>
                  </a:lnTo>
                  <a:lnTo>
                    <a:pt x="33" y="498"/>
                  </a:lnTo>
                  <a:lnTo>
                    <a:pt x="33" y="505"/>
                  </a:lnTo>
                  <a:lnTo>
                    <a:pt x="42" y="505"/>
                  </a:lnTo>
                  <a:lnTo>
                    <a:pt x="42" y="512"/>
                  </a:lnTo>
                  <a:lnTo>
                    <a:pt x="51" y="512"/>
                  </a:lnTo>
                  <a:lnTo>
                    <a:pt x="51" y="518"/>
                  </a:lnTo>
                  <a:lnTo>
                    <a:pt x="68" y="531"/>
                  </a:lnTo>
                  <a:lnTo>
                    <a:pt x="77" y="531"/>
                  </a:lnTo>
                  <a:lnTo>
                    <a:pt x="77" y="540"/>
                  </a:lnTo>
                  <a:lnTo>
                    <a:pt x="82" y="540"/>
                  </a:lnTo>
                  <a:lnTo>
                    <a:pt x="82" y="547"/>
                  </a:lnTo>
                  <a:lnTo>
                    <a:pt x="88" y="547"/>
                  </a:lnTo>
                  <a:lnTo>
                    <a:pt x="97" y="553"/>
                  </a:lnTo>
                  <a:lnTo>
                    <a:pt x="101" y="553"/>
                  </a:lnTo>
                  <a:lnTo>
                    <a:pt x="101" y="560"/>
                  </a:lnTo>
                  <a:lnTo>
                    <a:pt x="119" y="560"/>
                  </a:lnTo>
                  <a:lnTo>
                    <a:pt x="119" y="564"/>
                  </a:lnTo>
                  <a:lnTo>
                    <a:pt x="132" y="564"/>
                  </a:lnTo>
                  <a:lnTo>
                    <a:pt x="132" y="571"/>
                  </a:lnTo>
                  <a:lnTo>
                    <a:pt x="143" y="571"/>
                  </a:lnTo>
                  <a:lnTo>
                    <a:pt x="152" y="577"/>
                  </a:lnTo>
                  <a:lnTo>
                    <a:pt x="169" y="577"/>
                  </a:lnTo>
                  <a:lnTo>
                    <a:pt x="178" y="584"/>
                  </a:lnTo>
                  <a:lnTo>
                    <a:pt x="207" y="584"/>
                  </a:lnTo>
                  <a:lnTo>
                    <a:pt x="216" y="593"/>
                  </a:lnTo>
                  <a:lnTo>
                    <a:pt x="301" y="593"/>
                  </a:lnTo>
                  <a:lnTo>
                    <a:pt x="308" y="584"/>
                  </a:lnTo>
                  <a:lnTo>
                    <a:pt x="343" y="584"/>
                  </a:lnTo>
                  <a:lnTo>
                    <a:pt x="352" y="577"/>
                  </a:lnTo>
                  <a:lnTo>
                    <a:pt x="360" y="577"/>
                  </a:lnTo>
                  <a:lnTo>
                    <a:pt x="367" y="571"/>
                  </a:lnTo>
                  <a:lnTo>
                    <a:pt x="367" y="584"/>
                  </a:lnTo>
                  <a:lnTo>
                    <a:pt x="376" y="584"/>
                  </a:lnTo>
                  <a:lnTo>
                    <a:pt x="376" y="606"/>
                  </a:lnTo>
                  <a:lnTo>
                    <a:pt x="385" y="606"/>
                  </a:lnTo>
                  <a:lnTo>
                    <a:pt x="385" y="613"/>
                  </a:lnTo>
                  <a:lnTo>
                    <a:pt x="393" y="619"/>
                  </a:lnTo>
                  <a:lnTo>
                    <a:pt x="393" y="626"/>
                  </a:lnTo>
                  <a:lnTo>
                    <a:pt x="398" y="626"/>
                  </a:lnTo>
                  <a:lnTo>
                    <a:pt x="398" y="630"/>
                  </a:lnTo>
                  <a:lnTo>
                    <a:pt x="407" y="630"/>
                  </a:lnTo>
                  <a:lnTo>
                    <a:pt x="407" y="641"/>
                  </a:lnTo>
                  <a:lnTo>
                    <a:pt x="418" y="652"/>
                  </a:lnTo>
                  <a:lnTo>
                    <a:pt x="426" y="652"/>
                  </a:lnTo>
                  <a:lnTo>
                    <a:pt x="426" y="659"/>
                  </a:lnTo>
                  <a:lnTo>
                    <a:pt x="435" y="659"/>
                  </a:lnTo>
                  <a:lnTo>
                    <a:pt x="435" y="665"/>
                  </a:lnTo>
                  <a:lnTo>
                    <a:pt x="453" y="665"/>
                  </a:lnTo>
                  <a:lnTo>
                    <a:pt x="453" y="672"/>
                  </a:lnTo>
                  <a:lnTo>
                    <a:pt x="461" y="672"/>
                  </a:lnTo>
                  <a:lnTo>
                    <a:pt x="461" y="678"/>
                  </a:lnTo>
                  <a:lnTo>
                    <a:pt x="477" y="678"/>
                  </a:lnTo>
                  <a:lnTo>
                    <a:pt x="486" y="687"/>
                  </a:lnTo>
                  <a:lnTo>
                    <a:pt x="512" y="687"/>
                  </a:lnTo>
                  <a:lnTo>
                    <a:pt x="516" y="694"/>
                  </a:lnTo>
                  <a:lnTo>
                    <a:pt x="595" y="694"/>
                  </a:lnTo>
                  <a:lnTo>
                    <a:pt x="604" y="687"/>
                  </a:lnTo>
                  <a:lnTo>
                    <a:pt x="626" y="687"/>
                  </a:lnTo>
                  <a:lnTo>
                    <a:pt x="635" y="678"/>
                  </a:lnTo>
                  <a:lnTo>
                    <a:pt x="650" y="678"/>
                  </a:lnTo>
                  <a:lnTo>
                    <a:pt x="650" y="672"/>
                  </a:lnTo>
                  <a:lnTo>
                    <a:pt x="668" y="672"/>
                  </a:lnTo>
                  <a:lnTo>
                    <a:pt x="668" y="665"/>
                  </a:lnTo>
                  <a:lnTo>
                    <a:pt x="677" y="665"/>
                  </a:lnTo>
                  <a:lnTo>
                    <a:pt x="677" y="659"/>
                  </a:lnTo>
                  <a:lnTo>
                    <a:pt x="685" y="659"/>
                  </a:lnTo>
                  <a:lnTo>
                    <a:pt x="685" y="652"/>
                  </a:lnTo>
                  <a:lnTo>
                    <a:pt x="694" y="652"/>
                  </a:lnTo>
                  <a:lnTo>
                    <a:pt x="710" y="641"/>
                  </a:lnTo>
                  <a:lnTo>
                    <a:pt x="710" y="630"/>
                  </a:lnTo>
                  <a:lnTo>
                    <a:pt x="718" y="630"/>
                  </a:lnTo>
                  <a:lnTo>
                    <a:pt x="718" y="626"/>
                  </a:lnTo>
                  <a:lnTo>
                    <a:pt x="723" y="626"/>
                  </a:lnTo>
                  <a:lnTo>
                    <a:pt x="723" y="619"/>
                  </a:lnTo>
                  <a:lnTo>
                    <a:pt x="732" y="613"/>
                  </a:lnTo>
                  <a:lnTo>
                    <a:pt x="732" y="606"/>
                  </a:lnTo>
                  <a:lnTo>
                    <a:pt x="740" y="606"/>
                  </a:lnTo>
                  <a:lnTo>
                    <a:pt x="740" y="599"/>
                  </a:lnTo>
                  <a:lnTo>
                    <a:pt x="751" y="599"/>
                  </a:lnTo>
                  <a:lnTo>
                    <a:pt x="751" y="606"/>
                  </a:lnTo>
                  <a:lnTo>
                    <a:pt x="760" y="606"/>
                  </a:lnTo>
                  <a:lnTo>
                    <a:pt x="769" y="613"/>
                  </a:lnTo>
                  <a:lnTo>
                    <a:pt x="778" y="613"/>
                  </a:lnTo>
                  <a:lnTo>
                    <a:pt x="778" y="619"/>
                  </a:lnTo>
                  <a:lnTo>
                    <a:pt x="786" y="619"/>
                  </a:lnTo>
                  <a:lnTo>
                    <a:pt x="786" y="626"/>
                  </a:lnTo>
                  <a:lnTo>
                    <a:pt x="804" y="626"/>
                  </a:lnTo>
                  <a:lnTo>
                    <a:pt x="811" y="630"/>
                  </a:lnTo>
                  <a:lnTo>
                    <a:pt x="828" y="630"/>
                  </a:lnTo>
                  <a:lnTo>
                    <a:pt x="828" y="641"/>
                  </a:lnTo>
                  <a:lnTo>
                    <a:pt x="850" y="641"/>
                  </a:lnTo>
                  <a:lnTo>
                    <a:pt x="850" y="648"/>
                  </a:lnTo>
                  <a:lnTo>
                    <a:pt x="887" y="648"/>
                  </a:lnTo>
                  <a:lnTo>
                    <a:pt x="887" y="652"/>
                  </a:lnTo>
                  <a:lnTo>
                    <a:pt x="993" y="652"/>
                  </a:lnTo>
                  <a:lnTo>
                    <a:pt x="993" y="648"/>
                  </a:lnTo>
                  <a:lnTo>
                    <a:pt x="1028" y="648"/>
                  </a:lnTo>
                  <a:lnTo>
                    <a:pt x="1028" y="641"/>
                  </a:lnTo>
                  <a:lnTo>
                    <a:pt x="1048" y="641"/>
                  </a:lnTo>
                  <a:lnTo>
                    <a:pt x="1048" y="630"/>
                  </a:lnTo>
                  <a:lnTo>
                    <a:pt x="1065" y="630"/>
                  </a:lnTo>
                  <a:lnTo>
                    <a:pt x="1070" y="626"/>
                  </a:lnTo>
                  <a:lnTo>
                    <a:pt x="1085" y="626"/>
                  </a:lnTo>
                  <a:lnTo>
                    <a:pt x="1085" y="619"/>
                  </a:lnTo>
                  <a:lnTo>
                    <a:pt x="1103" y="619"/>
                  </a:lnTo>
                  <a:lnTo>
                    <a:pt x="1103" y="613"/>
                  </a:lnTo>
                  <a:lnTo>
                    <a:pt x="1111" y="613"/>
                  </a:lnTo>
                  <a:lnTo>
                    <a:pt x="1111" y="606"/>
                  </a:lnTo>
                  <a:lnTo>
                    <a:pt x="1120" y="606"/>
                  </a:lnTo>
                  <a:lnTo>
                    <a:pt x="1120" y="599"/>
                  </a:lnTo>
                  <a:lnTo>
                    <a:pt x="1129" y="599"/>
                  </a:lnTo>
                  <a:lnTo>
                    <a:pt x="1144" y="584"/>
                  </a:lnTo>
                  <a:lnTo>
                    <a:pt x="1153" y="584"/>
                  </a:lnTo>
                  <a:lnTo>
                    <a:pt x="1153" y="577"/>
                  </a:lnTo>
                  <a:lnTo>
                    <a:pt x="1162" y="577"/>
                  </a:lnTo>
                  <a:lnTo>
                    <a:pt x="1162" y="571"/>
                  </a:lnTo>
                  <a:lnTo>
                    <a:pt x="1166" y="571"/>
                  </a:lnTo>
                  <a:lnTo>
                    <a:pt x="1166" y="564"/>
                  </a:lnTo>
                  <a:lnTo>
                    <a:pt x="1175" y="564"/>
                  </a:lnTo>
                  <a:lnTo>
                    <a:pt x="1175" y="560"/>
                  </a:lnTo>
                  <a:lnTo>
                    <a:pt x="1193" y="547"/>
                  </a:lnTo>
                  <a:lnTo>
                    <a:pt x="1193" y="540"/>
                  </a:lnTo>
                  <a:lnTo>
                    <a:pt x="1195" y="531"/>
                  </a:lnTo>
                  <a:lnTo>
                    <a:pt x="1195" y="525"/>
                  </a:lnTo>
                  <a:lnTo>
                    <a:pt x="1204" y="518"/>
                  </a:lnTo>
                  <a:lnTo>
                    <a:pt x="1204" y="512"/>
                  </a:lnTo>
                  <a:lnTo>
                    <a:pt x="1212" y="505"/>
                  </a:lnTo>
                  <a:lnTo>
                    <a:pt x="1212" y="483"/>
                  </a:lnTo>
                  <a:lnTo>
                    <a:pt x="1221" y="483"/>
                  </a:lnTo>
                  <a:lnTo>
                    <a:pt x="1221" y="411"/>
                  </a:lnTo>
                  <a:lnTo>
                    <a:pt x="1212" y="411"/>
                  </a:lnTo>
                  <a:lnTo>
                    <a:pt x="1212" y="389"/>
                  </a:lnTo>
                  <a:lnTo>
                    <a:pt x="1204" y="382"/>
                  </a:lnTo>
                  <a:lnTo>
                    <a:pt x="1204" y="378"/>
                  </a:lnTo>
                  <a:lnTo>
                    <a:pt x="1195" y="371"/>
                  </a:lnTo>
                  <a:lnTo>
                    <a:pt x="1195" y="365"/>
                  </a:lnTo>
                  <a:lnTo>
                    <a:pt x="1193" y="358"/>
                  </a:lnTo>
                  <a:lnTo>
                    <a:pt x="1193" y="351"/>
                  </a:lnTo>
                  <a:lnTo>
                    <a:pt x="1175" y="336"/>
                  </a:lnTo>
                  <a:lnTo>
                    <a:pt x="1175" y="329"/>
                  </a:lnTo>
                  <a:lnTo>
                    <a:pt x="1166" y="329"/>
                  </a:lnTo>
                  <a:lnTo>
                    <a:pt x="1162" y="323"/>
                  </a:lnTo>
                  <a:lnTo>
                    <a:pt x="1166" y="323"/>
                  </a:lnTo>
                  <a:lnTo>
                    <a:pt x="1166" y="316"/>
                  </a:lnTo>
                  <a:lnTo>
                    <a:pt x="1175" y="316"/>
                  </a:lnTo>
                  <a:lnTo>
                    <a:pt x="1175" y="312"/>
                  </a:lnTo>
                  <a:lnTo>
                    <a:pt x="1184" y="312"/>
                  </a:lnTo>
                  <a:lnTo>
                    <a:pt x="1184" y="305"/>
                  </a:lnTo>
                  <a:lnTo>
                    <a:pt x="1193" y="305"/>
                  </a:lnTo>
                  <a:lnTo>
                    <a:pt x="1193" y="299"/>
                  </a:lnTo>
                  <a:lnTo>
                    <a:pt x="1195" y="299"/>
                  </a:lnTo>
                  <a:lnTo>
                    <a:pt x="1195" y="283"/>
                  </a:lnTo>
                  <a:lnTo>
                    <a:pt x="1204" y="283"/>
                  </a:lnTo>
                  <a:lnTo>
                    <a:pt x="1204" y="277"/>
                  </a:lnTo>
                  <a:lnTo>
                    <a:pt x="1212" y="270"/>
                  </a:lnTo>
                  <a:lnTo>
                    <a:pt x="1212" y="257"/>
                  </a:lnTo>
                  <a:lnTo>
                    <a:pt x="1221" y="257"/>
                  </a:lnTo>
                  <a:lnTo>
                    <a:pt x="1221" y="204"/>
                  </a:lnTo>
                  <a:lnTo>
                    <a:pt x="1212" y="204"/>
                  </a:lnTo>
                  <a:lnTo>
                    <a:pt x="1212" y="189"/>
                  </a:lnTo>
                  <a:lnTo>
                    <a:pt x="1204" y="182"/>
                  </a:lnTo>
                  <a:lnTo>
                    <a:pt x="1204" y="176"/>
                  </a:lnTo>
                  <a:lnTo>
                    <a:pt x="1195" y="169"/>
                  </a:lnTo>
                  <a:lnTo>
                    <a:pt x="1195" y="163"/>
                  </a:lnTo>
                  <a:lnTo>
                    <a:pt x="1193" y="163"/>
                  </a:lnTo>
                  <a:lnTo>
                    <a:pt x="1193" y="156"/>
                  </a:lnTo>
                  <a:lnTo>
                    <a:pt x="1184" y="156"/>
                  </a:lnTo>
                  <a:lnTo>
                    <a:pt x="1184" y="147"/>
                  </a:lnTo>
                  <a:lnTo>
                    <a:pt x="1175" y="147"/>
                  </a:lnTo>
                  <a:lnTo>
                    <a:pt x="1175" y="141"/>
                  </a:lnTo>
                  <a:lnTo>
                    <a:pt x="1166" y="141"/>
                  </a:lnTo>
                  <a:lnTo>
                    <a:pt x="1162" y="134"/>
                  </a:lnTo>
                  <a:lnTo>
                    <a:pt x="1153" y="134"/>
                  </a:lnTo>
                  <a:lnTo>
                    <a:pt x="1153" y="130"/>
                  </a:lnTo>
                  <a:lnTo>
                    <a:pt x="1138" y="130"/>
                  </a:lnTo>
                  <a:lnTo>
                    <a:pt x="1138" y="123"/>
                  </a:lnTo>
                  <a:lnTo>
                    <a:pt x="1120" y="123"/>
                  </a:lnTo>
                  <a:lnTo>
                    <a:pt x="1111" y="116"/>
                  </a:lnTo>
                  <a:lnTo>
                    <a:pt x="1094" y="116"/>
                  </a:lnTo>
                  <a:lnTo>
                    <a:pt x="1094" y="110"/>
                  </a:lnTo>
                  <a:lnTo>
                    <a:pt x="1010" y="110"/>
                  </a:lnTo>
                  <a:lnTo>
                    <a:pt x="1010" y="116"/>
                  </a:lnTo>
                  <a:lnTo>
                    <a:pt x="984" y="116"/>
                  </a:lnTo>
                  <a:lnTo>
                    <a:pt x="984" y="123"/>
                  </a:lnTo>
                  <a:lnTo>
                    <a:pt x="969" y="123"/>
                  </a:lnTo>
                  <a:lnTo>
                    <a:pt x="969" y="130"/>
                  </a:lnTo>
                  <a:lnTo>
                    <a:pt x="960" y="130"/>
                  </a:lnTo>
                </a:path>
              </a:pathLst>
            </a:custGeom>
            <a:solidFill>
              <a:srgbClr val="E0E0E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47" name="Rectangle 34"/>
            <p:cNvSpPr>
              <a:spLocks noChangeArrowheads="1"/>
            </p:cNvSpPr>
            <p:nvPr/>
          </p:nvSpPr>
          <p:spPr bwMode="auto">
            <a:xfrm>
              <a:off x="1593" y="3085"/>
              <a:ext cx="680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l" eaLnBrk="0" hangingPunct="0"/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Inspection</a:t>
              </a:r>
            </a:p>
          </p:txBody>
        </p:sp>
        <p:sp>
          <p:nvSpPr>
            <p:cNvPr id="21548" name="Rectangle 35"/>
            <p:cNvSpPr>
              <a:spLocks noChangeArrowheads="1"/>
            </p:cNvSpPr>
            <p:nvPr/>
          </p:nvSpPr>
          <p:spPr bwMode="auto">
            <a:xfrm>
              <a:off x="1632" y="3274"/>
              <a:ext cx="597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l" eaLnBrk="0" hangingPunct="0"/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backlogs</a:t>
              </a:r>
            </a:p>
          </p:txBody>
        </p:sp>
        <p:sp>
          <p:nvSpPr>
            <p:cNvPr id="21549" name="Rectangle 36"/>
            <p:cNvSpPr>
              <a:spLocks noChangeArrowheads="1"/>
            </p:cNvSpPr>
            <p:nvPr/>
          </p:nvSpPr>
          <p:spPr bwMode="auto">
            <a:xfrm>
              <a:off x="502" y="3085"/>
              <a:ext cx="70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l" eaLnBrk="0" hangingPunct="0"/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Paperwork</a:t>
              </a:r>
            </a:p>
          </p:txBody>
        </p:sp>
        <p:sp>
          <p:nvSpPr>
            <p:cNvPr id="21550" name="Rectangle 37"/>
            <p:cNvSpPr>
              <a:spLocks noChangeArrowheads="1"/>
            </p:cNvSpPr>
            <p:nvPr/>
          </p:nvSpPr>
          <p:spPr bwMode="auto">
            <a:xfrm>
              <a:off x="581" y="3274"/>
              <a:ext cx="544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l" eaLnBrk="0" hangingPunct="0"/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backlog</a:t>
              </a:r>
            </a:p>
          </p:txBody>
        </p:sp>
      </p:grpSp>
      <p:grpSp>
        <p:nvGrpSpPr>
          <p:cNvPr id="3" name="Group 38"/>
          <p:cNvGrpSpPr>
            <a:grpSpLocks/>
          </p:cNvGrpSpPr>
          <p:nvPr/>
        </p:nvGrpSpPr>
        <p:grpSpPr bwMode="auto">
          <a:xfrm>
            <a:off x="4267200" y="1447800"/>
            <a:ext cx="4648200" cy="1930400"/>
            <a:chOff x="2688" y="912"/>
            <a:chExt cx="2928" cy="1216"/>
          </a:xfrm>
        </p:grpSpPr>
        <p:sp>
          <p:nvSpPr>
            <p:cNvPr id="21516" name="Text Box 39"/>
            <p:cNvSpPr txBox="1">
              <a:spLocks noChangeArrowheads="1"/>
            </p:cNvSpPr>
            <p:nvPr/>
          </p:nvSpPr>
          <p:spPr bwMode="auto">
            <a:xfrm>
              <a:off x="3648" y="912"/>
              <a:ext cx="1968" cy="1216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sz="2000"/>
                <a:t>Example: By identifying defective items from a vendor early in the production process the downstream work is saved</a:t>
              </a:r>
            </a:p>
          </p:txBody>
        </p:sp>
        <p:sp>
          <p:nvSpPr>
            <p:cNvPr id="21517" name="Line 40"/>
            <p:cNvSpPr>
              <a:spLocks noChangeShapeType="1"/>
            </p:cNvSpPr>
            <p:nvPr/>
          </p:nvSpPr>
          <p:spPr bwMode="auto">
            <a:xfrm flipV="1">
              <a:off x="2688" y="1008"/>
              <a:ext cx="960" cy="96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512" name="Rectangle 41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" name="Group 42"/>
          <p:cNvGrpSpPr>
            <a:grpSpLocks/>
          </p:cNvGrpSpPr>
          <p:nvPr/>
        </p:nvGrpSpPr>
        <p:grpSpPr bwMode="auto">
          <a:xfrm>
            <a:off x="2819400" y="3124200"/>
            <a:ext cx="6019800" cy="2997200"/>
            <a:chOff x="1776" y="1968"/>
            <a:chExt cx="3792" cy="1888"/>
          </a:xfrm>
        </p:grpSpPr>
        <p:sp>
          <p:nvSpPr>
            <p:cNvPr id="21514" name="Text Box 43"/>
            <p:cNvSpPr txBox="1">
              <a:spLocks noChangeArrowheads="1"/>
            </p:cNvSpPr>
            <p:nvPr/>
          </p:nvSpPr>
          <p:spPr bwMode="auto">
            <a:xfrm>
              <a:off x="3552" y="2832"/>
              <a:ext cx="2016" cy="102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sz="2000"/>
                <a:t>Example: By identifying defective work by employees upstream, the downstream work is saved</a:t>
              </a:r>
            </a:p>
          </p:txBody>
        </p:sp>
        <p:sp>
          <p:nvSpPr>
            <p:cNvPr id="21515" name="Line 44"/>
            <p:cNvSpPr>
              <a:spLocks noChangeShapeType="1"/>
            </p:cNvSpPr>
            <p:nvPr/>
          </p:nvSpPr>
          <p:spPr bwMode="auto">
            <a:xfrm>
              <a:off x="1776" y="1968"/>
              <a:ext cx="1776" cy="96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oter Placeholder 1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B01.2314  --  Operations  --  Prof. Juran</a:t>
            </a:r>
          </a:p>
        </p:txBody>
      </p:sp>
      <p:sp>
        <p:nvSpPr>
          <p:cNvPr id="22531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28C52C4-752D-4743-9B78-14F02E0C800D}" type="slidenum">
              <a:rPr lang="en-US" smtClean="0"/>
              <a:pPr/>
              <a:t>30</a:t>
            </a:fld>
            <a:endParaRPr lang="en-US" smtClean="0"/>
          </a:p>
        </p:txBody>
      </p:sp>
      <p:grpSp>
        <p:nvGrpSpPr>
          <p:cNvPr id="22532" name="Group 4"/>
          <p:cNvGrpSpPr>
            <a:grpSpLocks/>
          </p:cNvGrpSpPr>
          <p:nvPr/>
        </p:nvGrpSpPr>
        <p:grpSpPr bwMode="auto">
          <a:xfrm>
            <a:off x="0" y="1100138"/>
            <a:ext cx="9144000" cy="5453062"/>
            <a:chOff x="0" y="566931"/>
            <a:chExt cx="9144000" cy="5724137"/>
          </a:xfrm>
        </p:grpSpPr>
        <p:pic>
          <p:nvPicPr>
            <p:cNvPr id="22534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566931"/>
              <a:ext cx="9144000" cy="5724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535" name="TextBox 6"/>
            <p:cNvSpPr txBox="1">
              <a:spLocks noChangeArrowheads="1"/>
            </p:cNvSpPr>
            <p:nvPr/>
          </p:nvSpPr>
          <p:spPr bwMode="auto">
            <a:xfrm rot="-2281873">
              <a:off x="2747891" y="3836504"/>
              <a:ext cx="12954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/>
                <a:t>Machine </a:t>
              </a:r>
            </a:p>
            <a:p>
              <a:r>
                <a:rPr lang="en-US" sz="1200"/>
                <a:t>Downtime</a:t>
              </a:r>
            </a:p>
          </p:txBody>
        </p:sp>
        <p:sp>
          <p:nvSpPr>
            <p:cNvPr id="22536" name="TextBox 7"/>
            <p:cNvSpPr txBox="1">
              <a:spLocks noChangeArrowheads="1"/>
            </p:cNvSpPr>
            <p:nvPr/>
          </p:nvSpPr>
          <p:spPr bwMode="auto">
            <a:xfrm rot="4509004">
              <a:off x="3839979" y="5178795"/>
              <a:ext cx="12954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/>
                <a:t>Inspection Backlogs</a:t>
              </a:r>
            </a:p>
          </p:txBody>
        </p:sp>
        <p:sp>
          <p:nvSpPr>
            <p:cNvPr id="22537" name="TextBox 8"/>
            <p:cNvSpPr txBox="1">
              <a:spLocks noChangeArrowheads="1"/>
            </p:cNvSpPr>
            <p:nvPr/>
          </p:nvSpPr>
          <p:spPr bwMode="auto">
            <a:xfrm rot="3023493">
              <a:off x="1799167" y="2472733"/>
              <a:ext cx="12954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/>
                <a:t>Change </a:t>
              </a:r>
            </a:p>
            <a:p>
              <a:r>
                <a:rPr lang="en-US" sz="1200"/>
                <a:t>Orders</a:t>
              </a:r>
            </a:p>
          </p:txBody>
        </p:sp>
        <p:sp>
          <p:nvSpPr>
            <p:cNvPr id="22538" name="TextBox 9"/>
            <p:cNvSpPr txBox="1">
              <a:spLocks noChangeArrowheads="1"/>
            </p:cNvSpPr>
            <p:nvPr/>
          </p:nvSpPr>
          <p:spPr bwMode="auto">
            <a:xfrm rot="-1027803">
              <a:off x="774062" y="1798478"/>
              <a:ext cx="12954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/>
                <a:t>Scrap</a:t>
              </a:r>
            </a:p>
          </p:txBody>
        </p:sp>
      </p:grpSp>
      <p:sp>
        <p:nvSpPr>
          <p:cNvPr id="22533" name="Rectangle 10"/>
          <p:cNvSpPr>
            <a:spLocks noChangeArrowheads="1"/>
          </p:cNvSpPr>
          <p:nvPr/>
        </p:nvSpPr>
        <p:spPr bwMode="auto">
          <a:xfrm>
            <a:off x="1676400" y="152400"/>
            <a:ext cx="46164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Slide courtesy of Robert B. Decosimo (MBA’11)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B01.2314  --  Operations  --  Prof. Juran</a:t>
            </a:r>
          </a:p>
        </p:txBody>
      </p:sp>
      <p:sp>
        <p:nvSpPr>
          <p:cNvPr id="2867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3BB466A-E4BB-4395-9C47-47F6F90B4A97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28676" name="Rectangle 2"/>
          <p:cNvSpPr>
            <a:spLocks noChangeArrowheads="1"/>
          </p:cNvSpPr>
          <p:nvPr/>
        </p:nvSpPr>
        <p:spPr bwMode="auto">
          <a:xfrm>
            <a:off x="6858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77" name="Rectangle 3"/>
          <p:cNvSpPr>
            <a:spLocks noChangeArrowheads="1"/>
          </p:cNvSpPr>
          <p:nvPr/>
        </p:nvSpPr>
        <p:spPr bwMode="auto">
          <a:xfrm>
            <a:off x="3124200" y="61722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78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609600"/>
          </a:xfrm>
          <a:noFill/>
        </p:spPr>
        <p:txBody>
          <a:bodyPr lIns="90488" tIns="44450" rIns="90488" bIns="44450" anchor="b"/>
          <a:lstStyle/>
          <a:p>
            <a:r>
              <a:rPr lang="en-US" sz="3600" smtClean="0"/>
              <a:t>Respect for People</a:t>
            </a:r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114800"/>
          </a:xfrm>
          <a:noFill/>
        </p:spPr>
        <p:txBody>
          <a:bodyPr lIns="90488" tIns="44450" rIns="90488" bIns="44450"/>
          <a:lstStyle/>
          <a:p>
            <a:pPr>
              <a:lnSpc>
                <a:spcPct val="90000"/>
              </a:lnSpc>
              <a:spcAft>
                <a:spcPct val="70000"/>
              </a:spcAft>
            </a:pPr>
            <a:r>
              <a:rPr lang="en-US" sz="2800" smtClean="0"/>
              <a:t>Level payrolls</a:t>
            </a:r>
          </a:p>
          <a:p>
            <a:pPr>
              <a:lnSpc>
                <a:spcPct val="90000"/>
              </a:lnSpc>
              <a:spcAft>
                <a:spcPct val="70000"/>
              </a:spcAft>
            </a:pPr>
            <a:r>
              <a:rPr lang="en-US" sz="2800" smtClean="0"/>
              <a:t>Cooperative employee unions</a:t>
            </a:r>
          </a:p>
          <a:p>
            <a:pPr>
              <a:lnSpc>
                <a:spcPct val="90000"/>
              </a:lnSpc>
              <a:spcAft>
                <a:spcPct val="70000"/>
              </a:spcAft>
            </a:pPr>
            <a:r>
              <a:rPr lang="en-US" sz="2800" smtClean="0"/>
              <a:t>Subcontractor networks</a:t>
            </a:r>
          </a:p>
          <a:p>
            <a:pPr>
              <a:lnSpc>
                <a:spcPct val="90000"/>
              </a:lnSpc>
              <a:spcAft>
                <a:spcPct val="70000"/>
              </a:spcAft>
            </a:pPr>
            <a:r>
              <a:rPr lang="en-US" sz="2800" smtClean="0"/>
              <a:t>Bottom-round management style</a:t>
            </a:r>
          </a:p>
          <a:p>
            <a:pPr>
              <a:lnSpc>
                <a:spcPct val="90000"/>
              </a:lnSpc>
              <a:spcAft>
                <a:spcPct val="70000"/>
              </a:spcAft>
            </a:pPr>
            <a:r>
              <a:rPr lang="en-US" sz="2800" smtClean="0"/>
              <a:t>Quality circles (Small Group Involvement Activities or SGIA’s)    </a:t>
            </a: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2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2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25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25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25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25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25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25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25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25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2517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B01.2314  --  Operations  --  Prof. Juran</a:t>
            </a:r>
          </a:p>
        </p:txBody>
      </p:sp>
      <p:sp>
        <p:nvSpPr>
          <p:cNvPr id="2355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F5698BB-A722-44E5-8D12-060BA4C23F4D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23556" name="Rectangle 2"/>
          <p:cNvSpPr>
            <a:spLocks noChangeArrowheads="1"/>
          </p:cNvSpPr>
          <p:nvPr/>
        </p:nvSpPr>
        <p:spPr bwMode="auto">
          <a:xfrm>
            <a:off x="31242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7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458200" cy="1143000"/>
          </a:xfrm>
          <a:noFill/>
        </p:spPr>
        <p:txBody>
          <a:bodyPr lIns="90488" tIns="44450" rIns="90488" bIns="44450" anchor="t"/>
          <a:lstStyle/>
          <a:p>
            <a:r>
              <a:rPr lang="en-US" sz="3600" smtClean="0"/>
              <a:t>Minimizing Waste: Kanban Systems</a:t>
            </a:r>
          </a:p>
        </p:txBody>
      </p:sp>
      <p:sp>
        <p:nvSpPr>
          <p:cNvPr id="23558" name="Rectangle 4"/>
          <p:cNvSpPr>
            <a:spLocks noChangeArrowheads="1"/>
          </p:cNvSpPr>
          <p:nvPr/>
        </p:nvSpPr>
        <p:spPr bwMode="auto">
          <a:xfrm>
            <a:off x="8229600" y="63976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9" name="Rectangle 5"/>
          <p:cNvSpPr>
            <a:spLocks noChangeArrowheads="1"/>
          </p:cNvSpPr>
          <p:nvPr/>
        </p:nvSpPr>
        <p:spPr bwMode="auto">
          <a:xfrm>
            <a:off x="304800" y="3124200"/>
            <a:ext cx="4114800" cy="2209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0" name="Rectangle 6"/>
          <p:cNvSpPr>
            <a:spLocks noChangeArrowheads="1"/>
          </p:cNvSpPr>
          <p:nvPr/>
        </p:nvSpPr>
        <p:spPr bwMode="auto">
          <a:xfrm>
            <a:off x="4648200" y="3124200"/>
            <a:ext cx="4191000" cy="2209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1" name="AutoShape 7"/>
          <p:cNvSpPr>
            <a:spLocks noChangeArrowheads="1"/>
          </p:cNvSpPr>
          <p:nvPr/>
        </p:nvSpPr>
        <p:spPr bwMode="auto">
          <a:xfrm>
            <a:off x="2590800" y="3352800"/>
            <a:ext cx="1600200" cy="1752600"/>
          </a:xfrm>
          <a:prstGeom prst="flowChartMerge">
            <a:avLst/>
          </a:prstGeom>
          <a:noFill/>
          <a:ln w="1905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2" name="AutoShape 8"/>
          <p:cNvSpPr>
            <a:spLocks noChangeArrowheads="1"/>
          </p:cNvSpPr>
          <p:nvPr/>
        </p:nvSpPr>
        <p:spPr bwMode="auto">
          <a:xfrm>
            <a:off x="4800600" y="3352800"/>
            <a:ext cx="1600200" cy="1752600"/>
          </a:xfrm>
          <a:prstGeom prst="flowChartMerge">
            <a:avLst/>
          </a:prstGeom>
          <a:noFill/>
          <a:ln w="1905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3" name="Rectangle 9"/>
          <p:cNvSpPr>
            <a:spLocks noChangeArrowheads="1"/>
          </p:cNvSpPr>
          <p:nvPr/>
        </p:nvSpPr>
        <p:spPr bwMode="auto">
          <a:xfrm>
            <a:off x="457200" y="3429000"/>
            <a:ext cx="1600200" cy="1371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4" name="Rectangle 10"/>
          <p:cNvSpPr>
            <a:spLocks noChangeArrowheads="1"/>
          </p:cNvSpPr>
          <p:nvPr/>
        </p:nvSpPr>
        <p:spPr bwMode="auto">
          <a:xfrm>
            <a:off x="7010400" y="3505200"/>
            <a:ext cx="1600200" cy="1371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2283" name="AutoShape 11"/>
          <p:cNvSpPr>
            <a:spLocks noChangeArrowheads="1"/>
          </p:cNvSpPr>
          <p:nvPr/>
        </p:nvSpPr>
        <p:spPr bwMode="auto">
          <a:xfrm>
            <a:off x="2133600" y="3886200"/>
            <a:ext cx="685800" cy="381000"/>
          </a:xfrm>
          <a:prstGeom prst="rightArrow">
            <a:avLst>
              <a:gd name="adj1" fmla="val 50000"/>
              <a:gd name="adj2" fmla="val 45000"/>
            </a:avLst>
          </a:prstGeom>
          <a:solidFill>
            <a:schemeClr val="tx1"/>
          </a:solidFill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2284" name="AutoShape 12"/>
          <p:cNvSpPr>
            <a:spLocks noChangeArrowheads="1"/>
          </p:cNvSpPr>
          <p:nvPr/>
        </p:nvSpPr>
        <p:spPr bwMode="auto">
          <a:xfrm>
            <a:off x="6096000" y="4267200"/>
            <a:ext cx="838200" cy="381000"/>
          </a:xfrm>
          <a:prstGeom prst="rightArrow">
            <a:avLst>
              <a:gd name="adj1" fmla="val 50000"/>
              <a:gd name="adj2" fmla="val 55000"/>
            </a:avLst>
          </a:prstGeom>
          <a:solidFill>
            <a:schemeClr val="tx1"/>
          </a:solidFill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7" name="AutoShape 13"/>
          <p:cNvSpPr>
            <a:spLocks noChangeArrowheads="1"/>
          </p:cNvSpPr>
          <p:nvPr/>
        </p:nvSpPr>
        <p:spPr bwMode="auto">
          <a:xfrm>
            <a:off x="5181600" y="5715000"/>
            <a:ext cx="1143000" cy="381000"/>
          </a:xfrm>
          <a:prstGeom prst="rightArrow">
            <a:avLst>
              <a:gd name="adj1" fmla="val 50000"/>
              <a:gd name="adj2" fmla="val 75000"/>
            </a:avLst>
          </a:prstGeom>
          <a:solidFill>
            <a:schemeClr val="tx1"/>
          </a:solidFill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2286" name="AutoShape 14"/>
          <p:cNvSpPr>
            <a:spLocks noChangeArrowheads="1"/>
          </p:cNvSpPr>
          <p:nvPr/>
        </p:nvSpPr>
        <p:spPr bwMode="auto">
          <a:xfrm>
            <a:off x="3962400" y="3886200"/>
            <a:ext cx="1143000" cy="381000"/>
          </a:xfrm>
          <a:prstGeom prst="rightArrow">
            <a:avLst>
              <a:gd name="adj1" fmla="val 50000"/>
              <a:gd name="adj2" fmla="val 75000"/>
            </a:avLst>
          </a:prstGeom>
          <a:solidFill>
            <a:schemeClr val="tx1"/>
          </a:solidFill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82287" name="AutoShape 15"/>
          <p:cNvCxnSpPr>
            <a:cxnSpLocks noChangeShapeType="1"/>
            <a:stCxn id="23561" idx="3"/>
            <a:endCxn id="23563" idx="2"/>
          </p:cNvCxnSpPr>
          <p:nvPr/>
        </p:nvCxnSpPr>
        <p:spPr bwMode="auto">
          <a:xfrm flipH="1">
            <a:off x="1257300" y="4229100"/>
            <a:ext cx="2543175" cy="585788"/>
          </a:xfrm>
          <a:prstGeom prst="curvedConnector4">
            <a:avLst>
              <a:gd name="adj1" fmla="val -24343"/>
              <a:gd name="adj2" fmla="val 188616"/>
            </a:avLst>
          </a:prstGeom>
          <a:noFill/>
          <a:ln w="76200">
            <a:solidFill>
              <a:schemeClr val="tx1"/>
            </a:solidFill>
            <a:prstDash val="sysDot"/>
            <a:round/>
            <a:headEnd/>
            <a:tailEnd type="triangle" w="med" len="med"/>
          </a:ln>
        </p:spPr>
      </p:cxnSp>
      <p:cxnSp>
        <p:nvCxnSpPr>
          <p:cNvPr id="23570" name="AutoShape 16"/>
          <p:cNvCxnSpPr>
            <a:cxnSpLocks noChangeShapeType="1"/>
          </p:cNvCxnSpPr>
          <p:nvPr/>
        </p:nvCxnSpPr>
        <p:spPr bwMode="auto">
          <a:xfrm>
            <a:off x="5181600" y="6324600"/>
            <a:ext cx="1219200" cy="0"/>
          </a:xfrm>
          <a:prstGeom prst="straightConnector1">
            <a:avLst/>
          </a:prstGeom>
          <a:noFill/>
          <a:ln w="76200">
            <a:solidFill>
              <a:schemeClr val="tx1"/>
            </a:solidFill>
            <a:prstDash val="sysDot"/>
            <a:round/>
            <a:headEnd type="none" w="sm" len="sm"/>
            <a:tailEnd type="triangle" w="med" len="med"/>
          </a:ln>
        </p:spPr>
      </p:cxnSp>
      <p:cxnSp>
        <p:nvCxnSpPr>
          <p:cNvPr id="182289" name="AutoShape 17"/>
          <p:cNvCxnSpPr>
            <a:cxnSpLocks noChangeShapeType="1"/>
            <a:stCxn id="23562" idx="3"/>
            <a:endCxn id="23561" idx="0"/>
          </p:cNvCxnSpPr>
          <p:nvPr/>
        </p:nvCxnSpPr>
        <p:spPr bwMode="auto">
          <a:xfrm flipH="1" flipV="1">
            <a:off x="3390900" y="3343275"/>
            <a:ext cx="2619375" cy="885825"/>
          </a:xfrm>
          <a:prstGeom prst="curvedConnector4">
            <a:avLst>
              <a:gd name="adj1" fmla="val -23634"/>
              <a:gd name="adj2" fmla="val 177778"/>
            </a:avLst>
          </a:prstGeom>
          <a:noFill/>
          <a:ln w="76200">
            <a:solidFill>
              <a:schemeClr val="tx1"/>
            </a:solidFill>
            <a:prstDash val="sysDot"/>
            <a:round/>
            <a:headEnd/>
            <a:tailEnd type="triangle" w="med" len="med"/>
          </a:ln>
        </p:spPr>
      </p:cxnSp>
      <p:sp>
        <p:nvSpPr>
          <p:cNvPr id="23572" name="Text Box 18"/>
          <p:cNvSpPr txBox="1">
            <a:spLocks noChangeArrowheads="1"/>
          </p:cNvSpPr>
          <p:nvPr/>
        </p:nvSpPr>
        <p:spPr bwMode="auto">
          <a:xfrm>
            <a:off x="2895600" y="3429000"/>
            <a:ext cx="990600" cy="64135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800"/>
              <a:t>Storage Part A</a:t>
            </a:r>
          </a:p>
        </p:txBody>
      </p:sp>
      <p:sp>
        <p:nvSpPr>
          <p:cNvPr id="23573" name="Text Box 19"/>
          <p:cNvSpPr txBox="1">
            <a:spLocks noChangeArrowheads="1"/>
          </p:cNvSpPr>
          <p:nvPr/>
        </p:nvSpPr>
        <p:spPr bwMode="auto">
          <a:xfrm>
            <a:off x="5105400" y="3429000"/>
            <a:ext cx="990600" cy="64135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800"/>
              <a:t>Storage Part A</a:t>
            </a:r>
            <a:endParaRPr lang="en-US" sz="2000"/>
          </a:p>
        </p:txBody>
      </p:sp>
      <p:sp>
        <p:nvSpPr>
          <p:cNvPr id="23574" name="Text Box 20"/>
          <p:cNvSpPr txBox="1">
            <a:spLocks noChangeArrowheads="1"/>
          </p:cNvSpPr>
          <p:nvPr/>
        </p:nvSpPr>
        <p:spPr bwMode="auto">
          <a:xfrm>
            <a:off x="685800" y="3657600"/>
            <a:ext cx="1143000" cy="64135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800"/>
              <a:t>Machine Center</a:t>
            </a:r>
          </a:p>
        </p:txBody>
      </p:sp>
      <p:sp>
        <p:nvSpPr>
          <p:cNvPr id="23575" name="Text Box 21"/>
          <p:cNvSpPr txBox="1">
            <a:spLocks noChangeArrowheads="1"/>
          </p:cNvSpPr>
          <p:nvPr/>
        </p:nvSpPr>
        <p:spPr bwMode="auto">
          <a:xfrm>
            <a:off x="7086600" y="3810000"/>
            <a:ext cx="1295400" cy="64135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800"/>
              <a:t>Assembly Line</a:t>
            </a:r>
          </a:p>
        </p:txBody>
      </p:sp>
      <p:sp>
        <p:nvSpPr>
          <p:cNvPr id="23576" name="Text Box 22"/>
          <p:cNvSpPr txBox="1">
            <a:spLocks noChangeArrowheads="1"/>
          </p:cNvSpPr>
          <p:nvPr/>
        </p:nvSpPr>
        <p:spPr bwMode="auto">
          <a:xfrm>
            <a:off x="6324600" y="5638800"/>
            <a:ext cx="2590800" cy="93027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200"/>
              <a:t>Material Flow</a:t>
            </a:r>
          </a:p>
          <a:p>
            <a:pPr algn="l">
              <a:spcBef>
                <a:spcPct val="50000"/>
              </a:spcBef>
            </a:pPr>
            <a:r>
              <a:rPr lang="en-US" sz="2200"/>
              <a:t>Card (signal) Flow</a:t>
            </a:r>
          </a:p>
        </p:txBody>
      </p:sp>
      <p:sp>
        <p:nvSpPr>
          <p:cNvPr id="182295" name="Text Box 23"/>
          <p:cNvSpPr txBox="1">
            <a:spLocks noChangeArrowheads="1"/>
          </p:cNvSpPr>
          <p:nvPr/>
        </p:nvSpPr>
        <p:spPr bwMode="auto">
          <a:xfrm>
            <a:off x="4419600" y="1682750"/>
            <a:ext cx="1905000" cy="8318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/>
            <a:r>
              <a:rPr lang="en-US"/>
              <a:t>Withdrawal </a:t>
            </a:r>
          </a:p>
          <a:p>
            <a:pPr algn="l"/>
            <a:r>
              <a:rPr lang="en-US"/>
              <a:t>kanban</a:t>
            </a:r>
          </a:p>
        </p:txBody>
      </p:sp>
      <p:sp>
        <p:nvSpPr>
          <p:cNvPr id="182296" name="Text Box 24"/>
          <p:cNvSpPr txBox="1">
            <a:spLocks noChangeArrowheads="1"/>
          </p:cNvSpPr>
          <p:nvPr/>
        </p:nvSpPr>
        <p:spPr bwMode="auto">
          <a:xfrm>
            <a:off x="228600" y="1066800"/>
            <a:ext cx="3657600" cy="1474788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800"/>
              <a:t>Once the Production kanban is received, the Machine Center produces a unit to replace the one taken by the Assembly Line people in the first place</a:t>
            </a:r>
          </a:p>
        </p:txBody>
      </p:sp>
      <p:sp>
        <p:nvSpPr>
          <p:cNvPr id="182297" name="Text Box 25"/>
          <p:cNvSpPr txBox="1">
            <a:spLocks noChangeArrowheads="1"/>
          </p:cNvSpPr>
          <p:nvPr/>
        </p:nvSpPr>
        <p:spPr bwMode="auto">
          <a:xfrm>
            <a:off x="6934200" y="1268413"/>
            <a:ext cx="1981200" cy="1474787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800"/>
              <a:t>This puts the system back were it was before the item was pulled</a:t>
            </a:r>
          </a:p>
        </p:txBody>
      </p:sp>
      <p:sp>
        <p:nvSpPr>
          <p:cNvPr id="23580" name="Text Box 26"/>
          <p:cNvSpPr txBox="1">
            <a:spLocks noChangeArrowheads="1"/>
          </p:cNvSpPr>
          <p:nvPr/>
        </p:nvSpPr>
        <p:spPr bwMode="auto">
          <a:xfrm>
            <a:off x="304800" y="5943600"/>
            <a:ext cx="4648200" cy="65087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800"/>
              <a:t>The process begins by the Assembly Line people pulling Part A from Storage</a:t>
            </a:r>
          </a:p>
        </p:txBody>
      </p:sp>
      <p:sp>
        <p:nvSpPr>
          <p:cNvPr id="182299" name="Text Box 27"/>
          <p:cNvSpPr txBox="1">
            <a:spLocks noChangeArrowheads="1"/>
          </p:cNvSpPr>
          <p:nvPr/>
        </p:nvSpPr>
        <p:spPr bwMode="auto">
          <a:xfrm>
            <a:off x="1371600" y="5486400"/>
            <a:ext cx="2590800" cy="436563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200"/>
              <a:t>Production kanban</a:t>
            </a:r>
            <a:endParaRPr lang="en-US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2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2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2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2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2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2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2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2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2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2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2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2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283" grpId="0" animBg="1"/>
      <p:bldP spid="182284" grpId="0" animBg="1"/>
      <p:bldP spid="182286" grpId="0" animBg="1"/>
      <p:bldP spid="182295" grpId="0" animBg="1" autoUpdateAnimBg="0"/>
      <p:bldP spid="182296" grpId="0" animBg="1" autoUpdateAnimBg="0"/>
      <p:bldP spid="182297" grpId="0" animBg="1" autoUpdateAnimBg="0"/>
      <p:bldP spid="182299" grpId="0" animBg="1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B01.2314  --  Operations  --  Prof. Juran</a:t>
            </a:r>
          </a:p>
        </p:txBody>
      </p:sp>
      <p:sp>
        <p:nvSpPr>
          <p:cNvPr id="2457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64CCD86-CE5A-471F-85D9-E093BC297813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2458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2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480425" cy="1054100"/>
          </a:xfrm>
          <a:noFill/>
        </p:spPr>
        <p:txBody>
          <a:bodyPr lIns="90488" tIns="44450" rIns="90488" bIns="44450" anchor="t"/>
          <a:lstStyle/>
          <a:p>
            <a:r>
              <a:rPr lang="en-US" sz="3200" smtClean="0"/>
              <a:t>Determining the Number of Kanbans Needed</a:t>
            </a:r>
          </a:p>
        </p:txBody>
      </p:sp>
      <p:sp>
        <p:nvSpPr>
          <p:cNvPr id="18432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04800" y="1524000"/>
            <a:ext cx="8610600" cy="4953000"/>
          </a:xfrm>
          <a:noFill/>
        </p:spPr>
        <p:txBody>
          <a:bodyPr lIns="90488" tIns="44450" rIns="90488" bIns="44450"/>
          <a:lstStyle/>
          <a:p>
            <a:pPr>
              <a:spcAft>
                <a:spcPct val="50000"/>
              </a:spcAft>
            </a:pPr>
            <a:r>
              <a:rPr lang="en-US" sz="2800" smtClean="0"/>
              <a:t>Setting up a kanban system requires determining the number of kanbans cards (or containers) needed</a:t>
            </a:r>
          </a:p>
          <a:p>
            <a:pPr>
              <a:spcAft>
                <a:spcPct val="50000"/>
              </a:spcAft>
            </a:pPr>
            <a:r>
              <a:rPr lang="en-US" sz="2800" smtClean="0"/>
              <a:t>Each container represents the minimum production lot size</a:t>
            </a:r>
          </a:p>
          <a:p>
            <a:pPr>
              <a:spcAft>
                <a:spcPct val="50000"/>
              </a:spcAft>
            </a:pPr>
            <a:r>
              <a:rPr lang="en-US" sz="2800" smtClean="0"/>
              <a:t>An accurate estimate of the lead time required to produce a container is key to determining how many kanbans are required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4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43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43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43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43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25" grpId="0" build="p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B01.2314  --  Operations  --  Prof. Juran</a:t>
            </a:r>
          </a:p>
        </p:txBody>
      </p:sp>
      <p:sp>
        <p:nvSpPr>
          <p:cNvPr id="25603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F81A626-F591-49A5-9C91-E9E14173A035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2560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25606" name="Picture 7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-838200" y="609600"/>
            <a:ext cx="11582400" cy="2486025"/>
          </a:xfrm>
          <a:noFill/>
        </p:spPr>
      </p:pic>
      <p:pic>
        <p:nvPicPr>
          <p:cNvPr id="25607" name="Picture 10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-1066800" y="3962400"/>
            <a:ext cx="12039600" cy="1981200"/>
          </a:xfrm>
          <a:noFill/>
        </p:spPr>
      </p:pic>
    </p:spTree>
  </p:cSld>
  <p:clrMapOvr>
    <a:masterClrMapping/>
  </p:clrMapOvr>
  <p:transition spd="slow">
    <p:cut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B01.2314  --  Operations  --  Prof. Juran</a:t>
            </a:r>
          </a:p>
        </p:txBody>
      </p:sp>
      <p:sp>
        <p:nvSpPr>
          <p:cNvPr id="2662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FF04C17-D4B2-4979-9EE0-3B7DD00A1790}" type="slidenum">
              <a:rPr lang="en-US" smtClean="0"/>
              <a:pPr/>
              <a:t>35</a:t>
            </a:fld>
            <a:endParaRPr lang="en-US" smtClean="0"/>
          </a:p>
        </p:txBody>
      </p:sp>
      <p:sp>
        <p:nvSpPr>
          <p:cNvPr id="26628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29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0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8480425" cy="1054100"/>
          </a:xfrm>
          <a:noFill/>
        </p:spPr>
        <p:txBody>
          <a:bodyPr lIns="90488" tIns="44450" rIns="90488" bIns="44450" anchor="t"/>
          <a:lstStyle/>
          <a:p>
            <a:r>
              <a:rPr lang="en-US" sz="3600" smtClean="0"/>
              <a:t>Example of Kanban Card Determination</a:t>
            </a:r>
            <a:endParaRPr lang="en-US" sz="3600" i="1" smtClean="0">
              <a:solidFill>
                <a:schemeClr val="accent1"/>
              </a:solidFill>
            </a:endParaRPr>
          </a:p>
        </p:txBody>
      </p:sp>
      <p:sp>
        <p:nvSpPr>
          <p:cNvPr id="18842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610600" cy="4876800"/>
          </a:xfrm>
          <a:noFill/>
        </p:spPr>
        <p:txBody>
          <a:bodyPr lIns="90488" tIns="44450" rIns="90488" bIns="44450"/>
          <a:lstStyle/>
          <a:p>
            <a:pPr>
              <a:spcAft>
                <a:spcPct val="50000"/>
              </a:spcAft>
            </a:pPr>
            <a:r>
              <a:rPr lang="en-US" sz="2400" smtClean="0"/>
              <a:t>A switch assembly is assembled in batches of 4 units from an “upstream” assembly area and delivered in a special container to a “downstream” control-panel assembly operation</a:t>
            </a:r>
          </a:p>
          <a:p>
            <a:pPr>
              <a:spcAft>
                <a:spcPct val="50000"/>
              </a:spcAft>
            </a:pPr>
            <a:r>
              <a:rPr lang="en-US" sz="2400" smtClean="0"/>
              <a:t>The control-panel assembly area requires 5 switch assemblies per hour</a:t>
            </a:r>
          </a:p>
          <a:p>
            <a:pPr>
              <a:spcAft>
                <a:spcPct val="50000"/>
              </a:spcAft>
            </a:pPr>
            <a:r>
              <a:rPr lang="en-US" sz="2400" smtClean="0"/>
              <a:t>The switch assembly area can produce a container of switch assemblies in 2 hours</a:t>
            </a:r>
          </a:p>
          <a:p>
            <a:pPr>
              <a:spcAft>
                <a:spcPct val="50000"/>
              </a:spcAft>
            </a:pPr>
            <a:r>
              <a:rPr lang="en-US" sz="2400" smtClean="0"/>
              <a:t>Safety stock has been set at 10% of needed inventory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84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84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84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84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84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84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84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84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421" grpId="0" build="p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B01.2314  --  Operations  --  Prof. Juran</a:t>
            </a:r>
          </a:p>
        </p:txBody>
      </p:sp>
      <p:sp>
        <p:nvSpPr>
          <p:cNvPr id="2765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095B21B-669C-4E73-BD19-CFD85D9C23F9}" type="slidenum">
              <a:rPr lang="en-US" smtClean="0"/>
              <a:pPr/>
              <a:t>36</a:t>
            </a:fld>
            <a:endParaRPr lang="en-US" smtClean="0"/>
          </a:p>
        </p:txBody>
      </p:sp>
      <p:sp>
        <p:nvSpPr>
          <p:cNvPr id="2765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3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4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="b"/>
          <a:lstStyle/>
          <a:p>
            <a:r>
              <a:rPr lang="en-US" sz="3600" smtClean="0"/>
              <a:t>Example of Kanban Card Determination: Calculations</a:t>
            </a:r>
          </a:p>
        </p:txBody>
      </p:sp>
      <p:sp>
        <p:nvSpPr>
          <p:cNvPr id="27655" name="Rectangle 6"/>
          <p:cNvSpPr>
            <a:spLocks noChangeArrowheads="1"/>
          </p:cNvSpPr>
          <p:nvPr/>
        </p:nvSpPr>
        <p:spPr bwMode="auto">
          <a:xfrm>
            <a:off x="2895600" y="5824538"/>
            <a:ext cx="2435225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l" eaLnBrk="0" hangingPunct="0"/>
            <a:r>
              <a:rPr lang="en-US" i="1" u="sng"/>
              <a:t>Always</a:t>
            </a:r>
            <a:r>
              <a:rPr lang="en-US" i="1"/>
              <a:t> round up!</a:t>
            </a:r>
          </a:p>
        </p:txBody>
      </p:sp>
      <p:pic>
        <p:nvPicPr>
          <p:cNvPr id="27656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-3657600" y="2454275"/>
            <a:ext cx="16400463" cy="3260725"/>
          </a:xfrm>
          <a:noFill/>
        </p:spPr>
      </p:pic>
    </p:spTree>
  </p:cSld>
  <p:clrMapOvr>
    <a:masterClrMapping/>
  </p:clrMapOvr>
  <p:transition spd="slow">
    <p:cut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B01.2314  --  Operations  --  Prof. Juran</a:t>
            </a:r>
          </a:p>
        </p:txBody>
      </p:sp>
      <p:sp>
        <p:nvSpPr>
          <p:cNvPr id="3072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BA14D1E5-0EA8-4598-851C-331799BE97D6}" type="slidenum">
              <a:rPr lang="en-US" smtClean="0"/>
              <a:pPr/>
              <a:t>37</a:t>
            </a:fld>
            <a:endParaRPr lang="en-US" smtClean="0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 anchor="t"/>
          <a:lstStyle/>
          <a:p>
            <a:pPr eaLnBrk="1" hangingPunct="1"/>
            <a:r>
              <a:rPr lang="en-US" smtClean="0"/>
              <a:t>Blocking, Starving, Buffers</a:t>
            </a:r>
          </a:p>
        </p:txBody>
      </p:sp>
      <p:grpSp>
        <p:nvGrpSpPr>
          <p:cNvPr id="30725" name="Group 4"/>
          <p:cNvGrpSpPr>
            <a:grpSpLocks/>
          </p:cNvGrpSpPr>
          <p:nvPr/>
        </p:nvGrpSpPr>
        <p:grpSpPr bwMode="auto">
          <a:xfrm>
            <a:off x="304800" y="2438400"/>
            <a:ext cx="8542338" cy="1536700"/>
            <a:chOff x="192" y="1536"/>
            <a:chExt cx="5381" cy="968"/>
          </a:xfrm>
        </p:grpSpPr>
        <p:sp>
          <p:nvSpPr>
            <p:cNvPr id="30729" name="Text Box 5"/>
            <p:cNvSpPr txBox="1">
              <a:spLocks noChangeArrowheads="1"/>
            </p:cNvSpPr>
            <p:nvPr/>
          </p:nvSpPr>
          <p:spPr bwMode="auto">
            <a:xfrm>
              <a:off x="192" y="2064"/>
              <a:ext cx="965" cy="440"/>
            </a:xfrm>
            <a:prstGeom prst="rect">
              <a:avLst/>
            </a:prstGeom>
            <a:noFill/>
            <a:ln w="571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/>
                <a:t>Activity A</a:t>
              </a:r>
            </a:p>
            <a:p>
              <a:r>
                <a:rPr lang="en-US" sz="1800"/>
                <a:t>4 per minute</a:t>
              </a:r>
            </a:p>
          </p:txBody>
        </p:sp>
        <p:sp>
          <p:nvSpPr>
            <p:cNvPr id="30730" name="Text Box 6"/>
            <p:cNvSpPr txBox="1">
              <a:spLocks noChangeArrowheads="1"/>
            </p:cNvSpPr>
            <p:nvPr/>
          </p:nvSpPr>
          <p:spPr bwMode="auto">
            <a:xfrm>
              <a:off x="1675" y="2064"/>
              <a:ext cx="965" cy="440"/>
            </a:xfrm>
            <a:prstGeom prst="rect">
              <a:avLst/>
            </a:prstGeom>
            <a:noFill/>
            <a:ln w="57150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/>
                <a:t>Activity B</a:t>
              </a:r>
            </a:p>
            <a:p>
              <a:r>
                <a:rPr lang="en-US" sz="1800"/>
                <a:t>8 per minute</a:t>
              </a:r>
            </a:p>
          </p:txBody>
        </p:sp>
        <p:sp>
          <p:nvSpPr>
            <p:cNvPr id="30731" name="Text Box 7"/>
            <p:cNvSpPr txBox="1">
              <a:spLocks noChangeArrowheads="1"/>
            </p:cNvSpPr>
            <p:nvPr/>
          </p:nvSpPr>
          <p:spPr bwMode="auto">
            <a:xfrm>
              <a:off x="3163" y="2064"/>
              <a:ext cx="965" cy="440"/>
            </a:xfrm>
            <a:prstGeom prst="rect">
              <a:avLst/>
            </a:prstGeom>
            <a:noFill/>
            <a:ln w="57150">
              <a:solidFill>
                <a:srgbClr val="FFCC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/>
                <a:t>Activity C</a:t>
              </a:r>
            </a:p>
            <a:p>
              <a:r>
                <a:rPr lang="en-US" sz="1800"/>
                <a:t>3 per minute</a:t>
              </a:r>
            </a:p>
          </p:txBody>
        </p:sp>
        <p:sp>
          <p:nvSpPr>
            <p:cNvPr id="30732" name="Text Box 8"/>
            <p:cNvSpPr txBox="1">
              <a:spLocks noChangeArrowheads="1"/>
            </p:cNvSpPr>
            <p:nvPr/>
          </p:nvSpPr>
          <p:spPr bwMode="auto">
            <a:xfrm>
              <a:off x="4608" y="2064"/>
              <a:ext cx="965" cy="440"/>
            </a:xfrm>
            <a:prstGeom prst="rect">
              <a:avLst/>
            </a:prstGeom>
            <a:noFill/>
            <a:ln w="57150">
              <a:solidFill>
                <a:srgbClr val="008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/>
                <a:t>Activity D</a:t>
              </a:r>
            </a:p>
            <a:p>
              <a:r>
                <a:rPr lang="en-US" sz="1800"/>
                <a:t>5 per minute</a:t>
              </a:r>
            </a:p>
          </p:txBody>
        </p:sp>
        <p:sp>
          <p:nvSpPr>
            <p:cNvPr id="30733" name="AutoShape 9"/>
            <p:cNvSpPr>
              <a:spLocks noChangeArrowheads="1"/>
            </p:cNvSpPr>
            <p:nvPr/>
          </p:nvSpPr>
          <p:spPr bwMode="auto">
            <a:xfrm>
              <a:off x="2592" y="1536"/>
              <a:ext cx="642" cy="361"/>
            </a:xfrm>
            <a:prstGeom prst="downArrowCallout">
              <a:avLst>
                <a:gd name="adj1" fmla="val 33246"/>
                <a:gd name="adj2" fmla="val 27977"/>
                <a:gd name="adj3" fmla="val 15236"/>
                <a:gd name="adj4" fmla="val 64972"/>
              </a:avLst>
            </a:prstGeom>
            <a:solidFill>
              <a:srgbClr val="99CCFF"/>
            </a:solidFill>
            <a:ln w="57150">
              <a:solidFill>
                <a:srgbClr val="0000FF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r>
                <a:rPr lang="en-US" sz="1800"/>
                <a:t>Buffer?</a:t>
              </a:r>
            </a:p>
          </p:txBody>
        </p:sp>
        <p:sp>
          <p:nvSpPr>
            <p:cNvPr id="30734" name="AutoShape 10"/>
            <p:cNvSpPr>
              <a:spLocks noChangeArrowheads="1"/>
            </p:cNvSpPr>
            <p:nvPr/>
          </p:nvSpPr>
          <p:spPr bwMode="auto">
            <a:xfrm>
              <a:off x="1104" y="1536"/>
              <a:ext cx="642" cy="361"/>
            </a:xfrm>
            <a:prstGeom prst="downArrowCallout">
              <a:avLst>
                <a:gd name="adj1" fmla="val 33246"/>
                <a:gd name="adj2" fmla="val 27977"/>
                <a:gd name="adj3" fmla="val 15236"/>
                <a:gd name="adj4" fmla="val 64972"/>
              </a:avLst>
            </a:prstGeom>
            <a:solidFill>
              <a:srgbClr val="99CCFF"/>
            </a:solidFill>
            <a:ln w="57150">
              <a:solidFill>
                <a:srgbClr val="0000FF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r>
                <a:rPr lang="en-US" sz="1800"/>
                <a:t>Buffer?</a:t>
              </a:r>
            </a:p>
          </p:txBody>
        </p:sp>
        <p:sp>
          <p:nvSpPr>
            <p:cNvPr id="30735" name="AutoShape 11"/>
            <p:cNvSpPr>
              <a:spLocks noChangeArrowheads="1"/>
            </p:cNvSpPr>
            <p:nvPr/>
          </p:nvSpPr>
          <p:spPr bwMode="auto">
            <a:xfrm>
              <a:off x="4032" y="1536"/>
              <a:ext cx="642" cy="361"/>
            </a:xfrm>
            <a:prstGeom prst="downArrowCallout">
              <a:avLst>
                <a:gd name="adj1" fmla="val 33246"/>
                <a:gd name="adj2" fmla="val 27977"/>
                <a:gd name="adj3" fmla="val 15236"/>
                <a:gd name="adj4" fmla="val 64972"/>
              </a:avLst>
            </a:prstGeom>
            <a:solidFill>
              <a:srgbClr val="99CCFF"/>
            </a:solidFill>
            <a:ln w="57150">
              <a:solidFill>
                <a:srgbClr val="0000FF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r>
                <a:rPr lang="en-US" sz="1800"/>
                <a:t>Buffer?</a:t>
              </a:r>
            </a:p>
          </p:txBody>
        </p:sp>
      </p:grpSp>
      <p:sp>
        <p:nvSpPr>
          <p:cNvPr id="30726" name="AutoShape 12"/>
          <p:cNvSpPr>
            <a:spLocks noChangeArrowheads="1"/>
          </p:cNvSpPr>
          <p:nvPr/>
        </p:nvSpPr>
        <p:spPr bwMode="auto">
          <a:xfrm>
            <a:off x="381000" y="4267200"/>
            <a:ext cx="8458200" cy="457200"/>
          </a:xfrm>
          <a:prstGeom prst="rightArrow">
            <a:avLst>
              <a:gd name="adj1" fmla="val 50000"/>
              <a:gd name="adj2" fmla="val 462500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r>
              <a:rPr lang="en-US" sz="1800"/>
              <a:t>Process Flow</a:t>
            </a:r>
          </a:p>
        </p:txBody>
      </p:sp>
      <p:sp>
        <p:nvSpPr>
          <p:cNvPr id="30727" name="Text Box 13"/>
          <p:cNvSpPr txBox="1">
            <a:spLocks noChangeArrowheads="1"/>
          </p:cNvSpPr>
          <p:nvPr/>
        </p:nvSpPr>
        <p:spPr bwMode="auto">
          <a:xfrm>
            <a:off x="1066800" y="1524000"/>
            <a:ext cx="6710363" cy="4572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/>
              <a:t>Assume that these are random processing times.</a:t>
            </a:r>
          </a:p>
        </p:txBody>
      </p:sp>
      <p:sp>
        <p:nvSpPr>
          <p:cNvPr id="30728" name="Text Box 14"/>
          <p:cNvSpPr txBox="1">
            <a:spLocks noChangeArrowheads="1"/>
          </p:cNvSpPr>
          <p:nvPr/>
        </p:nvSpPr>
        <p:spPr bwMode="auto">
          <a:xfrm>
            <a:off x="1222375" y="5181600"/>
            <a:ext cx="7159625" cy="4572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/>
              <a:t>Where is the most important place to have a buffer?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B01.2314  --  Operations  --  Prof. Juran</a:t>
            </a:r>
          </a:p>
        </p:txBody>
      </p:sp>
      <p:sp>
        <p:nvSpPr>
          <p:cNvPr id="3481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4DA736A9-087D-4BFF-9C60-35D183ECB7CE}" type="slidenum">
              <a:rPr lang="en-US" smtClean="0"/>
              <a:pPr/>
              <a:t>38</a:t>
            </a:fld>
            <a:endParaRPr lang="en-US" smtClean="0"/>
          </a:p>
        </p:txBody>
      </p:sp>
      <p:sp>
        <p:nvSpPr>
          <p:cNvPr id="34820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1" name="Text Box 4"/>
          <p:cNvSpPr txBox="1">
            <a:spLocks noChangeArrowheads="1"/>
          </p:cNvSpPr>
          <p:nvPr/>
        </p:nvSpPr>
        <p:spPr bwMode="auto">
          <a:xfrm>
            <a:off x="1524000" y="533400"/>
            <a:ext cx="6248400" cy="64135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/>
              <a:t>Summary </a:t>
            </a:r>
          </a:p>
        </p:txBody>
      </p:sp>
      <p:sp>
        <p:nvSpPr>
          <p:cNvPr id="154630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4724400"/>
          </a:xfrm>
          <a:noFill/>
        </p:spPr>
        <p:txBody>
          <a:bodyPr lIns="90488" tIns="44450" rIns="90488" bIns="44450"/>
          <a:lstStyle/>
          <a:p>
            <a:pPr eaLnBrk="1" hangingPunct="1"/>
            <a:r>
              <a:rPr lang="en-US" smtClean="0"/>
              <a:t>JIT Defined</a:t>
            </a:r>
          </a:p>
          <a:p>
            <a:pPr eaLnBrk="1" hangingPunct="1"/>
            <a:r>
              <a:rPr lang="en-US" smtClean="0"/>
              <a:t>The Toyota Production System</a:t>
            </a:r>
          </a:p>
          <a:p>
            <a:pPr eaLnBrk="1" hangingPunct="1"/>
            <a:r>
              <a:rPr lang="en-US" smtClean="0"/>
              <a:t>JIT Implementation Requirements</a:t>
            </a:r>
          </a:p>
          <a:p>
            <a:pPr eaLnBrk="1" hangingPunct="1"/>
            <a:r>
              <a:rPr lang="en-US" smtClean="0"/>
              <a:t>JIT in Services</a:t>
            </a: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46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46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46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46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46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46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46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46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30" grpId="0" build="p" autoUpdateAnimBg="0"/>
    </p:bldLst>
  </p:timing>
</p:sld>
</file>

<file path=ppt/theme/theme1.xml><?xml version="1.0" encoding="utf-8"?>
<a:theme xmlns:a="http://schemas.openxmlformats.org/drawingml/2006/main" name="jgsm-om">
  <a:themeElements>
    <a:clrScheme name="jgsm-om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jgsm-om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itchFamily="18" charset="0"/>
          </a:defRPr>
        </a:defPPr>
      </a:lstStyle>
    </a:lnDef>
  </a:objectDefaults>
  <a:extraClrSchemeLst>
    <a:extraClrScheme>
      <a:clrScheme name="jgsm-om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gsm-om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gsm-om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gsm-om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gsm-om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gsm-om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gsm-om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C:\Documents and Settings\David Juran\Application Data\Microsoft\Templates\jgsm-om.pot</Template>
  <TotalTime>274506754</TotalTime>
  <Pages>20</Pages>
  <Words>1713</Words>
  <Application>Microsoft Office PowerPoint</Application>
  <PresentationFormat>On-screen Show (4:3)</PresentationFormat>
  <Paragraphs>375</Paragraphs>
  <Slides>38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Arial</vt:lpstr>
      <vt:lpstr>Book Antiqua</vt:lpstr>
      <vt:lpstr>Symbol</vt:lpstr>
      <vt:lpstr>Times New Roman</vt:lpstr>
      <vt:lpstr>Wingdings</vt:lpstr>
      <vt:lpstr>jgsm-om</vt:lpstr>
      <vt:lpstr>PowerPoint Presentation</vt:lpstr>
      <vt:lpstr>PowerPoint Presentation</vt:lpstr>
      <vt:lpstr>Historical Development of OM</vt:lpstr>
      <vt:lpstr>PowerPoint Presentation</vt:lpstr>
      <vt:lpstr>Just-In-Time (JIT) Defined</vt:lpstr>
      <vt:lpstr>Just-In-Time (JIT) Defined</vt:lpstr>
      <vt:lpstr>PowerPoint Presentation</vt:lpstr>
      <vt:lpstr>Key Terms</vt:lpstr>
      <vt:lpstr>JIT and Lean Management</vt:lpstr>
      <vt:lpstr>Push vs. Pull Systems</vt:lpstr>
      <vt:lpstr>PowerPoint Presentation</vt:lpstr>
      <vt:lpstr>Push Systems</vt:lpstr>
      <vt:lpstr>Push Systems</vt:lpstr>
      <vt:lpstr>Drawbacks of Push Systems</vt:lpstr>
      <vt:lpstr>Pull Systems</vt:lpstr>
      <vt:lpstr>JIT Demand-Pull Logic</vt:lpstr>
      <vt:lpstr>Advantages of Pull Systems</vt:lpstr>
      <vt:lpstr>Disadvantages of Pull Systems</vt:lpstr>
      <vt:lpstr>Hybrid Systems</vt:lpstr>
      <vt:lpstr>PowerPoint Presentation</vt:lpstr>
      <vt:lpstr>PowerPoint Presentation</vt:lpstr>
      <vt:lpstr>The Toyota Production System</vt:lpstr>
      <vt:lpstr>Toyota Production System’s Four Rules</vt:lpstr>
      <vt:lpstr>Waste in Operations</vt:lpstr>
      <vt:lpstr>Minimizing Waste:  Focused Factory Networks</vt:lpstr>
      <vt:lpstr>Minimizing Waste: Group Technology (Part 1)</vt:lpstr>
      <vt:lpstr>Minimizing Waste: Group Technology (Part 2)</vt:lpstr>
      <vt:lpstr>Minimizing Waste: Uniform Plant Loading (Heijunka)</vt:lpstr>
      <vt:lpstr>Minimizing Waste: Inventory  Hides Problems</vt:lpstr>
      <vt:lpstr>PowerPoint Presentation</vt:lpstr>
      <vt:lpstr>Respect for People</vt:lpstr>
      <vt:lpstr>Minimizing Waste: Kanban Systems</vt:lpstr>
      <vt:lpstr>Determining the Number of Kanbans Needed</vt:lpstr>
      <vt:lpstr>PowerPoint Presentation</vt:lpstr>
      <vt:lpstr>Example of Kanban Card Determination</vt:lpstr>
      <vt:lpstr>Example of Kanban Card Determination: Calculations</vt:lpstr>
      <vt:lpstr>Blocking, Starving, Buffers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Juran</dc:creator>
  <cp:lastModifiedBy>David C Juran</cp:lastModifiedBy>
  <cp:revision>110</cp:revision>
  <cp:lastPrinted>1601-01-01T00:00:00Z</cp:lastPrinted>
  <dcterms:created xsi:type="dcterms:W3CDTF">1997-10-01T23:09:06Z</dcterms:created>
  <dcterms:modified xsi:type="dcterms:W3CDTF">2017-10-25T16:39:17Z</dcterms:modified>
</cp:coreProperties>
</file>