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01"/>
  </p:notesMasterIdLst>
  <p:handoutMasterIdLst>
    <p:handoutMasterId r:id="rId102"/>
  </p:handoutMasterIdLst>
  <p:sldIdLst>
    <p:sldId id="322" r:id="rId2"/>
    <p:sldId id="394" r:id="rId3"/>
    <p:sldId id="324" r:id="rId4"/>
    <p:sldId id="398" r:id="rId5"/>
    <p:sldId id="323" r:id="rId6"/>
    <p:sldId id="330" r:id="rId7"/>
    <p:sldId id="331" r:id="rId8"/>
    <p:sldId id="332" r:id="rId9"/>
    <p:sldId id="333" r:id="rId10"/>
    <p:sldId id="334" r:id="rId11"/>
    <p:sldId id="335" r:id="rId12"/>
    <p:sldId id="336" r:id="rId13"/>
    <p:sldId id="337" r:id="rId14"/>
    <p:sldId id="338" r:id="rId15"/>
    <p:sldId id="339" r:id="rId16"/>
    <p:sldId id="256" r:id="rId17"/>
    <p:sldId id="277" r:id="rId18"/>
    <p:sldId id="340" r:id="rId19"/>
    <p:sldId id="276" r:id="rId20"/>
    <p:sldId id="368" r:id="rId21"/>
    <p:sldId id="278" r:id="rId22"/>
    <p:sldId id="364" r:id="rId23"/>
    <p:sldId id="365" r:id="rId24"/>
    <p:sldId id="341" r:id="rId25"/>
    <p:sldId id="342" r:id="rId26"/>
    <p:sldId id="343" r:id="rId27"/>
    <p:sldId id="344" r:id="rId28"/>
    <p:sldId id="345" r:id="rId29"/>
    <p:sldId id="346" r:id="rId30"/>
    <p:sldId id="347" r:id="rId31"/>
    <p:sldId id="348" r:id="rId32"/>
    <p:sldId id="349" r:id="rId33"/>
    <p:sldId id="350" r:id="rId34"/>
    <p:sldId id="351" r:id="rId35"/>
    <p:sldId id="352" r:id="rId36"/>
    <p:sldId id="353" r:id="rId37"/>
    <p:sldId id="354" r:id="rId38"/>
    <p:sldId id="355" r:id="rId39"/>
    <p:sldId id="366" r:id="rId40"/>
    <p:sldId id="370" r:id="rId41"/>
    <p:sldId id="269" r:id="rId42"/>
    <p:sldId id="270" r:id="rId43"/>
    <p:sldId id="271" r:id="rId44"/>
    <p:sldId id="272" r:id="rId45"/>
    <p:sldId id="273" r:id="rId46"/>
    <p:sldId id="274" r:id="rId47"/>
    <p:sldId id="275" r:id="rId48"/>
    <p:sldId id="369" r:id="rId49"/>
    <p:sldId id="367" r:id="rId50"/>
    <p:sldId id="371" r:id="rId51"/>
    <p:sldId id="392" r:id="rId52"/>
    <p:sldId id="372" r:id="rId53"/>
    <p:sldId id="381" r:id="rId54"/>
    <p:sldId id="382" r:id="rId55"/>
    <p:sldId id="383" r:id="rId56"/>
    <p:sldId id="262" r:id="rId57"/>
    <p:sldId id="380" r:id="rId58"/>
    <p:sldId id="384" r:id="rId59"/>
    <p:sldId id="385" r:id="rId60"/>
    <p:sldId id="387" r:id="rId61"/>
    <p:sldId id="388" r:id="rId62"/>
    <p:sldId id="389" r:id="rId63"/>
    <p:sldId id="390" r:id="rId64"/>
    <p:sldId id="391" r:id="rId65"/>
    <p:sldId id="363" r:id="rId66"/>
    <p:sldId id="279" r:id="rId67"/>
    <p:sldId id="280" r:id="rId68"/>
    <p:sldId id="281" r:id="rId69"/>
    <p:sldId id="282" r:id="rId70"/>
    <p:sldId id="283" r:id="rId71"/>
    <p:sldId id="284" r:id="rId72"/>
    <p:sldId id="285" r:id="rId73"/>
    <p:sldId id="286" r:id="rId74"/>
    <p:sldId id="287" r:id="rId75"/>
    <p:sldId id="288" r:id="rId76"/>
    <p:sldId id="289" r:id="rId77"/>
    <p:sldId id="290" r:id="rId78"/>
    <p:sldId id="291" r:id="rId79"/>
    <p:sldId id="292" r:id="rId80"/>
    <p:sldId id="293" r:id="rId81"/>
    <p:sldId id="294" r:id="rId82"/>
    <p:sldId id="295" r:id="rId83"/>
    <p:sldId id="296" r:id="rId84"/>
    <p:sldId id="298" r:id="rId85"/>
    <p:sldId id="299" r:id="rId86"/>
    <p:sldId id="300" r:id="rId87"/>
    <p:sldId id="301" r:id="rId88"/>
    <p:sldId id="302" r:id="rId89"/>
    <p:sldId id="303" r:id="rId90"/>
    <p:sldId id="304" r:id="rId91"/>
    <p:sldId id="264" r:id="rId92"/>
    <p:sldId id="393" r:id="rId93"/>
    <p:sldId id="305" r:id="rId94"/>
    <p:sldId id="306" r:id="rId95"/>
    <p:sldId id="307" r:id="rId96"/>
    <p:sldId id="319" r:id="rId97"/>
    <p:sldId id="320" r:id="rId98"/>
    <p:sldId id="321" r:id="rId99"/>
    <p:sldId id="395" r:id="rId100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Book Antiqua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Book Antiqua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Book Antiqua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Book Antiqua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92" d="100"/>
          <a:sy n="92" d="100"/>
        </p:scale>
        <p:origin x="942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00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w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w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6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 smtClean="0"/>
            </a:lvl1pPr>
          </a:lstStyle>
          <a:p>
            <a:pPr>
              <a:defRPr/>
            </a:pPr>
            <a:fld id="{34E50D9E-DA92-4F98-9B4F-8CBFC3B1CA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9992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89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85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89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689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89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 smtClean="0"/>
            </a:lvl1pPr>
          </a:lstStyle>
          <a:p>
            <a:pPr>
              <a:defRPr/>
            </a:pPr>
            <a:fld id="{F227D9CE-207B-4FC3-B9EE-A9AB071A42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82261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CFB103D-2940-4B68-9433-08F99739B35E}" type="slidenum">
              <a:rPr lang="en-US"/>
              <a:pPr/>
              <a:t>1</a:t>
            </a:fld>
            <a:endParaRPr lang="en-US"/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763309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1EDE67-4EE7-49BD-AB0D-C049F3FE6AF6}" type="slidenum">
              <a:rPr lang="en-US"/>
              <a:pPr/>
              <a:t>2</a:t>
            </a:fld>
            <a:endParaRPr lang="en-US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554931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CFC570-E9AC-4E5B-BF5F-19715CB3B900}" type="slidenum">
              <a:rPr lang="en-US"/>
              <a:pPr/>
              <a:t>3</a:t>
            </a:fld>
            <a:endParaRPr lang="en-US"/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812602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89038" y="703263"/>
            <a:ext cx="4632325" cy="3473450"/>
          </a:xfrm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722086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9587A43-2454-44A4-9854-9A37728645E0}" type="slidenum">
              <a:rPr lang="en-US"/>
              <a:pPr/>
              <a:t>5</a:t>
            </a:fld>
            <a:endParaRPr lang="en-US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45739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FE35A49-E408-4AF8-9705-0920CF82B693}" type="slidenum">
              <a:rPr lang="en-US"/>
              <a:pPr/>
              <a:t>6</a:t>
            </a:fld>
            <a:endParaRPr lang="en-US"/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17294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608F25-AECD-4398-85BD-117F0161D42D}" type="slidenum">
              <a:rPr lang="en-US"/>
              <a:pPr/>
              <a:t>7</a:t>
            </a:fld>
            <a:endParaRPr lang="en-US"/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411229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052E6D-B354-44D0-9D35-DB40E384D449}" type="slidenum">
              <a:rPr lang="en-US"/>
              <a:pPr/>
              <a:t>8</a:t>
            </a:fld>
            <a:endParaRPr lang="en-US"/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094960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8C810FE-CE04-4E05-80A1-ABB4479B2249}" type="slidenum">
              <a:rPr lang="en-US"/>
              <a:pPr/>
              <a:t>9</a:t>
            </a:fld>
            <a:endParaRPr lang="en-US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077082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1B0D949-F694-4C97-9CC1-4882BA23A7AC}" type="slidenum">
              <a:rPr lang="en-US"/>
              <a:pPr/>
              <a:t>10</a:t>
            </a:fld>
            <a:endParaRPr lang="en-US"/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0407768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A739D4-1E70-440D-93C2-6D18750DC549}" type="slidenum">
              <a:rPr lang="en-US"/>
              <a:pPr/>
              <a:t>11</a:t>
            </a:fld>
            <a:endParaRPr lang="en-US"/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6375206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48915F-BEB7-4037-BA75-9B4708A84401}" type="slidenum">
              <a:rPr lang="en-US"/>
              <a:pPr/>
              <a:t>12</a:t>
            </a:fld>
            <a:endParaRPr lang="en-US"/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765577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7FAA5B-14AB-41B5-B929-22A557C772ED}" type="slidenum">
              <a:rPr lang="en-US"/>
              <a:pPr/>
              <a:t>13</a:t>
            </a:fld>
            <a:endParaRPr lang="en-US"/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0403483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9E7DB9-5773-4E59-B232-F861F7DDEB7C}" type="slidenum">
              <a:rPr lang="en-US"/>
              <a:pPr/>
              <a:t>14</a:t>
            </a:fld>
            <a:endParaRPr lang="en-US"/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919327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E21A35C-8842-49DD-A597-68A74D816DF1}" type="slidenum">
              <a:rPr lang="en-US"/>
              <a:pPr/>
              <a:t>15</a:t>
            </a:fld>
            <a:endParaRPr lang="en-US"/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469554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2763E7-F5C2-4374-AC96-3745D1B9AC61}" type="slidenum">
              <a:rPr lang="en-US"/>
              <a:pPr/>
              <a:t>16</a:t>
            </a:fld>
            <a:endParaRPr lang="en-US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871798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1BA9EE-DA46-4223-8C8C-D240BD2CCE5F}" type="slidenum">
              <a:rPr lang="en-US"/>
              <a:pPr/>
              <a:t>17</a:t>
            </a:fld>
            <a:endParaRPr lang="en-US"/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3890193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163A06B-D46E-4F8D-AA5A-03E536A89AE8}" type="slidenum">
              <a:rPr lang="en-US"/>
              <a:pPr/>
              <a:t>18</a:t>
            </a:fld>
            <a:endParaRPr lang="en-US"/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139712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57E55C-E21B-4014-AD26-7043F0F37E61}" type="slidenum">
              <a:rPr lang="en-US"/>
              <a:pPr/>
              <a:t>19</a:t>
            </a:fld>
            <a:endParaRPr lang="en-US"/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690480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08348A-BC79-4661-8006-3A4EA3B650D2}" type="slidenum">
              <a:rPr lang="en-US"/>
              <a:pPr/>
              <a:t>20</a:t>
            </a:fld>
            <a:endParaRPr lang="en-US"/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992564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544D40-D809-452C-9881-5A2B0398EBFE}" type="slidenum">
              <a:rPr lang="en-US"/>
              <a:pPr/>
              <a:t>21</a:t>
            </a:fld>
            <a:endParaRPr lang="en-US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9369782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34F889-E3F9-49B1-B102-2000B93B8CF2}" type="slidenum">
              <a:rPr lang="en-US"/>
              <a:pPr/>
              <a:t>22</a:t>
            </a:fld>
            <a:endParaRPr lang="en-US"/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261532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6DEEFB-9CDC-4A9F-A251-A5B58824C9D3}" type="slidenum">
              <a:rPr lang="en-US"/>
              <a:pPr/>
              <a:t>23</a:t>
            </a:fld>
            <a:endParaRPr lang="en-US"/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318521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9B35B2-08DE-4D19-9E0A-1B67AA70C6F7}" type="slidenum">
              <a:rPr lang="en-US"/>
              <a:pPr/>
              <a:t>24</a:t>
            </a:fld>
            <a:endParaRPr lang="en-US"/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83737116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DE87B3-F028-4B48-A634-DDCC7CFA337B}" type="slidenum">
              <a:rPr lang="en-US"/>
              <a:pPr/>
              <a:t>25</a:t>
            </a:fld>
            <a:endParaRPr lang="en-US"/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8077795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703FDE-31C6-477E-AF74-40E359E51EFA}" type="slidenum">
              <a:rPr lang="en-US"/>
              <a:pPr/>
              <a:t>26</a:t>
            </a:fld>
            <a:endParaRPr lang="en-US"/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927537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7C1FDD5-E12F-41A8-9876-6F2AAEE5F9B3}" type="slidenum">
              <a:rPr lang="en-US"/>
              <a:pPr/>
              <a:t>27</a:t>
            </a:fld>
            <a:endParaRPr lang="en-US"/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728562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36D7329-BB93-49E6-8F1B-AD3D95794925}" type="slidenum">
              <a:rPr lang="en-US"/>
              <a:pPr/>
              <a:t>28</a:t>
            </a:fld>
            <a:endParaRPr lang="en-US"/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915845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A39F6D-1C69-4CB9-A2E3-CD401469B1FC}" type="slidenum">
              <a:rPr lang="en-US"/>
              <a:pPr/>
              <a:t>29</a:t>
            </a:fld>
            <a:endParaRPr lang="en-US"/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7530465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B589E5E-DE1E-4BF7-A810-59BBE5FAAC19}" type="slidenum">
              <a:rPr lang="en-US"/>
              <a:pPr/>
              <a:t>30</a:t>
            </a:fld>
            <a:endParaRPr lang="en-US"/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04007851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800764-4A8A-465B-9782-1BBA87208B1B}" type="slidenum">
              <a:rPr lang="en-US"/>
              <a:pPr/>
              <a:t>31</a:t>
            </a:fld>
            <a:endParaRPr lang="en-US"/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6656505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919DEF-557A-4EC7-96E7-82F44D4373E6}" type="slidenum">
              <a:rPr lang="en-US"/>
              <a:pPr/>
              <a:t>32</a:t>
            </a:fld>
            <a:endParaRPr lang="en-US"/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6224254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E38E86-36D5-4C9D-9DF4-830D5FA83081}" type="slidenum">
              <a:rPr lang="en-US"/>
              <a:pPr/>
              <a:t>33</a:t>
            </a:fld>
            <a:endParaRPr lang="en-US"/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2057486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89F122A-C711-41F6-8C50-AE03EC4BE5E3}" type="slidenum">
              <a:rPr lang="en-US"/>
              <a:pPr/>
              <a:t>34</a:t>
            </a:fld>
            <a:endParaRPr lang="en-US"/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022745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EFCBC58-ABD4-49EA-AF52-5D5EA64EF069}" type="slidenum">
              <a:rPr lang="en-US"/>
              <a:pPr/>
              <a:t>35</a:t>
            </a:fld>
            <a:endParaRPr lang="en-US"/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5544716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2D0B179-1138-4E82-911A-0D281919C36C}" type="slidenum">
              <a:rPr lang="en-US"/>
              <a:pPr/>
              <a:t>36</a:t>
            </a:fld>
            <a:endParaRPr lang="en-US"/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68941119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5851D94-4038-49BD-A762-07C91C46ED7C}" type="slidenum">
              <a:rPr lang="en-US"/>
              <a:pPr/>
              <a:t>37</a:t>
            </a:fld>
            <a:endParaRPr lang="en-US"/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9432963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EF6AAC-A56A-4534-BBED-0240A8913D97}" type="slidenum">
              <a:rPr lang="en-US"/>
              <a:pPr/>
              <a:t>38</a:t>
            </a:fld>
            <a:endParaRPr lang="en-US"/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057299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128E78-0D26-47B6-AF76-2FF6F8305185}" type="slidenum">
              <a:rPr lang="en-US"/>
              <a:pPr/>
              <a:t>39</a:t>
            </a:fld>
            <a:endParaRPr lang="en-US"/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06995756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312BC8-7F01-4DF0-BEB0-11992073372E}" type="slidenum">
              <a:rPr lang="en-US"/>
              <a:pPr/>
              <a:t>40</a:t>
            </a:fld>
            <a:endParaRPr lang="en-US"/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06975603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9D944C6-9F7B-49F4-B4EE-2D4E73EAC080}" type="slidenum">
              <a:rPr lang="en-US"/>
              <a:pPr/>
              <a:t>41</a:t>
            </a:fld>
            <a:endParaRPr lang="en-US"/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5101617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FBF60E-23C0-410D-9B2A-04BD54F60D5C}" type="slidenum">
              <a:rPr lang="en-US"/>
              <a:pPr/>
              <a:t>42</a:t>
            </a:fld>
            <a:endParaRPr lang="en-US"/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46296668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F9829E-77E1-4D7B-97D2-346D08C6B855}" type="slidenum">
              <a:rPr lang="en-US"/>
              <a:pPr/>
              <a:t>43</a:t>
            </a:fld>
            <a:endParaRPr lang="en-US"/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9415483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57FC50-4C76-4D4B-9E3E-5A0222191779}" type="slidenum">
              <a:rPr lang="en-US"/>
              <a:pPr/>
              <a:t>44</a:t>
            </a:fld>
            <a:endParaRPr lang="en-US"/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484238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9A280C-0E12-4817-A67D-F244DE7B7C2E}" type="slidenum">
              <a:rPr lang="en-US"/>
              <a:pPr/>
              <a:t>45</a:t>
            </a:fld>
            <a:endParaRPr lang="en-US"/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55329403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BFAF1D-BAD0-445D-88C5-985A597902D6}" type="slidenum">
              <a:rPr lang="en-US"/>
              <a:pPr/>
              <a:t>46</a:t>
            </a:fld>
            <a:endParaRPr lang="en-US"/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75608667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633D965-941B-44FA-A614-1E837AAEA742}" type="slidenum">
              <a:rPr lang="en-US"/>
              <a:pPr/>
              <a:t>47</a:t>
            </a:fld>
            <a:endParaRPr lang="en-US"/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3741265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D8A327C-2950-4F93-B3E7-135A2250E370}" type="slidenum">
              <a:rPr lang="en-US"/>
              <a:pPr/>
              <a:t>48</a:t>
            </a:fld>
            <a:endParaRPr lang="en-US"/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4633778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40E44B-9BE1-404D-B1EE-8539678E43EB}" type="slidenum">
              <a:rPr lang="en-US"/>
              <a:pPr/>
              <a:t>49</a:t>
            </a:fld>
            <a:endParaRPr lang="en-US"/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7434324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20E865-7BFE-4F50-AECF-60156920ED06}" type="slidenum">
              <a:rPr lang="en-US"/>
              <a:pPr/>
              <a:t>50</a:t>
            </a:fld>
            <a:endParaRPr lang="en-US"/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2044217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259D89-2E0E-42EA-81A4-7EF434B1272F}" type="slidenum">
              <a:rPr lang="en-US"/>
              <a:pPr/>
              <a:t>51</a:t>
            </a:fld>
            <a:endParaRPr lang="en-US"/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6430642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8A0C87-C7D5-4F79-ABD5-7DD95BA80866}" type="slidenum">
              <a:rPr lang="en-US"/>
              <a:pPr/>
              <a:t>52</a:t>
            </a:fld>
            <a:endParaRPr lang="en-US"/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72390704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59201C-F969-433B-A725-5BB16EDAD8A7}" type="slidenum">
              <a:rPr lang="en-US"/>
              <a:pPr/>
              <a:t>53</a:t>
            </a:fld>
            <a:endParaRPr lang="en-US"/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4261193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E53AA7-7E3E-46F0-BE97-A6FAE028B734}" type="slidenum">
              <a:rPr lang="en-US"/>
              <a:pPr/>
              <a:t>54</a:t>
            </a:fld>
            <a:endParaRPr lang="en-US"/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6461501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10916D4-BF45-486B-AD71-BC33BDBF4EC3}" type="slidenum">
              <a:rPr lang="en-US"/>
              <a:pPr/>
              <a:t>55</a:t>
            </a:fld>
            <a:endParaRPr lang="en-US"/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8714858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0FA7D3-961C-44B6-BE54-ECF391627000}" type="slidenum">
              <a:rPr lang="en-US"/>
              <a:pPr/>
              <a:t>56</a:t>
            </a:fld>
            <a:endParaRPr lang="en-US"/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38334155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546385-8B1C-4CF7-841B-5AD5A9367F2B}" type="slidenum">
              <a:rPr lang="en-US"/>
              <a:pPr/>
              <a:t>57</a:t>
            </a:fld>
            <a:endParaRPr lang="en-US"/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894897593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435BF5-2FB7-4B54-9D05-5712A0A29F37}" type="slidenum">
              <a:rPr lang="en-US"/>
              <a:pPr/>
              <a:t>58</a:t>
            </a:fld>
            <a:endParaRPr lang="en-US"/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70390328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6DE9D5-4510-4326-9366-FFCE65BDC6F0}" type="slidenum">
              <a:rPr lang="en-US"/>
              <a:pPr/>
              <a:t>59</a:t>
            </a:fld>
            <a:endParaRPr lang="en-US"/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88473530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53EA86-F49F-4535-9B12-6A25D5963C91}" type="slidenum">
              <a:rPr lang="en-US"/>
              <a:pPr/>
              <a:t>60</a:t>
            </a:fld>
            <a:endParaRPr lang="en-US"/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96916859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ABF6D7-A686-46FB-BA09-B631F6061C8C}" type="slidenum">
              <a:rPr lang="en-US"/>
              <a:pPr/>
              <a:t>61</a:t>
            </a:fld>
            <a:endParaRPr lang="en-US"/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41342704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5BC0094-382D-4559-9ADE-E219A7CDE97F}" type="slidenum">
              <a:rPr lang="en-US"/>
              <a:pPr/>
              <a:t>62</a:t>
            </a:fld>
            <a:endParaRPr lang="en-US"/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818120588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A32E1E-4E6A-43F8-A706-AB52BA75B649}" type="slidenum">
              <a:rPr lang="en-US"/>
              <a:pPr/>
              <a:t>63</a:t>
            </a:fld>
            <a:endParaRPr lang="en-US"/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37488474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3EE018-71EE-4576-9515-3C91B7B10316}" type="slidenum">
              <a:rPr lang="en-US"/>
              <a:pPr/>
              <a:t>64</a:t>
            </a:fld>
            <a:endParaRPr lang="en-US"/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853173899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EAD9D0E-AFF7-4D9D-9532-7A613FEB5426}" type="slidenum">
              <a:rPr lang="en-US"/>
              <a:pPr/>
              <a:t>65</a:t>
            </a:fld>
            <a:endParaRPr lang="en-US"/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055290808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2D095E-3F94-4B99-88EF-A0F347EECB45}" type="slidenum">
              <a:rPr lang="en-US"/>
              <a:pPr/>
              <a:t>66</a:t>
            </a:fld>
            <a:endParaRPr lang="en-US"/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072638362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F39C4D8-114B-4C44-8254-C23EAC9A631F}" type="slidenum">
              <a:rPr lang="en-US"/>
              <a:pPr/>
              <a:t>67</a:t>
            </a:fld>
            <a:endParaRPr lang="en-US"/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74909823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1243A8-7BB7-477C-AD06-F61CE446B045}" type="slidenum">
              <a:rPr lang="en-US"/>
              <a:pPr/>
              <a:t>68</a:t>
            </a:fld>
            <a:endParaRPr lang="en-US"/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70336246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20D36B-072A-48C9-A543-CB27E151D5CE}" type="slidenum">
              <a:rPr lang="en-US"/>
              <a:pPr/>
              <a:t>69</a:t>
            </a:fld>
            <a:endParaRPr lang="en-US"/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38368669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C7C005-F58D-4F44-BC5B-2D9CC490CE97}" type="slidenum">
              <a:rPr lang="en-US"/>
              <a:pPr/>
              <a:t>70</a:t>
            </a:fld>
            <a:endParaRPr lang="en-US"/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62773463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C76224-7627-4CA4-AE0D-1D5E62621925}" type="slidenum">
              <a:rPr lang="en-US"/>
              <a:pPr/>
              <a:t>71</a:t>
            </a:fld>
            <a:endParaRPr lang="en-US"/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58038916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978E12-449D-4D10-83DC-BC8B45B1DF38}" type="slidenum">
              <a:rPr lang="en-US"/>
              <a:pPr/>
              <a:t>72</a:t>
            </a:fld>
            <a:endParaRPr lang="en-US"/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62886743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7F5145-818C-45C4-8DFB-EDD58A2C7864}" type="slidenum">
              <a:rPr lang="en-US"/>
              <a:pPr/>
              <a:t>73</a:t>
            </a:fld>
            <a:endParaRPr lang="en-US"/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00593418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542A3B6-EAC9-41F0-AADE-B358F4338288}" type="slidenum">
              <a:rPr lang="en-US"/>
              <a:pPr/>
              <a:t>74</a:t>
            </a:fld>
            <a:endParaRPr lang="en-US"/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802750959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C52E95C-19F2-4AAC-8C8E-1033B5994454}" type="slidenum">
              <a:rPr lang="en-US"/>
              <a:pPr/>
              <a:t>75</a:t>
            </a:fld>
            <a:endParaRPr lang="en-US"/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49662394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312755-56D4-4DA0-9EA8-CDA46BD18032}" type="slidenum">
              <a:rPr lang="en-US"/>
              <a:pPr/>
              <a:t>76</a:t>
            </a:fld>
            <a:endParaRPr lang="en-US"/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2105155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7F680F-0DE5-441A-AF18-DB1CFCB2641A}" type="slidenum">
              <a:rPr lang="en-US"/>
              <a:pPr/>
              <a:t>77</a:t>
            </a:fld>
            <a:endParaRPr lang="en-US"/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23064017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E9F6F9-A845-4B5C-8FDE-D3F87C0667FE}" type="slidenum">
              <a:rPr lang="en-US"/>
              <a:pPr/>
              <a:t>78</a:t>
            </a:fld>
            <a:endParaRPr lang="en-US"/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71147507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76C933-F825-488E-83B9-5BBA24685D81}" type="slidenum">
              <a:rPr lang="en-US"/>
              <a:pPr/>
              <a:t>79</a:t>
            </a:fld>
            <a:endParaRPr lang="en-US"/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63616816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AA31B4-5733-4ED0-9178-B4B01A755A90}" type="slidenum">
              <a:rPr lang="en-US"/>
              <a:pPr/>
              <a:t>80</a:t>
            </a:fld>
            <a:endParaRPr lang="en-US"/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87214732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B56D87-2899-4C9A-80C4-FF0B6A2C8F95}" type="slidenum">
              <a:rPr lang="en-US"/>
              <a:pPr/>
              <a:t>81</a:t>
            </a:fld>
            <a:endParaRPr lang="en-US"/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944440758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A45642-525B-4AAD-A154-71E4981A752B}" type="slidenum">
              <a:rPr lang="en-US"/>
              <a:pPr/>
              <a:t>82</a:t>
            </a:fld>
            <a:endParaRPr lang="en-US"/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94895936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1FF7CDD-2405-4A5A-AD8F-BB690B333D43}" type="slidenum">
              <a:rPr lang="en-US"/>
              <a:pPr/>
              <a:t>83</a:t>
            </a:fld>
            <a:endParaRPr lang="en-US"/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33567238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262FB7-37E6-463C-957B-317408A30F2B}" type="slidenum">
              <a:rPr lang="en-US"/>
              <a:pPr/>
              <a:t>84</a:t>
            </a:fld>
            <a:endParaRPr lang="en-US"/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53016325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1A85EE9-8440-403A-9582-7182B97171A7}" type="slidenum">
              <a:rPr lang="en-US"/>
              <a:pPr/>
              <a:t>85</a:t>
            </a:fld>
            <a:endParaRPr lang="en-US"/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679299671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938BA2-2B62-4F50-937A-978E5616D044}" type="slidenum">
              <a:rPr lang="en-US"/>
              <a:pPr/>
              <a:t>86</a:t>
            </a:fld>
            <a:endParaRPr lang="en-US"/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52717120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25977B9-AB5F-4275-AC5B-3DA3908C400D}" type="slidenum">
              <a:rPr lang="en-US"/>
              <a:pPr/>
              <a:t>87</a:t>
            </a:fld>
            <a:endParaRPr lang="en-US"/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52336442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8EF955-C8DA-4DB4-A984-9C1FB4494857}" type="slidenum">
              <a:rPr lang="en-US"/>
              <a:pPr/>
              <a:t>88</a:t>
            </a:fld>
            <a:endParaRPr lang="en-US"/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229336026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1194C2-342E-449E-8788-8F21BE6A26F1}" type="slidenum">
              <a:rPr lang="en-US"/>
              <a:pPr/>
              <a:t>89</a:t>
            </a:fld>
            <a:endParaRPr lang="en-US"/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765577931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873C14-712D-4AFE-8C9F-827B7E37272B}" type="slidenum">
              <a:rPr lang="en-US"/>
              <a:pPr/>
              <a:t>90</a:t>
            </a:fld>
            <a:endParaRPr lang="en-US"/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55062493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891153-7F33-4B07-A007-B71AC64791A1}" type="slidenum">
              <a:rPr lang="en-US"/>
              <a:pPr/>
              <a:t>91</a:t>
            </a:fld>
            <a:endParaRPr lang="en-US"/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42524843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9928307-2874-4A9D-B1FE-342672C3544B}" type="slidenum">
              <a:rPr lang="en-US"/>
              <a:pPr/>
              <a:t>92</a:t>
            </a:fld>
            <a:endParaRPr lang="en-US"/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71624234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EA81DA-85CB-4A85-B697-EBF56A440465}" type="slidenum">
              <a:rPr lang="en-US"/>
              <a:pPr/>
              <a:t>93</a:t>
            </a:fld>
            <a:endParaRPr lang="en-US"/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45217339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366048-9518-4569-88A1-41EF7BB043B6}" type="slidenum">
              <a:rPr lang="en-US"/>
              <a:pPr/>
              <a:t>94</a:t>
            </a:fld>
            <a:endParaRPr lang="en-US"/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648574815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BD8835-C49A-419C-9396-C4E415F807B8}" type="slidenum">
              <a:rPr lang="en-US"/>
              <a:pPr/>
              <a:t>95</a:t>
            </a:fld>
            <a:endParaRPr lang="en-US"/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14196541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31AF35-6C7D-412A-8A68-09412171DF19}" type="slidenum">
              <a:rPr lang="en-US"/>
              <a:pPr/>
              <a:t>96</a:t>
            </a:fld>
            <a:endParaRPr lang="en-US"/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993257612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334DD7-2EB2-4B09-98A3-59F4E2742243}" type="slidenum">
              <a:rPr lang="en-US"/>
              <a:pPr/>
              <a:t>97</a:t>
            </a:fld>
            <a:endParaRPr lang="en-US"/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71936057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080818-B9E3-44DD-ACD4-D36AC71EEABA}" type="slidenum">
              <a:rPr lang="en-US"/>
              <a:pPr/>
              <a:t>98</a:t>
            </a:fld>
            <a:endParaRPr lang="en-US"/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560202177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D22B076-1F1E-416E-B45E-7FC42FCEE0B8}" type="slidenum">
              <a:rPr lang="en-US"/>
              <a:pPr/>
              <a:t>99</a:t>
            </a:fld>
            <a:endParaRPr lang="en-US"/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29853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899AC9-F1EA-4E8A-98BC-0FC3D26432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992D9F-EFC5-40C1-A51A-5A47D80CBB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4FDF7A-769F-4AB0-A4A8-CCBA8F9467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32EB56-995F-44EF-A416-02D2526907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5283BA-E34B-40EE-B9DF-639C7C60A7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86FFC8-5245-412F-B9A5-2F926C54A3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29E420-118B-480B-ADA6-CF3C0542A6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0C213F-D7C1-4085-8911-2E381A6C5D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A82ACD-2955-46BE-9072-A1DA237139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B5ECDD-6784-4F20-8CFE-48F8720087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745C3B-39F0-4F30-BAD2-8F3A8242D3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A9F2C1-25EB-476A-8E8D-F6D18C38EE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8C39C6-405B-4E03-BF44-44C2853E91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A36ED9-B336-4D96-AB74-542C1F40D9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6E8BDDB5-8A7F-4438-B9EC-A358BBE5DC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Book Antiqu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Book Antiqu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Book Antiqu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Book Antiqua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Book Antiqua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Book Antiqua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Book Antiqua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Book Antiqua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en.wikipedia.org/wiki/File:Flag_of_Illinois.svg" TargetMode="External"/><Relationship Id="rId13" Type="http://schemas.openxmlformats.org/officeDocument/2006/relationships/image" Target="../media/image8.png"/><Relationship Id="rId3" Type="http://schemas.openxmlformats.org/officeDocument/2006/relationships/hyperlink" Target="http://upload.wikimedia.org/wikipedia/commons/a/a4/Flag_of_the_United_States.svg" TargetMode="External"/><Relationship Id="rId7" Type="http://schemas.openxmlformats.org/officeDocument/2006/relationships/image" Target="../media/image5.jpeg"/><Relationship Id="rId12" Type="http://schemas.openxmlformats.org/officeDocument/2006/relationships/hyperlink" Target="http://en.wikipedia.org/wiki/File:Flag_of_Minnesota.svg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11" Type="http://schemas.openxmlformats.org/officeDocument/2006/relationships/image" Target="../media/image7.png"/><Relationship Id="rId5" Type="http://schemas.openxmlformats.org/officeDocument/2006/relationships/image" Target="../media/image3.jpeg"/><Relationship Id="rId10" Type="http://schemas.openxmlformats.org/officeDocument/2006/relationships/hyperlink" Target="http://en.wikipedia.org/wiki/File:Flag_of_Iowa.svg" TargetMode="External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3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1.wmf"/><Relationship Id="rId4" Type="http://schemas.openxmlformats.org/officeDocument/2006/relationships/oleObject" Target="../embeddings/oleObject4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2.wmf"/><Relationship Id="rId4" Type="http://schemas.openxmlformats.org/officeDocument/2006/relationships/oleObject" Target="../embeddings/oleObject5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6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4.emf"/><Relationship Id="rId5" Type="http://schemas.openxmlformats.org/officeDocument/2006/relationships/oleObject" Target="../embeddings/Microsoft_Excel_97-2003_Worksheet1.xls"/><Relationship Id="rId4" Type="http://schemas.openxmlformats.org/officeDocument/2006/relationships/oleObject" Target="../embeddings/oleObject7.bin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6.wmf"/><Relationship Id="rId5" Type="http://schemas.openxmlformats.org/officeDocument/2006/relationships/oleObject" Target="../embeddings/Microsoft_Word_97_-_2003_Document2.doc"/><Relationship Id="rId4" Type="http://schemas.openxmlformats.org/officeDocument/2006/relationships/oleObject" Target="../embeddings/oleObject8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7.wmf"/><Relationship Id="rId5" Type="http://schemas.openxmlformats.org/officeDocument/2006/relationships/oleObject" Target="../embeddings/Microsoft_Word_97_-_2003_Document3.doc"/><Relationship Id="rId4" Type="http://schemas.openxmlformats.org/officeDocument/2006/relationships/oleObject" Target="../embeddings/oleObject9.bin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notesSlide" Target="../notesSlides/notesSlide31.xml"/><Relationship Id="rId7" Type="http://schemas.openxmlformats.org/officeDocument/2006/relationships/image" Target="../media/image19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8.wmf"/><Relationship Id="rId5" Type="http://schemas.openxmlformats.org/officeDocument/2006/relationships/oleObject" Target="../embeddings/Microsoft_Word_97_-_2003_Document4.doc"/><Relationship Id="rId4" Type="http://schemas.openxmlformats.org/officeDocument/2006/relationships/oleObject" Target="../embeddings/oleObject10.bin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2.wmf"/><Relationship Id="rId4" Type="http://schemas.openxmlformats.org/officeDocument/2006/relationships/oleObject" Target="../embeddings/oleObject11.bin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3.emf"/><Relationship Id="rId5" Type="http://schemas.openxmlformats.org/officeDocument/2006/relationships/oleObject" Target="../embeddings/Microsoft_Excel_97-2003_Worksheet5.xls"/><Relationship Id="rId4" Type="http://schemas.openxmlformats.org/officeDocument/2006/relationships/oleObject" Target="../embeddings/oleObject12.bin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24.emf"/><Relationship Id="rId5" Type="http://schemas.openxmlformats.org/officeDocument/2006/relationships/oleObject" Target="../embeddings/Microsoft_Excel_97-2003_Worksheet6.xls"/><Relationship Id="rId4" Type="http://schemas.openxmlformats.org/officeDocument/2006/relationships/oleObject" Target="../embeddings/oleObject13.bin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25.wmf"/><Relationship Id="rId5" Type="http://schemas.openxmlformats.org/officeDocument/2006/relationships/oleObject" Target="../embeddings/Microsoft_Word_97_-_2003_Document7.doc"/><Relationship Id="rId4" Type="http://schemas.openxmlformats.org/officeDocument/2006/relationships/oleObject" Target="../embeddings/oleObject14.bin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7" Type="http://schemas.openxmlformats.org/officeDocument/2006/relationships/image" Target="../media/image28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27.wmf"/><Relationship Id="rId4" Type="http://schemas.openxmlformats.org/officeDocument/2006/relationships/oleObject" Target="../embeddings/oleObject15.bin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3" Type="http://schemas.openxmlformats.org/officeDocument/2006/relationships/notesSlide" Target="../notesSlides/notesSlide51.xml"/><Relationship Id="rId7" Type="http://schemas.openxmlformats.org/officeDocument/2006/relationships/image" Target="../media/image30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18.bin"/><Relationship Id="rId5" Type="http://schemas.openxmlformats.org/officeDocument/2006/relationships/image" Target="../media/image29.wmf"/><Relationship Id="rId4" Type="http://schemas.openxmlformats.org/officeDocument/2006/relationships/oleObject" Target="../embeddings/oleObject17.bin"/><Relationship Id="rId9" Type="http://schemas.openxmlformats.org/officeDocument/2006/relationships/image" Target="../media/image31.w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6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36.wmf"/><Relationship Id="rId5" Type="http://schemas.openxmlformats.org/officeDocument/2006/relationships/oleObject" Target="../embeddings/Microsoft_Word_97_-_2003_Document8.doc"/><Relationship Id="rId4" Type="http://schemas.openxmlformats.org/officeDocument/2006/relationships/oleObject" Target="../embeddings/oleObject20.bin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4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4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45.emf"/><Relationship Id="rId5" Type="http://schemas.openxmlformats.org/officeDocument/2006/relationships/oleObject" Target="../embeddings/Microsoft_Excel_97-2003_Worksheet9.xls"/><Relationship Id="rId4" Type="http://schemas.openxmlformats.org/officeDocument/2006/relationships/oleObject" Target="../embeddings/oleObject21.bin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46.emf"/><Relationship Id="rId5" Type="http://schemas.openxmlformats.org/officeDocument/2006/relationships/oleObject" Target="../embeddings/Microsoft_Excel_97-2003_Worksheet10.xls"/><Relationship Id="rId4" Type="http://schemas.openxmlformats.org/officeDocument/2006/relationships/oleObject" Target="../embeddings/oleObject22.bin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47.emf"/><Relationship Id="rId5" Type="http://schemas.openxmlformats.org/officeDocument/2006/relationships/oleObject" Target="../embeddings/Microsoft_Excel_97-2003_Worksheet11.xls"/><Relationship Id="rId4" Type="http://schemas.openxmlformats.org/officeDocument/2006/relationships/oleObject" Target="../embeddings/oleObject23.bin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48.emf"/><Relationship Id="rId5" Type="http://schemas.openxmlformats.org/officeDocument/2006/relationships/oleObject" Target="../embeddings/Microsoft_Excel_97-2003_Worksheet12.xls"/><Relationship Id="rId4" Type="http://schemas.openxmlformats.org/officeDocument/2006/relationships/oleObject" Target="../embeddings/oleObject24.bin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49.emf"/><Relationship Id="rId5" Type="http://schemas.openxmlformats.org/officeDocument/2006/relationships/oleObject" Target="../embeddings/Microsoft_Excel_97-2003_Worksheet13.xls"/><Relationship Id="rId4" Type="http://schemas.openxmlformats.org/officeDocument/2006/relationships/oleObject" Target="../embeddings/oleObject25.bin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50.emf"/><Relationship Id="rId5" Type="http://schemas.openxmlformats.org/officeDocument/2006/relationships/oleObject" Target="../embeddings/Microsoft_Excel_97-2003_Worksheet14.xls"/><Relationship Id="rId4" Type="http://schemas.openxmlformats.org/officeDocument/2006/relationships/oleObject" Target="../embeddings/oleObject26.bin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51.emf"/><Relationship Id="rId5" Type="http://schemas.openxmlformats.org/officeDocument/2006/relationships/oleObject" Target="../embeddings/Microsoft_Excel_97-2003_Worksheet15.xls"/><Relationship Id="rId4" Type="http://schemas.openxmlformats.org/officeDocument/2006/relationships/oleObject" Target="../embeddings/oleObject27.bin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52.emf"/><Relationship Id="rId5" Type="http://schemas.openxmlformats.org/officeDocument/2006/relationships/oleObject" Target="../embeddings/Microsoft_Excel_97-2003_Worksheet16.xls"/><Relationship Id="rId4" Type="http://schemas.openxmlformats.org/officeDocument/2006/relationships/oleObject" Target="../embeddings/oleObject28.bin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53.emf"/><Relationship Id="rId5" Type="http://schemas.openxmlformats.org/officeDocument/2006/relationships/oleObject" Target="../embeddings/Microsoft_Excel_97-2003_Worksheet17.xls"/><Relationship Id="rId4" Type="http://schemas.openxmlformats.org/officeDocument/2006/relationships/oleObject" Target="../embeddings/oleObject29.bin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54.emf"/><Relationship Id="rId5" Type="http://schemas.openxmlformats.org/officeDocument/2006/relationships/oleObject" Target="../embeddings/Microsoft_Excel_97-2003_Worksheet18.xls"/><Relationship Id="rId4" Type="http://schemas.openxmlformats.org/officeDocument/2006/relationships/oleObject" Target="../embeddings/oleObject30.bin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55.emf"/><Relationship Id="rId5" Type="http://schemas.openxmlformats.org/officeDocument/2006/relationships/oleObject" Target="../embeddings/Microsoft_Excel_97-2003_Worksheet19.xls"/><Relationship Id="rId4" Type="http://schemas.openxmlformats.org/officeDocument/2006/relationships/oleObject" Target="../embeddings/oleObject31.bin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56.emf"/><Relationship Id="rId5" Type="http://schemas.openxmlformats.org/officeDocument/2006/relationships/oleObject" Target="../embeddings/Microsoft_Excel_97-2003_Worksheet20.xls"/><Relationship Id="rId4" Type="http://schemas.openxmlformats.org/officeDocument/2006/relationships/oleObject" Target="../embeddings/oleObject32.bin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57.emf"/><Relationship Id="rId5" Type="http://schemas.openxmlformats.org/officeDocument/2006/relationships/oleObject" Target="../embeddings/Microsoft_Excel_97-2003_Worksheet21.xls"/><Relationship Id="rId4" Type="http://schemas.openxmlformats.org/officeDocument/2006/relationships/oleObject" Target="../embeddings/oleObject33.bin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58.emf"/><Relationship Id="rId5" Type="http://schemas.openxmlformats.org/officeDocument/2006/relationships/oleObject" Target="../embeddings/Microsoft_Excel_97-2003_Worksheet22.xls"/><Relationship Id="rId4" Type="http://schemas.openxmlformats.org/officeDocument/2006/relationships/oleObject" Target="../embeddings/oleObject34.bin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59.wmf"/><Relationship Id="rId5" Type="http://schemas.openxmlformats.org/officeDocument/2006/relationships/oleObject" Target="../embeddings/Microsoft_Word_97_-_2003_Document23.doc"/><Relationship Id="rId4" Type="http://schemas.openxmlformats.org/officeDocument/2006/relationships/oleObject" Target="../embeddings/oleObject35.bin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wmf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3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61.wmf"/><Relationship Id="rId5" Type="http://schemas.openxmlformats.org/officeDocument/2006/relationships/oleObject" Target="../embeddings/Microsoft_Word_97_-_2003_Document24.doc"/><Relationship Id="rId4" Type="http://schemas.openxmlformats.org/officeDocument/2006/relationships/oleObject" Target="../embeddings/oleObject36.bin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4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62.wmf"/><Relationship Id="rId5" Type="http://schemas.openxmlformats.org/officeDocument/2006/relationships/oleObject" Target="../embeddings/Microsoft_Word_97_-_2003_Document25.doc"/><Relationship Id="rId4" Type="http://schemas.openxmlformats.org/officeDocument/2006/relationships/oleObject" Target="../embeddings/oleObject37.bin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1026"/>
          <p:cNvSpPr txBox="1">
            <a:spLocks noChangeArrowheads="1"/>
          </p:cNvSpPr>
          <p:nvPr/>
        </p:nvSpPr>
        <p:spPr bwMode="auto">
          <a:xfrm>
            <a:off x="1524000" y="4251325"/>
            <a:ext cx="64008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dirty="0"/>
              <a:t>Six Sigma and</a:t>
            </a:r>
            <a:br>
              <a:rPr lang="en-US" sz="4000" dirty="0"/>
            </a:br>
            <a:r>
              <a:rPr lang="en-US" sz="4000" dirty="0"/>
              <a:t>Statistical Quality Control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004" y="2514600"/>
            <a:ext cx="7193992" cy="13811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Outline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114800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400" smtClean="0"/>
              <a:t>Quality and Six Sigma: Basic ideas and history</a:t>
            </a:r>
          </a:p>
          <a:p>
            <a:pPr>
              <a:spcBef>
                <a:spcPct val="50000"/>
              </a:spcBef>
            </a:pPr>
            <a:r>
              <a:rPr lang="en-US" sz="2400" smtClean="0"/>
              <a:t>Juran Trilogy</a:t>
            </a:r>
          </a:p>
          <a:p>
            <a:pPr lvl="1">
              <a:spcBef>
                <a:spcPct val="50000"/>
              </a:spcBef>
            </a:pPr>
            <a:r>
              <a:rPr lang="en-US" sz="2000" smtClean="0"/>
              <a:t>Control</a:t>
            </a:r>
          </a:p>
          <a:p>
            <a:pPr lvl="1">
              <a:spcBef>
                <a:spcPct val="50000"/>
              </a:spcBef>
            </a:pPr>
            <a:r>
              <a:rPr lang="en-US" sz="2000" smtClean="0"/>
              <a:t>Improvement</a:t>
            </a:r>
          </a:p>
          <a:p>
            <a:pPr lvl="1">
              <a:spcBef>
                <a:spcPct val="50000"/>
              </a:spcBef>
            </a:pPr>
            <a:r>
              <a:rPr lang="en-US" sz="2000" smtClean="0"/>
              <a:t>Planning</a:t>
            </a:r>
          </a:p>
          <a:p>
            <a:pPr>
              <a:spcBef>
                <a:spcPct val="50000"/>
              </a:spcBef>
            </a:pPr>
            <a:r>
              <a:rPr lang="en-US" sz="2400" smtClean="0"/>
              <a:t>Quality Strategy</a:t>
            </a:r>
          </a:p>
          <a:p>
            <a:pPr>
              <a:spcBef>
                <a:spcPct val="50000"/>
              </a:spcBef>
            </a:pPr>
            <a:r>
              <a:rPr lang="en-US" sz="2400" smtClean="0"/>
              <a:t>Focus on Statistical Methods</a:t>
            </a:r>
          </a:p>
          <a:p>
            <a:pPr lvl="1">
              <a:spcBef>
                <a:spcPct val="50000"/>
              </a:spcBef>
            </a:pPr>
            <a:r>
              <a:rPr lang="en-US" sz="2000" smtClean="0"/>
              <a:t>Process Capability ideas and metrics</a:t>
            </a:r>
          </a:p>
          <a:p>
            <a:pPr lvl="1">
              <a:spcBef>
                <a:spcPct val="50000"/>
              </a:spcBef>
            </a:pPr>
            <a:r>
              <a:rPr lang="en-US" sz="2000" smtClean="0"/>
              <a:t>Control charts for attributes and variables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 Brief History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25563" y="1514475"/>
            <a:ext cx="7132637" cy="4114800"/>
          </a:xfrm>
        </p:spPr>
        <p:txBody>
          <a:bodyPr/>
          <a:lstStyle/>
          <a:p>
            <a:r>
              <a:rPr lang="en-US" sz="2000" smtClean="0"/>
              <a:t>The Craft System</a:t>
            </a:r>
          </a:p>
          <a:p>
            <a:r>
              <a:rPr lang="en-US" sz="2000" smtClean="0"/>
              <a:t>Taylorism (Scientific Management)</a:t>
            </a:r>
          </a:p>
          <a:p>
            <a:r>
              <a:rPr lang="en-US" sz="2000" smtClean="0"/>
              <a:t>Statistical Quality Control</a:t>
            </a:r>
          </a:p>
          <a:p>
            <a:pPr lvl="1"/>
            <a:r>
              <a:rPr lang="en-US" sz="2000" smtClean="0"/>
              <a:t>Pearson, Shewhart, Dodge</a:t>
            </a:r>
          </a:p>
          <a:p>
            <a:r>
              <a:rPr lang="en-US" sz="2000" smtClean="0"/>
              <a:t>Human Relations School</a:t>
            </a:r>
          </a:p>
          <a:p>
            <a:pPr lvl="1"/>
            <a:r>
              <a:rPr lang="en-US" sz="2000" smtClean="0"/>
              <a:t>Mayo, Maslow, Simon, Herzberg, Likert</a:t>
            </a:r>
          </a:p>
          <a:p>
            <a:r>
              <a:rPr lang="en-US" sz="2000" smtClean="0"/>
              <a:t>The Japanese Revolution (1950)</a:t>
            </a:r>
          </a:p>
          <a:p>
            <a:pPr lvl="1"/>
            <a:r>
              <a:rPr lang="en-US" sz="2000" smtClean="0"/>
              <a:t>Ishikawa, Taguchi, Deming, Juran, Feigenbaum</a:t>
            </a:r>
          </a:p>
          <a:p>
            <a:r>
              <a:rPr lang="en-US" sz="2000" smtClean="0"/>
              <a:t>The USA Wakes Up (1980)</a:t>
            </a:r>
          </a:p>
          <a:p>
            <a:pPr lvl="1"/>
            <a:r>
              <a:rPr lang="en-US" sz="2000" smtClean="0"/>
              <a:t>Crosby</a:t>
            </a:r>
          </a:p>
          <a:p>
            <a:r>
              <a:rPr lang="en-US" sz="2000" smtClean="0"/>
              <a:t>1990s: Six Sigma</a:t>
            </a:r>
          </a:p>
          <a:p>
            <a:r>
              <a:rPr lang="en-US" sz="2000" smtClean="0"/>
              <a:t>The Need for Organizational Change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685800" y="6248400"/>
            <a:ext cx="2286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sz="1400" dirty="0" smtClean="0"/>
              <a:t>Operations  --  Prof. Juran</a:t>
            </a:r>
          </a:p>
        </p:txBody>
      </p:sp>
      <p:sp>
        <p:nvSpPr>
          <p:cNvPr id="20483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814B447C-0AC6-407C-927B-3E480A5FE7A2}" type="slidenum">
              <a:rPr lang="en-US" sz="1400" smtClean="0"/>
              <a:pPr eaLnBrk="1" hangingPunct="1"/>
              <a:t>4</a:t>
            </a:fld>
            <a:endParaRPr lang="en-US" sz="1400" smtClean="0"/>
          </a:p>
        </p:txBody>
      </p:sp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685800" y="228600"/>
            <a:ext cx="7772400" cy="682625"/>
          </a:xfrm>
          <a:prstGeom prst="rect">
            <a:avLst/>
          </a:prstGeom>
          <a:noFill/>
        </p:spPr>
        <p:txBody>
          <a:bodyPr lIns="90488" tIns="44450" rIns="90488" bIns="44450" anchor="b"/>
          <a:lstStyle/>
          <a:p>
            <a:pPr algn="ctr">
              <a:defRPr/>
            </a:pPr>
            <a:r>
              <a:rPr lang="en-US" sz="36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JIT and TQM</a:t>
            </a:r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533400" y="5068888"/>
            <a:ext cx="21336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800" dirty="0"/>
              <a:t>Walter </a:t>
            </a:r>
            <a:r>
              <a:rPr lang="en-US" sz="1800" dirty="0" err="1"/>
              <a:t>Shewhart</a:t>
            </a:r>
            <a:endParaRPr lang="en-US" sz="1800" dirty="0"/>
          </a:p>
          <a:p>
            <a:pPr algn="ctr"/>
            <a:r>
              <a:rPr lang="en-US" sz="1800" dirty="0"/>
              <a:t>1891 - 1967</a:t>
            </a:r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3276600" y="5068888"/>
            <a:ext cx="24384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800" dirty="0"/>
              <a:t>W. Edwards Deming</a:t>
            </a:r>
          </a:p>
          <a:p>
            <a:pPr algn="ctr"/>
            <a:r>
              <a:rPr lang="en-US" sz="1800" dirty="0"/>
              <a:t>1900 - 1993</a:t>
            </a:r>
          </a:p>
        </p:txBody>
      </p:sp>
      <p:sp>
        <p:nvSpPr>
          <p:cNvPr id="20487" name="Rectangle 9"/>
          <p:cNvSpPr>
            <a:spLocks noChangeArrowheads="1"/>
          </p:cNvSpPr>
          <p:nvPr/>
        </p:nvSpPr>
        <p:spPr bwMode="auto">
          <a:xfrm>
            <a:off x="6627813" y="5068888"/>
            <a:ext cx="18192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800" dirty="0"/>
              <a:t>Joseph M. Juran</a:t>
            </a:r>
          </a:p>
          <a:p>
            <a:pPr algn="ctr"/>
            <a:r>
              <a:rPr lang="en-US" sz="1800" dirty="0"/>
              <a:t>1904 - 2008    </a:t>
            </a:r>
          </a:p>
        </p:txBody>
      </p:sp>
      <p:pic>
        <p:nvPicPr>
          <p:cNvPr id="20488" name="Picture 5" descr="File:Flag of the United States.sv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219200"/>
            <a:ext cx="3476625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9" name="Picture 2" descr="http://freshperspectives.typepad.com/.a/6a00e3933a43258834011570858e46970b-320wi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900" y="3276600"/>
            <a:ext cx="1333500" cy="164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0" name="Picture 4" descr="http://web.fhnw.ch/personenseiten/marcel.steiner/Unterricht/angw.Stat+Datanal/download/Portraits/Walter%20Shewhart%20(1891-1967).jpe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276600"/>
            <a:ext cx="1236663" cy="164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1" name="Picture 8" descr="http://www.mnasq.org/images/drjuran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276600"/>
            <a:ext cx="1646238" cy="164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2" name="Picture 10" descr="Flag of Illinois">
            <a:hlinkClick r:id="rId8" tooltip="Flag of Illinois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675" y="5715000"/>
            <a:ext cx="771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3" name="Picture 12" descr="Flag of Iowa">
            <a:hlinkClick r:id="rId10" tooltip="Flag of Iowa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5438" y="5715000"/>
            <a:ext cx="6651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4" name="Picture 14" descr="Flag of Minnesota">
            <a:hlinkClick r:id="rId12" tooltip="Flag of Minnesota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5715000"/>
            <a:ext cx="7143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08901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is Quality?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85950" y="1981200"/>
            <a:ext cx="6572250" cy="4114800"/>
          </a:xfrm>
        </p:spPr>
        <p:txBody>
          <a:bodyPr/>
          <a:lstStyle/>
          <a:p>
            <a:r>
              <a:rPr lang="en-US" smtClean="0"/>
              <a:t>Freedom from Defects</a:t>
            </a:r>
          </a:p>
          <a:p>
            <a:pPr lvl="1"/>
            <a:r>
              <a:rPr lang="en-US" smtClean="0"/>
              <a:t>Quality Costs Less</a:t>
            </a:r>
          </a:p>
          <a:p>
            <a:pPr lvl="1"/>
            <a:r>
              <a:rPr lang="en-US" smtClean="0"/>
              <a:t>Affects Costs</a:t>
            </a:r>
          </a:p>
          <a:p>
            <a:r>
              <a:rPr lang="en-US" smtClean="0"/>
              <a:t>Presence of Features</a:t>
            </a:r>
          </a:p>
          <a:p>
            <a:pPr lvl="1"/>
            <a:r>
              <a:rPr lang="en-US" smtClean="0"/>
              <a:t>Quality Costs More</a:t>
            </a:r>
          </a:p>
          <a:p>
            <a:pPr lvl="1"/>
            <a:r>
              <a:rPr lang="en-US" smtClean="0"/>
              <a:t>Affects Revenue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Juran Trilogy</a:t>
            </a:r>
            <a:br>
              <a:rPr lang="en-US" smtClean="0"/>
            </a:br>
            <a:r>
              <a:rPr lang="en-US" sz="2800" smtClean="0"/>
              <a:t>Planning, Control, Improvement</a:t>
            </a:r>
            <a:endParaRPr lang="en-US" smtClean="0"/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/>
        </p:nvGraphicFramePr>
        <p:xfrm>
          <a:off x="1600200" y="1905000"/>
          <a:ext cx="5956300" cy="408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Worksheet" r:id="rId4" imgW="5955120" imgH="4082040" progId="Excel.Sheet.8">
                  <p:embed/>
                </p:oleObj>
              </mc:Choice>
              <mc:Fallback>
                <p:oleObj name="Worksheet" r:id="rId4" imgW="5955120" imgH="4082040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905000"/>
                        <a:ext cx="5956300" cy="4083050"/>
                      </a:xfrm>
                      <a:prstGeom prst="rect">
                        <a:avLst/>
                      </a:prstGeom>
                      <a:noFill/>
                      <a:ln w="1587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" name="Line 4"/>
          <p:cNvSpPr>
            <a:spLocks noChangeShapeType="1"/>
          </p:cNvSpPr>
          <p:nvPr/>
        </p:nvSpPr>
        <p:spPr bwMode="auto">
          <a:xfrm>
            <a:off x="7556500" y="1905000"/>
            <a:ext cx="0" cy="4083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Juran Trilogy</a:t>
            </a:r>
            <a:br>
              <a:rPr lang="en-US" smtClean="0"/>
            </a:br>
            <a:r>
              <a:rPr lang="en-US" sz="2800" smtClean="0"/>
              <a:t>Planning, Control, Improvement</a:t>
            </a:r>
          </a:p>
        </p:txBody>
      </p:sp>
      <p:graphicFrame>
        <p:nvGraphicFramePr>
          <p:cNvPr id="2050" name="Object 3"/>
          <p:cNvGraphicFramePr>
            <a:graphicFrameLocks noChangeAspect="1"/>
          </p:cNvGraphicFramePr>
          <p:nvPr/>
        </p:nvGraphicFramePr>
        <p:xfrm>
          <a:off x="1600200" y="1905000"/>
          <a:ext cx="5956300" cy="408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Worksheet" r:id="rId4" imgW="5955120" imgH="4082040" progId="Excel.Sheet.8">
                  <p:embed/>
                </p:oleObj>
              </mc:Choice>
              <mc:Fallback>
                <p:oleObj name="Worksheet" r:id="rId4" imgW="5955120" imgH="4082040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905000"/>
                        <a:ext cx="5956300" cy="408305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2" name="Line 4"/>
          <p:cNvSpPr>
            <a:spLocks noChangeShapeType="1"/>
          </p:cNvSpPr>
          <p:nvPr/>
        </p:nvSpPr>
        <p:spPr bwMode="auto">
          <a:xfrm>
            <a:off x="4876800" y="2438400"/>
            <a:ext cx="0" cy="30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3" name="Line 5"/>
          <p:cNvSpPr>
            <a:spLocks noChangeShapeType="1"/>
          </p:cNvSpPr>
          <p:nvPr/>
        </p:nvSpPr>
        <p:spPr bwMode="auto">
          <a:xfrm flipV="1">
            <a:off x="5257800" y="2438400"/>
            <a:ext cx="0" cy="30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4" name="Line 6"/>
          <p:cNvSpPr>
            <a:spLocks noChangeShapeType="1"/>
          </p:cNvSpPr>
          <p:nvPr/>
        </p:nvSpPr>
        <p:spPr bwMode="auto">
          <a:xfrm flipH="1">
            <a:off x="3048000" y="3886200"/>
            <a:ext cx="1828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5" name="Line 7"/>
          <p:cNvSpPr>
            <a:spLocks noChangeShapeType="1"/>
          </p:cNvSpPr>
          <p:nvPr/>
        </p:nvSpPr>
        <p:spPr bwMode="auto">
          <a:xfrm flipH="1">
            <a:off x="3048000" y="3352800"/>
            <a:ext cx="1828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6" name="Freeform 8"/>
          <p:cNvSpPr>
            <a:spLocks/>
          </p:cNvSpPr>
          <p:nvPr/>
        </p:nvSpPr>
        <p:spPr bwMode="auto">
          <a:xfrm>
            <a:off x="5257800" y="4800600"/>
            <a:ext cx="2111375" cy="1588"/>
          </a:xfrm>
          <a:custGeom>
            <a:avLst/>
            <a:gdLst>
              <a:gd name="T0" fmla="*/ 0 w 1330"/>
              <a:gd name="T1" fmla="*/ 0 h 1"/>
              <a:gd name="T2" fmla="*/ 1330 w 1330"/>
              <a:gd name="T3" fmla="*/ 0 h 1"/>
              <a:gd name="T4" fmla="*/ 0 60000 65536"/>
              <a:gd name="T5" fmla="*/ 0 60000 65536"/>
              <a:gd name="T6" fmla="*/ 0 w 1330"/>
              <a:gd name="T7" fmla="*/ 0 h 1"/>
              <a:gd name="T8" fmla="*/ 1330 w 1330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330" h="1">
                <a:moveTo>
                  <a:pt x="0" y="0"/>
                </a:moveTo>
                <a:lnTo>
                  <a:pt x="1330" y="0"/>
                </a:lnTo>
              </a:path>
            </a:pathLst>
          </a:custGeom>
          <a:solidFill>
            <a:srgbClr val="CCFFCC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7" name="Freeform 9"/>
          <p:cNvSpPr>
            <a:spLocks/>
          </p:cNvSpPr>
          <p:nvPr/>
        </p:nvSpPr>
        <p:spPr bwMode="auto">
          <a:xfrm>
            <a:off x="5257800" y="5254625"/>
            <a:ext cx="2103438" cy="3175"/>
          </a:xfrm>
          <a:custGeom>
            <a:avLst/>
            <a:gdLst>
              <a:gd name="T0" fmla="*/ 0 w 1325"/>
              <a:gd name="T1" fmla="*/ 2 h 2"/>
              <a:gd name="T2" fmla="*/ 1325 w 1325"/>
              <a:gd name="T3" fmla="*/ 0 h 2"/>
              <a:gd name="T4" fmla="*/ 0 60000 65536"/>
              <a:gd name="T5" fmla="*/ 0 60000 65536"/>
              <a:gd name="T6" fmla="*/ 0 w 1325"/>
              <a:gd name="T7" fmla="*/ 0 h 2"/>
              <a:gd name="T8" fmla="*/ 1325 w 1325"/>
              <a:gd name="T9" fmla="*/ 2 h 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325" h="2">
                <a:moveTo>
                  <a:pt x="0" y="2"/>
                </a:moveTo>
                <a:lnTo>
                  <a:pt x="1325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3048000" y="3886200"/>
            <a:ext cx="1828800" cy="16002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/>
              <a:t>Chronic Waste</a:t>
            </a:r>
            <a:endParaRPr lang="en-US" sz="800"/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5257800" y="5257800"/>
            <a:ext cx="2111375" cy="2286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/>
              <a:t>Chronic Waste</a:t>
            </a:r>
          </a:p>
        </p:txBody>
      </p:sp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4067175" y="2638425"/>
            <a:ext cx="13604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1400"/>
              <a:t>Sporadic Spike</a:t>
            </a:r>
            <a:endParaRPr lang="en-US"/>
          </a:p>
        </p:txBody>
      </p:sp>
      <p:sp>
        <p:nvSpPr>
          <p:cNvPr id="2061" name="Text Box 13"/>
          <p:cNvSpPr txBox="1">
            <a:spLocks noChangeArrowheads="1"/>
          </p:cNvSpPr>
          <p:nvPr/>
        </p:nvSpPr>
        <p:spPr bwMode="auto">
          <a:xfrm>
            <a:off x="2101850" y="2163763"/>
            <a:ext cx="79216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1200"/>
              <a:t>Planning</a:t>
            </a:r>
            <a:endParaRPr lang="en-US"/>
          </a:p>
        </p:txBody>
      </p:sp>
      <p:sp>
        <p:nvSpPr>
          <p:cNvPr id="2062" name="Text Box 14"/>
          <p:cNvSpPr txBox="1">
            <a:spLocks noChangeArrowheads="1"/>
          </p:cNvSpPr>
          <p:nvPr/>
        </p:nvSpPr>
        <p:spPr bwMode="auto">
          <a:xfrm>
            <a:off x="3538538" y="2163763"/>
            <a:ext cx="7000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1200"/>
              <a:t>Control</a:t>
            </a:r>
          </a:p>
        </p:txBody>
      </p:sp>
      <p:sp>
        <p:nvSpPr>
          <p:cNvPr id="2063" name="Rectangle 15"/>
          <p:cNvSpPr>
            <a:spLocks noChangeArrowheads="1"/>
          </p:cNvSpPr>
          <p:nvPr/>
        </p:nvSpPr>
        <p:spPr bwMode="auto">
          <a:xfrm>
            <a:off x="5999163" y="2163763"/>
            <a:ext cx="7000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1200"/>
              <a:t>Control</a:t>
            </a:r>
          </a:p>
        </p:txBody>
      </p:sp>
      <p:sp>
        <p:nvSpPr>
          <p:cNvPr id="2064" name="Rectangle 16"/>
          <p:cNvSpPr>
            <a:spLocks noChangeArrowheads="1"/>
          </p:cNvSpPr>
          <p:nvPr/>
        </p:nvSpPr>
        <p:spPr bwMode="auto">
          <a:xfrm>
            <a:off x="4606925" y="2163763"/>
            <a:ext cx="110966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1200"/>
              <a:t>Improvement</a:t>
            </a:r>
          </a:p>
        </p:txBody>
      </p:sp>
      <p:sp>
        <p:nvSpPr>
          <p:cNvPr id="2065" name="Line 17"/>
          <p:cNvSpPr>
            <a:spLocks noChangeShapeType="1"/>
          </p:cNvSpPr>
          <p:nvPr/>
        </p:nvSpPr>
        <p:spPr bwMode="auto">
          <a:xfrm>
            <a:off x="7556500" y="1905000"/>
            <a:ext cx="0" cy="4083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Quality Control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70000" y="1981200"/>
            <a:ext cx="7562850" cy="4114800"/>
          </a:xfrm>
        </p:spPr>
        <p:txBody>
          <a:bodyPr/>
          <a:lstStyle/>
          <a:p>
            <a:r>
              <a:rPr lang="en-US" sz="2800" smtClean="0"/>
              <a:t>Aimed at preventing unwanted changes</a:t>
            </a:r>
          </a:p>
          <a:p>
            <a:r>
              <a:rPr lang="en-US" sz="2800" smtClean="0"/>
              <a:t>Works best if deployed at the point of production or service delivery (Empowerment)</a:t>
            </a:r>
          </a:p>
          <a:p>
            <a:r>
              <a:rPr lang="en-US" sz="2800" smtClean="0"/>
              <a:t>Tools:</a:t>
            </a:r>
          </a:p>
          <a:p>
            <a:pPr lvl="1"/>
            <a:r>
              <a:rPr lang="en-US" sz="2400" smtClean="0"/>
              <a:t>Established, measurable standards</a:t>
            </a:r>
          </a:p>
          <a:p>
            <a:pPr lvl="1"/>
            <a:r>
              <a:rPr lang="en-US" sz="2400" smtClean="0"/>
              <a:t>Measurement and feedback</a:t>
            </a:r>
          </a:p>
          <a:p>
            <a:pPr lvl="1"/>
            <a:r>
              <a:rPr lang="en-US" sz="2400" smtClean="0"/>
              <a:t>Control charts</a:t>
            </a:r>
          </a:p>
          <a:p>
            <a:pPr lvl="1"/>
            <a:r>
              <a:rPr lang="en-US" sz="2400" smtClean="0"/>
              <a:t>Statistical inference</a:t>
            </a:r>
            <a:endParaRPr lang="en-US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Quality Control</a:t>
            </a:r>
          </a:p>
        </p:txBody>
      </p:sp>
      <p:sp>
        <p:nvSpPr>
          <p:cNvPr id="46083" name="Text Box 3"/>
          <p:cNvSpPr txBox="1">
            <a:spLocks noChangeArrowheads="1"/>
          </p:cNvSpPr>
          <p:nvPr/>
        </p:nvSpPr>
        <p:spPr bwMode="auto">
          <a:xfrm>
            <a:off x="1344613" y="3424238"/>
            <a:ext cx="1157287" cy="46672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Operate</a:t>
            </a:r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685800" y="2124075"/>
            <a:ext cx="2468563" cy="46672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Establish Standard</a:t>
            </a:r>
          </a:p>
        </p:txBody>
      </p:sp>
      <p:sp>
        <p:nvSpPr>
          <p:cNvPr id="46085" name="Text Box 5"/>
          <p:cNvSpPr txBox="1">
            <a:spLocks noChangeArrowheads="1"/>
          </p:cNvSpPr>
          <p:nvPr/>
        </p:nvSpPr>
        <p:spPr bwMode="auto">
          <a:xfrm>
            <a:off x="735013" y="5029200"/>
            <a:ext cx="2382837" cy="46672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Corrective Action</a:t>
            </a:r>
          </a:p>
        </p:txBody>
      </p:sp>
      <p:sp>
        <p:nvSpPr>
          <p:cNvPr id="46086" name="Text Box 6"/>
          <p:cNvSpPr txBox="1">
            <a:spLocks noChangeArrowheads="1"/>
          </p:cNvSpPr>
          <p:nvPr/>
        </p:nvSpPr>
        <p:spPr bwMode="auto">
          <a:xfrm>
            <a:off x="5738813" y="3419475"/>
            <a:ext cx="2884487" cy="47625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Measure Performance</a:t>
            </a:r>
          </a:p>
        </p:txBody>
      </p:sp>
      <p:sp>
        <p:nvSpPr>
          <p:cNvPr id="46087" name="Text Box 7"/>
          <p:cNvSpPr txBox="1">
            <a:spLocks noChangeArrowheads="1"/>
          </p:cNvSpPr>
          <p:nvPr/>
        </p:nvSpPr>
        <p:spPr bwMode="auto">
          <a:xfrm>
            <a:off x="5834063" y="5027613"/>
            <a:ext cx="2784475" cy="4699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Compare to Standard</a:t>
            </a:r>
          </a:p>
        </p:txBody>
      </p:sp>
      <p:sp>
        <p:nvSpPr>
          <p:cNvPr id="46088" name="AutoShape 8"/>
          <p:cNvSpPr>
            <a:spLocks noChangeArrowheads="1"/>
          </p:cNvSpPr>
          <p:nvPr/>
        </p:nvSpPr>
        <p:spPr bwMode="auto">
          <a:xfrm>
            <a:off x="3505200" y="4724400"/>
            <a:ext cx="1905000" cy="1062038"/>
          </a:xfrm>
          <a:prstGeom prst="flowChartDecision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OK?</a:t>
            </a:r>
          </a:p>
        </p:txBody>
      </p:sp>
      <p:sp>
        <p:nvSpPr>
          <p:cNvPr id="46089" name="Line 9"/>
          <p:cNvSpPr>
            <a:spLocks noChangeShapeType="1"/>
          </p:cNvSpPr>
          <p:nvPr/>
        </p:nvSpPr>
        <p:spPr bwMode="auto">
          <a:xfrm>
            <a:off x="1905000" y="2590800"/>
            <a:ext cx="0" cy="8334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090" name="Freeform 10"/>
          <p:cNvSpPr>
            <a:spLocks/>
          </p:cNvSpPr>
          <p:nvPr/>
        </p:nvSpPr>
        <p:spPr bwMode="auto">
          <a:xfrm>
            <a:off x="2501900" y="3657600"/>
            <a:ext cx="3268663" cy="7938"/>
          </a:xfrm>
          <a:custGeom>
            <a:avLst/>
            <a:gdLst>
              <a:gd name="T0" fmla="*/ 0 w 2059"/>
              <a:gd name="T1" fmla="*/ 0 h 5"/>
              <a:gd name="T2" fmla="*/ 2059 w 2059"/>
              <a:gd name="T3" fmla="*/ 5 h 5"/>
              <a:gd name="T4" fmla="*/ 0 60000 65536"/>
              <a:gd name="T5" fmla="*/ 0 60000 65536"/>
              <a:gd name="T6" fmla="*/ 0 w 2059"/>
              <a:gd name="T7" fmla="*/ 0 h 5"/>
              <a:gd name="T8" fmla="*/ 2059 w 2059"/>
              <a:gd name="T9" fmla="*/ 5 h 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059" h="5">
                <a:moveTo>
                  <a:pt x="0" y="0"/>
                </a:moveTo>
                <a:lnTo>
                  <a:pt x="2059" y="5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091" name="Freeform 11"/>
          <p:cNvSpPr>
            <a:spLocks/>
          </p:cNvSpPr>
          <p:nvPr/>
        </p:nvSpPr>
        <p:spPr bwMode="auto">
          <a:xfrm>
            <a:off x="7239000" y="3865563"/>
            <a:ext cx="1588" cy="1162050"/>
          </a:xfrm>
          <a:custGeom>
            <a:avLst/>
            <a:gdLst>
              <a:gd name="T0" fmla="*/ 0 w 1"/>
              <a:gd name="T1" fmla="*/ 0 h 732"/>
              <a:gd name="T2" fmla="*/ 1 w 1"/>
              <a:gd name="T3" fmla="*/ 732 h 732"/>
              <a:gd name="T4" fmla="*/ 0 60000 65536"/>
              <a:gd name="T5" fmla="*/ 0 60000 65536"/>
              <a:gd name="T6" fmla="*/ 0 w 1"/>
              <a:gd name="T7" fmla="*/ 0 h 732"/>
              <a:gd name="T8" fmla="*/ 1 w 1"/>
              <a:gd name="T9" fmla="*/ 732 h 73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732">
                <a:moveTo>
                  <a:pt x="0" y="0"/>
                </a:moveTo>
                <a:lnTo>
                  <a:pt x="1" y="732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092" name="Line 12"/>
          <p:cNvSpPr>
            <a:spLocks noChangeShapeType="1"/>
          </p:cNvSpPr>
          <p:nvPr/>
        </p:nvSpPr>
        <p:spPr bwMode="auto">
          <a:xfrm flipH="1">
            <a:off x="5410200" y="5257800"/>
            <a:ext cx="4238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093" name="Freeform 13"/>
          <p:cNvSpPr>
            <a:spLocks/>
          </p:cNvSpPr>
          <p:nvPr/>
        </p:nvSpPr>
        <p:spPr bwMode="auto">
          <a:xfrm>
            <a:off x="2133600" y="3892550"/>
            <a:ext cx="2293938" cy="833438"/>
          </a:xfrm>
          <a:custGeom>
            <a:avLst/>
            <a:gdLst>
              <a:gd name="T0" fmla="*/ 1440 w 1445"/>
              <a:gd name="T1" fmla="*/ 525 h 525"/>
              <a:gd name="T2" fmla="*/ 1445 w 1445"/>
              <a:gd name="T3" fmla="*/ 211 h 525"/>
              <a:gd name="T4" fmla="*/ 5 w 1445"/>
              <a:gd name="T5" fmla="*/ 211 h 525"/>
              <a:gd name="T6" fmla="*/ 0 w 1445"/>
              <a:gd name="T7" fmla="*/ 0 h 525"/>
              <a:gd name="T8" fmla="*/ 0 60000 65536"/>
              <a:gd name="T9" fmla="*/ 0 60000 65536"/>
              <a:gd name="T10" fmla="*/ 0 60000 65536"/>
              <a:gd name="T11" fmla="*/ 0 60000 65536"/>
              <a:gd name="T12" fmla="*/ 0 w 1445"/>
              <a:gd name="T13" fmla="*/ 0 h 525"/>
              <a:gd name="T14" fmla="*/ 1445 w 1445"/>
              <a:gd name="T15" fmla="*/ 525 h 5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45" h="525">
                <a:moveTo>
                  <a:pt x="1440" y="525"/>
                </a:moveTo>
                <a:lnTo>
                  <a:pt x="1445" y="211"/>
                </a:lnTo>
                <a:lnTo>
                  <a:pt x="5" y="211"/>
                </a:lnTo>
                <a:lnTo>
                  <a:pt x="0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094" name="Line 14"/>
          <p:cNvSpPr>
            <a:spLocks noChangeShapeType="1"/>
          </p:cNvSpPr>
          <p:nvPr/>
        </p:nvSpPr>
        <p:spPr bwMode="auto">
          <a:xfrm flipH="1">
            <a:off x="3117850" y="5257800"/>
            <a:ext cx="3873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095" name="Freeform 15"/>
          <p:cNvSpPr>
            <a:spLocks/>
          </p:cNvSpPr>
          <p:nvPr/>
        </p:nvSpPr>
        <p:spPr bwMode="auto">
          <a:xfrm>
            <a:off x="1670050" y="3892550"/>
            <a:ext cx="234950" cy="1135063"/>
          </a:xfrm>
          <a:custGeom>
            <a:avLst/>
            <a:gdLst>
              <a:gd name="T0" fmla="*/ 148 w 148"/>
              <a:gd name="T1" fmla="*/ 716 h 716"/>
              <a:gd name="T2" fmla="*/ 148 w 148"/>
              <a:gd name="T3" fmla="*/ 407 h 716"/>
              <a:gd name="T4" fmla="*/ 0 w 148"/>
              <a:gd name="T5" fmla="*/ 407 h 716"/>
              <a:gd name="T6" fmla="*/ 4 w 148"/>
              <a:gd name="T7" fmla="*/ 0 h 716"/>
              <a:gd name="T8" fmla="*/ 0 60000 65536"/>
              <a:gd name="T9" fmla="*/ 0 60000 65536"/>
              <a:gd name="T10" fmla="*/ 0 60000 65536"/>
              <a:gd name="T11" fmla="*/ 0 60000 65536"/>
              <a:gd name="T12" fmla="*/ 0 w 148"/>
              <a:gd name="T13" fmla="*/ 0 h 716"/>
              <a:gd name="T14" fmla="*/ 148 w 148"/>
              <a:gd name="T15" fmla="*/ 716 h 71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8" h="716">
                <a:moveTo>
                  <a:pt x="148" y="716"/>
                </a:moveTo>
                <a:lnTo>
                  <a:pt x="148" y="407"/>
                </a:lnTo>
                <a:lnTo>
                  <a:pt x="0" y="407"/>
                </a:lnTo>
                <a:lnTo>
                  <a:pt x="4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096" name="Text Box 16"/>
          <p:cNvSpPr txBox="1">
            <a:spLocks noChangeArrowheads="1"/>
          </p:cNvSpPr>
          <p:nvPr/>
        </p:nvSpPr>
        <p:spPr bwMode="auto">
          <a:xfrm>
            <a:off x="4427538" y="4268788"/>
            <a:ext cx="6588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/>
              <a:t>Yes</a:t>
            </a:r>
          </a:p>
        </p:txBody>
      </p:sp>
      <p:sp>
        <p:nvSpPr>
          <p:cNvPr id="46097" name="Text Box 17"/>
          <p:cNvSpPr txBox="1">
            <a:spLocks noChangeArrowheads="1"/>
          </p:cNvSpPr>
          <p:nvPr/>
        </p:nvSpPr>
        <p:spPr bwMode="auto">
          <a:xfrm>
            <a:off x="3094038" y="5410200"/>
            <a:ext cx="6048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/>
              <a:t>No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Quality Improvement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93838" y="1752600"/>
            <a:ext cx="6964362" cy="4114800"/>
          </a:xfrm>
        </p:spPr>
        <p:txBody>
          <a:bodyPr/>
          <a:lstStyle/>
          <a:p>
            <a:r>
              <a:rPr lang="en-US" sz="2400" smtClean="0"/>
              <a:t>Aimed at creating a desirable change</a:t>
            </a:r>
          </a:p>
          <a:p>
            <a:r>
              <a:rPr lang="en-US" sz="2400" smtClean="0"/>
              <a:t>Two distinct “journeys”</a:t>
            </a:r>
          </a:p>
          <a:p>
            <a:pPr lvl="1"/>
            <a:r>
              <a:rPr lang="en-US" sz="2000" smtClean="0"/>
              <a:t>Diagnosis</a:t>
            </a:r>
          </a:p>
          <a:p>
            <a:pPr lvl="1"/>
            <a:r>
              <a:rPr lang="en-US" sz="2000" smtClean="0"/>
              <a:t>Remedy</a:t>
            </a:r>
          </a:p>
          <a:p>
            <a:r>
              <a:rPr lang="en-US" sz="2400" smtClean="0"/>
              <a:t>Project team approach</a:t>
            </a:r>
          </a:p>
          <a:p>
            <a:r>
              <a:rPr lang="en-US" sz="2400" smtClean="0"/>
              <a:t>Tools</a:t>
            </a:r>
          </a:p>
          <a:p>
            <a:pPr lvl="1"/>
            <a:r>
              <a:rPr lang="en-US" sz="2000" smtClean="0"/>
              <a:t>Process flow diagram</a:t>
            </a:r>
          </a:p>
          <a:p>
            <a:pPr lvl="1"/>
            <a:r>
              <a:rPr lang="en-US" sz="2000" smtClean="0"/>
              <a:t>Pareto analysis</a:t>
            </a:r>
          </a:p>
          <a:p>
            <a:pPr lvl="1"/>
            <a:r>
              <a:rPr lang="en-US" sz="2000" smtClean="0"/>
              <a:t>Cause-effect (Ishikawa, fishbone) diagram</a:t>
            </a:r>
          </a:p>
          <a:p>
            <a:pPr lvl="1"/>
            <a:r>
              <a:rPr lang="en-US" sz="2000" smtClean="0"/>
              <a:t>Statistical tools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Quality Improvement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12913" y="1981200"/>
            <a:ext cx="6503987" cy="4114800"/>
          </a:xfrm>
        </p:spPr>
        <p:txBody>
          <a:bodyPr/>
          <a:lstStyle/>
          <a:p>
            <a:r>
              <a:rPr lang="en-US" smtClean="0"/>
              <a:t>Identify problem</a:t>
            </a:r>
          </a:p>
          <a:p>
            <a:r>
              <a:rPr lang="en-US" smtClean="0"/>
              <a:t>Analyze symptoms</a:t>
            </a:r>
          </a:p>
          <a:p>
            <a:r>
              <a:rPr lang="en-US" smtClean="0"/>
              <a:t>Formulate theories</a:t>
            </a:r>
          </a:p>
          <a:p>
            <a:r>
              <a:rPr lang="en-US" smtClean="0"/>
              <a:t>Test theories - Identify root cause</a:t>
            </a:r>
          </a:p>
          <a:p>
            <a:r>
              <a:rPr lang="en-US" smtClean="0"/>
              <a:t>Identify remedy</a:t>
            </a:r>
          </a:p>
          <a:p>
            <a:r>
              <a:rPr lang="en-US" smtClean="0"/>
              <a:t>Address cultural resistance</a:t>
            </a:r>
          </a:p>
          <a:p>
            <a:r>
              <a:rPr lang="en-US" smtClean="0"/>
              <a:t>Establish control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Quality Planning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63663" y="1752600"/>
            <a:ext cx="7094537" cy="4343400"/>
          </a:xfrm>
        </p:spPr>
        <p:txBody>
          <a:bodyPr/>
          <a:lstStyle/>
          <a:p>
            <a:r>
              <a:rPr lang="en-US" sz="2800" smtClean="0"/>
              <a:t>Aimed at creating or redesigning (re-engineering) a process to satisfy a need</a:t>
            </a:r>
          </a:p>
          <a:p>
            <a:r>
              <a:rPr lang="en-US" sz="2800" smtClean="0"/>
              <a:t>Project team approach</a:t>
            </a:r>
          </a:p>
          <a:p>
            <a:r>
              <a:rPr lang="en-US" sz="2800" smtClean="0"/>
              <a:t>Tools</a:t>
            </a:r>
          </a:p>
          <a:p>
            <a:pPr lvl="1"/>
            <a:r>
              <a:rPr lang="en-US" sz="2400" smtClean="0"/>
              <a:t>Market research</a:t>
            </a:r>
          </a:p>
          <a:p>
            <a:pPr lvl="1"/>
            <a:r>
              <a:rPr lang="en-US" sz="2400" smtClean="0"/>
              <a:t>Failure analysis</a:t>
            </a:r>
          </a:p>
          <a:p>
            <a:pPr lvl="1"/>
            <a:r>
              <a:rPr lang="en-US" sz="2400" smtClean="0"/>
              <a:t>Simulation</a:t>
            </a:r>
          </a:p>
          <a:p>
            <a:pPr lvl="1"/>
            <a:r>
              <a:rPr lang="en-US" sz="2400" smtClean="0"/>
              <a:t>Quality function deployment</a:t>
            </a:r>
          </a:p>
          <a:p>
            <a:pPr lvl="1"/>
            <a:r>
              <a:rPr lang="en-US" sz="2400" smtClean="0"/>
              <a:t>Benchmarking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Quality Planning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98625" y="1752600"/>
            <a:ext cx="6759575" cy="4343400"/>
          </a:xfrm>
        </p:spPr>
        <p:txBody>
          <a:bodyPr/>
          <a:lstStyle/>
          <a:p>
            <a:r>
              <a:rPr lang="en-US" smtClean="0"/>
              <a:t>Verify goal</a:t>
            </a:r>
          </a:p>
          <a:p>
            <a:r>
              <a:rPr lang="en-US" smtClean="0"/>
              <a:t>Identify customers</a:t>
            </a:r>
          </a:p>
          <a:p>
            <a:r>
              <a:rPr lang="en-US" smtClean="0"/>
              <a:t>Determine customer needs</a:t>
            </a:r>
          </a:p>
          <a:p>
            <a:r>
              <a:rPr lang="en-US" smtClean="0"/>
              <a:t>Develop product</a:t>
            </a:r>
          </a:p>
          <a:p>
            <a:r>
              <a:rPr lang="en-US" smtClean="0"/>
              <a:t>Develop process</a:t>
            </a:r>
          </a:p>
          <a:p>
            <a:r>
              <a:rPr lang="en-US" smtClean="0"/>
              <a:t>Transfer to operations</a:t>
            </a:r>
          </a:p>
          <a:p>
            <a:r>
              <a:rPr lang="en-US" smtClean="0"/>
              <a:t>Establish control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Strategic Quality Planning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4225" y="1752600"/>
            <a:ext cx="6403975" cy="4343400"/>
          </a:xfrm>
        </p:spPr>
        <p:txBody>
          <a:bodyPr/>
          <a:lstStyle/>
          <a:p>
            <a:r>
              <a:rPr lang="en-US" sz="2800" smtClean="0"/>
              <a:t>Mission</a:t>
            </a:r>
          </a:p>
          <a:p>
            <a:r>
              <a:rPr lang="en-US" sz="2800" smtClean="0"/>
              <a:t>Vision</a:t>
            </a:r>
          </a:p>
          <a:p>
            <a:r>
              <a:rPr lang="en-US" sz="2800" smtClean="0"/>
              <a:t>Long-term objectives</a:t>
            </a:r>
          </a:p>
          <a:p>
            <a:r>
              <a:rPr lang="en-US" sz="2800" smtClean="0"/>
              <a:t>Annual goals</a:t>
            </a:r>
          </a:p>
          <a:p>
            <a:r>
              <a:rPr lang="en-US" sz="2800" smtClean="0"/>
              <a:t>Deployment of goals</a:t>
            </a:r>
          </a:p>
          <a:p>
            <a:r>
              <a:rPr lang="en-US" sz="2800" smtClean="0"/>
              <a:t>Assignment of resources</a:t>
            </a:r>
          </a:p>
          <a:p>
            <a:r>
              <a:rPr lang="en-US" sz="2800" smtClean="0"/>
              <a:t>Systematic measurement</a:t>
            </a:r>
          </a:p>
          <a:p>
            <a:r>
              <a:rPr lang="en-US" sz="2800" smtClean="0"/>
              <a:t>Connection to rewards and recognition</a:t>
            </a:r>
            <a:endParaRPr lang="en-US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Strategic Quality Planning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93838" y="1752600"/>
            <a:ext cx="6964362" cy="4343400"/>
          </a:xfrm>
        </p:spPr>
        <p:txBody>
          <a:bodyPr/>
          <a:lstStyle/>
          <a:p>
            <a:r>
              <a:rPr lang="en-US" sz="2800" smtClean="0"/>
              <a:t>Aimed at establishing long-range quality objectives and creating an approach to meeting those objectives</a:t>
            </a:r>
          </a:p>
          <a:p>
            <a:r>
              <a:rPr lang="en-US" sz="2800" smtClean="0"/>
              <a:t>Top management’s job</a:t>
            </a:r>
          </a:p>
          <a:p>
            <a:r>
              <a:rPr lang="en-US" sz="2800" smtClean="0"/>
              <a:t>Integrated with other objectives</a:t>
            </a:r>
            <a:endParaRPr lang="en-US" smtClean="0"/>
          </a:p>
          <a:p>
            <a:pPr lvl="1"/>
            <a:r>
              <a:rPr lang="en-US" sz="2400" smtClean="0"/>
              <a:t>Operations</a:t>
            </a:r>
          </a:p>
          <a:p>
            <a:pPr lvl="1"/>
            <a:r>
              <a:rPr lang="en-US" sz="2400" smtClean="0"/>
              <a:t>Finance</a:t>
            </a:r>
          </a:p>
          <a:p>
            <a:pPr lvl="1"/>
            <a:r>
              <a:rPr lang="en-US" sz="2400" smtClean="0"/>
              <a:t>Marketing</a:t>
            </a:r>
          </a:p>
          <a:p>
            <a:pPr lvl="1"/>
            <a:r>
              <a:rPr lang="en-US" sz="2400" smtClean="0"/>
              <a:t>Human Resources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3"/>
          <p:cNvGraphicFramePr>
            <a:graphicFrameLocks noChangeAspect="1"/>
          </p:cNvGraphicFramePr>
          <p:nvPr/>
        </p:nvGraphicFramePr>
        <p:xfrm>
          <a:off x="0" y="3175"/>
          <a:ext cx="9144000" cy="685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Slide" r:id="rId4" imgW="4567496" imgH="3425997" progId="PowerPoint.Slide.8">
                  <p:embed/>
                </p:oleObj>
              </mc:Choice>
              <mc:Fallback>
                <p:oleObj name="Slide" r:id="rId4" imgW="4567496" imgH="3425997" progId="PowerPoint.Slide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175"/>
                        <a:ext cx="9144000" cy="6850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Process Capability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133600"/>
            <a:ext cx="7772400" cy="3505200"/>
          </a:xfrm>
        </p:spPr>
        <p:txBody>
          <a:bodyPr/>
          <a:lstStyle/>
          <a:p>
            <a:r>
              <a:rPr lang="en-US" smtClean="0"/>
              <a:t>The Relationship between a Process and the Requirements of its Customer</a:t>
            </a:r>
          </a:p>
          <a:p>
            <a:r>
              <a:rPr lang="en-US" smtClean="0"/>
              <a:t>How Well Does the Process Meet Customer Needs?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Process Capability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133600"/>
            <a:ext cx="7772400" cy="3505200"/>
          </a:xfrm>
        </p:spPr>
        <p:txBody>
          <a:bodyPr/>
          <a:lstStyle/>
          <a:p>
            <a:r>
              <a:rPr lang="en-US" smtClean="0">
                <a:solidFill>
                  <a:srgbClr val="FF0000"/>
                </a:solidFill>
              </a:rPr>
              <a:t>Specification Limits</a:t>
            </a:r>
            <a:r>
              <a:rPr lang="en-US" smtClean="0"/>
              <a:t> reflect what the customer needs</a:t>
            </a:r>
          </a:p>
          <a:p>
            <a:r>
              <a:rPr lang="en-US" smtClean="0">
                <a:solidFill>
                  <a:srgbClr val="FF0000"/>
                </a:solidFill>
              </a:rPr>
              <a:t>Natural Tolerance Limits</a:t>
            </a:r>
            <a:r>
              <a:rPr lang="en-US" smtClean="0"/>
              <a:t> (a.k.a. </a:t>
            </a:r>
            <a:r>
              <a:rPr lang="en-US" smtClean="0">
                <a:solidFill>
                  <a:srgbClr val="FF0000"/>
                </a:solidFill>
              </a:rPr>
              <a:t>Control Limits</a:t>
            </a:r>
            <a:r>
              <a:rPr lang="en-US" smtClean="0"/>
              <a:t>) reflect what the process is capable of actually delivering</a:t>
            </a:r>
          </a:p>
          <a:p>
            <a:r>
              <a:rPr lang="en-US" smtClean="0"/>
              <a:t>These look similar, but are not the same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Specification Limits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09800"/>
            <a:ext cx="7772400" cy="3886200"/>
          </a:xfrm>
        </p:spPr>
        <p:txBody>
          <a:bodyPr/>
          <a:lstStyle/>
          <a:p>
            <a:r>
              <a:rPr lang="en-US" smtClean="0"/>
              <a:t>Determined by the Customer</a:t>
            </a:r>
          </a:p>
          <a:p>
            <a:r>
              <a:rPr lang="en-US" smtClean="0"/>
              <a:t>A Specific Quantitative Definition of “Fitness for Use”</a:t>
            </a:r>
          </a:p>
          <a:p>
            <a:r>
              <a:rPr lang="en-US" smtClean="0"/>
              <a:t>Not Necessarily Related to a Particular Production Process</a:t>
            </a:r>
          </a:p>
          <a:p>
            <a:r>
              <a:rPr lang="en-US" smtClean="0"/>
              <a:t>Not Represented on Control Charts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Tolerance (Control) Limits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05000"/>
            <a:ext cx="7772400" cy="3886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smtClean="0"/>
              <a:t>Determined by the inherent central tendency and dispersion of the production process</a:t>
            </a:r>
          </a:p>
          <a:p>
            <a:pPr>
              <a:lnSpc>
                <a:spcPct val="90000"/>
              </a:lnSpc>
            </a:pPr>
            <a:r>
              <a:rPr lang="en-US" sz="2800" smtClean="0"/>
              <a:t>Represented on </a:t>
            </a:r>
            <a:r>
              <a:rPr lang="en-US" sz="2800" i="1" smtClean="0"/>
              <a:t>Control Charts</a:t>
            </a:r>
            <a:r>
              <a:rPr lang="en-US" sz="2800" smtClean="0"/>
              <a:t> to help determine whether the process is “under control”</a:t>
            </a:r>
          </a:p>
          <a:p>
            <a:pPr>
              <a:lnSpc>
                <a:spcPct val="90000"/>
              </a:lnSpc>
            </a:pPr>
            <a:r>
              <a:rPr lang="en-US" sz="2800" smtClean="0"/>
              <a:t>A process under control may not deliver products that meet specifications</a:t>
            </a:r>
          </a:p>
          <a:p>
            <a:pPr>
              <a:lnSpc>
                <a:spcPct val="90000"/>
              </a:lnSpc>
            </a:pPr>
            <a:r>
              <a:rPr lang="en-US" sz="2800" smtClean="0"/>
              <a:t>A process may deliver acceptable products but still be out of control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Measures of Process Capability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905000"/>
            <a:ext cx="6324600" cy="3581400"/>
          </a:xfrm>
        </p:spPr>
        <p:txBody>
          <a:bodyPr/>
          <a:lstStyle/>
          <a:p>
            <a:r>
              <a:rPr lang="en-US" smtClean="0"/>
              <a:t>C</a:t>
            </a:r>
            <a:r>
              <a:rPr lang="en-US" baseline="-25000" smtClean="0"/>
              <a:t>p</a:t>
            </a:r>
            <a:endParaRPr lang="en-US" smtClean="0"/>
          </a:p>
          <a:p>
            <a:r>
              <a:rPr lang="en-US" smtClean="0"/>
              <a:t>C</a:t>
            </a:r>
            <a:r>
              <a:rPr lang="en-US" baseline="-25000" smtClean="0"/>
              <a:t>pk</a:t>
            </a:r>
            <a:endParaRPr lang="en-US" smtClean="0"/>
          </a:p>
          <a:p>
            <a:r>
              <a:rPr lang="en-US" smtClean="0"/>
              <a:t>Percent Defective</a:t>
            </a:r>
          </a:p>
          <a:p>
            <a:r>
              <a:rPr lang="en-US" smtClean="0"/>
              <a:t>Sigma Level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Example: Cappuccino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smtClean="0"/>
              <a:t>Imagine that a franchise food service organization has determined that a critical quality feature of their world-famous cappuccino is the proportion of milk in the beverage, for which they have established specification limits of 54% and 64%. </a:t>
            </a:r>
          </a:p>
          <a:p>
            <a:pPr>
              <a:lnSpc>
                <a:spcPct val="90000"/>
              </a:lnSpc>
            </a:pPr>
            <a:r>
              <a:rPr lang="en-US" sz="2400" smtClean="0"/>
              <a:t>The corporate headquarters has procured a custom-designed, fully-automated cappuccino machine which has been installed in all the franchise locations. </a:t>
            </a:r>
          </a:p>
          <a:p>
            <a:pPr>
              <a:lnSpc>
                <a:spcPct val="90000"/>
              </a:lnSpc>
            </a:pPr>
            <a:r>
              <a:rPr lang="en-US" sz="2400" smtClean="0"/>
              <a:t>A sample of one hundred drinks prepared at the company’s Stamford store has a mean milk proportion of 61% and a standard deviation of 3%.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Example: Cappuccino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114800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000" smtClean="0"/>
              <a:t>Assuming that the process is in control and normally distributed, what proportion of cappuccino drinks at the Stamford store will be nonconforming with respect to milk content?</a:t>
            </a:r>
          </a:p>
          <a:p>
            <a:pPr>
              <a:spcBef>
                <a:spcPct val="50000"/>
              </a:spcBef>
            </a:pPr>
            <a:r>
              <a:rPr lang="en-US" sz="2000" smtClean="0"/>
              <a:t>Try to calculate the Cp, Cpk, and Parts per Million for this process.</a:t>
            </a:r>
          </a:p>
          <a:p>
            <a:pPr>
              <a:spcBef>
                <a:spcPct val="50000"/>
              </a:spcBef>
            </a:pPr>
            <a:r>
              <a:rPr lang="en-US" sz="2000" smtClean="0"/>
              <a:t>If you were the quality manager for this company, what would you say to the store manager and/or to the big boss back at headquarters? What possible actions can be taken at the store level, without changing the inherent variability of this process, to reduce the proportion of non-conforming drinks?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Lower Control Limit</a:t>
            </a:r>
          </a:p>
        </p:txBody>
      </p:sp>
      <p:graphicFrame>
        <p:nvGraphicFramePr>
          <p:cNvPr id="4098" name="Object 3"/>
          <p:cNvGraphicFramePr>
            <a:graphicFrameLocks noChangeAspect="1"/>
          </p:cNvGraphicFramePr>
          <p:nvPr/>
        </p:nvGraphicFramePr>
        <p:xfrm>
          <a:off x="2057400" y="2209800"/>
          <a:ext cx="5073650" cy="314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Equation" r:id="rId4" imgW="1002960" imgH="622080" progId="Equation.3">
                  <p:embed/>
                </p:oleObj>
              </mc:Choice>
              <mc:Fallback>
                <p:oleObj name="Equation" r:id="rId4" imgW="1002960" imgH="6220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2209800"/>
                        <a:ext cx="5073650" cy="314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Upper Control Limit</a:t>
            </a:r>
          </a:p>
        </p:txBody>
      </p:sp>
      <p:graphicFrame>
        <p:nvGraphicFramePr>
          <p:cNvPr id="5122" name="Object 3"/>
          <p:cNvGraphicFramePr>
            <a:graphicFrameLocks noChangeAspect="1"/>
          </p:cNvGraphicFramePr>
          <p:nvPr/>
        </p:nvGraphicFramePr>
        <p:xfrm>
          <a:off x="2209800" y="2209800"/>
          <a:ext cx="5086350" cy="306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" name="Equation" r:id="rId4" imgW="1028520" imgH="622080" progId="Equation.3">
                  <p:embed/>
                </p:oleObj>
              </mc:Choice>
              <mc:Fallback>
                <p:oleObj name="Equation" r:id="rId4" imgW="1028520" imgH="6220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2209800"/>
                        <a:ext cx="5086350" cy="3068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Nonconformance</a:t>
            </a:r>
          </a:p>
        </p:txBody>
      </p:sp>
      <p:graphicFrame>
        <p:nvGraphicFramePr>
          <p:cNvPr id="6146" name="Object 3"/>
          <p:cNvGraphicFramePr>
            <a:graphicFrameLocks noChangeAspect="1"/>
          </p:cNvGraphicFramePr>
          <p:nvPr/>
        </p:nvGraphicFramePr>
        <p:xfrm>
          <a:off x="1295400" y="2743200"/>
          <a:ext cx="6629400" cy="1614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Equation" r:id="rId4" imgW="1765080" imgH="431640" progId="Equation.3">
                  <p:embed/>
                </p:oleObj>
              </mc:Choice>
              <mc:Fallback>
                <p:oleObj name="Equation" r:id="rId4" imgW="1765080" imgH="4316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2743200"/>
                        <a:ext cx="6629400" cy="1614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Nonconformance</a:t>
            </a:r>
          </a:p>
        </p:txBody>
      </p:sp>
      <p:graphicFrame>
        <p:nvGraphicFramePr>
          <p:cNvPr id="7170" name="Object 3"/>
          <p:cNvGraphicFramePr>
            <a:graphicFrameLocks noChangeAspect="1"/>
          </p:cNvGraphicFramePr>
          <p:nvPr/>
        </p:nvGraphicFramePr>
        <p:xfrm>
          <a:off x="914400" y="1595438"/>
          <a:ext cx="7239000" cy="5262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3" name="Worksheet" r:id="rId5" imgW="4400821" imgH="3200762" progId="Excel.Sheet.8">
                  <p:embed/>
                </p:oleObj>
              </mc:Choice>
              <mc:Fallback>
                <p:oleObj name="Worksheet" r:id="rId5" imgW="4400821" imgH="3200762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595438"/>
                        <a:ext cx="7239000" cy="5262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172" name="Picture 4" descr="capp1a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5800" y="1522413"/>
            <a:ext cx="7772400" cy="532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Nonconformance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4114800"/>
          </a:xfrm>
        </p:spPr>
        <p:txBody>
          <a:bodyPr/>
          <a:lstStyle/>
          <a:p>
            <a:r>
              <a:rPr lang="en-US" smtClean="0"/>
              <a:t>0.00990 of the drinks will fall below the lower specification limit.</a:t>
            </a:r>
          </a:p>
          <a:p>
            <a:r>
              <a:rPr lang="en-US" smtClean="0"/>
              <a:t>0.84134 of the drinks will fall below the upper limit. </a:t>
            </a:r>
          </a:p>
          <a:p>
            <a:r>
              <a:rPr lang="en-US" smtClean="0"/>
              <a:t>0.84134 - 0.00990 = 0.83144 of the drinks will conform.</a:t>
            </a:r>
          </a:p>
          <a:p>
            <a:r>
              <a:rPr lang="en-US" smtClean="0"/>
              <a:t>Nonconforming:</a:t>
            </a:r>
          </a:p>
          <a:p>
            <a:pPr lvl="1">
              <a:buFontTx/>
              <a:buNone/>
            </a:pPr>
            <a:r>
              <a:rPr lang="en-US" smtClean="0"/>
              <a:t>1.0 - 0.83144 = 0.16856 (16.856%)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</a:t>
            </a:r>
            <a:r>
              <a:rPr lang="en-US" baseline="-25000" smtClean="0"/>
              <a:t>p</a:t>
            </a:r>
            <a:r>
              <a:rPr lang="en-US" smtClean="0"/>
              <a:t> Ratio</a:t>
            </a:r>
          </a:p>
        </p:txBody>
      </p:sp>
      <p:graphicFrame>
        <p:nvGraphicFramePr>
          <p:cNvPr id="8194" name="Object 3"/>
          <p:cNvGraphicFramePr>
            <a:graphicFrameLocks noGrp="1" noChangeAspect="1"/>
          </p:cNvGraphicFramePr>
          <p:nvPr>
            <p:ph type="tbl" idx="1"/>
          </p:nvPr>
        </p:nvGraphicFramePr>
        <p:xfrm>
          <a:off x="228600" y="2133600"/>
          <a:ext cx="8588375" cy="402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7" name="Document" r:id="rId5" imgW="5629680" imgH="2639520" progId="Word.Document.8">
                  <p:embed/>
                </p:oleObj>
              </mc:Choice>
              <mc:Fallback>
                <p:oleObj name="Document" r:id="rId5" imgW="5629680" imgH="2639520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2133600"/>
                        <a:ext cx="8588375" cy="402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</a:t>
            </a:r>
            <a:r>
              <a:rPr lang="en-US" baseline="-25000" smtClean="0"/>
              <a:t>pk</a:t>
            </a:r>
            <a:r>
              <a:rPr lang="en-US" smtClean="0"/>
              <a:t> Ratio</a:t>
            </a:r>
          </a:p>
        </p:txBody>
      </p:sp>
      <p:graphicFrame>
        <p:nvGraphicFramePr>
          <p:cNvPr id="9218" name="Object 3"/>
          <p:cNvGraphicFramePr>
            <a:graphicFrameLocks noGrp="1" noChangeAspect="1"/>
          </p:cNvGraphicFramePr>
          <p:nvPr>
            <p:ph type="tbl" idx="1"/>
          </p:nvPr>
        </p:nvGraphicFramePr>
        <p:xfrm>
          <a:off x="57150" y="2133600"/>
          <a:ext cx="9086850" cy="3943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1" name="Document" r:id="rId5" imgW="5632560" imgH="2444400" progId="Word.Document.8">
                  <p:embed/>
                </p:oleObj>
              </mc:Choice>
              <mc:Fallback>
                <p:oleObj name="Document" r:id="rId5" imgW="5632560" imgH="2444400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" y="2133600"/>
                        <a:ext cx="9086850" cy="3943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mtClean="0"/>
              <a:t>Parts per Million</a:t>
            </a:r>
          </a:p>
        </p:txBody>
      </p:sp>
      <p:graphicFrame>
        <p:nvGraphicFramePr>
          <p:cNvPr id="10242" name="Object 3"/>
          <p:cNvGraphicFramePr>
            <a:graphicFrameLocks noGrp="1" noChangeAspect="1"/>
          </p:cNvGraphicFramePr>
          <p:nvPr>
            <p:ph type="tbl" idx="1"/>
          </p:nvPr>
        </p:nvGraphicFramePr>
        <p:xfrm>
          <a:off x="838200" y="1524000"/>
          <a:ext cx="7391400" cy="175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5" name="Document" r:id="rId5" imgW="5629680" imgH="1334880" progId="Word.Document.8">
                  <p:embed/>
                </p:oleObj>
              </mc:Choice>
              <mc:Fallback>
                <p:oleObj name="Document" r:id="rId5" imgW="5629680" imgH="1334880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524000"/>
                        <a:ext cx="7391400" cy="175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90600" y="3657600"/>
            <a:ext cx="685800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81400" y="5029200"/>
            <a:ext cx="2162175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Quality Improvement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2133600"/>
            <a:ext cx="6705600" cy="3733800"/>
          </a:xfrm>
        </p:spPr>
        <p:txBody>
          <a:bodyPr/>
          <a:lstStyle/>
          <a:p>
            <a:r>
              <a:rPr lang="en-US" smtClean="0"/>
              <a:t>Two Approaches:</a:t>
            </a:r>
          </a:p>
          <a:p>
            <a:pPr lvl="1"/>
            <a:r>
              <a:rPr lang="en-US" smtClean="0"/>
              <a:t>Center the Process between the Specification Limits</a:t>
            </a:r>
          </a:p>
          <a:p>
            <a:pPr lvl="1"/>
            <a:r>
              <a:rPr lang="en-US" smtClean="0"/>
              <a:t>Reduce Variability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Approach 1: Center the Process</a:t>
            </a:r>
            <a:endParaRPr lang="en-US" smtClean="0"/>
          </a:p>
        </p:txBody>
      </p:sp>
      <p:pic>
        <p:nvPicPr>
          <p:cNvPr id="62467" name="Picture 3" descr="capp1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528763"/>
            <a:ext cx="7772400" cy="532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Approach 1: Center the Process</a:t>
            </a:r>
            <a:endParaRPr lang="en-US" smtClean="0"/>
          </a:p>
        </p:txBody>
      </p:sp>
      <p:pic>
        <p:nvPicPr>
          <p:cNvPr id="63491" name="Picture 3" descr="capp2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495425"/>
            <a:ext cx="7772400" cy="536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Approach 1: Center the Process</a:t>
            </a:r>
            <a:endParaRPr lang="en-US" smtClean="0"/>
          </a:p>
        </p:txBody>
      </p:sp>
      <p:graphicFrame>
        <p:nvGraphicFramePr>
          <p:cNvPr id="11266" name="Object 3"/>
          <p:cNvGraphicFramePr>
            <a:graphicFrameLocks noChangeAspect="1"/>
          </p:cNvGraphicFramePr>
          <p:nvPr/>
        </p:nvGraphicFramePr>
        <p:xfrm>
          <a:off x="1828800" y="2667000"/>
          <a:ext cx="5518150" cy="1254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9" name="Equation" r:id="rId4" imgW="1892160" imgH="431640" progId="Equation.3">
                  <p:embed/>
                </p:oleObj>
              </mc:Choice>
              <mc:Fallback>
                <p:oleObj name="Equation" r:id="rId4" imgW="1892160" imgH="4316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2667000"/>
                        <a:ext cx="5518150" cy="1254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Approach 1: Center the Process</a:t>
            </a:r>
            <a:endParaRPr lang="en-US" smtClean="0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4114800"/>
          </a:xfrm>
        </p:spPr>
        <p:txBody>
          <a:bodyPr/>
          <a:lstStyle/>
          <a:p>
            <a:r>
              <a:rPr lang="en-US" smtClean="0"/>
              <a:t>0.04746 of the drinks will fall below the lower specification limit.</a:t>
            </a:r>
          </a:p>
          <a:p>
            <a:r>
              <a:rPr lang="en-US" smtClean="0"/>
              <a:t>0.95254 of the drinks will fall below the upper limit. </a:t>
            </a:r>
          </a:p>
          <a:p>
            <a:r>
              <a:rPr lang="en-US" smtClean="0"/>
              <a:t>0.95254 - 0.04746 = 0.90508 of the drinks will conform.</a:t>
            </a:r>
          </a:p>
          <a:p>
            <a:r>
              <a:rPr lang="en-US" smtClean="0"/>
              <a:t>Nonconforming:</a:t>
            </a:r>
          </a:p>
          <a:p>
            <a:pPr lvl="1">
              <a:buFontTx/>
              <a:buNone/>
            </a:pPr>
            <a:r>
              <a:rPr lang="en-US" smtClean="0"/>
              <a:t>1.0 - 0.90508 = 0.09492 (9.492%)</a:t>
            </a:r>
          </a:p>
          <a:p>
            <a:endParaRPr lang="en-US" smtClean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Approach 1: Center the Process</a:t>
            </a:r>
            <a:endParaRPr lang="en-US" smtClean="0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09800"/>
            <a:ext cx="7772400" cy="3581400"/>
          </a:xfrm>
        </p:spPr>
        <p:txBody>
          <a:bodyPr/>
          <a:lstStyle/>
          <a:p>
            <a:r>
              <a:rPr lang="en-US" smtClean="0"/>
              <a:t>Nonconformance decreased from 16.9% to 9.5%.</a:t>
            </a:r>
          </a:p>
          <a:p>
            <a:r>
              <a:rPr lang="en-US" smtClean="0"/>
              <a:t>The inherent variability of the process did not change.</a:t>
            </a:r>
          </a:p>
          <a:p>
            <a:r>
              <a:rPr lang="en-US" smtClean="0"/>
              <a:t>Likely to be within operator’s ability.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Approach 2: Reduce Variability</a:t>
            </a:r>
            <a:endParaRPr lang="en-US" smtClean="0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590800"/>
            <a:ext cx="7162800" cy="3200400"/>
          </a:xfrm>
        </p:spPr>
        <p:txBody>
          <a:bodyPr/>
          <a:lstStyle/>
          <a:p>
            <a:r>
              <a:rPr lang="en-US" smtClean="0"/>
              <a:t>The only way to reduce nonconformance below 9.5%.</a:t>
            </a:r>
          </a:p>
          <a:p>
            <a:r>
              <a:rPr lang="en-US" smtClean="0"/>
              <a:t>Requires managerial intervention.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Quality Control</a:t>
            </a:r>
          </a:p>
        </p:txBody>
      </p:sp>
      <p:sp>
        <p:nvSpPr>
          <p:cNvPr id="67587" name="Text Box 3"/>
          <p:cNvSpPr txBox="1">
            <a:spLocks noChangeArrowheads="1"/>
          </p:cNvSpPr>
          <p:nvPr/>
        </p:nvSpPr>
        <p:spPr bwMode="auto">
          <a:xfrm>
            <a:off x="1344613" y="3424238"/>
            <a:ext cx="1157287" cy="46672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/>
              <a:t>Operate</a:t>
            </a:r>
          </a:p>
        </p:txBody>
      </p:sp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685800" y="2124075"/>
            <a:ext cx="2468563" cy="46672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/>
              <a:t>Establish Standard</a:t>
            </a:r>
          </a:p>
        </p:txBody>
      </p:sp>
      <p:sp>
        <p:nvSpPr>
          <p:cNvPr id="67589" name="Text Box 5"/>
          <p:cNvSpPr txBox="1">
            <a:spLocks noChangeArrowheads="1"/>
          </p:cNvSpPr>
          <p:nvPr/>
        </p:nvSpPr>
        <p:spPr bwMode="auto">
          <a:xfrm>
            <a:off x="735013" y="5029200"/>
            <a:ext cx="2382837" cy="46672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/>
              <a:t>Corrective Action</a:t>
            </a:r>
          </a:p>
        </p:txBody>
      </p:sp>
      <p:sp>
        <p:nvSpPr>
          <p:cNvPr id="67590" name="Text Box 6"/>
          <p:cNvSpPr txBox="1">
            <a:spLocks noChangeArrowheads="1"/>
          </p:cNvSpPr>
          <p:nvPr/>
        </p:nvSpPr>
        <p:spPr bwMode="auto">
          <a:xfrm>
            <a:off x="5738813" y="3419475"/>
            <a:ext cx="2884487" cy="47625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/>
              <a:t>Measure Performance</a:t>
            </a:r>
          </a:p>
        </p:txBody>
      </p:sp>
      <p:sp>
        <p:nvSpPr>
          <p:cNvPr id="67591" name="Text Box 7"/>
          <p:cNvSpPr txBox="1">
            <a:spLocks noChangeArrowheads="1"/>
          </p:cNvSpPr>
          <p:nvPr/>
        </p:nvSpPr>
        <p:spPr bwMode="auto">
          <a:xfrm>
            <a:off x="5834063" y="5027613"/>
            <a:ext cx="2784475" cy="4699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/>
              <a:t>Compare to Standard</a:t>
            </a:r>
          </a:p>
        </p:txBody>
      </p:sp>
      <p:sp>
        <p:nvSpPr>
          <p:cNvPr id="67592" name="AutoShape 8"/>
          <p:cNvSpPr>
            <a:spLocks noChangeArrowheads="1"/>
          </p:cNvSpPr>
          <p:nvPr/>
        </p:nvSpPr>
        <p:spPr bwMode="auto">
          <a:xfrm>
            <a:off x="3505200" y="4724400"/>
            <a:ext cx="1905000" cy="1062038"/>
          </a:xfrm>
          <a:prstGeom prst="flowChartDecision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/>
              <a:t>OK?</a:t>
            </a:r>
          </a:p>
        </p:txBody>
      </p:sp>
      <p:sp>
        <p:nvSpPr>
          <p:cNvPr id="67593" name="Line 9"/>
          <p:cNvSpPr>
            <a:spLocks noChangeShapeType="1"/>
          </p:cNvSpPr>
          <p:nvPr/>
        </p:nvSpPr>
        <p:spPr bwMode="auto">
          <a:xfrm>
            <a:off x="1905000" y="2590800"/>
            <a:ext cx="0" cy="8334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594" name="Freeform 10"/>
          <p:cNvSpPr>
            <a:spLocks/>
          </p:cNvSpPr>
          <p:nvPr/>
        </p:nvSpPr>
        <p:spPr bwMode="auto">
          <a:xfrm>
            <a:off x="2501900" y="3657600"/>
            <a:ext cx="3268663" cy="7938"/>
          </a:xfrm>
          <a:custGeom>
            <a:avLst/>
            <a:gdLst>
              <a:gd name="T0" fmla="*/ 0 w 2059"/>
              <a:gd name="T1" fmla="*/ 0 h 5"/>
              <a:gd name="T2" fmla="*/ 2059 w 2059"/>
              <a:gd name="T3" fmla="*/ 5 h 5"/>
              <a:gd name="T4" fmla="*/ 0 60000 65536"/>
              <a:gd name="T5" fmla="*/ 0 60000 65536"/>
              <a:gd name="T6" fmla="*/ 0 w 2059"/>
              <a:gd name="T7" fmla="*/ 0 h 5"/>
              <a:gd name="T8" fmla="*/ 2059 w 2059"/>
              <a:gd name="T9" fmla="*/ 5 h 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059" h="5">
                <a:moveTo>
                  <a:pt x="0" y="0"/>
                </a:moveTo>
                <a:lnTo>
                  <a:pt x="2059" y="5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595" name="Freeform 11"/>
          <p:cNvSpPr>
            <a:spLocks/>
          </p:cNvSpPr>
          <p:nvPr/>
        </p:nvSpPr>
        <p:spPr bwMode="auto">
          <a:xfrm>
            <a:off x="7239000" y="3865563"/>
            <a:ext cx="1588" cy="1162050"/>
          </a:xfrm>
          <a:custGeom>
            <a:avLst/>
            <a:gdLst>
              <a:gd name="T0" fmla="*/ 0 w 1"/>
              <a:gd name="T1" fmla="*/ 0 h 732"/>
              <a:gd name="T2" fmla="*/ 1 w 1"/>
              <a:gd name="T3" fmla="*/ 732 h 732"/>
              <a:gd name="T4" fmla="*/ 0 60000 65536"/>
              <a:gd name="T5" fmla="*/ 0 60000 65536"/>
              <a:gd name="T6" fmla="*/ 0 w 1"/>
              <a:gd name="T7" fmla="*/ 0 h 732"/>
              <a:gd name="T8" fmla="*/ 1 w 1"/>
              <a:gd name="T9" fmla="*/ 732 h 73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732">
                <a:moveTo>
                  <a:pt x="0" y="0"/>
                </a:moveTo>
                <a:lnTo>
                  <a:pt x="1" y="732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596" name="Line 12"/>
          <p:cNvSpPr>
            <a:spLocks noChangeShapeType="1"/>
          </p:cNvSpPr>
          <p:nvPr/>
        </p:nvSpPr>
        <p:spPr bwMode="auto">
          <a:xfrm flipH="1">
            <a:off x="5410200" y="5257800"/>
            <a:ext cx="4238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597" name="Freeform 13"/>
          <p:cNvSpPr>
            <a:spLocks/>
          </p:cNvSpPr>
          <p:nvPr/>
        </p:nvSpPr>
        <p:spPr bwMode="auto">
          <a:xfrm>
            <a:off x="2133600" y="3892550"/>
            <a:ext cx="2293938" cy="833438"/>
          </a:xfrm>
          <a:custGeom>
            <a:avLst/>
            <a:gdLst>
              <a:gd name="T0" fmla="*/ 1440 w 1445"/>
              <a:gd name="T1" fmla="*/ 525 h 525"/>
              <a:gd name="T2" fmla="*/ 1445 w 1445"/>
              <a:gd name="T3" fmla="*/ 211 h 525"/>
              <a:gd name="T4" fmla="*/ 5 w 1445"/>
              <a:gd name="T5" fmla="*/ 211 h 525"/>
              <a:gd name="T6" fmla="*/ 0 w 1445"/>
              <a:gd name="T7" fmla="*/ 0 h 525"/>
              <a:gd name="T8" fmla="*/ 0 60000 65536"/>
              <a:gd name="T9" fmla="*/ 0 60000 65536"/>
              <a:gd name="T10" fmla="*/ 0 60000 65536"/>
              <a:gd name="T11" fmla="*/ 0 60000 65536"/>
              <a:gd name="T12" fmla="*/ 0 w 1445"/>
              <a:gd name="T13" fmla="*/ 0 h 525"/>
              <a:gd name="T14" fmla="*/ 1445 w 1445"/>
              <a:gd name="T15" fmla="*/ 525 h 5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45" h="525">
                <a:moveTo>
                  <a:pt x="1440" y="525"/>
                </a:moveTo>
                <a:lnTo>
                  <a:pt x="1445" y="211"/>
                </a:lnTo>
                <a:lnTo>
                  <a:pt x="5" y="211"/>
                </a:lnTo>
                <a:lnTo>
                  <a:pt x="0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598" name="Line 14"/>
          <p:cNvSpPr>
            <a:spLocks noChangeShapeType="1"/>
          </p:cNvSpPr>
          <p:nvPr/>
        </p:nvSpPr>
        <p:spPr bwMode="auto">
          <a:xfrm flipH="1">
            <a:off x="3117850" y="5257800"/>
            <a:ext cx="3873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599" name="Freeform 15"/>
          <p:cNvSpPr>
            <a:spLocks/>
          </p:cNvSpPr>
          <p:nvPr/>
        </p:nvSpPr>
        <p:spPr bwMode="auto">
          <a:xfrm>
            <a:off x="1670050" y="3892550"/>
            <a:ext cx="234950" cy="1135063"/>
          </a:xfrm>
          <a:custGeom>
            <a:avLst/>
            <a:gdLst>
              <a:gd name="T0" fmla="*/ 148 w 148"/>
              <a:gd name="T1" fmla="*/ 716 h 716"/>
              <a:gd name="T2" fmla="*/ 148 w 148"/>
              <a:gd name="T3" fmla="*/ 407 h 716"/>
              <a:gd name="T4" fmla="*/ 0 w 148"/>
              <a:gd name="T5" fmla="*/ 407 h 716"/>
              <a:gd name="T6" fmla="*/ 4 w 148"/>
              <a:gd name="T7" fmla="*/ 0 h 716"/>
              <a:gd name="T8" fmla="*/ 0 60000 65536"/>
              <a:gd name="T9" fmla="*/ 0 60000 65536"/>
              <a:gd name="T10" fmla="*/ 0 60000 65536"/>
              <a:gd name="T11" fmla="*/ 0 60000 65536"/>
              <a:gd name="T12" fmla="*/ 0 w 148"/>
              <a:gd name="T13" fmla="*/ 0 h 716"/>
              <a:gd name="T14" fmla="*/ 148 w 148"/>
              <a:gd name="T15" fmla="*/ 716 h 71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8" h="716">
                <a:moveTo>
                  <a:pt x="148" y="716"/>
                </a:moveTo>
                <a:lnTo>
                  <a:pt x="148" y="407"/>
                </a:lnTo>
                <a:lnTo>
                  <a:pt x="0" y="407"/>
                </a:lnTo>
                <a:lnTo>
                  <a:pt x="4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600" name="Text Box 16"/>
          <p:cNvSpPr txBox="1">
            <a:spLocks noChangeArrowheads="1"/>
          </p:cNvSpPr>
          <p:nvPr/>
        </p:nvSpPr>
        <p:spPr bwMode="auto">
          <a:xfrm>
            <a:off x="4464050" y="4298950"/>
            <a:ext cx="584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2000"/>
              <a:t>Yes</a:t>
            </a:r>
          </a:p>
        </p:txBody>
      </p:sp>
      <p:sp>
        <p:nvSpPr>
          <p:cNvPr id="67601" name="Text Box 17"/>
          <p:cNvSpPr txBox="1">
            <a:spLocks noChangeArrowheads="1"/>
          </p:cNvSpPr>
          <p:nvPr/>
        </p:nvSpPr>
        <p:spPr bwMode="auto">
          <a:xfrm>
            <a:off x="3128963" y="5440363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2000"/>
              <a:t>No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Quality Control</a:t>
            </a:r>
          </a:p>
        </p:txBody>
      </p:sp>
      <p:sp>
        <p:nvSpPr>
          <p:cNvPr id="68611" name="Rectangle 18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 sz="2400" smtClean="0"/>
              <a:t>Aimed at preventing and detecting unwanted changes</a:t>
            </a:r>
          </a:p>
          <a:p>
            <a:pPr>
              <a:spcBef>
                <a:spcPct val="50000"/>
              </a:spcBef>
            </a:pPr>
            <a:r>
              <a:rPr lang="en-US" sz="2400" smtClean="0"/>
              <a:t>An important consideration is to distinguish between </a:t>
            </a:r>
            <a:r>
              <a:rPr lang="en-US" sz="2400" i="1" smtClean="0"/>
              <a:t>Assignable Variation</a:t>
            </a:r>
            <a:r>
              <a:rPr lang="en-US" sz="2400" smtClean="0"/>
              <a:t> and </a:t>
            </a:r>
            <a:r>
              <a:rPr lang="en-US" sz="2400" i="1" smtClean="0"/>
              <a:t>Common Variation</a:t>
            </a:r>
          </a:p>
          <a:p>
            <a:pPr>
              <a:spcBef>
                <a:spcPct val="50000"/>
              </a:spcBef>
            </a:pPr>
            <a:r>
              <a:rPr lang="en-US" sz="2400" smtClean="0"/>
              <a:t>Assignable Variation is caused by factors that can clearly be identified and possibly managed</a:t>
            </a:r>
          </a:p>
          <a:p>
            <a:pPr>
              <a:spcBef>
                <a:spcPct val="50000"/>
              </a:spcBef>
            </a:pPr>
            <a:r>
              <a:rPr lang="en-US" sz="2400" smtClean="0"/>
              <a:t>Common Variation is inherent in the production process</a:t>
            </a:r>
          </a:p>
          <a:p>
            <a:pPr>
              <a:spcBef>
                <a:spcPct val="50000"/>
              </a:spcBef>
            </a:pPr>
            <a:r>
              <a:rPr lang="en-US" sz="2400" smtClean="0"/>
              <a:t>We need tools to help tell the difference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When is Corrective </a:t>
            </a:r>
            <a:br>
              <a:rPr lang="en-US" smtClean="0"/>
            </a:br>
            <a:r>
              <a:rPr lang="en-US" smtClean="0"/>
              <a:t>Action Required?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09800"/>
            <a:ext cx="7772400" cy="4114800"/>
          </a:xfrm>
        </p:spPr>
        <p:txBody>
          <a:bodyPr/>
          <a:lstStyle/>
          <a:p>
            <a:r>
              <a:rPr lang="en-US" smtClean="0"/>
              <a:t>Operator Must Know How They Are Doing</a:t>
            </a:r>
          </a:p>
          <a:p>
            <a:r>
              <a:rPr lang="en-US" smtClean="0"/>
              <a:t>Operator Must Be Able to Compare against the Standard</a:t>
            </a:r>
          </a:p>
          <a:p>
            <a:r>
              <a:rPr lang="en-US" smtClean="0"/>
              <a:t>Operator Must Know What to Do if the Standard Is Not Met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When is Corrective </a:t>
            </a:r>
            <a:br>
              <a:rPr lang="en-US" smtClean="0"/>
            </a:br>
            <a:r>
              <a:rPr lang="en-US" smtClean="0"/>
              <a:t>Action Required?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86000"/>
            <a:ext cx="7772400" cy="4114800"/>
          </a:xfrm>
        </p:spPr>
        <p:txBody>
          <a:bodyPr/>
          <a:lstStyle/>
          <a:p>
            <a:r>
              <a:rPr lang="en-US" smtClean="0"/>
              <a:t>Use a Chart with the Mean and 3-sigma Limits (Control Limits) Representing the Process Under Control</a:t>
            </a:r>
          </a:p>
          <a:p>
            <a:r>
              <a:rPr lang="en-US" smtClean="0"/>
              <a:t>Train the Operator to Maintain the Chart</a:t>
            </a:r>
          </a:p>
          <a:p>
            <a:r>
              <a:rPr lang="en-US" smtClean="0"/>
              <a:t>Train the Operator to Interpret the Chart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Example: Run Chart</a:t>
            </a:r>
          </a:p>
        </p:txBody>
      </p:sp>
      <p:graphicFrame>
        <p:nvGraphicFramePr>
          <p:cNvPr id="16386" name="Object 3"/>
          <p:cNvGraphicFramePr>
            <a:graphicFrameLocks noGrp="1" noChangeAspect="1"/>
          </p:cNvGraphicFramePr>
          <p:nvPr>
            <p:ph type="chart" idx="1"/>
          </p:nvPr>
        </p:nvGraphicFramePr>
        <p:xfrm>
          <a:off x="1295400" y="1600200"/>
          <a:ext cx="6618288" cy="4849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9" name="Worksheet" r:id="rId5" imgW="9525361" imgH="6982066" progId="Excel.Sheet.8">
                  <p:embed/>
                </p:oleObj>
              </mc:Choice>
              <mc:Fallback>
                <p:oleObj name="Worksheet" r:id="rId5" imgW="9525361" imgH="6982066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600200"/>
                        <a:ext cx="6618288" cy="4849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When is Corrective </a:t>
            </a:r>
            <a:br>
              <a:rPr lang="en-US" smtClean="0"/>
            </a:br>
            <a:r>
              <a:rPr lang="en-US" smtClean="0"/>
              <a:t>Action Required?</a:t>
            </a:r>
          </a:p>
        </p:txBody>
      </p:sp>
      <p:sp>
        <p:nvSpPr>
          <p:cNvPr id="73731" name="Text Box 3"/>
          <p:cNvSpPr txBox="1">
            <a:spLocks noChangeArrowheads="1"/>
          </p:cNvSpPr>
          <p:nvPr/>
        </p:nvSpPr>
        <p:spPr bwMode="auto">
          <a:xfrm>
            <a:off x="914400" y="2057400"/>
            <a:ext cx="7696200" cy="461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/>
              <a:t>Here are four indications that a process is “out of control”. If any one of these things happens, you should stop the machine and call a quality engineer: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Tx/>
              <a:buChar char="•"/>
            </a:pPr>
            <a:r>
              <a:rPr lang="en-US"/>
              <a:t>One point falls outside the control limits.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Tx/>
              <a:buChar char="•"/>
            </a:pPr>
            <a:r>
              <a:rPr lang="en-US"/>
              <a:t>Seven points in a row all on one side of the center line.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Tx/>
              <a:buChar char="•"/>
            </a:pPr>
            <a:r>
              <a:rPr lang="en-US"/>
              <a:t>A run of seven points in a row going up, or a run of seven points in a row going down.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Tx/>
              <a:buChar char="•"/>
            </a:pPr>
            <a:r>
              <a:rPr lang="en-US"/>
              <a:t>Cycles or other non-random patterns.</a:t>
            </a:r>
          </a:p>
          <a:p>
            <a:pPr>
              <a:spcBef>
                <a:spcPct val="50000"/>
              </a:spcBef>
            </a:pPr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Example: Run Chart</a:t>
            </a:r>
          </a:p>
        </p:txBody>
      </p:sp>
      <p:graphicFrame>
        <p:nvGraphicFramePr>
          <p:cNvPr id="17410" name="Object 3"/>
          <p:cNvGraphicFramePr>
            <a:graphicFrameLocks noGrp="1" noChangeAspect="1"/>
          </p:cNvGraphicFramePr>
          <p:nvPr>
            <p:ph type="chart" idx="1"/>
          </p:nvPr>
        </p:nvGraphicFramePr>
        <p:xfrm>
          <a:off x="1371600" y="1676400"/>
          <a:ext cx="6324600" cy="485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3" name="Worksheet" r:id="rId5" imgW="9573031" imgH="7344137" progId="Excel.Sheet.8">
                  <p:embed/>
                </p:oleObj>
              </mc:Choice>
              <mc:Fallback>
                <p:oleObj name="Worksheet" r:id="rId5" imgW="9573031" imgH="7344137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676400"/>
                        <a:ext cx="6324600" cy="4851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Type I and Type II Errors</a:t>
            </a:r>
          </a:p>
        </p:txBody>
      </p:sp>
      <p:graphicFrame>
        <p:nvGraphicFramePr>
          <p:cNvPr id="18434" name="Object 3"/>
          <p:cNvGraphicFramePr>
            <a:graphicFrameLocks noGrp="1" noChangeAspect="1"/>
          </p:cNvGraphicFramePr>
          <p:nvPr>
            <p:ph type="tbl" idx="1"/>
          </p:nvPr>
        </p:nvGraphicFramePr>
        <p:xfrm>
          <a:off x="-36513" y="2746375"/>
          <a:ext cx="9177338" cy="463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7" name="Document" r:id="rId5" imgW="8732520" imgH="4413600" progId="Word.Document.8">
                  <p:embed/>
                </p:oleObj>
              </mc:Choice>
              <mc:Fallback>
                <p:oleObj name="Document" r:id="rId5" imgW="8732520" imgH="4413600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36513" y="2746375"/>
                        <a:ext cx="9177338" cy="4638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When is Corrective Action Required?</a:t>
            </a:r>
          </a:p>
        </p:txBody>
      </p:sp>
      <p:sp>
        <p:nvSpPr>
          <p:cNvPr id="74755" name="Text Box 3"/>
          <p:cNvSpPr txBox="1">
            <a:spLocks noChangeArrowheads="1"/>
          </p:cNvSpPr>
          <p:nvPr/>
        </p:nvSpPr>
        <p:spPr bwMode="auto">
          <a:xfrm>
            <a:off x="990600" y="1752600"/>
            <a:ext cx="7696200" cy="403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/>
              <a:t>One point falls outside the control limits.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Tx/>
              <a:buChar char="•"/>
            </a:pPr>
            <a:r>
              <a:rPr lang="en-US"/>
              <a:t>0.27% chance of Type I Error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/>
              <a:t>Seven points in a row all on one side of the center line.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Tx/>
              <a:buChar char="•"/>
            </a:pPr>
            <a:r>
              <a:rPr lang="en-US"/>
              <a:t>0.78% chance of Type I Error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/>
              <a:t>A run of seven points in a row going up, or a run of seven points in a row going down.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Tx/>
              <a:buChar char="•"/>
            </a:pPr>
            <a:r>
              <a:rPr lang="en-US"/>
              <a:t>0.78% chance of Type I Error</a:t>
            </a:r>
          </a:p>
          <a:p>
            <a:pPr>
              <a:spcBef>
                <a:spcPct val="50000"/>
              </a:spcBef>
            </a:pPr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Basic Types of Control Charts</a:t>
            </a:r>
          </a:p>
        </p:txBody>
      </p:sp>
      <p:sp>
        <p:nvSpPr>
          <p:cNvPr id="75779" name="Text Box 3"/>
          <p:cNvSpPr txBox="1">
            <a:spLocks noChangeArrowheads="1"/>
          </p:cNvSpPr>
          <p:nvPr/>
        </p:nvSpPr>
        <p:spPr bwMode="auto">
          <a:xfrm>
            <a:off x="914400" y="1828800"/>
            <a:ext cx="7696200" cy="454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68275" indent="-168275">
              <a:spcBef>
                <a:spcPts val="600"/>
              </a:spcBef>
              <a:spcAft>
                <a:spcPts val="600"/>
              </a:spcAft>
            </a:pPr>
            <a:r>
              <a:rPr lang="en-US"/>
              <a:t>Attributes (“Go – No Go” data)</a:t>
            </a:r>
          </a:p>
          <a:p>
            <a:pPr marL="168275" indent="-168275">
              <a:spcBef>
                <a:spcPts val="600"/>
              </a:spcBef>
              <a:spcAft>
                <a:spcPts val="600"/>
              </a:spcAft>
              <a:buFontTx/>
              <a:buChar char="•"/>
            </a:pPr>
            <a:r>
              <a:rPr lang="en-US" sz="2000"/>
              <a:t>A simple yes-or-no issue, such as “defective or not” </a:t>
            </a:r>
          </a:p>
          <a:p>
            <a:pPr marL="168275" indent="-168275">
              <a:spcBef>
                <a:spcPts val="600"/>
              </a:spcBef>
              <a:spcAft>
                <a:spcPts val="600"/>
              </a:spcAft>
              <a:buFontTx/>
              <a:buChar char="•"/>
            </a:pPr>
            <a:r>
              <a:rPr lang="en-US" sz="2000"/>
              <a:t>Data typically are “proportion defective”</a:t>
            </a:r>
          </a:p>
          <a:p>
            <a:pPr marL="168275" indent="-168275">
              <a:spcBef>
                <a:spcPts val="600"/>
              </a:spcBef>
              <a:spcAft>
                <a:spcPts val="600"/>
              </a:spcAft>
              <a:buFontTx/>
              <a:buChar char="•"/>
            </a:pPr>
            <a:r>
              <a:rPr lang="en-US" sz="2000" i="1"/>
              <a:t>p</a:t>
            </a:r>
            <a:r>
              <a:rPr lang="en-US" sz="2000"/>
              <a:t>-chart</a:t>
            </a:r>
          </a:p>
          <a:p>
            <a:pPr marL="168275" indent="-168275">
              <a:spcBef>
                <a:spcPts val="600"/>
              </a:spcBef>
              <a:spcAft>
                <a:spcPts val="600"/>
              </a:spcAft>
            </a:pPr>
            <a:r>
              <a:rPr lang="en-US"/>
              <a:t>Variables (Continuous data)</a:t>
            </a:r>
          </a:p>
          <a:p>
            <a:pPr marL="168275" indent="-168275">
              <a:spcBef>
                <a:spcPts val="600"/>
              </a:spcBef>
              <a:spcAft>
                <a:spcPts val="600"/>
              </a:spcAft>
              <a:buFontTx/>
              <a:buChar char="•"/>
            </a:pPr>
            <a:r>
              <a:rPr lang="en-US" sz="2000"/>
              <a:t>Physical measurements such as dimensions, weight, electrical properties, etc.</a:t>
            </a:r>
          </a:p>
          <a:p>
            <a:pPr marL="168275" indent="-168275">
              <a:spcBef>
                <a:spcPts val="600"/>
              </a:spcBef>
              <a:spcAft>
                <a:spcPts val="600"/>
              </a:spcAft>
              <a:buFontTx/>
              <a:buChar char="•"/>
            </a:pPr>
            <a:r>
              <a:rPr lang="en-US" sz="2000"/>
              <a:t>Data are typically sample means and standard deviations</a:t>
            </a:r>
          </a:p>
          <a:p>
            <a:pPr marL="168275" indent="-168275">
              <a:spcBef>
                <a:spcPts val="600"/>
              </a:spcBef>
              <a:spcAft>
                <a:spcPts val="600"/>
              </a:spcAft>
              <a:buFontTx/>
              <a:buChar char="•"/>
            </a:pPr>
            <a:r>
              <a:rPr lang="en-US" sz="2000" i="1"/>
              <a:t>X</a:t>
            </a:r>
            <a:r>
              <a:rPr lang="en-US" sz="2000"/>
              <a:t>-bar and </a:t>
            </a:r>
            <a:r>
              <a:rPr lang="en-US" sz="2000" i="1"/>
              <a:t>R</a:t>
            </a:r>
            <a:r>
              <a:rPr lang="en-US" sz="2000"/>
              <a:t> chart</a:t>
            </a:r>
          </a:p>
          <a:p>
            <a:pPr marL="168275" indent="-168275">
              <a:spcBef>
                <a:spcPts val="600"/>
              </a:spcBef>
              <a:spcAft>
                <a:spcPts val="600"/>
              </a:spcAft>
            </a:pPr>
            <a:endParaRPr 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Statistical Symbols (Attributes)</a:t>
            </a:r>
          </a:p>
        </p:txBody>
      </p:sp>
      <p:pic>
        <p:nvPicPr>
          <p:cNvPr id="76803" name="Picture 8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-76200" y="1752600"/>
            <a:ext cx="10440988" cy="3671888"/>
          </a:xfrm>
          <a:noFill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i="1" smtClean="0"/>
              <a:t>p</a:t>
            </a:r>
            <a:r>
              <a:rPr lang="en-US" smtClean="0"/>
              <a:t>-chart Example</a:t>
            </a:r>
          </a:p>
        </p:txBody>
      </p:sp>
      <p:sp>
        <p:nvSpPr>
          <p:cNvPr id="19461" name="Rectangle 8"/>
          <p:cNvSpPr>
            <a:spLocks noChangeArrowheads="1"/>
          </p:cNvSpPr>
          <p:nvPr/>
        </p:nvSpPr>
        <p:spPr bwMode="auto">
          <a:xfrm>
            <a:off x="0" y="32115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9458" name="Object 7"/>
          <p:cNvGraphicFramePr>
            <a:graphicFrameLocks noChangeAspect="1"/>
          </p:cNvGraphicFramePr>
          <p:nvPr/>
        </p:nvGraphicFramePr>
        <p:xfrm>
          <a:off x="1600200" y="2209800"/>
          <a:ext cx="4953000" cy="830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4" name="Equation" r:id="rId4" imgW="2590800" imgH="431800" progId="Equation.3">
                  <p:embed/>
                </p:oleObj>
              </mc:Choice>
              <mc:Fallback>
                <p:oleObj name="Equation" r:id="rId4" imgW="2590800" imgH="4318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2209800"/>
                        <a:ext cx="4953000" cy="830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2" name="Rectangle 10"/>
          <p:cNvSpPr>
            <a:spLocks noChangeArrowheads="1"/>
          </p:cNvSpPr>
          <p:nvPr/>
        </p:nvSpPr>
        <p:spPr bwMode="auto">
          <a:xfrm>
            <a:off x="0" y="32734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9463" name="Rectangle 12"/>
          <p:cNvSpPr>
            <a:spLocks noChangeArrowheads="1"/>
          </p:cNvSpPr>
          <p:nvPr/>
        </p:nvSpPr>
        <p:spPr bwMode="auto">
          <a:xfrm>
            <a:off x="0" y="33035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9464" name="Rectangle 14"/>
          <p:cNvSpPr>
            <a:spLocks noChangeArrowheads="1"/>
          </p:cNvSpPr>
          <p:nvPr/>
        </p:nvSpPr>
        <p:spPr bwMode="auto">
          <a:xfrm>
            <a:off x="0" y="33035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9465" name="Rectangle 16"/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9466" name="Rectangle 18"/>
          <p:cNvSpPr>
            <a:spLocks noChangeArrowheads="1"/>
          </p:cNvSpPr>
          <p:nvPr/>
        </p:nvSpPr>
        <p:spPr bwMode="auto">
          <a:xfrm>
            <a:off x="0" y="32115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9459" name="Object 17"/>
          <p:cNvGraphicFramePr>
            <a:graphicFrameLocks noChangeAspect="1"/>
          </p:cNvGraphicFramePr>
          <p:nvPr/>
        </p:nvGraphicFramePr>
        <p:xfrm>
          <a:off x="1600200" y="3733800"/>
          <a:ext cx="5562600" cy="83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5" name="Equation" r:id="rId6" imgW="2882880" imgH="431640" progId="Equation.3">
                  <p:embed/>
                </p:oleObj>
              </mc:Choice>
              <mc:Fallback>
                <p:oleObj name="Equation" r:id="rId6" imgW="2882880" imgH="43164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3733800"/>
                        <a:ext cx="5562600" cy="839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i="1" smtClean="0"/>
              <a:t>p</a:t>
            </a:r>
            <a:r>
              <a:rPr lang="en-US" smtClean="0"/>
              <a:t>-chart Example</a:t>
            </a:r>
          </a:p>
        </p:txBody>
      </p:sp>
      <p:sp>
        <p:nvSpPr>
          <p:cNvPr id="20486" name="Rectangle 3"/>
          <p:cNvSpPr>
            <a:spLocks noChangeArrowheads="1"/>
          </p:cNvSpPr>
          <p:nvPr/>
        </p:nvSpPr>
        <p:spPr bwMode="auto">
          <a:xfrm>
            <a:off x="0" y="32115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0487" name="Rectangle 5"/>
          <p:cNvSpPr>
            <a:spLocks noChangeArrowheads="1"/>
          </p:cNvSpPr>
          <p:nvPr/>
        </p:nvSpPr>
        <p:spPr bwMode="auto">
          <a:xfrm>
            <a:off x="0" y="32734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0488" name="Rectangle 6"/>
          <p:cNvSpPr>
            <a:spLocks noChangeArrowheads="1"/>
          </p:cNvSpPr>
          <p:nvPr/>
        </p:nvSpPr>
        <p:spPr bwMode="auto">
          <a:xfrm>
            <a:off x="0" y="33035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0489" name="Rectangle 7"/>
          <p:cNvSpPr>
            <a:spLocks noChangeArrowheads="1"/>
          </p:cNvSpPr>
          <p:nvPr/>
        </p:nvSpPr>
        <p:spPr bwMode="auto">
          <a:xfrm>
            <a:off x="0" y="33035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0490" name="Rectangle 8"/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0491" name="Rectangle 9"/>
          <p:cNvSpPr>
            <a:spLocks noChangeArrowheads="1"/>
          </p:cNvSpPr>
          <p:nvPr/>
        </p:nvSpPr>
        <p:spPr bwMode="auto">
          <a:xfrm>
            <a:off x="0" y="32115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0492" name="Rectangle 12"/>
          <p:cNvSpPr>
            <a:spLocks noChangeArrowheads="1"/>
          </p:cNvSpPr>
          <p:nvPr/>
        </p:nvSpPr>
        <p:spPr bwMode="auto">
          <a:xfrm>
            <a:off x="0" y="31892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0482" name="Object 11"/>
          <p:cNvGraphicFramePr>
            <a:graphicFrameLocks noChangeAspect="1"/>
          </p:cNvGraphicFramePr>
          <p:nvPr/>
        </p:nvGraphicFramePr>
        <p:xfrm>
          <a:off x="2971800" y="1898650"/>
          <a:ext cx="1981200" cy="1038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1" name="Equation" r:id="rId4" imgW="914400" imgH="482600" progId="Equation.3">
                  <p:embed/>
                </p:oleObj>
              </mc:Choice>
              <mc:Fallback>
                <p:oleObj name="Equation" r:id="rId4" imgW="914400" imgH="4826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1898650"/>
                        <a:ext cx="1981200" cy="1038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93" name="Rectangle 14"/>
          <p:cNvSpPr>
            <a:spLocks noChangeArrowheads="1"/>
          </p:cNvSpPr>
          <p:nvPr/>
        </p:nvSpPr>
        <p:spPr bwMode="auto">
          <a:xfrm>
            <a:off x="0" y="32877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0483" name="Object 13"/>
          <p:cNvGraphicFramePr>
            <a:graphicFrameLocks noChangeAspect="1"/>
          </p:cNvGraphicFramePr>
          <p:nvPr/>
        </p:nvGraphicFramePr>
        <p:xfrm>
          <a:off x="2819400" y="3429000"/>
          <a:ext cx="205740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2" name="Equation" r:id="rId6" imgW="901309" imgH="279279" progId="Equation.3">
                  <p:embed/>
                </p:oleObj>
              </mc:Choice>
              <mc:Fallback>
                <p:oleObj name="Equation" r:id="rId6" imgW="901309" imgH="279279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3429000"/>
                        <a:ext cx="2057400" cy="647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94" name="Rectangle 16"/>
          <p:cNvSpPr>
            <a:spLocks noChangeArrowheads="1"/>
          </p:cNvSpPr>
          <p:nvPr/>
        </p:nvSpPr>
        <p:spPr bwMode="auto">
          <a:xfrm>
            <a:off x="0" y="32877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0484" name="Object 15"/>
          <p:cNvGraphicFramePr>
            <a:graphicFrameLocks noChangeAspect="1"/>
          </p:cNvGraphicFramePr>
          <p:nvPr/>
        </p:nvGraphicFramePr>
        <p:xfrm>
          <a:off x="2819400" y="4572000"/>
          <a:ext cx="2133600" cy="68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3" name="Equation" r:id="rId8" imgW="876300" imgH="279400" progId="Equation.3">
                  <p:embed/>
                </p:oleObj>
              </mc:Choice>
              <mc:Fallback>
                <p:oleObj name="Equation" r:id="rId8" imgW="876300" imgH="2794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4572000"/>
                        <a:ext cx="2133600" cy="687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142"/>
          <p:cNvPicPr>
            <a:picLocks noGrp="1" noChangeAspect="1" noChangeArrowheads="1"/>
          </p:cNvPicPr>
          <p:nvPr>
            <p:ph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-533400" y="838200"/>
            <a:ext cx="10134600" cy="4948238"/>
          </a:xfrm>
          <a:noFill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5"/>
          <p:cNvPicPr>
            <a:picLocks noGrp="1" noChangeAspect="1" noChangeArrowheads="1"/>
          </p:cNvPicPr>
          <p:nvPr>
            <p:ph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890588" y="939800"/>
            <a:ext cx="7415212" cy="3913188"/>
          </a:xfrm>
          <a:noFill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ext Box 392"/>
          <p:cNvSpPr txBox="1">
            <a:spLocks noChangeArrowheads="1"/>
          </p:cNvSpPr>
          <p:nvPr/>
        </p:nvSpPr>
        <p:spPr bwMode="auto">
          <a:xfrm>
            <a:off x="974725" y="5715000"/>
            <a:ext cx="7146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Note: If the LCL is negative, we round it up to zero.</a:t>
            </a:r>
          </a:p>
        </p:txBody>
      </p:sp>
      <p:pic>
        <p:nvPicPr>
          <p:cNvPr id="79875" name="Picture 394"/>
          <p:cNvPicPr>
            <a:picLocks noGrp="1" noChangeAspect="1" noChangeArrowheads="1"/>
          </p:cNvPicPr>
          <p:nvPr>
            <p:ph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990600" y="546100"/>
            <a:ext cx="7172325" cy="4787900"/>
          </a:xfrm>
          <a:noFill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/>
          <p:cNvPicPr>
            <a:picLocks noGrp="1" noChangeAspect="1" noChangeArrowheads="1"/>
          </p:cNvPicPr>
          <p:nvPr>
            <p:ph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81000" y="736600"/>
            <a:ext cx="8382000" cy="5664200"/>
          </a:xfrm>
          <a:noFill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Statistical Symbols (Variables)</a:t>
            </a:r>
          </a:p>
        </p:txBody>
      </p:sp>
      <p:graphicFrame>
        <p:nvGraphicFramePr>
          <p:cNvPr id="21506" name="Object 3"/>
          <p:cNvGraphicFramePr>
            <a:graphicFrameLocks noGrp="1" noChangeAspect="1"/>
          </p:cNvGraphicFramePr>
          <p:nvPr>
            <p:ph type="tbl" idx="1"/>
          </p:nvPr>
        </p:nvGraphicFramePr>
        <p:xfrm>
          <a:off x="1219200" y="1905000"/>
          <a:ext cx="7620000" cy="386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9" name="Document" r:id="rId5" imgW="7759080" imgH="3943440" progId="Word.Document.8">
                  <p:embed/>
                </p:oleObj>
              </mc:Choice>
              <mc:Fallback>
                <p:oleObj name="Document" r:id="rId5" imgW="7759080" imgH="3943440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905000"/>
                        <a:ext cx="7620000" cy="3860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i="1" smtClean="0"/>
              <a:t>X</a:t>
            </a:r>
            <a:r>
              <a:rPr lang="en-US" smtClean="0"/>
              <a:t>-bar, </a:t>
            </a:r>
            <a:r>
              <a:rPr lang="en-US" i="1" smtClean="0"/>
              <a:t>R</a:t>
            </a:r>
            <a:r>
              <a:rPr lang="en-US" smtClean="0"/>
              <a:t> chart Example</a:t>
            </a:r>
          </a:p>
        </p:txBody>
      </p:sp>
      <p:pic>
        <p:nvPicPr>
          <p:cNvPr id="819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-2057400" y="2362200"/>
            <a:ext cx="13336588" cy="2938463"/>
          </a:xfrm>
          <a:noFill/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/>
          <p:cNvPicPr>
            <a:picLocks noGrp="1" noChangeAspect="1" noChangeArrowheads="1"/>
          </p:cNvPicPr>
          <p:nvPr>
            <p:ph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-533400" y="1257300"/>
            <a:ext cx="10058400" cy="4762500"/>
          </a:xfrm>
          <a:noFill/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ext Box 4"/>
          <p:cNvSpPr txBox="1">
            <a:spLocks noChangeArrowheads="1"/>
          </p:cNvSpPr>
          <p:nvPr/>
        </p:nvSpPr>
        <p:spPr bwMode="auto">
          <a:xfrm>
            <a:off x="1279525" y="5638800"/>
            <a:ext cx="28527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From Exhibit TN7.7</a:t>
            </a:r>
          </a:p>
        </p:txBody>
      </p:sp>
      <p:pic>
        <p:nvPicPr>
          <p:cNvPr id="83971" name="Picture 6"/>
          <p:cNvPicPr>
            <a:picLocks noGrp="1" noChangeAspect="1" noChangeArrowheads="1"/>
          </p:cNvPicPr>
          <p:nvPr>
            <p:ph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-1830388" y="912813"/>
            <a:ext cx="12803188" cy="4344987"/>
          </a:xfrm>
          <a:noFill/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/>
          <p:cNvPicPr>
            <a:picLocks noGrp="1" noChangeAspect="1" noChangeArrowheads="1"/>
          </p:cNvPicPr>
          <p:nvPr>
            <p:ph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33388" y="1585913"/>
            <a:ext cx="8253412" cy="3187700"/>
          </a:xfrm>
          <a:noFill/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/>
          <p:cNvPicPr>
            <a:picLocks noGrp="1" noChangeAspect="1" noChangeArrowheads="1"/>
          </p:cNvPicPr>
          <p:nvPr>
            <p:ph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81000" y="1143000"/>
            <a:ext cx="8458200" cy="2871788"/>
          </a:xfrm>
          <a:noFill/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/>
          <p:cNvPicPr>
            <a:picLocks noGrp="1" noChangeAspect="1" noChangeArrowheads="1"/>
          </p:cNvPicPr>
          <p:nvPr>
            <p:ph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81000" y="774700"/>
            <a:ext cx="8458200" cy="4768850"/>
          </a:xfrm>
          <a:noFill/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X-bar Chart</a:t>
            </a:r>
          </a:p>
        </p:txBody>
      </p:sp>
      <p:pic>
        <p:nvPicPr>
          <p:cNvPr id="88067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09600" y="1671638"/>
            <a:ext cx="7772400" cy="4500562"/>
          </a:xfrm>
          <a:noFill/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i="1" smtClean="0"/>
              <a:t>R</a:t>
            </a:r>
            <a:r>
              <a:rPr lang="en-US" smtClean="0"/>
              <a:t> chart</a:t>
            </a:r>
          </a:p>
        </p:txBody>
      </p:sp>
      <p:pic>
        <p:nvPicPr>
          <p:cNvPr id="89091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09600" y="1671638"/>
            <a:ext cx="7772400" cy="4500562"/>
          </a:xfrm>
          <a:noFill/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Interpretation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smtClean="0"/>
              <a:t>Does any point fall outside the control limits?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smtClean="0"/>
              <a:t>Are there seven points in a row all on one side of the center line?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smtClean="0"/>
              <a:t>Is there a run of seven points in a row going up, or a run of seven points in a row going down?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smtClean="0"/>
              <a:t>Are there cycles or other non-random patterns?</a:t>
            </a:r>
          </a:p>
          <a:p>
            <a:endParaRPr lang="en-US" smtClean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ext Box 3"/>
          <p:cNvSpPr txBox="1">
            <a:spLocks noChangeArrowheads="1"/>
          </p:cNvSpPr>
          <p:nvPr/>
        </p:nvSpPr>
        <p:spPr bwMode="auto">
          <a:xfrm>
            <a:off x="609600" y="1905000"/>
            <a:ext cx="7924800" cy="4113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/>
              <a:t>A Process in which the Specification Limits are Six Standard Deviations above and below the Process Mean</a:t>
            </a:r>
          </a:p>
          <a:p>
            <a:pPr>
              <a:spcBef>
                <a:spcPct val="50000"/>
              </a:spcBef>
            </a:pPr>
            <a:r>
              <a:rPr lang="en-US" sz="3200"/>
              <a:t>Two Approaches: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/>
              <a:t>Move the Specification Limits Farther Apart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/>
              <a:t>Reduce the Standard Deviation</a:t>
            </a:r>
            <a:endParaRPr lang="en-US" sz="3200"/>
          </a:p>
          <a:p>
            <a:pPr>
              <a:spcBef>
                <a:spcPct val="50000"/>
              </a:spcBef>
            </a:pPr>
            <a:endParaRPr lang="en-US" sz="3200"/>
          </a:p>
        </p:txBody>
      </p:sp>
      <p:sp>
        <p:nvSpPr>
          <p:cNvPr id="91139" name="Rectangle 4"/>
          <p:cNvSpPr>
            <a:spLocks noChangeArrowheads="1"/>
          </p:cNvSpPr>
          <p:nvPr/>
        </p:nvSpPr>
        <p:spPr bwMode="auto">
          <a:xfrm>
            <a:off x="838200" y="5334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4000">
                <a:solidFill>
                  <a:schemeClr val="tx2"/>
                </a:solidFill>
              </a:rPr>
              <a:t>Six Sigma Defined (Low-Level)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Approach #1</a:t>
            </a:r>
          </a:p>
        </p:txBody>
      </p:sp>
      <p:sp>
        <p:nvSpPr>
          <p:cNvPr id="92163" name="Text Box 3"/>
          <p:cNvSpPr txBox="1">
            <a:spLocks noChangeArrowheads="1"/>
          </p:cNvSpPr>
          <p:nvPr/>
        </p:nvSpPr>
        <p:spPr bwMode="auto">
          <a:xfrm>
            <a:off x="609600" y="2667000"/>
            <a:ext cx="7924800" cy="173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/>
              <a:t>Ask the Customer to Move the Specification Limits Farther Apart.</a:t>
            </a:r>
          </a:p>
          <a:p>
            <a:pPr>
              <a:spcBef>
                <a:spcPct val="50000"/>
              </a:spcBef>
            </a:pPr>
            <a:endParaRPr lang="en-US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30" name="Object 2"/>
          <p:cNvGraphicFramePr>
            <a:graphicFrameLocks noChangeAspect="1"/>
          </p:cNvGraphicFramePr>
          <p:nvPr/>
        </p:nvGraphicFramePr>
        <p:xfrm>
          <a:off x="0" y="69850"/>
          <a:ext cx="9144000" cy="671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3" name="Worksheet" r:id="rId5" imgW="4382042" imgH="3219932" progId="Excel.Sheet.8">
                  <p:embed/>
                </p:oleObj>
              </mc:Choice>
              <mc:Fallback>
                <p:oleObj name="Worksheet" r:id="rId5" imgW="4382042" imgH="3219932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69850"/>
                        <a:ext cx="9144000" cy="6716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0" y="69850"/>
          <a:ext cx="9144000" cy="671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7" name="Worksheet" r:id="rId5" imgW="4382042" imgH="3219932" progId="Excel.Sheet.8">
                  <p:embed/>
                </p:oleObj>
              </mc:Choice>
              <mc:Fallback>
                <p:oleObj name="Worksheet" r:id="rId5" imgW="4382042" imgH="3219932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69850"/>
                        <a:ext cx="9144000" cy="6716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578" name="Object 2"/>
          <p:cNvGraphicFramePr>
            <a:graphicFrameLocks noChangeAspect="1"/>
          </p:cNvGraphicFramePr>
          <p:nvPr/>
        </p:nvGraphicFramePr>
        <p:xfrm>
          <a:off x="0" y="69850"/>
          <a:ext cx="9144000" cy="671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1" name="Worksheet" r:id="rId5" imgW="4382042" imgH="3219932" progId="Excel.Sheet.8">
                  <p:embed/>
                </p:oleObj>
              </mc:Choice>
              <mc:Fallback>
                <p:oleObj name="Worksheet" r:id="rId5" imgW="4382042" imgH="3219932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69850"/>
                        <a:ext cx="9144000" cy="6716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0" y="69850"/>
          <a:ext cx="9144000" cy="671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5" name="Worksheet" r:id="rId5" imgW="4382042" imgH="3219932" progId="Excel.Sheet.8">
                  <p:embed/>
                </p:oleObj>
              </mc:Choice>
              <mc:Fallback>
                <p:oleObj name="Worksheet" r:id="rId5" imgW="4382042" imgH="3219932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69850"/>
                        <a:ext cx="9144000" cy="6716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626" name="Object 2"/>
          <p:cNvGraphicFramePr>
            <a:graphicFrameLocks noChangeAspect="1"/>
          </p:cNvGraphicFramePr>
          <p:nvPr/>
        </p:nvGraphicFramePr>
        <p:xfrm>
          <a:off x="0" y="69850"/>
          <a:ext cx="9144000" cy="671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9" name="Worksheet" r:id="rId5" imgW="4382042" imgH="3219932" progId="Excel.Sheet.8">
                  <p:embed/>
                </p:oleObj>
              </mc:Choice>
              <mc:Fallback>
                <p:oleObj name="Worksheet" r:id="rId5" imgW="4382042" imgH="3219932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69850"/>
                        <a:ext cx="9144000" cy="6716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Approach #2</a:t>
            </a:r>
          </a:p>
        </p:txBody>
      </p:sp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609600" y="2895600"/>
            <a:ext cx="792480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/>
              <a:t>Reduce the Standard Deviation.</a:t>
            </a:r>
          </a:p>
          <a:p>
            <a:pPr>
              <a:spcBef>
                <a:spcPct val="50000"/>
              </a:spcBef>
            </a:pPr>
            <a:endParaRPr lang="en-US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50" name="Object 2"/>
          <p:cNvGraphicFramePr>
            <a:graphicFrameLocks noChangeAspect="1"/>
          </p:cNvGraphicFramePr>
          <p:nvPr/>
        </p:nvGraphicFramePr>
        <p:xfrm>
          <a:off x="0" y="69850"/>
          <a:ext cx="9144000" cy="671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3" name="Worksheet" r:id="rId5" imgW="4382042" imgH="3219932" progId="Excel.Sheet.8">
                  <p:embed/>
                </p:oleObj>
              </mc:Choice>
              <mc:Fallback>
                <p:oleObj name="Worksheet" r:id="rId5" imgW="4382042" imgH="3219932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69850"/>
                        <a:ext cx="9144000" cy="6716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74" name="Object 2"/>
          <p:cNvGraphicFramePr>
            <a:graphicFrameLocks noChangeAspect="1"/>
          </p:cNvGraphicFramePr>
          <p:nvPr/>
        </p:nvGraphicFramePr>
        <p:xfrm>
          <a:off x="0" y="69850"/>
          <a:ext cx="9144000" cy="671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7" name="Worksheet" r:id="rId5" imgW="4382042" imgH="3219932" progId="Excel.Sheet.8">
                  <p:embed/>
                </p:oleObj>
              </mc:Choice>
              <mc:Fallback>
                <p:oleObj name="Worksheet" r:id="rId5" imgW="4382042" imgH="3219932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69850"/>
                        <a:ext cx="9144000" cy="6716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698" name="Object 2"/>
          <p:cNvGraphicFramePr>
            <a:graphicFrameLocks noChangeAspect="1"/>
          </p:cNvGraphicFramePr>
          <p:nvPr/>
        </p:nvGraphicFramePr>
        <p:xfrm>
          <a:off x="0" y="71438"/>
          <a:ext cx="9144000" cy="6716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1" name="Worksheet" r:id="rId5" imgW="4382042" imgH="3219932" progId="Excel.Sheet.8">
                  <p:embed/>
                </p:oleObj>
              </mc:Choice>
              <mc:Fallback>
                <p:oleObj name="Worksheet" r:id="rId5" imgW="4382042" imgH="3219932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71438"/>
                        <a:ext cx="9144000" cy="6716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22" name="Object 2"/>
          <p:cNvGraphicFramePr>
            <a:graphicFrameLocks noChangeAspect="1"/>
          </p:cNvGraphicFramePr>
          <p:nvPr/>
        </p:nvGraphicFramePr>
        <p:xfrm>
          <a:off x="0" y="69850"/>
          <a:ext cx="9144000" cy="671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5" name="Worksheet" r:id="rId5" imgW="4382042" imgH="3219932" progId="Excel.Sheet.8">
                  <p:embed/>
                </p:oleObj>
              </mc:Choice>
              <mc:Fallback>
                <p:oleObj name="Worksheet" r:id="rId5" imgW="4382042" imgH="3219932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69850"/>
                        <a:ext cx="9144000" cy="6716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746" name="Object 2"/>
          <p:cNvGraphicFramePr>
            <a:graphicFrameLocks noChangeAspect="1"/>
          </p:cNvGraphicFramePr>
          <p:nvPr/>
        </p:nvGraphicFramePr>
        <p:xfrm>
          <a:off x="0" y="71438"/>
          <a:ext cx="9144000" cy="6716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9" name="Worksheet" r:id="rId5" imgW="4382042" imgH="3219932" progId="Excel.Sheet.8">
                  <p:embed/>
                </p:oleObj>
              </mc:Choice>
              <mc:Fallback>
                <p:oleObj name="Worksheet" r:id="rId5" imgW="4382042" imgH="3219932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71438"/>
                        <a:ext cx="9144000" cy="6716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Process Drift</a:t>
            </a:r>
          </a:p>
        </p:txBody>
      </p:sp>
      <p:sp>
        <p:nvSpPr>
          <p:cNvPr id="94211" name="Text Box 3"/>
          <p:cNvSpPr txBox="1">
            <a:spLocks noChangeArrowheads="1"/>
          </p:cNvSpPr>
          <p:nvPr/>
        </p:nvSpPr>
        <p:spPr bwMode="auto">
          <a:xfrm>
            <a:off x="1066800" y="1905000"/>
            <a:ext cx="70866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/>
              <a:t>What Happens when the Process Mean Is Not Centered between the Specification Limits?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770" name="Object 2"/>
          <p:cNvGraphicFramePr>
            <a:graphicFrameLocks noChangeAspect="1"/>
          </p:cNvGraphicFramePr>
          <p:nvPr/>
        </p:nvGraphicFramePr>
        <p:xfrm>
          <a:off x="0" y="71438"/>
          <a:ext cx="9144000" cy="6716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3" name="Worksheet" r:id="rId5" imgW="4382042" imgH="3219932" progId="Excel.Sheet.8">
                  <p:embed/>
                </p:oleObj>
              </mc:Choice>
              <mc:Fallback>
                <p:oleObj name="Worksheet" r:id="rId5" imgW="4382042" imgH="3219932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71438"/>
                        <a:ext cx="9144000" cy="6716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794" name="Object 2"/>
          <p:cNvGraphicFramePr>
            <a:graphicFrameLocks noChangeAspect="1"/>
          </p:cNvGraphicFramePr>
          <p:nvPr/>
        </p:nvGraphicFramePr>
        <p:xfrm>
          <a:off x="0" y="71438"/>
          <a:ext cx="9144000" cy="6716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7" name="Worksheet" r:id="rId5" imgW="4382042" imgH="3219932" progId="Excel.Sheet.8">
                  <p:embed/>
                </p:oleObj>
              </mc:Choice>
              <mc:Fallback>
                <p:oleObj name="Worksheet" r:id="rId5" imgW="4382042" imgH="3219932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71438"/>
                        <a:ext cx="9144000" cy="6716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18" name="Object 2"/>
          <p:cNvGraphicFramePr>
            <a:graphicFrameLocks noChangeAspect="1"/>
          </p:cNvGraphicFramePr>
          <p:nvPr/>
        </p:nvGraphicFramePr>
        <p:xfrm>
          <a:off x="0" y="71438"/>
          <a:ext cx="9144000" cy="6716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1" name="Worksheet" r:id="rId5" imgW="4382042" imgH="3219932" progId="Excel.Sheet.8">
                  <p:embed/>
                </p:oleObj>
              </mc:Choice>
              <mc:Fallback>
                <p:oleObj name="Worksheet" r:id="rId5" imgW="4382042" imgH="3219932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71438"/>
                        <a:ext cx="9144000" cy="6716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2" name="Object 2"/>
          <p:cNvGraphicFramePr>
            <a:graphicFrameLocks noChangeAspect="1"/>
          </p:cNvGraphicFramePr>
          <p:nvPr/>
        </p:nvGraphicFramePr>
        <p:xfrm>
          <a:off x="0" y="71438"/>
          <a:ext cx="9144000" cy="6716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5" name="Worksheet" r:id="rId5" imgW="4382042" imgH="3219932" progId="Excel.Sheet.8">
                  <p:embed/>
                </p:oleObj>
              </mc:Choice>
              <mc:Fallback>
                <p:oleObj name="Worksheet" r:id="rId5" imgW="4382042" imgH="3219932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71438"/>
                        <a:ext cx="9144000" cy="6716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Six Sigma: Many Meanings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1981200"/>
            <a:ext cx="6629400" cy="4114800"/>
          </a:xfrm>
        </p:spPr>
        <p:txBody>
          <a:bodyPr/>
          <a:lstStyle/>
          <a:p>
            <a:r>
              <a:rPr lang="en-US" smtClean="0"/>
              <a:t>A Symbol </a:t>
            </a:r>
          </a:p>
          <a:p>
            <a:r>
              <a:rPr lang="en-US" smtClean="0"/>
              <a:t>A Measure </a:t>
            </a:r>
          </a:p>
          <a:p>
            <a:r>
              <a:rPr lang="en-US" smtClean="0"/>
              <a:t>A Benchmark or Goal</a:t>
            </a:r>
          </a:p>
          <a:p>
            <a:r>
              <a:rPr lang="en-US" smtClean="0"/>
              <a:t>A Philosophy</a:t>
            </a:r>
          </a:p>
          <a:p>
            <a:r>
              <a:rPr lang="en-US" smtClean="0"/>
              <a:t>A Method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Six Sigma: A Symbol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47800" y="2286000"/>
            <a:ext cx="6629400" cy="4114800"/>
          </a:xfrm>
        </p:spPr>
        <p:txBody>
          <a:bodyPr/>
          <a:lstStyle/>
          <a:p>
            <a:r>
              <a:rPr lang="en-US" b="1" smtClean="0">
                <a:sym typeface="Symbol" pitchFamily="18" charset="2"/>
              </a:rPr>
              <a:t></a:t>
            </a:r>
            <a:r>
              <a:rPr lang="en-US" smtClean="0">
                <a:sym typeface="Symbol" pitchFamily="18" charset="2"/>
              </a:rPr>
              <a:t> is a Statistical Symbol for Standard Deviation</a:t>
            </a:r>
          </a:p>
          <a:p>
            <a:r>
              <a:rPr lang="en-US" smtClean="0">
                <a:sym typeface="Symbol" pitchFamily="18" charset="2"/>
              </a:rPr>
              <a:t>Standard Deviation is a Measure of Dispersion, Volatility, or Variability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Six Sigma: A Measure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1981200"/>
            <a:ext cx="6629400" cy="4114800"/>
          </a:xfrm>
        </p:spPr>
        <p:txBody>
          <a:bodyPr/>
          <a:lstStyle/>
          <a:p>
            <a:r>
              <a:rPr lang="en-US" smtClean="0"/>
              <a:t>The “Sigma Level” of a process can be used to express its capability — how well it performs with respect to customer requirements.</a:t>
            </a:r>
          </a:p>
          <a:p>
            <a:r>
              <a:rPr lang="en-US" smtClean="0"/>
              <a:t>Percent Defects, C</a:t>
            </a:r>
            <a:r>
              <a:rPr lang="en-US" baseline="-25000" smtClean="0"/>
              <a:t>p</a:t>
            </a:r>
            <a:r>
              <a:rPr lang="en-US" smtClean="0"/>
              <a:t>, C</a:t>
            </a:r>
            <a:r>
              <a:rPr lang="en-US" baseline="-25000" smtClean="0"/>
              <a:t>pk</a:t>
            </a:r>
            <a:r>
              <a:rPr lang="en-US" smtClean="0"/>
              <a:t>, PPM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Six Sigma: A Benchmark or Goal</a:t>
            </a:r>
            <a:endParaRPr lang="en-US" smtClean="0"/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981200"/>
            <a:ext cx="7620000" cy="4114800"/>
          </a:xfrm>
        </p:spPr>
        <p:txBody>
          <a:bodyPr/>
          <a:lstStyle/>
          <a:p>
            <a:r>
              <a:rPr lang="en-US" smtClean="0"/>
              <a:t>The specific value of 6 Sigma (as opposed to 5 or 4 Sigma) is a benchmark for process excellence.</a:t>
            </a:r>
          </a:p>
          <a:p>
            <a:r>
              <a:rPr lang="en-US" smtClean="0"/>
              <a:t>Adopted by leading organizations as a goal for process capability.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Six Sigma: A Philosophy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81200"/>
            <a:ext cx="7162800" cy="4114800"/>
          </a:xfrm>
        </p:spPr>
        <p:txBody>
          <a:bodyPr/>
          <a:lstStyle/>
          <a:p>
            <a:r>
              <a:rPr lang="en-US" smtClean="0"/>
              <a:t>A vision of process performance</a:t>
            </a:r>
          </a:p>
          <a:p>
            <a:r>
              <a:rPr lang="en-US" smtClean="0"/>
              <a:t>Tantamount to “zero defects”</a:t>
            </a:r>
          </a:p>
          <a:p>
            <a:r>
              <a:rPr lang="en-US" smtClean="0"/>
              <a:t>A “Management Mantra”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Six Sigma: A Method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47800" y="2286000"/>
            <a:ext cx="6629400" cy="4114800"/>
          </a:xfrm>
        </p:spPr>
        <p:txBody>
          <a:bodyPr/>
          <a:lstStyle/>
          <a:p>
            <a:r>
              <a:rPr lang="en-US" smtClean="0"/>
              <a:t>Really a Collection of Methods:</a:t>
            </a:r>
          </a:p>
          <a:p>
            <a:pPr lvl="1"/>
            <a:r>
              <a:rPr lang="en-US" smtClean="0"/>
              <a:t>Product/Service Design</a:t>
            </a:r>
          </a:p>
          <a:p>
            <a:pPr lvl="1"/>
            <a:r>
              <a:rPr lang="en-US" smtClean="0"/>
              <a:t>Quality Control</a:t>
            </a:r>
          </a:p>
          <a:p>
            <a:pPr lvl="1"/>
            <a:r>
              <a:rPr lang="en-US" smtClean="0"/>
              <a:t>Quality Improvement</a:t>
            </a:r>
          </a:p>
          <a:p>
            <a:pPr lvl="1"/>
            <a:r>
              <a:rPr lang="en-US" smtClean="0"/>
              <a:t>Strategic Planning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Where Does “3.4 PPM” Come From?</a:t>
            </a:r>
            <a:endParaRPr lang="en-US" smtClean="0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Six Sigma is commonly defined to be equivalent to 3.4 defective parts per million.</a:t>
            </a:r>
          </a:p>
          <a:p>
            <a:r>
              <a:rPr lang="en-US" smtClean="0"/>
              <a:t>Juran says that a Six Sigma process will produce only 0.002 defective parts per million.</a:t>
            </a:r>
          </a:p>
          <a:p>
            <a:r>
              <a:rPr lang="en-US" smtClean="0"/>
              <a:t>What gives?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Normal Curve Probabilities</a:t>
            </a:r>
          </a:p>
        </p:txBody>
      </p:sp>
      <p:graphicFrame>
        <p:nvGraphicFramePr>
          <p:cNvPr id="12290" name="Object 3"/>
          <p:cNvGraphicFramePr>
            <a:graphicFrameLocks noGrp="1" noChangeAspect="1"/>
          </p:cNvGraphicFramePr>
          <p:nvPr>
            <p:ph type="tbl" idx="1"/>
          </p:nvPr>
        </p:nvGraphicFramePr>
        <p:xfrm>
          <a:off x="0" y="2057400"/>
          <a:ext cx="9144000" cy="4564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3" name="Document" r:id="rId5" imgW="4234320" imgH="2112840" progId="Word.Document.8">
                  <p:embed/>
                </p:oleObj>
              </mc:Choice>
              <mc:Fallback>
                <p:oleObj name="Document" r:id="rId5" imgW="4234320" imgH="2112840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057400"/>
                        <a:ext cx="9144000" cy="4564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9050" y="1717675"/>
            <a:ext cx="6483350" cy="242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Process Centered </a:t>
            </a:r>
            <a:br>
              <a:rPr lang="en-US" smtClean="0"/>
            </a:br>
            <a:r>
              <a:rPr lang="en-US" smtClean="0"/>
              <a:t>between Spec Limits</a:t>
            </a:r>
          </a:p>
        </p:txBody>
      </p:sp>
      <p:graphicFrame>
        <p:nvGraphicFramePr>
          <p:cNvPr id="36866" name="Object 3"/>
          <p:cNvGraphicFramePr>
            <a:graphicFrameLocks noGrp="1" noChangeAspect="1"/>
          </p:cNvGraphicFramePr>
          <p:nvPr>
            <p:ph type="tbl" idx="1"/>
          </p:nvPr>
        </p:nvGraphicFramePr>
        <p:xfrm>
          <a:off x="609600" y="2286000"/>
          <a:ext cx="7770813" cy="3514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69" name="Document" r:id="rId5" imgW="5543640" imgH="2507760" progId="Word.Document.8">
                  <p:embed/>
                </p:oleObj>
              </mc:Choice>
              <mc:Fallback>
                <p:oleObj name="Document" r:id="rId5" imgW="5543640" imgH="2507760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286000"/>
                        <a:ext cx="7770813" cy="3514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Process Shifted by 1.5 Standard Deviations</a:t>
            </a:r>
          </a:p>
        </p:txBody>
      </p:sp>
      <p:graphicFrame>
        <p:nvGraphicFramePr>
          <p:cNvPr id="37890" name="Object 3"/>
          <p:cNvGraphicFramePr>
            <a:graphicFrameLocks noGrp="1" noChangeAspect="1"/>
          </p:cNvGraphicFramePr>
          <p:nvPr>
            <p:ph type="tbl" idx="1"/>
          </p:nvPr>
        </p:nvGraphicFramePr>
        <p:xfrm>
          <a:off x="609600" y="2286000"/>
          <a:ext cx="7770813" cy="3309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3" name="Document" r:id="rId5" imgW="5543640" imgH="2362320" progId="Word.Document.8">
                  <p:embed/>
                </p:oleObj>
              </mc:Choice>
              <mc:Fallback>
                <p:oleObj name="Document" r:id="rId5" imgW="5543640" imgH="2362320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286000"/>
                        <a:ext cx="7770813" cy="3309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Where Does “3.4 PPM” Come From?</a:t>
            </a:r>
            <a:endParaRPr lang="en-US" smtClean="0"/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4114800"/>
          </a:xfrm>
        </p:spPr>
        <p:txBody>
          <a:bodyPr/>
          <a:lstStyle/>
          <a:p>
            <a:r>
              <a:rPr lang="en-US" dirty="0" smtClean="0"/>
              <a:t>The 3.4 defective parts per million definition of Six Sigma includes a “worst case” scenario of a 1.5 standard deviation shift in the process. </a:t>
            </a:r>
          </a:p>
          <a:p>
            <a:r>
              <a:rPr lang="en-US" dirty="0" smtClean="0"/>
              <a:t>It is assumed that there is a very high probability that such a shift would be detected by SPC methods (low probability of Type II error).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Six Sigma in Context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001000" cy="4114800"/>
          </a:xfrm>
        </p:spPr>
        <p:txBody>
          <a:bodyPr/>
          <a:lstStyle/>
          <a:p>
            <a:r>
              <a:rPr lang="en-US" dirty="0" smtClean="0"/>
              <a:t>Is Six Sigma dramatically different from old-fashioned quality control?</a:t>
            </a:r>
          </a:p>
          <a:p>
            <a:r>
              <a:rPr lang="en-US" dirty="0" smtClean="0"/>
              <a:t>Is Six Sigma a departure from 1980’s-style TQM?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Six Sigma in Context</a:t>
            </a: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828800"/>
            <a:ext cx="7467600" cy="4114800"/>
          </a:xfrm>
        </p:spPr>
        <p:txBody>
          <a:bodyPr/>
          <a:lstStyle/>
          <a:p>
            <a:r>
              <a:rPr lang="en-US" smtClean="0"/>
              <a:t>What Is New?</a:t>
            </a:r>
          </a:p>
          <a:p>
            <a:pPr lvl="1"/>
            <a:r>
              <a:rPr lang="en-US" smtClean="0"/>
              <a:t>Focus on Quantitative Methods</a:t>
            </a:r>
          </a:p>
          <a:p>
            <a:pPr lvl="1"/>
            <a:r>
              <a:rPr lang="en-US" smtClean="0"/>
              <a:t>Focus On Control</a:t>
            </a:r>
          </a:p>
          <a:p>
            <a:pPr lvl="1"/>
            <a:r>
              <a:rPr lang="en-US" smtClean="0"/>
              <a:t>A Higher Standard</a:t>
            </a:r>
          </a:p>
          <a:p>
            <a:pPr lvl="1"/>
            <a:r>
              <a:rPr lang="en-US" smtClean="0"/>
              <a:t>A New Metric for Defects (PPM)</a:t>
            </a:r>
          </a:p>
          <a:p>
            <a:pPr lvl="1"/>
            <a:r>
              <a:rPr lang="en-US" smtClean="0"/>
              <a:t>Lots of training</a:t>
            </a:r>
          </a:p>
          <a:p>
            <a:pPr lvl="1"/>
            <a:r>
              <a:rPr lang="en-US" smtClean="0"/>
              <a:t>Linkage between quality goals and employee incentives?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Using Six Sigma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981200"/>
            <a:ext cx="7467600" cy="4114800"/>
          </a:xfrm>
        </p:spPr>
        <p:txBody>
          <a:bodyPr/>
          <a:lstStyle/>
          <a:p>
            <a:r>
              <a:rPr lang="en-US" smtClean="0"/>
              <a:t>A New Standard; Not Adopted Uniformly across Industries</a:t>
            </a:r>
          </a:p>
          <a:p>
            <a:r>
              <a:rPr lang="en-US" smtClean="0"/>
              <a:t>Beyond Generalities, Need to Develop Organization-Specific Methods</a:t>
            </a:r>
          </a:p>
          <a:p>
            <a:r>
              <a:rPr lang="en-US" smtClean="0"/>
              <a:t>Hard Work, Not Magic</a:t>
            </a:r>
          </a:p>
          <a:p>
            <a:r>
              <a:rPr lang="en-US" smtClean="0"/>
              <a:t>“A Direction Not a Place”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Summary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114800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400" smtClean="0"/>
              <a:t>Quality and Six Sigma: Basic ideas and history</a:t>
            </a:r>
          </a:p>
          <a:p>
            <a:pPr>
              <a:spcBef>
                <a:spcPct val="50000"/>
              </a:spcBef>
            </a:pPr>
            <a:r>
              <a:rPr lang="en-US" sz="2400" smtClean="0"/>
              <a:t>Juran Trilogy</a:t>
            </a:r>
          </a:p>
          <a:p>
            <a:pPr lvl="1">
              <a:spcBef>
                <a:spcPct val="50000"/>
              </a:spcBef>
            </a:pPr>
            <a:r>
              <a:rPr lang="en-US" sz="2000" smtClean="0"/>
              <a:t>Control</a:t>
            </a:r>
          </a:p>
          <a:p>
            <a:pPr lvl="1">
              <a:spcBef>
                <a:spcPct val="50000"/>
              </a:spcBef>
            </a:pPr>
            <a:r>
              <a:rPr lang="en-US" sz="2000" smtClean="0"/>
              <a:t>Improvement</a:t>
            </a:r>
          </a:p>
          <a:p>
            <a:pPr lvl="1">
              <a:spcBef>
                <a:spcPct val="50000"/>
              </a:spcBef>
            </a:pPr>
            <a:r>
              <a:rPr lang="en-US" sz="2000" smtClean="0"/>
              <a:t>Planning</a:t>
            </a:r>
          </a:p>
          <a:p>
            <a:pPr>
              <a:spcBef>
                <a:spcPct val="50000"/>
              </a:spcBef>
            </a:pPr>
            <a:r>
              <a:rPr lang="en-US" sz="2400" smtClean="0"/>
              <a:t>Quality Strategy</a:t>
            </a:r>
          </a:p>
          <a:p>
            <a:pPr>
              <a:spcBef>
                <a:spcPct val="50000"/>
              </a:spcBef>
            </a:pPr>
            <a:r>
              <a:rPr lang="en-US" sz="2400" smtClean="0"/>
              <a:t>Focus on Statistical Methods</a:t>
            </a:r>
          </a:p>
          <a:p>
            <a:pPr lvl="1">
              <a:spcBef>
                <a:spcPct val="50000"/>
              </a:spcBef>
            </a:pPr>
            <a:r>
              <a:rPr lang="en-US" sz="2000" smtClean="0"/>
              <a:t>Process Capability ideas and metrics</a:t>
            </a:r>
          </a:p>
          <a:p>
            <a:pPr lvl="1">
              <a:spcBef>
                <a:spcPct val="50000"/>
              </a:spcBef>
            </a:pPr>
            <a:r>
              <a:rPr lang="en-US" sz="2000" smtClean="0"/>
              <a:t>Control charts for attributes and variables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ook Antiqua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ook Antiqua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</TotalTime>
  <Words>1944</Words>
  <Application>Microsoft Office PowerPoint</Application>
  <PresentationFormat>On-screen Show (4:3)</PresentationFormat>
  <Paragraphs>414</Paragraphs>
  <Slides>99</Slides>
  <Notes>99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4</vt:i4>
      </vt:variant>
      <vt:variant>
        <vt:lpstr>Slide Titles</vt:lpstr>
      </vt:variant>
      <vt:variant>
        <vt:i4>99</vt:i4>
      </vt:variant>
    </vt:vector>
  </HeadingPairs>
  <TitlesOfParts>
    <vt:vector size="106" baseType="lpstr">
      <vt:lpstr>Book Antiqua</vt:lpstr>
      <vt:lpstr>Symbol</vt:lpstr>
      <vt:lpstr>Default Design</vt:lpstr>
      <vt:lpstr>Worksheet</vt:lpstr>
      <vt:lpstr>Slide</vt:lpstr>
      <vt:lpstr>Equation</vt:lpstr>
      <vt:lpstr>Document</vt:lpstr>
      <vt:lpstr>PowerPoint Presentation</vt:lpstr>
      <vt:lpstr>Outline</vt:lpstr>
      <vt:lpstr>A Brief History</vt:lpstr>
      <vt:lpstr>PowerPoint Presentation</vt:lpstr>
      <vt:lpstr>What is Quality?</vt:lpstr>
      <vt:lpstr>Juran Trilogy Planning, Control, Improvement</vt:lpstr>
      <vt:lpstr>Juran Trilogy Planning, Control, Improvement</vt:lpstr>
      <vt:lpstr>Quality Control</vt:lpstr>
      <vt:lpstr>Quality Control</vt:lpstr>
      <vt:lpstr>Quality Improvement</vt:lpstr>
      <vt:lpstr>Quality Improvement</vt:lpstr>
      <vt:lpstr>Quality Planning</vt:lpstr>
      <vt:lpstr>Quality Planning</vt:lpstr>
      <vt:lpstr>Strategic Quality Planning</vt:lpstr>
      <vt:lpstr>Strategic Quality Planning</vt:lpstr>
      <vt:lpstr>PowerPoint Presentation</vt:lpstr>
      <vt:lpstr>Process Capability</vt:lpstr>
      <vt:lpstr>Process Capability</vt:lpstr>
      <vt:lpstr>Specification Limits</vt:lpstr>
      <vt:lpstr>Tolerance (Control) Limits</vt:lpstr>
      <vt:lpstr>Measures of Process Capability</vt:lpstr>
      <vt:lpstr>Example: Cappuccino</vt:lpstr>
      <vt:lpstr>Example: Cappuccino</vt:lpstr>
      <vt:lpstr>Lower Control Limit</vt:lpstr>
      <vt:lpstr>Upper Control Limit</vt:lpstr>
      <vt:lpstr>Nonconformance</vt:lpstr>
      <vt:lpstr>Nonconformance</vt:lpstr>
      <vt:lpstr>Nonconformance</vt:lpstr>
      <vt:lpstr>Cp Ratio</vt:lpstr>
      <vt:lpstr>Cpk Ratio</vt:lpstr>
      <vt:lpstr>Parts per Million</vt:lpstr>
      <vt:lpstr>Quality Improvement</vt:lpstr>
      <vt:lpstr>Approach 1: Center the Process</vt:lpstr>
      <vt:lpstr>Approach 1: Center the Process</vt:lpstr>
      <vt:lpstr>Approach 1: Center the Process</vt:lpstr>
      <vt:lpstr>Approach 1: Center the Process</vt:lpstr>
      <vt:lpstr>Approach 1: Center the Process</vt:lpstr>
      <vt:lpstr>Approach 2: Reduce Variability</vt:lpstr>
      <vt:lpstr>Quality Control</vt:lpstr>
      <vt:lpstr>Quality Control</vt:lpstr>
      <vt:lpstr>When is Corrective  Action Required?</vt:lpstr>
      <vt:lpstr>When is Corrective  Action Required?</vt:lpstr>
      <vt:lpstr>Example: Run Chart</vt:lpstr>
      <vt:lpstr>When is Corrective  Action Required?</vt:lpstr>
      <vt:lpstr>Example: Run Chart</vt:lpstr>
      <vt:lpstr>Type I and Type II Errors</vt:lpstr>
      <vt:lpstr>When is Corrective Action Required?</vt:lpstr>
      <vt:lpstr>Basic Types of Control Charts</vt:lpstr>
      <vt:lpstr>Statistical Symbols (Attributes)</vt:lpstr>
      <vt:lpstr>p-chart Example</vt:lpstr>
      <vt:lpstr>p-chart Example</vt:lpstr>
      <vt:lpstr>PowerPoint Presentation</vt:lpstr>
      <vt:lpstr>PowerPoint Presentation</vt:lpstr>
      <vt:lpstr>PowerPoint Presentation</vt:lpstr>
      <vt:lpstr>PowerPoint Presentation</vt:lpstr>
      <vt:lpstr>Statistical Symbols (Variables)</vt:lpstr>
      <vt:lpstr>X-bar, R chart Example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X-bar Chart</vt:lpstr>
      <vt:lpstr>R chart</vt:lpstr>
      <vt:lpstr>Interpretation</vt:lpstr>
      <vt:lpstr>PowerPoint Presentation</vt:lpstr>
      <vt:lpstr>Approach #1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Approach #2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Process Drift</vt:lpstr>
      <vt:lpstr>PowerPoint Presentation</vt:lpstr>
      <vt:lpstr>PowerPoint Presentation</vt:lpstr>
      <vt:lpstr>PowerPoint Presentation</vt:lpstr>
      <vt:lpstr>PowerPoint Presentation</vt:lpstr>
      <vt:lpstr>Six Sigma: Many Meanings</vt:lpstr>
      <vt:lpstr>Six Sigma: A Symbol</vt:lpstr>
      <vt:lpstr>Six Sigma: A Measure</vt:lpstr>
      <vt:lpstr>Six Sigma: A Benchmark or Goal</vt:lpstr>
      <vt:lpstr>Six Sigma: A Philosophy</vt:lpstr>
      <vt:lpstr>Six Sigma: A Method</vt:lpstr>
      <vt:lpstr>Where Does “3.4 PPM” Come From?</vt:lpstr>
      <vt:lpstr>Normal Curve Probabilities</vt:lpstr>
      <vt:lpstr>PowerPoint Presentation</vt:lpstr>
      <vt:lpstr>Process Centered  between Spec Limits</vt:lpstr>
      <vt:lpstr>Process Shifted by 1.5 Standard Deviations</vt:lpstr>
      <vt:lpstr>Where Does “3.4 PPM” Come From?</vt:lpstr>
      <vt:lpstr>Six Sigma in Context</vt:lpstr>
      <vt:lpstr>Six Sigma in Context</vt:lpstr>
      <vt:lpstr>Using Six Sigma</vt:lpstr>
      <vt:lpstr>Summary</vt:lpstr>
    </vt:vector>
  </TitlesOfParts>
  <Company>Juran Institute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David Juran</dc:creator>
  <cp:lastModifiedBy>David C Juran</cp:lastModifiedBy>
  <cp:revision>52</cp:revision>
  <dcterms:created xsi:type="dcterms:W3CDTF">1999-02-08T16:38:52Z</dcterms:created>
  <dcterms:modified xsi:type="dcterms:W3CDTF">2017-10-25T16:37:31Z</dcterms:modified>
</cp:coreProperties>
</file>