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Default Extension="pdf" ContentType="application/pdf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86" r:id="rId2"/>
    <p:sldId id="270" r:id="rId3"/>
    <p:sldId id="271" r:id="rId4"/>
    <p:sldId id="272" r:id="rId5"/>
    <p:sldId id="273" r:id="rId6"/>
    <p:sldId id="275" r:id="rId7"/>
    <p:sldId id="282" r:id="rId8"/>
    <p:sldId id="281" r:id="rId9"/>
    <p:sldId id="276" r:id="rId10"/>
    <p:sldId id="277" r:id="rId11"/>
    <p:sldId id="278" r:id="rId12"/>
    <p:sldId id="283" r:id="rId13"/>
    <p:sldId id="284" r:id="rId14"/>
    <p:sldId id="285" r:id="rId15"/>
    <p:sldId id="268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747" autoAdjust="0"/>
    <p:restoredTop sz="94660"/>
  </p:normalViewPr>
  <p:slideViewPr>
    <p:cSldViewPr snapToObjects="1">
      <p:cViewPr varScale="1">
        <p:scale>
          <a:sx n="69" d="100"/>
          <a:sy n="69" d="100"/>
        </p:scale>
        <p:origin x="-3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3B12C5-730F-8746-9674-5B70FACB88D2}" type="datetimeFigureOut">
              <a:rPr lang="en-US" smtClean="0"/>
              <a:pPr/>
              <a:t>4/29/2009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FB3CF-CB99-9044-A1EB-92CDDA8752C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dirty="0" smtClean="0"/>
              <a:t>Gabby</a:t>
            </a:r>
            <a:endParaRPr lang="en-US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3174165-7F03-2441-8684-E01E617CB7B7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Amy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8FB3CF-CB99-9044-A1EB-92CDDA8752C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Amy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r>
              <a:rPr lang="en-US" dirty="0" err="1" smtClean="0"/>
              <a:t>Josue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DB09F9-09C7-9849-9C66-9674F80C2A2E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r>
              <a:rPr lang="en-US" dirty="0" err="1" smtClean="0"/>
              <a:t>Josue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DD7F92-393E-C647-8A66-0A13FC315C9E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 err="1" smtClean="0"/>
              <a:t>josue</a:t>
            </a:r>
            <a:endParaRPr lang="en-US" dirty="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91BB2122-C91E-1347-819F-22DF5A22DEE2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Josue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Josue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Gabby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8FB3CF-CB99-9044-A1EB-92CDDA8752C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Gabby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Gabby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Gabby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Amy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8FB3CF-CB99-9044-A1EB-92CDDA8752C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412-28BC-B241-806B-987DBC75C42C}" type="datetimeFigureOut">
              <a:rPr lang="en-US" smtClean="0"/>
              <a:pPr/>
              <a:t>4/29/2009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CB496-B703-6642-80EC-BE2B3B5A2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412-28BC-B241-806B-987DBC75C42C}" type="datetimeFigureOut">
              <a:rPr lang="en-US" smtClean="0"/>
              <a:pPr/>
              <a:t>4/29/2009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CB496-B703-6642-80EC-BE2B3B5A2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412-28BC-B241-806B-987DBC75C42C}" type="datetimeFigureOut">
              <a:rPr lang="en-US" smtClean="0"/>
              <a:pPr/>
              <a:t>4/29/2009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CB496-B703-6642-80EC-BE2B3B5A2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412-28BC-B241-806B-987DBC75C42C}" type="datetimeFigureOut">
              <a:rPr lang="en-US" smtClean="0"/>
              <a:pPr/>
              <a:t>4/29/2009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CB496-B703-6642-80EC-BE2B3B5A2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412-28BC-B241-806B-987DBC75C42C}" type="datetimeFigureOut">
              <a:rPr lang="en-US" smtClean="0"/>
              <a:pPr/>
              <a:t>4/29/2009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CB496-B703-6642-80EC-BE2B3B5A2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412-28BC-B241-806B-987DBC75C42C}" type="datetimeFigureOut">
              <a:rPr lang="en-US" smtClean="0"/>
              <a:pPr/>
              <a:t>4/29/2009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CB496-B703-6642-80EC-BE2B3B5A2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412-28BC-B241-806B-987DBC75C42C}" type="datetimeFigureOut">
              <a:rPr lang="en-US" smtClean="0"/>
              <a:pPr/>
              <a:t>4/29/2009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CB496-B703-6642-80EC-BE2B3B5A2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412-28BC-B241-806B-987DBC75C42C}" type="datetimeFigureOut">
              <a:rPr lang="en-US" smtClean="0"/>
              <a:pPr/>
              <a:t>4/29/2009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CB496-B703-6642-80EC-BE2B3B5A2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412-28BC-B241-806B-987DBC75C42C}" type="datetimeFigureOut">
              <a:rPr lang="en-US" smtClean="0"/>
              <a:pPr/>
              <a:t>4/29/2009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CB496-B703-6642-80EC-BE2B3B5A2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412-28BC-B241-806B-987DBC75C42C}" type="datetimeFigureOut">
              <a:rPr lang="en-US" smtClean="0"/>
              <a:pPr/>
              <a:t>4/29/2009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CB496-B703-6642-80EC-BE2B3B5A2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5F412-28BC-B241-806B-987DBC75C42C}" type="datetimeFigureOut">
              <a:rPr lang="en-US" smtClean="0"/>
              <a:pPr/>
              <a:t>4/29/2009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CB496-B703-6642-80EC-BE2B3B5A2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5F412-28BC-B241-806B-987DBC75C42C}" type="datetimeFigureOut">
              <a:rPr lang="en-US" smtClean="0"/>
              <a:pPr/>
              <a:t>4/29/2009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CB496-B703-6642-80EC-BE2B3B5A286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/>
          <a:srcRect l="12599" r="48142"/>
          <a:stretch>
            <a:fillRect/>
          </a:stretch>
        </p:blipFill>
        <p:spPr>
          <a:xfrm flipV="1">
            <a:off x="6629400" y="-1"/>
            <a:ext cx="2514600" cy="6873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d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20.pdf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babbonyc.com/home.html" TargetMode="External"/><Relationship Id="rId11" Type="http://schemas.openxmlformats.org/officeDocument/2006/relationships/image" Target="../media/image22.png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20.png"/><Relationship Id="rId9" Type="http://schemas.openxmlformats.org/officeDocument/2006/relationships/hyperlink" Target="http://www.babbonyc.com/home.html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2.png"/><Relationship Id="rId3" Type="http://schemas.openxmlformats.org/officeDocument/2006/relationships/image" Target="../media/image24.png"/><Relationship Id="rId7" Type="http://schemas.openxmlformats.org/officeDocument/2006/relationships/image" Target="../media/image15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11" Type="http://schemas.openxmlformats.org/officeDocument/2006/relationships/image" Target="../media/image25.png"/><Relationship Id="rId5" Type="http://schemas.openxmlformats.org/officeDocument/2006/relationships/image" Target="../media/image18.png"/><Relationship Id="rId10" Type="http://schemas.openxmlformats.org/officeDocument/2006/relationships/hyperlink" Target="http://www.mesagrill.com/lasvegas/index.php" TargetMode="External"/><Relationship Id="rId4" Type="http://schemas.openxmlformats.org/officeDocument/2006/relationships/hyperlink" Target="http://www.babbonyc.com/home.html" TargetMode="External"/><Relationship Id="rId9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d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d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12.pd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d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d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 bwMode="auto">
          <a:xfrm>
            <a:off x="457200" y="511175"/>
            <a:ext cx="5257800" cy="14700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KZPS </a:t>
            </a:r>
            <a:r>
              <a:rPr lang="en-US" dirty="0"/>
              <a:t>Restaurant Tour</a:t>
            </a:r>
            <a:r>
              <a:rPr lang="en-US" dirty="0" smtClean="0"/>
              <a:t> 2009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 bwMode="auto">
          <a:xfrm>
            <a:off x="990600" y="3432175"/>
            <a:ext cx="4191000" cy="1752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Amy </a:t>
            </a:r>
            <a:r>
              <a:rPr lang="en-US" dirty="0" smtClean="0">
                <a:solidFill>
                  <a:srgbClr val="0000FF"/>
                </a:solidFill>
              </a:rPr>
              <a:t>K</a:t>
            </a:r>
            <a:r>
              <a:rPr lang="en-US" dirty="0" smtClean="0">
                <a:solidFill>
                  <a:schemeClr val="tx1"/>
                </a:solidFill>
              </a:rPr>
              <a:t>lug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Jodi </a:t>
            </a:r>
            <a:r>
              <a:rPr lang="en-US" dirty="0">
                <a:solidFill>
                  <a:srgbClr val="660066"/>
                </a:solidFill>
              </a:rPr>
              <a:t>Z</a:t>
            </a:r>
            <a:r>
              <a:rPr lang="en-US" dirty="0">
                <a:solidFill>
                  <a:srgbClr val="000000"/>
                </a:solidFill>
              </a:rPr>
              <a:t>amore</a:t>
            </a:r>
          </a:p>
          <a:p>
            <a:r>
              <a:rPr lang="en-US" dirty="0" err="1" smtClean="0">
                <a:solidFill>
                  <a:srgbClr val="000000"/>
                </a:solidFill>
              </a:rPr>
              <a:t>Josue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P</a:t>
            </a:r>
            <a:r>
              <a:rPr lang="en-US" dirty="0" smtClean="0">
                <a:solidFill>
                  <a:srgbClr val="000000"/>
                </a:solidFill>
              </a:rPr>
              <a:t>ortillo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Gabby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</a:rPr>
              <a:t>S</a:t>
            </a:r>
            <a:r>
              <a:rPr lang="en-US" dirty="0" err="1">
                <a:solidFill>
                  <a:srgbClr val="000000"/>
                </a:solidFill>
              </a:rPr>
              <a:t>irner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2055812"/>
            <a:ext cx="54864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Decision Variables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1066800"/>
            <a:ext cx="6324600" cy="5155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500" dirty="0" smtClean="0"/>
              <a:t> We used a 14 x 14 matrix to represent the decision to leave from and arrive at each location using binary variables.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2500" dirty="0" smtClean="0"/>
              <a:t> The constraints on the bottom and on the right prevents us from arriving at or leaving each restaurant more than once.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2500" dirty="0" smtClean="0"/>
              <a:t> We don’t have to visit every restaurant, but we must begin and end our food tour in New York City.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2500" dirty="0" smtClean="0"/>
              <a:t> As we ran the model and sub-tours presented themselves, we added additional constraints.</a:t>
            </a:r>
            <a:endParaRPr lang="en-US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Running the Model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143000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990600"/>
            <a:ext cx="609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Each restaurant was assigned a total cost and total utility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We used Solver to maximize total utility by multiplying the total utility for each restaurant by either 0 or 1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We then went through and eliminated sub tours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3"/>
              <a:srcRect l="14151" t="80494" r="56664"/>
              <a:stretch>
                <a:fillRect/>
              </a:stretch>
            </p:blipFill>
          </mc:Choice>
          <mc:Fallback>
            <p:blipFill>
              <a:blip r:embed="rId4"/>
              <a:srcRect l="14151" t="80494" r="56664"/>
              <a:stretch>
                <a:fillRect/>
              </a:stretch>
            </p:blipFill>
          </mc:Fallback>
        </mc:AlternateContent>
        <p:spPr>
          <a:xfrm>
            <a:off x="6172200" y="861418"/>
            <a:ext cx="2514600" cy="1052512"/>
          </a:xfrm>
          <a:prstGeom prst="rect">
            <a:avLst/>
          </a:prstGeom>
          <a:ln w="1905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228600" y="2218730"/>
            <a:ext cx="8615108" cy="448687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7920292" y="6081274"/>
            <a:ext cx="1071308" cy="243497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086600" y="6233674"/>
            <a:ext cx="533400" cy="471926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914400"/>
          </a:xfrm>
        </p:spPr>
        <p:txBody>
          <a:bodyPr/>
          <a:lstStyle/>
          <a:p>
            <a:pPr algn="l"/>
            <a:r>
              <a:rPr lang="en-US" dirty="0" smtClean="0"/>
              <a:t>First Round </a:t>
            </a:r>
            <a:r>
              <a:rPr lang="en-US" dirty="0"/>
              <a:t>Sub Tours</a:t>
            </a:r>
          </a:p>
        </p:txBody>
      </p:sp>
      <p:pic>
        <p:nvPicPr>
          <p:cNvPr id="4099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21094" t="19792" r="65625" b="40625"/>
          <a:stretch>
            <a:fillRect/>
          </a:stretch>
        </p:blipFill>
        <p:spPr>
          <a:xfrm>
            <a:off x="650875" y="2438400"/>
            <a:ext cx="796925" cy="1593850"/>
          </a:xfrm>
          <a:noFill/>
        </p:spPr>
      </p:pic>
      <p:pic>
        <p:nvPicPr>
          <p:cNvPr id="410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 t="4443" r="26666"/>
          <a:stretch>
            <a:fillRect/>
          </a:stretch>
        </p:blipFill>
        <p:spPr>
          <a:xfrm>
            <a:off x="1752600" y="2590800"/>
            <a:ext cx="1168823" cy="1142259"/>
          </a:xfrm>
          <a:noFill/>
        </p:spPr>
      </p:pic>
      <p:sp>
        <p:nvSpPr>
          <p:cNvPr id="7" name="Curved Right Arrow 6"/>
          <p:cNvSpPr/>
          <p:nvPr/>
        </p:nvSpPr>
        <p:spPr>
          <a:xfrm rot="5400000">
            <a:off x="1537810" y="1435689"/>
            <a:ext cx="362405" cy="157003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urved Right Arrow 8"/>
          <p:cNvSpPr/>
          <p:nvPr/>
        </p:nvSpPr>
        <p:spPr>
          <a:xfrm rot="16200000">
            <a:off x="1514929" y="3670707"/>
            <a:ext cx="400427" cy="140215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103" name="TextBox 9"/>
          <p:cNvSpPr txBox="1">
            <a:spLocks noChangeArrowheads="1"/>
          </p:cNvSpPr>
          <p:nvPr/>
        </p:nvSpPr>
        <p:spPr bwMode="auto">
          <a:xfrm>
            <a:off x="838200" y="1350822"/>
            <a:ext cx="21383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Chicago:</a:t>
            </a:r>
            <a:r>
              <a:rPr lang="en-US" dirty="0" smtClean="0"/>
              <a:t> The Rick </a:t>
            </a:r>
            <a:r>
              <a:rPr lang="en-US" dirty="0" err="1" smtClean="0"/>
              <a:t>Bayless</a:t>
            </a:r>
            <a:r>
              <a:rPr lang="en-US" dirty="0" smtClean="0"/>
              <a:t> Circle</a:t>
            </a:r>
            <a:endParaRPr lang="en-US" dirty="0"/>
          </a:p>
        </p:txBody>
      </p:sp>
      <p:pic>
        <p:nvPicPr>
          <p:cNvPr id="4104" name="Picture 11"/>
          <p:cNvPicPr>
            <a:picLocks noChangeAspect="1" noChangeArrowheads="1"/>
          </p:cNvPicPr>
          <p:nvPr/>
        </p:nvPicPr>
        <p:blipFill>
          <a:blip r:embed="rId5"/>
          <a:srcRect l="63281" t="50000" r="14844" b="19792"/>
          <a:stretch>
            <a:fillRect/>
          </a:stretch>
        </p:blipFill>
        <p:spPr bwMode="auto">
          <a:xfrm>
            <a:off x="4535941" y="1600200"/>
            <a:ext cx="1179059" cy="122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13" descr="small-logo2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2971800"/>
            <a:ext cx="1095080" cy="581957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Curved Right Arrow 12"/>
          <p:cNvSpPr/>
          <p:nvPr/>
        </p:nvSpPr>
        <p:spPr>
          <a:xfrm>
            <a:off x="3886200" y="1905001"/>
            <a:ext cx="527050" cy="130992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08" name="TextBox 14"/>
          <p:cNvSpPr txBox="1">
            <a:spLocks noChangeArrowheads="1"/>
          </p:cNvSpPr>
          <p:nvPr/>
        </p:nvSpPr>
        <p:spPr bwMode="auto">
          <a:xfrm>
            <a:off x="3886200" y="1166964"/>
            <a:ext cx="3429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Philadelphia        </a:t>
            </a:r>
            <a:r>
              <a:rPr lang="en-US" dirty="0"/>
              <a:t>New York	</a:t>
            </a:r>
          </a:p>
        </p:txBody>
      </p:sp>
      <p:sp>
        <p:nvSpPr>
          <p:cNvPr id="18" name="Oval 17"/>
          <p:cNvSpPr/>
          <p:nvPr/>
        </p:nvSpPr>
        <p:spPr>
          <a:xfrm>
            <a:off x="533400" y="1409756"/>
            <a:ext cx="381000" cy="427791"/>
          </a:xfrm>
          <a:prstGeom prst="ellipse">
            <a:avLst/>
          </a:prstGeom>
          <a:solidFill>
            <a:srgbClr val="6600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3581400" y="1143000"/>
            <a:ext cx="381000" cy="427791"/>
          </a:xfrm>
          <a:prstGeom prst="ellipse">
            <a:avLst/>
          </a:prstGeom>
          <a:solidFill>
            <a:srgbClr val="6600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0" name="Curved Right Arrow 19"/>
          <p:cNvSpPr/>
          <p:nvPr/>
        </p:nvSpPr>
        <p:spPr>
          <a:xfrm flipH="1" flipV="1">
            <a:off x="5797550" y="1905000"/>
            <a:ext cx="527050" cy="130992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Curved Right Arrow 22"/>
          <p:cNvSpPr/>
          <p:nvPr/>
        </p:nvSpPr>
        <p:spPr>
          <a:xfrm rot="5400000">
            <a:off x="1385410" y="4401225"/>
            <a:ext cx="362405" cy="157003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urved Right Arrow 23"/>
          <p:cNvSpPr/>
          <p:nvPr/>
        </p:nvSpPr>
        <p:spPr>
          <a:xfrm rot="16048197">
            <a:off x="1480844" y="5643914"/>
            <a:ext cx="331950" cy="157003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381000" y="4513564"/>
            <a:ext cx="381000" cy="427791"/>
          </a:xfrm>
          <a:prstGeom prst="ellipse">
            <a:avLst/>
          </a:prstGeom>
          <a:solidFill>
            <a:srgbClr val="6600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7" name="TextBox 14"/>
          <p:cNvSpPr txBox="1">
            <a:spLocks noChangeArrowheads="1"/>
          </p:cNvSpPr>
          <p:nvPr/>
        </p:nvSpPr>
        <p:spPr bwMode="auto">
          <a:xfrm>
            <a:off x="4038600" y="4062564"/>
            <a:ext cx="2590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Miami 	</a:t>
            </a:r>
            <a:r>
              <a:rPr lang="en-US" dirty="0"/>
              <a:t>   New</a:t>
            </a:r>
            <a:r>
              <a:rPr lang="en-US" dirty="0" smtClean="0"/>
              <a:t> Orleans	</a:t>
            </a:r>
            <a:endParaRPr lang="en-US" dirty="0"/>
          </a:p>
        </p:txBody>
      </p:sp>
      <p:sp>
        <p:nvSpPr>
          <p:cNvPr id="30" name="TextBox 9"/>
          <p:cNvSpPr txBox="1">
            <a:spLocks noChangeArrowheads="1"/>
          </p:cNvSpPr>
          <p:nvPr/>
        </p:nvSpPr>
        <p:spPr bwMode="auto">
          <a:xfrm>
            <a:off x="762000" y="4555710"/>
            <a:ext cx="18335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 smtClean="0"/>
              <a:t>LA Party Time</a:t>
            </a:r>
            <a:endParaRPr lang="en-US" dirty="0"/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5141459" y="1382561"/>
            <a:ext cx="344941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4800600" y="4277594"/>
            <a:ext cx="344941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>
          <a:xfrm>
            <a:off x="3657600" y="4062564"/>
            <a:ext cx="381000" cy="427791"/>
          </a:xfrm>
          <a:prstGeom prst="ellipse">
            <a:avLst/>
          </a:prstGeom>
          <a:solidFill>
            <a:srgbClr val="6600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6511" y="5357422"/>
            <a:ext cx="890978" cy="890978"/>
          </a:xfrm>
          <a:prstGeom prst="rect">
            <a:avLst/>
          </a:prstGeom>
        </p:spPr>
      </p:pic>
      <p:pic>
        <p:nvPicPr>
          <p:cNvPr id="39" name="Picture 9" descr="Spago Beverly Hills"/>
          <p:cNvPicPr>
            <a:picLocks noChangeAspect="1" noChangeArrowheads="1"/>
          </p:cNvPicPr>
          <p:nvPr/>
        </p:nvPicPr>
        <p:blipFill>
          <a:blip r:embed="rId9"/>
          <a:srcRect l="15094" t="7693" b="23078"/>
          <a:stretch>
            <a:fillRect/>
          </a:stretch>
        </p:blipFill>
        <p:spPr bwMode="auto">
          <a:xfrm>
            <a:off x="1752600" y="5486400"/>
            <a:ext cx="1143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06152" y="5165310"/>
            <a:ext cx="1234589" cy="930690"/>
          </a:xfrm>
          <a:prstGeom prst="rect">
            <a:avLst/>
          </a:prstGeom>
        </p:spPr>
      </p:pic>
      <p:pic>
        <p:nvPicPr>
          <p:cNvPr id="41" name="Picture 10"/>
          <p:cNvPicPr>
            <a:picLocks noChangeAspect="1" noChangeArrowheads="1"/>
          </p:cNvPicPr>
          <p:nvPr/>
        </p:nvPicPr>
        <p:blipFill>
          <a:blip r:embed="rId11"/>
          <a:srcRect l="8594" t="31250" r="74219" b="37500"/>
          <a:stretch>
            <a:fillRect/>
          </a:stretch>
        </p:blipFill>
        <p:spPr bwMode="auto">
          <a:xfrm>
            <a:off x="5357200" y="4780750"/>
            <a:ext cx="1132157" cy="154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Curved Right Arrow 41"/>
          <p:cNvSpPr/>
          <p:nvPr/>
        </p:nvSpPr>
        <p:spPr>
          <a:xfrm rot="4262462">
            <a:off x="4743204" y="4153179"/>
            <a:ext cx="381000" cy="1054301"/>
          </a:xfrm>
          <a:prstGeom prst="curvedRightArrow">
            <a:avLst>
              <a:gd name="adj1" fmla="val 25000"/>
              <a:gd name="adj2" fmla="val 47467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Curved Right Arrow 42"/>
          <p:cNvSpPr/>
          <p:nvPr/>
        </p:nvSpPr>
        <p:spPr>
          <a:xfrm rot="16999287">
            <a:off x="4895604" y="5971737"/>
            <a:ext cx="381000" cy="1054301"/>
          </a:xfrm>
          <a:prstGeom prst="curvedRightArrow">
            <a:avLst>
              <a:gd name="adj1" fmla="val 25000"/>
              <a:gd name="adj2" fmla="val 47467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Second </a:t>
            </a:r>
            <a:r>
              <a:rPr lang="en-US" dirty="0" smtClean="0"/>
              <a:t>Round Sub Tours</a:t>
            </a:r>
            <a:endParaRPr lang="en-US" dirty="0"/>
          </a:p>
        </p:txBody>
      </p:sp>
      <p:pic>
        <p:nvPicPr>
          <p:cNvPr id="5123" name="Picture 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722" y="3113801"/>
            <a:ext cx="1280642" cy="960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9" descr="Spago Beverly Hills"/>
          <p:cNvPicPr>
            <a:picLocks noChangeAspect="1" noChangeArrowheads="1"/>
          </p:cNvPicPr>
          <p:nvPr/>
        </p:nvPicPr>
        <p:blipFill>
          <a:blip r:embed="rId4"/>
          <a:srcRect l="9811" r="5157" b="20000"/>
          <a:stretch>
            <a:fillRect/>
          </a:stretch>
        </p:blipFill>
        <p:spPr bwMode="auto">
          <a:xfrm>
            <a:off x="598007" y="1620375"/>
            <a:ext cx="1288266" cy="792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 l="12122" t="21550" r="60606" b="55554"/>
          <a:stretch>
            <a:fillRect/>
          </a:stretch>
        </p:blipFill>
        <p:spPr bwMode="auto">
          <a:xfrm>
            <a:off x="2444209" y="1620376"/>
            <a:ext cx="1280642" cy="806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10"/>
          <p:cNvPicPr>
            <a:picLocks noChangeAspect="1" noChangeArrowheads="1"/>
          </p:cNvPicPr>
          <p:nvPr/>
        </p:nvPicPr>
        <p:blipFill>
          <a:blip r:embed="rId6"/>
          <a:srcRect l="8594" t="31250" r="74219" b="37500"/>
          <a:stretch>
            <a:fillRect/>
          </a:stretch>
        </p:blipFill>
        <p:spPr bwMode="auto">
          <a:xfrm>
            <a:off x="2184888" y="2819400"/>
            <a:ext cx="1191358" cy="1624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urved Right Arrow 8"/>
          <p:cNvSpPr/>
          <p:nvPr/>
        </p:nvSpPr>
        <p:spPr>
          <a:xfrm rot="20888382">
            <a:off x="102092" y="2134098"/>
            <a:ext cx="457200" cy="144730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endParaRPr/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Curved Right Arrow 9"/>
          <p:cNvSpPr/>
          <p:nvPr/>
        </p:nvSpPr>
        <p:spPr>
          <a:xfrm rot="17026398">
            <a:off x="1589942" y="4150468"/>
            <a:ext cx="586749" cy="1697777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urved Right Arrow 11"/>
          <p:cNvSpPr/>
          <p:nvPr/>
        </p:nvSpPr>
        <p:spPr>
          <a:xfrm rot="5400000">
            <a:off x="2025962" y="264320"/>
            <a:ext cx="374649" cy="2071687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31" name="TextBox 13"/>
          <p:cNvSpPr txBox="1">
            <a:spLocks noChangeArrowheads="1"/>
          </p:cNvSpPr>
          <p:nvPr/>
        </p:nvSpPr>
        <p:spPr bwMode="auto">
          <a:xfrm>
            <a:off x="415443" y="2362200"/>
            <a:ext cx="1981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Los</a:t>
            </a:r>
            <a:r>
              <a:rPr lang="en-US" dirty="0" smtClean="0"/>
              <a:t> Angeles</a:t>
            </a:r>
            <a:endParaRPr lang="en-US" dirty="0"/>
          </a:p>
        </p:txBody>
      </p:sp>
      <p:sp>
        <p:nvSpPr>
          <p:cNvPr id="5132" name="TextBox 14"/>
          <p:cNvSpPr txBox="1">
            <a:spLocks noChangeArrowheads="1"/>
          </p:cNvSpPr>
          <p:nvPr/>
        </p:nvSpPr>
        <p:spPr bwMode="auto">
          <a:xfrm>
            <a:off x="415443" y="4114800"/>
            <a:ext cx="1981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Chicago</a:t>
            </a:r>
          </a:p>
        </p:txBody>
      </p:sp>
      <p:sp>
        <p:nvSpPr>
          <p:cNvPr id="5133" name="TextBox 15"/>
          <p:cNvSpPr txBox="1">
            <a:spLocks noChangeArrowheads="1"/>
          </p:cNvSpPr>
          <p:nvPr/>
        </p:nvSpPr>
        <p:spPr bwMode="auto">
          <a:xfrm>
            <a:off x="1787043" y="4484688"/>
            <a:ext cx="2057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New Orleans</a:t>
            </a:r>
          </a:p>
        </p:txBody>
      </p:sp>
      <p:sp>
        <p:nvSpPr>
          <p:cNvPr id="5134" name="TextBox 16"/>
          <p:cNvSpPr txBox="1">
            <a:spLocks noChangeArrowheads="1"/>
          </p:cNvSpPr>
          <p:nvPr/>
        </p:nvSpPr>
        <p:spPr bwMode="auto">
          <a:xfrm>
            <a:off x="2349078" y="2362200"/>
            <a:ext cx="160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Las Vegas</a:t>
            </a:r>
          </a:p>
        </p:txBody>
      </p:sp>
      <p:sp>
        <p:nvSpPr>
          <p:cNvPr id="15" name="Curved Right Arrow 14"/>
          <p:cNvSpPr/>
          <p:nvPr/>
        </p:nvSpPr>
        <p:spPr>
          <a:xfrm rot="11258580">
            <a:off x="3692121" y="2196377"/>
            <a:ext cx="470014" cy="161131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7"/>
          <a:srcRect l="63281" t="50000" r="14844" b="19792"/>
          <a:stretch>
            <a:fillRect/>
          </a:stretch>
        </p:blipFill>
        <p:spPr bwMode="auto">
          <a:xfrm>
            <a:off x="4620532" y="4112831"/>
            <a:ext cx="1179059" cy="122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Curved Right Arrow 17"/>
          <p:cNvSpPr/>
          <p:nvPr/>
        </p:nvSpPr>
        <p:spPr>
          <a:xfrm>
            <a:off x="3962400" y="4769765"/>
            <a:ext cx="527050" cy="130992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4"/>
          <p:cNvSpPr txBox="1">
            <a:spLocks noChangeArrowheads="1"/>
          </p:cNvSpPr>
          <p:nvPr/>
        </p:nvSpPr>
        <p:spPr bwMode="auto">
          <a:xfrm>
            <a:off x="4311650" y="3745468"/>
            <a:ext cx="17870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 smtClean="0"/>
              <a:t>Philadelphia </a:t>
            </a:r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40450" y="4617163"/>
            <a:ext cx="1234589" cy="930690"/>
          </a:xfrm>
          <a:prstGeom prst="rect">
            <a:avLst/>
          </a:prstGeom>
        </p:spPr>
      </p:pic>
      <p:sp>
        <p:nvSpPr>
          <p:cNvPr id="21" name="TextBox 14"/>
          <p:cNvSpPr txBox="1">
            <a:spLocks noChangeArrowheads="1"/>
          </p:cNvSpPr>
          <p:nvPr/>
        </p:nvSpPr>
        <p:spPr bwMode="auto">
          <a:xfrm>
            <a:off x="4489450" y="6260068"/>
            <a:ext cx="1293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New </a:t>
            </a:r>
            <a:r>
              <a:rPr lang="en-US" dirty="0"/>
              <a:t>York	</a:t>
            </a:r>
          </a:p>
        </p:txBody>
      </p:sp>
      <p:sp>
        <p:nvSpPr>
          <p:cNvPr id="23" name="Curved Right Arrow 22"/>
          <p:cNvSpPr/>
          <p:nvPr/>
        </p:nvSpPr>
        <p:spPr>
          <a:xfrm rot="14331995">
            <a:off x="5880691" y="5420472"/>
            <a:ext cx="407020" cy="130992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urved Right Arrow 23"/>
          <p:cNvSpPr/>
          <p:nvPr/>
        </p:nvSpPr>
        <p:spPr>
          <a:xfrm rot="6528098">
            <a:off x="5936941" y="3101577"/>
            <a:ext cx="407020" cy="130992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TextBox 14"/>
          <p:cNvSpPr txBox="1">
            <a:spLocks noChangeArrowheads="1"/>
          </p:cNvSpPr>
          <p:nvPr/>
        </p:nvSpPr>
        <p:spPr bwMode="auto">
          <a:xfrm>
            <a:off x="6140450" y="4134976"/>
            <a:ext cx="1066800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Miami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7" name="Picture 13" descr="small-logo2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81820" y="5628401"/>
            <a:ext cx="1095080" cy="581957"/>
          </a:xfrm>
          <a:prstGeom prst="rect">
            <a:avLst/>
          </a:prstGeom>
          <a:solidFill>
            <a:srgbClr val="FFFFFF"/>
          </a:solidFill>
          <a:ln w="28575" cmpd="sng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5" name="Oval 24"/>
          <p:cNvSpPr/>
          <p:nvPr/>
        </p:nvSpPr>
        <p:spPr>
          <a:xfrm>
            <a:off x="685800" y="1143000"/>
            <a:ext cx="381000" cy="427791"/>
          </a:xfrm>
          <a:prstGeom prst="ellipse">
            <a:avLst/>
          </a:prstGeom>
          <a:solidFill>
            <a:srgbClr val="6600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5037352" y="3185144"/>
            <a:ext cx="381000" cy="427791"/>
          </a:xfrm>
          <a:prstGeom prst="ellipse">
            <a:avLst/>
          </a:prstGeom>
          <a:solidFill>
            <a:srgbClr val="6600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The Final </a:t>
            </a:r>
            <a:r>
              <a:rPr lang="en-US" dirty="0"/>
              <a:t>Route</a:t>
            </a:r>
          </a:p>
        </p:txBody>
      </p:sp>
      <p:pic>
        <p:nvPicPr>
          <p:cNvPr id="3075" name="Picture 4"/>
          <p:cNvPicPr>
            <a:picLocks noChangeAspect="1" noChangeArrowheads="1"/>
          </p:cNvPicPr>
          <p:nvPr/>
        </p:nvPicPr>
        <p:blipFill>
          <a:blip r:embed="rId3"/>
          <a:srcRect l="36874" t="38000" r="9375" b="17000"/>
          <a:stretch>
            <a:fillRect/>
          </a:stretch>
        </p:blipFill>
        <p:spPr bwMode="auto">
          <a:xfrm>
            <a:off x="0" y="914400"/>
            <a:ext cx="9144000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-Point Star 4"/>
          <p:cNvSpPr/>
          <p:nvPr/>
        </p:nvSpPr>
        <p:spPr>
          <a:xfrm>
            <a:off x="1219200" y="3810000"/>
            <a:ext cx="304800" cy="381000"/>
          </a:xfrm>
          <a:prstGeom prst="star4">
            <a:avLst>
              <a:gd name="adj" fmla="val 167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4-Point Star 5"/>
          <p:cNvSpPr/>
          <p:nvPr/>
        </p:nvSpPr>
        <p:spPr>
          <a:xfrm>
            <a:off x="7924800" y="2514600"/>
            <a:ext cx="304800" cy="381000"/>
          </a:xfrm>
          <a:prstGeom prst="star4">
            <a:avLst>
              <a:gd name="adj" fmla="val 167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4-Point Star 6"/>
          <p:cNvSpPr/>
          <p:nvPr/>
        </p:nvSpPr>
        <p:spPr>
          <a:xfrm>
            <a:off x="7696200" y="2667000"/>
            <a:ext cx="304800" cy="381000"/>
          </a:xfrm>
          <a:prstGeom prst="star4">
            <a:avLst>
              <a:gd name="adj" fmla="val 167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4-Point Star 7"/>
          <p:cNvSpPr/>
          <p:nvPr/>
        </p:nvSpPr>
        <p:spPr>
          <a:xfrm>
            <a:off x="5867400" y="2362200"/>
            <a:ext cx="304800" cy="381000"/>
          </a:xfrm>
          <a:prstGeom prst="star4">
            <a:avLst>
              <a:gd name="adj" fmla="val 167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4-Point Star 8"/>
          <p:cNvSpPr/>
          <p:nvPr/>
        </p:nvSpPr>
        <p:spPr>
          <a:xfrm>
            <a:off x="5486400" y="4572000"/>
            <a:ext cx="304800" cy="381000"/>
          </a:xfrm>
          <a:prstGeom prst="star4">
            <a:avLst>
              <a:gd name="adj" fmla="val 167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4-Point Star 9"/>
          <p:cNvSpPr/>
          <p:nvPr/>
        </p:nvSpPr>
        <p:spPr>
          <a:xfrm>
            <a:off x="1676400" y="3429000"/>
            <a:ext cx="304800" cy="381000"/>
          </a:xfrm>
          <a:prstGeom prst="star4">
            <a:avLst>
              <a:gd name="adj" fmla="val 167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21" name="Straight Arrow Connector 20"/>
          <p:cNvCxnSpPr>
            <a:stCxn id="6" idx="0"/>
            <a:endCxn id="7" idx="0"/>
          </p:cNvCxnSpPr>
          <p:nvPr/>
        </p:nvCxnSpPr>
        <p:spPr>
          <a:xfrm rot="16200000" flipH="1" flipV="1">
            <a:off x="7886700" y="2476500"/>
            <a:ext cx="152400" cy="2286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7" idx="1"/>
            <a:endCxn id="8" idx="3"/>
          </p:cNvCxnSpPr>
          <p:nvPr/>
        </p:nvCxnSpPr>
        <p:spPr>
          <a:xfrm rot="10800000">
            <a:off x="6172200" y="2552700"/>
            <a:ext cx="1524000" cy="3048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5" idx="3"/>
            <a:endCxn id="10" idx="2"/>
          </p:cNvCxnSpPr>
          <p:nvPr/>
        </p:nvCxnSpPr>
        <p:spPr>
          <a:xfrm flipV="1">
            <a:off x="1524000" y="3810000"/>
            <a:ext cx="304800" cy="1905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0" idx="3"/>
            <a:endCxn id="9" idx="1"/>
          </p:cNvCxnSpPr>
          <p:nvPr/>
        </p:nvCxnSpPr>
        <p:spPr>
          <a:xfrm>
            <a:off x="1981200" y="3619500"/>
            <a:ext cx="3505200" cy="11430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9" idx="3"/>
            <a:endCxn id="6" idx="2"/>
          </p:cNvCxnSpPr>
          <p:nvPr/>
        </p:nvCxnSpPr>
        <p:spPr>
          <a:xfrm flipV="1">
            <a:off x="5791200" y="2895600"/>
            <a:ext cx="2286000" cy="18669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9" name="TextBox 39"/>
          <p:cNvSpPr txBox="1">
            <a:spLocks noChangeArrowheads="1"/>
          </p:cNvSpPr>
          <p:nvPr/>
        </p:nvSpPr>
        <p:spPr bwMode="auto">
          <a:xfrm>
            <a:off x="5638800" y="2590800"/>
            <a:ext cx="1066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 u="sng" dirty="0"/>
              <a:t>Chicago</a:t>
            </a:r>
          </a:p>
        </p:txBody>
      </p:sp>
      <p:sp>
        <p:nvSpPr>
          <p:cNvPr id="3090" name="TextBox 40"/>
          <p:cNvSpPr txBox="1">
            <a:spLocks noChangeArrowheads="1"/>
          </p:cNvSpPr>
          <p:nvPr/>
        </p:nvSpPr>
        <p:spPr bwMode="auto">
          <a:xfrm>
            <a:off x="5181600" y="4876800"/>
            <a:ext cx="1447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 u="sng" dirty="0"/>
              <a:t>New Orleans</a:t>
            </a:r>
          </a:p>
        </p:txBody>
      </p:sp>
      <p:sp>
        <p:nvSpPr>
          <p:cNvPr id="3091" name="TextBox 41"/>
          <p:cNvSpPr txBox="1">
            <a:spLocks noChangeArrowheads="1"/>
          </p:cNvSpPr>
          <p:nvPr/>
        </p:nvSpPr>
        <p:spPr bwMode="auto">
          <a:xfrm>
            <a:off x="7772400" y="2145268"/>
            <a:ext cx="1371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 u="sng" dirty="0"/>
              <a:t>New York</a:t>
            </a:r>
          </a:p>
        </p:txBody>
      </p:sp>
      <p:sp>
        <p:nvSpPr>
          <p:cNvPr id="3092" name="TextBox 42"/>
          <p:cNvSpPr txBox="1">
            <a:spLocks noChangeArrowheads="1"/>
          </p:cNvSpPr>
          <p:nvPr/>
        </p:nvSpPr>
        <p:spPr bwMode="auto">
          <a:xfrm>
            <a:off x="7772400" y="3048000"/>
            <a:ext cx="1371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 u="sng"/>
              <a:t>Philadelphia</a:t>
            </a:r>
          </a:p>
        </p:txBody>
      </p:sp>
      <p:sp>
        <p:nvSpPr>
          <p:cNvPr id="3093" name="TextBox 43"/>
          <p:cNvSpPr txBox="1">
            <a:spLocks noChangeArrowheads="1"/>
          </p:cNvSpPr>
          <p:nvPr/>
        </p:nvSpPr>
        <p:spPr bwMode="auto">
          <a:xfrm>
            <a:off x="1981200" y="3183731"/>
            <a:ext cx="1143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 u="sng" dirty="0"/>
              <a:t>Las Vegas</a:t>
            </a:r>
          </a:p>
        </p:txBody>
      </p:sp>
      <p:sp>
        <p:nvSpPr>
          <p:cNvPr id="3094" name="TextBox 44"/>
          <p:cNvSpPr txBox="1">
            <a:spLocks noChangeArrowheads="1"/>
          </p:cNvSpPr>
          <p:nvPr/>
        </p:nvSpPr>
        <p:spPr bwMode="auto">
          <a:xfrm>
            <a:off x="685800" y="4114800"/>
            <a:ext cx="1295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 u="sng"/>
              <a:t>Los Angeles</a:t>
            </a:r>
          </a:p>
        </p:txBody>
      </p:sp>
      <p:pic>
        <p:nvPicPr>
          <p:cNvPr id="24" name="Picture 13" descr="small-logo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79314" y="1828800"/>
            <a:ext cx="774086" cy="41137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5" name="Picture 11"/>
          <p:cNvPicPr>
            <a:picLocks noChangeAspect="1" noChangeArrowheads="1"/>
          </p:cNvPicPr>
          <p:nvPr/>
        </p:nvPicPr>
        <p:blipFill>
          <a:blip r:embed="rId6"/>
          <a:srcRect l="63281" t="50000" r="14844" b="19792"/>
          <a:stretch>
            <a:fillRect/>
          </a:stretch>
        </p:blipFill>
        <p:spPr bwMode="auto">
          <a:xfrm>
            <a:off x="8027276" y="3505200"/>
            <a:ext cx="73572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7"/>
          <a:srcRect l="21094" t="19792" r="65625" b="40625"/>
          <a:stretch>
            <a:fillRect/>
          </a:stretch>
        </p:blipFill>
        <p:spPr bwMode="auto">
          <a:xfrm>
            <a:off x="5203658" y="1676400"/>
            <a:ext cx="51134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4"/>
          <p:cNvPicPr>
            <a:picLocks noChangeAspect="1" noChangeArrowheads="1"/>
          </p:cNvPicPr>
          <p:nvPr/>
        </p:nvPicPr>
        <p:blipFill>
          <a:blip r:embed="rId8"/>
          <a:srcRect r="20417" b="37556"/>
          <a:stretch>
            <a:fillRect/>
          </a:stretch>
        </p:blipFill>
        <p:spPr bwMode="auto">
          <a:xfrm>
            <a:off x="5867400" y="2998450"/>
            <a:ext cx="990600" cy="5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9" descr="Spago Beverly Hills"/>
          <p:cNvPicPr>
            <a:picLocks noChangeAspect="1" noChangeArrowheads="1"/>
          </p:cNvPicPr>
          <p:nvPr/>
        </p:nvPicPr>
        <p:blipFill>
          <a:blip r:embed="rId9"/>
          <a:srcRect l="15094" t="7693" b="23078"/>
          <a:stretch>
            <a:fillRect/>
          </a:stretch>
        </p:blipFill>
        <p:spPr bwMode="auto">
          <a:xfrm>
            <a:off x="314325" y="3637280"/>
            <a:ext cx="752475" cy="401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4" name="Shape 33"/>
          <p:cNvCxnSpPr>
            <a:stCxn id="8" idx="1"/>
            <a:endCxn id="5" idx="0"/>
          </p:cNvCxnSpPr>
          <p:nvPr/>
        </p:nvCxnSpPr>
        <p:spPr>
          <a:xfrm rot="10800000" flipV="1">
            <a:off x="1371600" y="2552700"/>
            <a:ext cx="4495800" cy="1257300"/>
          </a:xfrm>
          <a:prstGeom prst="curvedConnector2">
            <a:avLst/>
          </a:prstGeom>
          <a:ln>
            <a:solidFill>
              <a:srgbClr val="DA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Picture 7" descr="MesaGrill Las Vegas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 r="12889"/>
          <a:stretch>
            <a:fillRect/>
          </a:stretch>
        </p:blipFill>
        <p:spPr bwMode="auto">
          <a:xfrm>
            <a:off x="1981200" y="3739243"/>
            <a:ext cx="1676400" cy="299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12"/>
          <a:srcRect l="12122" t="21550" r="60606" b="55554"/>
          <a:stretch>
            <a:fillRect/>
          </a:stretch>
        </p:blipFill>
        <p:spPr bwMode="auto">
          <a:xfrm>
            <a:off x="2568388" y="4076700"/>
            <a:ext cx="108921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13"/>
          <a:srcRect l="8594" t="31250" r="74219" b="37500"/>
          <a:stretch>
            <a:fillRect/>
          </a:stretch>
        </p:blipFill>
        <p:spPr bwMode="auto">
          <a:xfrm>
            <a:off x="6617314" y="4660034"/>
            <a:ext cx="762000" cy="103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extBox 37"/>
          <p:cNvSpPr txBox="1"/>
          <p:nvPr/>
        </p:nvSpPr>
        <p:spPr>
          <a:xfrm>
            <a:off x="0" y="5786827"/>
            <a:ext cx="66173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In the end we visited 8 restaurants, and spent $1,991 dollars</a:t>
            </a:r>
          </a:p>
          <a:p>
            <a:pPr>
              <a:buFont typeface="Arial"/>
              <a:buChar char="•"/>
            </a:pPr>
            <a:r>
              <a:rPr lang="en-US" dirty="0" smtClean="0"/>
              <a:t> Of the 400 possible utility points we got 291</a:t>
            </a:r>
          </a:p>
          <a:p>
            <a:pPr>
              <a:buFont typeface="Arial"/>
              <a:buChar char="•"/>
            </a:pPr>
            <a:r>
              <a:rPr lang="en-US" dirty="0" smtClean="0"/>
              <a:t> Now all we have to do is pack our elastic pants!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Improvements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1066801"/>
            <a:ext cx="6324600" cy="5555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325" indent="227013">
              <a:spcAft>
                <a:spcPts val="2400"/>
              </a:spcAft>
              <a:buFont typeface="Arial"/>
              <a:buChar char="•"/>
            </a:pPr>
            <a:r>
              <a:rPr lang="en-US" sz="2500" dirty="0" smtClean="0"/>
              <a:t>Allow for dynamic flight cost updates on different days / as flight costs change</a:t>
            </a:r>
          </a:p>
          <a:p>
            <a:pPr marL="60325" indent="227013">
              <a:spcAft>
                <a:spcPts val="2400"/>
              </a:spcAft>
              <a:buFont typeface="Arial" pitchFamily="34" charset="0"/>
              <a:buChar char="•"/>
            </a:pPr>
            <a:r>
              <a:rPr lang="en-US" sz="2500" dirty="0" smtClean="0"/>
              <a:t>Account for other modes of transportation such as train / bus</a:t>
            </a:r>
          </a:p>
          <a:p>
            <a:pPr marL="60325" indent="227013">
              <a:spcAft>
                <a:spcPts val="2400"/>
              </a:spcAft>
              <a:buFont typeface="Arial" pitchFamily="34" charset="0"/>
              <a:buChar char="•"/>
            </a:pPr>
            <a:endParaRPr lang="en-US" sz="2500" dirty="0" smtClean="0"/>
          </a:p>
          <a:p>
            <a:pPr marL="60325" indent="227013">
              <a:spcAft>
                <a:spcPts val="2400"/>
              </a:spcAft>
              <a:buFont typeface="Arial" pitchFamily="34" charset="0"/>
              <a:buChar char="•"/>
            </a:pPr>
            <a:r>
              <a:rPr lang="en-US" sz="2500" dirty="0" smtClean="0"/>
              <a:t>Add in other city specific costs and activities (if you go to Las Vegas you will also see a show, if you go to Chicago you will see a Baseball game)</a:t>
            </a:r>
          </a:p>
          <a:p>
            <a:pPr marL="60325" indent="227013">
              <a:spcAft>
                <a:spcPts val="2400"/>
              </a:spcAft>
              <a:buFont typeface="Arial" pitchFamily="34" charset="0"/>
              <a:buChar char="•"/>
            </a:pPr>
            <a:r>
              <a:rPr lang="en-US" sz="2500" dirty="0" smtClean="0"/>
              <a:t>Increase the budget to $3000 to max out utility and go to all the restaurants!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2590800"/>
            <a:ext cx="1406178" cy="1371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rcRect b="9985"/>
          <a:stretch>
            <a:fillRect/>
          </a:stretch>
        </p:blipFill>
        <p:spPr>
          <a:xfrm>
            <a:off x="5943600" y="699538"/>
            <a:ext cx="1595502" cy="1436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Callout 2"/>
          <p:cNvSpPr/>
          <p:nvPr/>
        </p:nvSpPr>
        <p:spPr>
          <a:xfrm>
            <a:off x="1600200" y="1219200"/>
            <a:ext cx="4724400" cy="3276600"/>
          </a:xfrm>
          <a:prstGeom prst="cloudCallout">
            <a:avLst>
              <a:gd name="adj1" fmla="val -69105"/>
              <a:gd name="adj2" fmla="val 68266"/>
            </a:avLst>
          </a:prstGeom>
          <a:solidFill>
            <a:schemeClr val="accent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1981200"/>
            <a:ext cx="3276600" cy="1782762"/>
          </a:xfrm>
        </p:spPr>
        <p:txBody>
          <a:bodyPr/>
          <a:lstStyle/>
          <a:p>
            <a:pPr algn="l"/>
            <a:r>
              <a:rPr lang="en-US" sz="10000" dirty="0" smtClean="0"/>
              <a:t>Q&amp;A</a:t>
            </a:r>
            <a:endParaRPr lang="en-US" sz="1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19200"/>
            <a:ext cx="5486400" cy="5638800"/>
          </a:xfrm>
        </p:spPr>
        <p:txBody>
          <a:bodyPr/>
          <a:lstStyle/>
          <a:p>
            <a:r>
              <a:rPr lang="en-US" sz="2800" dirty="0" smtClean="0"/>
              <a:t>Project Overview</a:t>
            </a:r>
          </a:p>
          <a:p>
            <a:r>
              <a:rPr lang="en-US" sz="2800" dirty="0" smtClean="0"/>
              <a:t>Problem Definition</a:t>
            </a:r>
          </a:p>
          <a:p>
            <a:r>
              <a:rPr lang="en-US" sz="2800" dirty="0" smtClean="0"/>
              <a:t>Our Model</a:t>
            </a:r>
          </a:p>
          <a:p>
            <a:pPr lvl="1"/>
            <a:r>
              <a:rPr lang="en-US" sz="2400" dirty="0" smtClean="0"/>
              <a:t>Preferences &amp; Utility</a:t>
            </a:r>
          </a:p>
          <a:p>
            <a:pPr lvl="1"/>
            <a:r>
              <a:rPr lang="en-US" sz="2400" dirty="0" smtClean="0"/>
              <a:t>Travel Costs</a:t>
            </a:r>
          </a:p>
          <a:p>
            <a:pPr lvl="1"/>
            <a:r>
              <a:rPr lang="en-US" sz="2400" dirty="0" smtClean="0"/>
              <a:t>Solver Optimization</a:t>
            </a:r>
          </a:p>
          <a:p>
            <a:pPr lvl="1"/>
            <a:r>
              <a:rPr lang="en-US" sz="2400" dirty="0" smtClean="0"/>
              <a:t>Eliminating Sub-Routes</a:t>
            </a:r>
          </a:p>
          <a:p>
            <a:r>
              <a:rPr lang="en-US" sz="2800" dirty="0" smtClean="0"/>
              <a:t>Final Route</a:t>
            </a:r>
          </a:p>
          <a:p>
            <a:r>
              <a:rPr lang="en-US" sz="2800" dirty="0" smtClean="0"/>
              <a:t>Potential Add-ons</a:t>
            </a:r>
          </a:p>
          <a:p>
            <a:r>
              <a:rPr lang="en-US" sz="2800" dirty="0" smtClean="0"/>
              <a:t>Questions</a:t>
            </a:r>
          </a:p>
          <a:p>
            <a:pPr lvl="1"/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62600" cy="1143000"/>
          </a:xfrm>
        </p:spPr>
        <p:txBody>
          <a:bodyPr/>
          <a:lstStyle/>
          <a:p>
            <a:pPr algn="l"/>
            <a:r>
              <a:rPr lang="en-US" dirty="0" smtClean="0"/>
              <a:t>Project Overview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1447800"/>
            <a:ext cx="6019800" cy="5257800"/>
          </a:xfrm>
        </p:spPr>
        <p:txBody>
          <a:bodyPr/>
          <a:lstStyle/>
          <a:p>
            <a:r>
              <a:rPr lang="en-US" sz="2400" dirty="0" smtClean="0"/>
              <a:t>We are planning a fine-dining vacation built around eating in celebrity chef restaurants</a:t>
            </a:r>
          </a:p>
          <a:p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14 top restaurants run by 8 chefs in 11 cities</a:t>
            </a:r>
          </a:p>
          <a:p>
            <a:r>
              <a:rPr lang="en-US" sz="2400" dirty="0" smtClean="0"/>
              <a:t>We have to determine which restaurants to visit and in what order with a budget of $2,000 per person.</a:t>
            </a:r>
          </a:p>
          <a:p>
            <a:endParaRPr lang="en-US" sz="2400" dirty="0" smtClean="0"/>
          </a:p>
          <a:p>
            <a:pPr>
              <a:buNone/>
            </a:pPr>
            <a:endParaRPr lang="en-US" sz="2400" dirty="0"/>
          </a:p>
        </p:txBody>
      </p:sp>
      <p:pic>
        <p:nvPicPr>
          <p:cNvPr id="5" name="Picture 4" descr="Picture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4231" y="2921000"/>
            <a:ext cx="1620064" cy="1270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" name="Picture 6" descr="Picture 2.pn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2590800"/>
            <a:ext cx="1680725" cy="210185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8" name="Picture 7" descr="Picture 4.png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2590800"/>
            <a:ext cx="1596527" cy="210185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6019800" cy="1143000"/>
          </a:xfrm>
        </p:spPr>
        <p:txBody>
          <a:bodyPr/>
          <a:lstStyle/>
          <a:p>
            <a:pPr algn="l"/>
            <a:r>
              <a:rPr lang="en-US" sz="4000" dirty="0" smtClean="0"/>
              <a:t>Project Overview:</a:t>
            </a:r>
            <a:br>
              <a:rPr lang="en-US" sz="4000" dirty="0" smtClean="0"/>
            </a:br>
            <a:r>
              <a:rPr lang="en-US" sz="4000" dirty="0" smtClean="0"/>
              <a:t>Choosing is not an easy task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6019800" cy="5181600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We are a high maintenance bunch:</a:t>
            </a:r>
          </a:p>
          <a:p>
            <a:pPr lvl="1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Gabby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: </a:t>
            </a:r>
            <a:r>
              <a:rPr lang="en-US" dirty="0" smtClean="0"/>
              <a:t>needs vegetarian options</a:t>
            </a:r>
          </a:p>
          <a:p>
            <a:pPr lvl="1"/>
            <a:r>
              <a:rPr lang="en-US" b="1" dirty="0" smtClean="0">
                <a:solidFill>
                  <a:srgbClr val="0000FF"/>
                </a:solidFill>
              </a:rPr>
              <a:t>Amy: </a:t>
            </a:r>
            <a:r>
              <a:rPr lang="en-US" dirty="0" smtClean="0"/>
              <a:t>must be able to accommodate gluten-free</a:t>
            </a:r>
          </a:p>
          <a:p>
            <a:pPr lvl="1"/>
            <a:r>
              <a:rPr lang="en-US" b="1" dirty="0" smtClean="0">
                <a:solidFill>
                  <a:srgbClr val="660066"/>
                </a:solidFill>
              </a:rPr>
              <a:t>Jodi: </a:t>
            </a:r>
            <a:r>
              <a:rPr lang="en-US" dirty="0" smtClean="0"/>
              <a:t>cares about chef’s reputation</a:t>
            </a:r>
          </a:p>
          <a:p>
            <a:pPr lvl="1"/>
            <a:r>
              <a:rPr lang="en-US" b="1" dirty="0" err="1" smtClean="0">
                <a:solidFill>
                  <a:srgbClr val="FF0000"/>
                </a:solidFill>
              </a:rPr>
              <a:t>Josue</a:t>
            </a:r>
            <a:r>
              <a:rPr lang="en-US" b="1" dirty="0" smtClean="0">
                <a:solidFill>
                  <a:srgbClr val="FF0000"/>
                </a:solidFill>
              </a:rPr>
              <a:t>: </a:t>
            </a:r>
            <a:r>
              <a:rPr lang="en-US" dirty="0" smtClean="0"/>
              <a:t>just wants to visit some fun places with 3 hot chicks 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</p:txBody>
      </p:sp>
      <p:pic>
        <p:nvPicPr>
          <p:cNvPr id="4" name="Picture 3" descr="Picture 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514" y="5295900"/>
            <a:ext cx="1406394" cy="1425927"/>
          </a:xfrm>
          <a:prstGeom prst="rect">
            <a:avLst/>
          </a:prstGeom>
        </p:spPr>
      </p:pic>
      <p:pic>
        <p:nvPicPr>
          <p:cNvPr id="5" name="Picture 4" descr="Picture 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0711" y="5295900"/>
            <a:ext cx="1422400" cy="1409700"/>
          </a:xfrm>
          <a:prstGeom prst="rect">
            <a:avLst/>
          </a:prstGeom>
        </p:spPr>
      </p:pic>
      <p:pic>
        <p:nvPicPr>
          <p:cNvPr id="6" name="Picture 5" descr="Picture 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8914" y="5295900"/>
            <a:ext cx="1425086" cy="1407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Problem Definition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1417638"/>
            <a:ext cx="6248400" cy="5440362"/>
          </a:xfrm>
        </p:spPr>
        <p:txBody>
          <a:bodyPr/>
          <a:lstStyle/>
          <a:p>
            <a:r>
              <a:rPr lang="en-US" sz="2800" b="1" dirty="0" smtClean="0"/>
              <a:t>Decision Variables: </a:t>
            </a:r>
            <a:r>
              <a:rPr lang="en-US" sz="2800" dirty="0" smtClean="0"/>
              <a:t>Determine which, and how many, of the 14 to visit and in what order</a:t>
            </a:r>
          </a:p>
          <a:p>
            <a:r>
              <a:rPr lang="en-US" sz="2800" b="1" dirty="0" smtClean="0"/>
              <a:t>Objective: </a:t>
            </a:r>
            <a:r>
              <a:rPr lang="en-US" sz="2800" dirty="0" smtClean="0"/>
              <a:t>Maximize utility of travelers </a:t>
            </a:r>
          </a:p>
          <a:p>
            <a:r>
              <a:rPr lang="en-US" sz="2800" b="1" dirty="0" smtClean="0"/>
              <a:t>Constraints:</a:t>
            </a:r>
          </a:p>
          <a:p>
            <a:pPr marL="568325" lvl="1" indent="-276225"/>
            <a:r>
              <a:rPr lang="en-US" sz="2400" dirty="0" smtClean="0"/>
              <a:t>Each has a budget of $2000</a:t>
            </a:r>
          </a:p>
          <a:p>
            <a:pPr marL="568325" lvl="1" indent="-276225"/>
            <a:r>
              <a:rPr lang="en-US" sz="2400" dirty="0" smtClean="0"/>
              <a:t>We must start and end in NY</a:t>
            </a:r>
          </a:p>
          <a:p>
            <a:pPr marL="568325" lvl="1" indent="-276225"/>
            <a:r>
              <a:rPr lang="en-US" sz="2400" dirty="0" smtClean="0"/>
              <a:t>Can only eat in a restaurant once</a:t>
            </a:r>
          </a:p>
          <a:p>
            <a:pPr marL="568325" lvl="1" indent="-276225"/>
            <a:r>
              <a:rPr lang="en-US" sz="2400" dirty="0" smtClean="0"/>
              <a:t>Sleep in city where dinner was eaten</a:t>
            </a:r>
          </a:p>
          <a:p>
            <a:pPr marL="568325" lvl="1" indent="-276225"/>
            <a:r>
              <a:rPr lang="en-US" sz="2400" dirty="0" smtClean="0"/>
              <a:t>If distance between cities is less than </a:t>
            </a:r>
            <a:r>
              <a:rPr lang="en-US" sz="2400" dirty="0" smtClean="0"/>
              <a:t>240 </a:t>
            </a:r>
            <a:r>
              <a:rPr lang="en-US" sz="2400" dirty="0" smtClean="0"/>
              <a:t>miles, we either fly or rent a car &amp; pay for gas- whichever is cheaper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Max Utility: Preferences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1535668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066800"/>
            <a:ext cx="5943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Since we had different preferences as to which restaurants we visited during our food tour, we each assigned a point value to each restaurant out of a 100 point total.</a:t>
            </a:r>
            <a:endParaRPr lang="en-US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3"/>
              <a:srcRect l="55689"/>
              <a:stretch>
                <a:fillRect/>
              </a:stretch>
            </p:blipFill>
          </mc:Choice>
          <mc:Fallback>
            <p:blipFill>
              <a:blip r:embed="rId4"/>
              <a:srcRect l="55689"/>
              <a:stretch>
                <a:fillRect/>
              </a:stretch>
            </p:blipFill>
          </mc:Fallback>
        </mc:AlternateContent>
        <p:spPr>
          <a:xfrm>
            <a:off x="2133600" y="5105400"/>
            <a:ext cx="6826707" cy="14645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3"/>
              <a:srcRect r="43862"/>
              <a:stretch>
                <a:fillRect/>
              </a:stretch>
            </p:blipFill>
          </mc:Choice>
          <mc:Fallback>
            <p:blipFill>
              <a:blip r:embed="rId4"/>
              <a:srcRect r="43862"/>
              <a:stretch>
                <a:fillRect/>
              </a:stretch>
            </p:blipFill>
          </mc:Fallback>
        </mc:AlternateContent>
        <p:spPr>
          <a:xfrm>
            <a:off x="76200" y="3488487"/>
            <a:ext cx="8648700" cy="1464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Data Collection: Travel Costs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1383268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" y="914400"/>
            <a:ext cx="617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First we found the distances between each location to see if any were drivable (&lt;240 miles)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NYC - Philly &amp;Pittsburgh - Cleveland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881326" y="1828800"/>
            <a:ext cx="7576874" cy="156891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200" y="3431662"/>
            <a:ext cx="647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Rather than finding the most efficient trip based on distance, we would like to find the most cost-efficient solution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We constructed our constraint matrix based on flight costs between all the restaurants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762000" y="4648200"/>
            <a:ext cx="7879950" cy="2036664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4953000" y="5334000"/>
            <a:ext cx="1295400" cy="609600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Data Collection: Hotel Costs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1383268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1143000"/>
            <a:ext cx="4648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200" dirty="0" smtClean="0"/>
              <a:t> We used</a:t>
            </a:r>
            <a:r>
              <a:rPr lang="en-US" sz="2200" dirty="0" err="1" smtClean="0"/>
              <a:t>Hotels.com</a:t>
            </a:r>
            <a:r>
              <a:rPr lang="en-US" sz="2200" dirty="0" smtClean="0"/>
              <a:t> to determine the cost of a hotel room in our target cities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3"/>
              <a:srcRect l="5094"/>
              <a:stretch>
                <a:fillRect/>
              </a:stretch>
            </p:blipFill>
          </mc:Choice>
          <mc:Fallback>
            <p:blipFill>
              <a:blip r:embed="rId4"/>
              <a:srcRect l="5094"/>
              <a:stretch>
                <a:fillRect/>
              </a:stretch>
            </p:blipFill>
          </mc:Fallback>
        </mc:AlternateContent>
        <p:spPr>
          <a:xfrm>
            <a:off x="990600" y="2590800"/>
            <a:ext cx="5797550" cy="2679700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6400800" y="4800600"/>
            <a:ext cx="533400" cy="381000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2400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Data Collection: Restaurants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143000"/>
            <a:ext cx="46482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200" dirty="0" smtClean="0"/>
              <a:t> We used </a:t>
            </a:r>
            <a:r>
              <a:rPr lang="en-US" sz="2200" dirty="0" err="1" smtClean="0"/>
              <a:t>Zagat’s</a:t>
            </a:r>
            <a:r>
              <a:rPr lang="en-US" sz="2200" dirty="0" smtClean="0"/>
              <a:t> to determine the cost of a meal at each of the restaurants.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 The prices below reflect the cost of dinner including a drink and the tip.</a:t>
            </a:r>
            <a:endParaRPr lang="en-US" sz="2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3"/>
              <a:srcRect l="6237"/>
              <a:stretch>
                <a:fillRect/>
              </a:stretch>
            </p:blipFill>
          </mc:Choice>
          <mc:Fallback>
            <p:blipFill>
              <a:blip r:embed="rId4"/>
              <a:srcRect l="6237"/>
              <a:stretch>
                <a:fillRect/>
              </a:stretch>
            </p:blipFill>
          </mc:Fallback>
        </mc:AlternateContent>
        <p:spPr>
          <a:xfrm>
            <a:off x="838200" y="3200400"/>
            <a:ext cx="5727700" cy="267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692</Words>
  <Application>Microsoft Macintosh PowerPoint</Application>
  <PresentationFormat>On-screen Show (4:3)</PresentationFormat>
  <Paragraphs>137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KZPS Restaurant Tour 2009 </vt:lpstr>
      <vt:lpstr>Agenda</vt:lpstr>
      <vt:lpstr>Project Overview</vt:lpstr>
      <vt:lpstr>Project Overview: Choosing is not an easy task</vt:lpstr>
      <vt:lpstr>Problem Definition</vt:lpstr>
      <vt:lpstr>Max Utility: Preferences</vt:lpstr>
      <vt:lpstr>Data Collection: Travel Costs</vt:lpstr>
      <vt:lpstr>Data Collection: Hotel Costs</vt:lpstr>
      <vt:lpstr>Data Collection: Restaurants</vt:lpstr>
      <vt:lpstr>Decision Variables</vt:lpstr>
      <vt:lpstr>Running the Model</vt:lpstr>
      <vt:lpstr>First Round Sub Tours</vt:lpstr>
      <vt:lpstr>Second Round Sub Tours</vt:lpstr>
      <vt:lpstr>The Final Route</vt:lpstr>
      <vt:lpstr>Improvements</vt:lpstr>
      <vt:lpstr>Q&amp;A</vt:lpstr>
    </vt:vector>
  </TitlesOfParts>
  <Company>NYU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Jodi Zamore</dc:creator>
  <cp:lastModifiedBy> </cp:lastModifiedBy>
  <cp:revision>44</cp:revision>
  <dcterms:created xsi:type="dcterms:W3CDTF">2009-04-28T18:11:46Z</dcterms:created>
  <dcterms:modified xsi:type="dcterms:W3CDTF">2009-04-29T17:42:45Z</dcterms:modified>
</cp:coreProperties>
</file>