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8" r:id="rId2"/>
    <p:sldId id="256" r:id="rId3"/>
    <p:sldId id="259" r:id="rId4"/>
    <p:sldId id="260" r:id="rId5"/>
    <p:sldId id="264" r:id="rId6"/>
    <p:sldId id="274" r:id="rId7"/>
    <p:sldId id="270" r:id="rId8"/>
    <p:sldId id="276" r:id="rId9"/>
    <p:sldId id="277" r:id="rId10"/>
    <p:sldId id="275" r:id="rId11"/>
    <p:sldId id="278" r:id="rId12"/>
    <p:sldId id="271" r:id="rId13"/>
    <p:sldId id="279" r:id="rId14"/>
    <p:sldId id="261" r:id="rId15"/>
    <p:sldId id="263" r:id="rId16"/>
    <p:sldId id="262" r:id="rId17"/>
    <p:sldId id="272" r:id="rId18"/>
    <p:sldId id="269" r:id="rId19"/>
  </p:sldIdLst>
  <p:sldSz cx="9144000" cy="6858000" type="screen4x3"/>
  <p:notesSz cx="6858000" cy="9083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301"/>
    <a:srgbClr val="E11301"/>
    <a:srgbClr val="E12809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lasses\Spring%202009\Decision%20Models\Project\Movie%20Project%20Maste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lasses\Spring%202009\Decision%20Models\Project\Movie%20Project%20Mast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Optimized Ratings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spPr>
            <a:ln w="38100">
              <a:solidFill>
                <a:srgbClr val="FF0000"/>
              </a:solidFill>
            </a:ln>
          </c:spPr>
          <c:marker>
            <c:symbol val="diamond"/>
            <c:size val="5"/>
            <c:spPr>
              <a:solidFill>
                <a:srgbClr val="FF0000"/>
              </a:solidFill>
              <a:ln w="38100">
                <a:solidFill>
                  <a:srgbClr val="FF0000"/>
                </a:solidFill>
              </a:ln>
            </c:spPr>
          </c:marker>
          <c:xVal>
            <c:numRef>
              <c:f>'Optimization - ID'!$A$11:$A$40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'Optimization - ID'!$H$11:$H$40</c:f>
              <c:numCache>
                <c:formatCode>0.0000</c:formatCode>
                <c:ptCount val="30"/>
                <c:pt idx="0">
                  <c:v>3.6134070631048396</c:v>
                </c:pt>
                <c:pt idx="1">
                  <c:v>4.8974607759096607</c:v>
                </c:pt>
                <c:pt idx="2">
                  <c:v>4.9957191176318974</c:v>
                </c:pt>
                <c:pt idx="3">
                  <c:v>4.4357104964946927</c:v>
                </c:pt>
                <c:pt idx="4">
                  <c:v>4.6768941904897323</c:v>
                </c:pt>
                <c:pt idx="5">
                  <c:v>4.0175579772212151</c:v>
                </c:pt>
                <c:pt idx="6">
                  <c:v>4.6057773652143448</c:v>
                </c:pt>
                <c:pt idx="7">
                  <c:v>4.9999999999999982</c:v>
                </c:pt>
                <c:pt idx="8">
                  <c:v>3.3488360263131667</c:v>
                </c:pt>
                <c:pt idx="9">
                  <c:v>4.9289277698875544</c:v>
                </c:pt>
                <c:pt idx="10">
                  <c:v>3.6944815335152561</c:v>
                </c:pt>
                <c:pt idx="11">
                  <c:v>1.1249838540024351</c:v>
                </c:pt>
                <c:pt idx="12">
                  <c:v>3.8355181999507391</c:v>
                </c:pt>
                <c:pt idx="13">
                  <c:v>4.9999999999999964</c:v>
                </c:pt>
                <c:pt idx="14">
                  <c:v>4.7551987203184005</c:v>
                </c:pt>
                <c:pt idx="15">
                  <c:v>4.165835712147393</c:v>
                </c:pt>
                <c:pt idx="16">
                  <c:v>4.9999999999999982</c:v>
                </c:pt>
                <c:pt idx="17">
                  <c:v>4.9999999999999973</c:v>
                </c:pt>
                <c:pt idx="18">
                  <c:v>3.4384875379170952</c:v>
                </c:pt>
                <c:pt idx="19">
                  <c:v>3.6639900065070519</c:v>
                </c:pt>
                <c:pt idx="20">
                  <c:v>4.3117847519921106</c:v>
                </c:pt>
                <c:pt idx="21">
                  <c:v>3.8044537520261041</c:v>
                </c:pt>
                <c:pt idx="22">
                  <c:v>4.1722290759422878</c:v>
                </c:pt>
                <c:pt idx="23">
                  <c:v>3.6297236736797038</c:v>
                </c:pt>
                <c:pt idx="24">
                  <c:v>3.8008782916011121</c:v>
                </c:pt>
                <c:pt idx="25">
                  <c:v>4.1094492178032374</c:v>
                </c:pt>
                <c:pt idx="26">
                  <c:v>3.8789032156069623</c:v>
                </c:pt>
                <c:pt idx="27">
                  <c:v>4.1622208822991942</c:v>
                </c:pt>
                <c:pt idx="28">
                  <c:v>4.5480172663075233</c:v>
                </c:pt>
                <c:pt idx="29">
                  <c:v>3.6597657327093183</c:v>
                </c:pt>
              </c:numCache>
            </c:numRef>
          </c:yVal>
        </c:ser>
        <c:axId val="57760768"/>
        <c:axId val="69649536"/>
      </c:scatterChart>
      <c:valAx>
        <c:axId val="57760768"/>
        <c:scaling>
          <c:orientation val="minMax"/>
          <c:max val="30"/>
        </c:scaling>
        <c:axPos val="b"/>
        <c:numFmt formatCode="General" sourceLinked="1"/>
        <c:tickLblPos val="nextTo"/>
        <c:crossAx val="69649536"/>
        <c:crosses val="autoZero"/>
        <c:crossBetween val="midCat"/>
      </c:valAx>
      <c:valAx>
        <c:axId val="69649536"/>
        <c:scaling>
          <c:orientation val="minMax"/>
          <c:max val="7"/>
        </c:scaling>
        <c:axPos val="l"/>
        <c:majorGridlines/>
        <c:numFmt formatCode="0" sourceLinked="0"/>
        <c:tickLblPos val="nextTo"/>
        <c:crossAx val="57760768"/>
        <c:crosses val="autoZero"/>
        <c:crossBetween val="midCat"/>
      </c:valAx>
    </c:plotArea>
    <c:plotVisOnly val="1"/>
  </c:chart>
  <c:spPr>
    <a:solidFill>
      <a:schemeClr val="bg1"/>
    </a:solidFill>
    <a:ln w="19050">
      <a:solidFill>
        <a:schemeClr val="tx1"/>
      </a:solidFill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"/>
  <c:chart>
    <c:title>
      <c:tx>
        <c:rich>
          <a:bodyPr/>
          <a:lstStyle/>
          <a:p>
            <a:pPr>
              <a:defRPr/>
            </a:pPr>
            <a:r>
              <a:rPr lang="en-US"/>
              <a:t>Regression Ratings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spPr>
            <a:ln w="38100">
              <a:solidFill>
                <a:srgbClr val="FF0000"/>
              </a:solidFill>
            </a:ln>
          </c:spPr>
          <c:marker>
            <c:symbol val="diamond"/>
            <c:size val="5"/>
            <c:spPr>
              <a:solidFill>
                <a:srgbClr val="FF0000"/>
              </a:solidFill>
              <a:ln w="38100">
                <a:solidFill>
                  <a:srgbClr val="FF0000"/>
                </a:solidFill>
              </a:ln>
            </c:spPr>
          </c:marker>
          <c:xVal>
            <c:numRef>
              <c:f>'Optimization - ID'!$A$11:$A$40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'Optimization - ID'!$D$11:$D$40</c:f>
              <c:numCache>
                <c:formatCode>General</c:formatCode>
                <c:ptCount val="30"/>
                <c:pt idx="0">
                  <c:v>4.4121999999999986</c:v>
                </c:pt>
                <c:pt idx="1">
                  <c:v>4.1808999999999976</c:v>
                </c:pt>
                <c:pt idx="2">
                  <c:v>4.7894000000000014</c:v>
                </c:pt>
                <c:pt idx="3">
                  <c:v>2.4053</c:v>
                </c:pt>
                <c:pt idx="4">
                  <c:v>6.2202000000000002</c:v>
                </c:pt>
                <c:pt idx="5">
                  <c:v>4.3364000000000003</c:v>
                </c:pt>
                <c:pt idx="6">
                  <c:v>4.8609999999999962</c:v>
                </c:pt>
                <c:pt idx="7">
                  <c:v>3.0887000000000002</c:v>
                </c:pt>
                <c:pt idx="8">
                  <c:v>3.714799999999999</c:v>
                </c:pt>
                <c:pt idx="9">
                  <c:v>6.5057</c:v>
                </c:pt>
                <c:pt idx="10">
                  <c:v>4.4699</c:v>
                </c:pt>
                <c:pt idx="11">
                  <c:v>3.9733000000000001</c:v>
                </c:pt>
                <c:pt idx="12">
                  <c:v>3.9636999999999989</c:v>
                </c:pt>
                <c:pt idx="13">
                  <c:v>2.3035000000000001</c:v>
                </c:pt>
                <c:pt idx="14">
                  <c:v>4.891799999999999</c:v>
                </c:pt>
                <c:pt idx="15">
                  <c:v>5.2014000000000005</c:v>
                </c:pt>
                <c:pt idx="16">
                  <c:v>6.1222999999999974</c:v>
                </c:pt>
                <c:pt idx="17">
                  <c:v>5.8993000000000002</c:v>
                </c:pt>
                <c:pt idx="18">
                  <c:v>4.7481999999999989</c:v>
                </c:pt>
                <c:pt idx="19">
                  <c:v>4.5980999999999996</c:v>
                </c:pt>
                <c:pt idx="20">
                  <c:v>4.0408999999999997</c:v>
                </c:pt>
                <c:pt idx="21">
                  <c:v>5.0770999999999997</c:v>
                </c:pt>
                <c:pt idx="22">
                  <c:v>4.1492000000000004</c:v>
                </c:pt>
                <c:pt idx="23">
                  <c:v>4.1152999999999995</c:v>
                </c:pt>
                <c:pt idx="24">
                  <c:v>4.7707000000000024</c:v>
                </c:pt>
                <c:pt idx="25">
                  <c:v>4.3920999999999966</c:v>
                </c:pt>
                <c:pt idx="26">
                  <c:v>5.1617999999999986</c:v>
                </c:pt>
                <c:pt idx="27">
                  <c:v>3.8720999999999974</c:v>
                </c:pt>
                <c:pt idx="28">
                  <c:v>4.7408000000000001</c:v>
                </c:pt>
                <c:pt idx="29">
                  <c:v>4.2515000000000001</c:v>
                </c:pt>
              </c:numCache>
            </c:numRef>
          </c:yVal>
        </c:ser>
        <c:axId val="69682304"/>
        <c:axId val="69684224"/>
      </c:scatterChart>
      <c:valAx>
        <c:axId val="69682304"/>
        <c:scaling>
          <c:orientation val="minMax"/>
          <c:max val="30"/>
        </c:scaling>
        <c:axPos val="b"/>
        <c:numFmt formatCode="General" sourceLinked="1"/>
        <c:tickLblPos val="nextTo"/>
        <c:crossAx val="69684224"/>
        <c:crosses val="autoZero"/>
        <c:crossBetween val="midCat"/>
      </c:valAx>
      <c:valAx>
        <c:axId val="69684224"/>
        <c:scaling>
          <c:orientation val="minMax"/>
        </c:scaling>
        <c:axPos val="l"/>
        <c:majorGridlines/>
        <c:numFmt formatCode="General" sourceLinked="1"/>
        <c:tickLblPos val="nextTo"/>
        <c:crossAx val="69682304"/>
        <c:crosses val="autoZero"/>
        <c:crossBetween val="midCat"/>
      </c:valAx>
      <c:spPr>
        <a:solidFill>
          <a:schemeClr val="bg1"/>
        </a:solidFill>
      </c:spPr>
    </c:plotArea>
    <c:plotVisOnly val="1"/>
  </c:chart>
  <c:spPr>
    <a:solidFill>
      <a:schemeClr val="bg1"/>
    </a:solidFill>
    <a:ln w="12700">
      <a:solidFill>
        <a:schemeClr val="tx1"/>
      </a:solidFill>
    </a:ln>
  </c:sp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1D612-9657-456D-8ADB-F5B184EF6B63}" type="datetimeFigureOut">
              <a:rPr lang="en-US" smtClean="0"/>
              <a:t>4/21/2009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2806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2806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5D6BBE-4D6F-4A55-9419-DC6DEE7504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1943101" y="2371724"/>
            <a:ext cx="6615112" cy="3128964"/>
            <a:chOff x="1943101" y="2371724"/>
            <a:chExt cx="6615112" cy="3128964"/>
          </a:xfrm>
        </p:grpSpPr>
        <p:sp>
          <p:nvSpPr>
            <p:cNvPr id="33" name="Rounded Rectangle 32"/>
            <p:cNvSpPr/>
            <p:nvPr/>
          </p:nvSpPr>
          <p:spPr>
            <a:xfrm>
              <a:off x="1943101" y="2371724"/>
              <a:ext cx="6615112" cy="312896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4100509" y="4957762"/>
              <a:ext cx="3957638" cy="485775"/>
              <a:chOff x="2743198" y="3643312"/>
              <a:chExt cx="3957638" cy="485775"/>
            </a:xfrm>
          </p:grpSpPr>
          <p:pic>
            <p:nvPicPr>
              <p:cNvPr id="1027" name="Picture 3" descr="D:\Classes\Spring 2009\Decision Models\Project\barcode.jpg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743198" y="3643312"/>
                <a:ext cx="1400175" cy="485775"/>
              </a:xfrm>
              <a:prstGeom prst="rect">
                <a:avLst/>
              </a:prstGeom>
              <a:noFill/>
            </p:spPr>
          </p:pic>
          <p:pic>
            <p:nvPicPr>
              <p:cNvPr id="1028" name="Picture 4" descr="D:\Classes\Spring 2009\Decision Models\Project\barcode.jpg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100511" y="3643312"/>
                <a:ext cx="1400175" cy="485775"/>
              </a:xfrm>
              <a:prstGeom prst="rect">
                <a:avLst/>
              </a:prstGeom>
              <a:noFill/>
            </p:spPr>
          </p:pic>
          <p:pic>
            <p:nvPicPr>
              <p:cNvPr id="1029" name="Picture 5" descr="D:\Classes\Spring 2009\Decision Models\Project\barcode.jpg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300661" y="3643312"/>
                <a:ext cx="1400175" cy="485775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14558" y="2573338"/>
            <a:ext cx="6100763" cy="5842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NETFLIX Challenge</a:t>
            </a:r>
            <a:endParaRPr lang="en-US" b="1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14563" y="3200400"/>
            <a:ext cx="6243638" cy="871538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</a:rPr>
              <a:t>c/o: Derek Apfel, Mark Bernazzani, Imo Etuk, Joshua Michaels, Cedric Silas</a:t>
            </a: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8" name="Picture 2" descr="D:\Classes\Spring 2009\Decision Models\Project\Netflix Logo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300377" cy="7620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0" y="6515100"/>
            <a:ext cx="9144000" cy="342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hord 11"/>
          <p:cNvSpPr/>
          <p:nvPr/>
        </p:nvSpPr>
        <p:spPr>
          <a:xfrm>
            <a:off x="3505200" y="-828680"/>
            <a:ext cx="2057400" cy="1828800"/>
          </a:xfrm>
          <a:prstGeom prst="chord">
            <a:avLst>
              <a:gd name="adj1" fmla="val 21329069"/>
              <a:gd name="adj2" fmla="val 11076413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2864" y="1085850"/>
            <a:ext cx="671513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2864" y="5738812"/>
            <a:ext cx="671513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85727" y="1700215"/>
            <a:ext cx="1271587" cy="1428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64241" y="5088782"/>
            <a:ext cx="1324077" cy="476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14343" y="2386013"/>
            <a:ext cx="553998" cy="197167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Verdana" pitchFamily="34" charset="0"/>
              </a:rPr>
              <a:t>Open Here</a:t>
            </a:r>
            <a:endParaRPr lang="en-US" sz="24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29500" y="200025"/>
            <a:ext cx="1543050" cy="12926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Verdana" pitchFamily="34" charset="0"/>
              </a:rPr>
              <a:t>FIRST CLASS </a:t>
            </a:r>
          </a:p>
          <a:p>
            <a:pPr algn="ctr"/>
            <a:r>
              <a:rPr lang="en-US" sz="1400" dirty="0" smtClean="0">
                <a:latin typeface="Verdana" pitchFamily="34" charset="0"/>
              </a:rPr>
              <a:t>MAIL</a:t>
            </a:r>
          </a:p>
          <a:p>
            <a:pPr algn="ctr"/>
            <a:r>
              <a:rPr lang="en-US" sz="1400" dirty="0" smtClean="0">
                <a:latin typeface="Verdana" pitchFamily="34" charset="0"/>
              </a:rPr>
              <a:t>U.S. POSTAGE</a:t>
            </a:r>
          </a:p>
          <a:p>
            <a:pPr algn="ctr"/>
            <a:r>
              <a:rPr lang="en-US" sz="2000" dirty="0" smtClean="0">
                <a:latin typeface="Verdana" pitchFamily="34" charset="0"/>
              </a:rPr>
              <a:t>PAID</a:t>
            </a:r>
          </a:p>
          <a:p>
            <a:pPr algn="ctr"/>
            <a:r>
              <a:rPr lang="en-US" sz="1400" dirty="0" smtClean="0">
                <a:latin typeface="Verdana" pitchFamily="34" charset="0"/>
              </a:rPr>
              <a:t>NETFLIX</a:t>
            </a:r>
            <a:endParaRPr lang="en-US" sz="1400" dirty="0">
              <a:latin typeface="Verdana" pitchFamily="34" charset="0"/>
            </a:endParaRPr>
          </a:p>
        </p:txBody>
      </p:sp>
      <p:sp>
        <p:nvSpPr>
          <p:cNvPr id="39" name="Subtitle 8"/>
          <p:cNvSpPr txBox="1">
            <a:spLocks/>
          </p:cNvSpPr>
          <p:nvPr/>
        </p:nvSpPr>
        <p:spPr>
          <a:xfrm>
            <a:off x="2238375" y="4210054"/>
            <a:ext cx="6243638" cy="476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44 West 4</a:t>
            </a:r>
            <a:r>
              <a:rPr kumimoji="0" lang="en-US" sz="24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Street  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 York, NY 10012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4288" y="6453487"/>
            <a:ext cx="6015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Verdana" pitchFamily="34" charset="0"/>
              </a:rPr>
              <a:t>Decision Models – Spring 2009</a:t>
            </a:r>
            <a:endParaRPr lang="en-US" sz="2400" b="1" dirty="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Final Regression</a:t>
            </a:r>
            <a:endParaRPr lang="en-US" b="1" dirty="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2585" y="1413164"/>
            <a:ext cx="8502800" cy="504753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Regression Analysis </a:t>
            </a: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Independence Day Rating = 4.00 + 0.131 Bourne Identity Rating  + 0.113 Old School Rating 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		- 0.207 Shawshank Rating - 0.218 Braveheart Rating 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		+ 0.472 Incredibles Rating - 0.237 Saw Rating 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		+ 0.275 Grease Rating + 0.155 I Robot Rating 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		+ 0.473 Tombstone Rating - 0.0061 Fight Club Rating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                          	+ 0.120 Saving Private Ryan Rating  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		- 0.533 Finding Nemo Rating - 0.331 Chicago Rating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                   		- 0.216 Napoleon Dynamite Rating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                   		+ 0.039 Good Will Hunting Rating - 0.137 The Ring Rating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                   		- 0.0646 Hitchhikers Guide Rating + 0.145 Unforgiven Rating</a:t>
            </a: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 = 0.367290  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R-Sq = 90.8% R-Sq(adj) = 75.8%</a:t>
            </a: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Analysis of Variance:</a:t>
            </a:r>
          </a:p>
          <a:p>
            <a:pPr>
              <a:tabLst>
                <a:tab pos="1828800" algn="l"/>
                <a:tab pos="2343150" algn="l"/>
                <a:tab pos="3314700" algn="l"/>
                <a:tab pos="4171950" algn="l"/>
                <a:tab pos="4800600" algn="l"/>
              </a:tabLst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Source          	DF 	SS	MS 	F	P</a:t>
            </a:r>
          </a:p>
          <a:p>
            <a:pPr>
              <a:tabLst>
                <a:tab pos="1828800" algn="l"/>
                <a:tab pos="2343150" algn="l"/>
                <a:tab pos="3314700" algn="l"/>
                <a:tab pos="4171950" algn="l"/>
                <a:tab pos="4800600" algn="l"/>
              </a:tabLst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Regression      	18  	14.6827  	0.8157  	6.05  	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0.002</a:t>
            </a:r>
          </a:p>
          <a:p>
            <a:pPr>
              <a:tabLst>
                <a:tab pos="1828800" algn="l"/>
                <a:tab pos="2343150" algn="l"/>
                <a:tab pos="3314700" algn="l"/>
                <a:tab pos="4171950" algn="l"/>
                <a:tab pos="4800600" algn="l"/>
              </a:tabLst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Residual Error  	11   	1.4839  	0.1349</a:t>
            </a:r>
          </a:p>
          <a:p>
            <a:pPr>
              <a:tabLst>
                <a:tab pos="1828800" algn="l"/>
                <a:tab pos="2343150" algn="l"/>
                <a:tab pos="3314700" algn="l"/>
                <a:tab pos="4171950" algn="l"/>
                <a:tab pos="4800600" algn="l"/>
              </a:tabLst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Total           	29  	16.1667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29375" y="5543550"/>
            <a:ext cx="2400301" cy="131444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D:\Classes\Spring 2009\Decision Models\Project\Netflix Logo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6176486"/>
            <a:ext cx="2057400" cy="681514"/>
          </a:xfrm>
          <a:prstGeom prst="rect">
            <a:avLst/>
          </a:prstGeom>
          <a:noFill/>
        </p:spPr>
      </p:pic>
      <p:cxnSp>
        <p:nvCxnSpPr>
          <p:cNvPr id="10" name="Straight Connector 9"/>
          <p:cNvCxnSpPr/>
          <p:nvPr/>
        </p:nvCxnSpPr>
        <p:spPr>
          <a:xfrm>
            <a:off x="557213" y="1243009"/>
            <a:ext cx="7986712" cy="1588"/>
          </a:xfrm>
          <a:prstGeom prst="line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Optimization Model</a:t>
            </a:r>
            <a:endParaRPr lang="en-US" b="1" dirty="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26" name="Picture 2" descr="D:\Classes\Spring 2009\Decision Models\Project\Netflix Logo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6176486"/>
            <a:ext cx="2057400" cy="681514"/>
          </a:xfrm>
          <a:prstGeom prst="rect">
            <a:avLst/>
          </a:prstGeom>
          <a:noFill/>
        </p:spPr>
      </p:pic>
      <p:sp>
        <p:nvSpPr>
          <p:cNvPr id="8" name="Content Placeholder 6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57213" y="1243009"/>
            <a:ext cx="7986712" cy="1588"/>
          </a:xfrm>
          <a:prstGeom prst="line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Netflix measures Challenge submissions by Root Mean Squared Error (RMSE)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Ratings of 30 new, randomly selected users were chosen to test the regression</a:t>
            </a:r>
          </a:p>
          <a:p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Objective: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Minimize RMSE of sam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ple ratings </a:t>
            </a:r>
          </a:p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Decision Variables: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Regression factors for 18 ratings</a:t>
            </a:r>
          </a:p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Constraints: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Computed ratings must be </a:t>
            </a:r>
            <a:r>
              <a:rPr lang="en-US" sz="2800" dirty="0" smtClean="0">
                <a:solidFill>
                  <a:schemeClr val="bg1"/>
                </a:solidFill>
                <a:latin typeface="Times New Roman"/>
                <a:cs typeface="Times New Roman"/>
              </a:rPr>
              <a:t>≤ 5 </a:t>
            </a:r>
            <a:endParaRPr lang="en-US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9491" y="290945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Optimization Model</a:t>
            </a:r>
            <a:endParaRPr lang="en-US" b="1" dirty="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Classes\Spring 2009\Decision Models\Project\Netflix Logo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6176486"/>
            <a:ext cx="2057400" cy="681514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 t="21484" r="8105" b="6901"/>
          <a:stretch>
            <a:fillRect/>
          </a:stretch>
        </p:blipFill>
        <p:spPr bwMode="auto">
          <a:xfrm>
            <a:off x="332509" y="1215396"/>
            <a:ext cx="8505825" cy="4971524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cxnSp>
        <p:nvCxnSpPr>
          <p:cNvPr id="6" name="Straight Connector 5"/>
          <p:cNvCxnSpPr/>
          <p:nvPr/>
        </p:nvCxnSpPr>
        <p:spPr>
          <a:xfrm>
            <a:off x="557213" y="1243009"/>
            <a:ext cx="7986712" cy="1588"/>
          </a:xfrm>
          <a:prstGeom prst="line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/>
          <p:cNvGraphicFramePr/>
          <p:nvPr/>
        </p:nvGraphicFramePr>
        <p:xfrm>
          <a:off x="185737" y="392906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9491" y="290945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Optimization Model</a:t>
            </a:r>
            <a:endParaRPr lang="en-US" b="1" dirty="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Classes\Spring 2009\Decision Models\Project\Netflix Logo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6176486"/>
            <a:ext cx="2057400" cy="681514"/>
          </a:xfrm>
          <a:prstGeom prst="rect">
            <a:avLst/>
          </a:prstGeom>
          <a:noFill/>
        </p:spPr>
      </p:pic>
      <p:cxnSp>
        <p:nvCxnSpPr>
          <p:cNvPr id="6" name="Straight Connector 5"/>
          <p:cNvCxnSpPr/>
          <p:nvPr/>
        </p:nvCxnSpPr>
        <p:spPr>
          <a:xfrm>
            <a:off x="557213" y="1243009"/>
            <a:ext cx="7986712" cy="1588"/>
          </a:xfrm>
          <a:prstGeom prst="line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Chart 13"/>
          <p:cNvGraphicFramePr/>
          <p:nvPr/>
        </p:nvGraphicFramePr>
        <p:xfrm>
          <a:off x="4386262" y="13716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Challenges</a:t>
            </a:r>
            <a:endParaRPr lang="en-US" b="1" dirty="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 all 17,700 titles have a statistically significant number of ratings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Some users only rated 1 movie while one user rated all 17,700 movies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Each movie requires a unique model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Data must be interpreted and model type determined 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However, given more time and a complete database package…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Classes\Spring 2009\Decision Models\Project\Netflix Logo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6176486"/>
            <a:ext cx="2057400" cy="681514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557213" y="1243009"/>
            <a:ext cx="7986712" cy="1588"/>
          </a:xfrm>
          <a:prstGeom prst="line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Next Steps</a:t>
            </a:r>
            <a:endParaRPr lang="en-US" b="1" dirty="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Import all 17,700 movies and ratings into a relational database package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Expand the scope of our regression to determine which ratings are most significant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Compensate for missing ratings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Submit a test file to Netflix for ranking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Win $1,000,000!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Classes\Spring 2009\Decision Models\Project\Netflix Logo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6176486"/>
            <a:ext cx="2057400" cy="681514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557213" y="1243009"/>
            <a:ext cx="7986712" cy="1588"/>
          </a:xfrm>
          <a:prstGeom prst="line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Conclusions</a:t>
            </a:r>
            <a:endParaRPr lang="en-US" b="1" dirty="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54478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Exponential growth in user generated data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Optimization algorithm based on user or like-user behavior…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Collaborative filtering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Matrix factorization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Look beyond simple statistics to identify more granular relationships to improve forecasting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Understanding core problem is critical to success.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Minitab and Excel have their uses, but they won’t win you an international contest!</a:t>
            </a:r>
          </a:p>
          <a:p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Classes\Spring 2009\Decision Models\Project\Netflix Logo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6176486"/>
            <a:ext cx="2057400" cy="681514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557213" y="1243009"/>
            <a:ext cx="7986712" cy="1588"/>
          </a:xfrm>
          <a:prstGeom prst="line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Leaderboard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Classes\Spring 2009\Decision Models\Project\Netflix Logo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6176486"/>
            <a:ext cx="2057400" cy="681514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 l="13770" t="14974" r="26367" b="9245"/>
          <a:stretch>
            <a:fillRect/>
          </a:stretch>
        </p:blipFill>
        <p:spPr bwMode="auto">
          <a:xfrm>
            <a:off x="1427016" y="207818"/>
            <a:ext cx="6317675" cy="5998185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9"/>
          <p:cNvGrpSpPr/>
          <p:nvPr/>
        </p:nvGrpSpPr>
        <p:grpSpPr>
          <a:xfrm>
            <a:off x="1943101" y="2371724"/>
            <a:ext cx="6615112" cy="3128964"/>
            <a:chOff x="1943101" y="2371724"/>
            <a:chExt cx="6615112" cy="3128964"/>
          </a:xfrm>
        </p:grpSpPr>
        <p:sp>
          <p:nvSpPr>
            <p:cNvPr id="33" name="Rounded Rectangle 32"/>
            <p:cNvSpPr/>
            <p:nvPr/>
          </p:nvSpPr>
          <p:spPr>
            <a:xfrm>
              <a:off x="1943101" y="2371724"/>
              <a:ext cx="6615112" cy="312896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" name="Group 36"/>
            <p:cNvGrpSpPr/>
            <p:nvPr/>
          </p:nvGrpSpPr>
          <p:grpSpPr>
            <a:xfrm>
              <a:off x="4100509" y="4957762"/>
              <a:ext cx="3957638" cy="485775"/>
              <a:chOff x="2743198" y="3643312"/>
              <a:chExt cx="3957638" cy="485775"/>
            </a:xfrm>
          </p:grpSpPr>
          <p:pic>
            <p:nvPicPr>
              <p:cNvPr id="1027" name="Picture 3" descr="D:\Classes\Spring 2009\Decision Models\Project\barcode.jpg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743198" y="3643312"/>
                <a:ext cx="1400175" cy="485775"/>
              </a:xfrm>
              <a:prstGeom prst="rect">
                <a:avLst/>
              </a:prstGeom>
              <a:noFill/>
            </p:spPr>
          </p:pic>
          <p:pic>
            <p:nvPicPr>
              <p:cNvPr id="1028" name="Picture 4" descr="D:\Classes\Spring 2009\Decision Models\Project\barcode.jpg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100511" y="3643312"/>
                <a:ext cx="1400175" cy="485775"/>
              </a:xfrm>
              <a:prstGeom prst="rect">
                <a:avLst/>
              </a:prstGeom>
              <a:noFill/>
            </p:spPr>
          </p:pic>
          <p:pic>
            <p:nvPicPr>
              <p:cNvPr id="1029" name="Picture 5" descr="D:\Classes\Spring 2009\Decision Models\Project\barcode.jpg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300661" y="3643312"/>
                <a:ext cx="1400175" cy="485775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14558" y="2573338"/>
            <a:ext cx="6100763" cy="5842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NETFLIX Challenge</a:t>
            </a:r>
            <a:endParaRPr lang="en-US" b="1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00263" y="3400425"/>
            <a:ext cx="6243638" cy="13716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Questions?</a:t>
            </a:r>
            <a:endParaRPr lang="en-US" sz="7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D:\Classes\Spring 2009\Decision Models\Project\Netflix Logo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300377" cy="7620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0" y="6515100"/>
            <a:ext cx="9144000" cy="342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hord 11"/>
          <p:cNvSpPr/>
          <p:nvPr/>
        </p:nvSpPr>
        <p:spPr>
          <a:xfrm>
            <a:off x="3505200" y="-828680"/>
            <a:ext cx="2057400" cy="1828800"/>
          </a:xfrm>
          <a:prstGeom prst="chord">
            <a:avLst>
              <a:gd name="adj1" fmla="val 21329069"/>
              <a:gd name="adj2" fmla="val 11076413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2864" y="1085850"/>
            <a:ext cx="671513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2864" y="5738812"/>
            <a:ext cx="671513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85727" y="1700215"/>
            <a:ext cx="1271587" cy="1428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64241" y="5088782"/>
            <a:ext cx="1324077" cy="476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14343" y="2386013"/>
            <a:ext cx="553998" cy="197167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Verdana" pitchFamily="34" charset="0"/>
              </a:rPr>
              <a:t>Open Here</a:t>
            </a:r>
            <a:endParaRPr lang="en-US" sz="24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29500" y="200025"/>
            <a:ext cx="1543050" cy="12926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Verdana" pitchFamily="34" charset="0"/>
              </a:rPr>
              <a:t>FIRST CLASS </a:t>
            </a:r>
          </a:p>
          <a:p>
            <a:pPr algn="ctr"/>
            <a:r>
              <a:rPr lang="en-US" sz="1400" dirty="0" smtClean="0">
                <a:latin typeface="Verdana" pitchFamily="34" charset="0"/>
              </a:rPr>
              <a:t>MAIL</a:t>
            </a:r>
          </a:p>
          <a:p>
            <a:pPr algn="ctr"/>
            <a:r>
              <a:rPr lang="en-US" sz="1400" dirty="0" smtClean="0">
                <a:latin typeface="Verdana" pitchFamily="34" charset="0"/>
              </a:rPr>
              <a:t>U.S. POSTAGE</a:t>
            </a:r>
          </a:p>
          <a:p>
            <a:pPr algn="ctr"/>
            <a:r>
              <a:rPr lang="en-US" sz="2000" dirty="0" smtClean="0">
                <a:latin typeface="Verdana" pitchFamily="34" charset="0"/>
              </a:rPr>
              <a:t>PAID</a:t>
            </a:r>
          </a:p>
          <a:p>
            <a:pPr algn="ctr"/>
            <a:r>
              <a:rPr lang="en-US" sz="1400" dirty="0" smtClean="0">
                <a:latin typeface="Verdana" pitchFamily="34" charset="0"/>
              </a:rPr>
              <a:t>NETFLIX</a:t>
            </a:r>
            <a:endParaRPr lang="en-US" sz="1400" dirty="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</a:rPr>
              <a:t>NETFLIX Challenge</a:t>
            </a:r>
            <a:endParaRPr lang="en-US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Ongoing competition held by NETFLIX to find the best algorithm that predicts user ratings.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Grand prize of $1,000,000. 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Target is to beat Cinematch by improving RMSE by 10%.  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Ratings include 17,700 films rated by 480,000 unique users.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Challenge, not all users rated all movies.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Classes\Spring 2009\Decision Models\Project\Netflix Logo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6176486"/>
            <a:ext cx="2057400" cy="681514"/>
          </a:xfrm>
          <a:prstGeom prst="rect">
            <a:avLst/>
          </a:prstGeom>
          <a:noFill/>
        </p:spPr>
      </p:pic>
      <p:pic>
        <p:nvPicPr>
          <p:cNvPr id="5" name="Picture 2" descr="D:\Classes\Spring 2009\Decision Models\Project\Netflix Logo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7325" y="428150"/>
            <a:ext cx="2995612" cy="888177"/>
          </a:xfrm>
          <a:prstGeom prst="rect">
            <a:avLst/>
          </a:prstGeom>
          <a:noFill/>
        </p:spPr>
      </p:pic>
      <p:cxnSp>
        <p:nvCxnSpPr>
          <p:cNvPr id="6" name="Straight Connector 5"/>
          <p:cNvCxnSpPr/>
          <p:nvPr/>
        </p:nvCxnSpPr>
        <p:spPr>
          <a:xfrm>
            <a:off x="557213" y="1243009"/>
            <a:ext cx="7986712" cy="1588"/>
          </a:xfrm>
          <a:prstGeom prst="line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Background</a:t>
            </a:r>
            <a:endParaRPr lang="en-US" b="1" dirty="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Real world application of Decision Models concepts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Interesting and challenging project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Broad appeal and multiple applications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Extensive data and direction provided by Netflix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$1,000,000 – enough said!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Classes\Spring 2009\Decision Models\Project\Netflix Logo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6176486"/>
            <a:ext cx="2057400" cy="681514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557213" y="1243009"/>
            <a:ext cx="7986712" cy="1588"/>
          </a:xfrm>
          <a:prstGeom prst="line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Available Data</a:t>
            </a:r>
            <a:endParaRPr lang="en-US" b="1" dirty="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Ratings data from Netflix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Movie attributes data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IMDB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RottenTomatoes.com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Wikipedia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Identifiable subset of users who rated target movies</a:t>
            </a:r>
          </a:p>
          <a:p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Classes\Spring 2009\Decision Models\Project\Netflix Logo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6176486"/>
            <a:ext cx="2057400" cy="681514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557213" y="1243009"/>
            <a:ext cx="7986712" cy="1588"/>
          </a:xfrm>
          <a:prstGeom prst="line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Movie Attributes</a:t>
            </a:r>
            <a:endParaRPr lang="en-US" b="1" dirty="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Classes\Spring 2009\Decision Models\Project\Netflix Logo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6176486"/>
            <a:ext cx="2057400" cy="681514"/>
          </a:xfrm>
          <a:prstGeom prst="rect">
            <a:avLst/>
          </a:prstGeom>
          <a:noFill/>
        </p:spPr>
      </p:pic>
      <p:sp>
        <p:nvSpPr>
          <p:cNvPr id="5" name="Content Placeholder 6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Genre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Movie Rating (G, PG, PG-13, R)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Length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(minutes)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Release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Data (year/quarter)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Movie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Star Appeal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Director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Appeal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Critics’ Ratings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Oscar/Award Nominations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Production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Budget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Lifetime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Box Office Gross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57213" y="1243009"/>
            <a:ext cx="7986712" cy="1588"/>
          </a:xfrm>
          <a:prstGeom prst="line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Regression (First Cut)</a:t>
            </a:r>
            <a:endParaRPr lang="en-US" b="1" dirty="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Classes\Spring 2009\Decision Models\Project\Netflix Logo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6176486"/>
            <a:ext cx="2057400" cy="681514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7233" y="1620981"/>
            <a:ext cx="8539898" cy="364374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Connector 5"/>
          <p:cNvCxnSpPr/>
          <p:nvPr/>
        </p:nvCxnSpPr>
        <p:spPr>
          <a:xfrm>
            <a:off x="557213" y="1243009"/>
            <a:ext cx="7986712" cy="1588"/>
          </a:xfrm>
          <a:prstGeom prst="line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Regression (First Cut)</a:t>
            </a:r>
            <a:endParaRPr lang="en-US" b="1" dirty="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Classes\Spring 2009\Decision Models\Project\Netflix Logo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6176486"/>
            <a:ext cx="2057400" cy="681514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 l="18066" t="52604" r="32324" b="22396"/>
          <a:stretch>
            <a:fillRect/>
          </a:stretch>
        </p:blipFill>
        <p:spPr bwMode="auto">
          <a:xfrm>
            <a:off x="400194" y="1579418"/>
            <a:ext cx="8211127" cy="3103418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cxnSp>
        <p:nvCxnSpPr>
          <p:cNvPr id="8" name="Straight Connector 7"/>
          <p:cNvCxnSpPr/>
          <p:nvPr/>
        </p:nvCxnSpPr>
        <p:spPr>
          <a:xfrm>
            <a:off x="557213" y="1243009"/>
            <a:ext cx="7986712" cy="1588"/>
          </a:xfrm>
          <a:prstGeom prst="line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Final Regression</a:t>
            </a:r>
            <a:endParaRPr lang="en-US" b="1" dirty="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Prior ratings appear to be more meaningful than movie attributes</a:t>
            </a:r>
          </a:p>
          <a:p>
            <a:pPr lvl="0"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Organized 17,700 movies into 9 genres</a:t>
            </a:r>
          </a:p>
          <a:p>
            <a:pPr lvl="0"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Selected movies representative of each genre</a:t>
            </a:r>
          </a:p>
          <a:p>
            <a:pPr marL="800100" lvl="1" indent="-342900"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movie per genre yields an R-Sq of 51.6%</a:t>
            </a:r>
          </a:p>
          <a:p>
            <a:pPr marL="800100" lvl="1" indent="-342900"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movies per genre yields an R-Sq of 90.8%</a:t>
            </a: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Regression is movie specific</a:t>
            </a:r>
          </a:p>
          <a:p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Classes\Spring 2009\Decision Models\Project\Netflix Logo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6176486"/>
            <a:ext cx="2057400" cy="681514"/>
          </a:xfrm>
          <a:prstGeom prst="rect">
            <a:avLst/>
          </a:prstGeom>
          <a:noFill/>
        </p:spPr>
      </p:pic>
      <p:sp>
        <p:nvSpPr>
          <p:cNvPr id="8" name="Content Placeholder 6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57213" y="1243009"/>
            <a:ext cx="7986712" cy="1588"/>
          </a:xfrm>
          <a:prstGeom prst="line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Final Regression</a:t>
            </a:r>
            <a:endParaRPr lang="en-US" b="1" dirty="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26" name="Picture 2" descr="D:\Classes\Spring 2009\Decision Models\Project\Netflix Logo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6176486"/>
            <a:ext cx="2057400" cy="681514"/>
          </a:xfrm>
          <a:prstGeom prst="rect">
            <a:avLst/>
          </a:prstGeom>
          <a:noFill/>
        </p:spPr>
      </p:pic>
      <p:sp>
        <p:nvSpPr>
          <p:cNvPr id="6" name="Content Placeholder 6"/>
          <p:cNvSpPr txBox="1">
            <a:spLocks/>
          </p:cNvSpPr>
          <p:nvPr/>
        </p:nvSpPr>
        <p:spPr>
          <a:xfrm>
            <a:off x="690561" y="1433507"/>
            <a:ext cx="8229600" cy="1938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rom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the 480,000 available users, we selected 100+ users that rated 31 target movies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Regressed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the ratings of 30 randomly selected users for Independence Day against ratings of 18 movies: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685797" y="3357563"/>
            <a:ext cx="8229600" cy="275748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numCol="3" rtlCol="0">
            <a:noAutofit/>
          </a:bodyPr>
          <a:lstStyle/>
          <a:p>
            <a:pPr marL="342900" lvl="0" indent="-342900">
              <a:defRPr/>
            </a:pPr>
            <a:r>
              <a:rPr lang="en-US" sz="16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Action/Adventure</a:t>
            </a:r>
          </a:p>
          <a:p>
            <a:pPr marL="342900" lvl="0" indent="-342900">
              <a:defRPr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Bourne Identity 	</a:t>
            </a:r>
          </a:p>
          <a:p>
            <a:pPr marL="342900" lvl="0" indent="-342900">
              <a:defRPr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Fight Club 	</a:t>
            </a:r>
          </a:p>
          <a:p>
            <a:pPr marL="342900" lvl="0" indent="-342900">
              <a:defRPr/>
            </a:pPr>
            <a:endParaRPr lang="en-US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16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Comedy</a:t>
            </a:r>
          </a:p>
          <a:p>
            <a:pPr marL="342900" lvl="0" indent="-342900">
              <a:defRPr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Old School 	</a:t>
            </a:r>
          </a:p>
          <a:p>
            <a:pPr marL="342900" lvl="0" indent="-342900">
              <a:defRPr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Napoleon Dynamite </a:t>
            </a:r>
          </a:p>
          <a:p>
            <a:pPr marL="342900" lvl="0" indent="-342900">
              <a:defRPr/>
            </a:pPr>
            <a:endParaRPr lang="en-US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16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Drama</a:t>
            </a:r>
          </a:p>
          <a:p>
            <a:pPr marL="342900" lvl="0" indent="-342900">
              <a:defRPr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Shawshank Redemption</a:t>
            </a:r>
          </a:p>
          <a:p>
            <a:pPr marL="342900" lvl="0" indent="-342900">
              <a:defRPr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Good Will Hunting 	</a:t>
            </a:r>
          </a:p>
          <a:p>
            <a:pPr marL="342900" lvl="0" indent="-342900">
              <a:defRPr/>
            </a:pPr>
            <a:endParaRPr lang="en-US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defRPr/>
            </a:pPr>
            <a:r>
              <a:rPr lang="en-US" sz="16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Epic/Historic</a:t>
            </a:r>
          </a:p>
          <a:p>
            <a:pPr marL="342900" lvl="0" indent="-342900">
              <a:defRPr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Braveheart 	</a:t>
            </a:r>
          </a:p>
          <a:p>
            <a:pPr marL="342900" lvl="0" indent="-342900">
              <a:defRPr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Saving Private Ryan 	</a:t>
            </a:r>
          </a:p>
          <a:p>
            <a:pPr marL="342900" lvl="0" indent="-342900">
              <a:defRPr/>
            </a:pPr>
            <a:r>
              <a:rPr lang="en-US" sz="16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Family</a:t>
            </a:r>
          </a:p>
          <a:p>
            <a:pPr marL="342900" lvl="0" indent="-342900">
              <a:defRPr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Incredibles 	</a:t>
            </a:r>
          </a:p>
          <a:p>
            <a:pPr marL="342900" lvl="0" indent="-342900">
              <a:defRPr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Finding Nemo</a:t>
            </a:r>
            <a:endParaRPr lang="en-US" sz="1600" b="1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1600" b="1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16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Science Fiction</a:t>
            </a:r>
          </a:p>
          <a:p>
            <a:pPr marL="342900" lvl="0" indent="-342900">
              <a:defRPr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I, Robot 	</a:t>
            </a:r>
          </a:p>
          <a:p>
            <a:pPr marL="342900" lvl="0" indent="-342900">
              <a:defRPr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The Hitchhiker’s Guide to the Universe </a:t>
            </a:r>
          </a:p>
          <a:p>
            <a:pPr marL="342900" lvl="0" indent="-342900">
              <a:defRPr/>
            </a:pPr>
            <a:r>
              <a:rPr lang="en-US" sz="16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Musical</a:t>
            </a:r>
          </a:p>
          <a:p>
            <a:pPr marL="342900" lvl="0" indent="-342900">
              <a:defRPr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Grease 	</a:t>
            </a:r>
          </a:p>
          <a:p>
            <a:pPr marL="342900" lvl="0" indent="-342900">
              <a:defRPr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Chicago</a:t>
            </a:r>
          </a:p>
          <a:p>
            <a:pPr marL="342900" lvl="0" indent="-342900">
              <a:defRPr/>
            </a:pPr>
            <a:endParaRPr lang="en-US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16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Horror</a:t>
            </a:r>
          </a:p>
          <a:p>
            <a:pPr marL="342900" lvl="0" indent="-342900">
              <a:defRPr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Saw</a:t>
            </a:r>
          </a:p>
          <a:p>
            <a:pPr marL="342900" lvl="0" indent="-342900">
              <a:defRPr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The Ring</a:t>
            </a:r>
          </a:p>
          <a:p>
            <a:pPr marL="342900" lvl="0" indent="-342900">
              <a:defRPr/>
            </a:pPr>
            <a:endParaRPr lang="en-US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16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Western</a:t>
            </a:r>
          </a:p>
          <a:p>
            <a:pPr marL="342900" lvl="0" indent="-342900">
              <a:defRPr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Tombstone 	Unforgiven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57213" y="1243009"/>
            <a:ext cx="7986712" cy="1588"/>
          </a:xfrm>
          <a:prstGeom prst="line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522</Words>
  <Application>Microsoft Office PowerPoint</Application>
  <PresentationFormat>On-screen Show (4:3)</PresentationFormat>
  <Paragraphs>146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NETFLIX Challenge</vt:lpstr>
      <vt:lpstr>NETFLIX Challenge</vt:lpstr>
      <vt:lpstr>Background</vt:lpstr>
      <vt:lpstr>Available Data</vt:lpstr>
      <vt:lpstr>Movie Attributes</vt:lpstr>
      <vt:lpstr>Regression (First Cut)</vt:lpstr>
      <vt:lpstr>Regression (First Cut)</vt:lpstr>
      <vt:lpstr>Final Regression</vt:lpstr>
      <vt:lpstr>Final Regression</vt:lpstr>
      <vt:lpstr>Final Regression</vt:lpstr>
      <vt:lpstr>Optimization Model</vt:lpstr>
      <vt:lpstr>Optimization Model</vt:lpstr>
      <vt:lpstr>Optimization Model</vt:lpstr>
      <vt:lpstr>Challenges</vt:lpstr>
      <vt:lpstr>Next Steps</vt:lpstr>
      <vt:lpstr>Conclusions</vt:lpstr>
      <vt:lpstr>Leaderboard</vt:lpstr>
      <vt:lpstr>NETFLIX Challenge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Cedric Silas</cp:lastModifiedBy>
  <cp:revision>94</cp:revision>
  <dcterms:created xsi:type="dcterms:W3CDTF">2009-04-21T20:30:44Z</dcterms:created>
  <dcterms:modified xsi:type="dcterms:W3CDTF">2009-04-22T02:56:31Z</dcterms:modified>
</cp:coreProperties>
</file>